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 id="2147483650" r:id="rId2"/>
  </p:sldMasterIdLst>
  <p:notesMasterIdLst>
    <p:notesMasterId r:id="rId36"/>
  </p:notesMasterIdLst>
  <p:sldIdLst>
    <p:sldId id="291" r:id="rId3"/>
    <p:sldId id="292" r:id="rId4"/>
    <p:sldId id="293" r:id="rId5"/>
    <p:sldId id="294" r:id="rId6"/>
    <p:sldId id="295" r:id="rId7"/>
    <p:sldId id="296" r:id="rId8"/>
    <p:sldId id="297"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 id="311" r:id="rId23"/>
    <p:sldId id="312" r:id="rId24"/>
    <p:sldId id="313" r:id="rId25"/>
    <p:sldId id="314" r:id="rId26"/>
    <p:sldId id="315" r:id="rId27"/>
    <p:sldId id="316" r:id="rId28"/>
    <p:sldId id="317" r:id="rId29"/>
    <p:sldId id="318" r:id="rId30"/>
    <p:sldId id="319" r:id="rId31"/>
    <p:sldId id="320" r:id="rId32"/>
    <p:sldId id="321" r:id="rId33"/>
    <p:sldId id="322" r:id="rId34"/>
    <p:sldId id="323" r:id="rId35"/>
  </p:sldIdLst>
  <p:sldSz cx="10080625" cy="7559675"/>
  <p:notesSz cx="7010400" cy="9296400"/>
  <p:defaultTextStyle>
    <a:defPPr>
      <a:defRPr lang="en-GB"/>
    </a:defPPr>
    <a:lvl1pPr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1pPr>
    <a:lvl2pPr marL="742950" indent="-28575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2pPr>
    <a:lvl3pPr marL="11430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3pPr>
    <a:lvl4pPr marL="16002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4pPr>
    <a:lvl5pPr marL="2057400" indent="-228600" algn="l" defTabSz="457200"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661" userDrawn="1">
          <p15:clr>
            <a:srgbClr val="A4A3A4"/>
          </p15:clr>
        </p15:guide>
        <p15:guide id="2" pos="194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ldana, Andres - OSHA" initials="SA-O" lastIdx="0" clrIdx="0"/>
  <p:cmAuthor id="2" name="" initials="" lastIdx="1" clrIdx="1"/>
  <p:cmAuthor id="3" name="kevin.kane@citizenactionwi.org" initials="k" lastIdx="2" clrIdx="2">
    <p:extLst>
      <p:ext uri="{19B8F6BF-5375-455C-9EA6-DF929625EA0E}">
        <p15:presenceInfo xmlns:p15="http://schemas.microsoft.com/office/powerpoint/2012/main" userId="9f5723395f733a1d"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71308" autoAdjust="0"/>
  </p:normalViewPr>
  <p:slideViewPr>
    <p:cSldViewPr>
      <p:cViewPr varScale="1">
        <p:scale>
          <a:sx n="42" d="100"/>
          <a:sy n="42" d="100"/>
        </p:scale>
        <p:origin x="2002" y="38"/>
      </p:cViewPr>
      <p:guideLst>
        <p:guide orient="horz" pos="2160"/>
        <p:guide pos="2880"/>
      </p:guideLst>
    </p:cSldViewPr>
  </p:slideViewPr>
  <p:outlineViewPr>
    <p:cViewPr varScale="1">
      <p:scale>
        <a:sx n="170" d="200"/>
        <a:sy n="170" d="200"/>
      </p:scale>
      <p:origin x="0" y="-9512"/>
    </p:cViewPr>
  </p:outlineViewPr>
  <p:notesTextViewPr>
    <p:cViewPr>
      <p:scale>
        <a:sx n="1" d="1"/>
        <a:sy n="1" d="1"/>
      </p:scale>
      <p:origin x="0" y="0"/>
    </p:cViewPr>
  </p:notesTextViewPr>
  <p:sorterViewPr>
    <p:cViewPr>
      <p:scale>
        <a:sx n="100" d="100"/>
        <a:sy n="100" d="100"/>
      </p:scale>
      <p:origin x="0" y="-7660"/>
    </p:cViewPr>
  </p:sorterViewPr>
  <p:notesViewPr>
    <p:cSldViewPr>
      <p:cViewPr varScale="1">
        <p:scale>
          <a:sx n="51" d="100"/>
          <a:sy n="51" d="100"/>
        </p:scale>
        <p:origin x="2668" y="24"/>
      </p:cViewPr>
      <p:guideLst>
        <p:guide orient="horz" pos="2661"/>
        <p:guide pos="19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commentAuthors" Target="commentAuthors.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1BA9CF35-2611-4FC4-923C-BCB1E09D604A}"/>
              </a:ext>
            </a:extLst>
          </p:cNvPr>
          <p:cNvSpPr>
            <a:spLocks noGrp="1" noRot="1" noChangeAspect="1" noChangeArrowheads="1"/>
          </p:cNvSpPr>
          <p:nvPr>
            <p:ph type="sldImg"/>
          </p:nvPr>
        </p:nvSpPr>
        <p:spPr bwMode="auto">
          <a:xfrm>
            <a:off x="1182688" y="706438"/>
            <a:ext cx="4643437" cy="3484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5122" name="Rectangle 2">
            <a:extLst>
              <a:ext uri="{FF2B5EF4-FFF2-40B4-BE49-F238E27FC236}">
                <a16:creationId xmlns:a16="http://schemas.microsoft.com/office/drawing/2014/main" id="{F220C3B9-0AEB-4CE7-8E38-57B662AD92E8}"/>
              </a:ext>
            </a:extLst>
          </p:cNvPr>
          <p:cNvSpPr>
            <a:spLocks noGrp="1" noChangeArrowheads="1"/>
          </p:cNvSpPr>
          <p:nvPr>
            <p:ph type="body"/>
          </p:nvPr>
        </p:nvSpPr>
        <p:spPr bwMode="auto">
          <a:xfrm>
            <a:off x="701613" y="4414912"/>
            <a:ext cx="5607175" cy="4181619"/>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en-US" altLang="en-US"/>
          </a:p>
        </p:txBody>
      </p:sp>
      <p:sp>
        <p:nvSpPr>
          <p:cNvPr id="5123" name="Rectangle 3">
            <a:extLst>
              <a:ext uri="{FF2B5EF4-FFF2-40B4-BE49-F238E27FC236}">
                <a16:creationId xmlns:a16="http://schemas.microsoft.com/office/drawing/2014/main" id="{89804748-7E29-4875-AE12-9F5F5E6F662E}"/>
              </a:ext>
            </a:extLst>
          </p:cNvPr>
          <p:cNvSpPr>
            <a:spLocks noGrp="1" noChangeArrowheads="1"/>
          </p:cNvSpPr>
          <p:nvPr>
            <p:ph type="hdr"/>
          </p:nvPr>
        </p:nvSpPr>
        <p:spPr bwMode="auto">
          <a:xfrm>
            <a:off x="1" y="1"/>
            <a:ext cx="3041276" cy="4636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418109" algn="l"/>
                <a:tab pos="836219" algn="l"/>
                <a:tab pos="1254328" algn="l"/>
                <a:tab pos="1672438" algn="l"/>
                <a:tab pos="2090547" algn="l"/>
                <a:tab pos="2508656" algn="l"/>
                <a:tab pos="2926766" algn="l"/>
              </a:tabLst>
              <a:defRPr sz="1300">
                <a:solidFill>
                  <a:srgbClr val="000000"/>
                </a:solidFill>
                <a:latin typeface="Times New Roman" panose="02020603050405020304" pitchFamily="18" charset="0"/>
                <a:cs typeface="Segoe UI" panose="020B0502040204020203" pitchFamily="34" charset="0"/>
              </a:defRPr>
            </a:lvl1pPr>
          </a:lstStyle>
          <a:p>
            <a:endParaRPr lang="en-US" altLang="en-US"/>
          </a:p>
        </p:txBody>
      </p:sp>
      <p:sp>
        <p:nvSpPr>
          <p:cNvPr id="5124" name="Rectangle 4">
            <a:extLst>
              <a:ext uri="{FF2B5EF4-FFF2-40B4-BE49-F238E27FC236}">
                <a16:creationId xmlns:a16="http://schemas.microsoft.com/office/drawing/2014/main" id="{C517D849-7E8B-452F-8C52-646FDB5A0E5D}"/>
              </a:ext>
            </a:extLst>
          </p:cNvPr>
          <p:cNvSpPr>
            <a:spLocks noGrp="1" noChangeArrowheads="1"/>
          </p:cNvSpPr>
          <p:nvPr>
            <p:ph type="dt"/>
          </p:nvPr>
        </p:nvSpPr>
        <p:spPr bwMode="auto">
          <a:xfrm>
            <a:off x="3967692" y="1"/>
            <a:ext cx="3041276" cy="4636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418109" algn="l"/>
                <a:tab pos="836219" algn="l"/>
                <a:tab pos="1254328" algn="l"/>
                <a:tab pos="1672438" algn="l"/>
                <a:tab pos="2090547" algn="l"/>
                <a:tab pos="2508656" algn="l"/>
                <a:tab pos="2926766" algn="l"/>
              </a:tabLst>
              <a:defRPr sz="1300">
                <a:solidFill>
                  <a:srgbClr val="000000"/>
                </a:solidFill>
                <a:latin typeface="Times New Roman" panose="02020603050405020304" pitchFamily="18" charset="0"/>
                <a:cs typeface="Segoe UI" panose="020B0502040204020203" pitchFamily="34" charset="0"/>
              </a:defRPr>
            </a:lvl1pPr>
          </a:lstStyle>
          <a:p>
            <a:endParaRPr lang="en-US" altLang="en-US"/>
          </a:p>
        </p:txBody>
      </p:sp>
      <p:sp>
        <p:nvSpPr>
          <p:cNvPr id="5125" name="Rectangle 5">
            <a:extLst>
              <a:ext uri="{FF2B5EF4-FFF2-40B4-BE49-F238E27FC236}">
                <a16:creationId xmlns:a16="http://schemas.microsoft.com/office/drawing/2014/main" id="{9B369A29-17D8-4CA2-917C-3AE1A160C748}"/>
              </a:ext>
            </a:extLst>
          </p:cNvPr>
          <p:cNvSpPr>
            <a:spLocks noGrp="1" noChangeArrowheads="1"/>
          </p:cNvSpPr>
          <p:nvPr>
            <p:ph type="ftr"/>
          </p:nvPr>
        </p:nvSpPr>
        <p:spPr bwMode="auto">
          <a:xfrm>
            <a:off x="1" y="8831288"/>
            <a:ext cx="3041276" cy="4636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418109" algn="l"/>
                <a:tab pos="836219" algn="l"/>
                <a:tab pos="1254328" algn="l"/>
                <a:tab pos="1672438" algn="l"/>
                <a:tab pos="2090547" algn="l"/>
                <a:tab pos="2508656" algn="l"/>
                <a:tab pos="2926766" algn="l"/>
              </a:tabLst>
              <a:defRPr sz="1300">
                <a:solidFill>
                  <a:srgbClr val="000000"/>
                </a:solidFill>
                <a:latin typeface="Times New Roman" panose="02020603050405020304" pitchFamily="18" charset="0"/>
                <a:cs typeface="Segoe UI" panose="020B0502040204020203" pitchFamily="34" charset="0"/>
              </a:defRPr>
            </a:lvl1pPr>
          </a:lstStyle>
          <a:p>
            <a:endParaRPr lang="en-US" altLang="en-US"/>
          </a:p>
        </p:txBody>
      </p:sp>
      <p:sp>
        <p:nvSpPr>
          <p:cNvPr id="5126" name="Rectangle 6">
            <a:extLst>
              <a:ext uri="{FF2B5EF4-FFF2-40B4-BE49-F238E27FC236}">
                <a16:creationId xmlns:a16="http://schemas.microsoft.com/office/drawing/2014/main" id="{2813379F-CB0B-43C9-BE2B-15CA16D07556}"/>
              </a:ext>
            </a:extLst>
          </p:cNvPr>
          <p:cNvSpPr>
            <a:spLocks noGrp="1" noChangeArrowheads="1"/>
          </p:cNvSpPr>
          <p:nvPr>
            <p:ph type="sldNum"/>
          </p:nvPr>
        </p:nvSpPr>
        <p:spPr bwMode="auto">
          <a:xfrm>
            <a:off x="3967692" y="8831288"/>
            <a:ext cx="3041276" cy="46364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418109" algn="l"/>
                <a:tab pos="836219" algn="l"/>
                <a:tab pos="1254328" algn="l"/>
                <a:tab pos="1672438" algn="l"/>
                <a:tab pos="2090547" algn="l"/>
                <a:tab pos="2508656" algn="l"/>
                <a:tab pos="2926766" algn="l"/>
              </a:tabLst>
              <a:defRPr sz="1300">
                <a:solidFill>
                  <a:srgbClr val="000000"/>
                </a:solidFill>
                <a:latin typeface="Times New Roman" panose="02020603050405020304" pitchFamily="18" charset="0"/>
                <a:cs typeface="Segoe UI" panose="020B0502040204020203" pitchFamily="34" charset="0"/>
              </a:defRPr>
            </a:lvl1pPr>
          </a:lstStyle>
          <a:p>
            <a:fld id="{4419BFE6-A0DC-4667-92B1-B778D59FE26F}"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Welcome class participants</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Ask that everyone sign-in</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Introduce self briefly</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Introduce interpreter if bilingual class</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Introduce co-facilitator if large class</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Briefly mention partnership of organizations to bring this vital information to them at no cost.</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Ask participants to briefly introduce self (name, business, whether worker, management, owner)</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a:t>
            </a:fld>
            <a:endParaRPr lang="en-US" altLang="en-US"/>
          </a:p>
        </p:txBody>
      </p:sp>
    </p:spTree>
    <p:extLst>
      <p:ext uri="{BB962C8B-B14F-4D97-AF65-F5344CB8AC3E}">
        <p14:creationId xmlns:p14="http://schemas.microsoft.com/office/powerpoint/2010/main" val="94184437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While the hazardous materials or chemicals in the modern workplace may be </a:t>
            </a:r>
            <a:r>
              <a:rPr lang="en-US" altLang="en-US" sz="1200" dirty="0">
                <a:solidFill>
                  <a:srgbClr val="0000FF"/>
                </a:solidFill>
                <a:latin typeface="Arial" panose="020B0604020202020204" pitchFamily="34" charset="0"/>
                <a:ea typeface="Microsoft YaHei" panose="020B0503020204020204" pitchFamily="34" charset="-122"/>
              </a:rPr>
              <a:t>older or</a:t>
            </a:r>
            <a:r>
              <a:rPr lang="en-US" altLang="en-US" sz="1200" dirty="0">
                <a:latin typeface="Arial" panose="020B0604020202020204" pitchFamily="34" charset="0"/>
                <a:ea typeface="Microsoft YaHei" panose="020B0503020204020204" pitchFamily="34" charset="-122"/>
              </a:rPr>
              <a:t> of recent design or creation they can often be protected against by simple, long standing methods. Occasionally more complicated procedures must be used. </a:t>
            </a:r>
            <a:r>
              <a:rPr lang="en-US" altLang="en-US" sz="1200" dirty="0">
                <a:solidFill>
                  <a:srgbClr val="0000FF"/>
                </a:solidFill>
                <a:latin typeface="Arial" panose="020B0604020202020204" pitchFamily="34" charset="0"/>
                <a:ea typeface="Microsoft YaHei" panose="020B0503020204020204" pitchFamily="34" charset="-122"/>
              </a:rPr>
              <a:t>This workshop will help you learn how and where to find the information that will keep workers safe and the work environment healthy.</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endParaRPr lang="en-US" altLang="en-US" sz="1200" dirty="0">
              <a:latin typeface="Arial" panose="020B0604020202020204" pitchFamily="34" charset="0"/>
              <a:ea typeface="Microsoft YaHei" panose="020B0503020204020204" pitchFamily="34" charset="-122"/>
            </a:endParaRPr>
          </a:p>
        </p:txBody>
      </p:sp>
      <p:sp>
        <p:nvSpPr>
          <p:cNvPr id="4" name="Slide Number Placeholder 3"/>
          <p:cNvSpPr>
            <a:spLocks noGrp="1"/>
          </p:cNvSpPr>
          <p:nvPr>
            <p:ph type="sldNum"/>
          </p:nvPr>
        </p:nvSpPr>
        <p:spPr/>
        <p:txBody>
          <a:bodyPr/>
          <a:lstStyle/>
          <a:p>
            <a:fld id="{4419BFE6-A0DC-4667-92B1-B778D59FE26F}" type="slidenum">
              <a:rPr lang="en-US" altLang="en-US" smtClean="0"/>
              <a:pPr/>
              <a:t>10</a:t>
            </a:fld>
            <a:endParaRPr lang="en-US" altLang="en-US"/>
          </a:p>
        </p:txBody>
      </p:sp>
    </p:spTree>
    <p:extLst>
      <p:ext uri="{BB962C8B-B14F-4D97-AF65-F5344CB8AC3E}">
        <p14:creationId xmlns:p14="http://schemas.microsoft.com/office/powerpoint/2010/main" val="42018711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i="1" dirty="0">
                <a:latin typeface="Arial" panose="020B0604020202020204" pitchFamily="34" charset="0"/>
                <a:ea typeface="Microsoft YaHei" panose="020B0503020204020204" pitchFamily="34" charset="-122"/>
              </a:rPr>
              <a:t>In 2012 </a:t>
            </a:r>
            <a:r>
              <a:rPr lang="en-US" altLang="en-US" sz="1200" b="1" i="1" dirty="0">
                <a:latin typeface="Arial" panose="020B0604020202020204" pitchFamily="34" charset="0"/>
                <a:ea typeface="Microsoft YaHei" panose="020B0503020204020204" pitchFamily="34" charset="-122"/>
              </a:rPr>
              <a:t>OSHA</a:t>
            </a:r>
            <a:r>
              <a:rPr lang="en-US" altLang="en-US" sz="1200" i="1" dirty="0">
                <a:latin typeface="Arial" panose="020B0604020202020204" pitchFamily="34" charset="0"/>
                <a:ea typeface="Microsoft YaHei" panose="020B0503020204020204" pitchFamily="34" charset="-122"/>
              </a:rPr>
              <a:t> updated the Hazard Communication Standard to align with the </a:t>
            </a:r>
            <a:r>
              <a:rPr lang="en-US" altLang="en-US" sz="1200" b="1" i="1" dirty="0">
                <a:latin typeface="Arial" panose="020B0604020202020204" pitchFamily="34" charset="0"/>
                <a:ea typeface="Microsoft YaHei" panose="020B0503020204020204" pitchFamily="34" charset="-122"/>
              </a:rPr>
              <a:t>United Nations</a:t>
            </a:r>
            <a:r>
              <a:rPr lang="en-US" altLang="en-US" sz="1200" i="1" dirty="0">
                <a:latin typeface="Arial" panose="020B0604020202020204" pitchFamily="34" charset="0"/>
                <a:ea typeface="Microsoft YaHei" panose="020B0503020204020204" pitchFamily="34" charset="-122"/>
              </a:rPr>
              <a:t> Globally Harmonized System of Classification and Labeling of Chemicals (GHS).</a:t>
            </a:r>
          </a:p>
          <a:p>
            <a:pPr marL="197441"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i="1" dirty="0">
                <a:solidFill>
                  <a:srgbClr val="0000FF"/>
                </a:solidFill>
                <a:latin typeface="Arial" panose="020B0604020202020204" pitchFamily="34" charset="0"/>
                <a:ea typeface="Microsoft YaHei" panose="020B0503020204020204" pitchFamily="34" charset="-122"/>
              </a:rPr>
              <a:t>What this means is that regardless of where in the world the chemical is created/manufactured, shipped or stored it will be labeled the same. It also means that all labels will have the same format and the information will be quicker to find. The same goes for the SDS sheet for the chemical. All of the information will be found in the appropriate section and the SDS Sections will be in the same order regardless of manufacturer, shipper, </a:t>
            </a:r>
            <a:r>
              <a:rPr lang="en-US" altLang="en-US" sz="1200" i="1" dirty="0" err="1">
                <a:solidFill>
                  <a:srgbClr val="0000FF"/>
                </a:solidFill>
                <a:latin typeface="Arial" panose="020B0604020202020204" pitchFamily="34" charset="0"/>
                <a:ea typeface="Microsoft YaHei" panose="020B0503020204020204" pitchFamily="34" charset="-122"/>
              </a:rPr>
              <a:t>warehouser</a:t>
            </a:r>
            <a:r>
              <a:rPr lang="en-US" altLang="en-US" sz="1200" i="1" dirty="0">
                <a:solidFill>
                  <a:srgbClr val="0000FF"/>
                </a:solidFill>
                <a:latin typeface="Arial" panose="020B0604020202020204" pitchFamily="34" charset="0"/>
                <a:ea typeface="Microsoft YaHei" panose="020B0503020204020204" pitchFamily="34" charset="-122"/>
              </a:rPr>
              <a:t> or country of origin.</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11</a:t>
            </a:fld>
            <a:endParaRPr lang="en-US" altLang="en-US"/>
          </a:p>
        </p:txBody>
      </p:sp>
    </p:spTree>
    <p:extLst>
      <p:ext uri="{BB962C8B-B14F-4D97-AF65-F5344CB8AC3E}">
        <p14:creationId xmlns:p14="http://schemas.microsoft.com/office/powerpoint/2010/main" val="42932383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Refer participants to OSHA3642 and discuss</a:t>
            </a:r>
            <a:endParaRPr lang="en-US" sz="1800" spc="-1" dirty="0">
              <a:uFill>
                <a:solidFill>
                  <a:srgbClr val="FFFFFF"/>
                </a:solidFill>
              </a:uFill>
              <a:latin typeface="Arial"/>
            </a:endParaRPr>
          </a:p>
          <a:p>
            <a:r>
              <a:rPr lang="en-US" sz="1200" spc="-1" dirty="0">
                <a:uFill>
                  <a:solidFill>
                    <a:srgbClr val="FFFFFF"/>
                  </a:solidFill>
                </a:uFill>
                <a:latin typeface="Arial"/>
              </a:rPr>
              <a:t>Ask participants to name some of the chemicals used in their workplace.</a:t>
            </a:r>
            <a:endParaRPr lang="en-US" sz="1800" spc="-1" dirty="0">
              <a:uFill>
                <a:solidFill>
                  <a:srgbClr val="FFFFFF"/>
                </a:solidFill>
              </a:uFill>
              <a:latin typeface="Arial"/>
            </a:endParaRPr>
          </a:p>
          <a:p>
            <a:r>
              <a:rPr lang="en-US" sz="1200" spc="-1" dirty="0">
                <a:uFill>
                  <a:solidFill>
                    <a:srgbClr val="FFFFFF"/>
                  </a:solidFill>
                </a:uFill>
                <a:latin typeface="Arial"/>
              </a:rPr>
              <a:t>Make list on chart paper.</a:t>
            </a:r>
            <a:endParaRPr lang="en-US" sz="1800" spc="-1" dirty="0">
              <a:uFill>
                <a:solidFill>
                  <a:srgbClr val="FFFFFF"/>
                </a:solidFill>
              </a:uFill>
              <a:latin typeface="Arial"/>
            </a:endParaRP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12</a:t>
            </a:fld>
            <a:endParaRPr lang="en-US" altLang="en-US"/>
          </a:p>
        </p:txBody>
      </p:sp>
    </p:spTree>
    <p:extLst>
      <p:ext uri="{BB962C8B-B14F-4D97-AF65-F5344CB8AC3E}">
        <p14:creationId xmlns:p14="http://schemas.microsoft.com/office/powerpoint/2010/main" val="26793786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Ask participants to name some of the chemicals used in their workplace.</a:t>
            </a:r>
            <a:endParaRPr lang="en-US" sz="1800" spc="-1" dirty="0">
              <a:uFill>
                <a:solidFill>
                  <a:srgbClr val="FFFFFF"/>
                </a:solidFill>
              </a:uFill>
              <a:latin typeface="Arial"/>
            </a:endParaRPr>
          </a:p>
          <a:p>
            <a:r>
              <a:rPr lang="en-US" sz="1200" spc="-1" dirty="0">
                <a:uFill>
                  <a:solidFill>
                    <a:srgbClr val="FFFFFF"/>
                  </a:solidFill>
                </a:uFill>
                <a:latin typeface="Arial"/>
              </a:rPr>
              <a:t>Make list on chart paper. Post it on the wall</a:t>
            </a:r>
            <a:endParaRPr lang="en-US" sz="1800" spc="-1" dirty="0">
              <a:uFill>
                <a:solidFill>
                  <a:srgbClr val="FFFFFF"/>
                </a:solidFill>
              </a:uFill>
              <a:latin typeface="Arial"/>
            </a:endParaRPr>
          </a:p>
          <a:p>
            <a:r>
              <a:rPr lang="en-US" sz="1200" spc="-1" dirty="0">
                <a:uFill>
                  <a:solidFill>
                    <a:srgbClr val="FFFFFF"/>
                  </a:solidFill>
                </a:uFill>
                <a:latin typeface="Arial"/>
              </a:rPr>
              <a:t>Ask if anyone brought a SDS sheet from their workplace</a:t>
            </a:r>
          </a:p>
          <a:p>
            <a:endParaRPr lang="en-US" sz="1200" spc="-1" dirty="0">
              <a:uFill>
                <a:solidFill>
                  <a:srgbClr val="FFFFFF"/>
                </a:solidFill>
              </a:uFill>
              <a:latin typeface="Arial"/>
            </a:endParaRPr>
          </a:p>
          <a:p>
            <a:r>
              <a:rPr lang="en-US" sz="1200" spc="-1" dirty="0">
                <a:uFill>
                  <a:solidFill>
                    <a:srgbClr val="FFFFFF"/>
                  </a:solidFill>
                </a:uFill>
                <a:latin typeface="Arial"/>
              </a:rPr>
              <a:t>Our goal is to provide, in print, the verbatim standard so employees and employers know exactly what is expected for their safety and compliance</a:t>
            </a:r>
            <a:endParaRPr lang="en-US" sz="1800" spc="-1" dirty="0">
              <a:uFill>
                <a:solidFill>
                  <a:srgbClr val="FFFFFF"/>
                </a:solidFill>
              </a:uFill>
              <a:latin typeface="Arial"/>
            </a:endParaRP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13</a:t>
            </a:fld>
            <a:endParaRPr lang="en-US" altLang="en-US"/>
          </a:p>
        </p:txBody>
      </p:sp>
    </p:spTree>
    <p:extLst>
      <p:ext uri="{BB962C8B-B14F-4D97-AF65-F5344CB8AC3E}">
        <p14:creationId xmlns:p14="http://schemas.microsoft.com/office/powerpoint/2010/main" val="2540847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“At the time of initial assignment” means when the worker is first hired or changes work responsibilities.</a:t>
            </a:r>
            <a:endParaRPr lang="en-US" sz="1800" spc="-1" dirty="0">
              <a:uFill>
                <a:solidFill>
                  <a:srgbClr val="FFFFFF"/>
                </a:solidFill>
              </a:uFill>
              <a:latin typeface="Arial"/>
            </a:endParaRPr>
          </a:p>
          <a:p>
            <a:endParaRPr lang="en-US" sz="1200" spc="-1" dirty="0">
              <a:uFill>
                <a:solidFill>
                  <a:srgbClr val="FFFFFF"/>
                </a:solidFill>
              </a:uFill>
              <a:latin typeface="Arial"/>
            </a:endParaRPr>
          </a:p>
          <a:p>
            <a:r>
              <a:rPr lang="en-US" sz="1200" spc="-1" dirty="0">
                <a:uFill>
                  <a:solidFill>
                    <a:srgbClr val="FFFFFF"/>
                  </a:solidFill>
                </a:uFill>
                <a:latin typeface="Arial"/>
              </a:rPr>
              <a:t>“when new chemical hazards arise” refers to changes in chemicals used or in manner in which they are used or which worker is using them.</a:t>
            </a:r>
            <a:endParaRPr lang="en-US" sz="1800" spc="-1" dirty="0">
              <a:uFill>
                <a:solidFill>
                  <a:srgbClr val="FFFFFF"/>
                </a:solidFill>
              </a:uFill>
              <a:latin typeface="Arial"/>
            </a:endParaRP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14</a:t>
            </a:fld>
            <a:endParaRPr lang="en-US" altLang="en-US"/>
          </a:p>
        </p:txBody>
      </p:sp>
    </p:spTree>
    <p:extLst>
      <p:ext uri="{BB962C8B-B14F-4D97-AF65-F5344CB8AC3E}">
        <p14:creationId xmlns:p14="http://schemas.microsoft.com/office/powerpoint/2010/main" val="299241336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Refer participants to GHS Labeling handouts:</a:t>
            </a:r>
            <a:endParaRPr lang="en-US" sz="1800" spc="-1" dirty="0">
              <a:uFill>
                <a:solidFill>
                  <a:srgbClr val="FFFFFF"/>
                </a:solidFill>
              </a:uFill>
              <a:latin typeface="Arial"/>
            </a:endParaRPr>
          </a:p>
          <a:p>
            <a:r>
              <a:rPr lang="en-US" sz="1200" spc="-1" dirty="0">
                <a:uFill>
                  <a:solidFill>
                    <a:srgbClr val="FFFFFF"/>
                  </a:solidFill>
                </a:uFill>
                <a:latin typeface="Arial"/>
              </a:rPr>
              <a:t>OSHA3492</a:t>
            </a:r>
            <a:endParaRPr lang="en-US" sz="1800" spc="-1" dirty="0">
              <a:uFill>
                <a:solidFill>
                  <a:srgbClr val="FFFFFF"/>
                </a:solidFill>
              </a:uFill>
              <a:latin typeface="Arial"/>
            </a:endParaRPr>
          </a:p>
          <a:p>
            <a:r>
              <a:rPr lang="en-US" sz="1200" spc="-1" dirty="0">
                <a:uFill>
                  <a:solidFill>
                    <a:srgbClr val="FFFFFF"/>
                  </a:solidFill>
                </a:uFill>
                <a:latin typeface="Arial"/>
              </a:rPr>
              <a:t>Refer participants to SDS handouts:</a:t>
            </a:r>
            <a:endParaRPr lang="en-US" sz="1800" spc="-1" dirty="0">
              <a:uFill>
                <a:solidFill>
                  <a:srgbClr val="FFFFFF"/>
                </a:solidFill>
              </a:uFill>
              <a:latin typeface="Arial"/>
            </a:endParaRPr>
          </a:p>
          <a:p>
            <a:r>
              <a:rPr lang="en-US" sz="1200" spc="-1" dirty="0">
                <a:uFill>
                  <a:solidFill>
                    <a:srgbClr val="FFFFFF"/>
                  </a:solidFill>
                </a:uFill>
                <a:latin typeface="Arial"/>
              </a:rPr>
              <a:t>OSHA 3493/OSHA3518 and OSHA3514</a:t>
            </a:r>
            <a:endParaRPr lang="en-US" sz="1800" spc="-1" dirty="0">
              <a:uFill>
                <a:solidFill>
                  <a:srgbClr val="FFFFFF"/>
                </a:solidFill>
              </a:uFill>
              <a:latin typeface="Arial"/>
            </a:endParaRP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15</a:t>
            </a:fld>
            <a:endParaRPr lang="en-US" altLang="en-US"/>
          </a:p>
        </p:txBody>
      </p:sp>
    </p:spTree>
    <p:extLst>
      <p:ext uri="{BB962C8B-B14F-4D97-AF65-F5344CB8AC3E}">
        <p14:creationId xmlns:p14="http://schemas.microsoft.com/office/powerpoint/2010/main" val="19827501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18109">
              <a:defRPr/>
            </a:pPr>
            <a:r>
              <a:rPr lang="en-US" sz="1200" spc="-1" dirty="0">
                <a:uFill>
                  <a:solidFill>
                    <a:srgbClr val="FFFFFF"/>
                  </a:solidFill>
                </a:uFill>
                <a:latin typeface="Arial"/>
              </a:rPr>
              <a:t>Refer participants to sample labels in folder. </a:t>
            </a:r>
          </a:p>
          <a:p>
            <a:pPr defTabSz="418109">
              <a:defRPr/>
            </a:pPr>
            <a:endParaRPr lang="en-US" sz="1200" spc="-1" dirty="0">
              <a:uFill>
                <a:solidFill>
                  <a:srgbClr val="FFFFFF"/>
                </a:solidFill>
              </a:uFill>
              <a:latin typeface="Arial"/>
            </a:endParaRPr>
          </a:p>
          <a:p>
            <a:pPr defTabSz="418109">
              <a:defRPr/>
            </a:pPr>
            <a:r>
              <a:rPr lang="en-US" sz="1200" spc="-1" dirty="0">
                <a:uFill>
                  <a:solidFill>
                    <a:srgbClr val="FFFFFF"/>
                  </a:solidFill>
                </a:uFill>
                <a:latin typeface="Arial"/>
              </a:rPr>
              <a:t>This information reconfirms to the participants that it is the employers responsibility to ensure containers are labeled/</a:t>
            </a:r>
            <a:r>
              <a:rPr lang="en-US" sz="1200" spc="-1" dirty="0" err="1">
                <a:uFill>
                  <a:solidFill>
                    <a:srgbClr val="FFFFFF"/>
                  </a:solidFill>
                </a:uFill>
                <a:latin typeface="Arial"/>
              </a:rPr>
              <a:t>etc</a:t>
            </a:r>
            <a:r>
              <a:rPr lang="en-US" sz="1200" spc="-1" dirty="0">
                <a:uFill>
                  <a:solidFill>
                    <a:srgbClr val="FFFFFF"/>
                  </a:solidFill>
                </a:uFill>
                <a:latin typeface="Arial"/>
              </a:rPr>
              <a:t>, and this ultimately falls to the manufacturer and distributor to ensure that is the case. This slide shows where responsibility lies.</a:t>
            </a:r>
          </a:p>
          <a:p>
            <a:pPr defTabSz="418109">
              <a:defRPr/>
            </a:pPr>
            <a:endParaRPr lang="en-US" sz="1200" spc="-1" dirty="0">
              <a:uFill>
                <a:solidFill>
                  <a:srgbClr val="FFFFFF"/>
                </a:solidFill>
              </a:uFill>
              <a:latin typeface="Arial"/>
            </a:endParaRPr>
          </a:p>
          <a:p>
            <a:pPr defTabSz="418109">
              <a:defRPr/>
            </a:pPr>
            <a:r>
              <a:rPr lang="en-US" altLang="en-US" sz="1800" dirty="0">
                <a:cs typeface="DejaVu Sans" charset="0"/>
              </a:rPr>
              <a:t>marked in accordance with this section in a manner which does not conflict with the requirements of the Hazardous Materials Transportation Act (49 U.S.C. 1801 et seq.) and regulations issued under that Act by the Department of Transportation</a:t>
            </a:r>
            <a:endParaRPr lang="en-US" sz="1800" spc="-1" dirty="0">
              <a:uFill>
                <a:solidFill>
                  <a:srgbClr val="FFFFFF"/>
                </a:solidFill>
              </a:uFill>
              <a:latin typeface="Arial"/>
            </a:endParaRPr>
          </a:p>
          <a:p>
            <a:endParaRPr lang="en-US" dirty="0"/>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OSHA is not the only governmental agency that regulates hazardous chemicals and materials.</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The Department of Transportation uses the NFPA 704 shield to convey, along with placards, health and safety information.</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solidFill>
                  <a:srgbClr val="0000FF"/>
                </a:solidFill>
                <a:latin typeface="Arial" panose="020B0604020202020204" pitchFamily="34" charset="0"/>
                <a:ea typeface="Microsoft YaHei" panose="020B0503020204020204" pitchFamily="34" charset="-122"/>
              </a:rPr>
              <a:t>OSHA’s </a:t>
            </a:r>
            <a:r>
              <a:rPr lang="en-US" altLang="en-US" sz="1200" dirty="0" err="1">
                <a:solidFill>
                  <a:srgbClr val="0000FF"/>
                </a:solidFill>
                <a:latin typeface="Arial" panose="020B0604020202020204" pitchFamily="34" charset="0"/>
                <a:ea typeface="Microsoft YaHei" panose="020B0503020204020204" pitchFamily="34" charset="-122"/>
              </a:rPr>
              <a:t>HazCom</a:t>
            </a:r>
            <a:r>
              <a:rPr lang="en-US" altLang="en-US" sz="1200" dirty="0">
                <a:solidFill>
                  <a:srgbClr val="0000FF"/>
                </a:solidFill>
                <a:latin typeface="Arial" panose="020B0604020202020204" pitchFamily="34" charset="0"/>
                <a:ea typeface="Microsoft YaHei" panose="020B0503020204020204" pitchFamily="34" charset="-122"/>
              </a:rPr>
              <a:t> and the DOT NFPA704 systems convey similar information but in different ways. Caution must be used not to confuse the systems and the means used to convey important information.</a:t>
            </a: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16</a:t>
            </a:fld>
            <a:endParaRPr lang="en-US" altLang="en-US"/>
          </a:p>
        </p:txBody>
      </p:sp>
    </p:spTree>
    <p:extLst>
      <p:ext uri="{BB962C8B-B14F-4D97-AF65-F5344CB8AC3E}">
        <p14:creationId xmlns:p14="http://schemas.microsoft.com/office/powerpoint/2010/main" val="4966672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29 CFR 1910.1200(f)(1)(</a:t>
            </a:r>
            <a:r>
              <a:rPr lang="en-US" sz="1200" spc="-1" dirty="0" err="1">
                <a:uFill>
                  <a:solidFill>
                    <a:srgbClr val="FFFFFF"/>
                  </a:solidFill>
                </a:uFill>
                <a:latin typeface="Arial"/>
              </a:rPr>
              <a:t>i</a:t>
            </a:r>
            <a:r>
              <a:rPr lang="en-US" sz="1200" spc="-1" dirty="0">
                <a:uFill>
                  <a:solidFill>
                    <a:srgbClr val="FFFFFF"/>
                  </a:solidFill>
                </a:uFill>
                <a:latin typeface="Arial"/>
              </a:rPr>
              <a:t>) – 1910.1200(f)(1)(vi) </a:t>
            </a:r>
            <a:r>
              <a:rPr lang="en-US" sz="1200" b="1" spc="-1" dirty="0">
                <a:uFill>
                  <a:solidFill>
                    <a:srgbClr val="FFFFFF"/>
                  </a:solidFill>
                </a:uFill>
                <a:latin typeface="Arial"/>
              </a:rPr>
              <a:t>must</a:t>
            </a:r>
            <a:r>
              <a:rPr lang="en-US" sz="1200" spc="-1" dirty="0">
                <a:uFill>
                  <a:solidFill>
                    <a:srgbClr val="FFFFFF"/>
                  </a:solidFill>
                </a:uFill>
                <a:latin typeface="Arial"/>
              </a:rPr>
              <a:t> be in English but may also be in other languages.</a:t>
            </a:r>
            <a:endParaRPr lang="en-US" sz="1800" spc="-1" dirty="0">
              <a:uFill>
                <a:solidFill>
                  <a:srgbClr val="FFFFFF"/>
                </a:solidFill>
              </a:uFill>
              <a:latin typeface="Arial"/>
            </a:endParaRPr>
          </a:p>
          <a:p>
            <a:r>
              <a:rPr lang="en-US" sz="1200" spc="-1" dirty="0">
                <a:uFill>
                  <a:solidFill>
                    <a:srgbClr val="FFFFFF"/>
                  </a:solidFill>
                </a:uFill>
                <a:latin typeface="Arial"/>
              </a:rPr>
              <a:t>1910.1200(f)(6) contains the requirements for employers labeling hazardous chemicals in the workplace.</a:t>
            </a:r>
            <a:endParaRPr lang="en-US" sz="1800" spc="-1" dirty="0">
              <a:uFill>
                <a:solidFill>
                  <a:srgbClr val="FFFFFF"/>
                </a:solidFill>
              </a:uFill>
              <a:latin typeface="Arial"/>
            </a:endParaRP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17</a:t>
            </a:fld>
            <a:endParaRPr lang="en-US" altLang="en-US"/>
          </a:p>
        </p:txBody>
      </p:sp>
    </p:spTree>
    <p:extLst>
      <p:ext uri="{BB962C8B-B14F-4D97-AF65-F5344CB8AC3E}">
        <p14:creationId xmlns:p14="http://schemas.microsoft.com/office/powerpoint/2010/main" val="259320727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A major new part of the </a:t>
            </a:r>
            <a:r>
              <a:rPr lang="en-US" sz="1200" spc="-1" dirty="0" err="1">
                <a:uFill>
                  <a:solidFill>
                    <a:srgbClr val="FFFFFF"/>
                  </a:solidFill>
                </a:uFill>
                <a:latin typeface="Arial"/>
              </a:rPr>
              <a:t>HazCom</a:t>
            </a:r>
            <a:r>
              <a:rPr lang="en-US" sz="1200" spc="-1" dirty="0">
                <a:uFill>
                  <a:solidFill>
                    <a:srgbClr val="FFFFFF"/>
                  </a:solidFill>
                </a:uFill>
                <a:latin typeface="Arial"/>
              </a:rPr>
              <a:t> Standard that was adopted with the inclusion of the Globally Harmonized  System is the use of “pictograms” on the labels of hazardous chemicals and materials.</a:t>
            </a:r>
            <a:endParaRPr lang="en-US" sz="1800" spc="-1" dirty="0">
              <a:uFill>
                <a:solidFill>
                  <a:srgbClr val="FFFFFF"/>
                </a:solidFill>
              </a:uFill>
              <a:latin typeface="Arial"/>
            </a:endParaRPr>
          </a:p>
          <a:p>
            <a:r>
              <a:rPr lang="en-US" sz="1200" spc="-1" dirty="0">
                <a:uFill>
                  <a:solidFill>
                    <a:srgbClr val="FFFFFF"/>
                  </a:solidFill>
                </a:uFill>
                <a:latin typeface="Arial"/>
              </a:rPr>
              <a:t>The idea behind the pictograms is to quickly convey important information to workers about the hazards associated with the chemicals or materials without having to reference SDS.</a:t>
            </a:r>
            <a:endParaRPr lang="en-US" sz="1800" spc="-1" dirty="0">
              <a:uFill>
                <a:solidFill>
                  <a:srgbClr val="FFFFFF"/>
                </a:solidFill>
              </a:uFill>
              <a:latin typeface="Arial"/>
            </a:endParaRPr>
          </a:p>
          <a:p>
            <a:r>
              <a:rPr lang="en-US" sz="1200" spc="-1" dirty="0">
                <a:uFill>
                  <a:solidFill>
                    <a:srgbClr val="FFFFFF"/>
                  </a:solidFill>
                </a:uFill>
                <a:latin typeface="Arial"/>
              </a:rPr>
              <a:t>The pictograms are defined as to how they are shaped and colored as well as the specific hazard symbols and classes in Appendix C of the Hazard Communication Standard.</a:t>
            </a:r>
            <a:endParaRPr lang="en-US" sz="1800" spc="-1" dirty="0">
              <a:uFill>
                <a:solidFill>
                  <a:srgbClr val="FFFFFF"/>
                </a:solidFill>
              </a:uFill>
              <a:latin typeface="Arial"/>
            </a:endParaRPr>
          </a:p>
          <a:p>
            <a:r>
              <a:rPr lang="en-US" sz="1200" spc="-1" dirty="0">
                <a:uFill>
                  <a:solidFill>
                    <a:srgbClr val="FFFFFF"/>
                  </a:solidFill>
                </a:uFill>
                <a:latin typeface="Arial"/>
              </a:rPr>
              <a:t>Refer participants to OSHA3636 and discuss the examples; OSHA3491</a:t>
            </a:r>
            <a:endParaRPr lang="en-US" sz="1800" spc="-1" dirty="0">
              <a:uFill>
                <a:solidFill>
                  <a:srgbClr val="FFFFFF"/>
                </a:solidFill>
              </a:uFill>
              <a:latin typeface="Arial"/>
            </a:endParaRPr>
          </a:p>
          <a:p>
            <a:r>
              <a:rPr lang="en-US" sz="1200" spc="-1" dirty="0">
                <a:uFill>
                  <a:solidFill>
                    <a:srgbClr val="FFFFFF"/>
                  </a:solidFill>
                </a:uFill>
                <a:latin typeface="Arial"/>
              </a:rPr>
              <a:t>Refer participants to OSHA3678 and discuss differences between the two different systems. The NFPA 704  is not a part of OSHA’s </a:t>
            </a:r>
            <a:r>
              <a:rPr lang="en-US" sz="1200" spc="-1" dirty="0" err="1">
                <a:uFill>
                  <a:solidFill>
                    <a:srgbClr val="FFFFFF"/>
                  </a:solidFill>
                </a:uFill>
                <a:latin typeface="Arial"/>
              </a:rPr>
              <a:t>HazCom</a:t>
            </a:r>
            <a:r>
              <a:rPr lang="en-US" sz="1200" spc="-1" dirty="0">
                <a:uFill>
                  <a:solidFill>
                    <a:srgbClr val="FFFFFF"/>
                  </a:solidFill>
                </a:uFill>
                <a:latin typeface="Arial"/>
              </a:rPr>
              <a:t> Standard</a:t>
            </a:r>
            <a:endParaRPr lang="en-US" sz="1800" spc="-1" dirty="0">
              <a:uFill>
                <a:solidFill>
                  <a:srgbClr val="FFFFFF"/>
                </a:solidFill>
              </a:uFill>
              <a:latin typeface="Arial"/>
            </a:endParaRP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18</a:t>
            </a:fld>
            <a:endParaRPr lang="en-US" altLang="en-US"/>
          </a:p>
        </p:txBody>
      </p:sp>
    </p:spTree>
    <p:extLst>
      <p:ext uri="{BB962C8B-B14F-4D97-AF65-F5344CB8AC3E}">
        <p14:creationId xmlns:p14="http://schemas.microsoft.com/office/powerpoint/2010/main" val="261855722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18109">
              <a:defRPr/>
            </a:pPr>
            <a:r>
              <a:rPr lang="en-US" sz="1200" spc="-1" dirty="0">
                <a:uFill>
                  <a:solidFill>
                    <a:srgbClr val="FFFFFF"/>
                  </a:solidFill>
                </a:uFill>
                <a:latin typeface="Arial"/>
              </a:rPr>
              <a:t>The employer shall ensure the written materials are readily accessible to the employees in their work area throughout each work shift</a:t>
            </a:r>
          </a:p>
          <a:p>
            <a:pPr defTabSz="418109">
              <a:defRPr/>
            </a:pPr>
            <a:endParaRPr lang="en-US" sz="1200" spc="-1" dirty="0">
              <a:uFill>
                <a:solidFill>
                  <a:srgbClr val="FFFFFF"/>
                </a:solidFill>
              </a:uFill>
              <a:latin typeface="Arial"/>
            </a:endParaRPr>
          </a:p>
          <a:p>
            <a:pPr defTabSz="418109">
              <a:defRPr/>
            </a:pPr>
            <a:r>
              <a:rPr lang="en-US" sz="1200" spc="-1" dirty="0">
                <a:uFill>
                  <a:solidFill>
                    <a:srgbClr val="FFFFFF"/>
                  </a:solidFill>
                </a:uFill>
                <a:latin typeface="Arial"/>
              </a:rPr>
              <a:t>Examples of other written materials might be signs directly above a safe usual and customary storing place for the chemical compounds if not directly attached to the container</a:t>
            </a: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19</a:t>
            </a:fld>
            <a:endParaRPr lang="en-US" altLang="en-US"/>
          </a:p>
        </p:txBody>
      </p:sp>
    </p:spTree>
    <p:extLst>
      <p:ext uri="{BB962C8B-B14F-4D97-AF65-F5344CB8AC3E}">
        <p14:creationId xmlns:p14="http://schemas.microsoft.com/office/powerpoint/2010/main" val="29742959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Acknowledge funding through DOL’s </a:t>
            </a:r>
            <a:r>
              <a:rPr lang="en-US" altLang="en-US" sz="1200" i="1" dirty="0">
                <a:latin typeface="Arial" panose="020B0604020202020204" pitchFamily="34" charset="0"/>
                <a:ea typeface="Microsoft YaHei" panose="020B0503020204020204" pitchFamily="34" charset="-122"/>
              </a:rPr>
              <a:t>Susan Harwood Targeted Topic Training</a:t>
            </a:r>
            <a:r>
              <a:rPr lang="en-US" altLang="en-US" sz="1200" dirty="0">
                <a:latin typeface="Arial" panose="020B0604020202020204" pitchFamily="34" charset="0"/>
                <a:ea typeface="Microsoft YaHei" panose="020B0503020204020204" pitchFamily="34" charset="-122"/>
              </a:rPr>
              <a:t> grant which is managed by OSHA.</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OSHA has previewed materials used in class but is not responsible for it’s presentation or any omission(s) or incorrect statements.</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a:t>
            </a:fld>
            <a:endParaRPr lang="en-US" altLang="en-US"/>
          </a:p>
        </p:txBody>
      </p:sp>
    </p:spTree>
    <p:extLst>
      <p:ext uri="{BB962C8B-B14F-4D97-AF65-F5344CB8AC3E}">
        <p14:creationId xmlns:p14="http://schemas.microsoft.com/office/powerpoint/2010/main" val="102916730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515">
              <a:buSzPct val="45000"/>
              <a:buFont typeface="Wingdings" charset="2"/>
              <a:buChar char=""/>
            </a:pPr>
            <a:r>
              <a:rPr lang="en-US" sz="1200" spc="-1" dirty="0">
                <a:uFill>
                  <a:solidFill>
                    <a:srgbClr val="FFFFFF"/>
                  </a:solidFill>
                </a:uFill>
                <a:latin typeface="Arial"/>
              </a:rPr>
              <a:t>These chemicals in an unmarked container must not be used by anyone other than the worker that transferred the chemical(s) to the unlabeled container AND they must be completely used up by the end of the work-shift in which they were transferred into the unlabeled container.</a:t>
            </a:r>
          </a:p>
          <a:p>
            <a:pPr marL="197515">
              <a:buSzPct val="45000"/>
              <a:buFont typeface="Wingdings" charset="2"/>
              <a:buChar char=""/>
            </a:pPr>
            <a:r>
              <a:rPr lang="en-US" sz="1200" spc="-1" dirty="0">
                <a:uFill>
                  <a:solidFill>
                    <a:srgbClr val="FFFFFF"/>
                  </a:solidFill>
                </a:uFill>
                <a:latin typeface="Arial"/>
              </a:rPr>
              <a:t>For purposes of this section, drugs which are dispensed by a pharmacy to a health care provider for direct administration to a patient are exempted from labeling</a:t>
            </a:r>
          </a:p>
          <a:p>
            <a:pPr marL="197515">
              <a:buSzPct val="45000"/>
              <a:buFont typeface="Wingdings" charset="2"/>
              <a:buChar char=""/>
            </a:pPr>
            <a:r>
              <a:rPr lang="en-US" sz="1200" spc="-1" dirty="0">
                <a:uFill>
                  <a:solidFill>
                    <a:srgbClr val="FFFFFF"/>
                  </a:solidFill>
                </a:uFill>
                <a:latin typeface="Arial"/>
              </a:rPr>
              <a:t>Many healthcare professionals would consider medication to be a chemical but it is not under </a:t>
            </a:r>
            <a:r>
              <a:rPr lang="en-US" sz="1200" spc="-1" dirty="0" err="1">
                <a:uFill>
                  <a:solidFill>
                    <a:srgbClr val="FFFFFF"/>
                  </a:solidFill>
                </a:uFill>
                <a:latin typeface="Arial"/>
              </a:rPr>
              <a:t>HazCom</a:t>
            </a:r>
            <a:endParaRPr lang="en-US" sz="1200" spc="-1" dirty="0">
              <a:uFill>
                <a:solidFill>
                  <a:srgbClr val="FFFFFF"/>
                </a:solidFill>
              </a:uFill>
              <a:latin typeface="Arial"/>
            </a:endParaRP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20</a:t>
            </a:fld>
            <a:endParaRPr lang="en-US" altLang="en-US"/>
          </a:p>
        </p:txBody>
      </p:sp>
    </p:spTree>
    <p:extLst>
      <p:ext uri="{BB962C8B-B14F-4D97-AF65-F5344CB8AC3E}">
        <p14:creationId xmlns:p14="http://schemas.microsoft.com/office/powerpoint/2010/main" val="15431741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sz="1200" spc="-1" dirty="0">
                <a:uFill>
                  <a:solidFill>
                    <a:srgbClr val="FFFFFF"/>
                  </a:solidFill>
                </a:uFill>
                <a:latin typeface="Arial"/>
              </a:rPr>
              <a:t>Reaffixing or applying labels that are removed or defaced cannot wait until a later time as marking mistakes could be made and/or failed to be reapplied. Always immediately mark with required information if existing labels are removed/defaced</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21</a:t>
            </a:fld>
            <a:endParaRPr lang="en-US" altLang="en-US"/>
          </a:p>
        </p:txBody>
      </p:sp>
    </p:spTree>
    <p:extLst>
      <p:ext uri="{BB962C8B-B14F-4D97-AF65-F5344CB8AC3E}">
        <p14:creationId xmlns:p14="http://schemas.microsoft.com/office/powerpoint/2010/main" val="1404978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18109">
              <a:defRPr/>
            </a:pPr>
            <a:r>
              <a:rPr lang="en-US" sz="1200" spc="-1" dirty="0">
                <a:uFill>
                  <a:solidFill>
                    <a:srgbClr val="FFFFFF"/>
                  </a:solidFill>
                </a:uFill>
                <a:latin typeface="Arial"/>
              </a:rPr>
              <a:t>English is the most widely spoken language in America and therefore the information must be in English in order to reach the largest portion of the workforce. If there is room the same information can be marked on the container in another language(s).</a:t>
            </a:r>
          </a:p>
          <a:p>
            <a:pPr defTabSz="418109">
              <a:defRPr/>
            </a:pPr>
            <a:endParaRPr lang="en-US" sz="1200" spc="-1" dirty="0">
              <a:uFill>
                <a:solidFill>
                  <a:srgbClr val="FFFFFF"/>
                </a:solidFill>
              </a:uFill>
              <a:latin typeface="Arial"/>
            </a:endParaRPr>
          </a:p>
          <a:p>
            <a:pPr defTabSz="418109">
              <a:defRPr/>
            </a:pPr>
            <a:r>
              <a:rPr lang="en-US" sz="1200" spc="-1" dirty="0">
                <a:uFill>
                  <a:solidFill>
                    <a:srgbClr val="FFFFFF"/>
                  </a:solidFill>
                </a:uFill>
                <a:latin typeface="Arial"/>
              </a:rPr>
              <a:t>While it is not a strict requirement to have material in additional language, it is the duty of employers to ensure that hazard communications can be understood by their employees, as such they should have materials in the language that is primary for their workforce. Contact OSHA or the manufacturer for materials on hazard communication or particular compounds in other languages</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22</a:t>
            </a:fld>
            <a:endParaRPr lang="en-US" altLang="en-US"/>
          </a:p>
        </p:txBody>
      </p:sp>
    </p:spTree>
    <p:extLst>
      <p:ext uri="{BB962C8B-B14F-4D97-AF65-F5344CB8AC3E}">
        <p14:creationId xmlns:p14="http://schemas.microsoft.com/office/powerpoint/2010/main" val="14978097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515">
              <a:buSzPct val="45000"/>
              <a:buFont typeface="Wingdings" charset="2"/>
              <a:buChar char=""/>
            </a:pPr>
            <a:r>
              <a:rPr lang="en-US" sz="1200" spc="-1" dirty="0">
                <a:uFill>
                  <a:solidFill>
                    <a:srgbClr val="FFFFFF"/>
                  </a:solidFill>
                </a:uFill>
                <a:latin typeface="Arial"/>
              </a:rPr>
              <a:t>As has sometimes happened in the past it may be that a certain hazard was not associated with a particular substance as it was not used in the manner now being employed or there may not have been sufficient cases of injury previously to associate the injury, illness or death with the substance.</a:t>
            </a:r>
          </a:p>
          <a:p>
            <a:pPr marL="197515">
              <a:buSzPct val="45000"/>
              <a:buFont typeface="Wingdings" charset="2"/>
              <a:buChar char=""/>
            </a:pPr>
            <a:r>
              <a:rPr lang="en-US" sz="1200" spc="-1" dirty="0">
                <a:uFill>
                  <a:solidFill>
                    <a:srgbClr val="FFFFFF"/>
                  </a:solidFill>
                </a:uFill>
                <a:latin typeface="Arial"/>
              </a:rPr>
              <a:t>If the chemical is not currently produced or imported, the chemical manufacturer, importer, distributor, or employer shall add the information to the label before the chemical is shipped or introduced into the workplace again.</a:t>
            </a:r>
          </a:p>
          <a:p>
            <a:pPr marL="197515">
              <a:buSzPct val="45000"/>
              <a:buFont typeface="Wingdings" charset="2"/>
              <a:buChar char=""/>
            </a:pPr>
            <a:r>
              <a:rPr lang="en-US" sz="1200" spc="-1" dirty="0">
                <a:uFill>
                  <a:solidFill>
                    <a:srgbClr val="FFFFFF"/>
                  </a:solidFill>
                </a:uFill>
                <a:latin typeface="Arial"/>
              </a:rPr>
              <a:t>it is important for them to know that if new information about the material is determined, it is required for that information to be included for their safety. They know that as new info comes out, their safety is a focus</a:t>
            </a: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23</a:t>
            </a:fld>
            <a:endParaRPr lang="en-US" altLang="en-US"/>
          </a:p>
        </p:txBody>
      </p:sp>
    </p:spTree>
    <p:extLst>
      <p:ext uri="{BB962C8B-B14F-4D97-AF65-F5344CB8AC3E}">
        <p14:creationId xmlns:p14="http://schemas.microsoft.com/office/powerpoint/2010/main" val="310637088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You/your employer should receive SDS sheets with each shipment of chemicals or materials.</a:t>
            </a:r>
          </a:p>
          <a:p>
            <a:r>
              <a:rPr lang="en-US" sz="1200" spc="-1" dirty="0">
                <a:uFill>
                  <a:solidFill>
                    <a:srgbClr val="FFFFFF"/>
                  </a:solidFill>
                </a:uFill>
                <a:latin typeface="Arial"/>
              </a:rPr>
              <a:t>Every time you/your employer receive a new shipment </a:t>
            </a:r>
            <a:r>
              <a:rPr lang="en-US" sz="1200" spc="-1" dirty="0" err="1">
                <a:uFill>
                  <a:solidFill>
                    <a:srgbClr val="FFFFFF"/>
                  </a:solidFill>
                </a:uFill>
                <a:latin typeface="Arial"/>
              </a:rPr>
              <a:t>youyour</a:t>
            </a:r>
            <a:r>
              <a:rPr lang="en-US" sz="1200" spc="-1" dirty="0">
                <a:uFill>
                  <a:solidFill>
                    <a:srgbClr val="FFFFFF"/>
                  </a:solidFill>
                </a:uFill>
                <a:latin typeface="Arial"/>
              </a:rPr>
              <a:t> employer should compare the SDS sheet accompanying the new product with the SDS sheet on file for the materials already on hand.</a:t>
            </a:r>
          </a:p>
          <a:p>
            <a:r>
              <a:rPr lang="en-US" sz="1200" spc="-1" dirty="0">
                <a:uFill>
                  <a:solidFill>
                    <a:srgbClr val="FFFFFF"/>
                  </a:solidFill>
                </a:uFill>
                <a:latin typeface="Arial"/>
              </a:rPr>
              <a:t>If the new SDS sheet indicates changes have occurred </a:t>
            </a:r>
            <a:r>
              <a:rPr lang="en-US" sz="1200" spc="-1" dirty="0" err="1">
                <a:uFill>
                  <a:solidFill>
                    <a:srgbClr val="FFFFFF"/>
                  </a:solidFill>
                </a:uFill>
                <a:latin typeface="Arial"/>
              </a:rPr>
              <a:t>youyour</a:t>
            </a:r>
            <a:r>
              <a:rPr lang="en-US" sz="1200" spc="-1" dirty="0">
                <a:uFill>
                  <a:solidFill>
                    <a:srgbClr val="FFFFFF"/>
                  </a:solidFill>
                </a:uFill>
                <a:latin typeface="Arial"/>
              </a:rPr>
              <a:t> employer should maintain both SDS sheets as well as mark which containers correspond to which SDS sheet(s).</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24</a:t>
            </a:fld>
            <a:endParaRPr lang="en-US" altLang="en-US"/>
          </a:p>
        </p:txBody>
      </p:sp>
    </p:spTree>
    <p:extLst>
      <p:ext uri="{BB962C8B-B14F-4D97-AF65-F5344CB8AC3E}">
        <p14:creationId xmlns:p14="http://schemas.microsoft.com/office/powerpoint/2010/main" val="156056508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 is urged that copies be available in the languages of the employees to ensure their safety</a:t>
            </a:r>
          </a:p>
          <a:p>
            <a:endParaRPr lang="en-US" dirty="0"/>
          </a:p>
          <a:p>
            <a:r>
              <a:rPr lang="en-US" dirty="0"/>
              <a:t>This information is relevant for further researching the compounds as needed, for example in determining how it might react with another chemical that is on site for those interested in these questions</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25</a:t>
            </a:fld>
            <a:endParaRPr lang="en-US" altLang="en-US"/>
          </a:p>
        </p:txBody>
      </p:sp>
    </p:spTree>
    <p:extLst>
      <p:ext uri="{BB962C8B-B14F-4D97-AF65-F5344CB8AC3E}">
        <p14:creationId xmlns:p14="http://schemas.microsoft.com/office/powerpoint/2010/main" val="15083153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spc="-1" dirty="0">
                <a:uFill>
                  <a:solidFill>
                    <a:srgbClr val="FFFFFF"/>
                  </a:solidFill>
                </a:uFill>
                <a:latin typeface="Arial"/>
              </a:rPr>
              <a:t>This helps ensure that employers are aware of the chemicals and the inherent hazards associated with them so that they can look for and use the best product for their needs without exposing workers to undue hazard. The fewer hazards and the less hazardous they are the safer and healthier the workplace and the work.</a:t>
            </a:r>
          </a:p>
          <a:p>
            <a:pPr defTabSz="836219" eaLnBrk="1" fontAlgn="auto" hangingPunct="1">
              <a:spcBef>
                <a:spcPts val="0"/>
              </a:spcBef>
              <a:spcAft>
                <a:spcPts val="0"/>
              </a:spcAft>
              <a:buClrTx/>
              <a:buSzTx/>
              <a:defRPr/>
            </a:pPr>
            <a:r>
              <a:rPr lang="en-US" sz="1200" spc="-1" dirty="0">
                <a:uFill>
                  <a:solidFill>
                    <a:srgbClr val="FFFFFF"/>
                  </a:solidFill>
                </a:uFill>
              </a:rPr>
              <a:t>This means that if you are running a retail store and an employer shops for hazardous chemicals in your shop you must either be able to provide them with a SDS sheet or help them get one from somewhere such as your supplier or the manufacturer.</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26</a:t>
            </a:fld>
            <a:endParaRPr lang="en-US" altLang="en-US"/>
          </a:p>
        </p:txBody>
      </p:sp>
    </p:spTree>
    <p:extLst>
      <p:ext uri="{BB962C8B-B14F-4D97-AF65-F5344CB8AC3E}">
        <p14:creationId xmlns:p14="http://schemas.microsoft.com/office/powerpoint/2010/main" val="107081561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What this means is that neither the Hazard Communication Program nor specifically the SDS sheets can be kept in an area that does not allow access to them anytime there is work being performed in the workplace.</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It also means that if the SDS sheets are only available in electronic format that there must be a means of the workers to access them at all times which could include power outages.</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27</a:t>
            </a:fld>
            <a:endParaRPr lang="en-US" altLang="en-US"/>
          </a:p>
        </p:txBody>
      </p:sp>
    </p:spTree>
    <p:extLst>
      <p:ext uri="{BB962C8B-B14F-4D97-AF65-F5344CB8AC3E}">
        <p14:creationId xmlns:p14="http://schemas.microsoft.com/office/powerpoint/2010/main" val="144523133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Ask if employees know where to find written hazard information/SDS in their worksite. </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28</a:t>
            </a:fld>
            <a:endParaRPr lang="en-US" altLang="en-US"/>
          </a:p>
        </p:txBody>
      </p:sp>
    </p:spTree>
    <p:extLst>
      <p:ext uri="{BB962C8B-B14F-4D97-AF65-F5344CB8AC3E}">
        <p14:creationId xmlns:p14="http://schemas.microsoft.com/office/powerpoint/2010/main" val="866989745"/>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Workers who do not feel adequately trained should either alert the employer and inform them of their responsibility, or contact OSHA</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29</a:t>
            </a:fld>
            <a:endParaRPr lang="en-US" altLang="en-US"/>
          </a:p>
        </p:txBody>
      </p:sp>
    </p:spTree>
    <p:extLst>
      <p:ext uri="{BB962C8B-B14F-4D97-AF65-F5344CB8AC3E}">
        <p14:creationId xmlns:p14="http://schemas.microsoft.com/office/powerpoint/2010/main" val="15272466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Review class objectives of:</a:t>
            </a:r>
          </a:p>
          <a:p>
            <a:pPr marL="197441" indent="-195989" eaLnBrk="1">
              <a:spcBef>
                <a:spcPct val="0"/>
              </a:spcBef>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Trainer/Facilitators</a:t>
            </a:r>
          </a:p>
          <a:p>
            <a:pPr marL="197441" indent="-195989" eaLnBrk="1">
              <a:spcBef>
                <a:spcPct val="0"/>
              </a:spcBef>
              <a:buClrTx/>
              <a:buSzTx/>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Reduce and eliminate as much as is possible injury, illness and death due to exposure to hazardous materials in the workplace</a:t>
            </a:r>
          </a:p>
          <a:p>
            <a:pPr marL="197441" indent="-195989" eaLnBrk="1">
              <a:spcBef>
                <a:spcPct val="0"/>
              </a:spcBef>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Ask class about their objective in attending class</a:t>
            </a:r>
          </a:p>
          <a:p>
            <a:pPr marL="418109"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Write down any objectives beyond class objectives on note chart and</a:t>
            </a:r>
          </a:p>
          <a:p>
            <a:pPr marL="418109"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post on wall to review later if able</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3</a:t>
            </a:fld>
            <a:endParaRPr lang="en-US" altLang="en-US"/>
          </a:p>
        </p:txBody>
      </p:sp>
    </p:spTree>
    <p:extLst>
      <p:ext uri="{BB962C8B-B14F-4D97-AF65-F5344CB8AC3E}">
        <p14:creationId xmlns:p14="http://schemas.microsoft.com/office/powerpoint/2010/main" val="34963020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418109">
              <a:defRPr/>
            </a:pPr>
            <a:r>
              <a:rPr lang="en-US" dirty="0"/>
              <a:t>Provide example of even simple cleaning solutions and the possibility of chlorine gas (Ammonia and Bleach) to reiterate the point that safety isn’t just for industrial chemicals</a:t>
            </a: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30</a:t>
            </a:fld>
            <a:endParaRPr lang="en-US" altLang="en-US"/>
          </a:p>
        </p:txBody>
      </p:sp>
    </p:spTree>
    <p:extLst>
      <p:ext uri="{BB962C8B-B14F-4D97-AF65-F5344CB8AC3E}">
        <p14:creationId xmlns:p14="http://schemas.microsoft.com/office/powerpoint/2010/main" val="41814285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examples of specific procedures in different cases, such as:</a:t>
            </a:r>
          </a:p>
          <a:p>
            <a:pPr marL="209055" indent="-209055">
              <a:buAutoNum type="arabicPeriod"/>
            </a:pPr>
            <a:r>
              <a:rPr lang="en-US" dirty="0"/>
              <a:t>Green cleaning chemicals</a:t>
            </a:r>
          </a:p>
          <a:p>
            <a:pPr marL="209055" indent="-209055">
              <a:buAutoNum type="arabicPeriod"/>
            </a:pPr>
            <a:r>
              <a:rPr lang="en-US" dirty="0"/>
              <a:t>Showers/eye wash stations</a:t>
            </a:r>
          </a:p>
          <a:p>
            <a:pPr marL="209055" indent="-209055">
              <a:buAutoNum type="arabicPeriod"/>
            </a:pPr>
            <a:r>
              <a:rPr lang="en-US" dirty="0"/>
              <a:t>Correct application of Tyvek suits/protective equipment</a:t>
            </a:r>
          </a:p>
          <a:p>
            <a:endParaRPr lang="en-US" dirty="0"/>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31</a:t>
            </a:fld>
            <a:endParaRPr lang="en-US" altLang="en-US"/>
          </a:p>
        </p:txBody>
      </p:sp>
    </p:spTree>
    <p:extLst>
      <p:ext uri="{BB962C8B-B14F-4D97-AF65-F5344CB8AC3E}">
        <p14:creationId xmlns:p14="http://schemas.microsoft.com/office/powerpoint/2010/main" val="4207888099"/>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dirty="0"/>
              <a:t>Refer to previous examples of SDS and labels</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32</a:t>
            </a:fld>
            <a:endParaRPr lang="en-US" altLang="en-US"/>
          </a:p>
        </p:txBody>
      </p:sp>
    </p:spTree>
    <p:extLst>
      <p:ext uri="{BB962C8B-B14F-4D97-AF65-F5344CB8AC3E}">
        <p14:creationId xmlns:p14="http://schemas.microsoft.com/office/powerpoint/2010/main" val="206219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Ask class if they know what an “acronym” is and if no one is certain explain that it is a word or phrase made by using the first letters of a group of words or names. Explain that often acronyms are used to keep from repeating long names</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Ask class to speak up if there are any acronyms they see but do not understand. </a:t>
            </a:r>
            <a:r>
              <a:rPr lang="en-US" altLang="en-US" sz="1200" dirty="0">
                <a:solidFill>
                  <a:srgbClr val="0000FF"/>
                </a:solidFill>
                <a:latin typeface="Arial" panose="020B0604020202020204" pitchFamily="34" charset="0"/>
                <a:ea typeface="Microsoft YaHei" panose="020B0503020204020204" pitchFamily="34" charset="-122"/>
              </a:rPr>
              <a:t>Explain that although the OSH Act of 1970 created both OSHA (in the DOL) and NIOSH (in the CDC) they are in different departments of the government. PEL is the total amount of a hazardous material a worker may legally be exposed to during their work shift. </a:t>
            </a:r>
            <a:r>
              <a:rPr lang="en-US" altLang="en-US" sz="900" dirty="0"/>
              <a:t>T</a:t>
            </a:r>
            <a:r>
              <a:rPr lang="en-US" sz="900" dirty="0"/>
              <a:t>he PEL is a time weighted average typically over eight hours</a:t>
            </a:r>
            <a:endParaRPr lang="en-US" altLang="en-US" sz="1200" dirty="0">
              <a:solidFill>
                <a:srgbClr val="0000FF"/>
              </a:solidFill>
              <a:latin typeface="Arial" panose="020B0604020202020204" pitchFamily="34" charset="0"/>
              <a:ea typeface="Microsoft YaHei" panose="020B0503020204020204" pitchFamily="34" charset="-122"/>
            </a:endParaRP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solidFill>
                  <a:srgbClr val="0000FF"/>
                </a:solidFill>
                <a:latin typeface="Arial" panose="020B0604020202020204" pitchFamily="34" charset="0"/>
                <a:ea typeface="Microsoft YaHei" panose="020B0503020204020204" pitchFamily="34" charset="-122"/>
              </a:rPr>
              <a:t>PPE is the safety glasses, hard hat, face shield, protective apron or glove a worker wears to try to protect themselves from injury.</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4</a:t>
            </a:fld>
            <a:endParaRPr lang="en-US" altLang="en-US"/>
          </a:p>
        </p:txBody>
      </p:sp>
    </p:spTree>
    <p:extLst>
      <p:ext uri="{BB962C8B-B14F-4D97-AF65-F5344CB8AC3E}">
        <p14:creationId xmlns:p14="http://schemas.microsoft.com/office/powerpoint/2010/main" val="3583546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Besides creating OSHA the OSH Act of 1970 also created the National Institute on Occupational Safety and Health (NIOSH) which is charged with determining how to protect workers from hazard exposure.</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NIOSH is a part of the Centers for Disease Control and Prevention (CDC).</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As such NIOSH makes recommendations to OSHA on what a “safe level of exposure to hazards” OSHA should use when promulgating a new standard or updating existing standards. </a:t>
            </a:r>
            <a:r>
              <a:rPr lang="en-US" altLang="en-US" sz="1200" dirty="0">
                <a:solidFill>
                  <a:srgbClr val="0000FF"/>
                </a:solidFill>
                <a:latin typeface="Arial" panose="020B0604020202020204" pitchFamily="34" charset="0"/>
                <a:ea typeface="Microsoft YaHei" panose="020B0503020204020204" pitchFamily="34" charset="-122"/>
              </a:rPr>
              <a:t>What OSHA enforces is the legally  allowable exposure to a hazardous material during a work shift. It is called the Permissible Exposure Limit (PEL).</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5</a:t>
            </a:fld>
            <a:endParaRPr lang="en-US" altLang="en-US"/>
          </a:p>
        </p:txBody>
      </p:sp>
    </p:spTree>
    <p:extLst>
      <p:ext uri="{BB962C8B-B14F-4D97-AF65-F5344CB8AC3E}">
        <p14:creationId xmlns:p14="http://schemas.microsoft.com/office/powerpoint/2010/main" val="34753888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Section 5(a)(1) of the OSH Act of 1970 is commonly referred to as the General Duty Clause which means that if there is no specific standard for a given hazard employers are still required to protect their workers from the hazard.</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Some examples would be ergonomic hazards, heat or cold working temperature hazards, workplace bullying or violence.</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6</a:t>
            </a:fld>
            <a:endParaRPr lang="en-US" altLang="en-US"/>
          </a:p>
        </p:txBody>
      </p:sp>
    </p:spTree>
    <p:extLst>
      <p:ext uri="{BB962C8B-B14F-4D97-AF65-F5344CB8AC3E}">
        <p14:creationId xmlns:p14="http://schemas.microsoft.com/office/powerpoint/2010/main" val="14981385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These rights relate directly to OSHA’s Hazard Communication Standard.</a:t>
            </a:r>
          </a:p>
          <a:p>
            <a:pPr marL="197441"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OSHA’s </a:t>
            </a:r>
            <a:r>
              <a:rPr lang="en-US" altLang="en-US" sz="1200" dirty="0" err="1">
                <a:latin typeface="Arial" panose="020B0604020202020204" pitchFamily="34" charset="0"/>
                <a:ea typeface="Microsoft YaHei" panose="020B0503020204020204" pitchFamily="34" charset="-122"/>
              </a:rPr>
              <a:t>HazCom</a:t>
            </a:r>
            <a:r>
              <a:rPr lang="en-US" altLang="en-US" sz="1200" dirty="0">
                <a:latin typeface="Arial" panose="020B0604020202020204" pitchFamily="34" charset="0"/>
                <a:ea typeface="Microsoft YaHei" panose="020B0503020204020204" pitchFamily="34" charset="-122"/>
              </a:rPr>
              <a:t> Standard is often referred to as the Right To Know law</a:t>
            </a:r>
          </a:p>
          <a:p>
            <a:pPr marL="197441"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solidFill>
                  <a:srgbClr val="0000FF"/>
                </a:solidFill>
                <a:latin typeface="Arial" panose="020B0604020202020204" pitchFamily="34" charset="0"/>
                <a:ea typeface="Microsoft YaHei" panose="020B0503020204020204" pitchFamily="34" charset="-122"/>
              </a:rPr>
              <a:t>Workers have the right to get this information but must ask for it. To ensure to protect yourself always make the request with at least one witness present.</a:t>
            </a:r>
          </a:p>
          <a:p>
            <a:pPr marL="197441" indent="-195989" eaLnBrk="1">
              <a:spcBef>
                <a:spcPct val="0"/>
              </a:spcBef>
              <a:buSzPct val="45000"/>
              <a:buFont typeface="Wingdings" panose="05000000000000000000" pitchFamily="2" charset="2"/>
              <a:buChar char=""/>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solidFill>
                  <a:srgbClr val="0000FF"/>
                </a:solidFill>
                <a:latin typeface="Arial" panose="020B0604020202020204" pitchFamily="34" charset="0"/>
                <a:ea typeface="Microsoft YaHei" panose="020B0503020204020204" pitchFamily="34" charset="-122"/>
              </a:rPr>
              <a:t>Better protection is to mail your request with a “delivery confirmation” card and restricted delivery as it will show to whom and when the request was made.</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7</a:t>
            </a:fld>
            <a:endParaRPr lang="en-US" altLang="en-US"/>
          </a:p>
        </p:txBody>
      </p:sp>
    </p:spTree>
    <p:extLst>
      <p:ext uri="{BB962C8B-B14F-4D97-AF65-F5344CB8AC3E}">
        <p14:creationId xmlns:p14="http://schemas.microsoft.com/office/powerpoint/2010/main" val="9967029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0" fontAlgn="base" latinLnBrk="0" hangingPunct="0">
              <a:lnSpc>
                <a:spcPct val="100000"/>
              </a:lnSpc>
              <a:spcBef>
                <a:spcPct val="30000"/>
              </a:spcBef>
              <a:spcAft>
                <a:spcPct val="0"/>
              </a:spcAft>
              <a:buClr>
                <a:srgbClr val="000000"/>
              </a:buClr>
              <a:buSzPct val="100000"/>
              <a:buFont typeface="Times New Roman" panose="02020603050405020304" pitchFamily="18" charset="0"/>
              <a:buNone/>
              <a:tabLst/>
              <a:defRPr/>
            </a:pPr>
            <a:r>
              <a:rPr lang="en-US" altLang="en-US" sz="1200" dirty="0">
                <a:solidFill>
                  <a:srgbClr val="0000FF"/>
                </a:solidFill>
                <a:latin typeface="Arial" panose="020B0604020202020204" pitchFamily="34" charset="0"/>
                <a:ea typeface="Microsoft YaHei" panose="020B0503020204020204" pitchFamily="34" charset="-122"/>
              </a:rPr>
              <a:t>If you use any of your OHS rights, encourage coworkers to use their rights, are injured on the job and terminated OSHA will fight for you to make you whole. What this means is that OSHA will fight to get you your job back, any/all lost wages, seniority, benefits you would have earned had you not been fired.</a:t>
            </a:r>
          </a:p>
          <a:p>
            <a:endParaRPr lang="en-US" dirty="0"/>
          </a:p>
        </p:txBody>
      </p:sp>
      <p:sp>
        <p:nvSpPr>
          <p:cNvPr id="4" name="Slide Number Placeholder 3"/>
          <p:cNvSpPr>
            <a:spLocks noGrp="1"/>
          </p:cNvSpPr>
          <p:nvPr>
            <p:ph type="sldNum"/>
          </p:nvPr>
        </p:nvSpPr>
        <p:spPr/>
        <p:txBody>
          <a:bodyPr/>
          <a:lstStyle/>
          <a:p>
            <a:fld id="{4419BFE6-A0DC-4667-92B1-B778D59FE26F}" type="slidenum">
              <a:rPr lang="en-US" altLang="en-US" smtClean="0"/>
              <a:pPr/>
              <a:t>8</a:t>
            </a:fld>
            <a:endParaRPr lang="en-US" altLang="en-US"/>
          </a:p>
        </p:txBody>
      </p:sp>
    </p:spTree>
    <p:extLst>
      <p:ext uri="{BB962C8B-B14F-4D97-AF65-F5344CB8AC3E}">
        <p14:creationId xmlns:p14="http://schemas.microsoft.com/office/powerpoint/2010/main" val="2744515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Many substances have been known to be detrimental to workers that use them or work around them. </a:t>
            </a:r>
            <a:r>
              <a:rPr lang="en-US" altLang="en-US" sz="1200" dirty="0">
                <a:solidFill>
                  <a:srgbClr val="0000FF"/>
                </a:solidFill>
                <a:latin typeface="Arial" panose="020B0604020202020204" pitchFamily="34" charset="0"/>
                <a:ea typeface="Microsoft YaHei" panose="020B0503020204020204" pitchFamily="34" charset="-122"/>
              </a:rPr>
              <a:t>Mercury can cause permanent damage to your kidneys or your central nervous system. Lead can cause neurological affects, gastrointestinal affects, anemia and kidney disease. Asbestos is so hazardous that one fiber is considered an imminent threat to your health. It can take years or decades for asbestos-related illness to arise.</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Ask participants if they can think of anything – chemical or otherwise – that might be hazardous to your health and/or safety at work?</a:t>
            </a:r>
          </a:p>
          <a:p>
            <a:pPr marL="197441" indent="-195989" eaLnBrk="1">
              <a:spcBef>
                <a:spcPct val="0"/>
              </a:spcBef>
              <a:tabLst>
                <a:tab pos="418109" algn="l"/>
                <a:tab pos="836219" algn="l"/>
                <a:tab pos="1254328" algn="l"/>
                <a:tab pos="1672438" algn="l"/>
                <a:tab pos="2090547" algn="l"/>
                <a:tab pos="2508656" algn="l"/>
                <a:tab pos="2926766" algn="l"/>
                <a:tab pos="3344875" algn="l"/>
                <a:tab pos="3762985" algn="l"/>
                <a:tab pos="4181094" algn="l"/>
                <a:tab pos="4599203" algn="l"/>
                <a:tab pos="5017313" algn="l"/>
                <a:tab pos="5435422" algn="l"/>
              </a:tabLst>
            </a:pPr>
            <a:r>
              <a:rPr lang="en-US" altLang="en-US" sz="1200" dirty="0">
                <a:latin typeface="Arial" panose="020B0604020202020204" pitchFamily="34" charset="0"/>
                <a:ea typeface="Microsoft YaHei" panose="020B0503020204020204" pitchFamily="34" charset="-122"/>
              </a:rPr>
              <a:t>Write any answers proffered on the note pad. If participants are slow to think of any try suggesting Mercury, sulfur, phosphorus, lye, cobalt, ...</a:t>
            </a:r>
          </a:p>
        </p:txBody>
      </p:sp>
      <p:sp>
        <p:nvSpPr>
          <p:cNvPr id="4" name="Slide Number Placeholder 3"/>
          <p:cNvSpPr>
            <a:spLocks noGrp="1"/>
          </p:cNvSpPr>
          <p:nvPr>
            <p:ph type="sldNum"/>
          </p:nvPr>
        </p:nvSpPr>
        <p:spPr/>
        <p:txBody>
          <a:bodyPr/>
          <a:lstStyle/>
          <a:p>
            <a:fld id="{4419BFE6-A0DC-4667-92B1-B778D59FE26F}" type="slidenum">
              <a:rPr lang="en-US" altLang="en-US" smtClean="0"/>
              <a:pPr/>
              <a:t>9</a:t>
            </a:fld>
            <a:endParaRPr lang="en-US" altLang="en-US"/>
          </a:p>
        </p:txBody>
      </p:sp>
    </p:spTree>
    <p:extLst>
      <p:ext uri="{BB962C8B-B14F-4D97-AF65-F5344CB8AC3E}">
        <p14:creationId xmlns:p14="http://schemas.microsoft.com/office/powerpoint/2010/main" val="37584333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B3801-9BA1-4F52-8185-550E3D564785}"/>
              </a:ext>
            </a:extLst>
          </p:cNvPr>
          <p:cNvSpPr>
            <a:spLocks noGrp="1"/>
          </p:cNvSpPr>
          <p:nvPr>
            <p:ph type="ctrTitle"/>
          </p:nvPr>
        </p:nvSpPr>
        <p:spPr>
          <a:xfrm>
            <a:off x="1260475" y="1236663"/>
            <a:ext cx="7559675" cy="263207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E15C7E7-4349-416A-87F0-F2BDEE3FC5CB}"/>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1276597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EAB808-5F9B-49A2-AF04-95F45F923EA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D285D4A-C619-4447-B39F-7DA13D64657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94549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936717D-452D-4EE8-836C-684825AFF0A2}"/>
              </a:ext>
            </a:extLst>
          </p:cNvPr>
          <p:cNvSpPr>
            <a:spLocks noGrp="1"/>
          </p:cNvSpPr>
          <p:nvPr>
            <p:ph type="title" orient="vert"/>
          </p:nvPr>
        </p:nvSpPr>
        <p:spPr>
          <a:xfrm>
            <a:off x="7307263" y="301625"/>
            <a:ext cx="2266950" cy="58499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E116EA-9857-4482-B368-83E21302687A}"/>
              </a:ext>
            </a:extLst>
          </p:cNvPr>
          <p:cNvSpPr>
            <a:spLocks noGrp="1"/>
          </p:cNvSpPr>
          <p:nvPr>
            <p:ph type="body" orient="vert" idx="1"/>
          </p:nvPr>
        </p:nvSpPr>
        <p:spPr>
          <a:xfrm>
            <a:off x="503238" y="301625"/>
            <a:ext cx="6651625" cy="58499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826905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1CE70-90E4-4AFC-BC0A-AD573922C331}"/>
              </a:ext>
            </a:extLst>
          </p:cNvPr>
          <p:cNvSpPr>
            <a:spLocks noGrp="1"/>
          </p:cNvSpPr>
          <p:nvPr>
            <p:ph type="ctrTitle"/>
          </p:nvPr>
        </p:nvSpPr>
        <p:spPr>
          <a:xfrm>
            <a:off x="1260475" y="1236663"/>
            <a:ext cx="7559675" cy="263207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FA3B8C5-B2B8-462C-A426-89FF64C97C4B}"/>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0324182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93E6BF-D8BA-4388-AD75-500028FB40C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39086D-B174-425F-81FD-4D30F43E16B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752419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F7900-20B6-4CA8-AADB-1A1CC0C60AC1}"/>
              </a:ext>
            </a:extLst>
          </p:cNvPr>
          <p:cNvSpPr>
            <a:spLocks noGrp="1"/>
          </p:cNvSpPr>
          <p:nvPr>
            <p:ph type="title"/>
          </p:nvPr>
        </p:nvSpPr>
        <p:spPr>
          <a:xfrm>
            <a:off x="687388" y="1884363"/>
            <a:ext cx="8694737" cy="31448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216D72A-39C2-44B2-90BF-E47FB9208ED3}"/>
              </a:ext>
            </a:extLst>
          </p:cNvPr>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val="19125619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B1482-6323-490D-86B6-FDF64C27944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87870E-24D1-4E78-A3A3-3F5A101EE2CD}"/>
              </a:ext>
            </a:extLst>
          </p:cNvPr>
          <p:cNvSpPr>
            <a:spLocks noGrp="1"/>
          </p:cNvSpPr>
          <p:nvPr>
            <p:ph sz="half" idx="1"/>
          </p:nvPr>
        </p:nvSpPr>
        <p:spPr>
          <a:xfrm>
            <a:off x="503238" y="1768475"/>
            <a:ext cx="4459287" cy="4383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C13078-BA6F-4820-AFEC-83E7A08F1725}"/>
              </a:ext>
            </a:extLst>
          </p:cNvPr>
          <p:cNvSpPr>
            <a:spLocks noGrp="1"/>
          </p:cNvSpPr>
          <p:nvPr>
            <p:ph sz="half" idx="2"/>
          </p:nvPr>
        </p:nvSpPr>
        <p:spPr>
          <a:xfrm>
            <a:off x="5114925" y="1768475"/>
            <a:ext cx="4459288" cy="4383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9842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236BB1-B535-430F-9B9E-040F90A236E4}"/>
              </a:ext>
            </a:extLst>
          </p:cNvPr>
          <p:cNvSpPr>
            <a:spLocks noGrp="1"/>
          </p:cNvSpPr>
          <p:nvPr>
            <p:ph type="title"/>
          </p:nvPr>
        </p:nvSpPr>
        <p:spPr>
          <a:xfrm>
            <a:off x="693738" y="403225"/>
            <a:ext cx="8694737" cy="14605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6424874F-4479-43E0-96BD-378273DA2C06}"/>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8E64369-0FB9-4165-B334-9CEBBA58643E}"/>
              </a:ext>
            </a:extLst>
          </p:cNvPr>
          <p:cNvSpPr>
            <a:spLocks noGrp="1"/>
          </p:cNvSpPr>
          <p:nvPr>
            <p:ph sz="half" idx="2"/>
          </p:nvPr>
        </p:nvSpPr>
        <p:spPr>
          <a:xfrm>
            <a:off x="693738" y="2760663"/>
            <a:ext cx="4265612" cy="40624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758024A-92D5-4FB5-8469-8FFD10BFA56A}"/>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F0BAD0B-1DD7-4FA3-8AEF-AF7394D8BC68}"/>
              </a:ext>
            </a:extLst>
          </p:cNvPr>
          <p:cNvSpPr>
            <a:spLocks noGrp="1"/>
          </p:cNvSpPr>
          <p:nvPr>
            <p:ph sz="quarter" idx="4"/>
          </p:nvPr>
        </p:nvSpPr>
        <p:spPr>
          <a:xfrm>
            <a:off x="5103813" y="2760663"/>
            <a:ext cx="4284662" cy="40624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279648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D27EF-243D-4FC6-AEF0-D7CB47733AC3}"/>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4008661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50292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048F5-51E2-4312-8913-D67D04FF1A20}"/>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DEF9854-63FB-4546-AB8F-4AEBD3DD6843}"/>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690958-3E3C-4D85-8EE7-D352E45148D6}"/>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1862923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64BC8-3F11-4D3C-B9E8-98A48F0421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C0213A6-2CE1-4BD0-9243-89C6CA5AECD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647809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8B983-C47E-4C83-9120-AD6970A5B6E5}"/>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579ED17-A753-49B0-98A4-0847D7CE68B3}"/>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E6737B8-E8B0-4DE3-A7AC-7F8F96CC4155}"/>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8597829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B680C-4C01-4F8F-A78C-A789879A4A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8101D1-2191-4C64-AB19-BAB6F98476B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749282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D6836C5-0AD6-4A3A-861C-3B1D1B7E8E0E}"/>
              </a:ext>
            </a:extLst>
          </p:cNvPr>
          <p:cNvSpPr>
            <a:spLocks noGrp="1"/>
          </p:cNvSpPr>
          <p:nvPr>
            <p:ph type="title" orient="vert"/>
          </p:nvPr>
        </p:nvSpPr>
        <p:spPr>
          <a:xfrm>
            <a:off x="7307263" y="301625"/>
            <a:ext cx="2266950" cy="58499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77AF3E-8A81-4BD5-B561-34F329B6778D}"/>
              </a:ext>
            </a:extLst>
          </p:cNvPr>
          <p:cNvSpPr>
            <a:spLocks noGrp="1"/>
          </p:cNvSpPr>
          <p:nvPr>
            <p:ph type="body" orient="vert" idx="1"/>
          </p:nvPr>
        </p:nvSpPr>
        <p:spPr>
          <a:xfrm>
            <a:off x="503238" y="301625"/>
            <a:ext cx="6651625" cy="58499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69030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0725C-49C8-493E-A577-4BF8F2AD3B2E}"/>
              </a:ext>
            </a:extLst>
          </p:cNvPr>
          <p:cNvSpPr>
            <a:spLocks noGrp="1"/>
          </p:cNvSpPr>
          <p:nvPr>
            <p:ph type="title"/>
          </p:nvPr>
        </p:nvSpPr>
        <p:spPr>
          <a:xfrm>
            <a:off x="687388" y="1884363"/>
            <a:ext cx="8694737" cy="31448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DE93BD0-F0D9-43D8-92B6-0E9C764B37D4}"/>
              </a:ext>
            </a:extLst>
          </p:cNvPr>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Edit Master text styles</a:t>
            </a:r>
          </a:p>
        </p:txBody>
      </p:sp>
    </p:spTree>
    <p:extLst>
      <p:ext uri="{BB962C8B-B14F-4D97-AF65-F5344CB8AC3E}">
        <p14:creationId xmlns:p14="http://schemas.microsoft.com/office/powerpoint/2010/main" val="84531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DF173-2F39-4D40-A88F-1B86FBDB05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F295A57-5FEB-4191-8A8D-8C60CBF6FADC}"/>
              </a:ext>
            </a:extLst>
          </p:cNvPr>
          <p:cNvSpPr>
            <a:spLocks noGrp="1"/>
          </p:cNvSpPr>
          <p:nvPr>
            <p:ph sz="half" idx="1"/>
          </p:nvPr>
        </p:nvSpPr>
        <p:spPr>
          <a:xfrm>
            <a:off x="503238" y="1768475"/>
            <a:ext cx="4459287" cy="4383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B1D06A-BD70-47DE-9662-35ADBDCB1165}"/>
              </a:ext>
            </a:extLst>
          </p:cNvPr>
          <p:cNvSpPr>
            <a:spLocks noGrp="1"/>
          </p:cNvSpPr>
          <p:nvPr>
            <p:ph sz="half" idx="2"/>
          </p:nvPr>
        </p:nvSpPr>
        <p:spPr>
          <a:xfrm>
            <a:off x="5114925" y="1768475"/>
            <a:ext cx="4459288" cy="43830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28080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B17FB-8BA5-4D04-933B-0B4D8AF4229F}"/>
              </a:ext>
            </a:extLst>
          </p:cNvPr>
          <p:cNvSpPr>
            <a:spLocks noGrp="1"/>
          </p:cNvSpPr>
          <p:nvPr>
            <p:ph type="title"/>
          </p:nvPr>
        </p:nvSpPr>
        <p:spPr>
          <a:xfrm>
            <a:off x="693738" y="403225"/>
            <a:ext cx="8694737" cy="14605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4DCA80-47B2-4934-8C7C-D5F8C472ACBB}"/>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96CC767-E787-4435-801E-B90BFB032FA0}"/>
              </a:ext>
            </a:extLst>
          </p:cNvPr>
          <p:cNvSpPr>
            <a:spLocks noGrp="1"/>
          </p:cNvSpPr>
          <p:nvPr>
            <p:ph sz="half" idx="2"/>
          </p:nvPr>
        </p:nvSpPr>
        <p:spPr>
          <a:xfrm>
            <a:off x="693738" y="2760663"/>
            <a:ext cx="4265612" cy="40624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A49EEB-24D8-4449-9C52-D4419278A0D1}"/>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64FE2409-B928-4B7E-800F-4C8132BF5DC8}"/>
              </a:ext>
            </a:extLst>
          </p:cNvPr>
          <p:cNvSpPr>
            <a:spLocks noGrp="1"/>
          </p:cNvSpPr>
          <p:nvPr>
            <p:ph sz="quarter" idx="4"/>
          </p:nvPr>
        </p:nvSpPr>
        <p:spPr>
          <a:xfrm>
            <a:off x="5103813" y="2760663"/>
            <a:ext cx="4284662" cy="40624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22429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69DA0-8AD4-449F-9238-2491EDD7C8F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17045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236772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BC71B-2E01-4230-937A-8F83FFFCEFB0}"/>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D271AD-9943-4715-B620-EE55B57AD7FE}"/>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C78E789-750E-4B1B-8AD5-D734A1C18027}"/>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4279499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984C8-0B95-460B-9CF5-8D925DE08DA5}"/>
              </a:ext>
            </a:extLst>
          </p:cNvPr>
          <p:cNvSpPr>
            <a:spLocks noGrp="1"/>
          </p:cNvSpPr>
          <p:nvPr>
            <p:ph type="title"/>
          </p:nvPr>
        </p:nvSpPr>
        <p:spPr>
          <a:xfrm>
            <a:off x="693738" y="503238"/>
            <a:ext cx="3251200" cy="17653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F09E255-864E-49FB-8409-60EF77DB4089}"/>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8869DA4-F467-4BBD-8CFF-87EAB1757C88}"/>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34436169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049" name="Picture 1">
            <a:extLst>
              <a:ext uri="{FF2B5EF4-FFF2-40B4-BE49-F238E27FC236}">
                <a16:creationId xmlns:a16="http://schemas.microsoft.com/office/drawing/2014/main" id="{DAAD184D-F9AF-494E-B1C4-AFA216932C4C}"/>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0077450" cy="75565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050" name="Rectangle 2">
            <a:extLst>
              <a:ext uri="{FF2B5EF4-FFF2-40B4-BE49-F238E27FC236}">
                <a16:creationId xmlns:a16="http://schemas.microsoft.com/office/drawing/2014/main" id="{9220F894-8C1F-4866-88AE-6F19B427F2AE}"/>
              </a:ext>
            </a:extLst>
          </p:cNvPr>
          <p:cNvSpPr>
            <a:spLocks noGrp="1" noChangeArrowheads="1"/>
          </p:cNvSpPr>
          <p:nvPr>
            <p:ph type="title"/>
          </p:nvPr>
        </p:nvSpPr>
        <p:spPr bwMode="auto">
          <a:xfrm>
            <a:off x="503238" y="301625"/>
            <a:ext cx="907097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2051" name="Rectangle 3">
            <a:extLst>
              <a:ext uri="{FF2B5EF4-FFF2-40B4-BE49-F238E27FC236}">
                <a16:creationId xmlns:a16="http://schemas.microsoft.com/office/drawing/2014/main" id="{6A524D46-9470-43E8-B6A6-D9E0725A8FDF}"/>
              </a:ext>
            </a:extLst>
          </p:cNvPr>
          <p:cNvSpPr>
            <a:spLocks noGrp="1" noChangeArrowheads="1"/>
          </p:cNvSpPr>
          <p:nvPr>
            <p:ph type="body" idx="1"/>
          </p:nvPr>
        </p:nvSpPr>
        <p:spPr bwMode="auto">
          <a:xfrm>
            <a:off x="503238" y="1768475"/>
            <a:ext cx="9070975"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448"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marL="742950" indent="-28575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2pPr>
      <a:lvl3pPr marL="1143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3pPr>
      <a:lvl4pPr marL="1600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4pPr>
      <a:lvl5pPr marL="20574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9pPr>
    </p:titleStyle>
    <p:bodyStyle>
      <a:lvl1pPr marL="342900" indent="-342900" algn="l" defTabSz="457200" rtl="0" fontAlgn="base" hangingPunct="0">
        <a:lnSpc>
          <a:spcPct val="93000"/>
        </a:lnSpc>
        <a:spcBef>
          <a:spcPts val="1425"/>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fontAlgn="base" hangingPunct="0">
        <a:lnSpc>
          <a:spcPct val="93000"/>
        </a:lnSpc>
        <a:spcBef>
          <a:spcPts val="1138"/>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hangingPunct="0">
        <a:lnSpc>
          <a:spcPct val="93000"/>
        </a:lnSpc>
        <a:spcBef>
          <a:spcPts val="85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hangingPunct="0">
        <a:lnSpc>
          <a:spcPct val="93000"/>
        </a:lnSpc>
        <a:spcBef>
          <a:spcPts val="575"/>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hangingPunct="0">
        <a:lnSpc>
          <a:spcPct val="93000"/>
        </a:lnSpc>
        <a:spcBef>
          <a:spcPts val="288"/>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073" name="Picture 1">
            <a:extLst>
              <a:ext uri="{FF2B5EF4-FFF2-40B4-BE49-F238E27FC236}">
                <a16:creationId xmlns:a16="http://schemas.microsoft.com/office/drawing/2014/main" id="{6076B88E-C768-49E9-945B-BE0224BECA5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10077450" cy="75580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4" name="Rectangle 2">
            <a:extLst>
              <a:ext uri="{FF2B5EF4-FFF2-40B4-BE49-F238E27FC236}">
                <a16:creationId xmlns:a16="http://schemas.microsoft.com/office/drawing/2014/main" id="{5F4AEB41-86CD-4E2C-A400-AED50285487B}"/>
              </a:ext>
            </a:extLst>
          </p:cNvPr>
          <p:cNvSpPr>
            <a:spLocks noGrp="1" noChangeArrowheads="1"/>
          </p:cNvSpPr>
          <p:nvPr>
            <p:ph type="title"/>
          </p:nvPr>
        </p:nvSpPr>
        <p:spPr bwMode="auto">
          <a:xfrm>
            <a:off x="503238" y="301625"/>
            <a:ext cx="9070975"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en-US"/>
              <a:t>Click to edit the title text format</a:t>
            </a:r>
          </a:p>
        </p:txBody>
      </p:sp>
      <p:sp>
        <p:nvSpPr>
          <p:cNvPr id="3075" name="Rectangle 3">
            <a:extLst>
              <a:ext uri="{FF2B5EF4-FFF2-40B4-BE49-F238E27FC236}">
                <a16:creationId xmlns:a16="http://schemas.microsoft.com/office/drawing/2014/main" id="{F52A3E26-7806-474A-B9D6-B20E2142C31A}"/>
              </a:ext>
            </a:extLst>
          </p:cNvPr>
          <p:cNvSpPr>
            <a:spLocks noGrp="1" noChangeArrowheads="1"/>
          </p:cNvSpPr>
          <p:nvPr>
            <p:ph type="body" idx="1"/>
          </p:nvPr>
        </p:nvSpPr>
        <p:spPr bwMode="auto">
          <a:xfrm>
            <a:off x="503238" y="1768475"/>
            <a:ext cx="9070975"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448" rIns="0" bIns="0" numCol="1" anchor="t" anchorCtr="0" compatLnSpc="1">
            <a:prstTxWarp prst="textNoShape">
              <a:avLst/>
            </a:prstTxWarp>
          </a:bodyPr>
          <a:lstStyle/>
          <a:p>
            <a:pPr lvl="0"/>
            <a:r>
              <a:rPr lang="en-GB" altLang="en-US"/>
              <a:t>Click to edit the outline text format</a:t>
            </a:r>
          </a:p>
          <a:p>
            <a:pPr lvl="1"/>
            <a:r>
              <a:rPr lang="en-GB" altLang="en-US"/>
              <a:t>Second Outline Level</a:t>
            </a:r>
          </a:p>
          <a:p>
            <a:pPr lvl="2"/>
            <a:r>
              <a:rPr lang="en-GB" altLang="en-US"/>
              <a:t>Third Outline Level</a:t>
            </a:r>
          </a:p>
          <a:p>
            <a:pPr lvl="3"/>
            <a:r>
              <a:rPr lang="en-GB" altLang="en-US"/>
              <a:t>Fourth Outline Level</a:t>
            </a:r>
          </a:p>
          <a:p>
            <a:pPr lvl="4"/>
            <a:r>
              <a:rPr lang="en-GB" altLang="en-US"/>
              <a:t>Fifth Outline Level</a:t>
            </a:r>
          </a:p>
          <a:p>
            <a:pPr lvl="4"/>
            <a:r>
              <a:rPr lang="en-GB" altLang="en-US"/>
              <a:t>Sixth Outline Level</a:t>
            </a:r>
          </a:p>
          <a:p>
            <a:pPr lvl="4"/>
            <a:r>
              <a:rPr lang="en-GB" altLang="en-US"/>
              <a:t>Seventh Outline Level</a:t>
            </a:r>
          </a:p>
        </p:txBody>
      </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xStyles>
    <p:titleStyle>
      <a:lvl1pPr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kern="1200">
          <a:solidFill>
            <a:srgbClr val="000000"/>
          </a:solidFill>
          <a:latin typeface="+mj-lt"/>
          <a:ea typeface="+mj-ea"/>
          <a:cs typeface="+mj-cs"/>
        </a:defRPr>
      </a:lvl1pPr>
      <a:lvl2pPr marL="742950" indent="-28575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2pPr>
      <a:lvl3pPr marL="1143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3pPr>
      <a:lvl4pPr marL="1600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4pPr>
      <a:lvl5pPr marL="20574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5pPr>
      <a:lvl6pPr marL="25146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6pPr>
      <a:lvl7pPr marL="29718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7pPr>
      <a:lvl8pPr marL="34290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8pPr>
      <a:lvl9pPr marL="3886200" indent="-228600" algn="ctr" defTabSz="457200" rtl="0" fontAlgn="base" hangingPunct="0">
        <a:lnSpc>
          <a:spcPct val="93000"/>
        </a:lnSpc>
        <a:spcBef>
          <a:spcPct val="0"/>
        </a:spcBef>
        <a:spcAft>
          <a:spcPct val="0"/>
        </a:spcAft>
        <a:buClr>
          <a:srgbClr val="000000"/>
        </a:buClr>
        <a:buSzPct val="100000"/>
        <a:buFont typeface="Times New Roman" panose="02020603050405020304" pitchFamily="18" charset="0"/>
        <a:defRPr sz="4400">
          <a:solidFill>
            <a:srgbClr val="000000"/>
          </a:solidFill>
          <a:latin typeface="Arial" panose="020B0604020202020204" pitchFamily="34" charset="0"/>
          <a:ea typeface="Microsoft YaHei" panose="020B0503020204020204" pitchFamily="34" charset="-122"/>
        </a:defRPr>
      </a:lvl9pPr>
    </p:titleStyle>
    <p:bodyStyle>
      <a:lvl1pPr marL="342900" indent="-342900" algn="l" defTabSz="457200" rtl="0" fontAlgn="base" hangingPunct="0">
        <a:lnSpc>
          <a:spcPct val="93000"/>
        </a:lnSpc>
        <a:spcBef>
          <a:spcPts val="1425"/>
        </a:spcBef>
        <a:spcAft>
          <a:spcPct val="0"/>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57200" rtl="0" fontAlgn="base" hangingPunct="0">
        <a:lnSpc>
          <a:spcPct val="93000"/>
        </a:lnSpc>
        <a:spcBef>
          <a:spcPts val="1138"/>
        </a:spcBef>
        <a:spcAft>
          <a:spcPct val="0"/>
        </a:spcAft>
        <a:buClr>
          <a:srgbClr val="000000"/>
        </a:buClr>
        <a:buSzPct val="100000"/>
        <a:buFont typeface="Times New Roman" panose="02020603050405020304" pitchFamily="18" charset="0"/>
        <a:defRPr sz="2800" kern="1200">
          <a:solidFill>
            <a:srgbClr val="000000"/>
          </a:solidFill>
          <a:latin typeface="+mn-lt"/>
          <a:ea typeface="+mn-ea"/>
          <a:cs typeface="+mn-cs"/>
        </a:defRPr>
      </a:lvl2pPr>
      <a:lvl3pPr marL="1143000" indent="-228600" algn="l" defTabSz="457200" rtl="0" fontAlgn="base" hangingPunct="0">
        <a:lnSpc>
          <a:spcPct val="93000"/>
        </a:lnSpc>
        <a:spcBef>
          <a:spcPts val="850"/>
        </a:spcBef>
        <a:spcAft>
          <a:spcPct val="0"/>
        </a:spcAft>
        <a:buClr>
          <a:srgbClr val="000000"/>
        </a:buClr>
        <a:buSzPct val="100000"/>
        <a:buFont typeface="Times New Roman" panose="02020603050405020304" pitchFamily="18" charset="0"/>
        <a:defRPr sz="2400" kern="1200">
          <a:solidFill>
            <a:srgbClr val="000000"/>
          </a:solidFill>
          <a:latin typeface="+mn-lt"/>
          <a:ea typeface="+mn-ea"/>
          <a:cs typeface="+mn-cs"/>
        </a:defRPr>
      </a:lvl3pPr>
      <a:lvl4pPr marL="1600200" indent="-228600" algn="l" defTabSz="457200" rtl="0" fontAlgn="base" hangingPunct="0">
        <a:lnSpc>
          <a:spcPct val="93000"/>
        </a:lnSpc>
        <a:spcBef>
          <a:spcPts val="575"/>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57200" rtl="0" fontAlgn="base" hangingPunct="0">
        <a:lnSpc>
          <a:spcPct val="93000"/>
        </a:lnSpc>
        <a:spcBef>
          <a:spcPts val="288"/>
        </a:spcBef>
        <a:spcAft>
          <a:spcPct val="0"/>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8" Type="http://schemas.openxmlformats.org/officeDocument/2006/relationships/image" Target="../media/image14.pn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8.xml"/><Relationship Id="rId1" Type="http://schemas.openxmlformats.org/officeDocument/2006/relationships/slideLayout" Target="../slideLayouts/slideLayout3.xml"/><Relationship Id="rId6" Type="http://schemas.openxmlformats.org/officeDocument/2006/relationships/image" Target="../media/image12.png"/><Relationship Id="rId11" Type="http://schemas.openxmlformats.org/officeDocument/2006/relationships/image" Target="../media/image17.png"/><Relationship Id="rId5" Type="http://schemas.openxmlformats.org/officeDocument/2006/relationships/image" Target="../media/image11.png"/><Relationship Id="rId10" Type="http://schemas.openxmlformats.org/officeDocument/2006/relationships/image" Target="../media/image16.png"/><Relationship Id="rId4" Type="http://schemas.openxmlformats.org/officeDocument/2006/relationships/image" Target="../media/image10.png"/><Relationship Id="rId9" Type="http://schemas.openxmlformats.org/officeDocument/2006/relationships/image" Target="../media/image15.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4.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E1B2BDA4-826B-4D79-8613-92B2B7559FE0}"/>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gn="ctr">
              <a:lnSpc>
                <a:spcPct val="100000"/>
              </a:lnSpc>
            </a:pPr>
            <a:r>
              <a:rPr lang="en-US" altLang="en-US" sz="3200">
                <a:cs typeface="DejaVu Sans" charset="0"/>
              </a:rPr>
              <a:t>OSHA’s</a:t>
            </a:r>
          </a:p>
          <a:p>
            <a:pPr algn="ctr">
              <a:lnSpc>
                <a:spcPct val="100000"/>
              </a:lnSpc>
            </a:pPr>
            <a:r>
              <a:rPr lang="en-US" altLang="en-US" sz="3200">
                <a:cs typeface="DejaVu Sans" charset="0"/>
              </a:rPr>
              <a:t>Hazard Communication (2012)</a:t>
            </a:r>
          </a:p>
          <a:p>
            <a:pPr algn="ctr">
              <a:lnSpc>
                <a:spcPct val="100000"/>
              </a:lnSpc>
            </a:pPr>
            <a:r>
              <a:rPr lang="en-US" altLang="en-US" sz="3200">
                <a:cs typeface="DejaVu Sans" charset="0"/>
              </a:rPr>
              <a:t>For</a:t>
            </a:r>
          </a:p>
          <a:p>
            <a:pPr algn="ctr">
              <a:lnSpc>
                <a:spcPct val="100000"/>
              </a:lnSpc>
            </a:pPr>
            <a:r>
              <a:rPr lang="en-US" altLang="en-US" sz="3200">
                <a:cs typeface="DejaVu Sans" charset="0"/>
              </a:rPr>
              <a:t>Employers &amp; Workers</a:t>
            </a:r>
          </a:p>
          <a:p>
            <a:pPr algn="ctr">
              <a:lnSpc>
                <a:spcPct val="100000"/>
              </a:lnSpc>
            </a:pPr>
            <a:r>
              <a:rPr lang="en-US" altLang="en-US" sz="3200">
                <a:cs typeface="DejaVu Sans" charset="0"/>
              </a:rPr>
              <a:t>In</a:t>
            </a:r>
          </a:p>
          <a:p>
            <a:pPr algn="ctr">
              <a:lnSpc>
                <a:spcPct val="100000"/>
              </a:lnSpc>
            </a:pPr>
            <a:r>
              <a:rPr lang="en-US" altLang="en-US" sz="3200">
                <a:cs typeface="DejaVu Sans" charset="0"/>
              </a:rPr>
              <a:t>General Industry</a:t>
            </a:r>
          </a:p>
        </p:txBody>
      </p:sp>
      <p:sp>
        <p:nvSpPr>
          <p:cNvPr id="3" name="Title 2"/>
          <p:cNvSpPr>
            <a:spLocks noGrp="1"/>
          </p:cNvSpPr>
          <p:nvPr>
            <p:ph type="title"/>
          </p:nvPr>
        </p:nvSpPr>
        <p:spPr/>
        <p:txBody>
          <a:bodyPr/>
          <a:lstStyle/>
          <a:p>
            <a:r>
              <a:rPr lang="en-US" dirty="0" smtClean="0"/>
              <a:t>Training</a:t>
            </a:r>
            <a:endParaRPr lang="en-US" dirty="0"/>
          </a:p>
        </p:txBody>
      </p:sp>
    </p:spTree>
    <p:extLst>
      <p:ext uri="{BB962C8B-B14F-4D97-AF65-F5344CB8AC3E}">
        <p14:creationId xmlns:p14="http://schemas.microsoft.com/office/powerpoint/2010/main" val="10985451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315912" y="274638"/>
            <a:ext cx="7399337" cy="914400"/>
          </a:xfrm>
        </p:spPr>
        <p:txBody>
          <a:bodyPr/>
          <a:lstStyle/>
          <a:p>
            <a:pPr>
              <a:lnSpc>
                <a:spcPct val="100000"/>
              </a:lnSpc>
            </a:pPr>
            <a:r>
              <a:rPr lang="en-US" altLang="en-US" sz="3200" dirty="0">
                <a:cs typeface="DejaVu Sans" charset="0"/>
              </a:rPr>
              <a:t>A Brief History of Hazardous </a:t>
            </a:r>
            <a:r>
              <a:rPr lang="en-US" altLang="en-US" sz="3200" dirty="0" smtClean="0">
                <a:cs typeface="DejaVu Sans" charset="0"/>
              </a:rPr>
              <a:t>Materials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066E8234-16BB-4889-8562-5279C7172822}"/>
              </a:ext>
            </a:extLst>
          </p:cNvPr>
          <p:cNvSpPr>
            <a:spLocks noChangeArrowheads="1"/>
          </p:cNvSpPr>
          <p:nvPr/>
        </p:nvSpPr>
        <p:spPr bwMode="auto">
          <a:xfrm>
            <a:off x="503238" y="1800225"/>
            <a:ext cx="9070975"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2263">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The use of hazardous materials in the workplace is nothing new. Other hazardous materials were not created or used until more “modern” times such as the 18</a:t>
            </a:r>
            <a:r>
              <a:rPr lang="en-US" altLang="en-US" sz="2600" u="sng" baseline="33000">
                <a:cs typeface="DejaVu Sans" charset="0"/>
              </a:rPr>
              <a:t>th</a:t>
            </a:r>
            <a:r>
              <a:rPr lang="en-US" altLang="en-US" sz="2600">
                <a:cs typeface="DejaVu Sans" charset="0"/>
              </a:rPr>
              <a:t>, 19</a:t>
            </a:r>
            <a:r>
              <a:rPr lang="en-US" altLang="en-US" sz="2600" u="sng" baseline="33000">
                <a:cs typeface="DejaVu Sans" charset="0"/>
              </a:rPr>
              <a:t>th</a:t>
            </a:r>
            <a:r>
              <a:rPr lang="en-US" altLang="en-US" sz="2600">
                <a:cs typeface="DejaVu Sans" charset="0"/>
              </a:rPr>
              <a:t>, or 20</a:t>
            </a:r>
            <a:r>
              <a:rPr lang="en-US" altLang="en-US" sz="2600" u="sng" baseline="33000">
                <a:cs typeface="DejaVu Sans" charset="0"/>
              </a:rPr>
              <a:t>th</a:t>
            </a:r>
            <a:r>
              <a:rPr lang="en-US" altLang="en-US" sz="2600">
                <a:cs typeface="DejaVu Sans" charset="0"/>
              </a:rPr>
              <a:t> century.</a:t>
            </a:r>
          </a:p>
          <a:p>
            <a:pPr>
              <a:lnSpc>
                <a:spcPct val="100000"/>
              </a:lnSpc>
              <a:buSzPct val="45000"/>
              <a:buFont typeface="Wingdings" panose="05000000000000000000" pitchFamily="2" charset="2"/>
              <a:buChar char=""/>
            </a:pPr>
            <a:r>
              <a:rPr lang="en-US" altLang="en-US" sz="2600">
                <a:cs typeface="DejaVu Sans" charset="0"/>
              </a:rPr>
              <a:t> </a:t>
            </a:r>
          </a:p>
        </p:txBody>
      </p:sp>
      <p:sp>
        <p:nvSpPr>
          <p:cNvPr id="6" name="Rectangle 3">
            <a:extLst>
              <a:ext uri="{FF2B5EF4-FFF2-40B4-BE49-F238E27FC236}">
                <a16:creationId xmlns:a16="http://schemas.microsoft.com/office/drawing/2014/main" id="{37947232-B089-4543-AFD2-4516868D8B58}"/>
              </a:ext>
            </a:extLst>
          </p:cNvPr>
          <p:cNvSpPr>
            <a:spLocks noChangeArrowheads="1"/>
          </p:cNvSpPr>
          <p:nvPr/>
        </p:nvSpPr>
        <p:spPr bwMode="auto">
          <a:xfrm>
            <a:off x="1371600" y="3475038"/>
            <a:ext cx="1735138"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b="1">
                <a:cs typeface="DejaVu Sans" charset="0"/>
              </a:rPr>
              <a:t>Benzene</a:t>
            </a:r>
          </a:p>
        </p:txBody>
      </p:sp>
      <p:sp>
        <p:nvSpPr>
          <p:cNvPr id="7" name="Rectangle 4">
            <a:extLst>
              <a:ext uri="{FF2B5EF4-FFF2-40B4-BE49-F238E27FC236}">
                <a16:creationId xmlns:a16="http://schemas.microsoft.com/office/drawing/2014/main" id="{79E5A3FF-610F-40B1-B1E4-91B07D036171}"/>
              </a:ext>
            </a:extLst>
          </p:cNvPr>
          <p:cNvSpPr>
            <a:spLocks noChangeArrowheads="1"/>
          </p:cNvSpPr>
          <p:nvPr/>
        </p:nvSpPr>
        <p:spPr bwMode="auto">
          <a:xfrm>
            <a:off x="3749675" y="3749675"/>
            <a:ext cx="2559050" cy="547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800" i="1">
                <a:cs typeface="DejaVu Sans" charset="0"/>
              </a:rPr>
              <a:t>Vinyl chloride</a:t>
            </a:r>
          </a:p>
        </p:txBody>
      </p:sp>
      <p:sp>
        <p:nvSpPr>
          <p:cNvPr id="8" name="Rectangle 5">
            <a:extLst>
              <a:ext uri="{FF2B5EF4-FFF2-40B4-BE49-F238E27FC236}">
                <a16:creationId xmlns:a16="http://schemas.microsoft.com/office/drawing/2014/main" id="{75BE408F-4978-4DE6-A2E4-D1169E396F93}"/>
              </a:ext>
            </a:extLst>
          </p:cNvPr>
          <p:cNvSpPr>
            <a:spLocks noChangeArrowheads="1"/>
          </p:cNvSpPr>
          <p:nvPr/>
        </p:nvSpPr>
        <p:spPr bwMode="auto">
          <a:xfrm rot="600000">
            <a:off x="5522913" y="4883150"/>
            <a:ext cx="2284412"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b="1" i="1">
                <a:cs typeface="DejaVu Sans" charset="0"/>
              </a:rPr>
              <a:t>Chromium (IV)</a:t>
            </a:r>
          </a:p>
        </p:txBody>
      </p:sp>
      <p:sp>
        <p:nvSpPr>
          <p:cNvPr id="9" name="Rectangle 6">
            <a:extLst>
              <a:ext uri="{FF2B5EF4-FFF2-40B4-BE49-F238E27FC236}">
                <a16:creationId xmlns:a16="http://schemas.microsoft.com/office/drawing/2014/main" id="{3AC5B67A-8A9D-41C9-BCDD-68F9D228348E}"/>
              </a:ext>
            </a:extLst>
          </p:cNvPr>
          <p:cNvSpPr>
            <a:spLocks noChangeArrowheads="1"/>
          </p:cNvSpPr>
          <p:nvPr/>
        </p:nvSpPr>
        <p:spPr bwMode="auto">
          <a:xfrm rot="20700000">
            <a:off x="1279525" y="5211763"/>
            <a:ext cx="1735138"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a:cs typeface="DejaVu Sans" charset="0"/>
              </a:rPr>
              <a:t>Cadmium</a:t>
            </a:r>
          </a:p>
        </p:txBody>
      </p:sp>
      <p:sp>
        <p:nvSpPr>
          <p:cNvPr id="10" name="Rectangle 7">
            <a:extLst>
              <a:ext uri="{FF2B5EF4-FFF2-40B4-BE49-F238E27FC236}">
                <a16:creationId xmlns:a16="http://schemas.microsoft.com/office/drawing/2014/main" id="{7AB0E0EA-9512-4947-A3F9-0361FBE6E924}"/>
              </a:ext>
            </a:extLst>
          </p:cNvPr>
          <p:cNvSpPr>
            <a:spLocks noChangeArrowheads="1"/>
          </p:cNvSpPr>
          <p:nvPr/>
        </p:nvSpPr>
        <p:spPr bwMode="auto">
          <a:xfrm>
            <a:off x="2770188" y="6392863"/>
            <a:ext cx="4478337" cy="455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i="1">
                <a:cs typeface="DejaVu Sans" charset="0"/>
              </a:rPr>
              <a:t>1,2-dibromo-3-chloropropane</a:t>
            </a:r>
          </a:p>
        </p:txBody>
      </p:sp>
      <p:sp>
        <p:nvSpPr>
          <p:cNvPr id="11" name="Rectangle 8">
            <a:extLst>
              <a:ext uri="{FF2B5EF4-FFF2-40B4-BE49-F238E27FC236}">
                <a16:creationId xmlns:a16="http://schemas.microsoft.com/office/drawing/2014/main" id="{5756743B-07F0-4B49-806A-9FA7812AC773}"/>
              </a:ext>
            </a:extLst>
          </p:cNvPr>
          <p:cNvSpPr>
            <a:spLocks noChangeArrowheads="1"/>
          </p:cNvSpPr>
          <p:nvPr/>
        </p:nvSpPr>
        <p:spPr bwMode="auto">
          <a:xfrm>
            <a:off x="3106738" y="4664075"/>
            <a:ext cx="1827212"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a:cs typeface="DejaVu Sans" charset="0"/>
              </a:rPr>
              <a:t>Acrylonitrile</a:t>
            </a:r>
          </a:p>
        </p:txBody>
      </p:sp>
      <p:sp>
        <p:nvSpPr>
          <p:cNvPr id="12" name="Rectangle 9">
            <a:extLst>
              <a:ext uri="{FF2B5EF4-FFF2-40B4-BE49-F238E27FC236}">
                <a16:creationId xmlns:a16="http://schemas.microsoft.com/office/drawing/2014/main" id="{9E7EC4F6-B1FB-4EDE-BAF1-CC93BCEE5007}"/>
              </a:ext>
            </a:extLst>
          </p:cNvPr>
          <p:cNvSpPr>
            <a:spLocks noChangeArrowheads="1"/>
          </p:cNvSpPr>
          <p:nvPr/>
        </p:nvSpPr>
        <p:spPr bwMode="auto">
          <a:xfrm rot="21000000">
            <a:off x="6365875" y="3382963"/>
            <a:ext cx="2990850" cy="4556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b="1">
                <a:cs typeface="DejaVu Sans" charset="0"/>
              </a:rPr>
              <a:t>Methylene Chloride</a:t>
            </a:r>
          </a:p>
        </p:txBody>
      </p:sp>
      <p:sp>
        <p:nvSpPr>
          <p:cNvPr id="13" name="Rectangle 10">
            <a:extLst>
              <a:ext uri="{FF2B5EF4-FFF2-40B4-BE49-F238E27FC236}">
                <a16:creationId xmlns:a16="http://schemas.microsoft.com/office/drawing/2014/main" id="{66287DFE-38D7-49FD-BB54-A8C267103B73}"/>
              </a:ext>
            </a:extLst>
          </p:cNvPr>
          <p:cNvSpPr>
            <a:spLocks noChangeArrowheads="1"/>
          </p:cNvSpPr>
          <p:nvPr/>
        </p:nvSpPr>
        <p:spPr bwMode="auto">
          <a:xfrm rot="900000">
            <a:off x="904875" y="4410075"/>
            <a:ext cx="1366838" cy="4032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200" b="1" i="1">
                <a:latin typeface="Lucida Bright" panose="02040602050505020304" pitchFamily="18" charset="0"/>
                <a:cs typeface="DejaVu Sans" charset="0"/>
              </a:rPr>
              <a:t>Acetone</a:t>
            </a:r>
          </a:p>
        </p:txBody>
      </p:sp>
      <p:sp>
        <p:nvSpPr>
          <p:cNvPr id="14" name="Rectangle 11">
            <a:extLst>
              <a:ext uri="{FF2B5EF4-FFF2-40B4-BE49-F238E27FC236}">
                <a16:creationId xmlns:a16="http://schemas.microsoft.com/office/drawing/2014/main" id="{3D46CCBD-2E07-4F3E-8EA0-09E939B2FC08}"/>
              </a:ext>
            </a:extLst>
          </p:cNvPr>
          <p:cNvSpPr>
            <a:spLocks noChangeArrowheads="1"/>
          </p:cNvSpPr>
          <p:nvPr/>
        </p:nvSpPr>
        <p:spPr bwMode="auto">
          <a:xfrm>
            <a:off x="7827963" y="6169025"/>
            <a:ext cx="1314450" cy="495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200">
                <a:latin typeface="Microsoft Himalaya" panose="01010100010101010101" pitchFamily="2" charset="0"/>
                <a:cs typeface="DejaVu Sans" charset="0"/>
              </a:rPr>
              <a:t>Toluene</a:t>
            </a:r>
          </a:p>
        </p:txBody>
      </p:sp>
      <p:sp>
        <p:nvSpPr>
          <p:cNvPr id="15" name="Rectangle 12">
            <a:extLst>
              <a:ext uri="{FF2B5EF4-FFF2-40B4-BE49-F238E27FC236}">
                <a16:creationId xmlns:a16="http://schemas.microsoft.com/office/drawing/2014/main" id="{DAEF4769-9C3B-4CE1-B5A6-88E5274E35C8}"/>
              </a:ext>
            </a:extLst>
          </p:cNvPr>
          <p:cNvSpPr>
            <a:spLocks noChangeArrowheads="1"/>
          </p:cNvSpPr>
          <p:nvPr/>
        </p:nvSpPr>
        <p:spPr bwMode="auto">
          <a:xfrm>
            <a:off x="7827963" y="4117975"/>
            <a:ext cx="1746250" cy="4953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200" b="1">
                <a:latin typeface="Microsoft Himalaya" panose="01010100010101010101" pitchFamily="2" charset="0"/>
                <a:cs typeface="DejaVu Sans" charset="0"/>
              </a:rPr>
              <a:t>4,4-Biphenol</a:t>
            </a:r>
          </a:p>
        </p:txBody>
      </p:sp>
      <p:sp>
        <p:nvSpPr>
          <p:cNvPr id="16" name="Rectangle 13">
            <a:extLst>
              <a:ext uri="{FF2B5EF4-FFF2-40B4-BE49-F238E27FC236}">
                <a16:creationId xmlns:a16="http://schemas.microsoft.com/office/drawing/2014/main" id="{39AC0FC0-1D21-42A2-8AEB-64298B2B2057}"/>
              </a:ext>
            </a:extLst>
          </p:cNvPr>
          <p:cNvSpPr>
            <a:spLocks noChangeArrowheads="1"/>
          </p:cNvSpPr>
          <p:nvPr/>
        </p:nvSpPr>
        <p:spPr bwMode="auto">
          <a:xfrm>
            <a:off x="4035425" y="5527675"/>
            <a:ext cx="1290638"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a:cs typeface="DejaVu Sans" charset="0"/>
              </a:rPr>
              <a:t>Diacetyl</a:t>
            </a:r>
          </a:p>
        </p:txBody>
      </p:sp>
    </p:spTree>
    <p:extLst>
      <p:ext uri="{BB962C8B-B14F-4D97-AF65-F5344CB8AC3E}">
        <p14:creationId xmlns:p14="http://schemas.microsoft.com/office/powerpoint/2010/main" val="22484325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a:xfrm>
            <a:off x="654050" y="3991769"/>
            <a:ext cx="8694737" cy="3144837"/>
          </a:xfrm>
        </p:spPr>
        <p:txBody>
          <a:bodyPr/>
          <a:lstStyle/>
          <a:p>
            <a:pPr>
              <a:lnSpc>
                <a:spcPct val="100000"/>
              </a:lnSpc>
            </a:pPr>
            <a:r>
              <a:rPr lang="en-US" altLang="en-US" dirty="0">
                <a:cs typeface="DejaVu Sans" charset="0"/>
              </a:rPr>
              <a:t>Introduction to Hazard Communication</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C9C5E5D7-9445-449D-A885-752E708425CB}"/>
              </a:ext>
            </a:extLst>
          </p:cNvPr>
          <p:cNvSpPr>
            <a:spLocks noChangeArrowheads="1"/>
          </p:cNvSpPr>
          <p:nvPr/>
        </p:nvSpPr>
        <p:spPr bwMode="auto">
          <a:xfrm>
            <a:off x="503238" y="576263"/>
            <a:ext cx="7199312"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Introduction to Hazard Communication</a:t>
            </a:r>
          </a:p>
        </p:txBody>
      </p:sp>
      <p:sp>
        <p:nvSpPr>
          <p:cNvPr id="5" name="Rectangle 2">
            <a:extLst>
              <a:ext uri="{FF2B5EF4-FFF2-40B4-BE49-F238E27FC236}">
                <a16:creationId xmlns:a16="http://schemas.microsoft.com/office/drawing/2014/main" id="{668B4AE6-8F6D-4659-966F-9E0583F72F41}"/>
              </a:ext>
            </a:extLst>
          </p:cNvPr>
          <p:cNvSpPr>
            <a:spLocks noChangeArrowheads="1"/>
          </p:cNvSpPr>
          <p:nvPr/>
        </p:nvSpPr>
        <p:spPr bwMode="auto">
          <a:xfrm>
            <a:off x="731838" y="1800225"/>
            <a:ext cx="8320087"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2263">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In order to help employers and workers OSHA created Subpart Z, otherwise known as the </a:t>
            </a:r>
            <a:r>
              <a:rPr lang="en-US" altLang="en-US" sz="2600" b="1" dirty="0">
                <a:cs typeface="DejaVu Sans" charset="0"/>
              </a:rPr>
              <a:t>Hazard Communication Standard</a:t>
            </a:r>
            <a:r>
              <a:rPr lang="en-US" altLang="en-US" sz="2600" dirty="0">
                <a:cs typeface="DejaVu Sans" charset="0"/>
              </a:rPr>
              <a:t>. It’s stated purpose being:</a:t>
            </a:r>
          </a:p>
          <a:p>
            <a:pPr marL="969963">
              <a:lnSpc>
                <a:spcPct val="100000"/>
              </a:lnSpc>
              <a:buSzPct val="45000"/>
              <a:buFont typeface="Wingdings" panose="05000000000000000000" pitchFamily="2" charset="2"/>
              <a:buChar char=""/>
            </a:pPr>
            <a:r>
              <a:rPr lang="en-US" altLang="en-US" sz="2600" dirty="0">
                <a:cs typeface="DejaVu Sans" charset="0"/>
              </a:rPr>
              <a:t>“ to ensure that the hazards of all chemicals produced or imported are classified, and that information concerning the classified hazards is transmitted to employers and employees.”</a:t>
            </a:r>
          </a:p>
        </p:txBody>
      </p:sp>
      <p:sp>
        <p:nvSpPr>
          <p:cNvPr id="6" name="Rectangle 3">
            <a:extLst>
              <a:ext uri="{FF2B5EF4-FFF2-40B4-BE49-F238E27FC236}">
                <a16:creationId xmlns:a16="http://schemas.microsoft.com/office/drawing/2014/main" id="{6A5968B9-2286-43FF-8452-50E10D0F1A30}"/>
              </a:ext>
            </a:extLst>
          </p:cNvPr>
          <p:cNvSpPr>
            <a:spLocks noChangeArrowheads="1"/>
          </p:cNvSpPr>
          <p:nvPr/>
        </p:nvSpPr>
        <p:spPr bwMode="auto">
          <a:xfrm>
            <a:off x="1096963" y="5784850"/>
            <a:ext cx="4113212"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i="1">
                <a:cs typeface="DejaVu Sans" charset="0"/>
              </a:rPr>
              <a:t>29 CFR 1910.1200(a)(1)</a:t>
            </a:r>
          </a:p>
        </p:txBody>
      </p:sp>
    </p:spTree>
    <p:extLst>
      <p:ext uri="{BB962C8B-B14F-4D97-AF65-F5344CB8AC3E}">
        <p14:creationId xmlns:p14="http://schemas.microsoft.com/office/powerpoint/2010/main" val="2734890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a:xfrm>
            <a:off x="690562" y="4187031"/>
            <a:ext cx="8694737" cy="3144837"/>
          </a:xfrm>
        </p:spPr>
        <p:txBody>
          <a:bodyPr/>
          <a:lstStyle/>
          <a:p>
            <a:pPr>
              <a:lnSpc>
                <a:spcPct val="100000"/>
              </a:lnSpc>
            </a:pPr>
            <a:r>
              <a:rPr lang="en-US" altLang="en-US" dirty="0">
                <a:cs typeface="DejaVu Sans" charset="0"/>
              </a:rPr>
              <a:t>OSHA’s 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01F09F58-F0E5-4827-A072-C5663E2B6DFF}"/>
              </a:ext>
            </a:extLst>
          </p:cNvPr>
          <p:cNvSpPr>
            <a:spLocks noChangeArrowheads="1"/>
          </p:cNvSpPr>
          <p:nvPr/>
        </p:nvSpPr>
        <p:spPr bwMode="auto">
          <a:xfrm>
            <a:off x="503238" y="576263"/>
            <a:ext cx="7197725"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OSHA’s Hazard Communication Standard</a:t>
            </a:r>
          </a:p>
        </p:txBody>
      </p:sp>
      <p:sp>
        <p:nvSpPr>
          <p:cNvPr id="5" name="Rectangle 2">
            <a:extLst>
              <a:ext uri="{FF2B5EF4-FFF2-40B4-BE49-F238E27FC236}">
                <a16:creationId xmlns:a16="http://schemas.microsoft.com/office/drawing/2014/main" id="{3B94DC0D-8166-471D-87ED-449835BB7E54}"/>
              </a:ext>
            </a:extLst>
          </p:cNvPr>
          <p:cNvSpPr>
            <a:spLocks noChangeArrowheads="1"/>
          </p:cNvSpPr>
          <p:nvPr/>
        </p:nvSpPr>
        <p:spPr bwMode="auto">
          <a:xfrm>
            <a:off x="503238" y="1800225"/>
            <a:ext cx="9069387" cy="5329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914400" indent="-45402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Arial" panose="020B0604020202020204" pitchFamily="34" charset="0"/>
              <a:buChar char="•"/>
            </a:pPr>
            <a:r>
              <a:rPr lang="en-US" altLang="en-US" sz="2600">
                <a:cs typeface="DejaVu Sans" charset="0"/>
              </a:rPr>
              <a:t>The </a:t>
            </a:r>
            <a:r>
              <a:rPr lang="en-US" altLang="en-US" sz="2600" i="1">
                <a:cs typeface="DejaVu Sans" charset="0"/>
              </a:rPr>
              <a:t>Hazard Communication Standard</a:t>
            </a:r>
            <a:r>
              <a:rPr lang="en-US" altLang="en-US" sz="2600">
                <a:cs typeface="DejaVu Sans" charset="0"/>
              </a:rPr>
              <a:t> has requirements of employers to train their workers concerning hazardous chemicals and materials in the workplace.</a:t>
            </a:r>
          </a:p>
          <a:p>
            <a:pPr marL="457200" indent="0">
              <a:lnSpc>
                <a:spcPct val="100000"/>
              </a:lnSpc>
              <a:buClrTx/>
              <a:buSzTx/>
              <a:buFontTx/>
              <a:buNone/>
            </a:pPr>
            <a:endParaRPr lang="en-US" altLang="en-US">
              <a:cs typeface="DejaVu Sans" charset="0"/>
            </a:endParaRPr>
          </a:p>
          <a:p>
            <a:pPr>
              <a:lnSpc>
                <a:spcPct val="100000"/>
              </a:lnSpc>
              <a:buSzPct val="45000"/>
              <a:buFont typeface="Arial" panose="020B0604020202020204" pitchFamily="34" charset="0"/>
              <a:buChar char="•"/>
            </a:pPr>
            <a:r>
              <a:rPr lang="en-US" altLang="en-US" sz="2600">
                <a:cs typeface="DejaVu Sans" charset="0"/>
              </a:rPr>
              <a:t>These requirements are the same in General Industry, Construction and Maritime Industries.</a:t>
            </a:r>
          </a:p>
        </p:txBody>
      </p:sp>
    </p:spTree>
    <p:extLst>
      <p:ext uri="{BB962C8B-B14F-4D97-AF65-F5344CB8AC3E}">
        <p14:creationId xmlns:p14="http://schemas.microsoft.com/office/powerpoint/2010/main" val="6906896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0" y="731837"/>
            <a:ext cx="8694737" cy="495301"/>
          </a:xfrm>
        </p:spPr>
        <p:txBody>
          <a:bodyPr/>
          <a:lstStyle/>
          <a:p>
            <a:pPr>
              <a:lnSpc>
                <a:spcPct val="100000"/>
              </a:lnSpc>
            </a:pPr>
            <a:r>
              <a:rPr lang="en-US" altLang="en-US" sz="3200" dirty="0">
                <a:cs typeface="DejaVu Sans" charset="0"/>
              </a:rPr>
              <a:t>OSHA’s 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C3AB1C81-E585-4ACF-88C5-1469C106EA0B}"/>
              </a:ext>
            </a:extLst>
          </p:cNvPr>
          <p:cNvSpPr>
            <a:spLocks noChangeArrowheads="1"/>
          </p:cNvSpPr>
          <p:nvPr/>
        </p:nvSpPr>
        <p:spPr bwMode="auto">
          <a:xfrm>
            <a:off x="503238" y="1800225"/>
            <a:ext cx="9069387" cy="2495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57200" indent="-21272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b="1">
                <a:cs typeface="DejaVu Sans" charset="0"/>
              </a:rPr>
              <a:t>OSHA</a:t>
            </a:r>
            <a:r>
              <a:rPr lang="en-US" altLang="en-US" sz="2600">
                <a:cs typeface="DejaVu Sans" charset="0"/>
              </a:rPr>
              <a:t>’s </a:t>
            </a:r>
            <a:r>
              <a:rPr lang="en-US" altLang="en-US" sz="2600" i="1">
                <a:cs typeface="DejaVu Sans" charset="0"/>
              </a:rPr>
              <a:t>Hazard Communication Standard</a:t>
            </a:r>
            <a:r>
              <a:rPr lang="en-US" altLang="en-US" sz="2600">
                <a:cs typeface="DejaVu Sans" charset="0"/>
              </a:rPr>
              <a:t>  </a:t>
            </a:r>
          </a:p>
          <a:p>
            <a:pPr>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sz="2400">
                <a:cs typeface="DejaVu Sans" charset="0"/>
              </a:rPr>
              <a:t>…is intended to address comprehensively the issue of </a:t>
            </a:r>
            <a:r>
              <a:rPr lang="en-US" altLang="en-US" sz="2400" b="1">
                <a:cs typeface="DejaVu Sans" charset="0"/>
              </a:rPr>
              <a:t>classifying the potential hazards of chemicals, and communicating information concerning hazards and appropriate protective measures to employees</a:t>
            </a:r>
          </a:p>
        </p:txBody>
      </p:sp>
      <p:sp>
        <p:nvSpPr>
          <p:cNvPr id="6" name="Rectangle 3">
            <a:extLst>
              <a:ext uri="{FF2B5EF4-FFF2-40B4-BE49-F238E27FC236}">
                <a16:creationId xmlns:a16="http://schemas.microsoft.com/office/drawing/2014/main" id="{FD082D9F-9260-4103-9DDB-2F345CC3E73D}"/>
              </a:ext>
            </a:extLst>
          </p:cNvPr>
          <p:cNvSpPr>
            <a:spLocks noChangeArrowheads="1"/>
          </p:cNvSpPr>
          <p:nvPr/>
        </p:nvSpPr>
        <p:spPr bwMode="auto">
          <a:xfrm>
            <a:off x="1382713" y="6789738"/>
            <a:ext cx="3654425" cy="7667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1910.1200(a)(2)</a:t>
            </a:r>
          </a:p>
        </p:txBody>
      </p:sp>
    </p:spTree>
    <p:extLst>
      <p:ext uri="{BB962C8B-B14F-4D97-AF65-F5344CB8AC3E}">
        <p14:creationId xmlns:p14="http://schemas.microsoft.com/office/powerpoint/2010/main" val="954520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CDBA18F-3D3B-48C9-B8F1-2D99DCD5BF9B}"/>
              </a:ext>
            </a:extLst>
          </p:cNvPr>
          <p:cNvSpPr>
            <a:spLocks noGrp="1"/>
          </p:cNvSpPr>
          <p:nvPr>
            <p:ph type="title"/>
          </p:nvPr>
        </p:nvSpPr>
        <p:spPr>
          <a:xfrm>
            <a:off x="503239" y="301626"/>
            <a:ext cx="7966074" cy="887412"/>
          </a:xfrm>
        </p:spPr>
        <p:txBody>
          <a:bodyPr/>
          <a:lstStyle/>
          <a:p>
            <a:pPr>
              <a:lnSpc>
                <a:spcPct val="100000"/>
              </a:lnSpc>
            </a:pPr>
            <a:r>
              <a:rPr lang="en-US" altLang="en-US" sz="3200" dirty="0" smtClean="0">
                <a:cs typeface="DejaVu Sans" charset="0"/>
              </a:rPr>
              <a:t/>
            </a:r>
            <a:br>
              <a:rPr lang="en-US" altLang="en-US" sz="3200" dirty="0" smtClean="0">
                <a:cs typeface="DejaVu Sans" charset="0"/>
              </a:rPr>
            </a:br>
            <a:r>
              <a:rPr lang="en-US" altLang="en-US" sz="3200" dirty="0" smtClean="0">
                <a:cs typeface="DejaVu Sans" charset="0"/>
              </a:rPr>
              <a:t>OSHA’s </a:t>
            </a:r>
            <a:r>
              <a:rPr lang="en-US" altLang="en-US" sz="3200" dirty="0">
                <a:cs typeface="DejaVu Sans" charset="0"/>
              </a:rPr>
              <a:t>Hazard Communication Standard</a:t>
            </a:r>
          </a:p>
        </p:txBody>
      </p:sp>
      <p:sp>
        <p:nvSpPr>
          <p:cNvPr id="5" name="Rectangle 2">
            <a:extLst>
              <a:ext uri="{FF2B5EF4-FFF2-40B4-BE49-F238E27FC236}">
                <a16:creationId xmlns:a16="http://schemas.microsoft.com/office/drawing/2014/main" id="{C919680B-D8CE-4CF0-90E5-EC21927C88C3}"/>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Under it’s </a:t>
            </a:r>
            <a:r>
              <a:rPr lang="en-US" altLang="en-US" sz="2600" i="1" dirty="0">
                <a:cs typeface="DejaVu Sans" charset="0"/>
              </a:rPr>
              <a:t>Hazard Communication Standard</a:t>
            </a:r>
            <a:r>
              <a:rPr lang="en-US" altLang="en-US" sz="2600" dirty="0">
                <a:cs typeface="DejaVu Sans" charset="0"/>
              </a:rPr>
              <a:t> </a:t>
            </a:r>
            <a:r>
              <a:rPr lang="en-US" altLang="en-US" sz="2600" b="1" i="1" dirty="0">
                <a:cs typeface="DejaVu Sans" charset="0"/>
              </a:rPr>
              <a:t>OSHA</a:t>
            </a:r>
            <a:r>
              <a:rPr lang="en-US" altLang="en-US" sz="2600" dirty="0">
                <a:cs typeface="DejaVu Sans" charset="0"/>
              </a:rPr>
              <a:t> requires that employers provide effective information and training to employees</a:t>
            </a:r>
          </a:p>
          <a:p>
            <a:pPr>
              <a:lnSpc>
                <a:spcPct val="100000"/>
              </a:lnSpc>
              <a:buClrTx/>
              <a:buSzTx/>
              <a:buFontTx/>
              <a:buNone/>
            </a:pPr>
            <a:endParaRPr lang="en-US" altLang="en-US" dirty="0">
              <a:cs typeface="DejaVu Sans" charset="0"/>
            </a:endParaRPr>
          </a:p>
          <a:p>
            <a:pPr marL="1371600">
              <a:lnSpc>
                <a:spcPct val="100000"/>
              </a:lnSpc>
              <a:buFont typeface="Wingdings" panose="05000000000000000000" pitchFamily="2" charset="2"/>
              <a:buChar char=""/>
            </a:pPr>
            <a:r>
              <a:rPr lang="en-US" altLang="en-US" sz="2600" dirty="0">
                <a:cs typeface="DejaVu Sans" charset="0"/>
              </a:rPr>
              <a:t> at the time of initial assignment</a:t>
            </a:r>
          </a:p>
          <a:p>
            <a:pPr>
              <a:lnSpc>
                <a:spcPct val="100000"/>
              </a:lnSpc>
              <a:buClrTx/>
              <a:buSzTx/>
              <a:buFontTx/>
              <a:buNone/>
            </a:pPr>
            <a:endParaRPr lang="en-US" altLang="en-US" dirty="0">
              <a:cs typeface="DejaVu Sans" charset="0"/>
            </a:endParaRPr>
          </a:p>
          <a:p>
            <a:pPr marL="1371600">
              <a:lnSpc>
                <a:spcPct val="100000"/>
              </a:lnSpc>
              <a:buFont typeface="Wingdings" panose="05000000000000000000" pitchFamily="2" charset="2"/>
              <a:buChar char=""/>
            </a:pPr>
            <a:r>
              <a:rPr lang="en-US" altLang="en-US" sz="2600" dirty="0">
                <a:cs typeface="DejaVu Sans" charset="0"/>
              </a:rPr>
              <a:t> when new chemical hazards arise the worker has not previously been trained about is introduced into their work area</a:t>
            </a:r>
          </a:p>
        </p:txBody>
      </p:sp>
      <p:sp>
        <p:nvSpPr>
          <p:cNvPr id="6" name="Rectangle 3">
            <a:extLst>
              <a:ext uri="{FF2B5EF4-FFF2-40B4-BE49-F238E27FC236}">
                <a16:creationId xmlns:a16="http://schemas.microsoft.com/office/drawing/2014/main" id="{48342F42-2253-417D-B250-450C6B0E1408}"/>
              </a:ext>
            </a:extLst>
          </p:cNvPr>
          <p:cNvSpPr>
            <a:spLocks noChangeArrowheads="1"/>
          </p:cNvSpPr>
          <p:nvPr/>
        </p:nvSpPr>
        <p:spPr bwMode="auto">
          <a:xfrm>
            <a:off x="1181100" y="6708775"/>
            <a:ext cx="3654425"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1910.1200(h)(1)</a:t>
            </a:r>
          </a:p>
        </p:txBody>
      </p:sp>
    </p:spTree>
    <p:extLst>
      <p:ext uri="{BB962C8B-B14F-4D97-AF65-F5344CB8AC3E}">
        <p14:creationId xmlns:p14="http://schemas.microsoft.com/office/powerpoint/2010/main" val="4157856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163512" y="579437"/>
            <a:ext cx="8694737" cy="630237"/>
          </a:xfrm>
        </p:spPr>
        <p:txBody>
          <a:bodyPr/>
          <a:lstStyle/>
          <a:p>
            <a:pPr>
              <a:lnSpc>
                <a:spcPct val="100000"/>
              </a:lnSpc>
            </a:pPr>
            <a:r>
              <a:rPr lang="en-US" altLang="en-US" sz="3200" dirty="0" smtClean="0">
                <a:cs typeface="DejaVu Sans" charset="0"/>
              </a:rPr>
              <a:t>  OSHA’s </a:t>
            </a:r>
            <a:r>
              <a:rPr lang="en-US" altLang="en-US" sz="3200" dirty="0">
                <a:cs typeface="DejaVu Sans" charset="0"/>
              </a:rPr>
              <a:t>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pic>
        <p:nvPicPr>
          <p:cNvPr id="4" name="Picture 1" descr="Safety Data Sheets &#10;">
            <a:extLst>
              <a:ext uri="{FF2B5EF4-FFF2-40B4-BE49-F238E27FC236}">
                <a16:creationId xmlns:a16="http://schemas.microsoft.com/office/drawing/2014/main" id="{E6B0D7F3-B722-41B3-B009-8EA94CFA78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33963" y="3657600"/>
            <a:ext cx="4513262" cy="34940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6" name="Picture 3" descr="Safety Data Sheets &#10;">
            <a:extLst>
              <a:ext uri="{FF2B5EF4-FFF2-40B4-BE49-F238E27FC236}">
                <a16:creationId xmlns:a16="http://schemas.microsoft.com/office/drawing/2014/main" id="{953DFE62-E8EF-4E9B-8C56-A04E11444C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1338" y="3967163"/>
            <a:ext cx="4375150" cy="29956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7" name="Rectangle 4">
            <a:extLst>
              <a:ext uri="{FF2B5EF4-FFF2-40B4-BE49-F238E27FC236}">
                <a16:creationId xmlns:a16="http://schemas.microsoft.com/office/drawing/2014/main" id="{8B874711-D25A-46E9-B9A2-394BD5D574ED}"/>
              </a:ext>
            </a:extLst>
          </p:cNvPr>
          <p:cNvSpPr>
            <a:spLocks noChangeArrowheads="1"/>
          </p:cNvSpPr>
          <p:nvPr/>
        </p:nvSpPr>
        <p:spPr bwMode="auto">
          <a:xfrm>
            <a:off x="541338" y="1828800"/>
            <a:ext cx="8996362" cy="286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600">
                <a:cs typeface="DejaVu Sans" charset="0"/>
              </a:rPr>
              <a:t>While information and training may cover categories of hazards or specific chemicals used by the worker the employer must ensure that chemical specific information is made available  through </a:t>
            </a:r>
            <a:r>
              <a:rPr lang="en-US" altLang="en-US" sz="2600" u="sng">
                <a:cs typeface="DejaVu Sans" charset="0"/>
              </a:rPr>
              <a:t>labels</a:t>
            </a:r>
            <a:r>
              <a:rPr lang="en-US" altLang="en-US" sz="2600">
                <a:cs typeface="DejaVu Sans" charset="0"/>
              </a:rPr>
              <a:t> and </a:t>
            </a:r>
            <a:r>
              <a:rPr lang="en-US" altLang="en-US" sz="2600" u="sng">
                <a:cs typeface="DejaVu Sans" charset="0"/>
              </a:rPr>
              <a:t>Safety Data Sheets</a:t>
            </a:r>
            <a:r>
              <a:rPr lang="en-US" altLang="en-US" sz="2600">
                <a:cs typeface="DejaVu Sans" charset="0"/>
              </a:rPr>
              <a:t> (SDS).</a:t>
            </a:r>
          </a:p>
          <a:p>
            <a:pPr>
              <a:lnSpc>
                <a:spcPct val="100000"/>
              </a:lnSpc>
            </a:pPr>
            <a:endParaRPr lang="en-US" altLang="en-US">
              <a:cs typeface="DejaVu Sans" charset="0"/>
            </a:endParaRPr>
          </a:p>
          <a:p>
            <a:pPr>
              <a:lnSpc>
                <a:spcPct val="100000"/>
              </a:lnSpc>
            </a:pPr>
            <a:endParaRPr lang="en-US" altLang="en-US">
              <a:cs typeface="DejaVu Sans" charset="0"/>
            </a:endParaRPr>
          </a:p>
        </p:txBody>
      </p:sp>
      <p:sp>
        <p:nvSpPr>
          <p:cNvPr id="8" name="Rectangle 7">
            <a:extLst>
              <a:ext uri="{FF2B5EF4-FFF2-40B4-BE49-F238E27FC236}">
                <a16:creationId xmlns:a16="http://schemas.microsoft.com/office/drawing/2014/main" id="{8B74387D-EB61-41A6-8C4C-BD612D3EEE04}"/>
              </a:ext>
            </a:extLst>
          </p:cNvPr>
          <p:cNvSpPr/>
          <p:nvPr/>
        </p:nvSpPr>
        <p:spPr>
          <a:xfrm>
            <a:off x="2983845" y="6962775"/>
            <a:ext cx="2236510" cy="349968"/>
          </a:xfrm>
          <a:prstGeom prst="rect">
            <a:avLst/>
          </a:prstGeom>
        </p:spPr>
        <p:txBody>
          <a:bodyPr wrap="none">
            <a:spAutoFit/>
          </a:bodyPr>
          <a:lstStyle/>
          <a:p>
            <a:r>
              <a:rPr lang="en-US" altLang="en-US" dirty="0">
                <a:cs typeface="DejaVu Sans" charset="0"/>
              </a:rPr>
              <a:t>Safety Data Sheets </a:t>
            </a:r>
            <a:endParaRPr lang="en-US" dirty="0"/>
          </a:p>
        </p:txBody>
      </p:sp>
    </p:spTree>
    <p:extLst>
      <p:ext uri="{BB962C8B-B14F-4D97-AF65-F5344CB8AC3E}">
        <p14:creationId xmlns:p14="http://schemas.microsoft.com/office/powerpoint/2010/main" val="3697291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1080" y="655637"/>
            <a:ext cx="8694737" cy="563563"/>
          </a:xfrm>
        </p:spPr>
        <p:txBody>
          <a:bodyPr/>
          <a:lstStyle/>
          <a:p>
            <a:pPr>
              <a:lnSpc>
                <a:spcPct val="100000"/>
              </a:lnSpc>
            </a:pPr>
            <a:r>
              <a:rPr lang="en-US" altLang="en-US" sz="3200" dirty="0">
                <a:cs typeface="DejaVu Sans" charset="0"/>
              </a:rPr>
              <a:t>OSHA’s 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7CFE556C-1EFF-45EF-8023-D94DED7ED587}"/>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marL="8890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Labels and other forms of warning</a:t>
            </a:r>
          </a:p>
          <a:p>
            <a:pPr>
              <a:lnSpc>
                <a:spcPct val="100000"/>
              </a:lnSpc>
              <a:buClrTx/>
              <a:buSzTx/>
              <a:buFontTx/>
              <a:buNone/>
            </a:pPr>
            <a:endParaRPr lang="en-US" altLang="en-US">
              <a:cs typeface="DejaVu Sans" charset="0"/>
            </a:endParaRPr>
          </a:p>
          <a:p>
            <a:pPr lvl="1">
              <a:lnSpc>
                <a:spcPct val="100000"/>
              </a:lnSpc>
              <a:buSzPct val="45000"/>
              <a:buFont typeface="Wingdings" panose="05000000000000000000" pitchFamily="2" charset="2"/>
              <a:buChar char=""/>
            </a:pPr>
            <a:r>
              <a:rPr lang="en-US" altLang="en-US" sz="2600">
                <a:cs typeface="DejaVu Sans" charset="0"/>
              </a:rPr>
              <a:t>The chemical manufacturer, importer, or distributor shall ensure that each container of hazardous chemicals leaving the workplace is labeled, tagged, or marked.</a:t>
            </a:r>
          </a:p>
        </p:txBody>
      </p:sp>
      <p:sp>
        <p:nvSpPr>
          <p:cNvPr id="6" name="Rectangle 3">
            <a:extLst>
              <a:ext uri="{FF2B5EF4-FFF2-40B4-BE49-F238E27FC236}">
                <a16:creationId xmlns:a16="http://schemas.microsoft.com/office/drawing/2014/main" id="{1D32BE4E-B76B-4F1D-9474-B57D9C1C7B94}"/>
              </a:ext>
            </a:extLst>
          </p:cNvPr>
          <p:cNvSpPr>
            <a:spLocks noChangeArrowheads="1"/>
          </p:cNvSpPr>
          <p:nvPr/>
        </p:nvSpPr>
        <p:spPr bwMode="auto">
          <a:xfrm>
            <a:off x="1154113" y="6688138"/>
            <a:ext cx="4111625" cy="4000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1910.1200(f)(1)</a:t>
            </a:r>
          </a:p>
        </p:txBody>
      </p:sp>
    </p:spTree>
    <p:extLst>
      <p:ext uri="{BB962C8B-B14F-4D97-AF65-F5344CB8AC3E}">
        <p14:creationId xmlns:p14="http://schemas.microsoft.com/office/powerpoint/2010/main" val="23631741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4128" y="503237"/>
            <a:ext cx="8694737" cy="668779"/>
          </a:xfrm>
        </p:spPr>
        <p:txBody>
          <a:bodyPr/>
          <a:lstStyle/>
          <a:p>
            <a:pPr>
              <a:lnSpc>
                <a:spcPct val="100000"/>
              </a:lnSpc>
            </a:pPr>
            <a:r>
              <a:rPr lang="en-US" altLang="en-US" sz="3200" dirty="0" smtClean="0">
                <a:cs typeface="DejaVu Sans" charset="0"/>
              </a:rPr>
              <a:t>  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831E20BC-3526-49D6-8E01-20CDA90280D5}"/>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marL="8890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marL="46038">
              <a:lnSpc>
                <a:spcPct val="100000"/>
              </a:lnSpc>
            </a:pPr>
            <a:r>
              <a:rPr lang="en-US" altLang="en-US" sz="2600" dirty="0">
                <a:cs typeface="DejaVu Sans" charset="0"/>
              </a:rPr>
              <a:t>Where the chemical manufacturer or importer is required to label, tag or mark the following information shall be provided:</a:t>
            </a:r>
          </a:p>
          <a:p>
            <a:pPr lvl="1">
              <a:lnSpc>
                <a:spcPct val="100000"/>
              </a:lnSpc>
              <a:buSzPct val="45000"/>
              <a:buFont typeface="Wingdings" panose="05000000000000000000" pitchFamily="2" charset="2"/>
              <a:buChar char=""/>
            </a:pPr>
            <a:r>
              <a:rPr lang="en-US" altLang="en-US" sz="2600" dirty="0">
                <a:cs typeface="DejaVu Sans" charset="0"/>
              </a:rPr>
              <a:t>Product identifier</a:t>
            </a:r>
          </a:p>
          <a:p>
            <a:pPr lvl="1">
              <a:lnSpc>
                <a:spcPct val="100000"/>
              </a:lnSpc>
              <a:buSzPct val="45000"/>
              <a:buFont typeface="Wingdings" panose="05000000000000000000" pitchFamily="2" charset="2"/>
              <a:buChar char=""/>
            </a:pPr>
            <a:r>
              <a:rPr lang="en-US" altLang="en-US" sz="2600" dirty="0">
                <a:cs typeface="DejaVu Sans" charset="0"/>
              </a:rPr>
              <a:t>Signal word</a:t>
            </a:r>
          </a:p>
          <a:p>
            <a:pPr lvl="1">
              <a:lnSpc>
                <a:spcPct val="100000"/>
              </a:lnSpc>
              <a:buSzPct val="45000"/>
              <a:buFont typeface="Wingdings" panose="05000000000000000000" pitchFamily="2" charset="2"/>
              <a:buChar char=""/>
            </a:pPr>
            <a:r>
              <a:rPr lang="en-US" altLang="en-US" sz="2600" dirty="0">
                <a:cs typeface="DejaVu Sans" charset="0"/>
              </a:rPr>
              <a:t>Hazard statement(s)</a:t>
            </a:r>
          </a:p>
          <a:p>
            <a:pPr lvl="1">
              <a:lnSpc>
                <a:spcPct val="100000"/>
              </a:lnSpc>
              <a:buSzPct val="45000"/>
              <a:buFont typeface="Wingdings" panose="05000000000000000000" pitchFamily="2" charset="2"/>
              <a:buChar char=""/>
            </a:pPr>
            <a:r>
              <a:rPr lang="en-US" altLang="en-US" sz="2600" dirty="0">
                <a:cs typeface="DejaVu Sans" charset="0"/>
              </a:rPr>
              <a:t>Pictogram(s)</a:t>
            </a:r>
          </a:p>
          <a:p>
            <a:pPr lvl="1">
              <a:lnSpc>
                <a:spcPct val="100000"/>
              </a:lnSpc>
              <a:buSzPct val="45000"/>
              <a:buFont typeface="Wingdings" panose="05000000000000000000" pitchFamily="2" charset="2"/>
              <a:buChar char=""/>
            </a:pPr>
            <a:r>
              <a:rPr lang="en-US" altLang="en-US" sz="2600" dirty="0">
                <a:cs typeface="DejaVu Sans" charset="0"/>
              </a:rPr>
              <a:t>Precautionary statement(s)</a:t>
            </a:r>
          </a:p>
          <a:p>
            <a:pPr lvl="1">
              <a:lnSpc>
                <a:spcPct val="100000"/>
              </a:lnSpc>
              <a:buSzPct val="45000"/>
              <a:buFont typeface="Wingdings" panose="05000000000000000000" pitchFamily="2" charset="2"/>
              <a:buChar char=""/>
            </a:pPr>
            <a:r>
              <a:rPr lang="en-US" altLang="en-US" sz="2600" dirty="0">
                <a:cs typeface="DejaVu Sans" charset="0"/>
              </a:rPr>
              <a:t>Name, address, and telephone number of the chemical manufacturer, importer, or other responsible party</a:t>
            </a:r>
          </a:p>
        </p:txBody>
      </p:sp>
    </p:spTree>
    <p:extLst>
      <p:ext uri="{BB962C8B-B14F-4D97-AF65-F5344CB8AC3E}">
        <p14:creationId xmlns:p14="http://schemas.microsoft.com/office/powerpoint/2010/main" val="36508361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0" y="0"/>
            <a:ext cx="8694737" cy="1189037"/>
          </a:xfrm>
        </p:spPr>
        <p:txBody>
          <a:bodyPr/>
          <a:lstStyle/>
          <a:p>
            <a:pPr>
              <a:lnSpc>
                <a:spcPct val="100000"/>
              </a:lnSpc>
            </a:pPr>
            <a:r>
              <a:rPr lang="en-US" altLang="en-US" sz="3200" dirty="0" smtClean="0">
                <a:cs typeface="DejaVu Sans" charset="0"/>
              </a:rPr>
              <a:t> OSHA’s </a:t>
            </a:r>
            <a:r>
              <a:rPr lang="en-US" altLang="en-US" sz="3200" dirty="0">
                <a:cs typeface="DejaVu Sans" charset="0"/>
              </a:rPr>
              <a:t>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856BC635-98AE-419D-94EF-FE33DC8170BF}"/>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Labels and other forms of warning</a:t>
            </a:r>
          </a:p>
          <a:p>
            <a:pPr marL="457200">
              <a:lnSpc>
                <a:spcPct val="100000"/>
              </a:lnSpc>
              <a:buSzPct val="45000"/>
              <a:buFont typeface="Wingdings" panose="05000000000000000000" pitchFamily="2" charset="2"/>
              <a:buChar char=""/>
            </a:pPr>
            <a:r>
              <a:rPr lang="en-US" altLang="en-US" sz="2600" dirty="0">
                <a:cs typeface="DejaVu Sans" charset="0"/>
              </a:rPr>
              <a:t>Pictograms</a:t>
            </a:r>
          </a:p>
        </p:txBody>
      </p:sp>
      <p:pic>
        <p:nvPicPr>
          <p:cNvPr id="6" name="Picture 3" descr="Pictograms">
            <a:extLst>
              <a:ext uri="{FF2B5EF4-FFF2-40B4-BE49-F238E27FC236}">
                <a16:creationId xmlns:a16="http://schemas.microsoft.com/office/drawing/2014/main" id="{381FF789-2518-416F-B9BB-822D1684CBF6}"/>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1530350" y="3200400"/>
            <a:ext cx="1022350" cy="102235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7" name="Picture 4" descr="Pictograms">
            <a:extLst>
              <a:ext uri="{FF2B5EF4-FFF2-40B4-BE49-F238E27FC236}">
                <a16:creationId xmlns:a16="http://schemas.microsoft.com/office/drawing/2014/main" id="{949C71E1-A739-47D1-ADAF-5F1BD935210F}"/>
              </a:ext>
            </a:extLst>
          </p:cNvPr>
          <p:cNvPicPr>
            <a:picLocks noChangeAspect="1" noChangeArrowheads="1"/>
          </p:cNvPicPr>
          <p:nvPr/>
        </p:nvPicPr>
        <p:blipFill>
          <a:blip r:embed="rId4" cstate="hqprint">
            <a:extLst>
              <a:ext uri="{28A0092B-C50C-407E-A947-70E740481C1C}">
                <a14:useLocalDpi xmlns:a14="http://schemas.microsoft.com/office/drawing/2010/main" val="0"/>
              </a:ext>
            </a:extLst>
          </a:blip>
          <a:srcRect/>
          <a:stretch>
            <a:fillRect/>
          </a:stretch>
        </p:blipFill>
        <p:spPr bwMode="auto">
          <a:xfrm>
            <a:off x="2887663" y="3197225"/>
            <a:ext cx="1030287" cy="1030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5" descr="Pictograms">
            <a:extLst>
              <a:ext uri="{FF2B5EF4-FFF2-40B4-BE49-F238E27FC236}">
                <a16:creationId xmlns:a16="http://schemas.microsoft.com/office/drawing/2014/main" id="{D6FEBB3D-462F-4A51-BFD3-5A314E45E084}"/>
              </a:ext>
            </a:extLst>
          </p:cNvPr>
          <p:cNvPicPr>
            <a:picLocks noChangeAspect="1" noChangeArrowheads="1"/>
          </p:cNvPicPr>
          <p:nvPr/>
        </p:nvPicPr>
        <p:blipFill>
          <a:blip r:embed="rId5" cstate="hqprint">
            <a:extLst>
              <a:ext uri="{28A0092B-C50C-407E-A947-70E740481C1C}">
                <a14:useLocalDpi xmlns:a14="http://schemas.microsoft.com/office/drawing/2010/main" val="0"/>
              </a:ext>
            </a:extLst>
          </a:blip>
          <a:srcRect/>
          <a:stretch>
            <a:fillRect/>
          </a:stretch>
        </p:blipFill>
        <p:spPr bwMode="auto">
          <a:xfrm>
            <a:off x="4437063" y="3160713"/>
            <a:ext cx="1030287" cy="10302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Picture 6" descr="Pictograms">
            <a:extLst>
              <a:ext uri="{FF2B5EF4-FFF2-40B4-BE49-F238E27FC236}">
                <a16:creationId xmlns:a16="http://schemas.microsoft.com/office/drawing/2014/main" id="{76E1DCF7-6A6E-4A9F-A919-7A09B22597A0}"/>
              </a:ext>
            </a:extLst>
          </p:cNvPr>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5840413" y="3124200"/>
            <a:ext cx="1030287" cy="1030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 name="Picture 7" descr="Pictograms">
            <a:extLst>
              <a:ext uri="{FF2B5EF4-FFF2-40B4-BE49-F238E27FC236}">
                <a16:creationId xmlns:a16="http://schemas.microsoft.com/office/drawing/2014/main" id="{6A390280-BA47-4A95-9B0B-CC10FCA4A413}"/>
              </a:ext>
            </a:extLst>
          </p:cNvPr>
          <p:cNvPicPr>
            <a:picLocks noChangeAspect="1" noChangeArrowheads="1"/>
          </p:cNvPicPr>
          <p:nvPr/>
        </p:nvPicPr>
        <p:blipFill>
          <a:blip r:embed="rId7" cstate="hqprint">
            <a:extLst>
              <a:ext uri="{28A0092B-C50C-407E-A947-70E740481C1C}">
                <a14:useLocalDpi xmlns:a14="http://schemas.microsoft.com/office/drawing/2010/main" val="0"/>
              </a:ext>
            </a:extLst>
          </a:blip>
          <a:srcRect/>
          <a:stretch>
            <a:fillRect/>
          </a:stretch>
        </p:blipFill>
        <p:spPr bwMode="auto">
          <a:xfrm>
            <a:off x="7351713" y="3124200"/>
            <a:ext cx="1030287" cy="1030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1" name="Picture 8" descr="Pictograms">
            <a:extLst>
              <a:ext uri="{FF2B5EF4-FFF2-40B4-BE49-F238E27FC236}">
                <a16:creationId xmlns:a16="http://schemas.microsoft.com/office/drawing/2014/main" id="{FE586D4B-E9DE-4800-8911-7E5CB6B0CA0D}"/>
              </a:ext>
            </a:extLst>
          </p:cNvPr>
          <p:cNvPicPr>
            <a:picLocks noChangeAspect="1" noChangeArrowheads="1"/>
          </p:cNvPicPr>
          <p:nvPr/>
        </p:nvPicPr>
        <p:blipFill>
          <a:blip r:embed="rId8" cstate="hqprint">
            <a:extLst>
              <a:ext uri="{28A0092B-C50C-407E-A947-70E740481C1C}">
                <a14:useLocalDpi xmlns:a14="http://schemas.microsoft.com/office/drawing/2010/main" val="0"/>
              </a:ext>
            </a:extLst>
          </a:blip>
          <a:srcRect/>
          <a:stretch>
            <a:fillRect/>
          </a:stretch>
        </p:blipFill>
        <p:spPr bwMode="auto">
          <a:xfrm>
            <a:off x="2168525" y="4600575"/>
            <a:ext cx="1030288" cy="1030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2" name="Picture 9" descr="Pictograms">
            <a:extLst>
              <a:ext uri="{FF2B5EF4-FFF2-40B4-BE49-F238E27FC236}">
                <a16:creationId xmlns:a16="http://schemas.microsoft.com/office/drawing/2014/main" id="{3AFCC83B-7241-425C-A4E9-C84257B962C3}"/>
              </a:ext>
            </a:extLst>
          </p:cNvPr>
          <p:cNvPicPr>
            <a:picLocks noChangeAspect="1" noChangeArrowheads="1"/>
          </p:cNvPicPr>
          <p:nvPr/>
        </p:nvPicPr>
        <p:blipFill>
          <a:blip r:embed="rId9" cstate="hqprint">
            <a:extLst>
              <a:ext uri="{28A0092B-C50C-407E-A947-70E740481C1C}">
                <a14:useLocalDpi xmlns:a14="http://schemas.microsoft.com/office/drawing/2010/main" val="0"/>
              </a:ext>
            </a:extLst>
          </a:blip>
          <a:srcRect/>
          <a:stretch>
            <a:fillRect/>
          </a:stretch>
        </p:blipFill>
        <p:spPr bwMode="auto">
          <a:xfrm>
            <a:off x="3716338" y="4529138"/>
            <a:ext cx="1030287" cy="10302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3" name="Picture 10" descr="Pictograms">
            <a:extLst>
              <a:ext uri="{FF2B5EF4-FFF2-40B4-BE49-F238E27FC236}">
                <a16:creationId xmlns:a16="http://schemas.microsoft.com/office/drawing/2014/main" id="{F6ACD510-2FB2-4304-BC88-8A091020FA84}"/>
              </a:ext>
            </a:extLst>
          </p:cNvPr>
          <p:cNvPicPr>
            <a:picLocks noChangeAspect="1" noChangeArrowheads="1"/>
          </p:cNvPicPr>
          <p:nvPr/>
        </p:nvPicPr>
        <p:blipFill>
          <a:blip r:embed="rId10" cstate="hqprint">
            <a:extLst>
              <a:ext uri="{28A0092B-C50C-407E-A947-70E740481C1C}">
                <a14:useLocalDpi xmlns:a14="http://schemas.microsoft.com/office/drawing/2010/main" val="0"/>
              </a:ext>
            </a:extLst>
          </a:blip>
          <a:srcRect/>
          <a:stretch>
            <a:fillRect/>
          </a:stretch>
        </p:blipFill>
        <p:spPr bwMode="auto">
          <a:xfrm>
            <a:off x="5302953" y="4449035"/>
            <a:ext cx="1030288" cy="10302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4" name="Picture 11" descr="Pictograms">
            <a:extLst>
              <a:ext uri="{FF2B5EF4-FFF2-40B4-BE49-F238E27FC236}">
                <a16:creationId xmlns:a16="http://schemas.microsoft.com/office/drawing/2014/main" id="{95C64E7B-2D1E-4A1F-95FF-36CDB3433ABC}"/>
              </a:ext>
            </a:extLst>
          </p:cNvPr>
          <p:cNvPicPr>
            <a:picLocks noChangeAspect="1" noChangeArrowheads="1"/>
          </p:cNvPicPr>
          <p:nvPr/>
        </p:nvPicPr>
        <p:blipFill>
          <a:blip r:embed="rId11" cstate="hqprint">
            <a:extLst>
              <a:ext uri="{28A0092B-C50C-407E-A947-70E740481C1C}">
                <a14:useLocalDpi xmlns:a14="http://schemas.microsoft.com/office/drawing/2010/main" val="0"/>
              </a:ext>
            </a:extLst>
          </a:blip>
          <a:srcRect/>
          <a:stretch>
            <a:fillRect/>
          </a:stretch>
        </p:blipFill>
        <p:spPr bwMode="auto">
          <a:xfrm>
            <a:off x="6704013" y="4470400"/>
            <a:ext cx="1030287" cy="103028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5" name="Rectangle 12">
            <a:extLst>
              <a:ext uri="{FF2B5EF4-FFF2-40B4-BE49-F238E27FC236}">
                <a16:creationId xmlns:a16="http://schemas.microsoft.com/office/drawing/2014/main" id="{DC565FF8-1D4B-4B1F-B258-8214531A7A96}"/>
              </a:ext>
            </a:extLst>
          </p:cNvPr>
          <p:cNvSpPr>
            <a:spLocks noChangeArrowheads="1"/>
          </p:cNvSpPr>
          <p:nvPr/>
        </p:nvSpPr>
        <p:spPr bwMode="auto">
          <a:xfrm>
            <a:off x="1550988" y="6596063"/>
            <a:ext cx="4327525" cy="427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 App C.2.3</a:t>
            </a:r>
          </a:p>
        </p:txBody>
      </p:sp>
    </p:spTree>
    <p:extLst>
      <p:ext uri="{BB962C8B-B14F-4D97-AF65-F5344CB8AC3E}">
        <p14:creationId xmlns:p14="http://schemas.microsoft.com/office/powerpoint/2010/main" val="42066237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0" y="579437"/>
            <a:ext cx="8694737" cy="711278"/>
          </a:xfrm>
        </p:spPr>
        <p:txBody>
          <a:bodyPr/>
          <a:lstStyle/>
          <a:p>
            <a:pPr>
              <a:lnSpc>
                <a:spcPct val="100000"/>
              </a:lnSpc>
            </a:pPr>
            <a:r>
              <a:rPr lang="en-US" altLang="en-US" sz="3200" dirty="0" smtClean="0">
                <a:cs typeface="DejaVu Sans" charset="0"/>
              </a:rPr>
              <a:t> 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FF3A82CB-55B6-4BC0-BEDD-4FD3610E3625}"/>
              </a:ext>
            </a:extLst>
          </p:cNvPr>
          <p:cNvSpPr>
            <a:spLocks noChangeArrowheads="1"/>
          </p:cNvSpPr>
          <p:nvPr/>
        </p:nvSpPr>
        <p:spPr bwMode="auto">
          <a:xfrm>
            <a:off x="503238" y="1800225"/>
            <a:ext cx="9069387" cy="5329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Labels and other forms of warning</a:t>
            </a:r>
          </a:p>
          <a:p>
            <a:pPr marL="457200">
              <a:lnSpc>
                <a:spcPct val="100000"/>
              </a:lnSpc>
              <a:buSzPct val="45000"/>
              <a:buFont typeface="Wingdings" panose="05000000000000000000" pitchFamily="2" charset="2"/>
              <a:buChar char=""/>
            </a:pPr>
            <a:r>
              <a:rPr lang="en-US" altLang="en-US" sz="2600">
                <a:cs typeface="DejaVu Sans" charset="0"/>
              </a:rPr>
              <a:t>Workplace labeling.</a:t>
            </a:r>
          </a:p>
          <a:p>
            <a:pPr>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sz="2600">
                <a:cs typeface="DejaVu Sans" charset="0"/>
              </a:rPr>
              <a:t>The </a:t>
            </a:r>
            <a:r>
              <a:rPr lang="en-US" altLang="en-US" sz="2600" b="1">
                <a:cs typeface="DejaVu Sans" charset="0"/>
              </a:rPr>
              <a:t>employer may use signs</a:t>
            </a:r>
            <a:r>
              <a:rPr lang="en-US" altLang="en-US" sz="2600">
                <a:cs typeface="DejaVu Sans" charset="0"/>
              </a:rPr>
              <a:t>, placards, process sheets, or other such written materials in lieu of affixing labels to containers, as long as the alternative method identifies the containers to which it is applicable and conveys the information required to be on a label.		</a:t>
            </a:r>
          </a:p>
        </p:txBody>
      </p:sp>
    </p:spTree>
    <p:extLst>
      <p:ext uri="{BB962C8B-B14F-4D97-AF65-F5344CB8AC3E}">
        <p14:creationId xmlns:p14="http://schemas.microsoft.com/office/powerpoint/2010/main" val="2663289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p:txBody>
          <a:bodyPr/>
          <a:lstStyle/>
          <a:p>
            <a:pPr>
              <a:lnSpc>
                <a:spcPct val="100000"/>
              </a:lnSpc>
            </a:pPr>
            <a:r>
              <a:rPr lang="en-US" altLang="en-US" dirty="0">
                <a:cs typeface="DejaVu Sans" charset="0"/>
              </a:rPr>
              <a:t>Disclaimer</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EC4B56EC-51C8-49FD-B102-0587A91949E2}"/>
              </a:ext>
            </a:extLst>
          </p:cNvPr>
          <p:cNvSpPr>
            <a:spLocks noChangeArrowheads="1"/>
          </p:cNvSpPr>
          <p:nvPr/>
        </p:nvSpPr>
        <p:spPr bwMode="auto">
          <a:xfrm>
            <a:off x="503238" y="576263"/>
            <a:ext cx="7197725"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Disclaimer</a:t>
            </a:r>
          </a:p>
        </p:txBody>
      </p:sp>
      <p:sp>
        <p:nvSpPr>
          <p:cNvPr id="5" name="Rectangle 2">
            <a:extLst>
              <a:ext uri="{FF2B5EF4-FFF2-40B4-BE49-F238E27FC236}">
                <a16:creationId xmlns:a16="http://schemas.microsoft.com/office/drawing/2014/main" id="{A83BD306-5757-47C2-82F7-EBABF072A43B}"/>
              </a:ext>
            </a:extLst>
          </p:cNvPr>
          <p:cNvSpPr>
            <a:spLocks noChangeArrowheads="1"/>
          </p:cNvSpPr>
          <p:nvPr/>
        </p:nvSpPr>
        <p:spPr bwMode="auto">
          <a:xfrm>
            <a:off x="-88900" y="1800225"/>
            <a:ext cx="9069388"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marL="1828800">
              <a:lnSpc>
                <a:spcPct val="120000"/>
              </a:lnSpc>
            </a:pPr>
            <a:endParaRPr lang="en-US" altLang="en-US" dirty="0">
              <a:cs typeface="DejaVu Sans" charset="0"/>
            </a:endParaRPr>
          </a:p>
          <a:p>
            <a:pPr marL="1371600">
              <a:lnSpc>
                <a:spcPct val="120000"/>
              </a:lnSpc>
            </a:pPr>
            <a:r>
              <a:rPr lang="en-US" altLang="en-US" sz="2400" i="1" dirty="0">
                <a:latin typeface="Times New Roman" panose="02020603050405020304" pitchFamily="18" charset="0"/>
                <a:cs typeface="DejaVu Sans" charset="0"/>
              </a:rPr>
              <a:t>This material was produced under grant number </a:t>
            </a:r>
            <a:r>
              <a:rPr lang="en-US" altLang="en-US" sz="2400" b="1" i="1" dirty="0">
                <a:latin typeface="Times New Roman" panose="02020603050405020304" pitchFamily="18" charset="0"/>
                <a:cs typeface="DejaVu Sans" charset="0"/>
              </a:rPr>
              <a:t>SH-31210-SH7</a:t>
            </a:r>
            <a:r>
              <a:rPr lang="en-US" altLang="en-US" sz="2400" i="1" dirty="0">
                <a:latin typeface="Times New Roman" panose="02020603050405020304" pitchFamily="18" charset="0"/>
                <a:cs typeface="DejaVu Sans" charset="0"/>
              </a:rPr>
              <a:t> from the </a:t>
            </a:r>
            <a:r>
              <a:rPr lang="en-US" altLang="en-US" sz="2400" b="1" i="1" dirty="0">
                <a:latin typeface="Times New Roman" panose="02020603050405020304" pitchFamily="18" charset="0"/>
                <a:cs typeface="DejaVu Sans" charset="0"/>
              </a:rPr>
              <a:t>Occupational Safety and Health Administration</a:t>
            </a:r>
            <a:r>
              <a:rPr lang="en-US" altLang="en-US" sz="2400" i="1" dirty="0">
                <a:latin typeface="Times New Roman" panose="02020603050405020304" pitchFamily="18" charset="0"/>
                <a:cs typeface="DejaVu Sans" charset="0"/>
              </a:rPr>
              <a:t> (</a:t>
            </a:r>
            <a:r>
              <a:rPr lang="en-US" altLang="en-US" sz="2400" b="1" i="1" dirty="0">
                <a:latin typeface="Times New Roman" panose="02020603050405020304" pitchFamily="18" charset="0"/>
                <a:cs typeface="DejaVu Sans" charset="0"/>
              </a:rPr>
              <a:t>OSHA</a:t>
            </a:r>
            <a:r>
              <a:rPr lang="en-US" altLang="en-US" sz="2400" i="1" dirty="0">
                <a:latin typeface="Times New Roman" panose="02020603050405020304" pitchFamily="18" charset="0"/>
                <a:cs typeface="DejaVu Sans" charset="0"/>
              </a:rPr>
              <a:t>), </a:t>
            </a:r>
            <a:r>
              <a:rPr lang="en-US" altLang="en-US" sz="2400" b="1" i="1" dirty="0">
                <a:latin typeface="Times New Roman" panose="02020603050405020304" pitchFamily="18" charset="0"/>
                <a:cs typeface="DejaVu Sans" charset="0"/>
              </a:rPr>
              <a:t>U.S. Department of Labor</a:t>
            </a:r>
            <a:r>
              <a:rPr lang="en-US" altLang="en-US" sz="2400" i="1" dirty="0">
                <a:latin typeface="Times New Roman" panose="02020603050405020304" pitchFamily="18" charset="0"/>
                <a:cs typeface="DejaVu Sans" charset="0"/>
              </a:rPr>
              <a:t>. It does not necessarily reflect the views or policies of the </a:t>
            </a:r>
            <a:r>
              <a:rPr lang="en-US" altLang="en-US" sz="2400" b="1" i="1" dirty="0">
                <a:latin typeface="Times New Roman" panose="02020603050405020304" pitchFamily="18" charset="0"/>
                <a:cs typeface="DejaVu Sans" charset="0"/>
              </a:rPr>
              <a:t>U.S. Dept. of Labor</a:t>
            </a:r>
            <a:r>
              <a:rPr lang="en-US" altLang="en-US" sz="2400" i="1" dirty="0">
                <a:latin typeface="Times New Roman" panose="02020603050405020304" pitchFamily="18" charset="0"/>
                <a:cs typeface="DejaVu Sans" charset="0"/>
              </a:rPr>
              <a:t>, nor does the mention of trade names, commercial products, or organizations imply endorsement by the </a:t>
            </a:r>
            <a:r>
              <a:rPr lang="en-US" altLang="en-US" sz="2400" b="1" i="1" dirty="0">
                <a:latin typeface="Times New Roman" panose="02020603050405020304" pitchFamily="18" charset="0"/>
                <a:cs typeface="DejaVu Sans" charset="0"/>
              </a:rPr>
              <a:t>U.S. Government.</a:t>
            </a:r>
          </a:p>
        </p:txBody>
      </p:sp>
    </p:spTree>
    <p:extLst>
      <p:ext uri="{BB962C8B-B14F-4D97-AF65-F5344CB8AC3E}">
        <p14:creationId xmlns:p14="http://schemas.microsoft.com/office/powerpoint/2010/main" val="12354463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141288" y="427037"/>
            <a:ext cx="8694737" cy="765175"/>
          </a:xfrm>
        </p:spPr>
        <p:txBody>
          <a:bodyPr/>
          <a:lstStyle/>
          <a:p>
            <a:pPr>
              <a:lnSpc>
                <a:spcPct val="100000"/>
              </a:lnSpc>
            </a:pPr>
            <a:r>
              <a:rPr lang="en-US" altLang="en-US" sz="3200" dirty="0">
                <a:cs typeface="DejaVu Sans" charset="0"/>
              </a:rPr>
              <a:t>OSHA’s 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A7400941-45C7-4FB3-BE06-21F14978D2D2}"/>
              </a:ext>
            </a:extLst>
          </p:cNvPr>
          <p:cNvSpPr>
            <a:spLocks noChangeArrowheads="1"/>
          </p:cNvSpPr>
          <p:nvPr/>
        </p:nvSpPr>
        <p:spPr bwMode="auto">
          <a:xfrm>
            <a:off x="503238" y="1493837"/>
            <a:ext cx="9069387" cy="5362576"/>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u="sng" dirty="0">
                <a:cs typeface="DejaVu Sans" charset="0"/>
              </a:rPr>
              <a:t>Labels and other forms of warning</a:t>
            </a:r>
          </a:p>
          <a:p>
            <a:pPr marL="457200">
              <a:lnSpc>
                <a:spcPct val="100000"/>
              </a:lnSpc>
              <a:buSzPct val="45000"/>
              <a:buFont typeface="Wingdings" panose="05000000000000000000" pitchFamily="2" charset="2"/>
              <a:buChar char=""/>
            </a:pPr>
            <a:r>
              <a:rPr lang="en-US" altLang="en-US" sz="2600" dirty="0">
                <a:cs typeface="DejaVu Sans" charset="0"/>
              </a:rPr>
              <a:t>Workplace labeling.</a:t>
            </a:r>
          </a:p>
          <a:p>
            <a:pPr>
              <a:lnSpc>
                <a:spcPct val="100000"/>
              </a:lnSpc>
              <a:buClrTx/>
              <a:buSzTx/>
              <a:buFontTx/>
              <a:buNone/>
            </a:pPr>
            <a:endParaRPr lang="en-US" altLang="en-US" dirty="0">
              <a:cs typeface="DejaVu Sans" charset="0"/>
            </a:endParaRPr>
          </a:p>
          <a:p>
            <a:pPr marL="914400" indent="0">
              <a:lnSpc>
                <a:spcPct val="100000"/>
              </a:lnSpc>
              <a:buClrTx/>
              <a:buSzTx/>
              <a:buFontTx/>
              <a:buNone/>
            </a:pPr>
            <a:r>
              <a:rPr lang="en-US" altLang="en-US" sz="2600" dirty="0">
                <a:cs typeface="DejaVu Sans" charset="0"/>
              </a:rPr>
              <a:t>The employer is </a:t>
            </a:r>
            <a:r>
              <a:rPr lang="en-US" altLang="en-US" sz="2600" b="1" dirty="0">
                <a:cs typeface="DejaVu Sans" charset="0"/>
              </a:rPr>
              <a:t>not required to label portable containers</a:t>
            </a:r>
            <a:r>
              <a:rPr lang="en-US" altLang="en-US" sz="2600" dirty="0">
                <a:cs typeface="DejaVu Sans" charset="0"/>
              </a:rPr>
              <a:t> into which hazardous chemicals are transferred from labeled containers, and which are </a:t>
            </a:r>
            <a:r>
              <a:rPr lang="en-US" altLang="en-US" sz="2600" b="1" dirty="0">
                <a:cs typeface="DejaVu Sans" charset="0"/>
              </a:rPr>
              <a:t>intended only for the immediate use of the employee who performs the transfer</a:t>
            </a:r>
            <a:r>
              <a:rPr lang="en-US" altLang="en-US" sz="2600" dirty="0">
                <a:cs typeface="DejaVu Sans" charset="0"/>
              </a:rPr>
              <a:t>.</a:t>
            </a: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r>
              <a:rPr lang="en-US" altLang="en-US" i="1" dirty="0">
                <a:cs typeface="DejaVu Sans" charset="0"/>
              </a:rPr>
              <a:t>(1910.1200(f)(8))</a:t>
            </a:r>
          </a:p>
        </p:txBody>
      </p:sp>
    </p:spTree>
    <p:extLst>
      <p:ext uri="{BB962C8B-B14F-4D97-AF65-F5344CB8AC3E}">
        <p14:creationId xmlns:p14="http://schemas.microsoft.com/office/powerpoint/2010/main" val="17498649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239712" y="655637"/>
            <a:ext cx="8694737" cy="554037"/>
          </a:xfrm>
        </p:spPr>
        <p:txBody>
          <a:bodyPr/>
          <a:lstStyle/>
          <a:p>
            <a:pPr algn="l">
              <a:lnSpc>
                <a:spcPct val="100000"/>
              </a:lnSpc>
            </a:pPr>
            <a:r>
              <a:rPr lang="en-US" altLang="en-US" sz="3200" dirty="0" smtClean="0">
                <a:cs typeface="DejaVu Sans" charset="0"/>
              </a:rPr>
              <a:t>   OSHA’s </a:t>
            </a:r>
            <a:r>
              <a:rPr lang="en-US" altLang="en-US" sz="3200" dirty="0">
                <a:cs typeface="DejaVu Sans" charset="0"/>
              </a:rPr>
              <a:t>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FD4ECE5A-072B-48C1-AB3E-8D20796B61BB}"/>
              </a:ext>
            </a:extLst>
          </p:cNvPr>
          <p:cNvSpPr>
            <a:spLocks noChangeArrowheads="1"/>
          </p:cNvSpPr>
          <p:nvPr/>
        </p:nvSpPr>
        <p:spPr bwMode="auto">
          <a:xfrm>
            <a:off x="503238" y="1800225"/>
            <a:ext cx="9069387" cy="523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Labels and other forms of warning</a:t>
            </a:r>
          </a:p>
          <a:p>
            <a:pPr marL="457200">
              <a:lnSpc>
                <a:spcPct val="100000"/>
              </a:lnSpc>
              <a:buSzPct val="45000"/>
              <a:buFont typeface="Wingdings" panose="05000000000000000000" pitchFamily="2" charset="2"/>
              <a:buChar char=""/>
            </a:pPr>
            <a:r>
              <a:rPr lang="en-US" altLang="en-US" sz="2600" dirty="0">
                <a:cs typeface="DejaVu Sans" charset="0"/>
              </a:rPr>
              <a:t>Workplace labeling.</a:t>
            </a:r>
          </a:p>
          <a:p>
            <a:pPr>
              <a:lnSpc>
                <a:spcPct val="100000"/>
              </a:lnSpc>
              <a:buClrTx/>
              <a:buSzTx/>
              <a:buFontTx/>
              <a:buNone/>
            </a:pPr>
            <a:endParaRPr lang="en-US" altLang="en-US" dirty="0">
              <a:cs typeface="DejaVu Sans" charset="0"/>
            </a:endParaRPr>
          </a:p>
          <a:p>
            <a:pPr marL="914400" indent="0">
              <a:lnSpc>
                <a:spcPct val="100000"/>
              </a:lnSpc>
              <a:buClrTx/>
              <a:buSzTx/>
              <a:buFontTx/>
              <a:buNone/>
            </a:pPr>
            <a:r>
              <a:rPr lang="en-US" altLang="en-US" sz="2600" dirty="0">
                <a:cs typeface="DejaVu Sans" charset="0"/>
              </a:rPr>
              <a:t>The employer </a:t>
            </a:r>
            <a:r>
              <a:rPr lang="en-US" altLang="en-US" sz="2600" b="1" dirty="0">
                <a:cs typeface="DejaVu Sans" charset="0"/>
              </a:rPr>
              <a:t>shall not remove or deface </a:t>
            </a:r>
            <a:r>
              <a:rPr lang="en-US" altLang="en-US" sz="2600" dirty="0">
                <a:cs typeface="DejaVu Sans" charset="0"/>
              </a:rPr>
              <a:t>existing labels on incoming containers of hazardous chemicals, unless the container is immediately marked with the required information		</a:t>
            </a: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r>
              <a:rPr lang="en-US" altLang="en-US" i="1" dirty="0">
                <a:cs typeface="DejaVu Sans" charset="0"/>
              </a:rPr>
              <a:t>(1910.1200(f)(9))</a:t>
            </a:r>
          </a:p>
          <a:p>
            <a:pPr marL="914400" indent="0">
              <a:lnSpc>
                <a:spcPct val="100000"/>
              </a:lnSpc>
              <a:buClrTx/>
              <a:buSzTx/>
              <a:buFontTx/>
              <a:buNone/>
            </a:pPr>
            <a:endParaRPr lang="en-US" altLang="en-US" dirty="0">
              <a:cs typeface="DejaVu Sans" charset="0"/>
            </a:endParaRPr>
          </a:p>
        </p:txBody>
      </p:sp>
    </p:spTree>
    <p:extLst>
      <p:ext uri="{BB962C8B-B14F-4D97-AF65-F5344CB8AC3E}">
        <p14:creationId xmlns:p14="http://schemas.microsoft.com/office/powerpoint/2010/main" val="18691761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163512" y="579437"/>
            <a:ext cx="8694737" cy="706437"/>
          </a:xfrm>
        </p:spPr>
        <p:txBody>
          <a:bodyPr/>
          <a:lstStyle/>
          <a:p>
            <a:pPr algn="l">
              <a:lnSpc>
                <a:spcPct val="100000"/>
              </a:lnSpc>
            </a:pPr>
            <a:r>
              <a:rPr lang="en-US" altLang="en-US" sz="3200" dirty="0" smtClean="0">
                <a:cs typeface="DejaVu Sans" charset="0"/>
              </a:rPr>
              <a:t>  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9BC697E1-C8B4-4780-B280-3D0145FEFEC3}"/>
              </a:ext>
            </a:extLst>
          </p:cNvPr>
          <p:cNvSpPr>
            <a:spLocks noChangeArrowheads="1"/>
          </p:cNvSpPr>
          <p:nvPr/>
        </p:nvSpPr>
        <p:spPr bwMode="auto">
          <a:xfrm>
            <a:off x="503238" y="1800225"/>
            <a:ext cx="9069387" cy="523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marL="914400" indent="-21272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Labels and other forms of warning</a:t>
            </a:r>
          </a:p>
          <a:p>
            <a:pPr marL="457200">
              <a:lnSpc>
                <a:spcPct val="100000"/>
              </a:lnSpc>
              <a:buSzPct val="45000"/>
              <a:buFont typeface="Wingdings" panose="05000000000000000000" pitchFamily="2" charset="2"/>
              <a:buChar char=""/>
            </a:pPr>
            <a:r>
              <a:rPr lang="en-US" altLang="en-US" sz="2600" dirty="0">
                <a:cs typeface="DejaVu Sans" charset="0"/>
              </a:rPr>
              <a:t>Workplace labeling.</a:t>
            </a:r>
          </a:p>
          <a:p>
            <a:pPr>
              <a:lnSpc>
                <a:spcPct val="100000"/>
              </a:lnSpc>
              <a:buClrTx/>
              <a:buSzTx/>
              <a:buFontTx/>
              <a:buNone/>
            </a:pPr>
            <a:endParaRPr lang="en-US" altLang="en-US" dirty="0">
              <a:cs typeface="DejaVu Sans" charset="0"/>
            </a:endParaRPr>
          </a:p>
          <a:p>
            <a:pPr lvl="1">
              <a:lnSpc>
                <a:spcPct val="100000"/>
              </a:lnSpc>
              <a:buSzPct val="45000"/>
              <a:buFont typeface="Wingdings" panose="05000000000000000000" pitchFamily="2" charset="2"/>
              <a:buChar char=""/>
            </a:pPr>
            <a:r>
              <a:rPr lang="en-US" altLang="en-US" sz="2600" dirty="0">
                <a:cs typeface="DejaVu Sans" charset="0"/>
              </a:rPr>
              <a:t>The employer shall ensure that workplace labels or other forms of warning are </a:t>
            </a:r>
            <a:r>
              <a:rPr lang="en-US" altLang="en-US" sz="2600" b="1" dirty="0">
                <a:cs typeface="DejaVu Sans" charset="0"/>
              </a:rPr>
              <a:t>legible</a:t>
            </a:r>
            <a:r>
              <a:rPr lang="en-US" altLang="en-US" sz="2600" dirty="0">
                <a:cs typeface="DejaVu Sans" charset="0"/>
              </a:rPr>
              <a:t>, in </a:t>
            </a:r>
            <a:r>
              <a:rPr lang="en-US" altLang="en-US" sz="2600" b="1" dirty="0">
                <a:cs typeface="DejaVu Sans" charset="0"/>
              </a:rPr>
              <a:t>English</a:t>
            </a:r>
            <a:r>
              <a:rPr lang="en-US" altLang="en-US" sz="2600" dirty="0">
                <a:cs typeface="DejaVu Sans" charset="0"/>
              </a:rPr>
              <a:t>, and </a:t>
            </a:r>
            <a:r>
              <a:rPr lang="en-US" altLang="en-US" sz="2600" b="1" dirty="0">
                <a:cs typeface="DejaVu Sans" charset="0"/>
              </a:rPr>
              <a:t>prominently displayed </a:t>
            </a:r>
            <a:r>
              <a:rPr lang="en-US" altLang="en-US" sz="2600" dirty="0">
                <a:cs typeface="DejaVu Sans" charset="0"/>
              </a:rPr>
              <a:t>on the container, or readily available in the work area throughout each work shift.</a:t>
            </a:r>
          </a:p>
          <a:p>
            <a:pPr>
              <a:lnSpc>
                <a:spcPct val="100000"/>
              </a:lnSpc>
              <a:buClrTx/>
              <a:buSzTx/>
              <a:buFontTx/>
              <a:buNone/>
            </a:pPr>
            <a:endParaRPr lang="en-US" altLang="en-US" dirty="0">
              <a:cs typeface="DejaVu Sans" charset="0"/>
            </a:endParaRPr>
          </a:p>
          <a:p>
            <a:pPr lvl="1">
              <a:lnSpc>
                <a:spcPct val="100000"/>
              </a:lnSpc>
              <a:buSzPct val="45000"/>
              <a:buFont typeface="Wingdings" panose="05000000000000000000" pitchFamily="2" charset="2"/>
              <a:buChar char=""/>
            </a:pPr>
            <a:r>
              <a:rPr lang="en-US" altLang="en-US" sz="2600" dirty="0">
                <a:cs typeface="DejaVu Sans" charset="0"/>
              </a:rPr>
              <a:t>Employers having employees who speak other languages </a:t>
            </a:r>
            <a:r>
              <a:rPr lang="en-US" altLang="en-US" sz="2600" b="1" dirty="0">
                <a:cs typeface="DejaVu Sans" charset="0"/>
              </a:rPr>
              <a:t>may add the information in their language </a:t>
            </a:r>
            <a:r>
              <a:rPr lang="en-US" altLang="en-US" sz="2600" dirty="0">
                <a:cs typeface="DejaVu Sans" charset="0"/>
              </a:rPr>
              <a:t>to the material presented, as long as the information is presented in English as well</a:t>
            </a:r>
          </a:p>
          <a:p>
            <a:pPr marL="914400" indent="0">
              <a:lnSpc>
                <a:spcPct val="100000"/>
              </a:lnSpc>
              <a:buClrTx/>
              <a:buSzTx/>
              <a:buFontTx/>
              <a:buNone/>
            </a:pPr>
            <a:endParaRPr lang="en-US" altLang="en-US" dirty="0">
              <a:cs typeface="DejaVu Sans" charset="0"/>
            </a:endParaRPr>
          </a:p>
          <a:p>
            <a:pPr marL="914400" indent="0">
              <a:lnSpc>
                <a:spcPct val="100000"/>
              </a:lnSpc>
              <a:buClrTx/>
              <a:buSzTx/>
              <a:buFontTx/>
              <a:buNone/>
            </a:pPr>
            <a:r>
              <a:rPr lang="en-US" altLang="en-US" i="1" dirty="0">
                <a:cs typeface="DejaVu Sans" charset="0"/>
              </a:rPr>
              <a:t>(1910.1200(f)(10))</a:t>
            </a:r>
          </a:p>
        </p:txBody>
      </p:sp>
    </p:spTree>
    <p:extLst>
      <p:ext uri="{BB962C8B-B14F-4D97-AF65-F5344CB8AC3E}">
        <p14:creationId xmlns:p14="http://schemas.microsoft.com/office/powerpoint/2010/main" val="184421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0" y="655637"/>
            <a:ext cx="8694737" cy="554037"/>
          </a:xfrm>
        </p:spPr>
        <p:txBody>
          <a:bodyPr/>
          <a:lstStyle/>
          <a:p>
            <a:pPr algn="l">
              <a:lnSpc>
                <a:spcPct val="100000"/>
              </a:lnSpc>
            </a:pPr>
            <a:r>
              <a:rPr lang="en-US" altLang="en-US" sz="3200" dirty="0" smtClean="0">
                <a:cs typeface="DejaVu Sans" charset="0"/>
              </a:rPr>
              <a:t>    OSHA’s </a:t>
            </a:r>
            <a:r>
              <a:rPr lang="en-US" altLang="en-US" sz="3200" dirty="0">
                <a:cs typeface="DejaVu Sans" charset="0"/>
              </a:rPr>
              <a:t>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8B7177D2-668D-4095-B77B-BF2202187323}"/>
              </a:ext>
            </a:extLst>
          </p:cNvPr>
          <p:cNvSpPr>
            <a:spLocks noChangeArrowheads="1"/>
          </p:cNvSpPr>
          <p:nvPr/>
        </p:nvSpPr>
        <p:spPr bwMode="auto">
          <a:xfrm>
            <a:off x="503238" y="1743075"/>
            <a:ext cx="9069387" cy="523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Labels and other forms of warning</a:t>
            </a:r>
          </a:p>
          <a:p>
            <a:pPr marL="457200">
              <a:lnSpc>
                <a:spcPct val="100000"/>
              </a:lnSpc>
              <a:buSzPct val="45000"/>
              <a:buFont typeface="Wingdings" panose="05000000000000000000" pitchFamily="2" charset="2"/>
              <a:buChar char=""/>
            </a:pPr>
            <a:r>
              <a:rPr lang="en-US" altLang="en-US" sz="2600">
                <a:cs typeface="DejaVu Sans" charset="0"/>
              </a:rPr>
              <a:t>Workplace labeling.</a:t>
            </a:r>
          </a:p>
          <a:p>
            <a:pPr marL="914400" indent="0">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sz="2600">
                <a:cs typeface="DejaVu Sans" charset="0"/>
              </a:rPr>
              <a:t>Chemical manufacturers, importers, distributors, or employers </a:t>
            </a:r>
            <a:r>
              <a:rPr lang="en-US" altLang="en-US" sz="2600" b="1">
                <a:cs typeface="DejaVu Sans" charset="0"/>
              </a:rPr>
              <a:t>who become newly aware of any significant information regarding the hazards of a chemical shall revise the labels for the chemical </a:t>
            </a:r>
            <a:r>
              <a:rPr lang="en-US" altLang="en-US" sz="2600">
                <a:cs typeface="DejaVu Sans" charset="0"/>
              </a:rPr>
              <a:t>within six months </a:t>
            </a:r>
          </a:p>
          <a:p>
            <a:pPr marL="914400" indent="0">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sz="2600">
                <a:cs typeface="DejaVu Sans" charset="0"/>
              </a:rPr>
              <a:t>and </a:t>
            </a:r>
            <a:r>
              <a:rPr lang="en-US" altLang="en-US" sz="2600" b="1">
                <a:cs typeface="DejaVu Sans" charset="0"/>
              </a:rPr>
              <a:t>shall ensure that labels </a:t>
            </a:r>
            <a:r>
              <a:rPr lang="en-US" altLang="en-US" sz="2600">
                <a:cs typeface="DejaVu Sans" charset="0"/>
              </a:rPr>
              <a:t>on containers of hazardous chemicals shipped after that time </a:t>
            </a:r>
            <a:r>
              <a:rPr lang="en-US" altLang="en-US" sz="2600" b="1">
                <a:cs typeface="DejaVu Sans" charset="0"/>
              </a:rPr>
              <a:t>contain the new information</a:t>
            </a:r>
            <a:r>
              <a:rPr lang="en-US" altLang="en-US" sz="2600">
                <a:cs typeface="DejaVu Sans" charset="0"/>
              </a:rPr>
              <a:t>.	</a:t>
            </a:r>
          </a:p>
          <a:p>
            <a:pPr marL="914400" indent="0">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i="1">
                <a:cs typeface="DejaVu Sans" charset="0"/>
              </a:rPr>
              <a:t>(1910.1200(f)(11))</a:t>
            </a:r>
          </a:p>
        </p:txBody>
      </p:sp>
    </p:spTree>
    <p:extLst>
      <p:ext uri="{BB962C8B-B14F-4D97-AF65-F5344CB8AC3E}">
        <p14:creationId xmlns:p14="http://schemas.microsoft.com/office/powerpoint/2010/main" val="39525619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239712" y="198437"/>
            <a:ext cx="8694737" cy="1239837"/>
          </a:xfrm>
        </p:spPr>
        <p:txBody>
          <a:bodyPr anchor="t"/>
          <a:lstStyle/>
          <a:p>
            <a:pPr algn="l">
              <a:lnSpc>
                <a:spcPct val="100000"/>
              </a:lnSpc>
            </a:pPr>
            <a:r>
              <a:rPr lang="en-US" altLang="en-US" sz="3200" dirty="0" smtClean="0">
                <a:cs typeface="DejaVu Sans" charset="0"/>
              </a:rPr>
              <a:t/>
            </a:r>
            <a:br>
              <a:rPr lang="en-US" altLang="en-US" sz="3200" dirty="0" smtClean="0">
                <a:cs typeface="DejaVu Sans" charset="0"/>
              </a:rPr>
            </a:br>
            <a:r>
              <a:rPr lang="en-US" altLang="en-US" sz="3200" dirty="0">
                <a:cs typeface="DejaVu Sans" charset="0"/>
              </a:rPr>
              <a:t>	</a:t>
            </a:r>
            <a:r>
              <a:rPr lang="en-US" altLang="en-US" sz="3200" dirty="0" smtClean="0">
                <a:cs typeface="DejaVu Sans" charset="0"/>
              </a:rPr>
              <a:t>OSHA’s </a:t>
            </a:r>
            <a:r>
              <a:rPr lang="en-US" altLang="en-US" sz="3200" dirty="0">
                <a:cs typeface="DejaVu Sans" charset="0"/>
              </a:rPr>
              <a:t>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6" name="Rectangle 2">
            <a:extLst>
              <a:ext uri="{FF2B5EF4-FFF2-40B4-BE49-F238E27FC236}">
                <a16:creationId xmlns:a16="http://schemas.microsoft.com/office/drawing/2014/main" id="{89A59DE2-564D-42BC-86A4-E8DA84B164D8}"/>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Safety Data Sheets</a:t>
            </a:r>
          </a:p>
          <a:p>
            <a:pPr>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sz="2600">
                <a:cs typeface="DejaVu Sans" charset="0"/>
              </a:rPr>
              <a:t>Chemical manufacturers and importers shall obtain or </a:t>
            </a:r>
            <a:r>
              <a:rPr lang="en-US" altLang="en-US" sz="2600" b="1">
                <a:cs typeface="DejaVu Sans" charset="0"/>
              </a:rPr>
              <a:t>develop a safety data sheet for each hazardous chemical</a:t>
            </a:r>
            <a:r>
              <a:rPr lang="en-US" altLang="en-US" sz="2600">
                <a:cs typeface="DejaVu Sans" charset="0"/>
              </a:rPr>
              <a:t> they produce or import. </a:t>
            </a:r>
          </a:p>
          <a:p>
            <a:pPr marL="914400" indent="0">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sz="2600">
                <a:cs typeface="DejaVu Sans" charset="0"/>
              </a:rPr>
              <a:t>Employers </a:t>
            </a:r>
            <a:r>
              <a:rPr lang="en-US" altLang="en-US" sz="2600" b="1">
                <a:cs typeface="DejaVu Sans" charset="0"/>
              </a:rPr>
              <a:t>shall have a safety data sheet in the workplace</a:t>
            </a:r>
            <a:r>
              <a:rPr lang="en-US" altLang="en-US" sz="2600">
                <a:cs typeface="DejaVu Sans" charset="0"/>
              </a:rPr>
              <a:t> for each hazardous chemical which they use.			</a:t>
            </a:r>
          </a:p>
          <a:p>
            <a:pPr marL="914400" indent="0">
              <a:lnSpc>
                <a:spcPct val="100000"/>
              </a:lnSpc>
              <a:buClrTx/>
              <a:buSzTx/>
              <a:buFontTx/>
              <a:buNone/>
            </a:pPr>
            <a:endParaRPr lang="en-US" altLang="en-US">
              <a:cs typeface="DejaVu Sans" charset="0"/>
            </a:endParaRPr>
          </a:p>
          <a:p>
            <a:pPr marL="914400" indent="0">
              <a:lnSpc>
                <a:spcPct val="100000"/>
              </a:lnSpc>
              <a:buClrTx/>
              <a:buSzTx/>
              <a:buFontTx/>
              <a:buNone/>
            </a:pPr>
            <a:endParaRPr lang="en-US" altLang="en-US">
              <a:cs typeface="DejaVu Sans" charset="0"/>
            </a:endParaRPr>
          </a:p>
          <a:p>
            <a:pPr marL="914400" indent="0">
              <a:lnSpc>
                <a:spcPct val="100000"/>
              </a:lnSpc>
              <a:buClrTx/>
              <a:buSzTx/>
              <a:buFontTx/>
              <a:buNone/>
            </a:pPr>
            <a:endParaRPr lang="en-US" altLang="en-US">
              <a:cs typeface="DejaVu Sans" charset="0"/>
            </a:endParaRPr>
          </a:p>
          <a:p>
            <a:pPr marL="914400" indent="0">
              <a:lnSpc>
                <a:spcPct val="100000"/>
              </a:lnSpc>
              <a:buClrTx/>
              <a:buSzTx/>
              <a:buFontTx/>
              <a:buNone/>
            </a:pPr>
            <a:r>
              <a:rPr lang="en-US" altLang="en-US" i="1">
                <a:cs typeface="DejaVu Sans" charset="0"/>
              </a:rPr>
              <a:t>(1910.1200(g)(1))</a:t>
            </a:r>
          </a:p>
        </p:txBody>
      </p:sp>
      <p:pic>
        <p:nvPicPr>
          <p:cNvPr id="7" name="Picture 3" descr="Safety Data Sheets &#10;">
            <a:extLst>
              <a:ext uri="{FF2B5EF4-FFF2-40B4-BE49-F238E27FC236}">
                <a16:creationId xmlns:a16="http://schemas.microsoft.com/office/drawing/2014/main" id="{7A114557-C09B-489E-8153-014F7A91BBB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7125" y="4751388"/>
            <a:ext cx="3181350" cy="23891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8" name="Rectangle 7" descr="Safety Data Sheets &#10;">
            <a:extLst>
              <a:ext uri="{FF2B5EF4-FFF2-40B4-BE49-F238E27FC236}">
                <a16:creationId xmlns:a16="http://schemas.microsoft.com/office/drawing/2014/main" id="{F5F12933-9035-466E-80B1-0A7A34650D16}"/>
              </a:ext>
            </a:extLst>
          </p:cNvPr>
          <p:cNvSpPr/>
          <p:nvPr/>
        </p:nvSpPr>
        <p:spPr>
          <a:xfrm>
            <a:off x="7478712" y="6965591"/>
            <a:ext cx="2236510" cy="349968"/>
          </a:xfrm>
          <a:prstGeom prst="rect">
            <a:avLst/>
          </a:prstGeom>
        </p:spPr>
        <p:txBody>
          <a:bodyPr wrap="none">
            <a:spAutoFit/>
          </a:bodyPr>
          <a:lstStyle/>
          <a:p>
            <a:r>
              <a:rPr lang="en-US" altLang="en-US" dirty="0">
                <a:cs typeface="DejaVu Sans" charset="0"/>
              </a:rPr>
              <a:t>Safety Data Sheets </a:t>
            </a:r>
            <a:endParaRPr lang="en-US" dirty="0"/>
          </a:p>
        </p:txBody>
      </p:sp>
    </p:spTree>
    <p:extLst>
      <p:ext uri="{BB962C8B-B14F-4D97-AF65-F5344CB8AC3E}">
        <p14:creationId xmlns:p14="http://schemas.microsoft.com/office/powerpoint/2010/main" val="12221957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315912" y="655637"/>
            <a:ext cx="8694737" cy="706437"/>
          </a:xfrm>
        </p:spPr>
        <p:txBody>
          <a:bodyPr anchor="t"/>
          <a:lstStyle/>
          <a:p>
            <a:pPr algn="l">
              <a:lnSpc>
                <a:spcPct val="100000"/>
              </a:lnSpc>
            </a:pPr>
            <a:r>
              <a:rPr lang="en-US" altLang="en-US" sz="3200" dirty="0" smtClean="0">
                <a:cs typeface="DejaVu Sans" charset="0"/>
              </a:rPr>
              <a:t>    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C4E8AA27-9412-4069-BC53-71303B8E7953}"/>
              </a:ext>
            </a:extLst>
          </p:cNvPr>
          <p:cNvSpPr>
            <a:spLocks noChangeArrowheads="1"/>
          </p:cNvSpPr>
          <p:nvPr/>
        </p:nvSpPr>
        <p:spPr bwMode="auto">
          <a:xfrm>
            <a:off x="503238" y="1800225"/>
            <a:ext cx="9069387" cy="523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Safety Data Sheets</a:t>
            </a:r>
          </a:p>
          <a:p>
            <a:pPr>
              <a:lnSpc>
                <a:spcPct val="100000"/>
              </a:lnSpc>
              <a:buClrTx/>
              <a:buSzTx/>
              <a:buFontTx/>
              <a:buNone/>
            </a:pPr>
            <a:endParaRPr lang="en-US" altLang="en-US" dirty="0">
              <a:cs typeface="DejaVu Sans" charset="0"/>
            </a:endParaRPr>
          </a:p>
          <a:p>
            <a:pPr marL="457200">
              <a:lnSpc>
                <a:spcPct val="100000"/>
              </a:lnSpc>
              <a:buSzPct val="45000"/>
              <a:buFont typeface="Wingdings" panose="05000000000000000000" pitchFamily="2" charset="2"/>
              <a:buChar char=""/>
            </a:pPr>
            <a:r>
              <a:rPr lang="en-US" altLang="en-US" sz="2600" dirty="0">
                <a:cs typeface="DejaVu Sans" charset="0"/>
              </a:rPr>
              <a:t>The chemical manufacturer or importer preparing the </a:t>
            </a:r>
            <a:r>
              <a:rPr lang="en-US" altLang="en-US" sz="2600" b="1" dirty="0">
                <a:cs typeface="DejaVu Sans" charset="0"/>
              </a:rPr>
              <a:t>safety data sheet shall ensure that it is in English </a:t>
            </a:r>
            <a:r>
              <a:rPr lang="en-US" altLang="en-US" sz="2600" dirty="0">
                <a:cs typeface="DejaVu Sans" charset="0"/>
              </a:rPr>
              <a:t>(although the employer may maintain copies in other languages as well), </a:t>
            </a:r>
          </a:p>
          <a:p>
            <a:pPr>
              <a:lnSpc>
                <a:spcPct val="100000"/>
              </a:lnSpc>
              <a:buClrTx/>
              <a:buSzTx/>
              <a:buFontTx/>
              <a:buNone/>
            </a:pPr>
            <a:endParaRPr lang="en-US" altLang="en-US" dirty="0">
              <a:cs typeface="DejaVu Sans" charset="0"/>
            </a:endParaRPr>
          </a:p>
          <a:p>
            <a:pPr marL="457200">
              <a:lnSpc>
                <a:spcPct val="100000"/>
              </a:lnSpc>
              <a:buSzPct val="45000"/>
              <a:buFont typeface="Wingdings" panose="05000000000000000000" pitchFamily="2" charset="2"/>
              <a:buChar char=""/>
            </a:pPr>
            <a:r>
              <a:rPr lang="en-US" altLang="en-US" sz="2600" dirty="0">
                <a:cs typeface="DejaVu Sans" charset="0"/>
              </a:rPr>
              <a:t>and includes at the required section numbers and headings, and associated information	</a:t>
            </a:r>
          </a:p>
          <a:p>
            <a:pPr>
              <a:lnSpc>
                <a:spcPct val="100000"/>
              </a:lnSpc>
              <a:buClrTx/>
              <a:buSzTx/>
              <a:buFontTx/>
              <a:buNone/>
            </a:pPr>
            <a:endParaRPr lang="en-US" altLang="en-US" dirty="0">
              <a:cs typeface="DejaVu Sans" charset="0"/>
            </a:endParaRPr>
          </a:p>
          <a:p>
            <a:pPr>
              <a:lnSpc>
                <a:spcPct val="100000"/>
              </a:lnSpc>
              <a:buClrTx/>
              <a:buSzTx/>
              <a:buFontTx/>
              <a:buNone/>
            </a:pPr>
            <a:endParaRPr lang="en-US" altLang="en-US" dirty="0">
              <a:cs typeface="DejaVu Sans" charset="0"/>
            </a:endParaRPr>
          </a:p>
          <a:p>
            <a:pPr>
              <a:lnSpc>
                <a:spcPct val="100000"/>
              </a:lnSpc>
              <a:buClrTx/>
              <a:buSzTx/>
              <a:buFontTx/>
              <a:buNone/>
            </a:pPr>
            <a:endParaRPr lang="en-US" altLang="en-US" dirty="0">
              <a:cs typeface="DejaVu Sans" charset="0"/>
            </a:endParaRPr>
          </a:p>
          <a:p>
            <a:pPr marL="457200" indent="0">
              <a:lnSpc>
                <a:spcPct val="100000"/>
              </a:lnSpc>
              <a:buClrTx/>
              <a:buSzTx/>
              <a:buFontTx/>
              <a:buNone/>
            </a:pPr>
            <a:r>
              <a:rPr lang="en-US" altLang="en-US" i="1" dirty="0">
                <a:cs typeface="DejaVu Sans" charset="0"/>
              </a:rPr>
              <a:t>(1910.1200(g)(2))</a:t>
            </a:r>
          </a:p>
        </p:txBody>
      </p:sp>
    </p:spTree>
    <p:extLst>
      <p:ext uri="{BB962C8B-B14F-4D97-AF65-F5344CB8AC3E}">
        <p14:creationId xmlns:p14="http://schemas.microsoft.com/office/powerpoint/2010/main" val="40212526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239712" y="274637"/>
            <a:ext cx="8694737" cy="990600"/>
          </a:xfrm>
        </p:spPr>
        <p:txBody>
          <a:bodyPr anchor="t"/>
          <a:lstStyle/>
          <a:p>
            <a:pPr algn="l">
              <a:lnSpc>
                <a:spcPct val="100000"/>
              </a:lnSpc>
            </a:pPr>
            <a:r>
              <a:rPr lang="en-US" altLang="en-US" sz="3200" dirty="0" smtClean="0">
                <a:cs typeface="DejaVu Sans" charset="0"/>
              </a:rPr>
              <a:t/>
            </a:r>
            <a:br>
              <a:rPr lang="en-US" altLang="en-US" sz="3200" dirty="0" smtClean="0">
                <a:cs typeface="DejaVu Sans" charset="0"/>
              </a:rPr>
            </a:br>
            <a:r>
              <a:rPr lang="en-US" altLang="en-US" sz="3200" dirty="0">
                <a:cs typeface="DejaVu Sans" charset="0"/>
              </a:rPr>
              <a:t> </a:t>
            </a:r>
            <a:r>
              <a:rPr lang="en-US" altLang="en-US" sz="3200" dirty="0" smtClean="0">
                <a:cs typeface="DejaVu Sans" charset="0"/>
              </a:rPr>
              <a:t> </a:t>
            </a:r>
            <a:r>
              <a:rPr lang="en-US" altLang="en-US" sz="3200" dirty="0" smtClean="0">
                <a:cs typeface="DejaVu Sans" charset="0"/>
              </a:rPr>
              <a:t>OSHA’s </a:t>
            </a:r>
            <a:r>
              <a:rPr lang="en-US" altLang="en-US" sz="3200" dirty="0">
                <a:cs typeface="DejaVu Sans" charset="0"/>
              </a:rPr>
              <a:t>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3B708FE3-403C-4734-8538-A18D4B2F64CD}"/>
              </a:ext>
            </a:extLst>
          </p:cNvPr>
          <p:cNvSpPr>
            <a:spLocks noChangeArrowheads="1"/>
          </p:cNvSpPr>
          <p:nvPr/>
        </p:nvSpPr>
        <p:spPr bwMode="auto">
          <a:xfrm>
            <a:off x="503238" y="1800225"/>
            <a:ext cx="9069387" cy="523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Safety Data Sheets</a:t>
            </a:r>
          </a:p>
          <a:p>
            <a:pPr>
              <a:lnSpc>
                <a:spcPct val="100000"/>
              </a:lnSpc>
              <a:buClrTx/>
              <a:buSzTx/>
              <a:buFontTx/>
              <a:buNone/>
            </a:pPr>
            <a:endParaRPr lang="en-US" altLang="en-US" dirty="0">
              <a:cs typeface="DejaVu Sans" charset="0"/>
            </a:endParaRPr>
          </a:p>
          <a:p>
            <a:pPr marL="457200">
              <a:lnSpc>
                <a:spcPct val="100000"/>
              </a:lnSpc>
              <a:buSzPct val="45000"/>
              <a:buFont typeface="Wingdings" panose="05000000000000000000" pitchFamily="2" charset="2"/>
              <a:buChar char=""/>
            </a:pPr>
            <a:r>
              <a:rPr lang="en-US" altLang="en-US" sz="2600" dirty="0">
                <a:cs typeface="DejaVu Sans" charset="0"/>
              </a:rPr>
              <a:t>Retail (and Wholesale) distributors selling hazardous chemicals…</a:t>
            </a:r>
            <a:r>
              <a:rPr lang="en-US" altLang="en-US" sz="2600" b="1" dirty="0">
                <a:cs typeface="DejaVu Sans" charset="0"/>
              </a:rPr>
              <a:t>shall provide a safety data sheet to employers upon request</a:t>
            </a:r>
            <a:r>
              <a:rPr lang="en-US" altLang="en-US" sz="2600" dirty="0">
                <a:cs typeface="DejaVu Sans" charset="0"/>
              </a:rPr>
              <a:t>, and shall …inform them that a safety data sheet is available	</a:t>
            </a:r>
          </a:p>
          <a:p>
            <a:pPr>
              <a:lnSpc>
                <a:spcPct val="100000"/>
              </a:lnSpc>
              <a:buClrTx/>
              <a:buSzTx/>
              <a:buFontTx/>
              <a:buNone/>
            </a:pPr>
            <a:endParaRPr lang="en-US" altLang="en-US" dirty="0">
              <a:cs typeface="DejaVu Sans" charset="0"/>
            </a:endParaRPr>
          </a:p>
          <a:p>
            <a:pPr marL="457200">
              <a:lnSpc>
                <a:spcPct val="100000"/>
              </a:lnSpc>
              <a:buSzPct val="45000"/>
              <a:buFont typeface="Wingdings" panose="05000000000000000000" pitchFamily="2" charset="2"/>
              <a:buChar char=""/>
            </a:pPr>
            <a:r>
              <a:rPr lang="en-US" altLang="en-US" sz="2600" dirty="0">
                <a:cs typeface="DejaVu Sans" charset="0"/>
              </a:rPr>
              <a:t>The retail distributor shall provide the employer, upon request, with the name, address, and telephone number of the chemical manufacturer, importer, or distributor from which a safety data sheet can be obtained</a:t>
            </a:r>
          </a:p>
          <a:p>
            <a:pPr marL="457200" indent="0">
              <a:lnSpc>
                <a:spcPct val="100000"/>
              </a:lnSpc>
              <a:buClrTx/>
              <a:buSzTx/>
              <a:buFontTx/>
              <a:buNone/>
            </a:pPr>
            <a:endParaRPr lang="en-US" altLang="en-US" dirty="0">
              <a:cs typeface="DejaVu Sans" charset="0"/>
            </a:endParaRPr>
          </a:p>
          <a:p>
            <a:pPr marL="457200" indent="0">
              <a:lnSpc>
                <a:spcPct val="100000"/>
              </a:lnSpc>
              <a:buClrTx/>
              <a:buSzTx/>
              <a:buFontTx/>
              <a:buNone/>
            </a:pPr>
            <a:r>
              <a:rPr lang="en-US" altLang="en-US" sz="2600" dirty="0">
                <a:cs typeface="DejaVu Sans" charset="0"/>
              </a:rPr>
              <a:t>		</a:t>
            </a:r>
            <a:r>
              <a:rPr lang="en-US" altLang="en-US" i="1" dirty="0">
                <a:cs typeface="DejaVu Sans" charset="0"/>
              </a:rPr>
              <a:t>(1910.1200(g)(7)(iv))</a:t>
            </a:r>
          </a:p>
          <a:p>
            <a:pPr marL="457200" indent="0">
              <a:lnSpc>
                <a:spcPct val="100000"/>
              </a:lnSpc>
              <a:buClrTx/>
              <a:buSzTx/>
              <a:buFontTx/>
              <a:buNone/>
            </a:pPr>
            <a:endParaRPr lang="en-US" altLang="en-US" dirty="0">
              <a:cs typeface="DejaVu Sans" charset="0"/>
            </a:endParaRPr>
          </a:p>
          <a:p>
            <a:pPr marL="457200" indent="0">
              <a:lnSpc>
                <a:spcPct val="100000"/>
              </a:lnSpc>
              <a:buClrTx/>
              <a:buSzTx/>
              <a:buFontTx/>
              <a:buNone/>
            </a:pPr>
            <a:endParaRPr lang="en-US" altLang="en-US" dirty="0">
              <a:cs typeface="DejaVu Sans" charset="0"/>
            </a:endParaRPr>
          </a:p>
          <a:p>
            <a:pPr marL="457200" indent="0">
              <a:lnSpc>
                <a:spcPct val="100000"/>
              </a:lnSpc>
              <a:buClrTx/>
              <a:buSzTx/>
              <a:buFontTx/>
              <a:buNone/>
            </a:pPr>
            <a:endParaRPr lang="en-US" altLang="en-US" dirty="0">
              <a:cs typeface="DejaVu Sans" charset="0"/>
            </a:endParaRPr>
          </a:p>
        </p:txBody>
      </p:sp>
    </p:spTree>
    <p:extLst>
      <p:ext uri="{BB962C8B-B14F-4D97-AF65-F5344CB8AC3E}">
        <p14:creationId xmlns:p14="http://schemas.microsoft.com/office/powerpoint/2010/main" val="199788561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468312" y="198437"/>
            <a:ext cx="8694737" cy="1219200"/>
          </a:xfrm>
        </p:spPr>
        <p:txBody>
          <a:bodyPr anchor="t"/>
          <a:lstStyle/>
          <a:p>
            <a:pPr algn="l">
              <a:lnSpc>
                <a:spcPct val="100000"/>
              </a:lnSpc>
            </a:pPr>
            <a:r>
              <a:rPr lang="en-US" altLang="en-US" sz="3200" dirty="0" smtClean="0">
                <a:cs typeface="DejaVu Sans" charset="0"/>
              </a:rPr>
              <a:t/>
            </a:r>
            <a:br>
              <a:rPr lang="en-US" altLang="en-US" sz="3200" dirty="0" smtClean="0">
                <a:cs typeface="DejaVu Sans" charset="0"/>
              </a:rPr>
            </a:br>
            <a:r>
              <a:rPr lang="en-US" altLang="en-US" sz="3200" dirty="0" smtClean="0">
                <a:cs typeface="DejaVu Sans" charset="0"/>
              </a:rPr>
              <a:t> OSHA’s Hazard Communication 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E91AA08C-7E95-48E3-B3F2-2FCD975FB607}"/>
              </a:ext>
            </a:extLst>
          </p:cNvPr>
          <p:cNvSpPr>
            <a:spLocks noChangeArrowheads="1"/>
          </p:cNvSpPr>
          <p:nvPr/>
        </p:nvSpPr>
        <p:spPr bwMode="auto">
          <a:xfrm>
            <a:off x="503238" y="1800225"/>
            <a:ext cx="9069387" cy="523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Safety Data Sheets</a:t>
            </a:r>
          </a:p>
          <a:p>
            <a:pPr>
              <a:lnSpc>
                <a:spcPct val="100000"/>
              </a:lnSpc>
              <a:buClrTx/>
              <a:buSzTx/>
              <a:buFontTx/>
              <a:buNone/>
            </a:pPr>
            <a:endParaRPr lang="en-US" altLang="en-US" dirty="0">
              <a:cs typeface="DejaVu Sans" charset="0"/>
            </a:endParaRPr>
          </a:p>
          <a:p>
            <a:pPr marL="457200">
              <a:lnSpc>
                <a:spcPct val="100000"/>
              </a:lnSpc>
              <a:buSzPct val="45000"/>
              <a:buFont typeface="Wingdings" panose="05000000000000000000" pitchFamily="2" charset="2"/>
              <a:buChar char=""/>
            </a:pPr>
            <a:r>
              <a:rPr lang="en-US" altLang="en-US" sz="2600" dirty="0">
                <a:cs typeface="DejaVu Sans" charset="0"/>
              </a:rPr>
              <a:t>The </a:t>
            </a:r>
            <a:r>
              <a:rPr lang="en-US" altLang="en-US" sz="2600" b="1" dirty="0">
                <a:cs typeface="DejaVu Sans" charset="0"/>
              </a:rPr>
              <a:t>employer shall maintain in the workplace copies of the required safety data sheets for each hazardous chemical</a:t>
            </a:r>
            <a:r>
              <a:rPr lang="en-US" altLang="en-US" sz="2600" dirty="0">
                <a:cs typeface="DejaVu Sans" charset="0"/>
              </a:rPr>
              <a:t>, and shall ensure that they are readily accessible during each work shift to employees when they are in their work area(s)</a:t>
            </a:r>
          </a:p>
          <a:p>
            <a:pPr>
              <a:lnSpc>
                <a:spcPct val="100000"/>
              </a:lnSpc>
              <a:buClrTx/>
              <a:buSzTx/>
              <a:buFontTx/>
              <a:buNone/>
            </a:pPr>
            <a:endParaRPr lang="en-US" altLang="en-US" dirty="0">
              <a:cs typeface="DejaVu Sans" charset="0"/>
            </a:endParaRPr>
          </a:p>
          <a:p>
            <a:pPr marL="457200">
              <a:lnSpc>
                <a:spcPct val="100000"/>
              </a:lnSpc>
              <a:buSzPct val="45000"/>
              <a:buFont typeface="Wingdings" panose="05000000000000000000" pitchFamily="2" charset="2"/>
              <a:buChar char=""/>
            </a:pPr>
            <a:r>
              <a:rPr lang="en-US" altLang="en-US" sz="2600" dirty="0">
                <a:cs typeface="DejaVu Sans" charset="0"/>
              </a:rPr>
              <a:t>Electronic access to the safety data sheets are permitted as long as no barriers to immediate employee access in each workplace are created by such options.</a:t>
            </a:r>
          </a:p>
        </p:txBody>
      </p:sp>
      <p:sp>
        <p:nvSpPr>
          <p:cNvPr id="6" name="Rectangle 3">
            <a:extLst>
              <a:ext uri="{FF2B5EF4-FFF2-40B4-BE49-F238E27FC236}">
                <a16:creationId xmlns:a16="http://schemas.microsoft.com/office/drawing/2014/main" id="{BF7FFBB1-87EF-4D68-AA78-5776B34CEAEA}"/>
              </a:ext>
            </a:extLst>
          </p:cNvPr>
          <p:cNvSpPr>
            <a:spLocks noChangeArrowheads="1"/>
          </p:cNvSpPr>
          <p:nvPr/>
        </p:nvSpPr>
        <p:spPr bwMode="auto">
          <a:xfrm>
            <a:off x="1279525" y="6769100"/>
            <a:ext cx="4568825" cy="427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1910.1200(g)(8)</a:t>
            </a:r>
          </a:p>
        </p:txBody>
      </p:sp>
    </p:spTree>
    <p:extLst>
      <p:ext uri="{BB962C8B-B14F-4D97-AF65-F5344CB8AC3E}">
        <p14:creationId xmlns:p14="http://schemas.microsoft.com/office/powerpoint/2010/main" val="5258177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392112" y="274637"/>
            <a:ext cx="8694737" cy="1066800"/>
          </a:xfrm>
        </p:spPr>
        <p:txBody>
          <a:bodyPr anchor="t"/>
          <a:lstStyle/>
          <a:p>
            <a:pPr algn="l">
              <a:lnSpc>
                <a:spcPct val="100000"/>
              </a:lnSpc>
            </a:pPr>
            <a:r>
              <a:rPr lang="en-US" altLang="en-US" sz="3200" dirty="0" smtClean="0">
                <a:cs typeface="DejaVu Sans" charset="0"/>
              </a:rPr>
              <a:t/>
            </a:r>
            <a:br>
              <a:rPr lang="en-US" altLang="en-US" sz="3200" dirty="0" smtClean="0">
                <a:cs typeface="DejaVu Sans" charset="0"/>
              </a:rPr>
            </a:br>
            <a:r>
              <a:rPr lang="en-US" altLang="en-US" sz="3200" dirty="0">
                <a:cs typeface="DejaVu Sans" charset="0"/>
              </a:rPr>
              <a:t> </a:t>
            </a:r>
            <a:r>
              <a:rPr lang="en-US" altLang="en-US" sz="3200" dirty="0" smtClean="0">
                <a:cs typeface="DejaVu Sans" charset="0"/>
              </a:rPr>
              <a:t>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C168253E-1891-4F01-830C-52A29F93BFEC}"/>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228600" indent="-21272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b="1" dirty="0">
                <a:cs typeface="DejaVu Sans" charset="0"/>
              </a:rPr>
              <a:t>OSHA</a:t>
            </a:r>
            <a:r>
              <a:rPr lang="en-US" altLang="en-US" sz="2600" dirty="0">
                <a:cs typeface="DejaVu Sans" charset="0"/>
              </a:rPr>
              <a:t> </a:t>
            </a:r>
            <a:r>
              <a:rPr lang="en-US" altLang="en-US" sz="2600" b="1" dirty="0">
                <a:cs typeface="DejaVu Sans" charset="0"/>
              </a:rPr>
              <a:t>mandates that employees be informed of</a:t>
            </a:r>
            <a:r>
              <a:rPr lang="en-US" altLang="en-US" sz="2600" dirty="0">
                <a:cs typeface="DejaVu Sans" charset="0"/>
              </a:rPr>
              <a:t>:</a:t>
            </a:r>
          </a:p>
          <a:p>
            <a:pPr>
              <a:lnSpc>
                <a:spcPct val="100000"/>
              </a:lnSpc>
              <a:buClrTx/>
              <a:buSzTx/>
              <a:buFontTx/>
              <a:buNone/>
            </a:pPr>
            <a:endParaRPr lang="en-US" altLang="en-US" dirty="0">
              <a:cs typeface="DejaVu Sans" charset="0"/>
            </a:endParaRPr>
          </a:p>
          <a:p>
            <a:pPr marL="457200">
              <a:lnSpc>
                <a:spcPct val="100000"/>
              </a:lnSpc>
              <a:buFont typeface="Wingdings" panose="05000000000000000000" pitchFamily="2" charset="2"/>
              <a:buChar char=""/>
            </a:pPr>
            <a:r>
              <a:rPr lang="en-US" altLang="en-US" sz="2600" dirty="0">
                <a:cs typeface="DejaVu Sans" charset="0"/>
              </a:rPr>
              <a:t> The requirements of this section</a:t>
            </a:r>
          </a:p>
          <a:p>
            <a:pPr marL="457200">
              <a:lnSpc>
                <a:spcPct val="100000"/>
              </a:lnSpc>
              <a:buFont typeface="Wingdings" panose="05000000000000000000" pitchFamily="2" charset="2"/>
              <a:buChar char=""/>
            </a:pPr>
            <a:r>
              <a:rPr lang="en-US" altLang="en-US" sz="2600" dirty="0">
                <a:cs typeface="DejaVu Sans" charset="0"/>
              </a:rPr>
              <a:t> Any operations in their work area where hazardous chemicals are present </a:t>
            </a:r>
          </a:p>
          <a:p>
            <a:pPr marL="457200">
              <a:lnSpc>
                <a:spcPct val="100000"/>
              </a:lnSpc>
              <a:buFont typeface="Wingdings" panose="05000000000000000000" pitchFamily="2" charset="2"/>
              <a:buChar char=""/>
            </a:pPr>
            <a:r>
              <a:rPr lang="en-US" altLang="en-US" sz="2600" dirty="0">
                <a:cs typeface="DejaVu Sans" charset="0"/>
              </a:rPr>
              <a:t> The location and availability of the written hazard communication program </a:t>
            </a:r>
          </a:p>
          <a:p>
            <a:pPr marL="1371600">
              <a:lnSpc>
                <a:spcPct val="100000"/>
              </a:lnSpc>
              <a:buFont typeface="Wingdings" panose="05000000000000000000" pitchFamily="2" charset="2"/>
              <a:buChar char=""/>
            </a:pPr>
            <a:r>
              <a:rPr lang="en-US" altLang="en-US" sz="2600" dirty="0">
                <a:cs typeface="DejaVu Sans" charset="0"/>
              </a:rPr>
              <a:t> Including the required list(s) of hazardous chemicals</a:t>
            </a:r>
          </a:p>
          <a:p>
            <a:pPr marL="1427163">
              <a:lnSpc>
                <a:spcPct val="100000"/>
              </a:lnSpc>
              <a:buFont typeface="Wingdings" panose="05000000000000000000" pitchFamily="2" charset="2"/>
              <a:buChar char=""/>
            </a:pPr>
            <a:r>
              <a:rPr lang="en-US" altLang="en-US" sz="2600" dirty="0">
                <a:cs typeface="DejaVu Sans" charset="0"/>
              </a:rPr>
              <a:t> Safety Data Sheets required by this section</a:t>
            </a:r>
          </a:p>
          <a:p>
            <a:pPr marL="1428750" indent="0">
              <a:lnSpc>
                <a:spcPct val="100000"/>
              </a:lnSpc>
              <a:buClrTx/>
              <a:buSzTx/>
              <a:buFontTx/>
              <a:buNone/>
            </a:pPr>
            <a:endParaRPr lang="en-US" altLang="en-US" dirty="0">
              <a:cs typeface="DejaVu Sans" charset="0"/>
            </a:endParaRPr>
          </a:p>
          <a:p>
            <a:pPr marL="1428750" indent="0">
              <a:lnSpc>
                <a:spcPct val="100000"/>
              </a:lnSpc>
              <a:buClrTx/>
              <a:buSzTx/>
              <a:buFontTx/>
              <a:buNone/>
            </a:pPr>
            <a:endParaRPr lang="en-US" altLang="en-US" dirty="0">
              <a:cs typeface="DejaVu Sans" charset="0"/>
            </a:endParaRPr>
          </a:p>
          <a:p>
            <a:pPr marL="1428750" indent="0">
              <a:lnSpc>
                <a:spcPct val="100000"/>
              </a:lnSpc>
              <a:buClrTx/>
              <a:buSzTx/>
              <a:buFontTx/>
              <a:buNone/>
            </a:pPr>
            <a:r>
              <a:rPr lang="en-US" altLang="en-US" i="1" dirty="0">
                <a:cs typeface="DejaVu Sans" charset="0"/>
              </a:rPr>
              <a:t>(1910.1200(h)(2)(iii))</a:t>
            </a:r>
          </a:p>
        </p:txBody>
      </p:sp>
    </p:spTree>
    <p:extLst>
      <p:ext uri="{BB962C8B-B14F-4D97-AF65-F5344CB8AC3E}">
        <p14:creationId xmlns:p14="http://schemas.microsoft.com/office/powerpoint/2010/main" val="24691176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0" y="579437"/>
            <a:ext cx="8694737" cy="706437"/>
          </a:xfrm>
        </p:spPr>
        <p:txBody>
          <a:bodyPr/>
          <a:lstStyle/>
          <a:p>
            <a:pPr algn="l">
              <a:lnSpc>
                <a:spcPct val="100000"/>
              </a:lnSpc>
            </a:pPr>
            <a:r>
              <a:rPr lang="en-US" altLang="en-US" sz="3200" dirty="0" smtClean="0">
                <a:cs typeface="DejaVu Sans" charset="0"/>
              </a:rPr>
              <a:t>     OSHA’s </a:t>
            </a:r>
            <a:r>
              <a:rPr lang="en-US" altLang="en-US" sz="3200" dirty="0">
                <a:cs typeface="DejaVu Sans" charset="0"/>
              </a:rPr>
              <a:t>Hazard Communication Standard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3162C3D5-EC45-4AB3-BA01-DF88B1E3134D}"/>
              </a:ext>
            </a:extLst>
          </p:cNvPr>
          <p:cNvSpPr>
            <a:spLocks noChangeArrowheads="1"/>
          </p:cNvSpPr>
          <p:nvPr/>
        </p:nvSpPr>
        <p:spPr bwMode="auto">
          <a:xfrm>
            <a:off x="503238" y="1800225"/>
            <a:ext cx="9069387" cy="340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b="1">
                <a:cs typeface="DejaVu Sans" charset="0"/>
              </a:rPr>
              <a:t>Worker training must include </a:t>
            </a:r>
            <a:r>
              <a:rPr lang="en-US" altLang="en-US" sz="2600">
                <a:cs typeface="DejaVu Sans" charset="0"/>
              </a:rPr>
              <a:t>at least:		</a:t>
            </a:r>
          </a:p>
          <a:p>
            <a:pPr>
              <a:lnSpc>
                <a:spcPct val="100000"/>
              </a:lnSpc>
              <a:buClrTx/>
              <a:buSzTx/>
              <a:buFontTx/>
              <a:buNone/>
            </a:pPr>
            <a:endParaRPr lang="en-US" altLang="en-US">
              <a:cs typeface="DejaVu Sans" charset="0"/>
            </a:endParaRPr>
          </a:p>
          <a:p>
            <a:pPr marL="914400">
              <a:lnSpc>
                <a:spcPct val="100000"/>
              </a:lnSpc>
              <a:buSzPct val="45000"/>
              <a:buFont typeface="Wingdings" panose="05000000000000000000" pitchFamily="2" charset="2"/>
              <a:buChar char=""/>
            </a:pPr>
            <a:r>
              <a:rPr lang="en-US" altLang="en-US" sz="2600">
                <a:cs typeface="DejaVu Sans" charset="0"/>
              </a:rPr>
              <a:t>Methods and observations that may be used to detect the presence or release of hazardous chemicals in the work area</a:t>
            </a:r>
          </a:p>
          <a:p>
            <a:pPr marL="1541463">
              <a:lnSpc>
                <a:spcPct val="100000"/>
              </a:lnSpc>
              <a:buSzPct val="45000"/>
              <a:buFont typeface="Wingdings" panose="05000000000000000000" pitchFamily="2" charset="2"/>
              <a:buChar char=""/>
            </a:pPr>
            <a:r>
              <a:rPr lang="en-US" altLang="en-US" sz="2600">
                <a:cs typeface="DejaVu Sans" charset="0"/>
              </a:rPr>
              <a:t>e.g. monitoring conducted by the employer, continuous monitoring devices, visual appearance or odor of hazardous chemicals when being released</a:t>
            </a:r>
          </a:p>
        </p:txBody>
      </p:sp>
      <p:sp>
        <p:nvSpPr>
          <p:cNvPr id="6" name="Rectangle 3">
            <a:extLst>
              <a:ext uri="{FF2B5EF4-FFF2-40B4-BE49-F238E27FC236}">
                <a16:creationId xmlns:a16="http://schemas.microsoft.com/office/drawing/2014/main" id="{7E6A0E8E-66CF-408D-825F-43FE73C80D7C}"/>
              </a:ext>
            </a:extLst>
          </p:cNvPr>
          <p:cNvSpPr>
            <a:spLocks noChangeArrowheads="1"/>
          </p:cNvSpPr>
          <p:nvPr/>
        </p:nvSpPr>
        <p:spPr bwMode="auto">
          <a:xfrm>
            <a:off x="1722438" y="6435725"/>
            <a:ext cx="3929062" cy="546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1910.1200(h)(3)(i)</a:t>
            </a:r>
          </a:p>
        </p:txBody>
      </p:sp>
    </p:spTree>
    <p:extLst>
      <p:ext uri="{BB962C8B-B14F-4D97-AF65-F5344CB8AC3E}">
        <p14:creationId xmlns:p14="http://schemas.microsoft.com/office/powerpoint/2010/main" val="566079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p:txBody>
          <a:bodyPr/>
          <a:lstStyle/>
          <a:p>
            <a:pPr>
              <a:lnSpc>
                <a:spcPct val="100000"/>
              </a:lnSpc>
            </a:pPr>
            <a:r>
              <a:rPr lang="en-US" altLang="en-US" dirty="0">
                <a:cs typeface="DejaVu Sans" charset="0"/>
              </a:rPr>
              <a:t>Overview of Class</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BD550FA0-7B03-45A8-9A39-B5168B4943AA}"/>
              </a:ext>
            </a:extLst>
          </p:cNvPr>
          <p:cNvSpPr>
            <a:spLocks noChangeArrowheads="1"/>
          </p:cNvSpPr>
          <p:nvPr/>
        </p:nvSpPr>
        <p:spPr bwMode="auto">
          <a:xfrm>
            <a:off x="503238" y="576263"/>
            <a:ext cx="7199312"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Overview of Class</a:t>
            </a:r>
          </a:p>
        </p:txBody>
      </p:sp>
      <p:sp>
        <p:nvSpPr>
          <p:cNvPr id="5" name="Rectangle 2">
            <a:extLst>
              <a:ext uri="{FF2B5EF4-FFF2-40B4-BE49-F238E27FC236}">
                <a16:creationId xmlns:a16="http://schemas.microsoft.com/office/drawing/2014/main" id="{F6F09A39-E44C-46E0-9C80-767E7A31E00F}"/>
              </a:ext>
            </a:extLst>
          </p:cNvPr>
          <p:cNvSpPr>
            <a:spLocks noChangeArrowheads="1"/>
          </p:cNvSpPr>
          <p:nvPr/>
        </p:nvSpPr>
        <p:spPr bwMode="auto">
          <a:xfrm>
            <a:off x="503238" y="1800225"/>
            <a:ext cx="9070975"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215900" indent="-21590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marL="514350" indent="-514350">
              <a:lnSpc>
                <a:spcPct val="100000"/>
              </a:lnSpc>
              <a:buFont typeface="+mj-lt"/>
              <a:buAutoNum type="arabicPeriod"/>
            </a:pPr>
            <a:r>
              <a:rPr lang="en-US" altLang="en-US" sz="2600" dirty="0">
                <a:cs typeface="DejaVu Sans" charset="0"/>
              </a:rPr>
              <a:t>Brief History of Workplace Safety in America</a:t>
            </a:r>
          </a:p>
          <a:p>
            <a:pPr marL="514350" indent="-514350">
              <a:lnSpc>
                <a:spcPct val="100000"/>
              </a:lnSpc>
              <a:buFont typeface="+mj-lt"/>
              <a:buAutoNum type="arabicPeriod"/>
            </a:pPr>
            <a:r>
              <a:rPr lang="en-US" altLang="en-US" sz="2600" dirty="0">
                <a:cs typeface="DejaVu Sans" charset="0"/>
              </a:rPr>
              <a:t>Introduction to OSHA</a:t>
            </a:r>
          </a:p>
          <a:p>
            <a:pPr marL="514350" indent="-514350">
              <a:lnSpc>
                <a:spcPct val="100000"/>
              </a:lnSpc>
              <a:buFont typeface="+mj-lt"/>
              <a:buAutoNum type="arabicPeriod"/>
            </a:pPr>
            <a:r>
              <a:rPr lang="en-US" altLang="en-US" sz="2600" dirty="0">
                <a:cs typeface="DejaVu Sans" charset="0"/>
              </a:rPr>
              <a:t>OHS Rights &amp; Responsibilities</a:t>
            </a:r>
          </a:p>
          <a:p>
            <a:pPr marL="514350" indent="-514350">
              <a:lnSpc>
                <a:spcPct val="100000"/>
              </a:lnSpc>
              <a:buFont typeface="+mj-lt"/>
              <a:buAutoNum type="arabicPeriod"/>
            </a:pPr>
            <a:r>
              <a:rPr lang="en-US" altLang="en-US" sz="2600" dirty="0">
                <a:cs typeface="DejaVu Sans" charset="0"/>
              </a:rPr>
              <a:t>Brief History of Hazardous Materials</a:t>
            </a:r>
          </a:p>
          <a:p>
            <a:pPr marL="514350" indent="-514350">
              <a:lnSpc>
                <a:spcPct val="100000"/>
              </a:lnSpc>
              <a:buFont typeface="+mj-lt"/>
              <a:buAutoNum type="arabicPeriod"/>
            </a:pPr>
            <a:r>
              <a:rPr lang="en-US" altLang="en-US" sz="2600" dirty="0">
                <a:cs typeface="DejaVu Sans" charset="0"/>
              </a:rPr>
              <a:t>OSHA Hazard Communication Standard (2012)</a:t>
            </a:r>
          </a:p>
          <a:p>
            <a:pPr marL="1041400" lvl="1" indent="-514350">
              <a:lnSpc>
                <a:spcPct val="100000"/>
              </a:lnSpc>
              <a:buFont typeface="+mj-lt"/>
              <a:buAutoNum type="arabicPeriod"/>
            </a:pPr>
            <a:r>
              <a:rPr lang="en-US" altLang="en-US" sz="2600" dirty="0">
                <a:cs typeface="DejaVu Sans" charset="0"/>
              </a:rPr>
              <a:t>Container Labeling</a:t>
            </a:r>
          </a:p>
          <a:p>
            <a:pPr marL="1041400" lvl="1" indent="-514350">
              <a:lnSpc>
                <a:spcPct val="100000"/>
              </a:lnSpc>
              <a:buFont typeface="+mj-lt"/>
              <a:buAutoNum type="arabicPeriod"/>
            </a:pPr>
            <a:r>
              <a:rPr lang="en-US" altLang="en-US" sz="2600" dirty="0">
                <a:cs typeface="DejaVu Sans" charset="0"/>
              </a:rPr>
              <a:t>Safety Data Sheets (SDS)</a:t>
            </a:r>
          </a:p>
          <a:p>
            <a:pPr marL="1041400" lvl="1" indent="-514350">
              <a:lnSpc>
                <a:spcPct val="100000"/>
              </a:lnSpc>
              <a:buFont typeface="+mj-lt"/>
              <a:buAutoNum type="arabicPeriod"/>
            </a:pPr>
            <a:r>
              <a:rPr lang="en-US" altLang="en-US" sz="2600" dirty="0">
                <a:cs typeface="DejaVu Sans" charset="0"/>
              </a:rPr>
              <a:t>Worker Training</a:t>
            </a:r>
          </a:p>
        </p:txBody>
      </p:sp>
    </p:spTree>
    <p:extLst>
      <p:ext uri="{BB962C8B-B14F-4D97-AF65-F5344CB8AC3E}">
        <p14:creationId xmlns:p14="http://schemas.microsoft.com/office/powerpoint/2010/main" val="9949777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239712" y="731837"/>
            <a:ext cx="8694737" cy="609600"/>
          </a:xfrm>
        </p:spPr>
        <p:txBody>
          <a:bodyPr anchor="t"/>
          <a:lstStyle/>
          <a:p>
            <a:pPr algn="l">
              <a:lnSpc>
                <a:spcPct val="100000"/>
              </a:lnSpc>
            </a:pPr>
            <a:r>
              <a:rPr lang="en-US" altLang="en-US" sz="3200" dirty="0" smtClean="0">
                <a:cs typeface="DejaVu Sans" charset="0"/>
              </a:rPr>
              <a:t>   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2DD567EB-FC73-40F7-B177-43D19BB07E24}"/>
              </a:ext>
            </a:extLst>
          </p:cNvPr>
          <p:cNvSpPr>
            <a:spLocks noChangeArrowheads="1"/>
          </p:cNvSpPr>
          <p:nvPr/>
        </p:nvSpPr>
        <p:spPr bwMode="auto">
          <a:xfrm>
            <a:off x="503238" y="1800225"/>
            <a:ext cx="9069387" cy="212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b="1">
                <a:cs typeface="DejaVu Sans" charset="0"/>
              </a:rPr>
              <a:t>Worker training must include </a:t>
            </a:r>
            <a:r>
              <a:rPr lang="en-US" altLang="en-US" sz="2600">
                <a:cs typeface="DejaVu Sans" charset="0"/>
              </a:rPr>
              <a:t>at least:</a:t>
            </a:r>
          </a:p>
          <a:p>
            <a:pPr>
              <a:lnSpc>
                <a:spcPct val="100000"/>
              </a:lnSpc>
              <a:buClrTx/>
              <a:buSzTx/>
              <a:buFontTx/>
              <a:buNone/>
            </a:pPr>
            <a:endParaRPr lang="en-US" altLang="en-US">
              <a:cs typeface="DejaVu Sans" charset="0"/>
            </a:endParaRPr>
          </a:p>
          <a:p>
            <a:pPr marL="914400">
              <a:lnSpc>
                <a:spcPct val="100000"/>
              </a:lnSpc>
              <a:buSzPct val="45000"/>
              <a:buFont typeface="Wingdings" panose="05000000000000000000" pitchFamily="2" charset="2"/>
              <a:buChar char=""/>
            </a:pPr>
            <a:r>
              <a:rPr lang="en-US" altLang="en-US" sz="2600">
                <a:cs typeface="DejaVu Sans" charset="0"/>
              </a:rPr>
              <a:t>The physical, health, simple asphyxiation, combustible dust, and pyrophoric gas hazards, as well as hazards not otherwise classified, of the chemicals in the work area</a:t>
            </a:r>
          </a:p>
        </p:txBody>
      </p:sp>
      <p:sp>
        <p:nvSpPr>
          <p:cNvPr id="6" name="Rectangle 3">
            <a:extLst>
              <a:ext uri="{FF2B5EF4-FFF2-40B4-BE49-F238E27FC236}">
                <a16:creationId xmlns:a16="http://schemas.microsoft.com/office/drawing/2014/main" id="{F937B81A-3A34-40DD-B1D7-CB2F3C786961}"/>
              </a:ext>
            </a:extLst>
          </p:cNvPr>
          <p:cNvSpPr>
            <a:spLocks noChangeArrowheads="1"/>
          </p:cNvSpPr>
          <p:nvPr/>
        </p:nvSpPr>
        <p:spPr bwMode="auto">
          <a:xfrm>
            <a:off x="1654175" y="6470650"/>
            <a:ext cx="4203700" cy="427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1910.1200(h)(3)(ii)</a:t>
            </a:r>
          </a:p>
        </p:txBody>
      </p:sp>
    </p:spTree>
    <p:extLst>
      <p:ext uri="{BB962C8B-B14F-4D97-AF65-F5344CB8AC3E}">
        <p14:creationId xmlns:p14="http://schemas.microsoft.com/office/powerpoint/2010/main" val="29078239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0" y="350837"/>
            <a:ext cx="8694737" cy="1163637"/>
          </a:xfrm>
        </p:spPr>
        <p:txBody>
          <a:bodyPr anchor="ctr"/>
          <a:lstStyle/>
          <a:p>
            <a:pPr>
              <a:lnSpc>
                <a:spcPct val="100000"/>
              </a:lnSpc>
            </a:pPr>
            <a:r>
              <a:rPr lang="en-US" altLang="en-US" sz="3200" dirty="0" smtClean="0">
                <a:cs typeface="DejaVu Sans" charset="0"/>
              </a:rPr>
              <a:t>  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EAD281BC-DB4C-4444-96FB-B8153257F0CC}"/>
              </a:ext>
            </a:extLst>
          </p:cNvPr>
          <p:cNvSpPr>
            <a:spLocks noChangeArrowheads="1"/>
          </p:cNvSpPr>
          <p:nvPr/>
        </p:nvSpPr>
        <p:spPr bwMode="auto">
          <a:xfrm>
            <a:off x="503238" y="1800225"/>
            <a:ext cx="9069387" cy="5238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b="1">
                <a:cs typeface="DejaVu Sans" charset="0"/>
              </a:rPr>
              <a:t>Worker training must include </a:t>
            </a:r>
            <a:r>
              <a:rPr lang="en-US" altLang="en-US" sz="2600">
                <a:cs typeface="DejaVu Sans" charset="0"/>
              </a:rPr>
              <a:t>at least:</a:t>
            </a:r>
          </a:p>
          <a:p>
            <a:pPr>
              <a:lnSpc>
                <a:spcPct val="100000"/>
              </a:lnSpc>
              <a:buClrTx/>
              <a:buSzTx/>
              <a:buFontTx/>
              <a:buNone/>
            </a:pPr>
            <a:endParaRPr lang="en-US" altLang="en-US">
              <a:cs typeface="DejaVu Sans" charset="0"/>
            </a:endParaRPr>
          </a:p>
          <a:p>
            <a:pPr marL="914400">
              <a:lnSpc>
                <a:spcPct val="100000"/>
              </a:lnSpc>
              <a:buSzPct val="45000"/>
              <a:buFont typeface="Wingdings" panose="05000000000000000000" pitchFamily="2" charset="2"/>
              <a:buChar char=""/>
            </a:pPr>
            <a:r>
              <a:rPr lang="en-US" altLang="en-US" sz="2600">
                <a:cs typeface="DejaVu Sans" charset="0"/>
              </a:rPr>
              <a:t>The measures workers can take to protect themselves from these hazards, including </a:t>
            </a:r>
            <a:r>
              <a:rPr lang="en-US" altLang="en-US" sz="2600" b="1">
                <a:cs typeface="DejaVu Sans" charset="0"/>
              </a:rPr>
              <a:t>specific procedures the employer has implemented to protect employees from exposure</a:t>
            </a:r>
            <a:r>
              <a:rPr lang="en-US" altLang="en-US" sz="2600">
                <a:cs typeface="DejaVu Sans" charset="0"/>
              </a:rPr>
              <a:t> to hazardous chemicals, such as:</a:t>
            </a:r>
          </a:p>
          <a:p>
            <a:pPr marL="1828800" indent="0">
              <a:lnSpc>
                <a:spcPct val="100000"/>
              </a:lnSpc>
              <a:buClrTx/>
              <a:buSzTx/>
              <a:buFontTx/>
              <a:buNone/>
            </a:pPr>
            <a:r>
              <a:rPr lang="en-US" altLang="en-US" sz="2600">
                <a:cs typeface="DejaVu Sans" charset="0"/>
              </a:rPr>
              <a:t>- appropriate work practices,</a:t>
            </a:r>
          </a:p>
          <a:p>
            <a:pPr marL="1828800" indent="0">
              <a:lnSpc>
                <a:spcPct val="100000"/>
              </a:lnSpc>
              <a:buClrTx/>
              <a:buSzTx/>
              <a:buFontTx/>
              <a:buNone/>
            </a:pPr>
            <a:r>
              <a:rPr lang="en-US" altLang="en-US" sz="2600">
                <a:cs typeface="DejaVu Sans" charset="0"/>
              </a:rPr>
              <a:t>- emergency procedures, and</a:t>
            </a:r>
          </a:p>
          <a:p>
            <a:pPr marL="1828800" indent="0">
              <a:lnSpc>
                <a:spcPct val="100000"/>
              </a:lnSpc>
              <a:buClrTx/>
              <a:buSzTx/>
              <a:buFontTx/>
              <a:buNone/>
            </a:pPr>
            <a:r>
              <a:rPr lang="en-US" altLang="en-US" sz="2600">
                <a:cs typeface="DejaVu Sans" charset="0"/>
              </a:rPr>
              <a:t>- personal protective equipment to be used</a:t>
            </a:r>
          </a:p>
        </p:txBody>
      </p:sp>
      <p:sp>
        <p:nvSpPr>
          <p:cNvPr id="6" name="Rectangle 3">
            <a:extLst>
              <a:ext uri="{FF2B5EF4-FFF2-40B4-BE49-F238E27FC236}">
                <a16:creationId xmlns:a16="http://schemas.microsoft.com/office/drawing/2014/main" id="{6D768BC9-AF0D-463F-A250-4E9FA4CC286B}"/>
              </a:ext>
            </a:extLst>
          </p:cNvPr>
          <p:cNvSpPr>
            <a:spLocks noChangeArrowheads="1"/>
          </p:cNvSpPr>
          <p:nvPr/>
        </p:nvSpPr>
        <p:spPr bwMode="auto">
          <a:xfrm>
            <a:off x="1489075" y="6416675"/>
            <a:ext cx="4843463" cy="427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1910.1200(h)(3)(iii)</a:t>
            </a:r>
          </a:p>
        </p:txBody>
      </p:sp>
    </p:spTree>
    <p:extLst>
      <p:ext uri="{BB962C8B-B14F-4D97-AF65-F5344CB8AC3E}">
        <p14:creationId xmlns:p14="http://schemas.microsoft.com/office/powerpoint/2010/main" val="17967853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468312" y="503237"/>
            <a:ext cx="8694737" cy="858837"/>
          </a:xfrm>
        </p:spPr>
        <p:txBody>
          <a:bodyPr anchor="ctr"/>
          <a:lstStyle/>
          <a:p>
            <a:pPr algn="l">
              <a:lnSpc>
                <a:spcPct val="100000"/>
              </a:lnSpc>
            </a:pPr>
            <a:r>
              <a:rPr lang="en-US" altLang="en-US" sz="3200" dirty="0" smtClean="0">
                <a:cs typeface="DejaVu Sans" charset="0"/>
              </a:rPr>
              <a:t>  OSHA’s </a:t>
            </a:r>
            <a:r>
              <a:rPr lang="en-US" altLang="en-US" sz="3200" dirty="0">
                <a:cs typeface="DejaVu Sans" charset="0"/>
              </a:rPr>
              <a:t>Hazard Communication </a:t>
            </a:r>
            <a:r>
              <a:rPr lang="en-US" altLang="en-US" sz="3200" dirty="0" smtClean="0">
                <a:cs typeface="DejaVu Sans" charset="0"/>
              </a:rPr>
              <a:t>Standard    </a:t>
            </a:r>
            <a:endParaRPr lang="en-US" altLang="en-US" sz="3200"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858E289D-41EC-4291-B1B9-88A9AFD680EC}"/>
              </a:ext>
            </a:extLst>
          </p:cNvPr>
          <p:cNvSpPr>
            <a:spLocks noChangeArrowheads="1"/>
          </p:cNvSpPr>
          <p:nvPr/>
        </p:nvSpPr>
        <p:spPr bwMode="auto">
          <a:xfrm>
            <a:off x="503238" y="1800225"/>
            <a:ext cx="9069387" cy="4506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b="1">
                <a:cs typeface="DejaVu Sans" charset="0"/>
              </a:rPr>
              <a:t>Worker training must include </a:t>
            </a:r>
            <a:r>
              <a:rPr lang="en-US" altLang="en-US" sz="2600">
                <a:cs typeface="DejaVu Sans" charset="0"/>
              </a:rPr>
              <a:t>at least:</a:t>
            </a:r>
          </a:p>
          <a:p>
            <a:pPr marL="914400">
              <a:lnSpc>
                <a:spcPct val="100000"/>
              </a:lnSpc>
              <a:buSzPct val="45000"/>
              <a:buFont typeface="Wingdings" panose="05000000000000000000" pitchFamily="2" charset="2"/>
              <a:buChar char=""/>
            </a:pPr>
            <a:r>
              <a:rPr lang="en-US" altLang="en-US" sz="2600">
                <a:cs typeface="DejaVu Sans" charset="0"/>
              </a:rPr>
              <a:t>The details of the hazard communication program developed by the employer, including</a:t>
            </a:r>
          </a:p>
          <a:p>
            <a:pPr>
              <a:lnSpc>
                <a:spcPct val="100000"/>
              </a:lnSpc>
              <a:buClrTx/>
              <a:buSzTx/>
              <a:buFontTx/>
              <a:buNone/>
            </a:pPr>
            <a:endParaRPr lang="en-US" altLang="en-US">
              <a:cs typeface="DejaVu Sans" charset="0"/>
            </a:endParaRPr>
          </a:p>
          <a:p>
            <a:pPr marL="1371600" indent="0">
              <a:lnSpc>
                <a:spcPct val="100000"/>
              </a:lnSpc>
              <a:buClrTx/>
              <a:buSzTx/>
              <a:buFontTx/>
              <a:buNone/>
            </a:pPr>
            <a:r>
              <a:rPr lang="en-US" altLang="en-US" sz="2600" b="1">
                <a:cs typeface="DejaVu Sans" charset="0"/>
              </a:rPr>
              <a:t>-- explanation of the labels</a:t>
            </a:r>
            <a:r>
              <a:rPr lang="en-US" altLang="en-US" sz="2600">
                <a:cs typeface="DejaVu Sans" charset="0"/>
              </a:rPr>
              <a:t> received on shipped containers and the workplace labeling system used by their employer;</a:t>
            </a:r>
          </a:p>
          <a:p>
            <a:pPr marL="1371600" indent="0">
              <a:lnSpc>
                <a:spcPct val="100000"/>
              </a:lnSpc>
              <a:buClrTx/>
              <a:buSzTx/>
              <a:buFontTx/>
              <a:buNone/>
            </a:pPr>
            <a:endParaRPr lang="en-US" altLang="en-US">
              <a:cs typeface="DejaVu Sans" charset="0"/>
            </a:endParaRPr>
          </a:p>
          <a:p>
            <a:pPr marL="1371600" indent="0">
              <a:lnSpc>
                <a:spcPct val="100000"/>
              </a:lnSpc>
              <a:buClrTx/>
              <a:buSzTx/>
              <a:buFontTx/>
              <a:buNone/>
            </a:pPr>
            <a:r>
              <a:rPr lang="en-US" altLang="en-US" sz="2600">
                <a:cs typeface="DejaVu Sans" charset="0"/>
              </a:rPr>
              <a:t>-- the </a:t>
            </a:r>
            <a:r>
              <a:rPr lang="en-US" altLang="en-US" sz="2600" b="1">
                <a:cs typeface="DejaVu Sans" charset="0"/>
              </a:rPr>
              <a:t>safety data sheet</a:t>
            </a:r>
            <a:r>
              <a:rPr lang="en-US" altLang="en-US" sz="2600">
                <a:cs typeface="DejaVu Sans" charset="0"/>
              </a:rPr>
              <a:t>, including the order of information and how employees can obtain and use the appropriate hazard information</a:t>
            </a:r>
          </a:p>
        </p:txBody>
      </p:sp>
      <p:sp>
        <p:nvSpPr>
          <p:cNvPr id="6" name="Rectangle 3">
            <a:extLst>
              <a:ext uri="{FF2B5EF4-FFF2-40B4-BE49-F238E27FC236}">
                <a16:creationId xmlns:a16="http://schemas.microsoft.com/office/drawing/2014/main" id="{15CCD8C4-376C-4C7C-856A-2C9D678DB218}"/>
              </a:ext>
            </a:extLst>
          </p:cNvPr>
          <p:cNvSpPr>
            <a:spLocks noChangeArrowheads="1"/>
          </p:cNvSpPr>
          <p:nvPr/>
        </p:nvSpPr>
        <p:spPr bwMode="auto">
          <a:xfrm>
            <a:off x="1309688" y="6526213"/>
            <a:ext cx="3929062" cy="454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i="1">
                <a:cs typeface="DejaVu Sans" charset="0"/>
              </a:rPr>
              <a:t>29 CFR 1910.1200(h)(3)(iv)</a:t>
            </a:r>
          </a:p>
        </p:txBody>
      </p:sp>
    </p:spTree>
    <p:extLst>
      <p:ext uri="{BB962C8B-B14F-4D97-AF65-F5344CB8AC3E}">
        <p14:creationId xmlns:p14="http://schemas.microsoft.com/office/powerpoint/2010/main" val="858000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p:txBody>
          <a:bodyPr/>
          <a:lstStyle/>
          <a:p>
            <a:pPr>
              <a:lnSpc>
                <a:spcPct val="100000"/>
              </a:lnSpc>
            </a:pPr>
            <a:r>
              <a:rPr lang="en-US" altLang="en-US" dirty="0">
                <a:cs typeface="DejaVu Sans" charset="0"/>
              </a:rPr>
              <a:t>Thank You!</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8A3832FE-EFB7-4FA9-B4D6-0AD34A633473}"/>
              </a:ext>
            </a:extLst>
          </p:cNvPr>
          <p:cNvSpPr>
            <a:spLocks noChangeArrowheads="1"/>
          </p:cNvSpPr>
          <p:nvPr/>
        </p:nvSpPr>
        <p:spPr bwMode="auto">
          <a:xfrm>
            <a:off x="503238" y="576263"/>
            <a:ext cx="7197725"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Thank You!</a:t>
            </a:r>
          </a:p>
        </p:txBody>
      </p:sp>
      <p:sp>
        <p:nvSpPr>
          <p:cNvPr id="5" name="Rectangle 2">
            <a:extLst>
              <a:ext uri="{FF2B5EF4-FFF2-40B4-BE49-F238E27FC236}">
                <a16:creationId xmlns:a16="http://schemas.microsoft.com/office/drawing/2014/main" id="{DADA3F66-C374-4456-B64A-C552D9D5FBFE}"/>
              </a:ext>
            </a:extLst>
          </p:cNvPr>
          <p:cNvSpPr>
            <a:spLocks noChangeArrowheads="1"/>
          </p:cNvSpPr>
          <p:nvPr/>
        </p:nvSpPr>
        <p:spPr bwMode="auto">
          <a:xfrm>
            <a:off x="503238" y="1800225"/>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Questions?</a:t>
            </a:r>
          </a:p>
          <a:p>
            <a:pPr>
              <a:lnSpc>
                <a:spcPct val="100000"/>
              </a:lnSpc>
              <a:buSzPct val="45000"/>
              <a:buFont typeface="Wingdings" panose="05000000000000000000" pitchFamily="2" charset="2"/>
              <a:buChar char=""/>
            </a:pPr>
            <a:r>
              <a:rPr lang="en-US" altLang="en-US" sz="2600">
                <a:cs typeface="DejaVu Sans" charset="0"/>
              </a:rPr>
              <a:t>		Please don’t hesitate to ask!</a:t>
            </a:r>
          </a:p>
          <a:p>
            <a:pPr>
              <a:lnSpc>
                <a:spcPct val="100000"/>
              </a:lnSpc>
              <a:buClrTx/>
              <a:buSzTx/>
              <a:buFontTx/>
              <a:buNone/>
            </a:pPr>
            <a:endParaRPr lang="en-US" altLang="en-US">
              <a:cs typeface="DejaVu Sans" charset="0"/>
            </a:endParaRPr>
          </a:p>
          <a:p>
            <a:pPr>
              <a:lnSpc>
                <a:spcPct val="100000"/>
              </a:lnSpc>
              <a:buSzPct val="45000"/>
              <a:buFont typeface="Wingdings" panose="05000000000000000000" pitchFamily="2" charset="2"/>
              <a:buChar char=""/>
            </a:pPr>
            <a:r>
              <a:rPr lang="en-US" altLang="en-US" sz="2600">
                <a:cs typeface="DejaVu Sans" charset="0"/>
              </a:rPr>
              <a:t>Need further help? You can reach your nearest OSHA office at (800) 321-6742</a:t>
            </a:r>
            <a:r>
              <a:rPr lang="en-US" altLang="en-US" sz="2600">
                <a:cs typeface="Arial" panose="020B0604020202020204" pitchFamily="34" charset="0"/>
              </a:rPr>
              <a:t> </a:t>
            </a:r>
          </a:p>
        </p:txBody>
      </p:sp>
    </p:spTree>
    <p:extLst>
      <p:ext uri="{BB962C8B-B14F-4D97-AF65-F5344CB8AC3E}">
        <p14:creationId xmlns:p14="http://schemas.microsoft.com/office/powerpoint/2010/main" val="258413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p:txBody>
          <a:bodyPr/>
          <a:lstStyle/>
          <a:p>
            <a:pPr>
              <a:lnSpc>
                <a:spcPct val="100000"/>
              </a:lnSpc>
            </a:pPr>
            <a:r>
              <a:rPr lang="en-US" altLang="en-US" dirty="0">
                <a:cs typeface="DejaVu Sans" charset="0"/>
              </a:rPr>
              <a:t>Glossary of Acronyms Used</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CB4FA048-E510-47EC-AC41-A03DC4F0731A}"/>
              </a:ext>
            </a:extLst>
          </p:cNvPr>
          <p:cNvSpPr>
            <a:spLocks noChangeArrowheads="1"/>
          </p:cNvSpPr>
          <p:nvPr/>
        </p:nvSpPr>
        <p:spPr bwMode="auto">
          <a:xfrm>
            <a:off x="503238" y="576263"/>
            <a:ext cx="7199312"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Glossary of Acronyms Used</a:t>
            </a:r>
          </a:p>
        </p:txBody>
      </p:sp>
      <p:sp>
        <p:nvSpPr>
          <p:cNvPr id="5" name="Rectangle 2">
            <a:extLst>
              <a:ext uri="{FF2B5EF4-FFF2-40B4-BE49-F238E27FC236}">
                <a16:creationId xmlns:a16="http://schemas.microsoft.com/office/drawing/2014/main" id="{553068C4-2C8D-4560-BDCC-6569B2545FF1}"/>
              </a:ext>
            </a:extLst>
          </p:cNvPr>
          <p:cNvSpPr>
            <a:spLocks noChangeArrowheads="1"/>
          </p:cNvSpPr>
          <p:nvPr/>
        </p:nvSpPr>
        <p:spPr bwMode="auto">
          <a:xfrm>
            <a:off x="513101" y="1866692"/>
            <a:ext cx="9070975"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2263">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cs typeface="DejaVu Sans" charset="0"/>
              </a:rPr>
              <a:t>DOL – Department of Labor</a:t>
            </a:r>
          </a:p>
          <a:p>
            <a:pPr>
              <a:lnSpc>
                <a:spcPct val="100000"/>
              </a:lnSpc>
              <a:buSzPct val="45000"/>
              <a:buFont typeface="Wingdings" panose="05000000000000000000" pitchFamily="2" charset="2"/>
              <a:buChar char=""/>
            </a:pPr>
            <a:r>
              <a:rPr lang="en-US" altLang="en-US" sz="2600" dirty="0">
                <a:cs typeface="DejaVu Sans" charset="0"/>
              </a:rPr>
              <a:t>OSHA – Occupational Safety and Health Administration</a:t>
            </a:r>
          </a:p>
          <a:p>
            <a:pPr>
              <a:lnSpc>
                <a:spcPct val="100000"/>
              </a:lnSpc>
              <a:buSzPct val="45000"/>
              <a:buFont typeface="Wingdings" panose="05000000000000000000" pitchFamily="2" charset="2"/>
              <a:buChar char=""/>
            </a:pPr>
            <a:r>
              <a:rPr lang="en-US" altLang="en-US" sz="2600" dirty="0">
                <a:cs typeface="DejaVu Sans" charset="0"/>
              </a:rPr>
              <a:t>OHS – Occupational Health and Safety</a:t>
            </a:r>
          </a:p>
          <a:p>
            <a:pPr>
              <a:lnSpc>
                <a:spcPct val="100000"/>
              </a:lnSpc>
              <a:buSzPct val="45000"/>
              <a:buFont typeface="Wingdings" panose="05000000000000000000" pitchFamily="2" charset="2"/>
              <a:buChar char=""/>
            </a:pPr>
            <a:r>
              <a:rPr lang="en-US" altLang="en-US" sz="2600" dirty="0" err="1">
                <a:cs typeface="DejaVu Sans" charset="0"/>
              </a:rPr>
              <a:t>HazCom</a:t>
            </a:r>
            <a:r>
              <a:rPr lang="en-US" altLang="en-US" sz="2600" dirty="0">
                <a:cs typeface="DejaVu Sans" charset="0"/>
              </a:rPr>
              <a:t> – Hazard Communication</a:t>
            </a:r>
          </a:p>
          <a:p>
            <a:pPr>
              <a:lnSpc>
                <a:spcPct val="100000"/>
              </a:lnSpc>
              <a:buSzPct val="45000"/>
              <a:buFont typeface="Wingdings" panose="05000000000000000000" pitchFamily="2" charset="2"/>
              <a:buChar char=""/>
            </a:pPr>
            <a:r>
              <a:rPr lang="en-US" altLang="en-US" sz="2600" dirty="0">
                <a:cs typeface="DejaVu Sans" charset="0"/>
              </a:rPr>
              <a:t>CDC – Centers for Disease Control and Prevention</a:t>
            </a:r>
          </a:p>
          <a:p>
            <a:pPr>
              <a:lnSpc>
                <a:spcPct val="100000"/>
              </a:lnSpc>
              <a:buSzPct val="45000"/>
              <a:buFont typeface="Wingdings" panose="05000000000000000000" pitchFamily="2" charset="2"/>
              <a:buChar char=""/>
            </a:pPr>
            <a:r>
              <a:rPr lang="en-US" altLang="en-US" sz="2600" dirty="0">
                <a:cs typeface="DejaVu Sans" charset="0"/>
              </a:rPr>
              <a:t>NIOSH – National Institute for Occupational Safety and Health</a:t>
            </a:r>
          </a:p>
          <a:p>
            <a:pPr>
              <a:lnSpc>
                <a:spcPct val="100000"/>
              </a:lnSpc>
              <a:buSzPct val="45000"/>
              <a:buFont typeface="Wingdings" panose="05000000000000000000" pitchFamily="2" charset="2"/>
              <a:buChar char=""/>
            </a:pPr>
            <a:r>
              <a:rPr lang="en-US" altLang="en-US" sz="2600" dirty="0">
                <a:cs typeface="DejaVu Sans" charset="0"/>
              </a:rPr>
              <a:t>NIH – National Institutes of Health</a:t>
            </a:r>
          </a:p>
          <a:p>
            <a:pPr>
              <a:lnSpc>
                <a:spcPct val="100000"/>
              </a:lnSpc>
              <a:buSzPct val="45000"/>
              <a:buFont typeface="Wingdings" panose="05000000000000000000" pitchFamily="2" charset="2"/>
              <a:buChar char=""/>
            </a:pPr>
            <a:r>
              <a:rPr lang="en-US" altLang="en-US" sz="2600" dirty="0">
                <a:cs typeface="DejaVu Sans" charset="0"/>
              </a:rPr>
              <a:t>COSH – Committee/Coalition on Occupational Safety and Health</a:t>
            </a:r>
          </a:p>
          <a:p>
            <a:pPr indent="-320675">
              <a:lnSpc>
                <a:spcPct val="100000"/>
              </a:lnSpc>
              <a:buFont typeface="Symbol" panose="05050102010706020507" pitchFamily="18" charset="2"/>
              <a:buChar char=""/>
            </a:pPr>
            <a:r>
              <a:rPr lang="en-US" altLang="en-US" sz="2600" dirty="0">
                <a:solidFill>
                  <a:srgbClr val="00B0F0"/>
                </a:solidFill>
                <a:cs typeface="DejaVu Sans" charset="0"/>
              </a:rPr>
              <a:t>PEL – Permissible Exposure Limit</a:t>
            </a:r>
          </a:p>
          <a:p>
            <a:pPr indent="-320675">
              <a:lnSpc>
                <a:spcPct val="100000"/>
              </a:lnSpc>
              <a:buFont typeface="Symbol" panose="05050102010706020507" pitchFamily="18" charset="2"/>
              <a:buChar char=""/>
            </a:pPr>
            <a:r>
              <a:rPr lang="en-US" altLang="en-US" sz="2600" dirty="0">
                <a:solidFill>
                  <a:srgbClr val="00B0F0"/>
                </a:solidFill>
                <a:cs typeface="DejaVu Sans" charset="0"/>
              </a:rPr>
              <a:t>PPE – Personal Protective Equipment</a:t>
            </a:r>
          </a:p>
        </p:txBody>
      </p:sp>
    </p:spTree>
    <p:extLst>
      <p:ext uri="{BB962C8B-B14F-4D97-AF65-F5344CB8AC3E}">
        <p14:creationId xmlns:p14="http://schemas.microsoft.com/office/powerpoint/2010/main" val="15226222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p:txBody>
          <a:bodyPr/>
          <a:lstStyle/>
          <a:p>
            <a:pPr>
              <a:lnSpc>
                <a:spcPct val="100000"/>
              </a:lnSpc>
            </a:pPr>
            <a:r>
              <a:rPr lang="en-US" altLang="en-US" dirty="0">
                <a:cs typeface="DejaVu Sans" charset="0"/>
              </a:rPr>
              <a:t>Introduction to OSHA</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95DC0F36-B1F9-481F-9C9F-2E2D7E365D6D}"/>
              </a:ext>
            </a:extLst>
          </p:cNvPr>
          <p:cNvSpPr>
            <a:spLocks noChangeArrowheads="1"/>
          </p:cNvSpPr>
          <p:nvPr/>
        </p:nvSpPr>
        <p:spPr bwMode="auto">
          <a:xfrm>
            <a:off x="503238" y="576263"/>
            <a:ext cx="7197725" cy="717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Introduction to OSHA</a:t>
            </a:r>
          </a:p>
        </p:txBody>
      </p:sp>
      <p:pic>
        <p:nvPicPr>
          <p:cNvPr id="5" name="Picture 2" descr="osha logo">
            <a:extLst>
              <a:ext uri="{FF2B5EF4-FFF2-40B4-BE49-F238E27FC236}">
                <a16:creationId xmlns:a16="http://schemas.microsoft.com/office/drawing/2014/main" id="{DEA3CDCB-6C19-4176-B71C-BB186B738A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3" y="1801813"/>
            <a:ext cx="2887662" cy="1763712"/>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Rectangle 3">
            <a:extLst>
              <a:ext uri="{FF2B5EF4-FFF2-40B4-BE49-F238E27FC236}">
                <a16:creationId xmlns:a16="http://schemas.microsoft.com/office/drawing/2014/main" id="{6791A5F2-3EAF-4211-87F1-640A4756CED3}"/>
              </a:ext>
            </a:extLst>
          </p:cNvPr>
          <p:cNvSpPr>
            <a:spLocks noChangeArrowheads="1"/>
          </p:cNvSpPr>
          <p:nvPr/>
        </p:nvSpPr>
        <p:spPr bwMode="auto">
          <a:xfrm>
            <a:off x="3292475" y="1828800"/>
            <a:ext cx="5649913" cy="4752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With the Occupational Safety and Health Act of 1970, Congress created the Occupational Safety and Health Administration (OSHA) to assure safe and healthful </a:t>
            </a:r>
          </a:p>
        </p:txBody>
      </p:sp>
      <p:sp>
        <p:nvSpPr>
          <p:cNvPr id="7" name="Rectangle 4">
            <a:extLst>
              <a:ext uri="{FF2B5EF4-FFF2-40B4-BE49-F238E27FC236}">
                <a16:creationId xmlns:a16="http://schemas.microsoft.com/office/drawing/2014/main" id="{48F3D126-FBCA-4059-86C2-DDF6EC7F1840}"/>
              </a:ext>
            </a:extLst>
          </p:cNvPr>
          <p:cNvSpPr>
            <a:spLocks noChangeArrowheads="1"/>
          </p:cNvSpPr>
          <p:nvPr/>
        </p:nvSpPr>
        <p:spPr bwMode="auto">
          <a:xfrm>
            <a:off x="673803" y="3806825"/>
            <a:ext cx="8410575" cy="15605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600" dirty="0">
                <a:cs typeface="DejaVu Sans" charset="0"/>
              </a:rPr>
              <a:t>working conditions for men and women by setting and enforcing standards and by providing training, outreach, education and assistance. </a:t>
            </a:r>
            <a:r>
              <a:rPr lang="en-US" altLang="en-US" i="1" dirty="0">
                <a:cs typeface="DejaVu Sans" charset="0"/>
              </a:rPr>
              <a:t>Public Law 91-596 Introduction</a:t>
            </a:r>
          </a:p>
          <a:p>
            <a:pPr>
              <a:lnSpc>
                <a:spcPct val="100000"/>
              </a:lnSpc>
            </a:pPr>
            <a:endParaRPr lang="en-US" altLang="en-US" dirty="0">
              <a:cs typeface="DejaVu Sans" charset="0"/>
            </a:endParaRPr>
          </a:p>
        </p:txBody>
      </p:sp>
      <p:sp>
        <p:nvSpPr>
          <p:cNvPr id="8" name="Rectangle 6">
            <a:extLst>
              <a:ext uri="{FF2B5EF4-FFF2-40B4-BE49-F238E27FC236}">
                <a16:creationId xmlns:a16="http://schemas.microsoft.com/office/drawing/2014/main" id="{97ACCE2C-284B-48B7-A8D5-DA69C4F527AB}"/>
              </a:ext>
            </a:extLst>
          </p:cNvPr>
          <p:cNvSpPr>
            <a:spLocks noChangeArrowheads="1"/>
          </p:cNvSpPr>
          <p:nvPr/>
        </p:nvSpPr>
        <p:spPr bwMode="auto">
          <a:xfrm>
            <a:off x="3292475" y="1828800"/>
            <a:ext cx="5649913" cy="3511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With the Occupational Safety and Health Act of 1970, Congress created the Occupational Safety and Health Administration (OSHA) to assure safe and healthful </a:t>
            </a:r>
          </a:p>
        </p:txBody>
      </p:sp>
      <p:sp>
        <p:nvSpPr>
          <p:cNvPr id="10" name="Rectangle 8">
            <a:extLst>
              <a:ext uri="{FF2B5EF4-FFF2-40B4-BE49-F238E27FC236}">
                <a16:creationId xmlns:a16="http://schemas.microsoft.com/office/drawing/2014/main" id="{9349CAE3-76A0-4D59-B5B2-BB63D78F839A}"/>
              </a:ext>
            </a:extLst>
          </p:cNvPr>
          <p:cNvSpPr>
            <a:spLocks noChangeArrowheads="1"/>
          </p:cNvSpPr>
          <p:nvPr/>
        </p:nvSpPr>
        <p:spPr bwMode="auto">
          <a:xfrm>
            <a:off x="635000" y="5287963"/>
            <a:ext cx="8815388" cy="191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marL="107950">
              <a:lnSpc>
                <a:spcPct val="100000"/>
              </a:lnSpc>
            </a:pPr>
            <a:r>
              <a:rPr lang="en-US" altLang="en-US" sz="2600">
                <a:cs typeface="DejaVu Sans" charset="0"/>
              </a:rPr>
              <a:t>The OSH Act covers most private sector employers /workers, as well as some public sector employers/workers in 50 states and certain territories/jurisdictions.</a:t>
            </a:r>
          </a:p>
        </p:txBody>
      </p:sp>
    </p:spTree>
    <p:extLst>
      <p:ext uri="{BB962C8B-B14F-4D97-AF65-F5344CB8AC3E}">
        <p14:creationId xmlns:p14="http://schemas.microsoft.com/office/powerpoint/2010/main" val="36278231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141288" y="427037"/>
            <a:ext cx="8694737" cy="990601"/>
          </a:xfrm>
        </p:spPr>
        <p:txBody>
          <a:bodyPr/>
          <a:lstStyle/>
          <a:p>
            <a:pPr>
              <a:lnSpc>
                <a:spcPct val="100000"/>
              </a:lnSpc>
            </a:pPr>
            <a:r>
              <a:rPr lang="en-US" altLang="en-US" dirty="0">
                <a:cs typeface="DejaVu Sans" charset="0"/>
              </a:rPr>
              <a:t>Introduction to </a:t>
            </a:r>
            <a:r>
              <a:rPr lang="en-US" altLang="en-US" dirty="0" smtClean="0">
                <a:cs typeface="DejaVu Sans" charset="0"/>
              </a:rPr>
              <a:t>OSHA </a:t>
            </a:r>
            <a:endParaRPr lang="en-US" altLang="en-US"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pic>
        <p:nvPicPr>
          <p:cNvPr id="5" name="Picture 2" descr="osha logo">
            <a:extLst>
              <a:ext uri="{FF2B5EF4-FFF2-40B4-BE49-F238E27FC236}">
                <a16:creationId xmlns:a16="http://schemas.microsoft.com/office/drawing/2014/main" id="{74E13AF8-65A1-40FC-BC4A-74D200EC3A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13" y="1801813"/>
            <a:ext cx="2889250" cy="1765300"/>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6" name="Rectangle 3">
            <a:extLst>
              <a:ext uri="{FF2B5EF4-FFF2-40B4-BE49-F238E27FC236}">
                <a16:creationId xmlns:a16="http://schemas.microsoft.com/office/drawing/2014/main" id="{D9E4259E-DF14-487F-AE6E-6A0282EB5ACD}"/>
              </a:ext>
            </a:extLst>
          </p:cNvPr>
          <p:cNvSpPr>
            <a:spLocks noChangeArrowheads="1"/>
          </p:cNvSpPr>
          <p:nvPr/>
        </p:nvSpPr>
        <p:spPr bwMode="auto">
          <a:xfrm>
            <a:off x="3211512" y="2103437"/>
            <a:ext cx="6491288" cy="1919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2263">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The Occupational Safety and Health Act of 1970 sets out the rights and responsibilities of employers and workers</a:t>
            </a:r>
          </a:p>
        </p:txBody>
      </p:sp>
      <p:sp>
        <p:nvSpPr>
          <p:cNvPr id="7" name="Rectangle 4">
            <a:extLst>
              <a:ext uri="{FF2B5EF4-FFF2-40B4-BE49-F238E27FC236}">
                <a16:creationId xmlns:a16="http://schemas.microsoft.com/office/drawing/2014/main" id="{602D49CB-115C-482E-9D44-2C0A89827F29}"/>
              </a:ext>
            </a:extLst>
          </p:cNvPr>
          <p:cNvSpPr>
            <a:spLocks noChangeArrowheads="1"/>
          </p:cNvSpPr>
          <p:nvPr/>
        </p:nvSpPr>
        <p:spPr bwMode="auto">
          <a:xfrm>
            <a:off x="698500" y="3713710"/>
            <a:ext cx="8410575" cy="29241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600" dirty="0">
                <a:cs typeface="DejaVu Sans" charset="0"/>
              </a:rPr>
              <a:t>5(a) Each employer</a:t>
            </a:r>
          </a:p>
          <a:p>
            <a:pPr marL="457200">
              <a:lnSpc>
                <a:spcPct val="100000"/>
              </a:lnSpc>
            </a:pPr>
            <a:r>
              <a:rPr lang="en-US" altLang="en-US" sz="2200" dirty="0">
                <a:cs typeface="DejaVu Sans" charset="0"/>
              </a:rPr>
              <a:t> (1) shall furnish to each of his employees work and a place of employment which are free from recognized hazards that are causing or are likely to cause death or serious physical harm to his employees;</a:t>
            </a:r>
          </a:p>
          <a:p>
            <a:pPr marL="457200">
              <a:lnSpc>
                <a:spcPct val="100000"/>
              </a:lnSpc>
            </a:pPr>
            <a:r>
              <a:rPr lang="en-US" altLang="en-US" sz="2200" dirty="0">
                <a:cs typeface="DejaVu Sans" charset="0"/>
              </a:rPr>
              <a:t> (2) shall comply with occupational safety and health standards set forth under this Act.</a:t>
            </a:r>
          </a:p>
          <a:p>
            <a:pPr marL="457200" algn="ctr">
              <a:lnSpc>
                <a:spcPct val="100000"/>
              </a:lnSpc>
            </a:pPr>
            <a:endParaRPr lang="en-US" altLang="en-US" sz="2400" dirty="0">
              <a:cs typeface="DejaVu Sans" charset="0"/>
            </a:endParaRPr>
          </a:p>
          <a:p>
            <a:pPr marL="457200" algn="ctr">
              <a:lnSpc>
                <a:spcPct val="100000"/>
              </a:lnSpc>
            </a:pPr>
            <a:r>
              <a:rPr lang="en-US" altLang="en-US" sz="2400" dirty="0">
                <a:cs typeface="DejaVu Sans" charset="0"/>
              </a:rPr>
              <a:t>Together these are known as the </a:t>
            </a:r>
            <a:r>
              <a:rPr lang="en-US" altLang="en-US" sz="2400" b="1" dirty="0">
                <a:cs typeface="DejaVu Sans" charset="0"/>
              </a:rPr>
              <a:t>General Duty Clause</a:t>
            </a:r>
            <a:r>
              <a:rPr lang="en-US" altLang="en-US" sz="2400" dirty="0">
                <a:cs typeface="DejaVu Sans" charset="0"/>
              </a:rPr>
              <a:t>.</a:t>
            </a:r>
          </a:p>
        </p:txBody>
      </p:sp>
    </p:spTree>
    <p:extLst>
      <p:ext uri="{BB962C8B-B14F-4D97-AF65-F5344CB8AC3E}">
        <p14:creationId xmlns:p14="http://schemas.microsoft.com/office/powerpoint/2010/main" val="1920960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392112" y="579437"/>
            <a:ext cx="8008937" cy="858837"/>
          </a:xfrm>
        </p:spPr>
        <p:txBody>
          <a:bodyPr/>
          <a:lstStyle/>
          <a:p>
            <a:pPr>
              <a:lnSpc>
                <a:spcPct val="100000"/>
              </a:lnSpc>
            </a:pPr>
            <a:r>
              <a:rPr lang="en-US" altLang="en-US" dirty="0" smtClean="0">
                <a:cs typeface="DejaVu Sans" charset="0"/>
              </a:rPr>
              <a:t> Introduction </a:t>
            </a:r>
            <a:r>
              <a:rPr lang="en-US" altLang="en-US" dirty="0">
                <a:cs typeface="DejaVu Sans" charset="0"/>
              </a:rPr>
              <a:t>to </a:t>
            </a:r>
            <a:r>
              <a:rPr lang="en-US" altLang="en-US" dirty="0" smtClean="0">
                <a:cs typeface="DejaVu Sans" charset="0"/>
              </a:rPr>
              <a:t>OSHA </a:t>
            </a:r>
            <a:endParaRPr lang="en-US" altLang="en-US" dirty="0">
              <a:cs typeface="DejaVu Sans" charset="0"/>
            </a:endParaRP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14F2BA54-C011-459B-9AE2-D197119EAD49}"/>
              </a:ext>
            </a:extLst>
          </p:cNvPr>
          <p:cNvSpPr>
            <a:spLocks noChangeArrowheads="1"/>
          </p:cNvSpPr>
          <p:nvPr/>
        </p:nvSpPr>
        <p:spPr bwMode="auto">
          <a:xfrm>
            <a:off x="914400" y="1800225"/>
            <a:ext cx="8659813"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136525" indent="-13652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600" dirty="0">
                <a:cs typeface="DejaVu Sans" charset="0"/>
              </a:rPr>
              <a:t>Some Worker rights under OSHA include:</a:t>
            </a:r>
          </a:p>
          <a:p>
            <a:pPr>
              <a:lnSpc>
                <a:spcPct val="100000"/>
              </a:lnSpc>
            </a:pPr>
            <a:endParaRPr lang="en-US" altLang="en-US" dirty="0">
              <a:cs typeface="DejaVu Sans" charset="0"/>
            </a:endParaRPr>
          </a:p>
          <a:p>
            <a:pPr>
              <a:lnSpc>
                <a:spcPct val="100000"/>
              </a:lnSpc>
              <a:buFont typeface="Wingdings" panose="05000000000000000000" pitchFamily="2" charset="2"/>
              <a:buChar char=""/>
            </a:pPr>
            <a:r>
              <a:rPr lang="en-US" altLang="en-US" sz="2600" dirty="0">
                <a:cs typeface="DejaVu Sans" charset="0"/>
              </a:rPr>
              <a:t> Right to medical exam(s) or test(s) performed for work related purposes</a:t>
            </a:r>
          </a:p>
          <a:p>
            <a:pPr>
              <a:lnSpc>
                <a:spcPct val="100000"/>
              </a:lnSpc>
              <a:buFont typeface="Wingdings" panose="05000000000000000000" pitchFamily="2" charset="2"/>
              <a:buChar char=""/>
            </a:pPr>
            <a:r>
              <a:rPr lang="en-US" altLang="en-US" sz="2600" dirty="0">
                <a:cs typeface="DejaVu Sans" charset="0"/>
              </a:rPr>
              <a:t> Right to refuse work that could kill or seriously injure them (known as imminent danger)</a:t>
            </a:r>
          </a:p>
          <a:p>
            <a:pPr>
              <a:lnSpc>
                <a:spcPct val="100000"/>
              </a:lnSpc>
              <a:buFont typeface="Wingdings" panose="05000000000000000000" pitchFamily="2" charset="2"/>
              <a:buChar char=""/>
            </a:pPr>
            <a:r>
              <a:rPr lang="en-US" altLang="en-US" sz="2600" dirty="0">
                <a:cs typeface="DejaVu Sans" charset="0"/>
              </a:rPr>
              <a:t> Right to know about workplace injuries and illnesses</a:t>
            </a:r>
          </a:p>
          <a:p>
            <a:pPr>
              <a:lnSpc>
                <a:spcPct val="100000"/>
              </a:lnSpc>
              <a:buFont typeface="Wingdings" panose="05000000000000000000" pitchFamily="2" charset="2"/>
              <a:buChar char=""/>
            </a:pPr>
            <a:r>
              <a:rPr lang="en-US" altLang="en-US" sz="2600" dirty="0">
                <a:cs typeface="DejaVu Sans" charset="0"/>
              </a:rPr>
              <a:t> Right to hazard monitoring results</a:t>
            </a:r>
          </a:p>
          <a:p>
            <a:pPr>
              <a:lnSpc>
                <a:spcPct val="100000"/>
              </a:lnSpc>
              <a:buFont typeface="Wingdings" panose="05000000000000000000" pitchFamily="2" charset="2"/>
              <a:buChar char=""/>
            </a:pPr>
            <a:r>
              <a:rPr lang="en-US" altLang="en-US" sz="2600" dirty="0">
                <a:cs typeface="DejaVu Sans" charset="0"/>
              </a:rPr>
              <a:t> Right to know what kinds of chemicals are used in their workplace</a:t>
            </a:r>
          </a:p>
        </p:txBody>
      </p:sp>
    </p:spTree>
    <p:extLst>
      <p:ext uri="{BB962C8B-B14F-4D97-AF65-F5344CB8AC3E}">
        <p14:creationId xmlns:p14="http://schemas.microsoft.com/office/powerpoint/2010/main" val="2139421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A18F-3D3B-48C9-B8F1-2D99DCD5BF9B}"/>
              </a:ext>
            </a:extLst>
          </p:cNvPr>
          <p:cNvSpPr>
            <a:spLocks noGrp="1"/>
          </p:cNvSpPr>
          <p:nvPr>
            <p:ph type="title"/>
          </p:nvPr>
        </p:nvSpPr>
        <p:spPr>
          <a:xfrm>
            <a:off x="0" y="503237"/>
            <a:ext cx="8694737" cy="914400"/>
          </a:xfrm>
        </p:spPr>
        <p:txBody>
          <a:bodyPr/>
          <a:lstStyle/>
          <a:p>
            <a:pPr>
              <a:lnSpc>
                <a:spcPct val="100000"/>
              </a:lnSpc>
            </a:pPr>
            <a:r>
              <a:rPr lang="en-US" altLang="en-US" dirty="0" smtClean="0">
                <a:cs typeface="DejaVu Sans" charset="0"/>
              </a:rPr>
              <a:t> Introduction </a:t>
            </a:r>
            <a:r>
              <a:rPr lang="en-US" altLang="en-US" dirty="0">
                <a:cs typeface="DejaVu Sans" charset="0"/>
              </a:rPr>
              <a:t>to OSHA</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5" name="Rectangle 2">
            <a:extLst>
              <a:ext uri="{FF2B5EF4-FFF2-40B4-BE49-F238E27FC236}">
                <a16:creationId xmlns:a16="http://schemas.microsoft.com/office/drawing/2014/main" id="{053EE8BE-ACE3-46E7-BCBD-15A8A29E39C9}"/>
              </a:ext>
            </a:extLst>
          </p:cNvPr>
          <p:cNvSpPr>
            <a:spLocks noChangeArrowheads="1"/>
          </p:cNvSpPr>
          <p:nvPr/>
        </p:nvSpPr>
        <p:spPr bwMode="auto">
          <a:xfrm>
            <a:off x="1011238" y="2484437"/>
            <a:ext cx="9069387" cy="4381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marL="889000" indent="-320675">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dirty="0">
                <a:solidFill>
                  <a:srgbClr val="00B0F0"/>
                </a:solidFill>
                <a:cs typeface="DejaVu Sans" charset="0"/>
              </a:rPr>
              <a:t>Some Worker rights under OSHA include:</a:t>
            </a:r>
          </a:p>
          <a:p>
            <a:pPr>
              <a:lnSpc>
                <a:spcPct val="100000"/>
              </a:lnSpc>
              <a:buClrTx/>
              <a:buSzTx/>
              <a:buFontTx/>
              <a:buNone/>
            </a:pPr>
            <a:endParaRPr lang="en-US" altLang="en-US" dirty="0">
              <a:solidFill>
                <a:srgbClr val="00B0F0"/>
              </a:solidFill>
              <a:cs typeface="DejaVu Sans" charset="0"/>
            </a:endParaRPr>
          </a:p>
          <a:p>
            <a:pPr lvl="1">
              <a:lnSpc>
                <a:spcPct val="100000"/>
              </a:lnSpc>
              <a:buFont typeface="Wingdings" panose="05000000000000000000" pitchFamily="2" charset="2"/>
              <a:buChar char=""/>
            </a:pPr>
            <a:r>
              <a:rPr lang="en-US" altLang="en-US" sz="2600" dirty="0">
                <a:solidFill>
                  <a:srgbClr val="00B0F0"/>
                </a:solidFill>
                <a:cs typeface="DejaVu Sans" charset="0"/>
              </a:rPr>
              <a:t>Right to file a complaint with OSHA</a:t>
            </a:r>
          </a:p>
          <a:p>
            <a:pPr lvl="1">
              <a:lnSpc>
                <a:spcPct val="100000"/>
              </a:lnSpc>
              <a:buFont typeface="Wingdings" panose="05000000000000000000" pitchFamily="2" charset="2"/>
              <a:buChar char=""/>
            </a:pPr>
            <a:r>
              <a:rPr lang="en-US" altLang="en-US" sz="2600" dirty="0">
                <a:solidFill>
                  <a:srgbClr val="00B0F0"/>
                </a:solidFill>
                <a:cs typeface="DejaVu Sans" charset="0"/>
              </a:rPr>
              <a:t>Right to get information</a:t>
            </a:r>
          </a:p>
          <a:p>
            <a:pPr lvl="1">
              <a:lnSpc>
                <a:spcPct val="100000"/>
              </a:lnSpc>
              <a:buFont typeface="Wingdings" panose="05000000000000000000" pitchFamily="2" charset="2"/>
              <a:buChar char=""/>
            </a:pPr>
            <a:r>
              <a:rPr lang="en-US" altLang="en-US" sz="2600" dirty="0">
                <a:solidFill>
                  <a:srgbClr val="00B0F0"/>
                </a:solidFill>
                <a:cs typeface="DejaVu Sans" charset="0"/>
              </a:rPr>
              <a:t>Right to have an OSHA inspection</a:t>
            </a:r>
          </a:p>
          <a:p>
            <a:pPr lvl="1">
              <a:lnSpc>
                <a:spcPct val="100000"/>
              </a:lnSpc>
              <a:buFont typeface="Wingdings" panose="05000000000000000000" pitchFamily="2" charset="2"/>
              <a:buChar char=""/>
            </a:pPr>
            <a:r>
              <a:rPr lang="en-US" altLang="en-US" sz="2600" dirty="0">
                <a:solidFill>
                  <a:srgbClr val="00B0F0"/>
                </a:solidFill>
                <a:cs typeface="DejaVu Sans" charset="0"/>
              </a:rPr>
              <a:t>Right to know about hazards</a:t>
            </a:r>
          </a:p>
          <a:p>
            <a:pPr lvl="1">
              <a:lnSpc>
                <a:spcPct val="100000"/>
              </a:lnSpc>
              <a:buFont typeface="Wingdings" panose="05000000000000000000" pitchFamily="2" charset="2"/>
              <a:buChar char=""/>
            </a:pPr>
            <a:r>
              <a:rPr lang="en-US" altLang="en-US" sz="2600" dirty="0">
                <a:solidFill>
                  <a:srgbClr val="00B0F0"/>
                </a:solidFill>
                <a:cs typeface="DejaVu Sans" charset="0"/>
              </a:rPr>
              <a:t>Right to health and safety training</a:t>
            </a:r>
          </a:p>
          <a:p>
            <a:pPr lvl="1">
              <a:lnSpc>
                <a:spcPct val="100000"/>
              </a:lnSpc>
              <a:buFont typeface="Wingdings" panose="05000000000000000000" pitchFamily="2" charset="2"/>
              <a:buChar char=""/>
            </a:pPr>
            <a:r>
              <a:rPr lang="en-US" altLang="en-US" sz="2600" dirty="0">
                <a:solidFill>
                  <a:srgbClr val="00B0F0"/>
                </a:solidFill>
                <a:cs typeface="DejaVu Sans" charset="0"/>
              </a:rPr>
              <a:t>Right not to be discriminated against for health and safety activities </a:t>
            </a:r>
          </a:p>
        </p:txBody>
      </p:sp>
    </p:spTree>
    <p:extLst>
      <p:ext uri="{BB962C8B-B14F-4D97-AF65-F5344CB8AC3E}">
        <p14:creationId xmlns:p14="http://schemas.microsoft.com/office/powerpoint/2010/main" val="5531854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hidden="1">
            <a:extLst>
              <a:ext uri="{FF2B5EF4-FFF2-40B4-BE49-F238E27FC236}">
                <a16:creationId xmlns:a16="http://schemas.microsoft.com/office/drawing/2014/main" id="{6CDBA18F-3D3B-48C9-B8F1-2D99DCD5BF9B}"/>
              </a:ext>
            </a:extLst>
          </p:cNvPr>
          <p:cNvSpPr>
            <a:spLocks noGrp="1"/>
          </p:cNvSpPr>
          <p:nvPr>
            <p:ph type="title"/>
          </p:nvPr>
        </p:nvSpPr>
        <p:spPr>
          <a:xfrm>
            <a:off x="844368" y="4010820"/>
            <a:ext cx="8694737" cy="3144837"/>
          </a:xfrm>
        </p:spPr>
        <p:txBody>
          <a:bodyPr/>
          <a:lstStyle/>
          <a:p>
            <a:pPr>
              <a:lnSpc>
                <a:spcPct val="100000"/>
              </a:lnSpc>
            </a:pPr>
            <a:r>
              <a:rPr lang="en-US" altLang="en-US" dirty="0">
                <a:cs typeface="DejaVu Sans" charset="0"/>
              </a:rPr>
              <a:t>A Brief History of Hazardous Materials</a:t>
            </a:r>
          </a:p>
        </p:txBody>
      </p:sp>
      <p:sp>
        <p:nvSpPr>
          <p:cNvPr id="3" name="Text Placeholder 2" hidden="1">
            <a:extLst>
              <a:ext uri="{FF2B5EF4-FFF2-40B4-BE49-F238E27FC236}">
                <a16:creationId xmlns:a16="http://schemas.microsoft.com/office/drawing/2014/main" id="{BF512099-40A6-42C9-9080-AACAF5B58B78}"/>
              </a:ext>
            </a:extLst>
          </p:cNvPr>
          <p:cNvSpPr>
            <a:spLocks noGrp="1"/>
          </p:cNvSpPr>
          <p:nvPr>
            <p:ph type="body" idx="1"/>
          </p:nvPr>
        </p:nvSpPr>
        <p:spPr/>
        <p:txBody>
          <a:bodyPr/>
          <a:lstStyle/>
          <a:p>
            <a:endParaRPr lang="en-US"/>
          </a:p>
        </p:txBody>
      </p:sp>
      <p:sp>
        <p:nvSpPr>
          <p:cNvPr id="4" name="Rectangle 1">
            <a:extLst>
              <a:ext uri="{FF2B5EF4-FFF2-40B4-BE49-F238E27FC236}">
                <a16:creationId xmlns:a16="http://schemas.microsoft.com/office/drawing/2014/main" id="{5F57A238-DCD7-4E00-B319-8991743DC0F7}"/>
              </a:ext>
            </a:extLst>
          </p:cNvPr>
          <p:cNvSpPr>
            <a:spLocks noChangeArrowheads="1"/>
          </p:cNvSpPr>
          <p:nvPr/>
        </p:nvSpPr>
        <p:spPr bwMode="auto">
          <a:xfrm>
            <a:off x="503238" y="576263"/>
            <a:ext cx="7199312" cy="7191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nchor="ctr"/>
          <a:lstStyle>
            <a:lvl1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3000" dirty="0">
                <a:cs typeface="DejaVu Sans" charset="0"/>
              </a:rPr>
              <a:t>A Brief History of Hazardous Materials</a:t>
            </a:r>
          </a:p>
        </p:txBody>
      </p:sp>
      <p:sp>
        <p:nvSpPr>
          <p:cNvPr id="5" name="Rectangle 2">
            <a:extLst>
              <a:ext uri="{FF2B5EF4-FFF2-40B4-BE49-F238E27FC236}">
                <a16:creationId xmlns:a16="http://schemas.microsoft.com/office/drawing/2014/main" id="{3A46C342-7436-47C6-82C4-0F06EEAFB5BA}"/>
              </a:ext>
            </a:extLst>
          </p:cNvPr>
          <p:cNvSpPr>
            <a:spLocks noChangeArrowheads="1"/>
          </p:cNvSpPr>
          <p:nvPr/>
        </p:nvSpPr>
        <p:spPr bwMode="auto">
          <a:xfrm>
            <a:off x="503238" y="1800225"/>
            <a:ext cx="9070975" cy="43830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lstStyle>
            <a:lvl1pPr marL="431800" indent="-322263">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buSzPct val="45000"/>
              <a:buFont typeface="Wingdings" panose="05000000000000000000" pitchFamily="2" charset="2"/>
              <a:buChar char=""/>
            </a:pPr>
            <a:r>
              <a:rPr lang="en-US" altLang="en-US" sz="2600">
                <a:cs typeface="DejaVu Sans" charset="0"/>
              </a:rPr>
              <a:t>The use of hazardous materials in the workplace is nothing new. Many of the hazards associated with a number of materials have been known for a long time.</a:t>
            </a:r>
          </a:p>
          <a:p>
            <a:pPr>
              <a:lnSpc>
                <a:spcPct val="100000"/>
              </a:lnSpc>
              <a:buSzPct val="45000"/>
              <a:buFont typeface="Wingdings" panose="05000000000000000000" pitchFamily="2" charset="2"/>
              <a:buChar char=""/>
            </a:pPr>
            <a:r>
              <a:rPr lang="en-US" altLang="en-US" sz="2600">
                <a:cs typeface="DejaVu Sans" charset="0"/>
              </a:rPr>
              <a:t> </a:t>
            </a:r>
          </a:p>
        </p:txBody>
      </p:sp>
      <p:sp>
        <p:nvSpPr>
          <p:cNvPr id="6" name="Rectangle 6">
            <a:extLst>
              <a:ext uri="{FF2B5EF4-FFF2-40B4-BE49-F238E27FC236}">
                <a16:creationId xmlns:a16="http://schemas.microsoft.com/office/drawing/2014/main" id="{62727FE2-7463-4A53-A426-9B2FE1C865E3}"/>
              </a:ext>
            </a:extLst>
          </p:cNvPr>
          <p:cNvSpPr>
            <a:spLocks noChangeArrowheads="1"/>
          </p:cNvSpPr>
          <p:nvPr/>
        </p:nvSpPr>
        <p:spPr bwMode="auto">
          <a:xfrm>
            <a:off x="3475038" y="6035675"/>
            <a:ext cx="1552575"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 pos="1371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a:cs typeface="DejaVu Sans" charset="0"/>
              </a:rPr>
              <a:t>Asbestos</a:t>
            </a:r>
          </a:p>
        </p:txBody>
      </p:sp>
      <p:pic>
        <p:nvPicPr>
          <p:cNvPr id="7" name="Picture 3" descr="chemical substance">
            <a:extLst>
              <a:ext uri="{FF2B5EF4-FFF2-40B4-BE49-F238E27FC236}">
                <a16:creationId xmlns:a16="http://schemas.microsoft.com/office/drawing/2014/main" id="{C1EA16A9-E915-4095-B989-DC44AFB1232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525" y="3397250"/>
            <a:ext cx="2646363" cy="17224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8" name="Picture 4" descr="chemical substance">
            <a:extLst>
              <a:ext uri="{FF2B5EF4-FFF2-40B4-BE49-F238E27FC236}">
                <a16:creationId xmlns:a16="http://schemas.microsoft.com/office/drawing/2014/main" id="{1590292D-820C-4DC6-B410-162D991767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1506" y="4850606"/>
            <a:ext cx="2513012" cy="1817687"/>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9" name="Picture 5" descr="chemical substance">
            <a:extLst>
              <a:ext uri="{FF2B5EF4-FFF2-40B4-BE49-F238E27FC236}">
                <a16:creationId xmlns:a16="http://schemas.microsoft.com/office/drawing/2014/main" id="{E08145BD-5E1C-417B-A9F0-3C7DF6A679B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0713" y="3565525"/>
            <a:ext cx="2141537" cy="214153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10" name="Picture 7" descr="chemical substance">
            <a:extLst>
              <a:ext uri="{FF2B5EF4-FFF2-40B4-BE49-F238E27FC236}">
                <a16:creationId xmlns:a16="http://schemas.microsoft.com/office/drawing/2014/main" id="{F5E7D5D2-A3BA-4FE3-8424-8B69C17A954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21400" y="3619500"/>
            <a:ext cx="2779713" cy="1636713"/>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1" name="Rectangle 8">
            <a:extLst>
              <a:ext uri="{FF2B5EF4-FFF2-40B4-BE49-F238E27FC236}">
                <a16:creationId xmlns:a16="http://schemas.microsoft.com/office/drawing/2014/main" id="{0445529D-8CDF-4D9A-AE8C-815DE7D311DE}"/>
              </a:ext>
            </a:extLst>
          </p:cNvPr>
          <p:cNvSpPr>
            <a:spLocks noChangeArrowheads="1"/>
          </p:cNvSpPr>
          <p:nvPr/>
        </p:nvSpPr>
        <p:spPr bwMode="auto">
          <a:xfrm>
            <a:off x="6675438" y="5486400"/>
            <a:ext cx="1004887" cy="4286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0000" tIns="45000" rIns="90000" bIns="45000"/>
          <a:lstStyle>
            <a:lvl1pPr>
              <a:tabLst>
                <a:tab pos="457200" algn="l"/>
                <a:tab pos="914400" algn="l"/>
              </a:tabLst>
              <a:defRPr>
                <a:solidFill>
                  <a:srgbClr val="000000"/>
                </a:solidFill>
                <a:latin typeface="Arial" panose="020B0604020202020204" pitchFamily="34" charset="0"/>
                <a:ea typeface="Microsoft YaHei" panose="020B0503020204020204" pitchFamily="34" charset="-122"/>
              </a:defRPr>
            </a:lvl1pPr>
            <a:lvl2pPr>
              <a:tabLst>
                <a:tab pos="457200" algn="l"/>
                <a:tab pos="914400" algn="l"/>
              </a:tabLst>
              <a:defRPr>
                <a:solidFill>
                  <a:srgbClr val="000000"/>
                </a:solidFill>
                <a:latin typeface="Arial" panose="020B0604020202020204" pitchFamily="34" charset="0"/>
                <a:ea typeface="Microsoft YaHei" panose="020B0503020204020204" pitchFamily="34" charset="-122"/>
              </a:defRPr>
            </a:lvl2pPr>
            <a:lvl3pPr>
              <a:tabLst>
                <a:tab pos="457200" algn="l"/>
                <a:tab pos="914400" algn="l"/>
              </a:tabLst>
              <a:defRPr>
                <a:solidFill>
                  <a:srgbClr val="000000"/>
                </a:solidFill>
                <a:latin typeface="Arial" panose="020B0604020202020204" pitchFamily="34" charset="0"/>
                <a:ea typeface="Microsoft YaHei" panose="020B0503020204020204" pitchFamily="34" charset="-122"/>
              </a:defRPr>
            </a:lvl3pPr>
            <a:lvl4pPr>
              <a:tabLst>
                <a:tab pos="457200" algn="l"/>
                <a:tab pos="914400" algn="l"/>
              </a:tabLst>
              <a:defRPr>
                <a:solidFill>
                  <a:srgbClr val="000000"/>
                </a:solidFill>
                <a:latin typeface="Arial" panose="020B0604020202020204" pitchFamily="34" charset="0"/>
                <a:ea typeface="Microsoft YaHei" panose="020B0503020204020204" pitchFamily="34" charset="-122"/>
              </a:defRPr>
            </a:lvl4pPr>
            <a:lvl5pPr>
              <a:tabLst>
                <a:tab pos="457200" algn="l"/>
                <a:tab pos="914400" algn="l"/>
              </a:tabLst>
              <a:defRPr>
                <a:solidFill>
                  <a:srgbClr val="000000"/>
                </a:solidFill>
                <a:latin typeface="Arial" panose="020B0604020202020204" pitchFamily="34" charset="0"/>
                <a:ea typeface="Microsoft YaHei" panose="020B0503020204020204" pitchFamily="34" charset="-122"/>
              </a:defRPr>
            </a:lvl5pPr>
            <a:lvl6pPr marL="25146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6pPr>
            <a:lvl7pPr marL="29718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7pPr>
            <a:lvl8pPr marL="34290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8pPr>
            <a:lvl9pPr marL="3886200" indent="-228600" defTabSz="457200" fontAlgn="base" hangingPunct="0">
              <a:lnSpc>
                <a:spcPct val="93000"/>
              </a:lnSpc>
              <a:spcBef>
                <a:spcPct val="0"/>
              </a:spcBef>
              <a:spcAft>
                <a:spcPct val="0"/>
              </a:spcAft>
              <a:buClr>
                <a:srgbClr val="000000"/>
              </a:buClr>
              <a:buSzPct val="100000"/>
              <a:buFont typeface="Times New Roman" panose="02020603050405020304" pitchFamily="18" charset="0"/>
              <a:tabLst>
                <a:tab pos="457200" algn="l"/>
                <a:tab pos="9144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en-US" altLang="en-US" sz="2400">
                <a:cs typeface="DejaVu Sans" charset="0"/>
              </a:rPr>
              <a:t>Lead</a:t>
            </a:r>
          </a:p>
        </p:txBody>
      </p:sp>
    </p:spTree>
    <p:extLst>
      <p:ext uri="{BB962C8B-B14F-4D97-AF65-F5344CB8AC3E}">
        <p14:creationId xmlns:p14="http://schemas.microsoft.com/office/powerpoint/2010/main" val="3744159225"/>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Microsoft YaHei"/>
        <a:cs typeface=""/>
      </a:majorFont>
      <a:minorFont>
        <a:latin typeface="Arial"/>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en-US"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11710</TotalTime>
  <Words>4222</Words>
  <Application>Microsoft Office PowerPoint</Application>
  <PresentationFormat>Custom</PresentationFormat>
  <Paragraphs>377</Paragraphs>
  <Slides>33</Slides>
  <Notes>32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33</vt:i4>
      </vt:variant>
    </vt:vector>
  </HeadingPairs>
  <TitlesOfParts>
    <vt:vector size="44" baseType="lpstr">
      <vt:lpstr>Microsoft YaHei</vt:lpstr>
      <vt:lpstr>Arial</vt:lpstr>
      <vt:lpstr>DejaVu Sans</vt:lpstr>
      <vt:lpstr>Lucida Bright</vt:lpstr>
      <vt:lpstr>Microsoft Himalaya</vt:lpstr>
      <vt:lpstr>Segoe UI</vt:lpstr>
      <vt:lpstr>Symbol</vt:lpstr>
      <vt:lpstr>Times New Roman</vt:lpstr>
      <vt:lpstr>Wingdings</vt:lpstr>
      <vt:lpstr>Office Theme</vt:lpstr>
      <vt:lpstr>Office Theme</vt:lpstr>
      <vt:lpstr>Training</vt:lpstr>
      <vt:lpstr>Disclaimer</vt:lpstr>
      <vt:lpstr>Overview of Class</vt:lpstr>
      <vt:lpstr>Glossary of Acronyms Used</vt:lpstr>
      <vt:lpstr>Introduction to OSHA</vt:lpstr>
      <vt:lpstr>Introduction to OSHA </vt:lpstr>
      <vt:lpstr> Introduction to OSHA </vt:lpstr>
      <vt:lpstr> Introduction to OSHA</vt:lpstr>
      <vt:lpstr>A Brief History of Hazardous Materials</vt:lpstr>
      <vt:lpstr>A Brief History of Hazardous Materials  </vt:lpstr>
      <vt:lpstr>Introduction to Hazard Communication</vt:lpstr>
      <vt:lpstr>OSHA’s Hazard Communication Standard</vt:lpstr>
      <vt:lpstr>OSHA’s Hazard Communication Standard </vt:lpstr>
      <vt:lpstr> OSHA’s Hazard Communication Standard</vt:lpstr>
      <vt:lpstr>  OSHA’s Hazard Communication Standard</vt:lpstr>
      <vt:lpstr>OSHA’s Hazard Communication Standard  </vt:lpstr>
      <vt:lpstr>  OSHA’s Hazard Communication Standard   </vt:lpstr>
      <vt:lpstr> OSHA’s Hazard Communication Standard</vt:lpstr>
      <vt:lpstr> OSHA’s Hazard Communication Standard  </vt:lpstr>
      <vt:lpstr>OSHA’s Hazard Communication Standard   </vt:lpstr>
      <vt:lpstr>   OSHA’s Hazard Communication Standard</vt:lpstr>
      <vt:lpstr>  OSHA’s Hazard Communication Standard </vt:lpstr>
      <vt:lpstr>    OSHA’s Hazard Communication Standard</vt:lpstr>
      <vt:lpstr>  OSHA’s Hazard Communication Standard</vt:lpstr>
      <vt:lpstr>    OSHA’s Hazard Communication Standard </vt:lpstr>
      <vt:lpstr>   OSHA’s Hazard Communication Standard</vt:lpstr>
      <vt:lpstr>  OSHA’s Hazard Communication Standard </vt:lpstr>
      <vt:lpstr>  OSHA’s Hazard Communication Standard  </vt:lpstr>
      <vt:lpstr>     OSHA’s Hazard Communication Standard</vt:lpstr>
      <vt:lpstr>   OSHA’s Hazard Communication Standard </vt:lpstr>
      <vt:lpstr>  OSHA’s Hazard Communication Standard  </vt:lpstr>
      <vt:lpstr>  OSHA’s Hazard Communication Standard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Kevim</dc:creator>
  <cp:keywords/>
  <dc:description/>
  <cp:lastModifiedBy>Robertson, Donna - OSHA</cp:lastModifiedBy>
  <cp:revision>134</cp:revision>
  <cp:lastPrinted>2018-07-25T16:51:44Z</cp:lastPrinted>
  <dcterms:created xsi:type="dcterms:W3CDTF">2017-12-16T22:34:03Z</dcterms:created>
  <dcterms:modified xsi:type="dcterms:W3CDTF">2021-07-07T14:43:46Z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28</vt:i4>
  </property>
  <property fmtid="{D5CDD505-2E9C-101B-9397-08002B2CF9AE}" pid="8" name="PresentationFormat">
    <vt:lpwstr>Custom</vt:lpwstr>
  </property>
  <property fmtid="{D5CDD505-2E9C-101B-9397-08002B2CF9AE}" pid="9" name="ScaleCrop">
    <vt:bool>false</vt:bool>
  </property>
  <property fmtid="{D5CDD505-2E9C-101B-9397-08002B2CF9AE}" pid="10" name="ShareDoc">
    <vt:bool>false</vt:bool>
  </property>
  <property fmtid="{D5CDD505-2E9C-101B-9397-08002B2CF9AE}" pid="11" name="Slides">
    <vt:i4>34</vt:i4>
  </property>
</Properties>
</file>