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3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90" r:id="rId26"/>
    <p:sldId id="280" r:id="rId27"/>
    <p:sldId id="281" r:id="rId28"/>
    <p:sldId id="282" r:id="rId29"/>
    <p:sldId id="291" r:id="rId30"/>
    <p:sldId id="292" r:id="rId31"/>
    <p:sldId id="293" r:id="rId32"/>
    <p:sldId id="294" r:id="rId33"/>
    <p:sldId id="295" r:id="rId34"/>
    <p:sldId id="296" r:id="rId35"/>
  </p:sldIdLst>
  <p:sldSz cx="10080625" cy="7559675"/>
  <p:notesSz cx="7010400" cy="9296400"/>
  <p:embeddedFontLst>
    <p:embeddedFont>
      <p:font typeface="Roboto"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kane@citizenactionwi.org" initials="k" lastIdx="1" clrIdx="0">
    <p:extLst>
      <p:ext uri="{19B8F6BF-5375-455C-9EA6-DF929625EA0E}">
        <p15:presenceInfo xmlns:p15="http://schemas.microsoft.com/office/powerpoint/2012/main" userId="9f5723395f733a1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263" autoAdjust="0"/>
  </p:normalViewPr>
  <p:slideViewPr>
    <p:cSldViewPr snapToGrid="0">
      <p:cViewPr varScale="1">
        <p:scale>
          <a:sx n="38" d="100"/>
          <a:sy n="38" d="100"/>
        </p:scale>
        <p:origin x="157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26" y="4415777"/>
            <a:ext cx="5608302" cy="4183375"/>
          </a:xfrm>
          <a:prstGeom prst="rect">
            <a:avLst/>
          </a:prstGeom>
          <a:noFill/>
          <a:ln>
            <a:noFill/>
          </a:ln>
        </p:spPr>
        <p:txBody>
          <a:bodyPr spcFirstLastPara="1" wrap="square" lIns="83608" tIns="83608" rIns="83608" bIns="83608" anchor="t" anchorCtr="0"/>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67596" y="4068922"/>
            <a:ext cx="5675209" cy="4507789"/>
          </a:xfrm>
          <a:prstGeom prst="rect">
            <a:avLst/>
          </a:prstGeom>
          <a:noFill/>
          <a:ln>
            <a:noFill/>
          </a:ln>
        </p:spPr>
        <p:txBody>
          <a:bodyPr spcFirstLastPara="1" wrap="square" lIns="0" tIns="0" rIns="0" bIns="0" anchor="t" anchorCtr="0">
            <a:noAutofit/>
          </a:bodyPr>
          <a:lstStyle/>
          <a:p>
            <a:pPr marL="0" indent="0">
              <a:buNone/>
            </a:pPr>
            <a:r>
              <a:rPr lang="en-US" sz="1800" dirty="0"/>
              <a:t/>
            </a:r>
            <a:br>
              <a:rPr lang="en-US" sz="1800" dirty="0"/>
            </a:br>
            <a:r>
              <a:rPr lang="en-US" sz="1800" dirty="0" err="1"/>
              <a:t>Participantes</a:t>
            </a:r>
            <a:r>
              <a:rPr lang="en-US" sz="1800" dirty="0"/>
              <a:t> de la </a:t>
            </a:r>
            <a:r>
              <a:rPr lang="en-US" sz="1800" dirty="0" err="1"/>
              <a:t>clase</a:t>
            </a:r>
            <a:r>
              <a:rPr lang="en-US" sz="1800" dirty="0"/>
              <a:t> de </a:t>
            </a:r>
            <a:r>
              <a:rPr lang="en-US" sz="1800" dirty="0" err="1"/>
              <a:t>bienvenida</a:t>
            </a:r>
            <a:r>
              <a:rPr lang="en-US" sz="1800" dirty="0"/>
              <a:t/>
            </a:r>
            <a:br>
              <a:rPr lang="en-US" sz="1800" dirty="0"/>
            </a:br>
            <a:r>
              <a:rPr lang="en-US" sz="1800" dirty="0" err="1"/>
              <a:t>Pida</a:t>
            </a:r>
            <a:r>
              <a:rPr lang="en-US" sz="1800" dirty="0"/>
              <a:t> que </a:t>
            </a:r>
            <a:r>
              <a:rPr lang="en-US" sz="1800" dirty="0" err="1"/>
              <a:t>todos</a:t>
            </a:r>
            <a:r>
              <a:rPr lang="en-US" sz="1800" dirty="0"/>
              <a:t> se </a:t>
            </a:r>
            <a:r>
              <a:rPr lang="en-US" sz="1800" dirty="0" err="1"/>
              <a:t>registren</a:t>
            </a:r>
            <a:r>
              <a:rPr lang="en-US" sz="1800" dirty="0"/>
              <a:t/>
            </a:r>
            <a:br>
              <a:rPr lang="en-US" sz="1800" dirty="0"/>
            </a:br>
            <a:r>
              <a:rPr lang="en-US" sz="1800" dirty="0" err="1"/>
              <a:t>Preséntese</a:t>
            </a:r>
            <a:r>
              <a:rPr lang="en-US" sz="1800" dirty="0"/>
              <a:t> </a:t>
            </a:r>
            <a:r>
              <a:rPr lang="en-US" sz="1800" dirty="0" err="1"/>
              <a:t>brevemente</a:t>
            </a:r>
            <a:r>
              <a:rPr lang="en-US" sz="1800" dirty="0"/>
              <a:t/>
            </a:r>
            <a:br>
              <a:rPr lang="en-US" sz="1800" dirty="0"/>
            </a:br>
            <a:r>
              <a:rPr lang="en-US" sz="1800" dirty="0" err="1"/>
              <a:t>Presente</a:t>
            </a:r>
            <a:r>
              <a:rPr lang="en-US" sz="1800" dirty="0"/>
              <a:t> </a:t>
            </a:r>
            <a:r>
              <a:rPr lang="en-US" sz="1800" dirty="0" err="1"/>
              <a:t>intérprete</a:t>
            </a:r>
            <a:r>
              <a:rPr lang="en-US" sz="1800" dirty="0"/>
              <a:t> </a:t>
            </a:r>
            <a:r>
              <a:rPr lang="en-US" sz="1800" dirty="0" err="1"/>
              <a:t>si</a:t>
            </a:r>
            <a:r>
              <a:rPr lang="en-US" sz="1800" dirty="0"/>
              <a:t> es una </a:t>
            </a:r>
            <a:r>
              <a:rPr lang="en-US" sz="1800" dirty="0" err="1"/>
              <a:t>clase</a:t>
            </a:r>
            <a:r>
              <a:rPr lang="en-US" sz="1800" dirty="0"/>
              <a:t> </a:t>
            </a:r>
            <a:r>
              <a:rPr lang="en-US" sz="1800" dirty="0" err="1"/>
              <a:t>bilingüe</a:t>
            </a:r>
            <a:r>
              <a:rPr lang="en-US" sz="1800" dirty="0"/>
              <a:t/>
            </a:r>
            <a:br>
              <a:rPr lang="en-US" sz="1800" dirty="0"/>
            </a:br>
            <a:r>
              <a:rPr lang="en-US" sz="1800" dirty="0" err="1"/>
              <a:t>Presentar</a:t>
            </a:r>
            <a:r>
              <a:rPr lang="en-US" sz="1800" dirty="0"/>
              <a:t> co-</a:t>
            </a:r>
            <a:r>
              <a:rPr lang="en-US" sz="1800" dirty="0" err="1"/>
              <a:t>facilitador</a:t>
            </a:r>
            <a:r>
              <a:rPr lang="en-US" sz="1800" dirty="0"/>
              <a:t> </a:t>
            </a:r>
            <a:r>
              <a:rPr lang="en-US" sz="1800" dirty="0" err="1"/>
              <a:t>si</a:t>
            </a:r>
            <a:r>
              <a:rPr lang="en-US" sz="1800" dirty="0"/>
              <a:t> </a:t>
            </a:r>
            <a:r>
              <a:rPr lang="en-US" sz="1800" dirty="0" err="1"/>
              <a:t>clase</a:t>
            </a:r>
            <a:r>
              <a:rPr lang="en-US" sz="1800" dirty="0"/>
              <a:t> </a:t>
            </a:r>
            <a:r>
              <a:rPr lang="en-US" sz="1800" dirty="0" err="1"/>
              <a:t>grande</a:t>
            </a:r>
            <a:r>
              <a:rPr lang="en-US" sz="1800" dirty="0"/>
              <a:t/>
            </a:r>
            <a:br>
              <a:rPr lang="en-US" sz="1800" dirty="0"/>
            </a:br>
            <a:r>
              <a:rPr lang="en-US" sz="1800" dirty="0" err="1"/>
              <a:t>Mencione</a:t>
            </a:r>
            <a:r>
              <a:rPr lang="en-US" sz="1800" dirty="0"/>
              <a:t> </a:t>
            </a:r>
            <a:r>
              <a:rPr lang="en-US" sz="1800" dirty="0" err="1"/>
              <a:t>brevemente</a:t>
            </a:r>
            <a:r>
              <a:rPr lang="en-US" sz="1800" dirty="0"/>
              <a:t> la </a:t>
            </a:r>
            <a:r>
              <a:rPr lang="en-US" sz="1800" dirty="0" err="1"/>
              <a:t>asociación</a:t>
            </a:r>
            <a:r>
              <a:rPr lang="en-US" sz="1800" dirty="0"/>
              <a:t> de </a:t>
            </a:r>
            <a:r>
              <a:rPr lang="en-US" sz="1800" dirty="0" err="1"/>
              <a:t>organizaciones</a:t>
            </a:r>
            <a:r>
              <a:rPr lang="en-US" sz="1800" dirty="0"/>
              <a:t> para </a:t>
            </a:r>
            <a:r>
              <a:rPr lang="en-US" sz="1800" dirty="0" err="1"/>
              <a:t>brindarles</a:t>
            </a:r>
            <a:r>
              <a:rPr lang="en-US" sz="1800" dirty="0"/>
              <a:t> </a:t>
            </a:r>
            <a:r>
              <a:rPr lang="en-US" sz="1800" dirty="0" err="1"/>
              <a:t>esta</a:t>
            </a:r>
            <a:r>
              <a:rPr lang="en-US" sz="1800" dirty="0"/>
              <a:t> </a:t>
            </a:r>
            <a:r>
              <a:rPr lang="en-US" sz="1800" dirty="0" err="1"/>
              <a:t>información</a:t>
            </a:r>
            <a:r>
              <a:rPr lang="en-US" sz="1800" dirty="0"/>
              <a:t> vital sin </a:t>
            </a:r>
            <a:r>
              <a:rPr lang="en-US" sz="1800" dirty="0" err="1"/>
              <a:t>costo</a:t>
            </a:r>
            <a:r>
              <a:rPr lang="en-US" sz="1800" dirty="0"/>
              <a:t> </a:t>
            </a:r>
            <a:r>
              <a:rPr lang="en-US" sz="1800" dirty="0" err="1"/>
              <a:t>alguno</a:t>
            </a:r>
            <a:r>
              <a:rPr lang="en-US" sz="1800" dirty="0"/>
              <a:t>.</a:t>
            </a:r>
            <a:br>
              <a:rPr lang="en-US" sz="1800" dirty="0"/>
            </a:br>
            <a:r>
              <a:rPr lang="en-US" sz="1800" dirty="0" err="1"/>
              <a:t>Pídales</a:t>
            </a:r>
            <a:r>
              <a:rPr lang="en-US" sz="1800" dirty="0"/>
              <a:t> a los </a:t>
            </a:r>
            <a:r>
              <a:rPr lang="en-US" sz="1800" dirty="0" err="1"/>
              <a:t>participantes</a:t>
            </a:r>
            <a:r>
              <a:rPr lang="en-US" sz="1800" dirty="0"/>
              <a:t> que se </a:t>
            </a:r>
            <a:r>
              <a:rPr lang="en-US" sz="1800" dirty="0" err="1"/>
              <a:t>presenten</a:t>
            </a:r>
            <a:r>
              <a:rPr lang="en-US" sz="1800" dirty="0"/>
              <a:t> </a:t>
            </a:r>
            <a:r>
              <a:rPr lang="en-US" sz="1800" dirty="0" err="1"/>
              <a:t>brevemente</a:t>
            </a:r>
            <a:r>
              <a:rPr lang="en-US" sz="1800" dirty="0"/>
              <a:t> (</a:t>
            </a:r>
            <a:r>
              <a:rPr lang="en-US" sz="1800" dirty="0" err="1"/>
              <a:t>nombre</a:t>
            </a:r>
            <a:r>
              <a:rPr lang="en-US" sz="1800" dirty="0"/>
              <a:t>, </a:t>
            </a:r>
            <a:r>
              <a:rPr lang="en-US" sz="1800" dirty="0" err="1"/>
              <a:t>empresa</a:t>
            </a:r>
            <a:r>
              <a:rPr lang="en-US" sz="1800" dirty="0"/>
              <a:t>, </a:t>
            </a:r>
            <a:r>
              <a:rPr lang="en-US" sz="1800" dirty="0" err="1"/>
              <a:t>ya</a:t>
            </a:r>
            <a:r>
              <a:rPr lang="en-US" sz="1800" dirty="0"/>
              <a:t> sea </a:t>
            </a:r>
            <a:r>
              <a:rPr lang="en-US" sz="1800" dirty="0" err="1"/>
              <a:t>trabajador</a:t>
            </a:r>
            <a:r>
              <a:rPr lang="en-US" sz="1800" dirty="0"/>
              <a:t>, </a:t>
            </a:r>
            <a:r>
              <a:rPr lang="en-US" sz="1800" dirty="0" err="1"/>
              <a:t>gerente</a:t>
            </a:r>
            <a:r>
              <a:rPr lang="en-US" sz="1800" dirty="0"/>
              <a:t> o </a:t>
            </a:r>
            <a:r>
              <a:rPr lang="en-US" sz="1800" dirty="0" err="1"/>
              <a:t>propietario</a:t>
            </a:r>
            <a:r>
              <a:rPr lang="en-US" sz="1800" dirty="0"/>
              <a:t>)</a:t>
            </a:r>
            <a:endParaRPr sz="2500" dirty="0"/>
          </a:p>
        </p:txBody>
      </p:sp>
      <p:sp>
        <p:nvSpPr>
          <p:cNvPr id="100" name="Google Shape;100;p1: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21: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marR="23228" indent="0">
              <a:lnSpc>
                <a:spcPct val="115000"/>
              </a:lnSpc>
              <a:buClr>
                <a:schemeClr val="dk1"/>
              </a:buClr>
              <a:buNone/>
            </a:pPr>
            <a:r>
              <a:rPr lang="en-US" sz="1600">
                <a:solidFill>
                  <a:srgbClr val="212121"/>
                </a:solidFill>
                <a:highlight>
                  <a:srgbClr val="FFFFFF"/>
                </a:highlight>
              </a:rPr>
              <a:t>Si bien los materiales o productos químicos peligrosos en el lugar de trabajo moderno pueden ser más antiguos o de diseño o creación reciente, a menudo pueden protegerse contra ellos mediante métodos sencillos y antiguos. Ocasionalmente se deben usar procedimientos más complicados. Este taller lo ayudará a aprender cómo y dónde encontrar la información que mantendrá a los trabajadores seguros y en un ambiente de trabajo saludable.</a:t>
            </a:r>
            <a:endParaRPr sz="1600">
              <a:solidFill>
                <a:srgbClr val="212121"/>
              </a:solidFill>
              <a:highlight>
                <a:srgbClr val="FFFFFF"/>
              </a:highlight>
            </a:endParaRPr>
          </a:p>
          <a:p>
            <a:pPr marL="0" indent="0">
              <a:buNone/>
            </a:pPr>
            <a:endParaRPr sz="1600"/>
          </a:p>
        </p:txBody>
      </p:sp>
      <p:sp>
        <p:nvSpPr>
          <p:cNvPr id="165" name="Google Shape;165;p21: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23: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indent="0">
              <a:buNone/>
            </a:pPr>
            <a:r>
              <a:rPr lang="en-US" sz="1600">
                <a:solidFill>
                  <a:srgbClr val="212121"/>
                </a:solidFill>
                <a:highlight>
                  <a:srgbClr val="FFFFFF"/>
                </a:highlight>
              </a:rPr>
              <a:t>En el 2012 OSHA actualizó la Norma de Comunicación de Riesgos para alinearse con el Sistema Globalmente Armonizado de Clasificación y Etiquetado de Productos Químicos de las Naciones Unidas (GHS).</a:t>
            </a:r>
            <a:endParaRPr sz="1600">
              <a:solidFill>
                <a:srgbClr val="212121"/>
              </a:solidFill>
              <a:highlight>
                <a:srgbClr val="FFFFFF"/>
              </a:highlight>
            </a:endParaRPr>
          </a:p>
          <a:p>
            <a:pPr marL="0" indent="0">
              <a:buNone/>
            </a:pPr>
            <a:endParaRPr sz="1800" i="1"/>
          </a:p>
        </p:txBody>
      </p:sp>
      <p:sp>
        <p:nvSpPr>
          <p:cNvPr id="182" name="Google Shape;182;p23: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25: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marR="23228" indent="0">
              <a:lnSpc>
                <a:spcPct val="115000"/>
              </a:lnSpc>
              <a:buClr>
                <a:schemeClr val="dk1"/>
              </a:buClr>
              <a:buNone/>
            </a:pPr>
            <a:r>
              <a:rPr lang="en-US" sz="1600">
                <a:solidFill>
                  <a:srgbClr val="212121"/>
                </a:solidFill>
                <a:highlight>
                  <a:srgbClr val="FFFFFF"/>
                </a:highlight>
              </a:rPr>
              <a:t>Remita a los participantes a OSHA3642 y discuta</a:t>
            </a:r>
            <a:br>
              <a:rPr lang="en-US" sz="1600">
                <a:solidFill>
                  <a:srgbClr val="212121"/>
                </a:solidFill>
                <a:highlight>
                  <a:srgbClr val="FFFFFF"/>
                </a:highlight>
              </a:rPr>
            </a:br>
            <a:r>
              <a:rPr lang="en-US" sz="1600">
                <a:solidFill>
                  <a:srgbClr val="212121"/>
                </a:solidFill>
                <a:highlight>
                  <a:srgbClr val="FFFFFF"/>
                </a:highlight>
              </a:rPr>
              <a:t>Pídales a los participantes que nombren algunos de los productos químicos utilizados en su lugar de trabajo.</a:t>
            </a:r>
            <a:br>
              <a:rPr lang="en-US" sz="1600">
                <a:solidFill>
                  <a:srgbClr val="212121"/>
                </a:solidFill>
                <a:highlight>
                  <a:srgbClr val="FFFFFF"/>
                </a:highlight>
              </a:rPr>
            </a:br>
            <a:r>
              <a:rPr lang="en-US" sz="1600">
                <a:solidFill>
                  <a:srgbClr val="212121"/>
                </a:solidFill>
                <a:highlight>
                  <a:srgbClr val="FFFFFF"/>
                </a:highlight>
              </a:rPr>
              <a:t>Haga una lista en el papel cuadriculado.</a:t>
            </a:r>
            <a:endParaRPr sz="1600">
              <a:solidFill>
                <a:srgbClr val="212121"/>
              </a:solidFill>
              <a:highlight>
                <a:srgbClr val="FFFFFF"/>
              </a:highlight>
            </a:endParaRPr>
          </a:p>
          <a:p>
            <a:pPr marL="0" indent="0">
              <a:buNone/>
            </a:pPr>
            <a:endParaRPr sz="1600"/>
          </a:p>
        </p:txBody>
      </p:sp>
      <p:sp>
        <p:nvSpPr>
          <p:cNvPr id="189" name="Google Shape;189;p25: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4: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indent="0">
              <a:buClr>
                <a:schemeClr val="dk1"/>
              </a:buClr>
              <a:buNone/>
            </a:pPr>
            <a:endParaRPr sz="1800"/>
          </a:p>
          <a:p>
            <a:pPr marL="0" indent="0">
              <a:buClr>
                <a:schemeClr val="dk1"/>
              </a:buClr>
              <a:buNone/>
            </a:pPr>
            <a:r>
              <a:rPr lang="en-US" sz="1600">
                <a:solidFill>
                  <a:srgbClr val="212121"/>
                </a:solidFill>
                <a:highlight>
                  <a:srgbClr val="FFFFFF"/>
                </a:highlight>
              </a:rPr>
              <a:t>Pídales a los participantes que nombren algunos de los productos químicos utilizados en su lugar de trabajo.</a:t>
            </a:r>
            <a:br>
              <a:rPr lang="en-US" sz="1600">
                <a:solidFill>
                  <a:srgbClr val="212121"/>
                </a:solidFill>
                <a:highlight>
                  <a:srgbClr val="FFFFFF"/>
                </a:highlight>
              </a:rPr>
            </a:br>
            <a:r>
              <a:rPr lang="en-US" sz="1600">
                <a:solidFill>
                  <a:srgbClr val="212121"/>
                </a:solidFill>
                <a:highlight>
                  <a:srgbClr val="FFFFFF"/>
                </a:highlight>
              </a:rPr>
              <a:t>Haga una lista en el papel cuadriculado. Publicalo en la pared</a:t>
            </a:r>
            <a:br>
              <a:rPr lang="en-US" sz="1600">
                <a:solidFill>
                  <a:srgbClr val="212121"/>
                </a:solidFill>
                <a:highlight>
                  <a:srgbClr val="FFFFFF"/>
                </a:highlight>
              </a:rPr>
            </a:br>
            <a:r>
              <a:rPr lang="en-US" sz="1600">
                <a:solidFill>
                  <a:srgbClr val="212121"/>
                </a:solidFill>
                <a:highlight>
                  <a:srgbClr val="FFFFFF"/>
                </a:highlight>
              </a:rPr>
              <a:t>Pregunte si alguien trajo una hoja de SDS de su lugar de trabajo</a:t>
            </a:r>
            <a:endParaRPr sz="1600">
              <a:solidFill>
                <a:srgbClr val="212121"/>
              </a:solidFill>
              <a:highlight>
                <a:srgbClr val="FFFFFF"/>
              </a:highlight>
            </a:endParaRPr>
          </a:p>
          <a:p>
            <a:pPr marL="0" marR="23228" indent="0">
              <a:lnSpc>
                <a:spcPct val="115000"/>
              </a:lnSpc>
              <a:buClr>
                <a:schemeClr val="dk1"/>
              </a:buClr>
              <a:buNone/>
            </a:pPr>
            <a:r>
              <a:rPr lang="en-US" sz="1600">
                <a:solidFill>
                  <a:srgbClr val="212121"/>
                </a:solidFill>
                <a:highlight>
                  <a:srgbClr val="FFFFFF"/>
                </a:highlight>
              </a:rPr>
              <a:t>Nuestro objetivo es proporcionar, por escrito, la norma textual para que los empleados y los empleadores sepan exactamente qué se espera de su seguridad y cumplimiento.</a:t>
            </a:r>
            <a:endParaRPr sz="1600">
              <a:solidFill>
                <a:srgbClr val="212121"/>
              </a:solidFill>
              <a:highlight>
                <a:srgbClr val="FFFFFF"/>
              </a:highlight>
            </a:endParaRPr>
          </a:p>
          <a:p>
            <a:pPr marL="0" indent="0">
              <a:buClr>
                <a:schemeClr val="dk1"/>
              </a:buClr>
              <a:buNone/>
            </a:pPr>
            <a:endParaRPr sz="1600">
              <a:solidFill>
                <a:srgbClr val="212121"/>
              </a:solidFill>
              <a:highlight>
                <a:srgbClr val="FFFFFF"/>
              </a:highlight>
            </a:endParaRPr>
          </a:p>
          <a:p>
            <a:pPr marL="0" indent="0">
              <a:buNone/>
            </a:pPr>
            <a:endParaRPr sz="1600"/>
          </a:p>
        </p:txBody>
      </p:sp>
      <p:sp>
        <p:nvSpPr>
          <p:cNvPr id="195" name="Google Shape;195;p24: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6: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marR="23228" indent="0">
              <a:lnSpc>
                <a:spcPct val="115000"/>
              </a:lnSpc>
              <a:buClr>
                <a:schemeClr val="dk1"/>
              </a:buClr>
              <a:buNone/>
            </a:pPr>
            <a:r>
              <a:rPr lang="en-US" sz="1600">
                <a:solidFill>
                  <a:srgbClr val="212121"/>
                </a:solidFill>
                <a:highlight>
                  <a:srgbClr val="FFFFFF"/>
                </a:highlight>
              </a:rPr>
              <a:t>"En el momento de la asignación inicial" significa cuando el trabajador es contratado por primera vez o cambia las responsabilidades laborales.</a:t>
            </a:r>
            <a:endParaRPr sz="1600"/>
          </a:p>
          <a:p>
            <a:pPr marL="0" indent="0">
              <a:buClr>
                <a:schemeClr val="dk1"/>
              </a:buClr>
              <a:buNone/>
            </a:pPr>
            <a:r>
              <a:rPr lang="en-US" sz="1600">
                <a:solidFill>
                  <a:srgbClr val="212121"/>
                </a:solidFill>
                <a:highlight>
                  <a:srgbClr val="FFFFFF"/>
                </a:highlight>
              </a:rPr>
              <a:t>"Cuando surgen nuevos riesgos químicos" se refiere a los cambios en los productos químicos utilizados o en la forma en que se utilizan o qué trabajador los está utilizando.</a:t>
            </a:r>
            <a:endParaRPr sz="1600">
              <a:solidFill>
                <a:srgbClr val="212121"/>
              </a:solidFill>
              <a:highlight>
                <a:srgbClr val="FFFFFF"/>
              </a:highlight>
            </a:endParaRPr>
          </a:p>
          <a:p>
            <a:pPr marL="0" indent="0">
              <a:buNone/>
            </a:pPr>
            <a:endParaRPr sz="1600"/>
          </a:p>
        </p:txBody>
      </p:sp>
      <p:sp>
        <p:nvSpPr>
          <p:cNvPr id="202" name="Google Shape;202;p26: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7: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indent="0">
              <a:buClr>
                <a:schemeClr val="dk1"/>
              </a:buClr>
              <a:buNone/>
            </a:pPr>
            <a:endParaRPr sz="1800"/>
          </a:p>
          <a:p>
            <a:pPr marL="0" indent="0">
              <a:buNone/>
            </a:pPr>
            <a:r>
              <a:rPr lang="en-US">
                <a:solidFill>
                  <a:srgbClr val="212121"/>
                </a:solidFill>
                <a:highlight>
                  <a:srgbClr val="FFFFFF"/>
                </a:highlight>
              </a:rPr>
              <a:t>Remita a los participantes a los folletos de etiquetado de GHS:</a:t>
            </a:r>
            <a:endParaRPr sz="1800"/>
          </a:p>
          <a:p>
            <a:pPr marL="0" indent="0">
              <a:buNone/>
            </a:pPr>
            <a:r>
              <a:rPr lang="en-US" sz="1800"/>
              <a:t>OSHA3492</a:t>
            </a:r>
            <a:endParaRPr sz="2500"/>
          </a:p>
          <a:p>
            <a:pPr marL="0" marR="23228" indent="0">
              <a:lnSpc>
                <a:spcPct val="115000"/>
              </a:lnSpc>
              <a:buNone/>
            </a:pPr>
            <a:r>
              <a:rPr lang="en-US" sz="1000">
                <a:solidFill>
                  <a:srgbClr val="212121"/>
                </a:solidFill>
                <a:highlight>
                  <a:srgbClr val="FFFFFF"/>
                </a:highlight>
              </a:rPr>
              <a:t>Remita a los participantes a los folletos de SDS</a:t>
            </a:r>
            <a:endParaRPr sz="2500"/>
          </a:p>
          <a:p>
            <a:pPr marL="0" indent="0">
              <a:buNone/>
            </a:pPr>
            <a:r>
              <a:rPr lang="en-US" sz="1800"/>
              <a:t>OSHA 3493/OSHA3518 y OSHA3514</a:t>
            </a:r>
            <a:endParaRPr sz="2500"/>
          </a:p>
        </p:txBody>
      </p:sp>
      <p:sp>
        <p:nvSpPr>
          <p:cNvPr id="209" name="Google Shape;209;p27: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8: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marR="23228" indent="0">
              <a:lnSpc>
                <a:spcPct val="115000"/>
              </a:lnSpc>
              <a:buClr>
                <a:schemeClr val="dk1"/>
              </a:buClr>
              <a:buNone/>
            </a:pPr>
            <a:r>
              <a:rPr lang="en-US" sz="1600">
                <a:solidFill>
                  <a:srgbClr val="212121"/>
                </a:solidFill>
                <a:highlight>
                  <a:srgbClr val="FFFFFF"/>
                </a:highlight>
              </a:rPr>
              <a:t>Recomiende a los participantes que muestren las etiquetas en la carpeta.</a:t>
            </a:r>
            <a:br>
              <a:rPr lang="en-US" sz="1600">
                <a:solidFill>
                  <a:srgbClr val="212121"/>
                </a:solidFill>
                <a:highlight>
                  <a:srgbClr val="FFFFFF"/>
                </a:highlight>
              </a:rPr>
            </a:br>
            <a:r>
              <a:rPr lang="en-US" sz="1600">
                <a:solidFill>
                  <a:srgbClr val="212121"/>
                </a:solidFill>
                <a:highlight>
                  <a:srgbClr val="FFFFFF"/>
                </a:highlight>
              </a:rPr>
              <a:t/>
            </a:r>
            <a:br>
              <a:rPr lang="en-US" sz="1600">
                <a:solidFill>
                  <a:srgbClr val="212121"/>
                </a:solidFill>
                <a:highlight>
                  <a:srgbClr val="FFFFFF"/>
                </a:highlight>
              </a:rPr>
            </a:br>
            <a:r>
              <a:rPr lang="en-US" sz="1600">
                <a:solidFill>
                  <a:srgbClr val="212121"/>
                </a:solidFill>
                <a:highlight>
                  <a:srgbClr val="FFFFFF"/>
                </a:highlight>
              </a:rPr>
              <a:t>Esta información reconfirma a los participantes que es responsabilidad del empleador asegurarse de que los contenedores estén etiquetados / etc, y esto recae finalmente en el fabricante y el distribuidor para garantizar que así sea. Esta diapositiva muestra dónde radica la responsabilidad.</a:t>
            </a:r>
            <a:br>
              <a:rPr lang="en-US" sz="1600">
                <a:solidFill>
                  <a:srgbClr val="212121"/>
                </a:solidFill>
                <a:highlight>
                  <a:srgbClr val="FFFFFF"/>
                </a:highlight>
              </a:rPr>
            </a:br>
            <a:r>
              <a:rPr lang="en-US" sz="1600">
                <a:solidFill>
                  <a:srgbClr val="212121"/>
                </a:solidFill>
                <a:highlight>
                  <a:srgbClr val="FFFFFF"/>
                </a:highlight>
              </a:rPr>
              <a:t/>
            </a:r>
            <a:br>
              <a:rPr lang="en-US" sz="1600">
                <a:solidFill>
                  <a:srgbClr val="212121"/>
                </a:solidFill>
                <a:highlight>
                  <a:srgbClr val="FFFFFF"/>
                </a:highlight>
              </a:rPr>
            </a:br>
            <a:r>
              <a:rPr lang="en-US" sz="1600">
                <a:solidFill>
                  <a:srgbClr val="212121"/>
                </a:solidFill>
                <a:highlight>
                  <a:srgbClr val="FFFFFF"/>
                </a:highlight>
              </a:rPr>
              <a:t>marcado de acuerdo con esta sección de una manera que no entre en conflicto con los requisitos de la Ley de Transporte de Materiales Peligrosos (49 U.S.C. 1801 et seq.) y regulaciones emitidas bajo esa Ley por el Departamento de Transporte.</a:t>
            </a:r>
            <a:br>
              <a:rPr lang="en-US" sz="1600">
                <a:solidFill>
                  <a:srgbClr val="212121"/>
                </a:solidFill>
                <a:highlight>
                  <a:srgbClr val="FFFFFF"/>
                </a:highlight>
              </a:rPr>
            </a:br>
            <a:r>
              <a:rPr lang="en-US" sz="1600">
                <a:solidFill>
                  <a:srgbClr val="212121"/>
                </a:solidFill>
                <a:highlight>
                  <a:srgbClr val="FFFFFF"/>
                </a:highlight>
              </a:rPr>
              <a:t/>
            </a:r>
            <a:br>
              <a:rPr lang="en-US" sz="1600">
                <a:solidFill>
                  <a:srgbClr val="212121"/>
                </a:solidFill>
                <a:highlight>
                  <a:srgbClr val="FFFFFF"/>
                </a:highlight>
              </a:rPr>
            </a:br>
            <a:r>
              <a:rPr lang="en-US" sz="1600">
                <a:solidFill>
                  <a:srgbClr val="212121"/>
                </a:solidFill>
                <a:highlight>
                  <a:srgbClr val="FFFFFF"/>
                </a:highlight>
              </a:rPr>
              <a:t>OSHA no es la única agencia gubernamental que regula productos químicos y materiales peligrosos.</a:t>
            </a:r>
            <a:br>
              <a:rPr lang="en-US" sz="1600">
                <a:solidFill>
                  <a:srgbClr val="212121"/>
                </a:solidFill>
                <a:highlight>
                  <a:srgbClr val="FFFFFF"/>
                </a:highlight>
              </a:rPr>
            </a:br>
            <a:r>
              <a:rPr lang="en-US" sz="1600">
                <a:solidFill>
                  <a:srgbClr val="212121"/>
                </a:solidFill>
                <a:highlight>
                  <a:srgbClr val="FFFFFF"/>
                </a:highlight>
              </a:rPr>
              <a:t>El Departamento de Transporte utiliza el escudo NFPA 704 para transmitir, junto con carteles, información de salud y seguridad.</a:t>
            </a:r>
            <a:br>
              <a:rPr lang="en-US" sz="1600">
                <a:solidFill>
                  <a:srgbClr val="212121"/>
                </a:solidFill>
                <a:highlight>
                  <a:srgbClr val="FFFFFF"/>
                </a:highlight>
              </a:rPr>
            </a:br>
            <a:r>
              <a:rPr lang="en-US" sz="1600">
                <a:solidFill>
                  <a:srgbClr val="212121"/>
                </a:solidFill>
                <a:highlight>
                  <a:srgbClr val="FFFFFF"/>
                </a:highlight>
              </a:rPr>
              <a:t>Los sistemas HazCom y OSD DOT NFPA704 de OSHA transmiten información similar pero de diferentes maneras. Se debe tener precaución para no confundir los sistemas y los medios utilizados para transmitir información importante.</a:t>
            </a:r>
            <a:endParaRPr sz="1600">
              <a:solidFill>
                <a:srgbClr val="212121"/>
              </a:solidFill>
              <a:highlight>
                <a:srgbClr val="FFFFFF"/>
              </a:highlight>
            </a:endParaRPr>
          </a:p>
          <a:p>
            <a:pPr marL="0" indent="0">
              <a:buNone/>
            </a:pPr>
            <a:endParaRPr sz="1600"/>
          </a:p>
        </p:txBody>
      </p:sp>
      <p:sp>
        <p:nvSpPr>
          <p:cNvPr id="217" name="Google Shape;217;p28: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9: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indent="0">
              <a:buNone/>
            </a:pPr>
            <a:r>
              <a:rPr lang="en-US" sz="1800"/>
              <a:t>29 CFR 1910.1200(f)(1)(i) – 1910.1200(f)(1)(vi) </a:t>
            </a:r>
            <a:r>
              <a:rPr lang="en-US" sz="1800" b="1"/>
              <a:t>debe</a:t>
            </a:r>
            <a:r>
              <a:rPr lang="en-US" sz="1800"/>
              <a:t> estar en inglés, pero también puede estar en otros idiomas.</a:t>
            </a:r>
            <a:endParaRPr sz="1800" b="1"/>
          </a:p>
          <a:p>
            <a:pPr marL="0" indent="0">
              <a:buNone/>
            </a:pPr>
            <a:r>
              <a:rPr lang="en-US" sz="1800"/>
              <a:t>1910.1200(f)(6) contiene los requisitos para los empleadores que etiquetan productos químicos peligrosos en el lugar de trabajo</a:t>
            </a:r>
            <a:endParaRPr sz="2500"/>
          </a:p>
        </p:txBody>
      </p:sp>
      <p:sp>
        <p:nvSpPr>
          <p:cNvPr id="224" name="Google Shape;224;p29: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30:notes"/>
          <p:cNvSpPr txBox="1">
            <a:spLocks noGrp="1"/>
          </p:cNvSpPr>
          <p:nvPr>
            <p:ph type="body" idx="1"/>
          </p:nvPr>
        </p:nvSpPr>
        <p:spPr>
          <a:xfrm>
            <a:off x="667596" y="4068922"/>
            <a:ext cx="5675209" cy="5058453"/>
          </a:xfrm>
          <a:prstGeom prst="rect">
            <a:avLst/>
          </a:prstGeom>
          <a:noFill/>
          <a:ln>
            <a:noFill/>
          </a:ln>
        </p:spPr>
        <p:txBody>
          <a:bodyPr spcFirstLastPara="1" wrap="square" lIns="0" tIns="0" rIns="0" bIns="0" anchor="t" anchorCtr="0">
            <a:noAutofit/>
          </a:bodyPr>
          <a:lstStyle/>
          <a:p>
            <a:pPr marL="0" indent="0">
              <a:buNone/>
            </a:pPr>
            <a:r>
              <a:rPr lang="en-US" sz="1800"/>
              <a:t>Una parte nueva e importante de la norma HazCom que se adoptó con la inclusión del Sistema Globalmente Armonizado es el uso de "pictogramas" en las etiquetas de productos químicos y materiales peligrosos.</a:t>
            </a:r>
            <a:br>
              <a:rPr lang="en-US" sz="1800"/>
            </a:br>
            <a:r>
              <a:rPr lang="en-US" sz="1800"/>
              <a:t>La idea detrás de los pictogramas es transmitir rápidamente información importante a los trabajadores sobre los peligros asociados con los productos químicos o materiales sin tener que hacer referencia a SDS.</a:t>
            </a:r>
            <a:br>
              <a:rPr lang="en-US" sz="1800"/>
            </a:br>
            <a:r>
              <a:rPr lang="en-US" sz="1800"/>
              <a:t>Los pictogramas se definen en cuanto a la forma y color de los mismos, así como a los símbolos y clases de peligro específicos en el Apéndice C de la Norma de comunicación de riesgos.</a:t>
            </a:r>
            <a:br>
              <a:rPr lang="en-US" sz="1800"/>
            </a:br>
            <a:r>
              <a:rPr lang="en-US" sz="1800"/>
              <a:t>Remita a los participantes a OSHA3636 y discuta los ejemplos; OSHA3491</a:t>
            </a:r>
            <a:br>
              <a:rPr lang="en-US" sz="1800"/>
            </a:br>
            <a:r>
              <a:rPr lang="en-US" sz="1800"/>
              <a:t>Remita a los participantes a OSHA3678 y analice las diferencias entre los dos sistemas diferentes. El NFPA 704 no es parte del Estándar HazCom de OSHA</a:t>
            </a:r>
            <a:endParaRPr sz="2500"/>
          </a:p>
        </p:txBody>
      </p:sp>
      <p:sp>
        <p:nvSpPr>
          <p:cNvPr id="230" name="Google Shape;230;p3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4: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indent="0">
              <a:buNone/>
            </a:pPr>
            <a:endParaRPr sz="1800"/>
          </a:p>
          <a:p>
            <a:pPr marL="197532" indent="-104527">
              <a:buSzPts val="1800"/>
              <a:buFont typeface="Noto Sans Symbols"/>
              <a:buChar char="●"/>
            </a:pPr>
            <a:r>
              <a:rPr lang="en-US" sz="1600">
                <a:solidFill>
                  <a:srgbClr val="212121"/>
                </a:solidFill>
                <a:highlight>
                  <a:srgbClr val="FFFFFF"/>
                </a:highlight>
                <a:latin typeface="Roboto"/>
                <a:ea typeface="Roboto"/>
                <a:cs typeface="Roboto"/>
                <a:sym typeface="Roboto"/>
              </a:rPr>
              <a:t>El empleador deberá asegurarse de que los materiales escritos sean fácilmente accesibles para los empleados en su área de trabajo a lo largo de cada turno de trabajo</a:t>
            </a:r>
            <a:br>
              <a:rPr lang="en-US" sz="1600">
                <a:solidFill>
                  <a:srgbClr val="212121"/>
                </a:solidFill>
                <a:highlight>
                  <a:srgbClr val="FFFFFF"/>
                </a:highlight>
                <a:latin typeface="Roboto"/>
                <a:ea typeface="Roboto"/>
                <a:cs typeface="Roboto"/>
                <a:sym typeface="Roboto"/>
              </a:rPr>
            </a:br>
            <a:r>
              <a:rPr lang="en-US" sz="1600">
                <a:solidFill>
                  <a:srgbClr val="212121"/>
                </a:solidFill>
                <a:highlight>
                  <a:srgbClr val="FFFFFF"/>
                </a:highlight>
                <a:latin typeface="Roboto"/>
                <a:ea typeface="Roboto"/>
                <a:cs typeface="Roboto"/>
                <a:sym typeface="Roboto"/>
              </a:rPr>
              <a:t>Ejemplos de otros materiales escritos pueden ser letreros directamente encima de un lugar seguro y habitual de almacenamiento para los compuestos químicos si no están directamente conectados al contenedor</a:t>
            </a:r>
            <a:endParaRPr sz="1600">
              <a:solidFill>
                <a:srgbClr val="212121"/>
              </a:solidFill>
              <a:highlight>
                <a:srgbClr val="FFFFFF"/>
              </a:highlight>
              <a:latin typeface="Roboto"/>
              <a:ea typeface="Roboto"/>
              <a:cs typeface="Roboto"/>
              <a:sym typeface="Roboto"/>
            </a:endParaRPr>
          </a:p>
          <a:p>
            <a:pPr marL="0" indent="0">
              <a:buNone/>
            </a:pPr>
            <a:endParaRPr sz="1600"/>
          </a:p>
        </p:txBody>
      </p:sp>
      <p:sp>
        <p:nvSpPr>
          <p:cNvPr id="246" name="Google Shape;246;p34: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indent="0">
              <a:buNone/>
            </a:pPr>
            <a:r>
              <a:rPr lang="en-US" sz="1800"/>
              <a:t>Reconozca los fondos a través de la subvención de capacitación sobre temas específicos Susan Harwood del DOL que administra la OSHA.</a:t>
            </a:r>
            <a:br>
              <a:rPr lang="en-US" sz="1800"/>
            </a:br>
            <a:r>
              <a:rPr lang="en-US" sz="1800"/>
              <a:t>OSHA ha proporcionado una vista previa de los materiales utilizados en clase, pero no es responsable de su presentación ni de ninguna omisión (es) o declaraciones incorrectas.</a:t>
            </a:r>
            <a:endParaRPr sz="2500"/>
          </a:p>
        </p:txBody>
      </p:sp>
      <p:sp>
        <p:nvSpPr>
          <p:cNvPr id="106" name="Google Shape;106;p2: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35: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197532" marR="23228" indent="-104527">
              <a:lnSpc>
                <a:spcPct val="115000"/>
              </a:lnSpc>
              <a:buSzPts val="1800"/>
              <a:buFont typeface="Noto Sans Symbols"/>
              <a:buChar char="●"/>
            </a:pPr>
            <a:r>
              <a:rPr lang="en-US" sz="1600">
                <a:solidFill>
                  <a:srgbClr val="212121"/>
                </a:solidFill>
                <a:highlight>
                  <a:srgbClr val="FFFFFF"/>
                </a:highlight>
              </a:rPr>
              <a:t>Estos productos químicos en un contenedor no marcado no deben ser utilizados por nadie que no sea el trabajador que transfirió el (los) producto (s) químico (s) al contenedor sin etiqueta Y deben agotarse por completo al final del turno de trabajo en el que fueron transferidos al contenedor sin etiqueta envase.</a:t>
            </a:r>
            <a:br>
              <a:rPr lang="en-US" sz="1600">
                <a:solidFill>
                  <a:srgbClr val="212121"/>
                </a:solidFill>
                <a:highlight>
                  <a:srgbClr val="FFFFFF"/>
                </a:highlight>
              </a:rPr>
            </a:br>
            <a:r>
              <a:rPr lang="en-US" sz="1600">
                <a:solidFill>
                  <a:srgbClr val="212121"/>
                </a:solidFill>
                <a:highlight>
                  <a:srgbClr val="FFFFFF"/>
                </a:highlight>
              </a:rPr>
              <a:t>A los fines de esta sección, los medicamentos dispensados ​​por una farmacia a un proveedor de atención médica para la administración directa a un paciente están exentos de etiquetado</a:t>
            </a:r>
            <a:br>
              <a:rPr lang="en-US" sz="1600">
                <a:solidFill>
                  <a:srgbClr val="212121"/>
                </a:solidFill>
                <a:highlight>
                  <a:srgbClr val="FFFFFF"/>
                </a:highlight>
              </a:rPr>
            </a:br>
            <a:r>
              <a:rPr lang="en-US" sz="1600">
                <a:solidFill>
                  <a:srgbClr val="212121"/>
                </a:solidFill>
                <a:highlight>
                  <a:srgbClr val="FFFFFF"/>
                </a:highlight>
              </a:rPr>
              <a:t>Muchos profesionales de la salud considerarían la medicación como un químico, pero no está bajo HazCom</a:t>
            </a:r>
            <a:endParaRPr sz="1600">
              <a:solidFill>
                <a:srgbClr val="212121"/>
              </a:solidFill>
              <a:highlight>
                <a:srgbClr val="FFFFFF"/>
              </a:highlight>
            </a:endParaRPr>
          </a:p>
          <a:p>
            <a:pPr marL="197532" indent="0">
              <a:buNone/>
            </a:pPr>
            <a:endParaRPr sz="1600"/>
          </a:p>
        </p:txBody>
      </p:sp>
      <p:sp>
        <p:nvSpPr>
          <p:cNvPr id="252" name="Google Shape;252;p35: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6: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indent="0">
              <a:buClr>
                <a:schemeClr val="dk1"/>
              </a:buClr>
              <a:buNone/>
            </a:pPr>
            <a:endParaRPr sz="1800"/>
          </a:p>
          <a:p>
            <a:pPr marL="0" indent="0">
              <a:buClr>
                <a:schemeClr val="dk1"/>
              </a:buClr>
              <a:buNone/>
            </a:pPr>
            <a:r>
              <a:rPr lang="en-US" sz="1600">
                <a:solidFill>
                  <a:srgbClr val="212121"/>
                </a:solidFill>
                <a:highlight>
                  <a:srgbClr val="FFFFFF"/>
                </a:highlight>
                <a:latin typeface="Roboto"/>
                <a:ea typeface="Roboto"/>
                <a:cs typeface="Roboto"/>
                <a:sym typeface="Roboto"/>
              </a:rPr>
              <a:t>Al reajustar o aplicar etiquetas que se eliminan o desfiguran no se puede esperar hasta más adelante, ya que los errores de marcado se pueden hacer y / o no se pueden volver a aplicar. Siempre marque de inmediato con la información requerida si las etiquetas existentes se eliminan / desfiguran</a:t>
            </a:r>
            <a:endParaRPr sz="1600">
              <a:solidFill>
                <a:srgbClr val="212121"/>
              </a:solidFill>
              <a:highlight>
                <a:srgbClr val="FFFFFF"/>
              </a:highlight>
              <a:latin typeface="Roboto"/>
              <a:ea typeface="Roboto"/>
              <a:cs typeface="Roboto"/>
              <a:sym typeface="Roboto"/>
            </a:endParaRPr>
          </a:p>
          <a:p>
            <a:pPr marL="0" indent="0">
              <a:buNone/>
            </a:pPr>
            <a:endParaRPr sz="1600"/>
          </a:p>
        </p:txBody>
      </p:sp>
      <p:sp>
        <p:nvSpPr>
          <p:cNvPr id="258" name="Google Shape;258;p36: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7: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marR="23228" indent="0">
              <a:lnSpc>
                <a:spcPct val="115000"/>
              </a:lnSpc>
              <a:buClr>
                <a:schemeClr val="dk1"/>
              </a:buClr>
              <a:buNone/>
            </a:pPr>
            <a:r>
              <a:rPr lang="en-US" sz="1600">
                <a:solidFill>
                  <a:srgbClr val="212121"/>
                </a:solidFill>
                <a:highlight>
                  <a:srgbClr val="FFFFFF"/>
                </a:highlight>
              </a:rPr>
              <a:t>El inglés es el idioma más hablado en los Estados Unidos y, por lo tanto, la información debe estar en inglés para poder llegar a la mayor parte de la fuerza de trabajo. Si hay espacio, se puede marcar la misma información en el contenedor en otro (s) idioma (s).</a:t>
            </a:r>
            <a:br>
              <a:rPr lang="en-US" sz="1600">
                <a:solidFill>
                  <a:srgbClr val="212121"/>
                </a:solidFill>
                <a:highlight>
                  <a:srgbClr val="FFFFFF"/>
                </a:highlight>
              </a:rPr>
            </a:br>
            <a:r>
              <a:rPr lang="en-US" sz="1600">
                <a:solidFill>
                  <a:srgbClr val="212121"/>
                </a:solidFill>
                <a:highlight>
                  <a:srgbClr val="FFFFFF"/>
                </a:highlight>
              </a:rPr>
              <a:t>Si bien no es un requisito estricto tener material en un idioma adicional, es responsabilidad de los empleadores asegurarse de que sus empleados puedan comprender las comunicaciones de riesgo, por lo que deben tener materiales en el idioma principal para su fuerza de trabajo. Póngase en contacto con OSHA o el fabricante para obtener materiales sobre comunicación de riesgos o compuestos particulares en otros idiomas.</a:t>
            </a:r>
            <a:endParaRPr sz="1600">
              <a:solidFill>
                <a:srgbClr val="212121"/>
              </a:solidFill>
              <a:highlight>
                <a:srgbClr val="FFFFFF"/>
              </a:highlight>
            </a:endParaRPr>
          </a:p>
          <a:p>
            <a:pPr marL="0" indent="0">
              <a:buNone/>
            </a:pPr>
            <a:endParaRPr sz="1600"/>
          </a:p>
        </p:txBody>
      </p:sp>
      <p:sp>
        <p:nvSpPr>
          <p:cNvPr id="264" name="Google Shape;264;p37: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38: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197532" marR="23228" indent="-104527">
              <a:lnSpc>
                <a:spcPct val="115000"/>
              </a:lnSpc>
              <a:buSzPts val="1800"/>
              <a:buFont typeface="Noto Sans Symbols"/>
              <a:buChar char="●"/>
            </a:pPr>
            <a:r>
              <a:rPr lang="en-US" sz="1600">
                <a:solidFill>
                  <a:srgbClr val="212121"/>
                </a:solidFill>
                <a:highlight>
                  <a:srgbClr val="FFFFFF"/>
                </a:highlight>
              </a:rPr>
              <a:t>Como ha sucedido a veces en el pasado, puede ser que un determinado peligro no esté asociado con una sustancia en particular, ya que no se utilizó de la manera que ahora se emplea o puede que no haya habido suficientes casos de lesiones para asociar previamente la lesión, la enfermedad o muerte con la sustancia.</a:t>
            </a:r>
            <a:br>
              <a:rPr lang="en-US" sz="1600">
                <a:solidFill>
                  <a:srgbClr val="212121"/>
                </a:solidFill>
                <a:highlight>
                  <a:srgbClr val="FFFFFF"/>
                </a:highlight>
              </a:rPr>
            </a:br>
            <a:r>
              <a:rPr lang="en-US" sz="1600">
                <a:solidFill>
                  <a:srgbClr val="212121"/>
                </a:solidFill>
                <a:highlight>
                  <a:srgbClr val="FFFFFF"/>
                </a:highlight>
              </a:rPr>
              <a:t>Si el producto químico no se produce o importa en la actualidad, el fabricante, importador, distribuidor o empleador químico agregará la información a la etiqueta antes de que se envíe o se introduzca de nuevo en el lugar de trabajo.</a:t>
            </a:r>
            <a:br>
              <a:rPr lang="en-US" sz="1600">
                <a:solidFill>
                  <a:srgbClr val="212121"/>
                </a:solidFill>
                <a:highlight>
                  <a:srgbClr val="FFFFFF"/>
                </a:highlight>
              </a:rPr>
            </a:br>
            <a:r>
              <a:rPr lang="en-US" sz="1600">
                <a:solidFill>
                  <a:srgbClr val="212121"/>
                </a:solidFill>
                <a:highlight>
                  <a:srgbClr val="FFFFFF"/>
                </a:highlight>
              </a:rPr>
              <a:t>es importante que sepan que si se determina nueva información sobre el material, se requiere que esa información se incluya para su seguridad. Saben que a medida que sale nueva información, su seguridad es un enfoque</a:t>
            </a:r>
            <a:endParaRPr sz="1600">
              <a:solidFill>
                <a:srgbClr val="212121"/>
              </a:solidFill>
              <a:highlight>
                <a:srgbClr val="FFFFFF"/>
              </a:highlight>
            </a:endParaRPr>
          </a:p>
          <a:p>
            <a:pPr marL="197532" indent="0">
              <a:buNone/>
            </a:pPr>
            <a:endParaRPr sz="1600"/>
          </a:p>
        </p:txBody>
      </p:sp>
      <p:sp>
        <p:nvSpPr>
          <p:cNvPr id="270" name="Google Shape;270;p38: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spcBef>
                <a:spcPts val="366"/>
              </a:spcBef>
              <a:buClr>
                <a:schemeClr val="dk1"/>
              </a:buClr>
              <a:buNone/>
            </a:pPr>
            <a:endParaRPr lang="es-ES" sz="800" dirty="0"/>
          </a:p>
          <a:p>
            <a:pPr marL="0" indent="0">
              <a:spcBef>
                <a:spcPts val="366"/>
              </a:spcBef>
              <a:buClr>
                <a:schemeClr val="dk1"/>
              </a:buClr>
              <a:buNone/>
            </a:pPr>
            <a:r>
              <a:rPr lang="es-ES" sz="1000" dirty="0">
                <a:solidFill>
                  <a:srgbClr val="212121"/>
                </a:solidFill>
                <a:highlight>
                  <a:srgbClr val="FFFFFF"/>
                </a:highlight>
                <a:latin typeface="Roboto"/>
                <a:ea typeface="Roboto"/>
                <a:cs typeface="Roboto"/>
                <a:sym typeface="Roboto"/>
              </a:rPr>
              <a:t>Usted / su empleador deben recibir hojas de datos de seguridad del producto con cada envío de productos químicos o materiales.</a:t>
            </a:r>
            <a:br>
              <a:rPr lang="es-ES" sz="1000" dirty="0">
                <a:solidFill>
                  <a:srgbClr val="212121"/>
                </a:solidFill>
                <a:highlight>
                  <a:srgbClr val="FFFFFF"/>
                </a:highlight>
                <a:latin typeface="Roboto"/>
                <a:ea typeface="Roboto"/>
                <a:cs typeface="Roboto"/>
                <a:sym typeface="Roboto"/>
              </a:rPr>
            </a:br>
            <a:r>
              <a:rPr lang="es-ES" sz="1000" dirty="0">
                <a:solidFill>
                  <a:srgbClr val="212121"/>
                </a:solidFill>
                <a:highlight>
                  <a:srgbClr val="FFFFFF"/>
                </a:highlight>
                <a:latin typeface="Roboto"/>
                <a:ea typeface="Roboto"/>
                <a:cs typeface="Roboto"/>
                <a:sym typeface="Roboto"/>
              </a:rPr>
              <a:t>Cada vez que usted o su empleador reciban un nuevo envío, su empleador deberá comparar la hoja de SDS que acompaña al nuevo producto con la hoja de SDS registrada para los materiales que ya tiene a mano.</a:t>
            </a:r>
            <a:br>
              <a:rPr lang="es-ES" sz="1000" dirty="0">
                <a:solidFill>
                  <a:srgbClr val="212121"/>
                </a:solidFill>
                <a:highlight>
                  <a:srgbClr val="FFFFFF"/>
                </a:highlight>
                <a:latin typeface="Roboto"/>
                <a:ea typeface="Roboto"/>
                <a:cs typeface="Roboto"/>
                <a:sym typeface="Roboto"/>
              </a:rPr>
            </a:br>
            <a:r>
              <a:rPr lang="es-ES" sz="1000" dirty="0">
                <a:solidFill>
                  <a:srgbClr val="212121"/>
                </a:solidFill>
                <a:highlight>
                  <a:srgbClr val="FFFFFF"/>
                </a:highlight>
                <a:latin typeface="Roboto"/>
                <a:ea typeface="Roboto"/>
                <a:cs typeface="Roboto"/>
                <a:sym typeface="Roboto"/>
              </a:rPr>
              <a:t>Si la nueva hoja de SDS indica que se han producido cambios, su empleador debe mantener ambas hojas de SDS, así como marcar qué contenedores corresponden a qué hoja de SDS.</a:t>
            </a:r>
          </a:p>
          <a:p>
            <a:pPr marL="0" indent="0">
              <a:spcBef>
                <a:spcPts val="366"/>
              </a:spcBef>
              <a:buNone/>
            </a:pPr>
            <a:endParaRPr lang="es-ES" sz="1000" dirty="0"/>
          </a:p>
        </p:txBody>
      </p:sp>
    </p:spTree>
    <p:extLst>
      <p:ext uri="{BB962C8B-B14F-4D97-AF65-F5344CB8AC3E}">
        <p14:creationId xmlns:p14="http://schemas.microsoft.com/office/powerpoint/2010/main" val="2858536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40:notes"/>
          <p:cNvSpPr txBox="1">
            <a:spLocks noGrp="1"/>
          </p:cNvSpPr>
          <p:nvPr>
            <p:ph type="body" idx="1"/>
          </p:nvPr>
        </p:nvSpPr>
        <p:spPr>
          <a:xfrm>
            <a:off x="701026" y="4415777"/>
            <a:ext cx="5608302" cy="4183375"/>
          </a:xfrm>
          <a:prstGeom prst="rect">
            <a:avLst/>
          </a:prstGeom>
          <a:noFill/>
          <a:ln>
            <a:noFill/>
          </a:ln>
        </p:spPr>
        <p:txBody>
          <a:bodyPr spcFirstLastPara="1" wrap="square" lIns="83608" tIns="83608" rIns="83608" bIns="83608" anchor="ctr" anchorCtr="0">
            <a:noAutofit/>
          </a:bodyPr>
          <a:lstStyle/>
          <a:p>
            <a:pPr marL="0" marR="23228" indent="0">
              <a:lnSpc>
                <a:spcPct val="115000"/>
              </a:lnSpc>
              <a:buClr>
                <a:schemeClr val="dk1"/>
              </a:buClr>
              <a:buNone/>
            </a:pPr>
            <a:r>
              <a:rPr lang="en-US" sz="1600">
                <a:solidFill>
                  <a:srgbClr val="212121"/>
                </a:solidFill>
                <a:highlight>
                  <a:srgbClr val="FFFFFF"/>
                </a:highlight>
              </a:rPr>
              <a:t>Se insta a que haya copias disponibles en los idiomas de los empleados para garantizar su seguridad</a:t>
            </a:r>
            <a:br>
              <a:rPr lang="en-US" sz="1600">
                <a:solidFill>
                  <a:srgbClr val="212121"/>
                </a:solidFill>
                <a:highlight>
                  <a:srgbClr val="FFFFFF"/>
                </a:highlight>
              </a:rPr>
            </a:br>
            <a:r>
              <a:rPr lang="en-US" sz="1600">
                <a:solidFill>
                  <a:srgbClr val="212121"/>
                </a:solidFill>
                <a:highlight>
                  <a:srgbClr val="FFFFFF"/>
                </a:highlight>
              </a:rPr>
              <a:t/>
            </a:r>
            <a:br>
              <a:rPr lang="en-US" sz="1600">
                <a:solidFill>
                  <a:srgbClr val="212121"/>
                </a:solidFill>
                <a:highlight>
                  <a:srgbClr val="FFFFFF"/>
                </a:highlight>
              </a:rPr>
            </a:br>
            <a:r>
              <a:rPr lang="en-US" sz="1600">
                <a:solidFill>
                  <a:srgbClr val="212121"/>
                </a:solidFill>
                <a:highlight>
                  <a:srgbClr val="FFFFFF"/>
                </a:highlight>
              </a:rPr>
              <a:t>Esta información es relevante para seguir investigando los compuestos según sea necesario, por ejemplo, para determinar cómo podría reaccionar con otra sustancia química que está en el sitio para aquellos interesados ​​en estas preguntas.</a:t>
            </a:r>
            <a:endParaRPr sz="1600">
              <a:solidFill>
                <a:srgbClr val="212121"/>
              </a:solidFill>
              <a:highlight>
                <a:srgbClr val="FFFFFF"/>
              </a:highlight>
            </a:endParaRPr>
          </a:p>
          <a:p>
            <a:pPr marL="0" indent="0">
              <a:buNone/>
            </a:pPr>
            <a:endParaRPr/>
          </a:p>
        </p:txBody>
      </p:sp>
      <p:sp>
        <p:nvSpPr>
          <p:cNvPr id="284" name="Google Shape;284;p4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43:notes"/>
          <p:cNvSpPr txBox="1">
            <a:spLocks noGrp="1"/>
          </p:cNvSpPr>
          <p:nvPr>
            <p:ph type="body" idx="1"/>
          </p:nvPr>
        </p:nvSpPr>
        <p:spPr>
          <a:xfrm>
            <a:off x="701026" y="4415777"/>
            <a:ext cx="5608302" cy="4183375"/>
          </a:xfrm>
          <a:prstGeom prst="rect">
            <a:avLst/>
          </a:prstGeom>
          <a:noFill/>
          <a:ln>
            <a:noFill/>
          </a:ln>
        </p:spPr>
        <p:txBody>
          <a:bodyPr spcFirstLastPara="1" wrap="square" lIns="83608" tIns="83608" rIns="83608" bIns="83608" anchor="ctr" anchorCtr="0">
            <a:noAutofit/>
          </a:bodyPr>
          <a:lstStyle/>
          <a:p>
            <a:pPr marL="0" marR="23228" indent="0">
              <a:lnSpc>
                <a:spcPct val="115000"/>
              </a:lnSpc>
              <a:buClr>
                <a:schemeClr val="dk1"/>
              </a:buClr>
              <a:buNone/>
            </a:pPr>
            <a:r>
              <a:rPr lang="en-US" dirty="0" err="1">
                <a:solidFill>
                  <a:srgbClr val="212121"/>
                </a:solidFill>
                <a:highlight>
                  <a:srgbClr val="FFFFFF"/>
                </a:highlight>
              </a:rPr>
              <a:t>Esto</a:t>
            </a:r>
            <a:r>
              <a:rPr lang="en-US" dirty="0">
                <a:solidFill>
                  <a:srgbClr val="212121"/>
                </a:solidFill>
                <a:highlight>
                  <a:srgbClr val="FFFFFF"/>
                </a:highlight>
              </a:rPr>
              <a:t> </a:t>
            </a:r>
            <a:r>
              <a:rPr lang="en-US" dirty="0" err="1">
                <a:solidFill>
                  <a:srgbClr val="212121"/>
                </a:solidFill>
                <a:highlight>
                  <a:srgbClr val="FFFFFF"/>
                </a:highlight>
              </a:rPr>
              <a:t>ayuda</a:t>
            </a:r>
            <a:r>
              <a:rPr lang="en-US" dirty="0">
                <a:solidFill>
                  <a:srgbClr val="212121"/>
                </a:solidFill>
                <a:highlight>
                  <a:srgbClr val="FFFFFF"/>
                </a:highlight>
              </a:rPr>
              <a:t> a </a:t>
            </a:r>
            <a:r>
              <a:rPr lang="en-US" dirty="0" err="1">
                <a:solidFill>
                  <a:srgbClr val="212121"/>
                </a:solidFill>
                <a:highlight>
                  <a:srgbClr val="FFFFFF"/>
                </a:highlight>
              </a:rPr>
              <a:t>garantizar</a:t>
            </a:r>
            <a:r>
              <a:rPr lang="en-US" dirty="0">
                <a:solidFill>
                  <a:srgbClr val="212121"/>
                </a:solidFill>
                <a:highlight>
                  <a:srgbClr val="FFFFFF"/>
                </a:highlight>
              </a:rPr>
              <a:t> que los </a:t>
            </a:r>
            <a:r>
              <a:rPr lang="en-US" dirty="0" err="1">
                <a:solidFill>
                  <a:srgbClr val="212121"/>
                </a:solidFill>
                <a:highlight>
                  <a:srgbClr val="FFFFFF"/>
                </a:highlight>
              </a:rPr>
              <a:t>empleadores</a:t>
            </a:r>
            <a:r>
              <a:rPr lang="en-US" dirty="0">
                <a:solidFill>
                  <a:srgbClr val="212121"/>
                </a:solidFill>
                <a:highlight>
                  <a:srgbClr val="FFFFFF"/>
                </a:highlight>
              </a:rPr>
              <a:t> </a:t>
            </a:r>
            <a:r>
              <a:rPr lang="en-US" dirty="0" err="1">
                <a:solidFill>
                  <a:srgbClr val="212121"/>
                </a:solidFill>
                <a:highlight>
                  <a:srgbClr val="FFFFFF"/>
                </a:highlight>
              </a:rPr>
              <a:t>conozcan</a:t>
            </a:r>
            <a:r>
              <a:rPr lang="en-US" dirty="0">
                <a:solidFill>
                  <a:srgbClr val="212121"/>
                </a:solidFill>
                <a:highlight>
                  <a:srgbClr val="FFFFFF"/>
                </a:highlight>
              </a:rPr>
              <a:t> los </a:t>
            </a:r>
            <a:r>
              <a:rPr lang="en-US" dirty="0" err="1">
                <a:solidFill>
                  <a:srgbClr val="212121"/>
                </a:solidFill>
                <a:highlight>
                  <a:srgbClr val="FFFFFF"/>
                </a:highlight>
              </a:rPr>
              <a:t>productos</a:t>
            </a:r>
            <a:r>
              <a:rPr lang="en-US" dirty="0">
                <a:solidFill>
                  <a:srgbClr val="212121"/>
                </a:solidFill>
                <a:highlight>
                  <a:srgbClr val="FFFFFF"/>
                </a:highlight>
              </a:rPr>
              <a:t> </a:t>
            </a:r>
            <a:r>
              <a:rPr lang="en-US" dirty="0" err="1">
                <a:solidFill>
                  <a:srgbClr val="212121"/>
                </a:solidFill>
                <a:highlight>
                  <a:srgbClr val="FFFFFF"/>
                </a:highlight>
              </a:rPr>
              <a:t>químicos</a:t>
            </a:r>
            <a:r>
              <a:rPr lang="en-US" dirty="0">
                <a:solidFill>
                  <a:srgbClr val="212121"/>
                </a:solidFill>
                <a:highlight>
                  <a:srgbClr val="FFFFFF"/>
                </a:highlight>
              </a:rPr>
              <a:t> y los </a:t>
            </a:r>
            <a:r>
              <a:rPr lang="en-US" dirty="0" err="1">
                <a:solidFill>
                  <a:srgbClr val="212121"/>
                </a:solidFill>
                <a:highlight>
                  <a:srgbClr val="FFFFFF"/>
                </a:highlight>
              </a:rPr>
              <a:t>peligros</a:t>
            </a:r>
            <a:r>
              <a:rPr lang="en-US" dirty="0">
                <a:solidFill>
                  <a:srgbClr val="212121"/>
                </a:solidFill>
                <a:highlight>
                  <a:srgbClr val="FFFFFF"/>
                </a:highlight>
              </a:rPr>
              <a:t> </a:t>
            </a:r>
            <a:r>
              <a:rPr lang="en-US" dirty="0" err="1">
                <a:solidFill>
                  <a:srgbClr val="212121"/>
                </a:solidFill>
                <a:highlight>
                  <a:srgbClr val="FFFFFF"/>
                </a:highlight>
              </a:rPr>
              <a:t>inherentes</a:t>
            </a:r>
            <a:r>
              <a:rPr lang="en-US" dirty="0">
                <a:solidFill>
                  <a:srgbClr val="212121"/>
                </a:solidFill>
                <a:highlight>
                  <a:srgbClr val="FFFFFF"/>
                </a:highlight>
              </a:rPr>
              <a:t> </a:t>
            </a:r>
            <a:r>
              <a:rPr lang="en-US" dirty="0" err="1">
                <a:solidFill>
                  <a:srgbClr val="212121"/>
                </a:solidFill>
                <a:highlight>
                  <a:srgbClr val="FFFFFF"/>
                </a:highlight>
              </a:rPr>
              <a:t>asociados</a:t>
            </a:r>
            <a:r>
              <a:rPr lang="en-US" dirty="0">
                <a:solidFill>
                  <a:srgbClr val="212121"/>
                </a:solidFill>
                <a:highlight>
                  <a:srgbClr val="FFFFFF"/>
                </a:highlight>
              </a:rPr>
              <a:t> con </a:t>
            </a:r>
            <a:r>
              <a:rPr lang="en-US" dirty="0" err="1">
                <a:solidFill>
                  <a:srgbClr val="212121"/>
                </a:solidFill>
                <a:highlight>
                  <a:srgbClr val="FFFFFF"/>
                </a:highlight>
              </a:rPr>
              <a:t>ellos</a:t>
            </a:r>
            <a:r>
              <a:rPr lang="en-US" dirty="0">
                <a:solidFill>
                  <a:srgbClr val="212121"/>
                </a:solidFill>
                <a:highlight>
                  <a:srgbClr val="FFFFFF"/>
                </a:highlight>
              </a:rPr>
              <a:t>, de modo que </a:t>
            </a:r>
            <a:r>
              <a:rPr lang="en-US" dirty="0" err="1">
                <a:solidFill>
                  <a:srgbClr val="212121"/>
                </a:solidFill>
                <a:highlight>
                  <a:srgbClr val="FFFFFF"/>
                </a:highlight>
              </a:rPr>
              <a:t>puedan</a:t>
            </a:r>
            <a:r>
              <a:rPr lang="en-US" dirty="0">
                <a:solidFill>
                  <a:srgbClr val="212121"/>
                </a:solidFill>
                <a:highlight>
                  <a:srgbClr val="FFFFFF"/>
                </a:highlight>
              </a:rPr>
              <a:t> </a:t>
            </a:r>
            <a:r>
              <a:rPr lang="en-US" dirty="0" err="1">
                <a:solidFill>
                  <a:srgbClr val="212121"/>
                </a:solidFill>
                <a:highlight>
                  <a:srgbClr val="FFFFFF"/>
                </a:highlight>
              </a:rPr>
              <a:t>buscar</a:t>
            </a:r>
            <a:r>
              <a:rPr lang="en-US" dirty="0">
                <a:solidFill>
                  <a:srgbClr val="212121"/>
                </a:solidFill>
                <a:highlight>
                  <a:srgbClr val="FFFFFF"/>
                </a:highlight>
              </a:rPr>
              <a:t> y </a:t>
            </a:r>
            <a:r>
              <a:rPr lang="en-US" dirty="0" err="1">
                <a:solidFill>
                  <a:srgbClr val="212121"/>
                </a:solidFill>
                <a:highlight>
                  <a:srgbClr val="FFFFFF"/>
                </a:highlight>
              </a:rPr>
              <a:t>utilizar</a:t>
            </a:r>
            <a:r>
              <a:rPr lang="en-US" dirty="0">
                <a:solidFill>
                  <a:srgbClr val="212121"/>
                </a:solidFill>
                <a:highlight>
                  <a:srgbClr val="FFFFFF"/>
                </a:highlight>
              </a:rPr>
              <a:t> el </a:t>
            </a:r>
            <a:r>
              <a:rPr lang="en-US" dirty="0" err="1">
                <a:solidFill>
                  <a:srgbClr val="212121"/>
                </a:solidFill>
                <a:highlight>
                  <a:srgbClr val="FFFFFF"/>
                </a:highlight>
              </a:rPr>
              <a:t>mejor</a:t>
            </a:r>
            <a:r>
              <a:rPr lang="en-US" dirty="0">
                <a:solidFill>
                  <a:srgbClr val="212121"/>
                </a:solidFill>
                <a:highlight>
                  <a:srgbClr val="FFFFFF"/>
                </a:highlight>
              </a:rPr>
              <a:t> </a:t>
            </a:r>
            <a:r>
              <a:rPr lang="en-US" dirty="0" err="1">
                <a:solidFill>
                  <a:srgbClr val="212121"/>
                </a:solidFill>
                <a:highlight>
                  <a:srgbClr val="FFFFFF"/>
                </a:highlight>
              </a:rPr>
              <a:t>producto</a:t>
            </a:r>
            <a:r>
              <a:rPr lang="en-US" dirty="0">
                <a:solidFill>
                  <a:srgbClr val="212121"/>
                </a:solidFill>
                <a:highlight>
                  <a:srgbClr val="FFFFFF"/>
                </a:highlight>
              </a:rPr>
              <a:t> para sus </a:t>
            </a:r>
            <a:r>
              <a:rPr lang="en-US" dirty="0" err="1">
                <a:solidFill>
                  <a:srgbClr val="212121"/>
                </a:solidFill>
                <a:highlight>
                  <a:srgbClr val="FFFFFF"/>
                </a:highlight>
              </a:rPr>
              <a:t>necesidades</a:t>
            </a:r>
            <a:r>
              <a:rPr lang="en-US" dirty="0">
                <a:solidFill>
                  <a:srgbClr val="212121"/>
                </a:solidFill>
                <a:highlight>
                  <a:srgbClr val="FFFFFF"/>
                </a:highlight>
              </a:rPr>
              <a:t> sin </a:t>
            </a:r>
            <a:r>
              <a:rPr lang="en-US" dirty="0" err="1">
                <a:solidFill>
                  <a:srgbClr val="212121"/>
                </a:solidFill>
                <a:highlight>
                  <a:srgbClr val="FFFFFF"/>
                </a:highlight>
              </a:rPr>
              <a:t>exponer</a:t>
            </a:r>
            <a:r>
              <a:rPr lang="en-US" dirty="0">
                <a:solidFill>
                  <a:srgbClr val="212121"/>
                </a:solidFill>
                <a:highlight>
                  <a:srgbClr val="FFFFFF"/>
                </a:highlight>
              </a:rPr>
              <a:t> a los </a:t>
            </a:r>
            <a:r>
              <a:rPr lang="en-US" dirty="0" err="1">
                <a:solidFill>
                  <a:srgbClr val="212121"/>
                </a:solidFill>
                <a:highlight>
                  <a:srgbClr val="FFFFFF"/>
                </a:highlight>
              </a:rPr>
              <a:t>trabajadores</a:t>
            </a:r>
            <a:r>
              <a:rPr lang="en-US" dirty="0">
                <a:solidFill>
                  <a:srgbClr val="212121"/>
                </a:solidFill>
                <a:highlight>
                  <a:srgbClr val="FFFFFF"/>
                </a:highlight>
              </a:rPr>
              <a:t> a </a:t>
            </a:r>
            <a:r>
              <a:rPr lang="en-US" dirty="0" err="1">
                <a:solidFill>
                  <a:srgbClr val="212121"/>
                </a:solidFill>
                <a:highlight>
                  <a:srgbClr val="FFFFFF"/>
                </a:highlight>
              </a:rPr>
              <a:t>riesgos</a:t>
            </a:r>
            <a:r>
              <a:rPr lang="en-US" dirty="0">
                <a:solidFill>
                  <a:srgbClr val="212121"/>
                </a:solidFill>
                <a:highlight>
                  <a:srgbClr val="FFFFFF"/>
                </a:highlight>
              </a:rPr>
              <a:t> </a:t>
            </a:r>
            <a:r>
              <a:rPr lang="en-US" dirty="0" err="1">
                <a:solidFill>
                  <a:srgbClr val="212121"/>
                </a:solidFill>
                <a:highlight>
                  <a:srgbClr val="FFFFFF"/>
                </a:highlight>
              </a:rPr>
              <a:t>indebidos</a:t>
            </a:r>
            <a:r>
              <a:rPr lang="en-US" dirty="0">
                <a:solidFill>
                  <a:srgbClr val="212121"/>
                </a:solidFill>
                <a:highlight>
                  <a:srgbClr val="FFFFFF"/>
                </a:highlight>
              </a:rPr>
              <a:t>. </a:t>
            </a:r>
            <a:r>
              <a:rPr lang="en-US" dirty="0" err="1">
                <a:solidFill>
                  <a:srgbClr val="212121"/>
                </a:solidFill>
                <a:highlight>
                  <a:srgbClr val="FFFFFF"/>
                </a:highlight>
              </a:rPr>
              <a:t>Cuantos</a:t>
            </a:r>
            <a:r>
              <a:rPr lang="en-US" dirty="0">
                <a:solidFill>
                  <a:srgbClr val="212121"/>
                </a:solidFill>
                <a:highlight>
                  <a:srgbClr val="FFFFFF"/>
                </a:highlight>
              </a:rPr>
              <a:t> </a:t>
            </a:r>
            <a:r>
              <a:rPr lang="en-US" dirty="0" err="1">
                <a:solidFill>
                  <a:srgbClr val="212121"/>
                </a:solidFill>
                <a:highlight>
                  <a:srgbClr val="FFFFFF"/>
                </a:highlight>
              </a:rPr>
              <a:t>menos</a:t>
            </a:r>
            <a:r>
              <a:rPr lang="en-US" dirty="0">
                <a:solidFill>
                  <a:srgbClr val="212121"/>
                </a:solidFill>
                <a:highlight>
                  <a:srgbClr val="FFFFFF"/>
                </a:highlight>
              </a:rPr>
              <a:t> </a:t>
            </a:r>
            <a:r>
              <a:rPr lang="en-US" dirty="0" err="1">
                <a:solidFill>
                  <a:srgbClr val="212121"/>
                </a:solidFill>
                <a:highlight>
                  <a:srgbClr val="FFFFFF"/>
                </a:highlight>
              </a:rPr>
              <a:t>peligros</a:t>
            </a:r>
            <a:r>
              <a:rPr lang="en-US" dirty="0">
                <a:solidFill>
                  <a:srgbClr val="212121"/>
                </a:solidFill>
                <a:highlight>
                  <a:srgbClr val="FFFFFF"/>
                </a:highlight>
              </a:rPr>
              <a:t> y </a:t>
            </a:r>
            <a:r>
              <a:rPr lang="en-US" dirty="0" err="1">
                <a:solidFill>
                  <a:srgbClr val="212121"/>
                </a:solidFill>
                <a:highlight>
                  <a:srgbClr val="FFFFFF"/>
                </a:highlight>
              </a:rPr>
              <a:t>menos</a:t>
            </a:r>
            <a:r>
              <a:rPr lang="en-US" dirty="0">
                <a:solidFill>
                  <a:srgbClr val="212121"/>
                </a:solidFill>
                <a:highlight>
                  <a:srgbClr val="FFFFFF"/>
                </a:highlight>
              </a:rPr>
              <a:t> </a:t>
            </a:r>
            <a:r>
              <a:rPr lang="en-US" dirty="0" err="1">
                <a:solidFill>
                  <a:srgbClr val="212121"/>
                </a:solidFill>
                <a:highlight>
                  <a:srgbClr val="FFFFFF"/>
                </a:highlight>
              </a:rPr>
              <a:t>riesgos</a:t>
            </a:r>
            <a:r>
              <a:rPr lang="en-US" dirty="0">
                <a:solidFill>
                  <a:srgbClr val="212121"/>
                </a:solidFill>
                <a:highlight>
                  <a:srgbClr val="FFFFFF"/>
                </a:highlight>
              </a:rPr>
              <a:t>, </a:t>
            </a:r>
            <a:r>
              <a:rPr lang="en-US" dirty="0" err="1">
                <a:solidFill>
                  <a:srgbClr val="212121"/>
                </a:solidFill>
                <a:highlight>
                  <a:srgbClr val="FFFFFF"/>
                </a:highlight>
              </a:rPr>
              <a:t>más</a:t>
            </a:r>
            <a:r>
              <a:rPr lang="en-US" dirty="0">
                <a:solidFill>
                  <a:srgbClr val="212121"/>
                </a:solidFill>
                <a:highlight>
                  <a:srgbClr val="FFFFFF"/>
                </a:highlight>
              </a:rPr>
              <a:t> </a:t>
            </a:r>
            <a:r>
              <a:rPr lang="en-US" dirty="0" err="1">
                <a:solidFill>
                  <a:srgbClr val="212121"/>
                </a:solidFill>
                <a:highlight>
                  <a:srgbClr val="FFFFFF"/>
                </a:highlight>
              </a:rPr>
              <a:t>seguros</a:t>
            </a:r>
            <a:r>
              <a:rPr lang="en-US" dirty="0">
                <a:solidFill>
                  <a:srgbClr val="212121"/>
                </a:solidFill>
                <a:highlight>
                  <a:srgbClr val="FFFFFF"/>
                </a:highlight>
              </a:rPr>
              <a:t> y </a:t>
            </a:r>
            <a:r>
              <a:rPr lang="en-US" dirty="0" err="1">
                <a:solidFill>
                  <a:srgbClr val="212121"/>
                </a:solidFill>
                <a:highlight>
                  <a:srgbClr val="FFFFFF"/>
                </a:highlight>
              </a:rPr>
              <a:t>saludables</a:t>
            </a:r>
            <a:r>
              <a:rPr lang="en-US" dirty="0">
                <a:solidFill>
                  <a:srgbClr val="212121"/>
                </a:solidFill>
                <a:highlight>
                  <a:srgbClr val="FFFFFF"/>
                </a:highlight>
              </a:rPr>
              <a:t> son el </a:t>
            </a:r>
            <a:r>
              <a:rPr lang="en-US" dirty="0" err="1">
                <a:solidFill>
                  <a:srgbClr val="212121"/>
                </a:solidFill>
                <a:highlight>
                  <a:srgbClr val="FFFFFF"/>
                </a:highlight>
              </a:rPr>
              <a:t>lugar</a:t>
            </a:r>
            <a:r>
              <a:rPr lang="en-US" dirty="0">
                <a:solidFill>
                  <a:srgbClr val="212121"/>
                </a:solidFill>
                <a:highlight>
                  <a:srgbClr val="FFFFFF"/>
                </a:highlight>
              </a:rPr>
              <a:t> de </a:t>
            </a:r>
            <a:r>
              <a:rPr lang="en-US" dirty="0" err="1">
                <a:solidFill>
                  <a:srgbClr val="212121"/>
                </a:solidFill>
                <a:highlight>
                  <a:srgbClr val="FFFFFF"/>
                </a:highlight>
              </a:rPr>
              <a:t>trabajo</a:t>
            </a:r>
            <a:r>
              <a:rPr lang="en-US" dirty="0">
                <a:solidFill>
                  <a:srgbClr val="212121"/>
                </a:solidFill>
                <a:highlight>
                  <a:srgbClr val="FFFFFF"/>
                </a:highlight>
              </a:rPr>
              <a:t> y el </a:t>
            </a:r>
            <a:r>
              <a:rPr lang="en-US" dirty="0" err="1">
                <a:solidFill>
                  <a:srgbClr val="212121"/>
                </a:solidFill>
                <a:highlight>
                  <a:srgbClr val="FFFFFF"/>
                </a:highlight>
              </a:rPr>
              <a:t>trabajo</a:t>
            </a:r>
            <a:r>
              <a:rPr lang="en-US" dirty="0">
                <a:solidFill>
                  <a:srgbClr val="212121"/>
                </a:solidFill>
                <a:highlight>
                  <a:srgbClr val="FFFFFF"/>
                </a:highlight>
              </a:rPr>
              <a:t>. </a:t>
            </a:r>
            <a:r>
              <a:rPr lang="en-US" dirty="0" err="1">
                <a:solidFill>
                  <a:srgbClr val="212121"/>
                </a:solidFill>
                <a:highlight>
                  <a:srgbClr val="FFFFFF"/>
                </a:highlight>
              </a:rPr>
              <a:t>Esto</a:t>
            </a:r>
            <a:r>
              <a:rPr lang="en-US" dirty="0">
                <a:solidFill>
                  <a:srgbClr val="212121"/>
                </a:solidFill>
                <a:highlight>
                  <a:srgbClr val="FFFFFF"/>
                </a:highlight>
              </a:rPr>
              <a:t> </a:t>
            </a:r>
            <a:r>
              <a:rPr lang="en-US" dirty="0" err="1">
                <a:solidFill>
                  <a:srgbClr val="212121"/>
                </a:solidFill>
                <a:highlight>
                  <a:srgbClr val="FFFFFF"/>
                </a:highlight>
              </a:rPr>
              <a:t>significa</a:t>
            </a:r>
            <a:r>
              <a:rPr lang="en-US" dirty="0">
                <a:solidFill>
                  <a:srgbClr val="212121"/>
                </a:solidFill>
                <a:highlight>
                  <a:srgbClr val="FFFFFF"/>
                </a:highlight>
              </a:rPr>
              <a:t> que </a:t>
            </a:r>
            <a:r>
              <a:rPr lang="en-US" dirty="0" err="1">
                <a:solidFill>
                  <a:srgbClr val="212121"/>
                </a:solidFill>
                <a:highlight>
                  <a:srgbClr val="FFFFFF"/>
                </a:highlight>
              </a:rPr>
              <a:t>si</a:t>
            </a:r>
            <a:r>
              <a:rPr lang="en-US" dirty="0">
                <a:solidFill>
                  <a:srgbClr val="212121"/>
                </a:solidFill>
                <a:highlight>
                  <a:srgbClr val="FFFFFF"/>
                </a:highlight>
              </a:rPr>
              <a:t> </a:t>
            </a:r>
            <a:r>
              <a:rPr lang="en-US" dirty="0" err="1">
                <a:solidFill>
                  <a:srgbClr val="212121"/>
                </a:solidFill>
                <a:highlight>
                  <a:srgbClr val="FFFFFF"/>
                </a:highlight>
              </a:rPr>
              <a:t>tiene</a:t>
            </a:r>
            <a:r>
              <a:rPr lang="en-US" dirty="0">
                <a:solidFill>
                  <a:srgbClr val="212121"/>
                </a:solidFill>
                <a:highlight>
                  <a:srgbClr val="FFFFFF"/>
                </a:highlight>
              </a:rPr>
              <a:t> una tienda </a:t>
            </a:r>
            <a:r>
              <a:rPr lang="en-US" dirty="0" err="1">
                <a:solidFill>
                  <a:srgbClr val="212121"/>
                </a:solidFill>
                <a:highlight>
                  <a:srgbClr val="FFFFFF"/>
                </a:highlight>
              </a:rPr>
              <a:t>minorista</a:t>
            </a:r>
            <a:r>
              <a:rPr lang="en-US" dirty="0">
                <a:solidFill>
                  <a:srgbClr val="212121"/>
                </a:solidFill>
                <a:highlight>
                  <a:srgbClr val="FFFFFF"/>
                </a:highlight>
              </a:rPr>
              <a:t> y un </a:t>
            </a:r>
            <a:r>
              <a:rPr lang="en-US" dirty="0" err="1">
                <a:solidFill>
                  <a:srgbClr val="212121"/>
                </a:solidFill>
                <a:highlight>
                  <a:srgbClr val="FFFFFF"/>
                </a:highlight>
              </a:rPr>
              <a:t>empleador</a:t>
            </a:r>
            <a:r>
              <a:rPr lang="en-US" dirty="0">
                <a:solidFill>
                  <a:srgbClr val="212121"/>
                </a:solidFill>
                <a:highlight>
                  <a:srgbClr val="FFFFFF"/>
                </a:highlight>
              </a:rPr>
              <a:t> que </a:t>
            </a:r>
            <a:r>
              <a:rPr lang="en-US" dirty="0" err="1">
                <a:solidFill>
                  <a:srgbClr val="212121"/>
                </a:solidFill>
                <a:highlight>
                  <a:srgbClr val="FFFFFF"/>
                </a:highlight>
              </a:rPr>
              <a:t>compra</a:t>
            </a:r>
            <a:r>
              <a:rPr lang="en-US" dirty="0">
                <a:solidFill>
                  <a:srgbClr val="212121"/>
                </a:solidFill>
                <a:highlight>
                  <a:srgbClr val="FFFFFF"/>
                </a:highlight>
              </a:rPr>
              <a:t> </a:t>
            </a:r>
            <a:r>
              <a:rPr lang="en-US" dirty="0" err="1">
                <a:solidFill>
                  <a:srgbClr val="212121"/>
                </a:solidFill>
                <a:highlight>
                  <a:srgbClr val="FFFFFF"/>
                </a:highlight>
              </a:rPr>
              <a:t>productos</a:t>
            </a:r>
            <a:r>
              <a:rPr lang="en-US" dirty="0">
                <a:solidFill>
                  <a:srgbClr val="212121"/>
                </a:solidFill>
                <a:highlight>
                  <a:srgbClr val="FFFFFF"/>
                </a:highlight>
              </a:rPr>
              <a:t> </a:t>
            </a:r>
            <a:r>
              <a:rPr lang="en-US" dirty="0" err="1">
                <a:solidFill>
                  <a:srgbClr val="212121"/>
                </a:solidFill>
                <a:highlight>
                  <a:srgbClr val="FFFFFF"/>
                </a:highlight>
              </a:rPr>
              <a:t>químicos</a:t>
            </a:r>
            <a:r>
              <a:rPr lang="en-US" dirty="0">
                <a:solidFill>
                  <a:srgbClr val="212121"/>
                </a:solidFill>
                <a:highlight>
                  <a:srgbClr val="FFFFFF"/>
                </a:highlight>
              </a:rPr>
              <a:t> </a:t>
            </a:r>
            <a:r>
              <a:rPr lang="en-US" dirty="0" err="1">
                <a:solidFill>
                  <a:srgbClr val="212121"/>
                </a:solidFill>
                <a:highlight>
                  <a:srgbClr val="FFFFFF"/>
                </a:highlight>
              </a:rPr>
              <a:t>peligrosos</a:t>
            </a:r>
            <a:r>
              <a:rPr lang="en-US" dirty="0">
                <a:solidFill>
                  <a:srgbClr val="212121"/>
                </a:solidFill>
                <a:highlight>
                  <a:srgbClr val="FFFFFF"/>
                </a:highlight>
              </a:rPr>
              <a:t> </a:t>
            </a:r>
            <a:r>
              <a:rPr lang="en-US" dirty="0" err="1">
                <a:solidFill>
                  <a:srgbClr val="212121"/>
                </a:solidFill>
                <a:highlight>
                  <a:srgbClr val="FFFFFF"/>
                </a:highlight>
              </a:rPr>
              <a:t>en</a:t>
            </a:r>
            <a:r>
              <a:rPr lang="en-US" dirty="0">
                <a:solidFill>
                  <a:srgbClr val="212121"/>
                </a:solidFill>
                <a:highlight>
                  <a:srgbClr val="FFFFFF"/>
                </a:highlight>
              </a:rPr>
              <a:t> </a:t>
            </a:r>
            <a:r>
              <a:rPr lang="en-US" dirty="0" err="1">
                <a:solidFill>
                  <a:srgbClr val="212121"/>
                </a:solidFill>
                <a:highlight>
                  <a:srgbClr val="FFFFFF"/>
                </a:highlight>
              </a:rPr>
              <a:t>su</a:t>
            </a:r>
            <a:r>
              <a:rPr lang="en-US" dirty="0">
                <a:solidFill>
                  <a:srgbClr val="212121"/>
                </a:solidFill>
                <a:highlight>
                  <a:srgbClr val="FFFFFF"/>
                </a:highlight>
              </a:rPr>
              <a:t> tienda, debe </a:t>
            </a:r>
            <a:r>
              <a:rPr lang="en-US" dirty="0" err="1">
                <a:solidFill>
                  <a:srgbClr val="212121"/>
                </a:solidFill>
                <a:highlight>
                  <a:srgbClr val="FFFFFF"/>
                </a:highlight>
              </a:rPr>
              <a:t>poder</a:t>
            </a:r>
            <a:r>
              <a:rPr lang="en-US" dirty="0">
                <a:solidFill>
                  <a:srgbClr val="212121"/>
                </a:solidFill>
                <a:highlight>
                  <a:srgbClr val="FFFFFF"/>
                </a:highlight>
              </a:rPr>
              <a:t> </a:t>
            </a:r>
            <a:r>
              <a:rPr lang="en-US" dirty="0" err="1">
                <a:solidFill>
                  <a:srgbClr val="212121"/>
                </a:solidFill>
                <a:highlight>
                  <a:srgbClr val="FFFFFF"/>
                </a:highlight>
              </a:rPr>
              <a:t>proporcionarles</a:t>
            </a:r>
            <a:r>
              <a:rPr lang="en-US" dirty="0">
                <a:solidFill>
                  <a:srgbClr val="212121"/>
                </a:solidFill>
                <a:highlight>
                  <a:srgbClr val="FFFFFF"/>
                </a:highlight>
              </a:rPr>
              <a:t> una hoja de SDS o </a:t>
            </a:r>
            <a:r>
              <a:rPr lang="en-US" dirty="0" err="1">
                <a:solidFill>
                  <a:srgbClr val="212121"/>
                </a:solidFill>
                <a:highlight>
                  <a:srgbClr val="FFFFFF"/>
                </a:highlight>
              </a:rPr>
              <a:t>ayudarlos</a:t>
            </a:r>
            <a:r>
              <a:rPr lang="en-US" dirty="0">
                <a:solidFill>
                  <a:srgbClr val="212121"/>
                </a:solidFill>
                <a:highlight>
                  <a:srgbClr val="FFFFFF"/>
                </a:highlight>
              </a:rPr>
              <a:t> a </a:t>
            </a:r>
            <a:r>
              <a:rPr lang="en-US" dirty="0" err="1">
                <a:solidFill>
                  <a:srgbClr val="212121"/>
                </a:solidFill>
                <a:highlight>
                  <a:srgbClr val="FFFFFF"/>
                </a:highlight>
              </a:rPr>
              <a:t>obtener</a:t>
            </a:r>
            <a:r>
              <a:rPr lang="en-US" dirty="0">
                <a:solidFill>
                  <a:srgbClr val="212121"/>
                </a:solidFill>
                <a:highlight>
                  <a:srgbClr val="FFFFFF"/>
                </a:highlight>
              </a:rPr>
              <a:t> </a:t>
            </a:r>
            <a:r>
              <a:rPr lang="en-US" dirty="0" err="1">
                <a:solidFill>
                  <a:srgbClr val="212121"/>
                </a:solidFill>
                <a:highlight>
                  <a:srgbClr val="FFFFFF"/>
                </a:highlight>
              </a:rPr>
              <a:t>uno</a:t>
            </a:r>
            <a:r>
              <a:rPr lang="en-US" dirty="0">
                <a:solidFill>
                  <a:srgbClr val="212121"/>
                </a:solidFill>
                <a:highlight>
                  <a:srgbClr val="FFFFFF"/>
                </a:highlight>
              </a:rPr>
              <a:t> de </a:t>
            </a:r>
            <a:r>
              <a:rPr lang="en-US" dirty="0" err="1">
                <a:solidFill>
                  <a:srgbClr val="212121"/>
                </a:solidFill>
                <a:highlight>
                  <a:srgbClr val="FFFFFF"/>
                </a:highlight>
              </a:rPr>
              <a:t>alguna</a:t>
            </a:r>
            <a:r>
              <a:rPr lang="en-US" dirty="0">
                <a:solidFill>
                  <a:srgbClr val="212121"/>
                </a:solidFill>
                <a:highlight>
                  <a:srgbClr val="FFFFFF"/>
                </a:highlight>
              </a:rPr>
              <a:t> </a:t>
            </a:r>
            <a:r>
              <a:rPr lang="en-US" dirty="0" err="1">
                <a:solidFill>
                  <a:srgbClr val="212121"/>
                </a:solidFill>
                <a:highlight>
                  <a:srgbClr val="FFFFFF"/>
                </a:highlight>
              </a:rPr>
              <a:t>parte</a:t>
            </a:r>
            <a:r>
              <a:rPr lang="en-US" dirty="0">
                <a:solidFill>
                  <a:srgbClr val="212121"/>
                </a:solidFill>
                <a:highlight>
                  <a:srgbClr val="FFFFFF"/>
                </a:highlight>
              </a:rPr>
              <a:t>, </a:t>
            </a:r>
            <a:r>
              <a:rPr lang="en-US" dirty="0" err="1">
                <a:solidFill>
                  <a:srgbClr val="212121"/>
                </a:solidFill>
                <a:highlight>
                  <a:srgbClr val="FFFFFF"/>
                </a:highlight>
              </a:rPr>
              <a:t>como</a:t>
            </a:r>
            <a:r>
              <a:rPr lang="en-US" dirty="0">
                <a:solidFill>
                  <a:srgbClr val="212121"/>
                </a:solidFill>
                <a:highlight>
                  <a:srgbClr val="FFFFFF"/>
                </a:highlight>
              </a:rPr>
              <a:t> </a:t>
            </a:r>
            <a:r>
              <a:rPr lang="en-US" dirty="0" err="1">
                <a:solidFill>
                  <a:srgbClr val="212121"/>
                </a:solidFill>
                <a:highlight>
                  <a:srgbClr val="FFFFFF"/>
                </a:highlight>
              </a:rPr>
              <a:t>su</a:t>
            </a:r>
            <a:r>
              <a:rPr lang="en-US" dirty="0">
                <a:solidFill>
                  <a:srgbClr val="212121"/>
                </a:solidFill>
                <a:highlight>
                  <a:srgbClr val="FFFFFF"/>
                </a:highlight>
              </a:rPr>
              <a:t> </a:t>
            </a:r>
            <a:r>
              <a:rPr lang="en-US" dirty="0" err="1">
                <a:solidFill>
                  <a:srgbClr val="212121"/>
                </a:solidFill>
                <a:highlight>
                  <a:srgbClr val="FFFFFF"/>
                </a:highlight>
              </a:rPr>
              <a:t>proveedor</a:t>
            </a:r>
            <a:r>
              <a:rPr lang="en-US" dirty="0">
                <a:solidFill>
                  <a:srgbClr val="212121"/>
                </a:solidFill>
                <a:highlight>
                  <a:srgbClr val="FFFFFF"/>
                </a:highlight>
              </a:rPr>
              <a:t> o el </a:t>
            </a:r>
            <a:r>
              <a:rPr lang="en-US" dirty="0" err="1">
                <a:solidFill>
                  <a:srgbClr val="212121"/>
                </a:solidFill>
                <a:highlight>
                  <a:srgbClr val="FFFFFF"/>
                </a:highlight>
              </a:rPr>
              <a:t>fabricante</a:t>
            </a:r>
            <a:r>
              <a:rPr lang="en-US" dirty="0">
                <a:solidFill>
                  <a:srgbClr val="212121"/>
                </a:solidFill>
                <a:highlight>
                  <a:srgbClr val="FFFFFF"/>
                </a:highlight>
              </a:rPr>
              <a:t>.</a:t>
            </a:r>
            <a:endParaRPr dirty="0">
              <a:solidFill>
                <a:srgbClr val="212121"/>
              </a:solidFill>
              <a:highlight>
                <a:srgbClr val="FFFFFF"/>
              </a:highlight>
            </a:endParaRPr>
          </a:p>
          <a:p>
            <a:pPr marL="0" indent="0">
              <a:buNone/>
            </a:pPr>
            <a:endParaRPr dirty="0"/>
          </a:p>
        </p:txBody>
      </p:sp>
      <p:sp>
        <p:nvSpPr>
          <p:cNvPr id="290" name="Google Shape;290;p43: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46: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indent="0">
              <a:buClr>
                <a:schemeClr val="dk1"/>
              </a:buClr>
              <a:buNone/>
            </a:pPr>
            <a:r>
              <a:rPr lang="en-US" sz="1600">
                <a:solidFill>
                  <a:srgbClr val="212121"/>
                </a:solidFill>
                <a:highlight>
                  <a:srgbClr val="FFFFFF"/>
                </a:highlight>
              </a:rPr>
              <a:t>Lo que esto significa es que ni el Programa de Comunicación de Peligros ni específicamente las fichas de SDS se pueden mantener en un área que no permite el acceso a ellos cada vez que se realiza un trabajo en el lugar de trabajo.</a:t>
            </a:r>
            <a:br>
              <a:rPr lang="en-US" sz="1600">
                <a:solidFill>
                  <a:srgbClr val="212121"/>
                </a:solidFill>
                <a:highlight>
                  <a:srgbClr val="FFFFFF"/>
                </a:highlight>
              </a:rPr>
            </a:br>
            <a:r>
              <a:rPr lang="en-US" sz="1600">
                <a:solidFill>
                  <a:srgbClr val="212121"/>
                </a:solidFill>
                <a:highlight>
                  <a:srgbClr val="FFFFFF"/>
                </a:highlight>
              </a:rPr>
              <a:t>También significa que si las hojas SDS solo están disponibles en formato electrónico, debe haber un medio de los trabajadores para acceder a ellas en todo momento, lo que podría incluir cortes de energía.</a:t>
            </a:r>
            <a:endParaRPr sz="1600">
              <a:solidFill>
                <a:srgbClr val="212121"/>
              </a:solidFill>
              <a:highlight>
                <a:srgbClr val="FFFFFF"/>
              </a:highlight>
            </a:endParaRPr>
          </a:p>
          <a:p>
            <a:pPr marL="0" indent="0">
              <a:buNone/>
            </a:pPr>
            <a:endParaRPr sz="1600"/>
          </a:p>
        </p:txBody>
      </p:sp>
      <p:sp>
        <p:nvSpPr>
          <p:cNvPr id="296" name="Google Shape;296;p46: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Clr>
                <a:schemeClr val="dk1"/>
              </a:buClr>
              <a:buNone/>
            </a:pPr>
            <a:endParaRPr lang="es-ES" sz="1000" dirty="0">
              <a:latin typeface="Times New Roman"/>
              <a:ea typeface="Times New Roman"/>
              <a:cs typeface="Times New Roman"/>
              <a:sym typeface="Times New Roman"/>
            </a:endParaRPr>
          </a:p>
          <a:p>
            <a:pPr marL="0" indent="0">
              <a:buClr>
                <a:schemeClr val="dk1"/>
              </a:buClr>
              <a:buNone/>
            </a:pPr>
            <a:r>
              <a:rPr lang="es-ES" sz="1000" dirty="0">
                <a:solidFill>
                  <a:srgbClr val="212121"/>
                </a:solidFill>
                <a:highlight>
                  <a:srgbClr val="FFFFFF"/>
                </a:highlight>
                <a:latin typeface="Roboto"/>
                <a:ea typeface="Roboto"/>
                <a:cs typeface="Roboto"/>
                <a:sym typeface="Roboto"/>
              </a:rPr>
              <a:t>Pregunte si los empleados saben dónde encontrar información escrita sobre peligros / SDS en su sitio de trabajo.</a:t>
            </a:r>
          </a:p>
          <a:p>
            <a:pPr marL="0" indent="0">
              <a:buNone/>
            </a:pPr>
            <a:endParaRPr lang="es-ES" sz="900" dirty="0">
              <a:latin typeface="Times New Roman"/>
              <a:ea typeface="Times New Roman"/>
              <a:cs typeface="Times New Roman"/>
              <a:sym typeface="Times New Roman"/>
            </a:endParaRPr>
          </a:p>
          <a:p>
            <a:endParaRPr lang="en-US" dirty="0"/>
          </a:p>
        </p:txBody>
      </p:sp>
    </p:spTree>
    <p:extLst>
      <p:ext uri="{BB962C8B-B14F-4D97-AF65-F5344CB8AC3E}">
        <p14:creationId xmlns:p14="http://schemas.microsoft.com/office/powerpoint/2010/main" val="15185833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Clr>
                <a:schemeClr val="dk1"/>
              </a:buClr>
              <a:buNone/>
            </a:pPr>
            <a:endParaRPr lang="es-ES" sz="900" dirty="0">
              <a:latin typeface="Times New Roman"/>
              <a:ea typeface="Times New Roman"/>
              <a:cs typeface="Times New Roman"/>
              <a:sym typeface="Times New Roman"/>
            </a:endParaRPr>
          </a:p>
          <a:p>
            <a:pPr marL="0" indent="0">
              <a:buClr>
                <a:schemeClr val="dk1"/>
              </a:buClr>
              <a:buNone/>
            </a:pPr>
            <a:r>
              <a:rPr lang="es-ES" sz="1000" dirty="0">
                <a:solidFill>
                  <a:srgbClr val="212121"/>
                </a:solidFill>
                <a:highlight>
                  <a:srgbClr val="FFFFFF"/>
                </a:highlight>
                <a:latin typeface="Roboto"/>
                <a:ea typeface="Roboto"/>
                <a:cs typeface="Roboto"/>
                <a:sym typeface="Roboto"/>
              </a:rPr>
              <a:t>Los trabajadores que no se sienten adecuadamente capacitados deben alertar al empleador e informarles de su responsabilidad, o contactarse con OSHA.</a:t>
            </a:r>
          </a:p>
          <a:p>
            <a:pPr marL="0" indent="0">
              <a:buNone/>
            </a:pPr>
            <a:endParaRPr lang="es-ES" sz="900" dirty="0">
              <a:latin typeface="Times New Roman"/>
              <a:ea typeface="Times New Roman"/>
              <a:cs typeface="Times New Roman"/>
              <a:sym typeface="Times New Roman"/>
            </a:endParaRPr>
          </a:p>
          <a:p>
            <a:endParaRPr lang="en-US" dirty="0"/>
          </a:p>
        </p:txBody>
      </p:sp>
    </p:spTree>
    <p:extLst>
      <p:ext uri="{BB962C8B-B14F-4D97-AF65-F5344CB8AC3E}">
        <p14:creationId xmlns:p14="http://schemas.microsoft.com/office/powerpoint/2010/main" val="382141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418109" indent="-52264">
              <a:buSzPts val="900"/>
              <a:buFont typeface="Noto Sans Symbols"/>
              <a:buChar char="●"/>
            </a:pPr>
            <a:r>
              <a:rPr lang="en-US" sz="1800"/>
              <a:t>Revisar los objetivos de la clase de:</a:t>
            </a:r>
            <a:br>
              <a:rPr lang="en-US" sz="1800"/>
            </a:br>
            <a:r>
              <a:rPr lang="en-US" sz="1800"/>
              <a:t>Entrenador / facilitadores</a:t>
            </a:r>
            <a:br>
              <a:rPr lang="en-US" sz="1800"/>
            </a:br>
            <a:r>
              <a:rPr lang="en-US" sz="1800"/>
              <a:t>Reducir y eliminar tanto como sea posible las lesiones, enfermedades y muerte debido a la exposición a materiales peligrosos en el lugar de trabajo</a:t>
            </a:r>
            <a:br>
              <a:rPr lang="en-US" sz="1800"/>
            </a:br>
            <a:r>
              <a:rPr lang="en-US" sz="1800"/>
              <a:t>Pregunta a la clase sobre su objetivo al asistir a clase</a:t>
            </a:r>
            <a:br>
              <a:rPr lang="en-US" sz="1800"/>
            </a:br>
            <a:r>
              <a:rPr lang="en-US" sz="1800"/>
              <a:t>Escriba cualquier objetivo más allá de los objetivos de clase en la tabla de notas y publicar en la pared para revisar más tarde si puede</a:t>
            </a:r>
            <a:endParaRPr sz="2500"/>
          </a:p>
        </p:txBody>
      </p:sp>
      <p:sp>
        <p:nvSpPr>
          <p:cNvPr id="112" name="Google Shape;112;p3: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Clr>
                <a:schemeClr val="dk1"/>
              </a:buClr>
              <a:buNone/>
            </a:pPr>
            <a:endParaRPr lang="es-ES" sz="900" dirty="0">
              <a:latin typeface="Times New Roman"/>
              <a:ea typeface="Times New Roman"/>
              <a:cs typeface="Times New Roman"/>
              <a:sym typeface="Times New Roman"/>
            </a:endParaRPr>
          </a:p>
          <a:p>
            <a:pPr marL="0" indent="0">
              <a:buClr>
                <a:schemeClr val="dk1"/>
              </a:buClr>
              <a:buNone/>
            </a:pPr>
            <a:r>
              <a:rPr lang="es-ES" sz="1000" dirty="0">
                <a:solidFill>
                  <a:srgbClr val="212121"/>
                </a:solidFill>
                <a:highlight>
                  <a:srgbClr val="FFFFFF"/>
                </a:highlight>
                <a:latin typeface="Roboto"/>
                <a:ea typeface="Roboto"/>
                <a:cs typeface="Roboto"/>
                <a:sym typeface="Roboto"/>
              </a:rPr>
              <a:t>Proporcione ejemplos de soluciones de limpieza incluso simples y la posibilidad de que el cloro gaseoso (amoniaco y blanqueador) reitere el hecho de que la seguridad no es solo para productos químicos industriales</a:t>
            </a:r>
          </a:p>
          <a:p>
            <a:pPr marL="0" indent="0">
              <a:buNone/>
            </a:pPr>
            <a:endParaRPr lang="es-ES" sz="1000" dirty="0">
              <a:latin typeface="Times New Roman"/>
              <a:ea typeface="Times New Roman"/>
              <a:cs typeface="Times New Roman"/>
              <a:sym typeface="Times New Roman"/>
            </a:endParaRPr>
          </a:p>
          <a:p>
            <a:pPr marL="0" indent="0">
              <a:spcBef>
                <a:spcPts val="366"/>
              </a:spcBef>
              <a:buNone/>
            </a:pPr>
            <a:endParaRPr lang="es-ES" sz="1000" dirty="0">
              <a:latin typeface="Times New Roman"/>
              <a:ea typeface="Times New Roman"/>
              <a:cs typeface="Times New Roman"/>
              <a:sym typeface="Times New Roman"/>
            </a:endParaRPr>
          </a:p>
          <a:p>
            <a:endParaRPr lang="en-US" dirty="0"/>
          </a:p>
        </p:txBody>
      </p:sp>
    </p:spTree>
    <p:extLst>
      <p:ext uri="{BB962C8B-B14F-4D97-AF65-F5344CB8AC3E}">
        <p14:creationId xmlns:p14="http://schemas.microsoft.com/office/powerpoint/2010/main" val="620108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23228" indent="0">
              <a:lnSpc>
                <a:spcPct val="115000"/>
              </a:lnSpc>
              <a:buNone/>
            </a:pPr>
            <a:r>
              <a:rPr lang="es-ES" sz="1000" dirty="0">
                <a:solidFill>
                  <a:srgbClr val="212121"/>
                </a:solidFill>
                <a:highlight>
                  <a:srgbClr val="FFFFFF"/>
                </a:highlight>
              </a:rPr>
              <a:t>Proporcione ejemplos de procedimientos específicos en diferentes casos, tales como: </a:t>
            </a:r>
          </a:p>
          <a:p>
            <a:pPr marL="0" marR="23228" indent="0">
              <a:lnSpc>
                <a:spcPct val="115000"/>
              </a:lnSpc>
              <a:buNone/>
            </a:pPr>
            <a:r>
              <a:rPr lang="es-ES" sz="1000" dirty="0">
                <a:solidFill>
                  <a:srgbClr val="212121"/>
                </a:solidFill>
                <a:highlight>
                  <a:srgbClr val="FFFFFF"/>
                </a:highlight>
              </a:rPr>
              <a:t>1)Productos químicos de limpieza verdes </a:t>
            </a:r>
          </a:p>
          <a:p>
            <a:pPr marL="0" marR="23228" indent="0">
              <a:lnSpc>
                <a:spcPct val="115000"/>
              </a:lnSpc>
              <a:buNone/>
            </a:pPr>
            <a:r>
              <a:rPr lang="es-ES" sz="1000" dirty="0">
                <a:solidFill>
                  <a:srgbClr val="212121"/>
                </a:solidFill>
                <a:highlight>
                  <a:srgbClr val="FFFFFF"/>
                </a:highlight>
              </a:rPr>
              <a:t>2)Duchas / estaciones de lavado de ojos </a:t>
            </a:r>
          </a:p>
          <a:p>
            <a:pPr marL="0" marR="23228" indent="0">
              <a:lnSpc>
                <a:spcPct val="115000"/>
              </a:lnSpc>
              <a:buClr>
                <a:schemeClr val="dk1"/>
              </a:buClr>
              <a:buNone/>
            </a:pPr>
            <a:r>
              <a:rPr lang="es-ES" sz="1000" dirty="0">
                <a:solidFill>
                  <a:srgbClr val="212121"/>
                </a:solidFill>
                <a:highlight>
                  <a:srgbClr val="FFFFFF"/>
                </a:highlight>
              </a:rPr>
              <a:t>3)Aplicación correcta de trajes / equipos de protección </a:t>
            </a:r>
            <a:r>
              <a:rPr lang="es-ES" sz="1000" dirty="0" err="1">
                <a:solidFill>
                  <a:srgbClr val="212121"/>
                </a:solidFill>
                <a:highlight>
                  <a:srgbClr val="FFFFFF"/>
                </a:highlight>
              </a:rPr>
              <a:t>Tyvek</a:t>
            </a:r>
            <a:endParaRPr lang="es-ES" sz="1000" dirty="0">
              <a:solidFill>
                <a:srgbClr val="212121"/>
              </a:solidFill>
              <a:highlight>
                <a:srgbClr val="FFFFFF"/>
              </a:highlight>
            </a:endParaRPr>
          </a:p>
          <a:p>
            <a:pPr marL="0" indent="0">
              <a:spcBef>
                <a:spcPts val="366"/>
              </a:spcBef>
              <a:buNone/>
            </a:pPr>
            <a:endParaRPr lang="es-ES" sz="1000" dirty="0">
              <a:latin typeface="Times New Roman"/>
              <a:ea typeface="Times New Roman"/>
              <a:cs typeface="Times New Roman"/>
              <a:sym typeface="Times New Roman"/>
            </a:endParaRPr>
          </a:p>
          <a:p>
            <a:endParaRPr lang="en-US" dirty="0"/>
          </a:p>
        </p:txBody>
      </p:sp>
    </p:spTree>
    <p:extLst>
      <p:ext uri="{BB962C8B-B14F-4D97-AF65-F5344CB8AC3E}">
        <p14:creationId xmlns:p14="http://schemas.microsoft.com/office/powerpoint/2010/main" val="1564740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indent="0">
              <a:buClr>
                <a:schemeClr val="dk1"/>
              </a:buClr>
              <a:buNone/>
            </a:pPr>
            <a:endParaRPr lang="es-ES" sz="700" dirty="0">
              <a:latin typeface="Times New Roman"/>
              <a:ea typeface="Times New Roman"/>
              <a:cs typeface="Times New Roman"/>
              <a:sym typeface="Times New Roman"/>
            </a:endParaRPr>
          </a:p>
          <a:p>
            <a:pPr marL="0" indent="0">
              <a:buClr>
                <a:schemeClr val="dk1"/>
              </a:buClr>
              <a:buNone/>
            </a:pPr>
            <a:r>
              <a:rPr lang="es-ES" sz="1000" dirty="0">
                <a:solidFill>
                  <a:srgbClr val="212121"/>
                </a:solidFill>
                <a:highlight>
                  <a:srgbClr val="FFFFFF"/>
                </a:highlight>
                <a:latin typeface="Roboto"/>
                <a:ea typeface="Roboto"/>
                <a:cs typeface="Roboto"/>
                <a:sym typeface="Roboto"/>
              </a:rPr>
              <a:t>Consulte ejemplos anteriores de SDS y etiquetas</a:t>
            </a:r>
          </a:p>
          <a:p>
            <a:pPr marL="0" indent="0">
              <a:buNone/>
            </a:pPr>
            <a:endParaRPr lang="es-ES" sz="700" dirty="0">
              <a:latin typeface="Times New Roman"/>
              <a:ea typeface="Times New Roman"/>
              <a:cs typeface="Times New Roman"/>
              <a:sym typeface="Times New Roman"/>
            </a:endParaRPr>
          </a:p>
          <a:p>
            <a:endParaRPr lang="en-US" dirty="0"/>
          </a:p>
        </p:txBody>
      </p:sp>
    </p:spTree>
    <p:extLst>
      <p:ext uri="{BB962C8B-B14F-4D97-AF65-F5344CB8AC3E}">
        <p14:creationId xmlns:p14="http://schemas.microsoft.com/office/powerpoint/2010/main" val="2943297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2075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indent="0">
              <a:buNone/>
            </a:pPr>
            <a:r>
              <a:rPr lang="en-US" sz="1800"/>
              <a:t>Pregunte a la clase si saben qué es un "acrónimo" y, si nadie está seguro, explique que se trata de una palabra o frase hecha utilizando las primeras letras de un grupo de palabras o nombres.</a:t>
            </a:r>
            <a:br>
              <a:rPr lang="en-US" sz="1800"/>
            </a:br>
            <a:r>
              <a:rPr lang="en-US" sz="1800"/>
              <a:t>Explique que a menudo se usan acrónimos para evitar repetir nombres largos</a:t>
            </a:r>
            <a:br>
              <a:rPr lang="en-US" sz="1800"/>
            </a:br>
            <a:r>
              <a:rPr lang="en-US" sz="1800"/>
              <a:t>Pida a la clase que hable si hay algún acrónimo que ven pero que no entienden</a:t>
            </a:r>
            <a:endParaRPr sz="2500"/>
          </a:p>
        </p:txBody>
      </p:sp>
      <p:sp>
        <p:nvSpPr>
          <p:cNvPr id="118" name="Google Shape;118;p4: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2: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indent="0">
              <a:buNone/>
            </a:pPr>
            <a:r>
              <a:rPr lang="en-US" sz="1800"/>
              <a:t>Además de crear OSHA, la Ley OSH de 1970 también creó el Instituto Nacional de Seguridad y Salud Ocupacional (NIOSH), que se encarga de determinar cómo proteger a los trabajadores de la exposición a peligros.</a:t>
            </a:r>
            <a:br>
              <a:rPr lang="en-US" sz="1800"/>
            </a:br>
            <a:r>
              <a:rPr lang="en-US" sz="1800"/>
              <a:t>NIOSH es parte de los Centros para el Control y Prevención de Enfermedades (CDC).</a:t>
            </a:r>
            <a:br>
              <a:rPr lang="en-US" sz="1800"/>
            </a:br>
            <a:r>
              <a:rPr lang="en-US" sz="1800"/>
              <a:t>Como tal, NIOSH hace recomendaciones a OSHA sobre qué "nivel seguro de exposición a los peligros" debería usar OSHA al promulgar un nuevo estándar o al actualizar los estándares existentes.</a:t>
            </a:r>
            <a:endParaRPr sz="2500"/>
          </a:p>
        </p:txBody>
      </p:sp>
      <p:sp>
        <p:nvSpPr>
          <p:cNvPr id="124" name="Google Shape;124;p12: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6: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indent="0">
              <a:buNone/>
            </a:pPr>
            <a:r>
              <a:rPr lang="en-US" sz="1800"/>
              <a:t>Section 5(a)(1) of the OSH Act of 1970 is commonly referred to as the General Duty Clause which means that if there is no specific standard for a given hazard employers are still required to protect their workers from the hazard.</a:t>
            </a:r>
            <a:endParaRPr sz="2500"/>
          </a:p>
          <a:p>
            <a:pPr marL="0" indent="0">
              <a:buNone/>
            </a:pPr>
            <a:r>
              <a:rPr lang="en-US" sz="1800"/>
              <a:t>Some examples would be ergonomic hazards, heat or cold working temperature hazards, workplace bullying or violence.</a:t>
            </a:r>
            <a:endParaRPr sz="2500"/>
          </a:p>
        </p:txBody>
      </p:sp>
      <p:sp>
        <p:nvSpPr>
          <p:cNvPr id="133" name="Google Shape;133;p16: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9: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indent="0">
              <a:buNone/>
            </a:pPr>
            <a:r>
              <a:rPr lang="en-US" sz="1600">
                <a:solidFill>
                  <a:srgbClr val="212121"/>
                </a:solidFill>
                <a:highlight>
                  <a:srgbClr val="FFFFFF"/>
                </a:highlight>
              </a:rPr>
              <a:t>Estos derechos se relacionan directamente con el Estándar de Comunicación de Riesgos de OSHA. El estándar HazCom de OSHA a menudo se conoce como el derecho a saber</a:t>
            </a:r>
            <a:br>
              <a:rPr lang="en-US" sz="1600">
                <a:solidFill>
                  <a:srgbClr val="212121"/>
                </a:solidFill>
                <a:highlight>
                  <a:srgbClr val="FFFFFF"/>
                </a:highlight>
              </a:rPr>
            </a:br>
            <a:r>
              <a:rPr lang="en-US" sz="1600">
                <a:solidFill>
                  <a:srgbClr val="212121"/>
                </a:solidFill>
                <a:highlight>
                  <a:srgbClr val="FFFFFF"/>
                </a:highlight>
              </a:rPr>
              <a:t>Otros derechos de los trabajadores bajo OSHA incluyen:</a:t>
            </a:r>
            <a:br>
              <a:rPr lang="en-US" sz="1600">
                <a:solidFill>
                  <a:srgbClr val="212121"/>
                </a:solidFill>
                <a:highlight>
                  <a:srgbClr val="FFFFFF"/>
                </a:highlight>
              </a:rPr>
            </a:br>
            <a:r>
              <a:rPr lang="en-US" sz="1600">
                <a:solidFill>
                  <a:srgbClr val="212121"/>
                </a:solidFill>
                <a:highlight>
                  <a:srgbClr val="FFFFFF"/>
                </a:highlight>
              </a:rPr>
              <a:t>Derecho a presentar una queja de OSHA</a:t>
            </a:r>
            <a:br>
              <a:rPr lang="en-US" sz="1600">
                <a:solidFill>
                  <a:srgbClr val="212121"/>
                </a:solidFill>
                <a:highlight>
                  <a:srgbClr val="FFFFFF"/>
                </a:highlight>
              </a:rPr>
            </a:br>
            <a:r>
              <a:rPr lang="en-US" sz="1600">
                <a:solidFill>
                  <a:srgbClr val="212121"/>
                </a:solidFill>
                <a:highlight>
                  <a:srgbClr val="FFFFFF"/>
                </a:highlight>
              </a:rPr>
              <a:t>Derecho de información</a:t>
            </a:r>
            <a:br>
              <a:rPr lang="en-US" sz="1600">
                <a:solidFill>
                  <a:srgbClr val="212121"/>
                </a:solidFill>
                <a:highlight>
                  <a:srgbClr val="FFFFFF"/>
                </a:highlight>
              </a:rPr>
            </a:br>
            <a:r>
              <a:rPr lang="en-US" sz="1600">
                <a:solidFill>
                  <a:srgbClr val="212121"/>
                </a:solidFill>
                <a:highlight>
                  <a:srgbClr val="FFFFFF"/>
                </a:highlight>
              </a:rPr>
              <a:t>Derecho a una inspección de OSHA</a:t>
            </a:r>
            <a:br>
              <a:rPr lang="en-US" sz="1600">
                <a:solidFill>
                  <a:srgbClr val="212121"/>
                </a:solidFill>
                <a:highlight>
                  <a:srgbClr val="FFFFFF"/>
                </a:highlight>
              </a:rPr>
            </a:br>
            <a:r>
              <a:rPr lang="en-US" sz="1600">
                <a:solidFill>
                  <a:srgbClr val="212121"/>
                </a:solidFill>
                <a:highlight>
                  <a:srgbClr val="FFFFFF"/>
                </a:highlight>
              </a:rPr>
              <a:t>Derecho a conocer los peligros</a:t>
            </a:r>
            <a:br>
              <a:rPr lang="en-US" sz="1600">
                <a:solidFill>
                  <a:srgbClr val="212121"/>
                </a:solidFill>
                <a:highlight>
                  <a:srgbClr val="FFFFFF"/>
                </a:highlight>
              </a:rPr>
            </a:br>
            <a:r>
              <a:rPr lang="en-US" sz="1600">
                <a:solidFill>
                  <a:srgbClr val="212121"/>
                </a:solidFill>
                <a:highlight>
                  <a:srgbClr val="FFFFFF"/>
                </a:highlight>
              </a:rPr>
              <a:t>Derecho a la capacitación en salud y seguridad</a:t>
            </a:r>
            <a:br>
              <a:rPr lang="en-US" sz="1600">
                <a:solidFill>
                  <a:srgbClr val="212121"/>
                </a:solidFill>
                <a:highlight>
                  <a:srgbClr val="FFFFFF"/>
                </a:highlight>
              </a:rPr>
            </a:br>
            <a:r>
              <a:rPr lang="en-US" sz="1600">
                <a:solidFill>
                  <a:srgbClr val="212121"/>
                </a:solidFill>
                <a:highlight>
                  <a:srgbClr val="FFFFFF"/>
                </a:highlight>
              </a:rPr>
              <a:t>Derecho a no ser discriminado por actividades de salud y seguridad</a:t>
            </a:r>
            <a:endParaRPr sz="1600">
              <a:solidFill>
                <a:srgbClr val="212121"/>
              </a:solidFill>
              <a:highlight>
                <a:srgbClr val="FFFFFF"/>
              </a:highlight>
            </a:endParaRPr>
          </a:p>
          <a:p>
            <a:pPr marL="0" indent="0">
              <a:buNone/>
            </a:pPr>
            <a:endParaRPr sz="1600"/>
          </a:p>
        </p:txBody>
      </p:sp>
      <p:sp>
        <p:nvSpPr>
          <p:cNvPr id="141" name="Google Shape;141;p19: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e00835e68_0_0:notes"/>
          <p:cNvSpPr txBox="1">
            <a:spLocks noGrp="1"/>
          </p:cNvSpPr>
          <p:nvPr>
            <p:ph type="body" idx="1"/>
          </p:nvPr>
        </p:nvSpPr>
        <p:spPr>
          <a:xfrm>
            <a:off x="667595" y="4068922"/>
            <a:ext cx="5675318" cy="4382018"/>
          </a:xfrm>
          <a:prstGeom prst="rect">
            <a:avLst/>
          </a:prstGeom>
          <a:noFill/>
          <a:ln>
            <a:noFill/>
          </a:ln>
        </p:spPr>
        <p:txBody>
          <a:bodyPr spcFirstLastPara="1" wrap="square" lIns="0" tIns="0" rIns="0" bIns="0" anchor="t" anchorCtr="0">
            <a:noAutofit/>
          </a:bodyPr>
          <a:lstStyle/>
          <a:p>
            <a:pPr marL="0" marR="23228" indent="0">
              <a:lnSpc>
                <a:spcPct val="115000"/>
              </a:lnSpc>
              <a:buClr>
                <a:schemeClr val="dk1"/>
              </a:buClr>
              <a:buNone/>
            </a:pPr>
            <a:r>
              <a:rPr lang="en-US" sz="1600">
                <a:solidFill>
                  <a:srgbClr val="212121"/>
                </a:solidFill>
                <a:highlight>
                  <a:srgbClr val="FFFFFF"/>
                </a:highlight>
              </a:rPr>
              <a:t>Si usa alguno de sus derechos de OHS, aliente a sus compañeros de trabajo a usar sus derechos, se lastima en el trabajo y es despedido. OSHA luchará para que usted lo haga completo. Lo que esto significa es que OSHA luchará para recuperar su trabajo, cualquier / todos los salarios perdidos, antigüedad, beneficios que habría ganado si no hubiera sido despedido.</a:t>
            </a:r>
            <a:endParaRPr sz="1600">
              <a:solidFill>
                <a:srgbClr val="212121"/>
              </a:solidFill>
              <a:highlight>
                <a:srgbClr val="FFFFFF"/>
              </a:highlight>
            </a:endParaRPr>
          </a:p>
          <a:p>
            <a:pPr marL="0" indent="0">
              <a:buNone/>
            </a:pPr>
            <a:endParaRPr sz="1600">
              <a:solidFill>
                <a:srgbClr val="212121"/>
              </a:solidFill>
              <a:highlight>
                <a:srgbClr val="FFFFFF"/>
              </a:highlight>
            </a:endParaRPr>
          </a:p>
        </p:txBody>
      </p:sp>
      <p:sp>
        <p:nvSpPr>
          <p:cNvPr id="147" name="Google Shape;147;g3e00835e68_0_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0:notes"/>
          <p:cNvSpPr txBox="1">
            <a:spLocks noGrp="1"/>
          </p:cNvSpPr>
          <p:nvPr>
            <p:ph type="body" idx="1"/>
          </p:nvPr>
        </p:nvSpPr>
        <p:spPr>
          <a:xfrm>
            <a:off x="667596" y="4068922"/>
            <a:ext cx="5675209" cy="4382018"/>
          </a:xfrm>
          <a:prstGeom prst="rect">
            <a:avLst/>
          </a:prstGeom>
          <a:noFill/>
          <a:ln>
            <a:noFill/>
          </a:ln>
        </p:spPr>
        <p:txBody>
          <a:bodyPr spcFirstLastPara="1" wrap="square" lIns="0" tIns="0" rIns="0" bIns="0" anchor="t" anchorCtr="0">
            <a:noAutofit/>
          </a:bodyPr>
          <a:lstStyle/>
          <a:p>
            <a:pPr marL="0" indent="0">
              <a:buClr>
                <a:schemeClr val="dk1"/>
              </a:buClr>
              <a:buNone/>
            </a:pPr>
            <a:endParaRPr sz="1800"/>
          </a:p>
          <a:p>
            <a:pPr marL="0" indent="0">
              <a:buClr>
                <a:schemeClr val="dk1"/>
              </a:buClr>
              <a:buNone/>
            </a:pPr>
            <a:r>
              <a:rPr lang="en-US" sz="1600">
                <a:solidFill>
                  <a:srgbClr val="212121"/>
                </a:solidFill>
                <a:highlight>
                  <a:srgbClr val="FFFFFF"/>
                </a:highlight>
                <a:latin typeface="Roboto"/>
                <a:ea typeface="Roboto"/>
                <a:cs typeface="Roboto"/>
                <a:sym typeface="Roboto"/>
              </a:rPr>
              <a:t>Se sabe que muchas sustancias son perjudiciales para los trabajadores que las usan o trabajan en su entorno. El mercurio puede causar daño permanente a sus riñones o su sistema nervioso central. El plomo puede causar efectos neurológicos, efectos gastrointestinales, anemia y enfermedad renal. El asbesto es tan peligroso que una fibra se considera una amenaza inminente para su salud. Pueden pasar años o décadas para que surja una enfermedad relacionada con el asbesto.</a:t>
            </a:r>
            <a:br>
              <a:rPr lang="en-US" sz="1600">
                <a:solidFill>
                  <a:srgbClr val="212121"/>
                </a:solidFill>
                <a:highlight>
                  <a:srgbClr val="FFFFFF"/>
                </a:highlight>
                <a:latin typeface="Roboto"/>
                <a:ea typeface="Roboto"/>
                <a:cs typeface="Roboto"/>
                <a:sym typeface="Roboto"/>
              </a:rPr>
            </a:br>
            <a:r>
              <a:rPr lang="en-US" sz="1600">
                <a:solidFill>
                  <a:srgbClr val="212121"/>
                </a:solidFill>
                <a:highlight>
                  <a:srgbClr val="FFFFFF"/>
                </a:highlight>
                <a:latin typeface="Roboto"/>
                <a:ea typeface="Roboto"/>
                <a:cs typeface="Roboto"/>
                <a:sym typeface="Roboto"/>
              </a:rPr>
              <a:t>Pregunte a los participantes si se les ocurre algo químico o de otro tipo que pueda ser peligroso para su salud y / o seguridad en el trabajo.</a:t>
            </a:r>
            <a:br>
              <a:rPr lang="en-US" sz="1600">
                <a:solidFill>
                  <a:srgbClr val="212121"/>
                </a:solidFill>
                <a:highlight>
                  <a:srgbClr val="FFFFFF"/>
                </a:highlight>
                <a:latin typeface="Roboto"/>
                <a:ea typeface="Roboto"/>
                <a:cs typeface="Roboto"/>
                <a:sym typeface="Roboto"/>
              </a:rPr>
            </a:br>
            <a:r>
              <a:rPr lang="en-US" sz="1600">
                <a:solidFill>
                  <a:srgbClr val="212121"/>
                </a:solidFill>
                <a:highlight>
                  <a:srgbClr val="FFFFFF"/>
                </a:highlight>
                <a:latin typeface="Roboto"/>
                <a:ea typeface="Roboto"/>
                <a:cs typeface="Roboto"/>
                <a:sym typeface="Roboto"/>
              </a:rPr>
              <a:t>Escriba cualquier respuesta ofrecida en el bloc de notas. Si los participantes tardan en pensar en algún intento que sugiera Mercurio, azufre, fósforo, lejía, cobalto, ...</a:t>
            </a:r>
            <a:endParaRPr sz="1600">
              <a:solidFill>
                <a:srgbClr val="212121"/>
              </a:solidFill>
              <a:highlight>
                <a:srgbClr val="FFFFFF"/>
              </a:highlight>
              <a:latin typeface="Roboto"/>
              <a:ea typeface="Roboto"/>
              <a:cs typeface="Roboto"/>
              <a:sym typeface="Roboto"/>
            </a:endParaRPr>
          </a:p>
          <a:p>
            <a:pPr marL="0" indent="0">
              <a:buNone/>
            </a:pPr>
            <a:endParaRPr sz="1600"/>
          </a:p>
        </p:txBody>
      </p:sp>
      <p:sp>
        <p:nvSpPr>
          <p:cNvPr id="153" name="Google Shape;153;p20:notes"/>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2"/>
        <p:cNvGrpSpPr/>
        <p:nvPr/>
      </p:nvGrpSpPr>
      <p:grpSpPr>
        <a:xfrm>
          <a:off x="0" y="0"/>
          <a:ext cx="0" cy="0"/>
          <a:chOff x="0" y="0"/>
          <a:chExt cx="0" cy="0"/>
        </a:xfrm>
      </p:grpSpPr>
      <p:sp>
        <p:nvSpPr>
          <p:cNvPr id="13" name="Google Shape;13;p2"/>
          <p:cNvSpPr txBox="1">
            <a:spLocks noGrp="1"/>
          </p:cNvSpPr>
          <p:nvPr>
            <p:ph type="title"/>
          </p:nvPr>
        </p:nvSpPr>
        <p:spPr>
          <a:xfrm>
            <a:off x="504000" y="576000"/>
            <a:ext cx="7200000" cy="720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ubTitle" idx="1"/>
          </p:nvPr>
        </p:nvSpPr>
        <p:spPr>
          <a:xfrm>
            <a:off x="504000" y="1800000"/>
            <a:ext cx="9072000" cy="438444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42"/>
        <p:cNvGrpSpPr/>
        <p:nvPr/>
      </p:nvGrpSpPr>
      <p:grpSpPr>
        <a:xfrm>
          <a:off x="0" y="0"/>
          <a:ext cx="0" cy="0"/>
          <a:chOff x="0" y="0"/>
          <a:chExt cx="0" cy="0"/>
        </a:xfrm>
      </p:grpSpPr>
      <p:sp>
        <p:nvSpPr>
          <p:cNvPr id="43" name="Google Shape;43;p11"/>
          <p:cNvSpPr txBox="1">
            <a:spLocks noGrp="1"/>
          </p:cNvSpPr>
          <p:nvPr>
            <p:ph type="title"/>
          </p:nvPr>
        </p:nvSpPr>
        <p:spPr>
          <a:xfrm>
            <a:off x="504000" y="576000"/>
            <a:ext cx="7200000" cy="720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 name="Google Shape;44;p11"/>
          <p:cNvSpPr txBox="1">
            <a:spLocks noGrp="1"/>
          </p:cNvSpPr>
          <p:nvPr>
            <p:ph type="body" idx="1"/>
          </p:nvPr>
        </p:nvSpPr>
        <p:spPr>
          <a:xfrm>
            <a:off x="504000" y="1800000"/>
            <a:ext cx="9072000" cy="20912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1"/>
          <p:cNvSpPr txBox="1">
            <a:spLocks noGrp="1"/>
          </p:cNvSpPr>
          <p:nvPr>
            <p:ph type="body" idx="2"/>
          </p:nvPr>
        </p:nvSpPr>
        <p:spPr>
          <a:xfrm>
            <a:off x="504000" y="4090320"/>
            <a:ext cx="9072000" cy="20912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504000" y="576000"/>
            <a:ext cx="7200000" cy="720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12"/>
          <p:cNvSpPr txBox="1">
            <a:spLocks noGrp="1"/>
          </p:cNvSpPr>
          <p:nvPr>
            <p:ph type="body" idx="1"/>
          </p:nvPr>
        </p:nvSpPr>
        <p:spPr>
          <a:xfrm>
            <a:off x="504000" y="1800000"/>
            <a:ext cx="4426920" cy="20912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12"/>
          <p:cNvSpPr txBox="1">
            <a:spLocks noGrp="1"/>
          </p:cNvSpPr>
          <p:nvPr>
            <p:ph type="body" idx="2"/>
          </p:nvPr>
        </p:nvSpPr>
        <p:spPr>
          <a:xfrm>
            <a:off x="5152680" y="1800000"/>
            <a:ext cx="4426920" cy="20912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 name="Google Shape;50;p12"/>
          <p:cNvSpPr txBox="1">
            <a:spLocks noGrp="1"/>
          </p:cNvSpPr>
          <p:nvPr>
            <p:ph type="body" idx="3"/>
          </p:nvPr>
        </p:nvSpPr>
        <p:spPr>
          <a:xfrm>
            <a:off x="5152680" y="4090320"/>
            <a:ext cx="4426920" cy="20912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p12"/>
          <p:cNvSpPr txBox="1">
            <a:spLocks noGrp="1"/>
          </p:cNvSpPr>
          <p:nvPr>
            <p:ph type="body" idx="4"/>
          </p:nvPr>
        </p:nvSpPr>
        <p:spPr>
          <a:xfrm>
            <a:off x="504000" y="4090320"/>
            <a:ext cx="4426920" cy="20912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52"/>
        <p:cNvGrpSpPr/>
        <p:nvPr/>
      </p:nvGrpSpPr>
      <p:grpSpPr>
        <a:xfrm>
          <a:off x="0" y="0"/>
          <a:ext cx="0" cy="0"/>
          <a:chOff x="0" y="0"/>
          <a:chExt cx="0" cy="0"/>
        </a:xfrm>
      </p:grpSpPr>
      <p:sp>
        <p:nvSpPr>
          <p:cNvPr id="53" name="Google Shape;53;p13"/>
          <p:cNvSpPr txBox="1">
            <a:spLocks noGrp="1"/>
          </p:cNvSpPr>
          <p:nvPr>
            <p:ph type="title"/>
          </p:nvPr>
        </p:nvSpPr>
        <p:spPr>
          <a:xfrm>
            <a:off x="504000" y="576000"/>
            <a:ext cx="7200000" cy="720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3"/>
          <p:cNvSpPr txBox="1">
            <a:spLocks noGrp="1"/>
          </p:cNvSpPr>
          <p:nvPr>
            <p:ph type="body" idx="1"/>
          </p:nvPr>
        </p:nvSpPr>
        <p:spPr>
          <a:xfrm>
            <a:off x="504000" y="1800000"/>
            <a:ext cx="9072000" cy="43844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5" name="Google Shape;55;p13"/>
          <p:cNvSpPr txBox="1">
            <a:spLocks noGrp="1"/>
          </p:cNvSpPr>
          <p:nvPr>
            <p:ph type="body" idx="2"/>
          </p:nvPr>
        </p:nvSpPr>
        <p:spPr>
          <a:xfrm>
            <a:off x="504000" y="1800000"/>
            <a:ext cx="9072000" cy="43844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6" name="Google Shape;56;p13"/>
          <p:cNvPicPr preferRelativeResize="0"/>
          <p:nvPr/>
        </p:nvPicPr>
        <p:blipFill rotWithShape="1">
          <a:blip r:embed="rId2">
            <a:alphaModFix/>
          </a:blip>
          <a:srcRect/>
          <a:stretch/>
        </p:blipFill>
        <p:spPr>
          <a:xfrm>
            <a:off x="2292480" y="1799640"/>
            <a:ext cx="5495040" cy="4384440"/>
          </a:xfrm>
          <a:prstGeom prst="rect">
            <a:avLst/>
          </a:prstGeom>
          <a:noFill/>
          <a:ln>
            <a:noFill/>
          </a:ln>
        </p:spPr>
      </p:pic>
      <p:pic>
        <p:nvPicPr>
          <p:cNvPr id="57" name="Google Shape;57;p13"/>
          <p:cNvPicPr preferRelativeResize="0"/>
          <p:nvPr/>
        </p:nvPicPr>
        <p:blipFill rotWithShape="1">
          <a:blip r:embed="rId2">
            <a:alphaModFix/>
          </a:blip>
          <a:srcRect/>
          <a:stretch/>
        </p:blipFill>
        <p:spPr>
          <a:xfrm>
            <a:off x="2292480" y="1799640"/>
            <a:ext cx="5495040" cy="438444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3"/>
        <p:cNvGrpSpPr/>
        <p:nvPr/>
      </p:nvGrpSpPr>
      <p:grpSpPr>
        <a:xfrm>
          <a:off x="0" y="0"/>
          <a:ext cx="0" cy="0"/>
          <a:chOff x="0" y="0"/>
          <a:chExt cx="0" cy="0"/>
        </a:xfrm>
      </p:grpSpPr>
      <p:sp>
        <p:nvSpPr>
          <p:cNvPr id="64" name="Google Shape;64;p16"/>
          <p:cNvSpPr txBox="1">
            <a:spLocks noGrp="1"/>
          </p:cNvSpPr>
          <p:nvPr>
            <p:ph type="ctrTitle"/>
          </p:nvPr>
        </p:nvSpPr>
        <p:spPr>
          <a:xfrm>
            <a:off x="1260475" y="1236663"/>
            <a:ext cx="7559700" cy="2632200"/>
          </a:xfrm>
          <a:prstGeom prst="rect">
            <a:avLst/>
          </a:prstGeom>
          <a:noFill/>
          <a:ln>
            <a:noFill/>
          </a:ln>
        </p:spPr>
        <p:txBody>
          <a:bodyPr spcFirstLastPara="1" wrap="square" lIns="0" tIns="0" rIns="0" bIns="0" anchor="b" anchorCtr="0"/>
          <a:lstStyle>
            <a:lvl1pPr marR="0" lvl="0" algn="ctr" rtl="0">
              <a:lnSpc>
                <a:spcPct val="93000"/>
              </a:lnSpc>
              <a:spcBef>
                <a:spcPts val="0"/>
              </a:spcBef>
              <a:spcAft>
                <a:spcPts val="0"/>
              </a:spcAft>
              <a:buSzPts val="1400"/>
              <a:buNone/>
              <a:defRPr sz="60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65" name="Google Shape;65;p16"/>
          <p:cNvSpPr txBox="1">
            <a:spLocks noGrp="1"/>
          </p:cNvSpPr>
          <p:nvPr>
            <p:ph type="subTitle" idx="1"/>
          </p:nvPr>
        </p:nvSpPr>
        <p:spPr>
          <a:xfrm>
            <a:off x="1260475" y="3970338"/>
            <a:ext cx="7559700" cy="1825500"/>
          </a:xfrm>
          <a:prstGeom prst="rect">
            <a:avLst/>
          </a:prstGeom>
          <a:noFill/>
          <a:ln>
            <a:noFill/>
          </a:ln>
        </p:spPr>
        <p:txBody>
          <a:bodyPr spcFirstLastPara="1" wrap="square" lIns="0" tIns="28425" rIns="0" bIns="0" anchor="t" anchorCtr="0"/>
          <a:lstStyle>
            <a:lvl1pPr marR="0" lvl="0" algn="ctr" rtl="0">
              <a:lnSpc>
                <a:spcPct val="93000"/>
              </a:lnSpc>
              <a:spcBef>
                <a:spcPts val="1425"/>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1pPr>
            <a:lvl2pPr marR="0" lvl="1" algn="ctr" rtl="0">
              <a:lnSpc>
                <a:spcPct val="93000"/>
              </a:lnSpc>
              <a:spcBef>
                <a:spcPts val="113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2pPr>
            <a:lvl3pPr marR="0" lvl="2" algn="ctr" rtl="0">
              <a:lnSpc>
                <a:spcPct val="93000"/>
              </a:lnSpc>
              <a:spcBef>
                <a:spcPts val="85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R="0" lvl="3" algn="ctr" rtl="0">
              <a:lnSpc>
                <a:spcPct val="93000"/>
              </a:lnSpc>
              <a:spcBef>
                <a:spcPts val="575"/>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4pPr>
            <a:lvl5pPr marR="0" lvl="4" algn="ctr" rtl="0">
              <a:lnSpc>
                <a:spcPct val="93000"/>
              </a:lnSpc>
              <a:spcBef>
                <a:spcPts val="288"/>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503238" y="301625"/>
            <a:ext cx="9071100" cy="1260600"/>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68" name="Google Shape;68;p17"/>
          <p:cNvSpPr txBox="1">
            <a:spLocks noGrp="1"/>
          </p:cNvSpPr>
          <p:nvPr>
            <p:ph type="body" idx="1"/>
          </p:nvPr>
        </p:nvSpPr>
        <p:spPr>
          <a:xfrm>
            <a:off x="503238" y="1768475"/>
            <a:ext cx="9071100" cy="4383000"/>
          </a:xfrm>
          <a:prstGeom prst="rect">
            <a:avLst/>
          </a:prstGeom>
          <a:noFill/>
          <a:ln>
            <a:noFill/>
          </a:ln>
        </p:spPr>
        <p:txBody>
          <a:bodyPr spcFirstLastPara="1" wrap="square" lIns="0" tIns="28425" rIns="0" bIns="0" anchor="t" anchorCtr="0"/>
          <a:lstStyle>
            <a:lvl1pPr marL="457200" marR="0" lvl="0" indent="-228600" algn="l" rtl="0">
              <a:lnSpc>
                <a:spcPct val="93000"/>
              </a:lnSpc>
              <a:spcBef>
                <a:spcPts val="1425"/>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687388" y="1884363"/>
            <a:ext cx="8694600" cy="3144900"/>
          </a:xfrm>
          <a:prstGeom prst="rect">
            <a:avLst/>
          </a:prstGeom>
          <a:noFill/>
          <a:ln>
            <a:noFill/>
          </a:ln>
        </p:spPr>
        <p:txBody>
          <a:bodyPr spcFirstLastPara="1" wrap="square" lIns="0" tIns="0" rIns="0" bIns="0" anchor="b" anchorCtr="0"/>
          <a:lstStyle>
            <a:lvl1pPr marR="0" lvl="0" algn="ctr" rtl="0">
              <a:lnSpc>
                <a:spcPct val="93000"/>
              </a:lnSpc>
              <a:spcBef>
                <a:spcPts val="0"/>
              </a:spcBef>
              <a:spcAft>
                <a:spcPts val="0"/>
              </a:spcAft>
              <a:buSzPts val="1400"/>
              <a:buNone/>
              <a:defRPr sz="60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71" name="Google Shape;71;p18"/>
          <p:cNvSpPr txBox="1">
            <a:spLocks noGrp="1"/>
          </p:cNvSpPr>
          <p:nvPr>
            <p:ph type="body" idx="1"/>
          </p:nvPr>
        </p:nvSpPr>
        <p:spPr>
          <a:xfrm>
            <a:off x="687388" y="5059363"/>
            <a:ext cx="8694600" cy="1652700"/>
          </a:xfrm>
          <a:prstGeom prst="rect">
            <a:avLst/>
          </a:prstGeom>
          <a:noFill/>
          <a:ln>
            <a:noFill/>
          </a:ln>
        </p:spPr>
        <p:txBody>
          <a:bodyPr spcFirstLastPara="1" wrap="square" lIns="0" tIns="28425" rIns="0" bIns="0" anchor="t" anchorCtr="0"/>
          <a:lstStyle>
            <a:lvl1pPr marL="457200" marR="0" lvl="0" indent="-228600" algn="l" rtl="0">
              <a:lnSpc>
                <a:spcPct val="93000"/>
              </a:lnSpc>
              <a:spcBef>
                <a:spcPts val="1425"/>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Clr>
                <a:srgbClr val="000000"/>
              </a:buClr>
              <a:buSzPts val="1800"/>
              <a:buFont typeface="Times New Roman"/>
              <a:buNone/>
              <a:defRPr sz="18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503238" y="301625"/>
            <a:ext cx="9071100" cy="1260600"/>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74" name="Google Shape;74;p19"/>
          <p:cNvSpPr txBox="1">
            <a:spLocks noGrp="1"/>
          </p:cNvSpPr>
          <p:nvPr>
            <p:ph type="body" idx="1"/>
          </p:nvPr>
        </p:nvSpPr>
        <p:spPr>
          <a:xfrm>
            <a:off x="503238" y="1768475"/>
            <a:ext cx="4459200" cy="4383000"/>
          </a:xfrm>
          <a:prstGeom prst="rect">
            <a:avLst/>
          </a:prstGeom>
          <a:noFill/>
          <a:ln>
            <a:noFill/>
          </a:ln>
        </p:spPr>
        <p:txBody>
          <a:bodyPr spcFirstLastPara="1" wrap="square" lIns="0" tIns="28425" rIns="0" bIns="0" anchor="t" anchorCtr="0"/>
          <a:lstStyle>
            <a:lvl1pPr marL="457200" marR="0" lvl="0" indent="-228600" algn="l" rtl="0">
              <a:lnSpc>
                <a:spcPct val="93000"/>
              </a:lnSpc>
              <a:spcBef>
                <a:spcPts val="1425"/>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5" name="Google Shape;75;p19"/>
          <p:cNvSpPr txBox="1">
            <a:spLocks noGrp="1"/>
          </p:cNvSpPr>
          <p:nvPr>
            <p:ph type="body" idx="2"/>
          </p:nvPr>
        </p:nvSpPr>
        <p:spPr>
          <a:xfrm>
            <a:off x="5114925" y="1768475"/>
            <a:ext cx="4459200" cy="4383000"/>
          </a:xfrm>
          <a:prstGeom prst="rect">
            <a:avLst/>
          </a:prstGeom>
          <a:noFill/>
          <a:ln>
            <a:noFill/>
          </a:ln>
        </p:spPr>
        <p:txBody>
          <a:bodyPr spcFirstLastPara="1" wrap="square" lIns="0" tIns="28425" rIns="0" bIns="0" anchor="t" anchorCtr="0"/>
          <a:lstStyle>
            <a:lvl1pPr marL="457200" marR="0" lvl="0" indent="-228600" algn="l" rtl="0">
              <a:lnSpc>
                <a:spcPct val="93000"/>
              </a:lnSpc>
              <a:spcBef>
                <a:spcPts val="1425"/>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693738" y="403225"/>
            <a:ext cx="8694600" cy="1460400"/>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78" name="Google Shape;78;p20"/>
          <p:cNvSpPr txBox="1">
            <a:spLocks noGrp="1"/>
          </p:cNvSpPr>
          <p:nvPr>
            <p:ph type="body" idx="1"/>
          </p:nvPr>
        </p:nvSpPr>
        <p:spPr>
          <a:xfrm>
            <a:off x="693738" y="1852613"/>
            <a:ext cx="4265700" cy="908100"/>
          </a:xfrm>
          <a:prstGeom prst="rect">
            <a:avLst/>
          </a:prstGeom>
          <a:noFill/>
          <a:ln>
            <a:noFill/>
          </a:ln>
        </p:spPr>
        <p:txBody>
          <a:bodyPr spcFirstLastPara="1" wrap="square" lIns="0" tIns="28425" rIns="0" bIns="0" anchor="b" anchorCtr="0"/>
          <a:lstStyle>
            <a:lvl1pPr marL="457200" marR="0" lvl="0" indent="-228600" algn="l" rtl="0">
              <a:lnSpc>
                <a:spcPct val="93000"/>
              </a:lnSpc>
              <a:spcBef>
                <a:spcPts val="1425"/>
              </a:spcBef>
              <a:spcAft>
                <a:spcPts val="0"/>
              </a:spcAft>
              <a:buClr>
                <a:srgbClr val="000000"/>
              </a:buClr>
              <a:buSzPts val="2400"/>
              <a:buFont typeface="Times New Roman"/>
              <a:buNone/>
              <a:defRPr sz="2400" b="1"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Clr>
                <a:srgbClr val="000000"/>
              </a:buClr>
              <a:buSzPts val="2000"/>
              <a:buFont typeface="Times New Roman"/>
              <a:buNone/>
              <a:defRPr sz="2000" b="1"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Clr>
                <a:srgbClr val="000000"/>
              </a:buClr>
              <a:buSzPts val="1800"/>
              <a:buFont typeface="Times New Roman"/>
              <a:buNone/>
              <a:defRPr sz="1800" b="1"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79" name="Google Shape;79;p20"/>
          <p:cNvSpPr txBox="1">
            <a:spLocks noGrp="1"/>
          </p:cNvSpPr>
          <p:nvPr>
            <p:ph type="body" idx="2"/>
          </p:nvPr>
        </p:nvSpPr>
        <p:spPr>
          <a:xfrm>
            <a:off x="693738" y="2760663"/>
            <a:ext cx="4265700" cy="4062300"/>
          </a:xfrm>
          <a:prstGeom prst="rect">
            <a:avLst/>
          </a:prstGeom>
          <a:noFill/>
          <a:ln>
            <a:noFill/>
          </a:ln>
        </p:spPr>
        <p:txBody>
          <a:bodyPr spcFirstLastPara="1" wrap="square" lIns="0" tIns="28425" rIns="0" bIns="0" anchor="t" anchorCtr="0"/>
          <a:lstStyle>
            <a:lvl1pPr marL="457200" marR="0" lvl="0" indent="-228600" algn="l" rtl="0">
              <a:lnSpc>
                <a:spcPct val="93000"/>
              </a:lnSpc>
              <a:spcBef>
                <a:spcPts val="1425"/>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 name="Google Shape;80;p20"/>
          <p:cNvSpPr txBox="1">
            <a:spLocks noGrp="1"/>
          </p:cNvSpPr>
          <p:nvPr>
            <p:ph type="body" idx="3"/>
          </p:nvPr>
        </p:nvSpPr>
        <p:spPr>
          <a:xfrm>
            <a:off x="5103813" y="1852613"/>
            <a:ext cx="4284600" cy="908100"/>
          </a:xfrm>
          <a:prstGeom prst="rect">
            <a:avLst/>
          </a:prstGeom>
          <a:noFill/>
          <a:ln>
            <a:noFill/>
          </a:ln>
        </p:spPr>
        <p:txBody>
          <a:bodyPr spcFirstLastPara="1" wrap="square" lIns="0" tIns="28425" rIns="0" bIns="0" anchor="b" anchorCtr="0"/>
          <a:lstStyle>
            <a:lvl1pPr marL="457200" marR="0" lvl="0" indent="-228600" algn="l" rtl="0">
              <a:lnSpc>
                <a:spcPct val="93000"/>
              </a:lnSpc>
              <a:spcBef>
                <a:spcPts val="1425"/>
              </a:spcBef>
              <a:spcAft>
                <a:spcPts val="0"/>
              </a:spcAft>
              <a:buClr>
                <a:srgbClr val="000000"/>
              </a:buClr>
              <a:buSzPts val="2400"/>
              <a:buFont typeface="Times New Roman"/>
              <a:buNone/>
              <a:defRPr sz="2400" b="1"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Clr>
                <a:srgbClr val="000000"/>
              </a:buClr>
              <a:buSzPts val="2000"/>
              <a:buFont typeface="Times New Roman"/>
              <a:buNone/>
              <a:defRPr sz="2000" b="1"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Clr>
                <a:srgbClr val="000000"/>
              </a:buClr>
              <a:buSzPts val="1800"/>
              <a:buFont typeface="Times New Roman"/>
              <a:buNone/>
              <a:defRPr sz="1800" b="1"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Clr>
                <a:srgbClr val="000000"/>
              </a:buClr>
              <a:buSzPts val="1600"/>
              <a:buFont typeface="Times New Roman"/>
              <a:buNone/>
              <a:defRPr sz="1600" b="1"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81" name="Google Shape;81;p20"/>
          <p:cNvSpPr txBox="1">
            <a:spLocks noGrp="1"/>
          </p:cNvSpPr>
          <p:nvPr>
            <p:ph type="body" idx="4"/>
          </p:nvPr>
        </p:nvSpPr>
        <p:spPr>
          <a:xfrm>
            <a:off x="5103813" y="2760663"/>
            <a:ext cx="4284600" cy="4062300"/>
          </a:xfrm>
          <a:prstGeom prst="rect">
            <a:avLst/>
          </a:prstGeom>
          <a:noFill/>
          <a:ln>
            <a:noFill/>
          </a:ln>
        </p:spPr>
        <p:txBody>
          <a:bodyPr spcFirstLastPara="1" wrap="square" lIns="0" tIns="28425" rIns="0" bIns="0" anchor="t" anchorCtr="0"/>
          <a:lstStyle>
            <a:lvl1pPr marL="457200" marR="0" lvl="0" indent="-228600" algn="l" rtl="0">
              <a:lnSpc>
                <a:spcPct val="93000"/>
              </a:lnSpc>
              <a:spcBef>
                <a:spcPts val="1425"/>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03238" y="301625"/>
            <a:ext cx="9071100" cy="1260600"/>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4"/>
        <p:cNvGrpSpPr/>
        <p:nvPr/>
      </p:nvGrpSpPr>
      <p:grpSpPr>
        <a:xfrm>
          <a:off x="0" y="0"/>
          <a:ext cx="0" cy="0"/>
          <a:chOff x="0" y="0"/>
          <a:chExt cx="0" cy="0"/>
        </a:xfrm>
      </p:grpSpPr>
      <p:sp>
        <p:nvSpPr>
          <p:cNvPr id="85" name="Google Shape;85;p22"/>
          <p:cNvSpPr txBox="1">
            <a:spLocks noGrp="1"/>
          </p:cNvSpPr>
          <p:nvPr>
            <p:ph type="title"/>
          </p:nvPr>
        </p:nvSpPr>
        <p:spPr>
          <a:xfrm>
            <a:off x="693738" y="503238"/>
            <a:ext cx="3251100" cy="1765200"/>
          </a:xfrm>
          <a:prstGeom prst="rect">
            <a:avLst/>
          </a:prstGeom>
          <a:noFill/>
          <a:ln>
            <a:noFill/>
          </a:ln>
        </p:spPr>
        <p:txBody>
          <a:bodyPr spcFirstLastPara="1" wrap="square" lIns="0" tIns="0" rIns="0" bIns="0" anchor="b" anchorCtr="0"/>
          <a:lstStyle>
            <a:lvl1pPr marR="0" lvl="0" algn="ctr"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86" name="Google Shape;86;p22"/>
          <p:cNvSpPr txBox="1">
            <a:spLocks noGrp="1"/>
          </p:cNvSpPr>
          <p:nvPr>
            <p:ph type="body" idx="1"/>
          </p:nvPr>
        </p:nvSpPr>
        <p:spPr>
          <a:xfrm>
            <a:off x="4286250" y="1089025"/>
            <a:ext cx="5102100" cy="5372100"/>
          </a:xfrm>
          <a:prstGeom prst="rect">
            <a:avLst/>
          </a:prstGeom>
          <a:noFill/>
          <a:ln>
            <a:noFill/>
          </a:ln>
        </p:spPr>
        <p:txBody>
          <a:bodyPr spcFirstLastPara="1" wrap="square" lIns="0" tIns="28425" rIns="0" bIns="0" anchor="t" anchorCtr="0"/>
          <a:lstStyle>
            <a:lvl1pPr marL="457200" marR="0" lvl="0" indent="-228600" algn="l" rtl="0">
              <a:lnSpc>
                <a:spcPct val="93000"/>
              </a:lnSpc>
              <a:spcBef>
                <a:spcPts val="1425"/>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22"/>
          <p:cNvSpPr txBox="1">
            <a:spLocks noGrp="1"/>
          </p:cNvSpPr>
          <p:nvPr>
            <p:ph type="body" idx="2"/>
          </p:nvPr>
        </p:nvSpPr>
        <p:spPr>
          <a:xfrm>
            <a:off x="693738" y="2268538"/>
            <a:ext cx="3251100" cy="4200600"/>
          </a:xfrm>
          <a:prstGeom prst="rect">
            <a:avLst/>
          </a:prstGeom>
          <a:noFill/>
          <a:ln>
            <a:noFill/>
          </a:ln>
        </p:spPr>
        <p:txBody>
          <a:bodyPr spcFirstLastPara="1" wrap="square" lIns="0" tIns="28425" rIns="0" bIns="0" anchor="t" anchorCtr="0"/>
          <a:lstStyle>
            <a:lvl1pPr marL="457200" marR="0" lvl="0" indent="-228600" algn="l" rtl="0">
              <a:lnSpc>
                <a:spcPct val="93000"/>
              </a:lnSpc>
              <a:spcBef>
                <a:spcPts val="1425"/>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4000" y="576000"/>
            <a:ext cx="7200000" cy="720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3"/>
          <p:cNvSpPr txBox="1">
            <a:spLocks noGrp="1"/>
          </p:cNvSpPr>
          <p:nvPr>
            <p:ph type="body" idx="1"/>
          </p:nvPr>
        </p:nvSpPr>
        <p:spPr>
          <a:xfrm>
            <a:off x="504000" y="1800000"/>
            <a:ext cx="9072000" cy="43844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23"/>
          <p:cNvSpPr txBox="1">
            <a:spLocks noGrp="1"/>
          </p:cNvSpPr>
          <p:nvPr>
            <p:ph type="title"/>
          </p:nvPr>
        </p:nvSpPr>
        <p:spPr>
          <a:xfrm>
            <a:off x="693738" y="503238"/>
            <a:ext cx="3251100" cy="1765200"/>
          </a:xfrm>
          <a:prstGeom prst="rect">
            <a:avLst/>
          </a:prstGeom>
          <a:noFill/>
          <a:ln>
            <a:noFill/>
          </a:ln>
        </p:spPr>
        <p:txBody>
          <a:bodyPr spcFirstLastPara="1" wrap="square" lIns="0" tIns="0" rIns="0" bIns="0" anchor="b" anchorCtr="0"/>
          <a:lstStyle>
            <a:lvl1pPr marR="0" lvl="0" algn="ctr"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90" name="Google Shape;90;p23"/>
          <p:cNvSpPr>
            <a:spLocks noGrp="1"/>
          </p:cNvSpPr>
          <p:nvPr>
            <p:ph type="pic" idx="2"/>
          </p:nvPr>
        </p:nvSpPr>
        <p:spPr>
          <a:xfrm>
            <a:off x="4286250" y="1089025"/>
            <a:ext cx="5102100" cy="5372100"/>
          </a:xfrm>
          <a:prstGeom prst="rect">
            <a:avLst/>
          </a:prstGeom>
          <a:noFill/>
          <a:ln>
            <a:noFill/>
          </a:ln>
        </p:spPr>
        <p:txBody>
          <a:bodyPr spcFirstLastPara="1" wrap="square" lIns="0" tIns="28425" rIns="0" bIns="0" anchor="t" anchorCtr="0"/>
          <a:lstStyle>
            <a:lvl1pPr marR="0" lvl="0" algn="l" rtl="0">
              <a:lnSpc>
                <a:spcPct val="93000"/>
              </a:lnSpc>
              <a:spcBef>
                <a:spcPts val="1425"/>
              </a:spcBef>
              <a:spcAft>
                <a:spcPts val="0"/>
              </a:spcAft>
              <a:buClr>
                <a:srgbClr val="000000"/>
              </a:buClr>
              <a:buSzPts val="3200"/>
              <a:buFont typeface="Times New Roman"/>
              <a:buNone/>
              <a:defRPr sz="3200" b="0" i="0" u="none" strike="noStrike" cap="none">
                <a:solidFill>
                  <a:srgbClr val="000000"/>
                </a:solidFill>
                <a:latin typeface="Arial"/>
                <a:ea typeface="Arial"/>
                <a:cs typeface="Arial"/>
                <a:sym typeface="Arial"/>
              </a:defRPr>
            </a:lvl1pPr>
            <a:lvl2pPr marR="0" lvl="1" algn="l" rtl="0">
              <a:lnSpc>
                <a:spcPct val="93000"/>
              </a:lnSpc>
              <a:spcBef>
                <a:spcPts val="1138"/>
              </a:spcBef>
              <a:spcAft>
                <a:spcPts val="0"/>
              </a:spcAft>
              <a:buClr>
                <a:srgbClr val="000000"/>
              </a:buClr>
              <a:buSzPts val="2800"/>
              <a:buFont typeface="Times New Roman"/>
              <a:buNone/>
              <a:defRPr sz="2800" b="0" i="0" u="none" strike="noStrike" cap="none">
                <a:solidFill>
                  <a:srgbClr val="000000"/>
                </a:solidFill>
                <a:latin typeface="Arial"/>
                <a:ea typeface="Arial"/>
                <a:cs typeface="Arial"/>
                <a:sym typeface="Arial"/>
              </a:defRPr>
            </a:lvl2pPr>
            <a:lvl3pPr marR="0" lvl="2" algn="l" rtl="0">
              <a:lnSpc>
                <a:spcPct val="93000"/>
              </a:lnSpc>
              <a:spcBef>
                <a:spcPts val="850"/>
              </a:spcBef>
              <a:spcAft>
                <a:spcPts val="0"/>
              </a:spcAft>
              <a:buClr>
                <a:srgbClr val="000000"/>
              </a:buClr>
              <a:buSzPts val="2400"/>
              <a:buFont typeface="Times New Roman"/>
              <a:buNone/>
              <a:defRPr sz="2400" b="0" i="0" u="none" strike="noStrike" cap="none">
                <a:solidFill>
                  <a:srgbClr val="000000"/>
                </a:solidFill>
                <a:latin typeface="Arial"/>
                <a:ea typeface="Arial"/>
                <a:cs typeface="Arial"/>
                <a:sym typeface="Arial"/>
              </a:defRPr>
            </a:lvl3pPr>
            <a:lvl4pPr marR="0" lvl="3" algn="l" rtl="0">
              <a:lnSpc>
                <a:spcPct val="93000"/>
              </a:lnSpc>
              <a:spcBef>
                <a:spcPts val="575"/>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4pPr>
            <a:lvl5pPr marR="0" lvl="4" algn="l" rtl="0">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1" name="Google Shape;91;p23"/>
          <p:cNvSpPr txBox="1">
            <a:spLocks noGrp="1"/>
          </p:cNvSpPr>
          <p:nvPr>
            <p:ph type="body" idx="1"/>
          </p:nvPr>
        </p:nvSpPr>
        <p:spPr>
          <a:xfrm>
            <a:off x="693738" y="2268538"/>
            <a:ext cx="3251100" cy="4200600"/>
          </a:xfrm>
          <a:prstGeom prst="rect">
            <a:avLst/>
          </a:prstGeom>
          <a:noFill/>
          <a:ln>
            <a:noFill/>
          </a:ln>
        </p:spPr>
        <p:txBody>
          <a:bodyPr spcFirstLastPara="1" wrap="square" lIns="0" tIns="28425" rIns="0" bIns="0" anchor="t" anchorCtr="0"/>
          <a:lstStyle>
            <a:lvl1pPr marL="457200" marR="0" lvl="0" indent="-228600" algn="l" rtl="0">
              <a:lnSpc>
                <a:spcPct val="93000"/>
              </a:lnSpc>
              <a:spcBef>
                <a:spcPts val="1425"/>
              </a:spcBef>
              <a:spcAft>
                <a:spcPts val="0"/>
              </a:spcAft>
              <a:buClr>
                <a:srgbClr val="000000"/>
              </a:buClr>
              <a:buSzPts val="1600"/>
              <a:buFont typeface="Times New Roman"/>
              <a:buNone/>
              <a:defRPr sz="1600" b="0"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Clr>
                <a:srgbClr val="000000"/>
              </a:buClr>
              <a:buSzPts val="1400"/>
              <a:buFont typeface="Times New Roman"/>
              <a:buNone/>
              <a:defRPr sz="1400" b="0"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Clr>
                <a:srgbClr val="000000"/>
              </a:buClr>
              <a:buSzPts val="1200"/>
              <a:buFont typeface="Times New Roman"/>
              <a:buNone/>
              <a:defRPr sz="12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Clr>
                <a:srgbClr val="000000"/>
              </a:buClr>
              <a:buSzPts val="1000"/>
              <a:buFont typeface="Times New Roman"/>
              <a:buNone/>
              <a:defRPr sz="1000" b="0" i="0" u="none" strike="noStrike" cap="none">
                <a:solidFill>
                  <a:srgbClr val="000000"/>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24"/>
          <p:cNvSpPr txBox="1">
            <a:spLocks noGrp="1"/>
          </p:cNvSpPr>
          <p:nvPr>
            <p:ph type="title"/>
          </p:nvPr>
        </p:nvSpPr>
        <p:spPr>
          <a:xfrm>
            <a:off x="503238" y="301625"/>
            <a:ext cx="9071100" cy="1260600"/>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94" name="Google Shape;94;p24"/>
          <p:cNvSpPr txBox="1">
            <a:spLocks noGrp="1"/>
          </p:cNvSpPr>
          <p:nvPr>
            <p:ph type="body" idx="1"/>
          </p:nvPr>
        </p:nvSpPr>
        <p:spPr>
          <a:xfrm rot="5400000">
            <a:off x="2847163" y="-575575"/>
            <a:ext cx="4383000" cy="9071100"/>
          </a:xfrm>
          <a:prstGeom prst="rect">
            <a:avLst/>
          </a:prstGeom>
          <a:noFill/>
          <a:ln>
            <a:noFill/>
          </a:ln>
        </p:spPr>
        <p:txBody>
          <a:bodyPr spcFirstLastPara="1" wrap="square" lIns="0" tIns="28425" rIns="0" bIns="0" anchor="t" anchorCtr="0"/>
          <a:lstStyle>
            <a:lvl1pPr marL="457200" marR="0" lvl="0" indent="-228600" algn="l" rtl="0">
              <a:lnSpc>
                <a:spcPct val="93000"/>
              </a:lnSpc>
              <a:spcBef>
                <a:spcPts val="1425"/>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rot="5400000">
            <a:off x="5515813" y="2093225"/>
            <a:ext cx="5850000" cy="2266800"/>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97" name="Google Shape;97;p25"/>
          <p:cNvSpPr txBox="1">
            <a:spLocks noGrp="1"/>
          </p:cNvSpPr>
          <p:nvPr>
            <p:ph type="body" idx="1"/>
          </p:nvPr>
        </p:nvSpPr>
        <p:spPr>
          <a:xfrm rot="5400000">
            <a:off x="904063" y="-99175"/>
            <a:ext cx="5850000" cy="6651600"/>
          </a:xfrm>
          <a:prstGeom prst="rect">
            <a:avLst/>
          </a:prstGeom>
          <a:noFill/>
          <a:ln>
            <a:noFill/>
          </a:ln>
        </p:spPr>
        <p:txBody>
          <a:bodyPr spcFirstLastPara="1" wrap="square" lIns="0" tIns="28425" rIns="0" bIns="0" anchor="t" anchorCtr="0"/>
          <a:lstStyle>
            <a:lvl1pPr marL="457200" marR="0" lvl="0" indent="-228600" algn="l" rtl="0">
              <a:lnSpc>
                <a:spcPct val="93000"/>
              </a:lnSpc>
              <a:spcBef>
                <a:spcPts val="1425"/>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504000" y="576000"/>
            <a:ext cx="7200000" cy="720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 name="Google Shape;21;p5"/>
          <p:cNvSpPr txBox="1">
            <a:spLocks noGrp="1"/>
          </p:cNvSpPr>
          <p:nvPr>
            <p:ph type="body" idx="1"/>
          </p:nvPr>
        </p:nvSpPr>
        <p:spPr>
          <a:xfrm>
            <a:off x="504000" y="1800000"/>
            <a:ext cx="4426920" cy="43844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 name="Google Shape;22;p5"/>
          <p:cNvSpPr txBox="1">
            <a:spLocks noGrp="1"/>
          </p:cNvSpPr>
          <p:nvPr>
            <p:ph type="body" idx="2"/>
          </p:nvPr>
        </p:nvSpPr>
        <p:spPr>
          <a:xfrm>
            <a:off x="5152680" y="1800000"/>
            <a:ext cx="4426920" cy="43844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504000" y="576000"/>
            <a:ext cx="7200000" cy="720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5"/>
        <p:cNvGrpSpPr/>
        <p:nvPr/>
      </p:nvGrpSpPr>
      <p:grpSpPr>
        <a:xfrm>
          <a:off x="0" y="0"/>
          <a:ext cx="0" cy="0"/>
          <a:chOff x="0" y="0"/>
          <a:chExt cx="0" cy="0"/>
        </a:xfrm>
      </p:grpSpPr>
      <p:sp>
        <p:nvSpPr>
          <p:cNvPr id="26" name="Google Shape;26;p7"/>
          <p:cNvSpPr txBox="1">
            <a:spLocks noGrp="1"/>
          </p:cNvSpPr>
          <p:nvPr>
            <p:ph type="subTitle" idx="1"/>
          </p:nvPr>
        </p:nvSpPr>
        <p:spPr>
          <a:xfrm>
            <a:off x="504000" y="576000"/>
            <a:ext cx="7200000" cy="333864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504000" y="576000"/>
            <a:ext cx="7200000" cy="720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8"/>
          <p:cNvSpPr txBox="1">
            <a:spLocks noGrp="1"/>
          </p:cNvSpPr>
          <p:nvPr>
            <p:ph type="body" idx="1"/>
          </p:nvPr>
        </p:nvSpPr>
        <p:spPr>
          <a:xfrm>
            <a:off x="504000" y="1800000"/>
            <a:ext cx="4426920" cy="20912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txBox="1">
            <a:spLocks noGrp="1"/>
          </p:cNvSpPr>
          <p:nvPr>
            <p:ph type="body" idx="2"/>
          </p:nvPr>
        </p:nvSpPr>
        <p:spPr>
          <a:xfrm>
            <a:off x="504000" y="4090320"/>
            <a:ext cx="4426920" cy="20912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 name="Google Shape;31;p8"/>
          <p:cNvSpPr txBox="1">
            <a:spLocks noGrp="1"/>
          </p:cNvSpPr>
          <p:nvPr>
            <p:ph type="body" idx="3"/>
          </p:nvPr>
        </p:nvSpPr>
        <p:spPr>
          <a:xfrm>
            <a:off x="5152680" y="1800000"/>
            <a:ext cx="4426920" cy="43844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504000" y="576000"/>
            <a:ext cx="7200000" cy="720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 name="Google Shape;34;p9"/>
          <p:cNvSpPr txBox="1">
            <a:spLocks noGrp="1"/>
          </p:cNvSpPr>
          <p:nvPr>
            <p:ph type="body" idx="1"/>
          </p:nvPr>
        </p:nvSpPr>
        <p:spPr>
          <a:xfrm>
            <a:off x="504000" y="1800000"/>
            <a:ext cx="4426920" cy="43844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p9"/>
          <p:cNvSpPr txBox="1">
            <a:spLocks noGrp="1"/>
          </p:cNvSpPr>
          <p:nvPr>
            <p:ph type="body" idx="2"/>
          </p:nvPr>
        </p:nvSpPr>
        <p:spPr>
          <a:xfrm>
            <a:off x="5152680" y="1800000"/>
            <a:ext cx="4426920" cy="20912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9"/>
          <p:cNvSpPr txBox="1">
            <a:spLocks noGrp="1"/>
          </p:cNvSpPr>
          <p:nvPr>
            <p:ph type="body" idx="3"/>
          </p:nvPr>
        </p:nvSpPr>
        <p:spPr>
          <a:xfrm>
            <a:off x="5152680" y="4090320"/>
            <a:ext cx="4426920" cy="20912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504000" y="576000"/>
            <a:ext cx="7200000" cy="720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10"/>
          <p:cNvSpPr txBox="1">
            <a:spLocks noGrp="1"/>
          </p:cNvSpPr>
          <p:nvPr>
            <p:ph type="body" idx="1"/>
          </p:nvPr>
        </p:nvSpPr>
        <p:spPr>
          <a:xfrm>
            <a:off x="504000" y="1800000"/>
            <a:ext cx="4426920" cy="20912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10"/>
          <p:cNvSpPr txBox="1">
            <a:spLocks noGrp="1"/>
          </p:cNvSpPr>
          <p:nvPr>
            <p:ph type="body" idx="2"/>
          </p:nvPr>
        </p:nvSpPr>
        <p:spPr>
          <a:xfrm>
            <a:off x="5152680" y="1800000"/>
            <a:ext cx="4426920" cy="20912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0"/>
          <p:cNvSpPr txBox="1">
            <a:spLocks noGrp="1"/>
          </p:cNvSpPr>
          <p:nvPr>
            <p:ph type="body" idx="3"/>
          </p:nvPr>
        </p:nvSpPr>
        <p:spPr>
          <a:xfrm>
            <a:off x="504000" y="4090320"/>
            <a:ext cx="9072000" cy="20912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4">
            <a:alphaModFix/>
          </a:blip>
          <a:srcRect/>
          <a:stretch/>
        </p:blipFill>
        <p:spPr>
          <a:xfrm>
            <a:off x="720" y="720"/>
            <a:ext cx="10079640" cy="7559640"/>
          </a:xfrm>
          <a:prstGeom prst="rect">
            <a:avLst/>
          </a:prstGeom>
          <a:noFill/>
          <a:ln>
            <a:noFill/>
          </a:ln>
        </p:spPr>
      </p:pic>
      <p:sp>
        <p:nvSpPr>
          <p:cNvPr id="7" name="Google Shape;7;p1"/>
          <p:cNvSpPr txBox="1">
            <a:spLocks noGrp="1"/>
          </p:cNvSpPr>
          <p:nvPr>
            <p:ph type="title"/>
          </p:nvPr>
        </p:nvSpPr>
        <p:spPr>
          <a:xfrm>
            <a:off x="504000" y="576000"/>
            <a:ext cx="7200000" cy="7200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504000" y="1800000"/>
            <a:ext cx="9072000" cy="438444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1"/>
          <p:cNvSpPr txBox="1">
            <a:spLocks noGrp="1"/>
          </p:cNvSpPr>
          <p:nvPr>
            <p:ph type="dt" idx="10"/>
          </p:nvPr>
        </p:nvSpPr>
        <p:spPr>
          <a:xfrm>
            <a:off x="504000" y="6887160"/>
            <a:ext cx="2348280" cy="52128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 name="Google Shape;10;p1"/>
          <p:cNvSpPr txBox="1">
            <a:spLocks noGrp="1"/>
          </p:cNvSpPr>
          <p:nvPr>
            <p:ph type="ftr" idx="11"/>
          </p:nvPr>
        </p:nvSpPr>
        <p:spPr>
          <a:xfrm>
            <a:off x="3447360" y="6887160"/>
            <a:ext cx="3195000" cy="52128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7227000" y="6887160"/>
            <a:ext cx="2348280" cy="52128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Times New Roman"/>
                <a:ea typeface="Times New Roman"/>
                <a:cs typeface="Times New Roman"/>
                <a:sym typeface="Times New Roman"/>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8"/>
        <p:cNvGrpSpPr/>
        <p:nvPr/>
      </p:nvGrpSpPr>
      <p:grpSpPr>
        <a:xfrm>
          <a:off x="0" y="0"/>
          <a:ext cx="0" cy="0"/>
          <a:chOff x="0" y="0"/>
          <a:chExt cx="0" cy="0"/>
        </a:xfrm>
      </p:grpSpPr>
      <p:pic>
        <p:nvPicPr>
          <p:cNvPr id="59" name="Google Shape;59;p14"/>
          <p:cNvPicPr preferRelativeResize="0"/>
          <p:nvPr/>
        </p:nvPicPr>
        <p:blipFill rotWithShape="1">
          <a:blip r:embed="rId12">
            <a:alphaModFix/>
          </a:blip>
          <a:srcRect/>
          <a:stretch/>
        </p:blipFill>
        <p:spPr>
          <a:xfrm>
            <a:off x="0" y="0"/>
            <a:ext cx="10077447" cy="7556500"/>
          </a:xfrm>
          <a:prstGeom prst="rect">
            <a:avLst/>
          </a:prstGeom>
          <a:noFill/>
          <a:ln>
            <a:noFill/>
          </a:ln>
        </p:spPr>
      </p:pic>
      <p:sp>
        <p:nvSpPr>
          <p:cNvPr id="60" name="Google Shape;60;p14"/>
          <p:cNvSpPr txBox="1">
            <a:spLocks noGrp="1"/>
          </p:cNvSpPr>
          <p:nvPr>
            <p:ph type="title"/>
          </p:nvPr>
        </p:nvSpPr>
        <p:spPr>
          <a:xfrm>
            <a:off x="503238" y="301625"/>
            <a:ext cx="9071100" cy="1260600"/>
          </a:xfrm>
          <a:prstGeom prst="rect">
            <a:avLst/>
          </a:prstGeom>
          <a:noFill/>
          <a:ln>
            <a:noFill/>
          </a:ln>
        </p:spPr>
        <p:txBody>
          <a:bodyPr spcFirstLastPara="1" wrap="square" lIns="0" tIns="0" rIns="0" bIns="0" anchor="ctr" anchorCtr="0"/>
          <a:lstStyle>
            <a:lvl1pPr marR="0" lvl="0"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1pPr>
            <a:lvl2pPr marR="0" lvl="1"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2pPr>
            <a:lvl3pPr marR="0" lvl="2"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3pPr>
            <a:lvl4pPr marR="0" lvl="3"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4pPr>
            <a:lvl5pPr marR="0" lvl="4"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5pPr>
            <a:lvl6pPr marR="0" lvl="5"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6pPr>
            <a:lvl7pPr marR="0" lvl="6"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7pPr>
            <a:lvl8pPr marR="0" lvl="7"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8pPr>
            <a:lvl9pPr marR="0" lvl="8" algn="ctr" rtl="0">
              <a:lnSpc>
                <a:spcPct val="93000"/>
              </a:lnSpc>
              <a:spcBef>
                <a:spcPts val="0"/>
              </a:spcBef>
              <a:spcAft>
                <a:spcPts val="0"/>
              </a:spcAft>
              <a:buSzPts val="1400"/>
              <a:buNone/>
              <a:defRPr sz="4400" b="0" i="0" u="none" strike="noStrike" cap="none">
                <a:solidFill>
                  <a:srgbClr val="000000"/>
                </a:solidFill>
                <a:latin typeface="Arial"/>
                <a:ea typeface="Arial"/>
                <a:cs typeface="Arial"/>
                <a:sym typeface="Arial"/>
              </a:defRPr>
            </a:lvl9pPr>
          </a:lstStyle>
          <a:p>
            <a:endParaRPr/>
          </a:p>
        </p:txBody>
      </p:sp>
      <p:sp>
        <p:nvSpPr>
          <p:cNvPr id="61" name="Google Shape;61;p14"/>
          <p:cNvSpPr txBox="1">
            <a:spLocks noGrp="1"/>
          </p:cNvSpPr>
          <p:nvPr>
            <p:ph type="body" idx="1"/>
          </p:nvPr>
        </p:nvSpPr>
        <p:spPr>
          <a:xfrm>
            <a:off x="503238" y="1768475"/>
            <a:ext cx="9071100" cy="4383000"/>
          </a:xfrm>
          <a:prstGeom prst="rect">
            <a:avLst/>
          </a:prstGeom>
          <a:noFill/>
          <a:ln>
            <a:noFill/>
          </a:ln>
        </p:spPr>
        <p:txBody>
          <a:bodyPr spcFirstLastPara="1" wrap="square" lIns="0" tIns="28425" rIns="0" bIns="0" anchor="t" anchorCtr="0"/>
          <a:lstStyle>
            <a:lvl1pPr marL="457200" marR="0" lvl="0" indent="-228600" algn="l" rtl="0">
              <a:lnSpc>
                <a:spcPct val="93000"/>
              </a:lnSpc>
              <a:spcBef>
                <a:spcPts val="1425"/>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138"/>
              </a:spcBef>
              <a:spcAft>
                <a:spcPts val="0"/>
              </a:spcAft>
              <a:buSzPts val="1400"/>
              <a:buNone/>
              <a:defRPr sz="2800" b="0" i="0" u="none" strike="noStrike" cap="none">
                <a:solidFill>
                  <a:srgbClr val="000000"/>
                </a:solidFill>
                <a:latin typeface="Arial"/>
                <a:ea typeface="Arial"/>
                <a:cs typeface="Arial"/>
                <a:sym typeface="Arial"/>
              </a:defRPr>
            </a:lvl2pPr>
            <a:lvl3pPr marL="1371600" marR="0" lvl="2" indent="-228600" algn="l" rtl="0">
              <a:lnSpc>
                <a:spcPct val="93000"/>
              </a:lnSpc>
              <a:spcBef>
                <a:spcPts val="850"/>
              </a:spcBef>
              <a:spcAft>
                <a:spcPts val="0"/>
              </a:spcAft>
              <a:buSzPts val="1400"/>
              <a:buNone/>
              <a:defRPr sz="2400" b="0" i="0" u="none" strike="noStrike" cap="none">
                <a:solidFill>
                  <a:srgbClr val="000000"/>
                </a:solidFill>
                <a:latin typeface="Arial"/>
                <a:ea typeface="Arial"/>
                <a:cs typeface="Arial"/>
                <a:sym typeface="Arial"/>
              </a:defRPr>
            </a:lvl3pPr>
            <a:lvl4pPr marL="1828800" marR="0" lvl="3"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2" name="Title 1">
            <a:extLst>
              <a:ext uri="{FF2B5EF4-FFF2-40B4-BE49-F238E27FC236}">
                <a16:creationId xmlns:a16="http://schemas.microsoft.com/office/drawing/2014/main" id="{7E735777-6AAC-4397-8C8F-94009AAD6854}"/>
              </a:ext>
            </a:extLst>
          </p:cNvPr>
          <p:cNvSpPr>
            <a:spLocks noGrp="1"/>
          </p:cNvSpPr>
          <p:nvPr>
            <p:ph type="title"/>
          </p:nvPr>
        </p:nvSpPr>
        <p:spPr/>
        <p:txBody>
          <a:bodyPr/>
          <a:lstStyle/>
          <a:p>
            <a:r>
              <a:rPr lang="en-US" dirty="0"/>
              <a:t> </a:t>
            </a:r>
            <a:r>
              <a:rPr lang="en-US" dirty="0" smtClean="0"/>
              <a:t>Training</a:t>
            </a:r>
            <a:endParaRPr lang="en-US" dirty="0"/>
          </a:p>
        </p:txBody>
      </p:sp>
      <p:sp>
        <p:nvSpPr>
          <p:cNvPr id="103" name="Google Shape;103;p26"/>
          <p:cNvSpPr txBox="1"/>
          <p:nvPr/>
        </p:nvSpPr>
        <p:spPr>
          <a:xfrm>
            <a:off x="504000" y="1800000"/>
            <a:ext cx="9072000" cy="438444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a:solidFill>
                  <a:srgbClr val="000000"/>
                </a:solidFill>
                <a:latin typeface="+mj-lt"/>
                <a:ea typeface="Arial"/>
                <a:cs typeface="Arial"/>
                <a:sym typeface="Arial"/>
              </a:rPr>
              <a:t>OSHA</a:t>
            </a:r>
            <a:endParaRPr sz="3200" b="0" i="0" u="none" strike="noStrike" cap="none" dirty="0">
              <a:solidFill>
                <a:srgbClr val="000000"/>
              </a:solidFill>
              <a:latin typeface="+mj-lt"/>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err="1">
                <a:solidFill>
                  <a:srgbClr val="000000"/>
                </a:solidFill>
                <a:latin typeface="+mj-lt"/>
                <a:ea typeface="Arial"/>
                <a:cs typeface="Arial"/>
                <a:sym typeface="Arial"/>
              </a:rPr>
              <a:t>Comunicación</a:t>
            </a:r>
            <a:r>
              <a:rPr lang="en-US" sz="3200" b="0" i="0" u="none" strike="noStrike" cap="none" dirty="0">
                <a:solidFill>
                  <a:srgbClr val="000000"/>
                </a:solidFill>
                <a:latin typeface="+mj-lt"/>
                <a:ea typeface="Arial"/>
                <a:cs typeface="Arial"/>
                <a:sym typeface="Arial"/>
              </a:rPr>
              <a:t> de </a:t>
            </a:r>
            <a:r>
              <a:rPr lang="en-US" sz="3200" b="0" i="0" u="none" strike="noStrike" cap="none" dirty="0" err="1">
                <a:solidFill>
                  <a:srgbClr val="000000"/>
                </a:solidFill>
                <a:latin typeface="+mj-lt"/>
                <a:ea typeface="Arial"/>
                <a:cs typeface="Arial"/>
                <a:sym typeface="Arial"/>
              </a:rPr>
              <a:t>Riesgos</a:t>
            </a:r>
            <a:r>
              <a:rPr lang="en-US" sz="3200" b="0" i="0" u="none" strike="noStrike" cap="none" dirty="0">
                <a:solidFill>
                  <a:srgbClr val="000000"/>
                </a:solidFill>
                <a:latin typeface="+mj-lt"/>
                <a:ea typeface="Arial"/>
                <a:cs typeface="Arial"/>
                <a:sym typeface="Arial"/>
              </a:rPr>
              <a:t>(2012)</a:t>
            </a:r>
            <a:endParaRPr sz="3200" b="0" i="0" u="none" strike="noStrike" cap="none" dirty="0">
              <a:solidFill>
                <a:srgbClr val="000000"/>
              </a:solidFill>
              <a:latin typeface="+mj-lt"/>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a:solidFill>
                  <a:srgbClr val="000000"/>
                </a:solidFill>
                <a:latin typeface="+mj-lt"/>
                <a:ea typeface="Arial"/>
                <a:cs typeface="Arial"/>
                <a:sym typeface="Arial"/>
              </a:rPr>
              <a:t>Para</a:t>
            </a:r>
            <a:endParaRPr sz="3200" b="0" i="0" u="none" strike="noStrike" cap="none" dirty="0">
              <a:solidFill>
                <a:srgbClr val="000000"/>
              </a:solidFill>
              <a:latin typeface="+mj-lt"/>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err="1">
                <a:solidFill>
                  <a:srgbClr val="000000"/>
                </a:solidFill>
                <a:latin typeface="+mj-lt"/>
                <a:ea typeface="Arial"/>
                <a:cs typeface="Arial"/>
                <a:sym typeface="Arial"/>
              </a:rPr>
              <a:t>Empleadores</a:t>
            </a:r>
            <a:r>
              <a:rPr lang="en-US" sz="3200" b="0" i="0" u="none" strike="noStrike" cap="none" dirty="0">
                <a:solidFill>
                  <a:srgbClr val="000000"/>
                </a:solidFill>
                <a:latin typeface="+mj-lt"/>
                <a:ea typeface="Arial"/>
                <a:cs typeface="Arial"/>
                <a:sym typeface="Arial"/>
              </a:rPr>
              <a:t> &amp; </a:t>
            </a:r>
            <a:r>
              <a:rPr lang="en-US" sz="3200" b="0" i="0" u="none" strike="noStrike" cap="none" dirty="0" err="1">
                <a:solidFill>
                  <a:srgbClr val="000000"/>
                </a:solidFill>
                <a:latin typeface="+mj-lt"/>
                <a:ea typeface="Arial"/>
                <a:cs typeface="Arial"/>
                <a:sym typeface="Arial"/>
              </a:rPr>
              <a:t>Empleados</a:t>
            </a:r>
            <a:endParaRPr sz="3200" b="0" i="0" u="none" strike="noStrike" cap="none" dirty="0">
              <a:solidFill>
                <a:srgbClr val="000000"/>
              </a:solidFill>
              <a:latin typeface="+mj-lt"/>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err="1">
                <a:solidFill>
                  <a:srgbClr val="000000"/>
                </a:solidFill>
                <a:latin typeface="+mj-lt"/>
                <a:ea typeface="Arial"/>
                <a:cs typeface="Arial"/>
                <a:sym typeface="Arial"/>
              </a:rPr>
              <a:t>En</a:t>
            </a:r>
            <a:endParaRPr sz="3200" b="0" i="0" u="none" strike="noStrike" cap="none" dirty="0">
              <a:solidFill>
                <a:srgbClr val="000000"/>
              </a:solidFill>
              <a:latin typeface="+mj-lt"/>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a:solidFill>
                  <a:srgbClr val="000000"/>
                </a:solidFill>
                <a:latin typeface="+mj-lt"/>
                <a:ea typeface="Arial"/>
                <a:cs typeface="Arial"/>
                <a:sym typeface="Arial"/>
              </a:rPr>
              <a:t>la </a:t>
            </a:r>
            <a:r>
              <a:rPr lang="en-US" sz="3200" b="0" i="0" u="none" strike="noStrike" cap="none" dirty="0" err="1">
                <a:solidFill>
                  <a:srgbClr val="000000"/>
                </a:solidFill>
                <a:latin typeface="+mj-lt"/>
                <a:ea typeface="Arial"/>
                <a:cs typeface="Arial"/>
                <a:sym typeface="Arial"/>
              </a:rPr>
              <a:t>Industria</a:t>
            </a:r>
            <a:r>
              <a:rPr lang="en-US" sz="3200" b="0" i="0" u="none" strike="noStrike" cap="none" dirty="0">
                <a:solidFill>
                  <a:srgbClr val="000000"/>
                </a:solidFill>
                <a:latin typeface="+mj-lt"/>
                <a:ea typeface="Arial"/>
                <a:cs typeface="Arial"/>
                <a:sym typeface="Arial"/>
              </a:rPr>
              <a:t> General</a:t>
            </a:r>
            <a:endParaRPr sz="3200" b="0" i="0" u="none" strike="noStrike" cap="none" dirty="0">
              <a:solidFill>
                <a:srgbClr val="000000"/>
              </a:solidFill>
              <a:latin typeface="+mj-lt"/>
              <a:ea typeface="Arial"/>
              <a:cs typeface="Arial"/>
              <a:sym typeface="Arial"/>
            </a:endParaRPr>
          </a:p>
        </p:txBody>
      </p:sp>
      <p:sp>
        <p:nvSpPr>
          <p:cNvPr id="3" name="Subtitle 2" hidden="1">
            <a:extLst>
              <a:ext uri="{FF2B5EF4-FFF2-40B4-BE49-F238E27FC236}">
                <a16:creationId xmlns:a16="http://schemas.microsoft.com/office/drawing/2014/main" id="{3E86EDC9-A4FB-4888-AAA3-43B7EFCC627E}"/>
              </a:ext>
            </a:extLst>
          </p:cNvPr>
          <p:cNvSpPr>
            <a:spLocks noGrp="1"/>
          </p:cNvSpPr>
          <p:nvPr>
            <p:ph type="subTitle" idx="1"/>
          </p:nvPr>
        </p:nvSpPr>
        <p:spPr/>
        <p:txBody>
          <a:bodyPr/>
          <a:lstStyle/>
          <a:p>
            <a:r>
              <a:rPr lang="en-US" dirty="0"/>
              <a:t>test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2" name="Title 1">
            <a:extLst>
              <a:ext uri="{FF2B5EF4-FFF2-40B4-BE49-F238E27FC236}">
                <a16:creationId xmlns:a16="http://schemas.microsoft.com/office/drawing/2014/main" id="{6666631F-0F9D-49B2-91E4-AE4A6ECF431D}"/>
              </a:ext>
            </a:extLst>
          </p:cNvPr>
          <p:cNvSpPr>
            <a:spLocks noGrp="1"/>
          </p:cNvSpPr>
          <p:nvPr>
            <p:ph type="title"/>
          </p:nvPr>
        </p:nvSpPr>
        <p:spPr>
          <a:xfrm>
            <a:off x="199200" y="0"/>
            <a:ext cx="7200000" cy="386080"/>
          </a:xfrm>
        </p:spPr>
        <p:txBody>
          <a:bodyPr/>
          <a:lstStyle/>
          <a:p>
            <a:r>
              <a:rPr lang="en-US" dirty="0">
                <a:solidFill>
                  <a:schemeClr val="dk1"/>
                </a:solidFill>
              </a:rPr>
              <a:t>Breve Historia de </a:t>
            </a:r>
            <a:r>
              <a:rPr lang="en-US" dirty="0" err="1">
                <a:solidFill>
                  <a:schemeClr val="dk1"/>
                </a:solidFill>
              </a:rPr>
              <a:t>Materiales</a:t>
            </a:r>
            <a:r>
              <a:rPr lang="en-US" dirty="0">
                <a:solidFill>
                  <a:schemeClr val="dk1"/>
                </a:solidFill>
              </a:rPr>
              <a:t> </a:t>
            </a:r>
            <a:r>
              <a:rPr lang="en-US" dirty="0" err="1" smtClean="0">
                <a:solidFill>
                  <a:schemeClr val="dk1"/>
                </a:solidFill>
              </a:rPr>
              <a:t>Peligrosos</a:t>
            </a:r>
            <a:r>
              <a:rPr lang="en-US" dirty="0" smtClean="0">
                <a:solidFill>
                  <a:schemeClr val="dk1"/>
                </a:solidFill>
              </a:rPr>
              <a:t> </a:t>
            </a:r>
            <a:r>
              <a:rPr lang="en-US" dirty="0"/>
              <a:t/>
            </a:r>
            <a:br>
              <a:rPr lang="en-US" dirty="0"/>
            </a:br>
            <a:endParaRPr lang="en-US" dirty="0"/>
          </a:p>
        </p:txBody>
      </p:sp>
      <p:sp>
        <p:nvSpPr>
          <p:cNvPr id="167" name="Google Shape;167;p35"/>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3000"/>
              <a:buFont typeface="Arial"/>
              <a:buNone/>
            </a:pPr>
            <a:r>
              <a:rPr lang="en-US" sz="3000" b="0" i="0" u="none" strike="noStrike" cap="none" dirty="0">
                <a:solidFill>
                  <a:schemeClr val="dk1"/>
                </a:solidFill>
                <a:latin typeface="+mj-lt"/>
                <a:ea typeface="Arial"/>
                <a:cs typeface="Arial"/>
                <a:sym typeface="Arial"/>
              </a:rPr>
              <a:t>Breve Historia de </a:t>
            </a:r>
            <a:r>
              <a:rPr lang="en-US" sz="3000" b="0" i="0" u="none" strike="noStrike" cap="none" dirty="0" err="1">
                <a:solidFill>
                  <a:schemeClr val="dk1"/>
                </a:solidFill>
                <a:latin typeface="+mj-lt"/>
                <a:ea typeface="Arial"/>
                <a:cs typeface="Arial"/>
                <a:sym typeface="Arial"/>
              </a:rPr>
              <a:t>Materiales</a:t>
            </a:r>
            <a:r>
              <a:rPr lang="en-US" sz="3000" b="0" i="0" u="none" strike="noStrike" cap="none" dirty="0">
                <a:solidFill>
                  <a:schemeClr val="dk1"/>
                </a:solidFill>
                <a:latin typeface="+mj-lt"/>
                <a:ea typeface="Arial"/>
                <a:cs typeface="Arial"/>
                <a:sym typeface="Arial"/>
              </a:rPr>
              <a:t> </a:t>
            </a:r>
            <a:r>
              <a:rPr lang="en-US" sz="3000" b="0" i="0" u="none" strike="noStrike" cap="none" dirty="0" err="1">
                <a:solidFill>
                  <a:schemeClr val="dk1"/>
                </a:solidFill>
                <a:latin typeface="+mj-lt"/>
                <a:ea typeface="Arial"/>
                <a:cs typeface="Arial"/>
                <a:sym typeface="Arial"/>
              </a:rPr>
              <a:t>Peligrosos</a:t>
            </a:r>
            <a:endParaRPr sz="3000" b="0" i="0" u="none" strike="noStrike" cap="none" dirty="0">
              <a:solidFill>
                <a:srgbClr val="000000"/>
              </a:solidFill>
              <a:latin typeface="+mj-lt"/>
              <a:ea typeface="Arial"/>
              <a:cs typeface="Arial"/>
              <a:sym typeface="Arial"/>
            </a:endParaRPr>
          </a:p>
        </p:txBody>
      </p:sp>
      <p:sp>
        <p:nvSpPr>
          <p:cNvPr id="168" name="Google Shape;168;p35"/>
          <p:cNvSpPr txBox="1"/>
          <p:nvPr/>
        </p:nvSpPr>
        <p:spPr>
          <a:xfrm>
            <a:off x="504000" y="1800000"/>
            <a:ext cx="9072000" cy="4384440"/>
          </a:xfrm>
          <a:prstGeom prst="rect">
            <a:avLst/>
          </a:prstGeom>
          <a:noFill/>
          <a:ln>
            <a:noFill/>
          </a:ln>
        </p:spPr>
        <p:txBody>
          <a:bodyPr spcFirstLastPara="1" wrap="square" lIns="0" tIns="0" rIns="0" bIns="0" anchor="t" anchorCtr="0">
            <a:noAutofit/>
          </a:bodyPr>
          <a:lstStyle/>
          <a:p>
            <a:pPr marL="431999" marR="25400" lvl="0" indent="-408454" algn="l" rtl="0">
              <a:lnSpc>
                <a:spcPct val="115000"/>
              </a:lnSpc>
              <a:spcBef>
                <a:spcPts val="0"/>
              </a:spcBef>
              <a:spcAft>
                <a:spcPts val="0"/>
              </a:spcAft>
              <a:buClr>
                <a:srgbClr val="000000"/>
              </a:buClr>
              <a:buSzPts val="2500"/>
              <a:buFont typeface="Noto Sans Symbols"/>
              <a:buChar char="●"/>
            </a:pPr>
            <a:r>
              <a:rPr lang="en-US" sz="2500" b="0" i="0" u="none" strike="noStrike" cap="none" dirty="0">
                <a:solidFill>
                  <a:srgbClr val="212121"/>
                </a:solidFill>
                <a:latin typeface="+mj-lt"/>
                <a:ea typeface="Arial"/>
                <a:cs typeface="Arial"/>
                <a:sym typeface="Arial"/>
              </a:rPr>
              <a:t>El </a:t>
            </a:r>
            <a:r>
              <a:rPr lang="en-US" sz="2500" b="0" i="0" u="none" strike="noStrike" cap="none" dirty="0" err="1">
                <a:solidFill>
                  <a:srgbClr val="212121"/>
                </a:solidFill>
                <a:latin typeface="+mj-lt"/>
                <a:ea typeface="Arial"/>
                <a:cs typeface="Arial"/>
                <a:sym typeface="Arial"/>
              </a:rPr>
              <a:t>uso</a:t>
            </a:r>
            <a:r>
              <a:rPr lang="en-US" sz="2500" b="0" i="0" u="none" strike="noStrike" cap="none" dirty="0">
                <a:solidFill>
                  <a:srgbClr val="212121"/>
                </a:solidFill>
                <a:latin typeface="+mj-lt"/>
                <a:ea typeface="Arial"/>
                <a:cs typeface="Arial"/>
                <a:sym typeface="Arial"/>
              </a:rPr>
              <a:t> de </a:t>
            </a:r>
            <a:r>
              <a:rPr lang="en-US" sz="2500" b="0" i="0" u="none" strike="noStrike" cap="none" dirty="0" err="1">
                <a:solidFill>
                  <a:srgbClr val="212121"/>
                </a:solidFill>
                <a:latin typeface="+mj-lt"/>
                <a:ea typeface="Arial"/>
                <a:cs typeface="Arial"/>
                <a:sym typeface="Arial"/>
              </a:rPr>
              <a:t>materiales</a:t>
            </a:r>
            <a:r>
              <a:rPr lang="en-US" sz="2500" b="0" i="0" u="none" strike="noStrike" cap="none" dirty="0">
                <a:solidFill>
                  <a:srgbClr val="212121"/>
                </a:solidFill>
                <a:latin typeface="+mj-lt"/>
                <a:ea typeface="Arial"/>
                <a:cs typeface="Arial"/>
                <a:sym typeface="Arial"/>
              </a:rPr>
              <a:t> </a:t>
            </a:r>
            <a:r>
              <a:rPr lang="en-US" sz="2500" b="0" i="0" u="none" strike="noStrike" cap="none" dirty="0" err="1">
                <a:solidFill>
                  <a:srgbClr val="212121"/>
                </a:solidFill>
                <a:latin typeface="+mj-lt"/>
                <a:ea typeface="Arial"/>
                <a:cs typeface="Arial"/>
                <a:sym typeface="Arial"/>
              </a:rPr>
              <a:t>peligrosos</a:t>
            </a:r>
            <a:r>
              <a:rPr lang="en-US" sz="2500" b="0" i="0" u="none" strike="noStrike" cap="none" dirty="0">
                <a:solidFill>
                  <a:srgbClr val="212121"/>
                </a:solidFill>
                <a:latin typeface="+mj-lt"/>
                <a:ea typeface="Arial"/>
                <a:cs typeface="Arial"/>
                <a:sym typeface="Arial"/>
              </a:rPr>
              <a:t> </a:t>
            </a:r>
            <a:r>
              <a:rPr lang="en-US" sz="2500" b="0" i="0" u="none" strike="noStrike" cap="none" dirty="0" err="1">
                <a:solidFill>
                  <a:srgbClr val="212121"/>
                </a:solidFill>
                <a:latin typeface="+mj-lt"/>
                <a:ea typeface="Arial"/>
                <a:cs typeface="Arial"/>
                <a:sym typeface="Arial"/>
              </a:rPr>
              <a:t>en</a:t>
            </a:r>
            <a:r>
              <a:rPr lang="en-US" sz="2500" b="0" i="0" u="none" strike="noStrike" cap="none" dirty="0">
                <a:solidFill>
                  <a:srgbClr val="212121"/>
                </a:solidFill>
                <a:latin typeface="+mj-lt"/>
                <a:ea typeface="Arial"/>
                <a:cs typeface="Arial"/>
                <a:sym typeface="Arial"/>
              </a:rPr>
              <a:t> el </a:t>
            </a:r>
            <a:r>
              <a:rPr lang="en-US" sz="2500" b="0" i="0" u="none" strike="noStrike" cap="none" dirty="0" err="1">
                <a:solidFill>
                  <a:srgbClr val="212121"/>
                </a:solidFill>
                <a:latin typeface="+mj-lt"/>
                <a:ea typeface="Arial"/>
                <a:cs typeface="Arial"/>
                <a:sym typeface="Arial"/>
              </a:rPr>
              <a:t>lugar</a:t>
            </a:r>
            <a:r>
              <a:rPr lang="en-US" sz="2500" b="0" i="0" u="none" strike="noStrike" cap="none" dirty="0">
                <a:solidFill>
                  <a:srgbClr val="212121"/>
                </a:solidFill>
                <a:latin typeface="+mj-lt"/>
                <a:ea typeface="Arial"/>
                <a:cs typeface="Arial"/>
                <a:sym typeface="Arial"/>
              </a:rPr>
              <a:t> de </a:t>
            </a:r>
            <a:r>
              <a:rPr lang="en-US" sz="2500" b="0" i="0" u="none" strike="noStrike" cap="none" dirty="0" err="1">
                <a:solidFill>
                  <a:srgbClr val="212121"/>
                </a:solidFill>
                <a:latin typeface="+mj-lt"/>
                <a:ea typeface="Arial"/>
                <a:cs typeface="Arial"/>
                <a:sym typeface="Arial"/>
              </a:rPr>
              <a:t>trabajo</a:t>
            </a:r>
            <a:r>
              <a:rPr lang="en-US" sz="2500" b="0" i="0" u="none" strike="noStrike" cap="none" dirty="0">
                <a:solidFill>
                  <a:srgbClr val="212121"/>
                </a:solidFill>
                <a:latin typeface="+mj-lt"/>
                <a:ea typeface="Arial"/>
                <a:cs typeface="Arial"/>
                <a:sym typeface="Arial"/>
              </a:rPr>
              <a:t> no es nada nuevo. </a:t>
            </a:r>
            <a:r>
              <a:rPr lang="en-US" sz="2500" b="0" i="0" u="none" strike="noStrike" cap="none" dirty="0" err="1">
                <a:solidFill>
                  <a:srgbClr val="212121"/>
                </a:solidFill>
                <a:latin typeface="+mj-lt"/>
                <a:ea typeface="Arial"/>
                <a:cs typeface="Arial"/>
                <a:sym typeface="Arial"/>
              </a:rPr>
              <a:t>Otros</a:t>
            </a:r>
            <a:r>
              <a:rPr lang="en-US" sz="2500" b="0" i="0" u="none" strike="noStrike" cap="none" dirty="0">
                <a:solidFill>
                  <a:srgbClr val="212121"/>
                </a:solidFill>
                <a:latin typeface="+mj-lt"/>
                <a:ea typeface="Arial"/>
                <a:cs typeface="Arial"/>
                <a:sym typeface="Arial"/>
              </a:rPr>
              <a:t> </a:t>
            </a:r>
            <a:r>
              <a:rPr lang="en-US" sz="2500" b="0" i="0" u="none" strike="noStrike" cap="none" dirty="0" err="1">
                <a:solidFill>
                  <a:srgbClr val="212121"/>
                </a:solidFill>
                <a:latin typeface="+mj-lt"/>
                <a:ea typeface="Arial"/>
                <a:cs typeface="Arial"/>
                <a:sym typeface="Arial"/>
              </a:rPr>
              <a:t>materiales</a:t>
            </a:r>
            <a:r>
              <a:rPr lang="en-US" sz="2500" b="0" i="0" u="none" strike="noStrike" cap="none" dirty="0">
                <a:solidFill>
                  <a:srgbClr val="212121"/>
                </a:solidFill>
                <a:latin typeface="+mj-lt"/>
                <a:ea typeface="Arial"/>
                <a:cs typeface="Arial"/>
                <a:sym typeface="Arial"/>
              </a:rPr>
              <a:t> </a:t>
            </a:r>
            <a:r>
              <a:rPr lang="en-US" sz="2500" b="0" i="0" u="none" strike="noStrike" cap="none" dirty="0" err="1">
                <a:solidFill>
                  <a:srgbClr val="212121"/>
                </a:solidFill>
                <a:latin typeface="+mj-lt"/>
                <a:ea typeface="Arial"/>
                <a:cs typeface="Arial"/>
                <a:sym typeface="Arial"/>
              </a:rPr>
              <a:t>peligrosos</a:t>
            </a:r>
            <a:r>
              <a:rPr lang="en-US" sz="2500" b="0" i="0" u="none" strike="noStrike" cap="none" dirty="0">
                <a:solidFill>
                  <a:srgbClr val="212121"/>
                </a:solidFill>
                <a:latin typeface="+mj-lt"/>
                <a:ea typeface="Arial"/>
                <a:cs typeface="Arial"/>
                <a:sym typeface="Arial"/>
              </a:rPr>
              <a:t> no </a:t>
            </a:r>
            <a:r>
              <a:rPr lang="en-US" sz="2500" b="0" i="0" u="none" strike="noStrike" cap="none" dirty="0" err="1">
                <a:solidFill>
                  <a:srgbClr val="212121"/>
                </a:solidFill>
                <a:latin typeface="+mj-lt"/>
                <a:ea typeface="Arial"/>
                <a:cs typeface="Arial"/>
                <a:sym typeface="Arial"/>
              </a:rPr>
              <a:t>fueron</a:t>
            </a:r>
            <a:r>
              <a:rPr lang="en-US" sz="2500" b="0" i="0" u="none" strike="noStrike" cap="none" dirty="0">
                <a:solidFill>
                  <a:srgbClr val="212121"/>
                </a:solidFill>
                <a:latin typeface="+mj-lt"/>
                <a:ea typeface="Arial"/>
                <a:cs typeface="Arial"/>
                <a:sym typeface="Arial"/>
              </a:rPr>
              <a:t> </a:t>
            </a:r>
            <a:r>
              <a:rPr lang="en-US" sz="2500" b="0" i="0" u="none" strike="noStrike" cap="none" dirty="0" err="1">
                <a:solidFill>
                  <a:srgbClr val="212121"/>
                </a:solidFill>
                <a:latin typeface="+mj-lt"/>
                <a:ea typeface="Arial"/>
                <a:cs typeface="Arial"/>
                <a:sym typeface="Arial"/>
              </a:rPr>
              <a:t>creados</a:t>
            </a:r>
            <a:r>
              <a:rPr lang="en-US" sz="2500" b="0" i="0" u="none" strike="noStrike" cap="none" dirty="0">
                <a:solidFill>
                  <a:srgbClr val="212121"/>
                </a:solidFill>
                <a:latin typeface="+mj-lt"/>
                <a:ea typeface="Arial"/>
                <a:cs typeface="Arial"/>
                <a:sym typeface="Arial"/>
              </a:rPr>
              <a:t> o </a:t>
            </a:r>
            <a:r>
              <a:rPr lang="en-US" sz="2500" b="0" i="0" u="none" strike="noStrike" cap="none" dirty="0" err="1">
                <a:solidFill>
                  <a:srgbClr val="212121"/>
                </a:solidFill>
                <a:latin typeface="+mj-lt"/>
                <a:ea typeface="Arial"/>
                <a:cs typeface="Arial"/>
                <a:sym typeface="Arial"/>
              </a:rPr>
              <a:t>utilizados</a:t>
            </a:r>
            <a:r>
              <a:rPr lang="en-US" sz="2500" b="0" i="0" u="none" strike="noStrike" cap="none" dirty="0">
                <a:solidFill>
                  <a:srgbClr val="212121"/>
                </a:solidFill>
                <a:latin typeface="+mj-lt"/>
                <a:ea typeface="Arial"/>
                <a:cs typeface="Arial"/>
                <a:sym typeface="Arial"/>
              </a:rPr>
              <a:t> hasta </a:t>
            </a:r>
            <a:r>
              <a:rPr lang="en-US" sz="2500" b="0" i="0" u="none" strike="noStrike" cap="none" dirty="0" err="1">
                <a:solidFill>
                  <a:srgbClr val="212121"/>
                </a:solidFill>
                <a:latin typeface="+mj-lt"/>
                <a:ea typeface="Arial"/>
                <a:cs typeface="Arial"/>
                <a:sym typeface="Arial"/>
              </a:rPr>
              <a:t>tiempos</a:t>
            </a:r>
            <a:r>
              <a:rPr lang="en-US" sz="2500" b="0" i="0" u="none" strike="noStrike" cap="none" dirty="0">
                <a:solidFill>
                  <a:srgbClr val="212121"/>
                </a:solidFill>
                <a:latin typeface="+mj-lt"/>
                <a:ea typeface="Arial"/>
                <a:cs typeface="Arial"/>
                <a:sym typeface="Arial"/>
              </a:rPr>
              <a:t> </a:t>
            </a:r>
            <a:r>
              <a:rPr lang="en-US" sz="2500" b="0" i="0" u="none" strike="noStrike" cap="none" dirty="0" err="1">
                <a:solidFill>
                  <a:srgbClr val="212121"/>
                </a:solidFill>
                <a:latin typeface="+mj-lt"/>
                <a:ea typeface="Arial"/>
                <a:cs typeface="Arial"/>
                <a:sym typeface="Arial"/>
              </a:rPr>
              <a:t>más</a:t>
            </a:r>
            <a:r>
              <a:rPr lang="en-US" sz="2500" b="0" i="0" u="none" strike="noStrike" cap="none" dirty="0">
                <a:solidFill>
                  <a:srgbClr val="212121"/>
                </a:solidFill>
                <a:latin typeface="+mj-lt"/>
                <a:ea typeface="Arial"/>
                <a:cs typeface="Arial"/>
                <a:sym typeface="Arial"/>
              </a:rPr>
              <a:t> "</a:t>
            </a:r>
            <a:r>
              <a:rPr lang="en-US" sz="2500" b="0" i="0" u="none" strike="noStrike" cap="none" dirty="0" err="1">
                <a:solidFill>
                  <a:srgbClr val="212121"/>
                </a:solidFill>
                <a:latin typeface="+mj-lt"/>
                <a:ea typeface="Arial"/>
                <a:cs typeface="Arial"/>
                <a:sym typeface="Arial"/>
              </a:rPr>
              <a:t>modernos</a:t>
            </a:r>
            <a:r>
              <a:rPr lang="en-US" sz="2500" b="0" i="0" u="none" strike="noStrike" cap="none" dirty="0">
                <a:solidFill>
                  <a:srgbClr val="212121"/>
                </a:solidFill>
                <a:latin typeface="+mj-lt"/>
                <a:ea typeface="Arial"/>
                <a:cs typeface="Arial"/>
                <a:sym typeface="Arial"/>
              </a:rPr>
              <a:t>" </a:t>
            </a:r>
            <a:r>
              <a:rPr lang="en-US" sz="2500" b="0" i="0" u="none" strike="noStrike" cap="none" dirty="0" err="1">
                <a:solidFill>
                  <a:srgbClr val="212121"/>
                </a:solidFill>
                <a:latin typeface="+mj-lt"/>
                <a:ea typeface="Arial"/>
                <a:cs typeface="Arial"/>
                <a:sym typeface="Arial"/>
              </a:rPr>
              <a:t>como</a:t>
            </a:r>
            <a:r>
              <a:rPr lang="en-US" sz="2500" b="0" i="0" u="none" strike="noStrike" cap="none" dirty="0">
                <a:solidFill>
                  <a:srgbClr val="212121"/>
                </a:solidFill>
                <a:latin typeface="+mj-lt"/>
                <a:ea typeface="Arial"/>
                <a:cs typeface="Arial"/>
                <a:sym typeface="Arial"/>
              </a:rPr>
              <a:t> los siglos XVIII, XIX o XX.</a:t>
            </a:r>
            <a:endParaRPr sz="2500" b="0" i="0" u="none" strike="noStrike" cap="none" dirty="0">
              <a:solidFill>
                <a:srgbClr val="212121"/>
              </a:solidFill>
              <a:latin typeface="+mj-lt"/>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000000"/>
              </a:solidFill>
              <a:latin typeface="+mj-lt"/>
              <a:ea typeface="Arial"/>
              <a:cs typeface="Arial"/>
              <a:sym typeface="Arial"/>
            </a:endParaRPr>
          </a:p>
          <a:p>
            <a:pPr marL="432000" marR="0" lvl="0" indent="-324000"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 </a:t>
            </a:r>
            <a:endParaRPr sz="2600" b="0" i="0" u="none" strike="noStrike" cap="none" dirty="0">
              <a:solidFill>
                <a:srgbClr val="000000"/>
              </a:solidFill>
              <a:latin typeface="+mj-lt"/>
              <a:ea typeface="Arial"/>
              <a:cs typeface="Arial"/>
              <a:sym typeface="Arial"/>
            </a:endParaRPr>
          </a:p>
        </p:txBody>
      </p:sp>
      <p:sp>
        <p:nvSpPr>
          <p:cNvPr id="169" name="Google Shape;169;p35"/>
          <p:cNvSpPr txBox="1"/>
          <p:nvPr/>
        </p:nvSpPr>
        <p:spPr>
          <a:xfrm>
            <a:off x="1371600" y="3474720"/>
            <a:ext cx="1737360" cy="43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mj-lt"/>
                <a:ea typeface="Arial"/>
                <a:cs typeface="Arial"/>
                <a:sym typeface="Arial"/>
              </a:rPr>
              <a:t>Benceno</a:t>
            </a:r>
            <a:endParaRPr sz="1800" b="0" i="0" u="none" strike="noStrike" cap="none">
              <a:solidFill>
                <a:srgbClr val="000000"/>
              </a:solidFill>
              <a:latin typeface="+mj-lt"/>
              <a:ea typeface="Arial"/>
              <a:cs typeface="Arial"/>
              <a:sym typeface="Arial"/>
            </a:endParaRPr>
          </a:p>
        </p:txBody>
      </p:sp>
      <p:sp>
        <p:nvSpPr>
          <p:cNvPr id="170" name="Google Shape;170;p35"/>
          <p:cNvSpPr txBox="1"/>
          <p:nvPr/>
        </p:nvSpPr>
        <p:spPr>
          <a:xfrm>
            <a:off x="3749040" y="3749040"/>
            <a:ext cx="2560320" cy="54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800" b="0" i="1" u="none" strike="noStrike" cap="none">
                <a:solidFill>
                  <a:srgbClr val="000000"/>
                </a:solidFill>
                <a:latin typeface="+mj-lt"/>
                <a:ea typeface="Arial"/>
                <a:cs typeface="Arial"/>
                <a:sym typeface="Arial"/>
              </a:rPr>
              <a:t>Cloruro de Vinilo</a:t>
            </a:r>
            <a:endParaRPr sz="1800" b="0" i="0" u="none" strike="noStrike" cap="none">
              <a:solidFill>
                <a:srgbClr val="000000"/>
              </a:solidFill>
              <a:latin typeface="+mj-lt"/>
              <a:ea typeface="Arial"/>
              <a:cs typeface="Arial"/>
              <a:sym typeface="Arial"/>
            </a:endParaRPr>
          </a:p>
        </p:txBody>
      </p:sp>
      <p:sp>
        <p:nvSpPr>
          <p:cNvPr id="171" name="Google Shape;171;p35"/>
          <p:cNvSpPr txBox="1"/>
          <p:nvPr/>
        </p:nvSpPr>
        <p:spPr>
          <a:xfrm rot="579600">
            <a:off x="5523120" y="4885200"/>
            <a:ext cx="2286000" cy="43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1" u="none" strike="noStrike" cap="none">
                <a:solidFill>
                  <a:srgbClr val="000000"/>
                </a:solidFill>
                <a:latin typeface="+mj-lt"/>
                <a:ea typeface="Arial"/>
                <a:cs typeface="Arial"/>
                <a:sym typeface="Arial"/>
              </a:rPr>
              <a:t>Cromo (IV)</a:t>
            </a:r>
            <a:endParaRPr sz="1800" b="0" i="0" u="none" strike="noStrike" cap="none">
              <a:solidFill>
                <a:srgbClr val="000000"/>
              </a:solidFill>
              <a:latin typeface="+mj-lt"/>
              <a:ea typeface="Arial"/>
              <a:cs typeface="Arial"/>
              <a:sym typeface="Arial"/>
            </a:endParaRPr>
          </a:p>
        </p:txBody>
      </p:sp>
      <p:sp>
        <p:nvSpPr>
          <p:cNvPr id="172" name="Google Shape;172;p35"/>
          <p:cNvSpPr txBox="1"/>
          <p:nvPr/>
        </p:nvSpPr>
        <p:spPr>
          <a:xfrm rot="-900600">
            <a:off x="1280160" y="5211720"/>
            <a:ext cx="1737360" cy="43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mj-lt"/>
                <a:ea typeface="Arial"/>
                <a:cs typeface="Arial"/>
                <a:sym typeface="Arial"/>
              </a:rPr>
              <a:t>Cadmio</a:t>
            </a:r>
            <a:endParaRPr sz="1800" b="0" i="0" u="none" strike="noStrike" cap="none">
              <a:solidFill>
                <a:srgbClr val="000000"/>
              </a:solidFill>
              <a:latin typeface="+mj-lt"/>
              <a:ea typeface="Arial"/>
              <a:cs typeface="Arial"/>
              <a:sym typeface="Arial"/>
            </a:endParaRPr>
          </a:p>
        </p:txBody>
      </p:sp>
      <p:sp>
        <p:nvSpPr>
          <p:cNvPr id="173" name="Google Shape;173;p35"/>
          <p:cNvSpPr txBox="1"/>
          <p:nvPr/>
        </p:nvSpPr>
        <p:spPr>
          <a:xfrm>
            <a:off x="2770920" y="6393600"/>
            <a:ext cx="4480560" cy="457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latin typeface="+mj-lt"/>
                <a:ea typeface="Arial"/>
                <a:cs typeface="Arial"/>
                <a:sym typeface="Arial"/>
              </a:rPr>
              <a:t>1,2-dibromo-3-cloropropano</a:t>
            </a:r>
            <a:endParaRPr sz="1800" b="0" i="0" u="none" strike="noStrike" cap="none">
              <a:solidFill>
                <a:srgbClr val="000000"/>
              </a:solidFill>
              <a:latin typeface="+mj-lt"/>
              <a:ea typeface="Arial"/>
              <a:cs typeface="Arial"/>
              <a:sym typeface="Arial"/>
            </a:endParaRPr>
          </a:p>
        </p:txBody>
      </p:sp>
      <p:sp>
        <p:nvSpPr>
          <p:cNvPr id="174" name="Google Shape;174;p35"/>
          <p:cNvSpPr txBox="1"/>
          <p:nvPr/>
        </p:nvSpPr>
        <p:spPr>
          <a:xfrm>
            <a:off x="3106080" y="4663440"/>
            <a:ext cx="1828800" cy="43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mj-lt"/>
                <a:ea typeface="Arial"/>
                <a:cs typeface="Arial"/>
                <a:sym typeface="Arial"/>
              </a:rPr>
              <a:t>Acrilonitrilo</a:t>
            </a:r>
            <a:endParaRPr sz="1800" b="0" i="0" u="none" strike="noStrike" cap="none">
              <a:solidFill>
                <a:srgbClr val="000000"/>
              </a:solidFill>
              <a:latin typeface="+mj-lt"/>
              <a:ea typeface="Arial"/>
              <a:cs typeface="Arial"/>
              <a:sym typeface="Arial"/>
            </a:endParaRPr>
          </a:p>
        </p:txBody>
      </p:sp>
      <p:sp>
        <p:nvSpPr>
          <p:cNvPr id="175" name="Google Shape;175;p35"/>
          <p:cNvSpPr txBox="1"/>
          <p:nvPr/>
        </p:nvSpPr>
        <p:spPr>
          <a:xfrm rot="-577200">
            <a:off x="6367320" y="3382920"/>
            <a:ext cx="2992320" cy="457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mj-lt"/>
                <a:ea typeface="Arial"/>
                <a:cs typeface="Arial"/>
                <a:sym typeface="Arial"/>
              </a:rPr>
              <a:t>Cloruro de Metileno</a:t>
            </a:r>
            <a:endParaRPr sz="1800" b="0" i="0" u="none" strike="noStrike" cap="none">
              <a:solidFill>
                <a:srgbClr val="000000"/>
              </a:solidFill>
              <a:latin typeface="+mj-lt"/>
              <a:ea typeface="Arial"/>
              <a:cs typeface="Arial"/>
              <a:sym typeface="Arial"/>
            </a:endParaRPr>
          </a:p>
        </p:txBody>
      </p:sp>
      <p:sp>
        <p:nvSpPr>
          <p:cNvPr id="176" name="Google Shape;176;p35"/>
          <p:cNvSpPr txBox="1"/>
          <p:nvPr/>
        </p:nvSpPr>
        <p:spPr>
          <a:xfrm rot="900000">
            <a:off x="903600" y="4411080"/>
            <a:ext cx="1368360" cy="4042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1" u="none" strike="noStrike" cap="none">
                <a:solidFill>
                  <a:srgbClr val="000000"/>
                </a:solidFill>
                <a:latin typeface="+mj-lt"/>
                <a:ea typeface="Arial"/>
                <a:cs typeface="Arial"/>
                <a:sym typeface="Arial"/>
              </a:rPr>
              <a:t>Acetona</a:t>
            </a:r>
            <a:endParaRPr sz="1800" b="0" i="0" u="none" strike="noStrike" cap="none">
              <a:solidFill>
                <a:srgbClr val="000000"/>
              </a:solidFill>
              <a:latin typeface="+mj-lt"/>
              <a:ea typeface="Arial"/>
              <a:cs typeface="Arial"/>
              <a:sym typeface="Arial"/>
            </a:endParaRPr>
          </a:p>
        </p:txBody>
      </p:sp>
      <p:sp>
        <p:nvSpPr>
          <p:cNvPr id="177" name="Google Shape;177;p35"/>
          <p:cNvSpPr txBox="1"/>
          <p:nvPr/>
        </p:nvSpPr>
        <p:spPr>
          <a:xfrm>
            <a:off x="7315200" y="6169325"/>
            <a:ext cx="1828800" cy="497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mj-lt"/>
                <a:ea typeface="Arial"/>
                <a:cs typeface="Arial"/>
                <a:sym typeface="Arial"/>
              </a:rPr>
              <a:t>Tolueno</a:t>
            </a:r>
            <a:endParaRPr sz="1800" b="0" i="0" u="none" strike="noStrike" cap="none">
              <a:solidFill>
                <a:srgbClr val="000000"/>
              </a:solidFill>
              <a:latin typeface="+mj-lt"/>
              <a:ea typeface="Arial"/>
              <a:cs typeface="Arial"/>
              <a:sym typeface="Arial"/>
            </a:endParaRPr>
          </a:p>
        </p:txBody>
      </p:sp>
      <p:sp>
        <p:nvSpPr>
          <p:cNvPr id="178" name="Google Shape;178;p35"/>
          <p:cNvSpPr txBox="1"/>
          <p:nvPr/>
        </p:nvSpPr>
        <p:spPr>
          <a:xfrm>
            <a:off x="6634350" y="4364675"/>
            <a:ext cx="2742300" cy="4971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000000"/>
                </a:solidFill>
                <a:latin typeface="+mj-lt"/>
                <a:ea typeface="Arial"/>
                <a:cs typeface="Arial"/>
                <a:sym typeface="Arial"/>
              </a:rPr>
              <a:t>4,4-Bifenol</a:t>
            </a:r>
            <a:endParaRPr sz="1800" b="0" i="0" u="none" strike="noStrike" cap="none">
              <a:solidFill>
                <a:srgbClr val="000000"/>
              </a:solidFill>
              <a:latin typeface="+mj-lt"/>
              <a:ea typeface="Arial"/>
              <a:cs typeface="Arial"/>
              <a:sym typeface="Arial"/>
            </a:endParaRPr>
          </a:p>
        </p:txBody>
      </p:sp>
      <p:sp>
        <p:nvSpPr>
          <p:cNvPr id="179" name="Google Shape;179;p35"/>
          <p:cNvSpPr txBox="1"/>
          <p:nvPr/>
        </p:nvSpPr>
        <p:spPr>
          <a:xfrm>
            <a:off x="3749049" y="5527075"/>
            <a:ext cx="1578300" cy="43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mj-lt"/>
                <a:ea typeface="Arial"/>
                <a:cs typeface="Arial"/>
                <a:sym typeface="Arial"/>
              </a:rPr>
              <a:t>Diacetilo</a:t>
            </a:r>
            <a:endParaRPr sz="1800" b="0" i="0" u="none" strike="noStrike" cap="none">
              <a:solidFill>
                <a:srgbClr val="000000"/>
              </a:solidFill>
              <a:latin typeface="+mj-lt"/>
              <a:ea typeface="Arial"/>
              <a:cs typeface="Arial"/>
              <a:sym typeface="Arial"/>
            </a:endParaRPr>
          </a:p>
        </p:txBody>
      </p:sp>
      <p:sp>
        <p:nvSpPr>
          <p:cNvPr id="3" name="Text Placeholder 2" hidden="1">
            <a:extLst>
              <a:ext uri="{FF2B5EF4-FFF2-40B4-BE49-F238E27FC236}">
                <a16:creationId xmlns:a16="http://schemas.microsoft.com/office/drawing/2014/main" id="{A7653C81-4012-43C3-BC8F-B65B6525DFD1}"/>
              </a:ext>
            </a:extLst>
          </p:cNvPr>
          <p:cNvSpPr>
            <a:spLocks noGrp="1"/>
          </p:cNvSpPr>
          <p:nvPr>
            <p:ph type="body" idx="1"/>
          </p:nvPr>
        </p:nvSpPr>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6"/>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3000"/>
              <a:buFont typeface="Arial"/>
              <a:buNone/>
            </a:pPr>
            <a:r>
              <a:rPr lang="en-US" sz="3000" b="0" i="0" u="none" strike="noStrike" cap="none" dirty="0" err="1">
                <a:solidFill>
                  <a:schemeClr val="dk1"/>
                </a:solidFill>
                <a:latin typeface="+mj-lt"/>
                <a:ea typeface="Arial"/>
                <a:cs typeface="Arial"/>
                <a:sym typeface="Arial"/>
              </a:rPr>
              <a:t>I</a:t>
            </a:r>
            <a:r>
              <a:rPr lang="en-US" sz="2800" b="0" i="0" u="none" strike="noStrike" cap="none" dirty="0" err="1">
                <a:solidFill>
                  <a:schemeClr val="dk1"/>
                </a:solidFill>
                <a:latin typeface="+mj-lt"/>
                <a:ea typeface="Arial"/>
                <a:cs typeface="Arial"/>
                <a:sym typeface="Arial"/>
              </a:rPr>
              <a:t>ntroducción</a:t>
            </a:r>
            <a:r>
              <a:rPr lang="en-US" sz="2800" b="0" i="0" u="none" strike="noStrike" cap="none" dirty="0">
                <a:solidFill>
                  <a:schemeClr val="dk1"/>
                </a:solidFill>
                <a:latin typeface="+mj-lt"/>
                <a:ea typeface="Arial"/>
                <a:cs typeface="Arial"/>
                <a:sym typeface="Arial"/>
              </a:rPr>
              <a:t> a la </a:t>
            </a:r>
            <a:r>
              <a:rPr lang="en-US" sz="2800" b="0" i="0" u="none" strike="noStrike" cap="none" dirty="0" err="1">
                <a:solidFill>
                  <a:schemeClr val="dk1"/>
                </a:solidFill>
                <a:latin typeface="+mj-lt"/>
                <a:ea typeface="Arial"/>
                <a:cs typeface="Arial"/>
                <a:sym typeface="Arial"/>
              </a:rPr>
              <a:t>Comunicación</a:t>
            </a:r>
            <a:r>
              <a:rPr lang="en-US" sz="2800" b="0" i="0" u="none" strike="noStrike" cap="none" dirty="0">
                <a:solidFill>
                  <a:schemeClr val="dk1"/>
                </a:solidFill>
                <a:latin typeface="+mj-lt"/>
                <a:ea typeface="Arial"/>
                <a:cs typeface="Arial"/>
                <a:sym typeface="Arial"/>
              </a:rPr>
              <a:t> de </a:t>
            </a:r>
            <a:r>
              <a:rPr lang="en-US" sz="2800" b="0" i="0" u="none" strike="noStrike" cap="none" dirty="0" err="1">
                <a:solidFill>
                  <a:schemeClr val="dk1"/>
                </a:solidFill>
                <a:latin typeface="+mj-lt"/>
                <a:ea typeface="Arial"/>
                <a:cs typeface="Arial"/>
                <a:sym typeface="Arial"/>
              </a:rPr>
              <a:t>Riesgos</a:t>
            </a:r>
            <a:r>
              <a:rPr lang="en-US" sz="3000" b="0" i="0" u="none" strike="noStrike" cap="none" dirty="0">
                <a:solidFill>
                  <a:schemeClr val="dk1"/>
                </a:solidFill>
                <a:latin typeface="+mj-lt"/>
                <a:ea typeface="Arial"/>
                <a:cs typeface="Arial"/>
                <a:sym typeface="Arial"/>
              </a:rPr>
              <a:t> </a:t>
            </a:r>
            <a:endParaRPr sz="3000" b="0" i="0" u="none" strike="noStrike" cap="none" dirty="0">
              <a:solidFill>
                <a:srgbClr val="000000"/>
              </a:solidFill>
              <a:latin typeface="+mj-lt"/>
              <a:ea typeface="Arial"/>
              <a:cs typeface="Arial"/>
              <a:sym typeface="Arial"/>
            </a:endParaRPr>
          </a:p>
        </p:txBody>
      </p:sp>
      <p:sp>
        <p:nvSpPr>
          <p:cNvPr id="185" name="Google Shape;185;p36"/>
          <p:cNvSpPr txBox="1"/>
          <p:nvPr/>
        </p:nvSpPr>
        <p:spPr>
          <a:xfrm>
            <a:off x="731520" y="1800000"/>
            <a:ext cx="8321040" cy="4384440"/>
          </a:xfrm>
          <a:prstGeom prst="rect">
            <a:avLst/>
          </a:prstGeom>
          <a:noFill/>
          <a:ln>
            <a:noFill/>
          </a:ln>
        </p:spPr>
        <p:txBody>
          <a:bodyPr spcFirstLastPara="1" wrap="square" lIns="0" tIns="0" rIns="0" bIns="0" anchor="t" anchorCtr="0">
            <a:noAutofit/>
          </a:bodyPr>
          <a:lstStyle/>
          <a:p>
            <a:pPr marL="431999" marR="0" lvl="0" indent="-323999"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212121"/>
                </a:solidFill>
                <a:latin typeface="+mj-lt"/>
                <a:ea typeface="Arial"/>
                <a:cs typeface="Arial"/>
                <a:sym typeface="Arial"/>
              </a:rPr>
              <a:t>Con el fin de </a:t>
            </a:r>
            <a:r>
              <a:rPr lang="en-US" sz="2600" b="0" i="0" u="none" strike="noStrike" cap="none" dirty="0" err="1">
                <a:solidFill>
                  <a:srgbClr val="212121"/>
                </a:solidFill>
                <a:latin typeface="+mj-lt"/>
                <a:ea typeface="Arial"/>
                <a:cs typeface="Arial"/>
                <a:sym typeface="Arial"/>
              </a:rPr>
              <a:t>ayudar</a:t>
            </a:r>
            <a:r>
              <a:rPr lang="en-US" sz="2600" b="0" i="0" u="none" strike="noStrike" cap="none" dirty="0">
                <a:solidFill>
                  <a:srgbClr val="212121"/>
                </a:solidFill>
                <a:latin typeface="+mj-lt"/>
                <a:ea typeface="Arial"/>
                <a:cs typeface="Arial"/>
                <a:sym typeface="Arial"/>
              </a:rPr>
              <a:t> a los </a:t>
            </a:r>
            <a:r>
              <a:rPr lang="en-US" sz="2600" b="0" i="0" u="none" strike="noStrike" cap="none" dirty="0" err="1">
                <a:solidFill>
                  <a:srgbClr val="212121"/>
                </a:solidFill>
                <a:latin typeface="+mj-lt"/>
                <a:ea typeface="Arial"/>
                <a:cs typeface="Arial"/>
                <a:sym typeface="Arial"/>
              </a:rPr>
              <a:t>empleadores</a:t>
            </a:r>
            <a:r>
              <a:rPr lang="en-US" sz="2600" b="0" i="0" u="none" strike="noStrike" cap="none" dirty="0">
                <a:solidFill>
                  <a:srgbClr val="212121"/>
                </a:solidFill>
                <a:latin typeface="+mj-lt"/>
                <a:ea typeface="Arial"/>
                <a:cs typeface="Arial"/>
                <a:sym typeface="Arial"/>
              </a:rPr>
              <a:t> y </a:t>
            </a:r>
            <a:r>
              <a:rPr lang="en-US" sz="2600" b="0" i="0" u="none" strike="noStrike" cap="none" dirty="0" err="1">
                <a:solidFill>
                  <a:srgbClr val="212121"/>
                </a:solidFill>
                <a:latin typeface="+mj-lt"/>
                <a:ea typeface="Arial"/>
                <a:cs typeface="Arial"/>
                <a:sym typeface="Arial"/>
              </a:rPr>
              <a:t>trabajadores</a:t>
            </a:r>
            <a:r>
              <a:rPr lang="en-US" sz="2600" b="0" i="0" u="none" strike="noStrike" cap="none" dirty="0">
                <a:solidFill>
                  <a:srgbClr val="212121"/>
                </a:solidFill>
                <a:latin typeface="+mj-lt"/>
                <a:ea typeface="Arial"/>
                <a:cs typeface="Arial"/>
                <a:sym typeface="Arial"/>
              </a:rPr>
              <a:t>, OSHA </a:t>
            </a:r>
            <a:r>
              <a:rPr lang="en-US" sz="2600" b="0" i="0" u="none" strike="noStrike" cap="none" dirty="0" err="1">
                <a:solidFill>
                  <a:srgbClr val="212121"/>
                </a:solidFill>
                <a:latin typeface="+mj-lt"/>
                <a:ea typeface="Arial"/>
                <a:cs typeface="Arial"/>
                <a:sym typeface="Arial"/>
              </a:rPr>
              <a:t>creó</a:t>
            </a:r>
            <a:r>
              <a:rPr lang="en-US" sz="2600" b="0" i="0" u="none" strike="noStrike" cap="none" dirty="0">
                <a:solidFill>
                  <a:srgbClr val="212121"/>
                </a:solidFill>
                <a:latin typeface="+mj-lt"/>
                <a:ea typeface="Arial"/>
                <a:cs typeface="Arial"/>
                <a:sym typeface="Arial"/>
              </a:rPr>
              <a:t> la </a:t>
            </a:r>
            <a:r>
              <a:rPr lang="en-US" sz="2600" b="0" i="0" u="none" strike="noStrike" cap="none" dirty="0" err="1">
                <a:solidFill>
                  <a:srgbClr val="212121"/>
                </a:solidFill>
                <a:latin typeface="+mj-lt"/>
                <a:ea typeface="Arial"/>
                <a:cs typeface="Arial"/>
                <a:sym typeface="Arial"/>
              </a:rPr>
              <a:t>Subparte</a:t>
            </a:r>
            <a:r>
              <a:rPr lang="en-US" sz="2600" b="0" i="0" u="none" strike="noStrike" cap="none" dirty="0">
                <a:solidFill>
                  <a:srgbClr val="212121"/>
                </a:solidFill>
                <a:latin typeface="+mj-lt"/>
                <a:ea typeface="Arial"/>
                <a:cs typeface="Arial"/>
                <a:sym typeface="Arial"/>
              </a:rPr>
              <a:t> Z, </a:t>
            </a:r>
            <a:r>
              <a:rPr lang="en-US" sz="2600" b="0" i="0" u="none" strike="noStrike" cap="none" dirty="0" err="1">
                <a:solidFill>
                  <a:srgbClr val="212121"/>
                </a:solidFill>
                <a:latin typeface="+mj-lt"/>
                <a:ea typeface="Arial"/>
                <a:cs typeface="Arial"/>
                <a:sym typeface="Arial"/>
              </a:rPr>
              <a:t>también</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conocida</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como</a:t>
            </a:r>
            <a:r>
              <a:rPr lang="en-US" sz="2600" b="0" i="0" u="none" strike="noStrike" cap="none" dirty="0">
                <a:solidFill>
                  <a:srgbClr val="212121"/>
                </a:solidFill>
                <a:latin typeface="+mj-lt"/>
                <a:ea typeface="Arial"/>
                <a:cs typeface="Arial"/>
                <a:sym typeface="Arial"/>
              </a:rPr>
              <a:t> el </a:t>
            </a:r>
            <a:r>
              <a:rPr lang="en-US" sz="2600" b="1" i="0" u="none" strike="noStrike" cap="none" dirty="0" err="1">
                <a:solidFill>
                  <a:srgbClr val="212121"/>
                </a:solidFill>
                <a:latin typeface="+mj-lt"/>
              </a:rPr>
              <a:t>Estándar</a:t>
            </a:r>
            <a:r>
              <a:rPr lang="en-US" sz="2600" b="1" i="0" u="none" strike="noStrike" cap="none" dirty="0">
                <a:solidFill>
                  <a:srgbClr val="212121"/>
                </a:solidFill>
                <a:latin typeface="+mj-lt"/>
              </a:rPr>
              <a:t> de </a:t>
            </a:r>
            <a:r>
              <a:rPr lang="en-US" sz="2600" b="1" i="0" u="none" strike="noStrike" cap="none" dirty="0" err="1">
                <a:solidFill>
                  <a:srgbClr val="212121"/>
                </a:solidFill>
                <a:latin typeface="+mj-lt"/>
              </a:rPr>
              <a:t>Comunicación</a:t>
            </a:r>
            <a:r>
              <a:rPr lang="en-US" sz="2600" b="1" i="0" u="none" strike="noStrike" cap="none" dirty="0">
                <a:solidFill>
                  <a:srgbClr val="212121"/>
                </a:solidFill>
                <a:latin typeface="+mj-lt"/>
              </a:rPr>
              <a:t> de </a:t>
            </a:r>
            <a:r>
              <a:rPr lang="en-US" sz="2600" b="1" i="0" u="none" strike="noStrike" cap="none" dirty="0" err="1">
                <a:solidFill>
                  <a:srgbClr val="212121"/>
                </a:solidFill>
                <a:latin typeface="+mj-lt"/>
              </a:rPr>
              <a:t>Riesgos</a:t>
            </a:r>
            <a:r>
              <a:rPr lang="en-US" sz="2600" b="1" i="0" u="none" strike="noStrike" cap="none" dirty="0">
                <a:solidFill>
                  <a:srgbClr val="212121"/>
                </a:solidFill>
                <a:latin typeface="+mj-lt"/>
              </a:rPr>
              <a:t> </a:t>
            </a:r>
            <a:r>
              <a:rPr lang="en-US" sz="2600" b="0" i="0" u="none" strike="noStrike" cap="none" dirty="0">
                <a:solidFill>
                  <a:srgbClr val="212121"/>
                </a:solidFill>
                <a:latin typeface="+mj-lt"/>
                <a:ea typeface="Arial"/>
                <a:cs typeface="Arial"/>
                <a:sym typeface="Arial"/>
              </a:rPr>
              <a:t>(29 CFR </a:t>
            </a:r>
            <a:r>
              <a:rPr lang="en-US" sz="2600" b="0" i="0" u="none" strike="noStrike" cap="none" dirty="0" err="1">
                <a:solidFill>
                  <a:srgbClr val="212121"/>
                </a:solidFill>
                <a:latin typeface="+mj-lt"/>
                <a:ea typeface="Arial"/>
                <a:cs typeface="Arial"/>
                <a:sym typeface="Arial"/>
              </a:rPr>
              <a:t>Parte</a:t>
            </a:r>
            <a:r>
              <a:rPr lang="en-US" sz="2600" b="0" i="0" u="none" strike="noStrike" cap="none" dirty="0">
                <a:solidFill>
                  <a:srgbClr val="212121"/>
                </a:solidFill>
                <a:latin typeface="+mj-lt"/>
                <a:ea typeface="Arial"/>
                <a:cs typeface="Arial"/>
                <a:sym typeface="Arial"/>
              </a:rPr>
              <a:t> 1919.1200). </a:t>
            </a:r>
            <a:r>
              <a:rPr lang="en-US" sz="2600" b="0" i="0" u="none" strike="noStrike" cap="none" dirty="0" err="1">
                <a:solidFill>
                  <a:srgbClr val="212121"/>
                </a:solidFill>
                <a:latin typeface="+mj-lt"/>
                <a:ea typeface="Arial"/>
                <a:cs typeface="Arial"/>
                <a:sym typeface="Arial"/>
              </a:rPr>
              <a:t>Su</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propósito</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declarado</a:t>
            </a:r>
            <a:r>
              <a:rPr lang="en-US" sz="2600" b="0" i="0" u="none" strike="noStrike" cap="none" dirty="0">
                <a:solidFill>
                  <a:srgbClr val="212121"/>
                </a:solidFill>
                <a:latin typeface="+mj-lt"/>
                <a:ea typeface="Arial"/>
                <a:cs typeface="Arial"/>
                <a:sym typeface="Arial"/>
              </a:rPr>
              <a:t> es:</a:t>
            </a:r>
            <a:endParaRPr sz="2600" b="0" i="0" u="none" strike="noStrike" cap="none" dirty="0">
              <a:solidFill>
                <a:srgbClr val="000000"/>
              </a:solidFill>
              <a:latin typeface="+mj-lt"/>
              <a:ea typeface="Arial"/>
              <a:cs typeface="Arial"/>
              <a:sym typeface="Arial"/>
            </a:endParaRPr>
          </a:p>
          <a:p>
            <a:pPr marL="970920" marR="0" lvl="0" indent="-74294"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 para </a:t>
            </a:r>
            <a:r>
              <a:rPr lang="en-US" sz="2600" b="0" i="0" u="none" strike="noStrike" cap="none" dirty="0" err="1">
                <a:solidFill>
                  <a:srgbClr val="000000"/>
                </a:solidFill>
                <a:latin typeface="+mj-lt"/>
                <a:ea typeface="Arial"/>
                <a:cs typeface="Arial"/>
                <a:sym typeface="Arial"/>
              </a:rPr>
              <a:t>garantizar</a:t>
            </a:r>
            <a:r>
              <a:rPr lang="en-US" sz="2600" b="0" i="0" u="none" strike="noStrike" cap="none" dirty="0">
                <a:solidFill>
                  <a:srgbClr val="000000"/>
                </a:solidFill>
                <a:latin typeface="+mj-lt"/>
                <a:ea typeface="Arial"/>
                <a:cs typeface="Arial"/>
                <a:sym typeface="Arial"/>
              </a:rPr>
              <a:t> que los </a:t>
            </a:r>
            <a:r>
              <a:rPr lang="en-US" sz="2600" b="0" i="0" u="none" strike="noStrike" cap="none" dirty="0" err="1">
                <a:solidFill>
                  <a:srgbClr val="000000"/>
                </a:solidFill>
                <a:latin typeface="+mj-lt"/>
                <a:ea typeface="Arial"/>
                <a:cs typeface="Arial"/>
                <a:sym typeface="Arial"/>
              </a:rPr>
              <a:t>peligros</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todos</a:t>
            </a:r>
            <a:r>
              <a:rPr lang="en-US" sz="2600" b="0" i="0" u="none" strike="noStrike" cap="none" dirty="0">
                <a:solidFill>
                  <a:srgbClr val="000000"/>
                </a:solidFill>
                <a:latin typeface="+mj-lt"/>
                <a:ea typeface="Arial"/>
                <a:cs typeface="Arial"/>
                <a:sym typeface="Arial"/>
              </a:rPr>
              <a:t> los </a:t>
            </a:r>
            <a:r>
              <a:rPr lang="en-US" sz="2600" b="0" i="0" u="none" strike="noStrike" cap="none" dirty="0" err="1">
                <a:solidFill>
                  <a:srgbClr val="000000"/>
                </a:solidFill>
                <a:latin typeface="+mj-lt"/>
                <a:ea typeface="Arial"/>
                <a:cs typeface="Arial"/>
                <a:sym typeface="Arial"/>
              </a:rPr>
              <a:t>productos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químicos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producidos</a:t>
            </a:r>
            <a:r>
              <a:rPr lang="en-US" sz="2600" b="0" i="0" u="none" strike="noStrike" cap="none" dirty="0">
                <a:solidFill>
                  <a:srgbClr val="000000"/>
                </a:solidFill>
                <a:latin typeface="+mj-lt"/>
                <a:ea typeface="Arial"/>
                <a:cs typeface="Arial"/>
                <a:sym typeface="Arial"/>
              </a:rPr>
              <a:t> o </a:t>
            </a:r>
            <a:r>
              <a:rPr lang="en-US" sz="2600" b="0" i="0" u="none" strike="noStrike" cap="none" dirty="0" err="1">
                <a:solidFill>
                  <a:srgbClr val="000000"/>
                </a:solidFill>
                <a:latin typeface="+mj-lt"/>
                <a:ea typeface="Arial"/>
                <a:cs typeface="Arial"/>
                <a:sym typeface="Arial"/>
              </a:rPr>
              <a:t>importados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estén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clasificados</a:t>
            </a:r>
            <a:r>
              <a:rPr lang="en-US" sz="2600" b="0" i="0" u="none" strike="noStrike" cap="none" dirty="0">
                <a:solidFill>
                  <a:srgbClr val="000000"/>
                </a:solidFill>
                <a:latin typeface="+mj-lt"/>
                <a:ea typeface="Arial"/>
                <a:cs typeface="Arial"/>
                <a:sym typeface="Arial"/>
              </a:rPr>
              <a:t>, y que la </a:t>
            </a:r>
            <a:r>
              <a:rPr lang="en-US" sz="2600" b="0" i="0" u="none" strike="noStrike" cap="none" dirty="0" err="1">
                <a:solidFill>
                  <a:srgbClr val="000000"/>
                </a:solidFill>
                <a:latin typeface="+mj-lt"/>
                <a:ea typeface="Arial"/>
                <a:cs typeface="Arial"/>
                <a:sym typeface="Arial"/>
              </a:rPr>
              <a:t>información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relativa</a:t>
            </a:r>
            <a:r>
              <a:rPr lang="en-US" sz="2600" b="0" i="0" u="none" strike="noStrike" cap="none" dirty="0">
                <a:solidFill>
                  <a:srgbClr val="000000"/>
                </a:solidFill>
                <a:latin typeface="+mj-lt"/>
                <a:ea typeface="Arial"/>
                <a:cs typeface="Arial"/>
                <a:sym typeface="Arial"/>
              </a:rPr>
              <a:t> a los </a:t>
            </a:r>
            <a:r>
              <a:rPr lang="en-US" sz="2600" b="0" i="0" u="none" strike="noStrike" cap="none" dirty="0" err="1">
                <a:solidFill>
                  <a:srgbClr val="000000"/>
                </a:solidFill>
                <a:latin typeface="+mj-lt"/>
                <a:ea typeface="Arial"/>
                <a:cs typeface="Arial"/>
                <a:sym typeface="Arial"/>
              </a:rPr>
              <a:t>peligros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clasificados</a:t>
            </a:r>
            <a:r>
              <a:rPr lang="en-US" sz="2600" b="0" i="0" u="none" strike="noStrike" cap="none" dirty="0">
                <a:solidFill>
                  <a:srgbClr val="000000"/>
                </a:solidFill>
                <a:latin typeface="+mj-lt"/>
                <a:ea typeface="Arial"/>
                <a:cs typeface="Arial"/>
                <a:sym typeface="Arial"/>
              </a:rPr>
              <a:t> se </a:t>
            </a:r>
            <a:r>
              <a:rPr lang="en-US" sz="2600" b="0" i="0" u="none" strike="noStrike" cap="none" dirty="0" err="1">
                <a:solidFill>
                  <a:srgbClr val="000000"/>
                </a:solidFill>
                <a:latin typeface="+mj-lt"/>
                <a:ea typeface="Arial"/>
                <a:cs typeface="Arial"/>
                <a:sym typeface="Arial"/>
              </a:rPr>
              <a:t>transmita</a:t>
            </a:r>
            <a:r>
              <a:rPr lang="en-US" sz="2600" b="0" i="0" u="none" strike="noStrike" cap="none" dirty="0">
                <a:solidFill>
                  <a:srgbClr val="000000"/>
                </a:solidFill>
                <a:latin typeface="+mj-lt"/>
                <a:ea typeface="Arial"/>
                <a:cs typeface="Arial"/>
                <a:sym typeface="Arial"/>
              </a:rPr>
              <a:t> a los </a:t>
            </a:r>
            <a:r>
              <a:rPr lang="en-US" sz="2600" b="0" i="0" u="none" strike="noStrike" cap="none" dirty="0" err="1">
                <a:solidFill>
                  <a:srgbClr val="000000"/>
                </a:solidFill>
                <a:latin typeface="+mj-lt"/>
                <a:ea typeface="Arial"/>
                <a:cs typeface="Arial"/>
                <a:sym typeface="Arial"/>
              </a:rPr>
              <a:t>empleadores</a:t>
            </a:r>
            <a:r>
              <a:rPr lang="en-US" sz="2600" b="0" i="0" u="none" strike="noStrike" cap="none" dirty="0">
                <a:solidFill>
                  <a:srgbClr val="000000"/>
                </a:solidFill>
                <a:latin typeface="+mj-lt"/>
                <a:ea typeface="Arial"/>
                <a:cs typeface="Arial"/>
                <a:sym typeface="Arial"/>
              </a:rPr>
              <a:t> y </a:t>
            </a:r>
            <a:r>
              <a:rPr lang="en-US" sz="2600" b="0" i="0" u="none" strike="noStrike" cap="none" dirty="0" err="1">
                <a:solidFill>
                  <a:srgbClr val="000000"/>
                </a:solidFill>
                <a:latin typeface="+mj-lt"/>
                <a:ea typeface="Arial"/>
                <a:cs typeface="Arial"/>
                <a:sym typeface="Arial"/>
              </a:rPr>
              <a:t>empleados</a:t>
            </a:r>
            <a:r>
              <a:rPr lang="en-US" sz="2600" b="0" i="0" u="none" strike="noStrike" cap="none" dirty="0">
                <a:solidFill>
                  <a:srgbClr val="000000"/>
                </a:solidFill>
                <a:latin typeface="+mj-lt"/>
                <a:ea typeface="Arial"/>
                <a:cs typeface="Arial"/>
                <a:sym typeface="Arial"/>
              </a:rPr>
              <a:t>.”</a:t>
            </a:r>
            <a:endParaRPr sz="2600" b="0" i="0" u="none" strike="noStrike" cap="none" dirty="0">
              <a:solidFill>
                <a:srgbClr val="000000"/>
              </a:solidFill>
              <a:latin typeface="+mj-lt"/>
              <a:ea typeface="Arial"/>
              <a:cs typeface="Arial"/>
              <a:sym typeface="Arial"/>
            </a:endParaRPr>
          </a:p>
        </p:txBody>
      </p:sp>
      <p:sp>
        <p:nvSpPr>
          <p:cNvPr id="186" name="Google Shape;186;p36"/>
          <p:cNvSpPr txBox="1"/>
          <p:nvPr/>
        </p:nvSpPr>
        <p:spPr>
          <a:xfrm>
            <a:off x="1097280" y="5785200"/>
            <a:ext cx="4114800" cy="43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latin typeface="+mj-lt"/>
                <a:ea typeface="Arial"/>
                <a:cs typeface="Arial"/>
                <a:sym typeface="Arial"/>
              </a:rPr>
              <a:t>29 CFR 1910.1200(a)(1)</a:t>
            </a:r>
            <a:endParaRPr sz="1800" b="0" i="0" u="none" strike="noStrike" cap="none">
              <a:solidFill>
                <a:srgbClr val="000000"/>
              </a:solidFill>
              <a:latin typeface="+mj-lt"/>
              <a:ea typeface="Arial"/>
              <a:cs typeface="Arial"/>
              <a:sym typeface="Arial"/>
            </a:endParaRPr>
          </a:p>
        </p:txBody>
      </p:sp>
      <p:sp>
        <p:nvSpPr>
          <p:cNvPr id="2" name="Title 1" hidden="1">
            <a:extLst>
              <a:ext uri="{FF2B5EF4-FFF2-40B4-BE49-F238E27FC236}">
                <a16:creationId xmlns:a16="http://schemas.microsoft.com/office/drawing/2014/main" id="{FD96FFC9-E9C3-462E-ADC2-39C8F5FA3C73}"/>
              </a:ext>
            </a:extLst>
          </p:cNvPr>
          <p:cNvSpPr>
            <a:spLocks noGrp="1"/>
          </p:cNvSpPr>
          <p:nvPr>
            <p:ph type="title"/>
          </p:nvPr>
        </p:nvSpPr>
        <p:spPr/>
        <p:txBody>
          <a:bodyPr/>
          <a:lstStyle/>
          <a:p>
            <a:r>
              <a:rPr lang="es-ES" sz="2000" dirty="0">
                <a:solidFill>
                  <a:schemeClr val="dk1"/>
                </a:solidFill>
              </a:rPr>
              <a:t>I</a:t>
            </a:r>
            <a:r>
              <a:rPr lang="es-ES" dirty="0">
                <a:solidFill>
                  <a:schemeClr val="dk1"/>
                </a:solidFill>
              </a:rPr>
              <a:t>ntroducción a la Comunicación de Riesgos</a:t>
            </a:r>
            <a:r>
              <a:rPr lang="es-ES" sz="2000" dirty="0">
                <a:solidFill>
                  <a:schemeClr val="dk1"/>
                </a:solidFill>
              </a:rPr>
              <a:t> </a:t>
            </a:r>
            <a:r>
              <a:rPr lang="es-ES" sz="2000" dirty="0"/>
              <a:t/>
            </a:r>
            <a:br>
              <a:rPr lang="es-ES" sz="2000" dirty="0"/>
            </a:br>
            <a:endParaRPr lang="en-US" dirty="0"/>
          </a:p>
        </p:txBody>
      </p:sp>
      <p:sp>
        <p:nvSpPr>
          <p:cNvPr id="3" name="Text Placeholder 2" hidden="1">
            <a:extLst>
              <a:ext uri="{FF2B5EF4-FFF2-40B4-BE49-F238E27FC236}">
                <a16:creationId xmlns:a16="http://schemas.microsoft.com/office/drawing/2014/main" id="{6D9D131E-1A9E-4DF0-B24C-7B0823AC4558}"/>
              </a:ext>
            </a:extLst>
          </p:cNvPr>
          <p:cNvSpPr>
            <a:spLocks noGrp="1"/>
          </p:cNvSpPr>
          <p:nvPr>
            <p:ph type="body"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7"/>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700"/>
              <a:buFont typeface="Arial"/>
              <a:buNone/>
            </a:pPr>
            <a:r>
              <a:rPr lang="en-US" sz="2700" b="0" i="0" u="none" strike="noStrike" cap="none" dirty="0" err="1">
                <a:solidFill>
                  <a:schemeClr val="dk1"/>
                </a:solidFill>
                <a:latin typeface="+mj-lt"/>
                <a:ea typeface="Arial"/>
                <a:cs typeface="Arial"/>
                <a:sym typeface="Arial"/>
              </a:rPr>
              <a:t>Estándar</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Comunicación</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Riesgos</a:t>
            </a:r>
            <a:r>
              <a:rPr lang="en-US" sz="2700" b="0" i="0" u="none" strike="noStrike" cap="none" dirty="0">
                <a:solidFill>
                  <a:schemeClr val="dk1"/>
                </a:solidFill>
                <a:latin typeface="+mj-lt"/>
                <a:ea typeface="Arial"/>
                <a:cs typeface="Arial"/>
                <a:sym typeface="Arial"/>
              </a:rPr>
              <a:t> de OSHA</a:t>
            </a:r>
            <a:endParaRPr sz="3000" b="0" i="0" u="none" strike="noStrike" cap="none" dirty="0">
              <a:solidFill>
                <a:srgbClr val="000000"/>
              </a:solidFill>
              <a:latin typeface="+mj-lt"/>
              <a:ea typeface="Arial"/>
              <a:cs typeface="Arial"/>
              <a:sym typeface="Arial"/>
            </a:endParaRPr>
          </a:p>
        </p:txBody>
      </p:sp>
      <p:sp>
        <p:nvSpPr>
          <p:cNvPr id="192" name="Google Shape;192;p37"/>
          <p:cNvSpPr txBox="1"/>
          <p:nvPr/>
        </p:nvSpPr>
        <p:spPr>
          <a:xfrm>
            <a:off x="504000" y="1800000"/>
            <a:ext cx="9072000" cy="5332320"/>
          </a:xfrm>
          <a:prstGeom prst="rect">
            <a:avLst/>
          </a:prstGeom>
          <a:noFill/>
          <a:ln>
            <a:noFill/>
          </a:ln>
        </p:spPr>
        <p:txBody>
          <a:bodyPr spcFirstLastPara="1" wrap="square" lIns="0" tIns="0" rIns="0" bIns="0" anchor="t" anchorCtr="0">
            <a:noAutofit/>
          </a:bodyPr>
          <a:lstStyle/>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El </a:t>
            </a:r>
            <a:r>
              <a:rPr lang="en-US" sz="2600" b="0" i="1" u="none" strike="noStrike" cap="none" dirty="0" err="1">
                <a:solidFill>
                  <a:srgbClr val="000000"/>
                </a:solidFill>
                <a:latin typeface="+mj-lt"/>
                <a:ea typeface="Arial"/>
                <a:cs typeface="Arial"/>
                <a:sym typeface="Arial"/>
              </a:rPr>
              <a:t>Estándar</a:t>
            </a:r>
            <a:r>
              <a:rPr lang="en-US" sz="2600" b="0" i="1" u="none" strike="noStrike" cap="none" dirty="0">
                <a:solidFill>
                  <a:srgbClr val="000000"/>
                </a:solidFill>
                <a:latin typeface="+mj-lt"/>
                <a:ea typeface="Arial"/>
                <a:cs typeface="Arial"/>
                <a:sym typeface="Arial"/>
              </a:rPr>
              <a:t> de </a:t>
            </a:r>
            <a:r>
              <a:rPr lang="en-US" sz="2600" b="0" i="1" u="none" strike="noStrike" cap="none" dirty="0" err="1">
                <a:solidFill>
                  <a:srgbClr val="000000"/>
                </a:solidFill>
                <a:latin typeface="+mj-lt"/>
                <a:ea typeface="Arial"/>
                <a:cs typeface="Arial"/>
                <a:sym typeface="Arial"/>
              </a:rPr>
              <a:t>Comunicación</a:t>
            </a:r>
            <a:r>
              <a:rPr lang="en-US" sz="2600" b="0" i="1" u="none" strike="noStrike" cap="none" dirty="0">
                <a:solidFill>
                  <a:srgbClr val="000000"/>
                </a:solidFill>
                <a:latin typeface="+mj-lt"/>
                <a:ea typeface="Arial"/>
                <a:cs typeface="Arial"/>
                <a:sym typeface="Arial"/>
              </a:rPr>
              <a:t> de </a:t>
            </a:r>
            <a:r>
              <a:rPr lang="en-US" sz="2600" b="0" i="1" u="none" strike="noStrike" cap="none" dirty="0" err="1">
                <a:solidFill>
                  <a:srgbClr val="000000"/>
                </a:solidFill>
                <a:latin typeface="+mj-lt"/>
                <a:ea typeface="Arial"/>
                <a:cs typeface="Arial"/>
                <a:sym typeface="Arial"/>
              </a:rPr>
              <a:t>Peligros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tiene</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requisitos</a:t>
            </a:r>
            <a:r>
              <a:rPr lang="en-US" sz="2600" b="0" i="0" u="none" strike="noStrike" cap="none" dirty="0">
                <a:solidFill>
                  <a:srgbClr val="000000"/>
                </a:solidFill>
                <a:latin typeface="+mj-lt"/>
                <a:ea typeface="Arial"/>
                <a:cs typeface="Arial"/>
                <a:sym typeface="Arial"/>
              </a:rPr>
              <a:t> de los </a:t>
            </a:r>
            <a:r>
              <a:rPr lang="en-US" sz="2600" b="0" i="0" u="none" strike="noStrike" cap="none" dirty="0" err="1">
                <a:solidFill>
                  <a:srgbClr val="000000"/>
                </a:solidFill>
                <a:latin typeface="+mj-lt"/>
                <a:ea typeface="Arial"/>
                <a:cs typeface="Arial"/>
                <a:sym typeface="Arial"/>
              </a:rPr>
              <a:t>empleadores</a:t>
            </a:r>
            <a:r>
              <a:rPr lang="en-US" sz="2600" b="0" i="0" u="none" strike="noStrike" cap="none" dirty="0">
                <a:solidFill>
                  <a:srgbClr val="000000"/>
                </a:solidFill>
                <a:latin typeface="+mj-lt"/>
                <a:ea typeface="Arial"/>
                <a:cs typeface="Arial"/>
                <a:sym typeface="Arial"/>
              </a:rPr>
              <a:t> para </a:t>
            </a:r>
            <a:r>
              <a:rPr lang="en-US" sz="2600" b="0" i="0" u="none" strike="noStrike" cap="none" dirty="0" err="1">
                <a:solidFill>
                  <a:srgbClr val="000000"/>
                </a:solidFill>
                <a:latin typeface="+mj-lt"/>
                <a:ea typeface="Arial"/>
                <a:cs typeface="Arial"/>
                <a:sym typeface="Arial"/>
              </a:rPr>
              <a:t>capacitar</a:t>
            </a:r>
            <a:r>
              <a:rPr lang="en-US" sz="2600" b="0" i="0" u="none" strike="noStrike" cap="none" dirty="0">
                <a:solidFill>
                  <a:srgbClr val="000000"/>
                </a:solidFill>
                <a:latin typeface="+mj-lt"/>
                <a:ea typeface="Arial"/>
                <a:cs typeface="Arial"/>
                <a:sym typeface="Arial"/>
              </a:rPr>
              <a:t> a sus </a:t>
            </a:r>
            <a:r>
              <a:rPr lang="en-US" sz="2600" b="0" i="0" u="none" strike="noStrike" cap="none" dirty="0" err="1">
                <a:solidFill>
                  <a:srgbClr val="000000"/>
                </a:solidFill>
                <a:latin typeface="+mj-lt"/>
                <a:ea typeface="Arial"/>
                <a:cs typeface="Arial"/>
                <a:sym typeface="Arial"/>
              </a:rPr>
              <a:t>trabajadores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sobre</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químicos</a:t>
            </a:r>
            <a:r>
              <a:rPr lang="en-US" sz="2600" b="0" i="0" u="none" strike="noStrike" cap="none" dirty="0">
                <a:solidFill>
                  <a:srgbClr val="000000"/>
                </a:solidFill>
                <a:latin typeface="+mj-lt"/>
                <a:ea typeface="Arial"/>
                <a:cs typeface="Arial"/>
                <a:sym typeface="Arial"/>
              </a:rPr>
              <a:t> y </a:t>
            </a:r>
            <a:r>
              <a:rPr lang="en-US" sz="2600" b="0" i="0" u="none" strike="noStrike" cap="none" dirty="0" err="1">
                <a:solidFill>
                  <a:srgbClr val="000000"/>
                </a:solidFill>
                <a:latin typeface="+mj-lt"/>
                <a:ea typeface="Arial"/>
                <a:cs typeface="Arial"/>
                <a:sym typeface="Arial"/>
              </a:rPr>
              <a:t>materiales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peligrosos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el </a:t>
            </a:r>
            <a:r>
              <a:rPr lang="en-US" sz="2600" b="0" i="0" u="none" strike="noStrike" cap="none" dirty="0" err="1">
                <a:solidFill>
                  <a:srgbClr val="000000"/>
                </a:solidFill>
                <a:latin typeface="+mj-lt"/>
                <a:ea typeface="Arial"/>
                <a:cs typeface="Arial"/>
                <a:sym typeface="Arial"/>
              </a:rPr>
              <a:t>lugar</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trabajo</a:t>
            </a:r>
            <a:r>
              <a:rPr lang="en-US" sz="2600" b="0" i="0" u="none" strike="noStrike" cap="none" dirty="0">
                <a:solidFill>
                  <a:srgbClr val="000000"/>
                </a:solidFill>
                <a:latin typeface="+mj-lt"/>
                <a:ea typeface="Arial"/>
                <a:cs typeface="Arial"/>
                <a:sym typeface="Arial"/>
              </a:rPr>
              <a:t>.</a:t>
            </a:r>
            <a:endParaRPr sz="2600" b="0" i="0" u="none" strike="noStrike" cap="none" dirty="0">
              <a:solidFill>
                <a:srgbClr val="000000"/>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000000"/>
                </a:solidFill>
                <a:latin typeface="+mj-lt"/>
                <a:ea typeface="Arial"/>
                <a:cs typeface="Arial"/>
                <a:sym typeface="Arial"/>
              </a:rPr>
              <a:t>Estos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requisitos</a:t>
            </a:r>
            <a:r>
              <a:rPr lang="en-US" sz="2600" b="0" i="0" u="none" strike="noStrike" cap="none" dirty="0">
                <a:solidFill>
                  <a:srgbClr val="000000"/>
                </a:solidFill>
                <a:latin typeface="+mj-lt"/>
                <a:ea typeface="Arial"/>
                <a:cs typeface="Arial"/>
                <a:sym typeface="Arial"/>
              </a:rPr>
              <a:t> son los </a:t>
            </a:r>
            <a:r>
              <a:rPr lang="en-US" sz="2600" b="0" i="0" u="none" strike="noStrike" cap="none" dirty="0" err="1">
                <a:solidFill>
                  <a:srgbClr val="000000"/>
                </a:solidFill>
                <a:latin typeface="+mj-lt"/>
                <a:ea typeface="Arial"/>
                <a:cs typeface="Arial"/>
                <a:sym typeface="Arial"/>
              </a:rPr>
              <a:t>mismos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industria</a:t>
            </a:r>
            <a:r>
              <a:rPr lang="en-US" sz="2600" b="0" i="0" u="none" strike="noStrike" cap="none" dirty="0">
                <a:solidFill>
                  <a:srgbClr val="000000"/>
                </a:solidFill>
                <a:latin typeface="+mj-lt"/>
                <a:ea typeface="Arial"/>
                <a:cs typeface="Arial"/>
                <a:sym typeface="Arial"/>
              </a:rPr>
              <a:t> general, </a:t>
            </a:r>
            <a:r>
              <a:rPr lang="en-US" sz="2600" b="0" i="0" u="none" strike="noStrike" cap="none" dirty="0" err="1">
                <a:solidFill>
                  <a:srgbClr val="000000"/>
                </a:solidFill>
                <a:latin typeface="+mj-lt"/>
                <a:ea typeface="Arial"/>
                <a:cs typeface="Arial"/>
                <a:sym typeface="Arial"/>
              </a:rPr>
              <a:t>construcción</a:t>
            </a:r>
            <a:r>
              <a:rPr lang="en-US" sz="2600" b="0" i="0" u="none" strike="noStrike" cap="none" dirty="0">
                <a:solidFill>
                  <a:srgbClr val="000000"/>
                </a:solidFill>
                <a:latin typeface="+mj-lt"/>
                <a:ea typeface="Arial"/>
                <a:cs typeface="Arial"/>
                <a:sym typeface="Arial"/>
              </a:rPr>
              <a:t> e </a:t>
            </a:r>
            <a:r>
              <a:rPr lang="en-US" sz="2600" b="0" i="0" u="none" strike="noStrike" cap="none" dirty="0" err="1">
                <a:solidFill>
                  <a:srgbClr val="000000"/>
                </a:solidFill>
                <a:latin typeface="+mj-lt"/>
                <a:ea typeface="Arial"/>
                <a:cs typeface="Arial"/>
                <a:sym typeface="Arial"/>
              </a:rPr>
              <a:t>industrias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marítimas</a:t>
            </a:r>
            <a:r>
              <a:rPr lang="en-US" sz="2600" b="0" i="0" u="none" strike="noStrike" cap="none" dirty="0">
                <a:solidFill>
                  <a:srgbClr val="000000"/>
                </a:solidFill>
                <a:latin typeface="+mj-lt"/>
                <a:ea typeface="Arial"/>
                <a:cs typeface="Arial"/>
                <a:sym typeface="Arial"/>
              </a:rPr>
              <a:t>.</a:t>
            </a:r>
            <a:endParaRPr sz="2600" b="0" i="0" u="none" strike="noStrike" cap="none" dirty="0">
              <a:solidFill>
                <a:srgbClr val="000000"/>
              </a:solidFill>
              <a:latin typeface="+mj-lt"/>
              <a:ea typeface="Arial"/>
              <a:cs typeface="Arial"/>
              <a:sym typeface="Arial"/>
            </a:endParaRPr>
          </a:p>
        </p:txBody>
      </p:sp>
      <p:sp>
        <p:nvSpPr>
          <p:cNvPr id="2" name="Title 1" hidden="1">
            <a:extLst>
              <a:ext uri="{FF2B5EF4-FFF2-40B4-BE49-F238E27FC236}">
                <a16:creationId xmlns:a16="http://schemas.microsoft.com/office/drawing/2014/main" id="{BF3282FC-D45D-4991-A6E0-6BB61771CC75}"/>
              </a:ext>
            </a:extLst>
          </p:cNvPr>
          <p:cNvSpPr>
            <a:spLocks noGrp="1"/>
          </p:cNvSpPr>
          <p:nvPr>
            <p:ph type="title"/>
          </p:nvPr>
        </p:nvSpPr>
        <p:spPr/>
        <p:txBody>
          <a:bodyPr/>
          <a:lstStyle/>
          <a:p>
            <a:r>
              <a:rPr lang="es-ES" dirty="0">
                <a:solidFill>
                  <a:schemeClr val="dk1"/>
                </a:solidFill>
              </a:rPr>
              <a:t>Estándar de Comunicación de Riesgos de OSHA</a:t>
            </a:r>
            <a:r>
              <a:rPr lang="es-ES" sz="2000" dirty="0"/>
              <a:t/>
            </a:r>
            <a:br>
              <a:rPr lang="es-ES" sz="2000" dirty="0"/>
            </a:br>
            <a:endParaRPr lang="en-US" dirty="0"/>
          </a:p>
        </p:txBody>
      </p:sp>
      <p:sp>
        <p:nvSpPr>
          <p:cNvPr id="3" name="Text Placeholder 2" hidden="1">
            <a:extLst>
              <a:ext uri="{FF2B5EF4-FFF2-40B4-BE49-F238E27FC236}">
                <a16:creationId xmlns:a16="http://schemas.microsoft.com/office/drawing/2014/main" id="{2A4F9CED-691C-40FF-A62F-A7709CB412B9}"/>
              </a:ext>
            </a:extLst>
          </p:cNvPr>
          <p:cNvSpPr>
            <a:spLocks noGrp="1"/>
          </p:cNvSpPr>
          <p:nvPr>
            <p:ph type="body"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 name="Title 1">
            <a:extLst>
              <a:ext uri="{FF2B5EF4-FFF2-40B4-BE49-F238E27FC236}">
                <a16:creationId xmlns:a16="http://schemas.microsoft.com/office/drawing/2014/main" id="{C34AA396-D24E-478E-8382-B5689090E8BA}"/>
              </a:ext>
            </a:extLst>
          </p:cNvPr>
          <p:cNvSpPr>
            <a:spLocks noGrp="1"/>
          </p:cNvSpPr>
          <p:nvPr>
            <p:ph type="title"/>
          </p:nvPr>
        </p:nvSpPr>
        <p:spPr>
          <a:xfrm>
            <a:off x="402400" y="0"/>
            <a:ext cx="7200000" cy="487680"/>
          </a:xfrm>
        </p:spPr>
        <p:txBody>
          <a:bodyPr/>
          <a:lstStyle/>
          <a:p>
            <a:r>
              <a:rPr lang="es-ES" dirty="0"/>
              <a:t>Estándar de Comunicación de Riesgos de </a:t>
            </a:r>
            <a:r>
              <a:rPr lang="es-ES" dirty="0" smtClean="0"/>
              <a:t>OSHA </a:t>
            </a:r>
            <a:r>
              <a:rPr lang="es-ES" dirty="0"/>
              <a:t/>
            </a:r>
            <a:br>
              <a:rPr lang="es-ES" dirty="0"/>
            </a:br>
            <a:endParaRPr lang="en-US" dirty="0"/>
          </a:p>
        </p:txBody>
      </p:sp>
      <p:sp>
        <p:nvSpPr>
          <p:cNvPr id="197" name="Google Shape;197;p38"/>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700"/>
              <a:buFont typeface="Arial"/>
              <a:buNone/>
            </a:pPr>
            <a:r>
              <a:rPr lang="en-US" sz="2700" b="0" i="0" u="none" strike="noStrike" cap="none" dirty="0" err="1">
                <a:solidFill>
                  <a:srgbClr val="000000"/>
                </a:solidFill>
                <a:latin typeface="+mj-lt"/>
                <a:ea typeface="Arial"/>
                <a:cs typeface="Arial"/>
                <a:sym typeface="Arial"/>
              </a:rPr>
              <a:t>Estándar</a:t>
            </a:r>
            <a:r>
              <a:rPr lang="en-US" sz="2700" b="0" i="0" u="none" strike="noStrike" cap="none" dirty="0">
                <a:solidFill>
                  <a:srgbClr val="000000"/>
                </a:solidFill>
                <a:latin typeface="+mj-lt"/>
                <a:ea typeface="Arial"/>
                <a:cs typeface="Arial"/>
                <a:sym typeface="Arial"/>
              </a:rPr>
              <a:t> de </a:t>
            </a:r>
            <a:r>
              <a:rPr lang="en-US" sz="2700" b="0" i="0" u="none" strike="noStrike" cap="none" dirty="0" err="1">
                <a:solidFill>
                  <a:srgbClr val="000000"/>
                </a:solidFill>
                <a:latin typeface="+mj-lt"/>
                <a:ea typeface="Arial"/>
                <a:cs typeface="Arial"/>
                <a:sym typeface="Arial"/>
              </a:rPr>
              <a:t>Comunicación</a:t>
            </a:r>
            <a:r>
              <a:rPr lang="en-US" sz="2700" b="0" i="0" u="none" strike="noStrike" cap="none" dirty="0">
                <a:solidFill>
                  <a:srgbClr val="000000"/>
                </a:solidFill>
                <a:latin typeface="+mj-lt"/>
                <a:ea typeface="Arial"/>
                <a:cs typeface="Arial"/>
                <a:sym typeface="Arial"/>
              </a:rPr>
              <a:t> de </a:t>
            </a:r>
            <a:r>
              <a:rPr lang="en-US" sz="2700" b="0" i="0" u="none" strike="noStrike" cap="none" dirty="0" err="1">
                <a:solidFill>
                  <a:srgbClr val="000000"/>
                </a:solidFill>
                <a:latin typeface="+mj-lt"/>
                <a:ea typeface="Arial"/>
                <a:cs typeface="Arial"/>
                <a:sym typeface="Arial"/>
              </a:rPr>
              <a:t>Riesgos</a:t>
            </a:r>
            <a:r>
              <a:rPr lang="en-US" sz="2700" b="0" i="0" u="none" strike="noStrike" cap="none" dirty="0">
                <a:solidFill>
                  <a:srgbClr val="000000"/>
                </a:solidFill>
                <a:latin typeface="+mj-lt"/>
                <a:ea typeface="Arial"/>
                <a:cs typeface="Arial"/>
                <a:sym typeface="Arial"/>
              </a:rPr>
              <a:t> de OSHA</a:t>
            </a:r>
            <a:endParaRPr sz="2700" b="0" i="0" u="none" strike="noStrike" cap="none" dirty="0">
              <a:solidFill>
                <a:srgbClr val="000000"/>
              </a:solidFill>
              <a:latin typeface="+mj-lt"/>
              <a:ea typeface="Arial"/>
              <a:cs typeface="Arial"/>
              <a:sym typeface="Arial"/>
            </a:endParaRPr>
          </a:p>
        </p:txBody>
      </p:sp>
      <p:sp>
        <p:nvSpPr>
          <p:cNvPr id="198" name="Google Shape;198;p38"/>
          <p:cNvSpPr txBox="1"/>
          <p:nvPr/>
        </p:nvSpPr>
        <p:spPr>
          <a:xfrm>
            <a:off x="504000" y="1800000"/>
            <a:ext cx="9072000" cy="2497680"/>
          </a:xfrm>
          <a:prstGeom prst="rect">
            <a:avLst/>
          </a:prstGeom>
          <a:noFill/>
          <a:ln>
            <a:noFill/>
          </a:ln>
        </p:spPr>
        <p:txBody>
          <a:bodyPr spcFirstLastPara="1" wrap="square" lIns="0" tIns="0" rIns="0" bIns="0" anchor="t" anchorCtr="0">
            <a:noAutofit/>
          </a:bodyPr>
          <a:lstStyle/>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El </a:t>
            </a:r>
            <a:r>
              <a:rPr lang="en-US" sz="2600" b="0" i="0" u="none" strike="noStrike" cap="none" dirty="0" err="1">
                <a:solidFill>
                  <a:srgbClr val="000000"/>
                </a:solidFill>
                <a:latin typeface="+mj-lt"/>
                <a:ea typeface="Arial"/>
                <a:cs typeface="Arial"/>
                <a:sym typeface="Arial"/>
              </a:rPr>
              <a:t>Estándar</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Comunicación</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Riesgos</a:t>
            </a:r>
            <a:r>
              <a:rPr lang="en-US" sz="2600" b="0" i="0" u="none" strike="noStrike" cap="none" dirty="0">
                <a:solidFill>
                  <a:srgbClr val="000000"/>
                </a:solidFill>
                <a:latin typeface="+mj-lt"/>
                <a:ea typeface="Arial"/>
                <a:cs typeface="Arial"/>
                <a:sym typeface="Arial"/>
              </a:rPr>
              <a:t> de </a:t>
            </a:r>
            <a:r>
              <a:rPr lang="en-US" sz="2600" b="1" i="0" u="none" strike="noStrike" cap="none" dirty="0">
                <a:solidFill>
                  <a:srgbClr val="000000"/>
                </a:solidFill>
                <a:latin typeface="+mj-lt"/>
                <a:ea typeface="Arial"/>
                <a:cs typeface="Arial"/>
                <a:sym typeface="Arial"/>
              </a:rPr>
              <a:t>OSHA </a:t>
            </a:r>
            <a:r>
              <a:rPr lang="en-US" sz="2600" b="0" i="0" u="none" strike="noStrike" cap="none" dirty="0" err="1">
                <a:solidFill>
                  <a:srgbClr val="000000"/>
                </a:solidFill>
                <a:latin typeface="+mj-lt"/>
                <a:ea typeface="Arial"/>
                <a:cs typeface="Arial"/>
                <a:sym typeface="Arial"/>
              </a:rPr>
              <a:t>tiene</a:t>
            </a:r>
            <a:r>
              <a:rPr lang="en-US" sz="2600" b="0" i="0" u="none" strike="noStrike" cap="none" dirty="0">
                <a:solidFill>
                  <a:srgbClr val="000000"/>
                </a:solidFill>
                <a:latin typeface="+mj-lt"/>
                <a:ea typeface="Arial"/>
                <a:cs typeface="Arial"/>
                <a:sym typeface="Arial"/>
              </a:rPr>
              <a:t> la </a:t>
            </a:r>
            <a:r>
              <a:rPr lang="en-US" sz="2600" b="0" i="0" u="none" strike="noStrike" cap="none" dirty="0" err="1">
                <a:solidFill>
                  <a:srgbClr val="000000"/>
                </a:solidFill>
                <a:latin typeface="+mj-lt"/>
                <a:ea typeface="Arial"/>
                <a:cs typeface="Arial"/>
                <a:sym typeface="Arial"/>
              </a:rPr>
              <a:t>intención</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abordar</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integralmente</a:t>
            </a:r>
            <a:r>
              <a:rPr lang="en-US" sz="2600" b="0" i="0" u="none" strike="noStrike" cap="none" dirty="0">
                <a:solidFill>
                  <a:srgbClr val="000000"/>
                </a:solidFill>
                <a:latin typeface="+mj-lt"/>
                <a:ea typeface="Arial"/>
                <a:cs typeface="Arial"/>
                <a:sym typeface="Arial"/>
              </a:rPr>
              <a:t> la </a:t>
            </a:r>
            <a:r>
              <a:rPr lang="en-US" sz="2600" b="0" i="0" u="none" strike="noStrike" cap="none" dirty="0" err="1">
                <a:solidFill>
                  <a:srgbClr val="000000"/>
                </a:solidFill>
                <a:latin typeface="+mj-lt"/>
                <a:ea typeface="Arial"/>
                <a:cs typeface="Arial"/>
                <a:sym typeface="Arial"/>
              </a:rPr>
              <a:t>cuestión</a:t>
            </a:r>
            <a:r>
              <a:rPr lang="en-US" sz="2600" b="0" i="0" u="none" strike="noStrike" cap="none" dirty="0">
                <a:solidFill>
                  <a:srgbClr val="000000"/>
                </a:solidFill>
                <a:latin typeface="+mj-lt"/>
                <a:ea typeface="Arial"/>
                <a:cs typeface="Arial"/>
                <a:sym typeface="Arial"/>
              </a:rPr>
              <a:t> de </a:t>
            </a:r>
            <a:r>
              <a:rPr lang="en-US" sz="2600" b="1" i="0" u="none" strike="noStrike" cap="none" dirty="0" err="1">
                <a:solidFill>
                  <a:srgbClr val="000000"/>
                </a:solidFill>
                <a:latin typeface="+mj-lt"/>
              </a:rPr>
              <a:t>clasificar</a:t>
            </a:r>
            <a:r>
              <a:rPr lang="en-US" sz="2600" b="1" i="0" u="none" strike="noStrike" cap="none" dirty="0">
                <a:solidFill>
                  <a:srgbClr val="000000"/>
                </a:solidFill>
                <a:latin typeface="+mj-lt"/>
              </a:rPr>
              <a:t> los </a:t>
            </a:r>
            <a:r>
              <a:rPr lang="en-US" sz="2600" b="1" i="0" u="none" strike="noStrike" cap="none" dirty="0" err="1">
                <a:solidFill>
                  <a:srgbClr val="000000"/>
                </a:solidFill>
                <a:latin typeface="+mj-lt"/>
              </a:rPr>
              <a:t>peligros</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potenciales</a:t>
            </a:r>
            <a:r>
              <a:rPr lang="en-US" sz="2600" b="1" i="0" u="none" strike="noStrike" cap="none" dirty="0">
                <a:solidFill>
                  <a:srgbClr val="000000"/>
                </a:solidFill>
                <a:latin typeface="+mj-lt"/>
              </a:rPr>
              <a:t> de los </a:t>
            </a:r>
            <a:r>
              <a:rPr lang="en-US" sz="2600" b="1" i="0" u="none" strike="noStrike" cap="none" dirty="0" err="1">
                <a:solidFill>
                  <a:srgbClr val="000000"/>
                </a:solidFill>
                <a:latin typeface="+mj-lt"/>
              </a:rPr>
              <a:t>productos</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químicos</a:t>
            </a:r>
            <a:r>
              <a:rPr lang="en-US" sz="2600" b="1" i="0" u="none" strike="noStrike" cap="none" dirty="0">
                <a:solidFill>
                  <a:srgbClr val="000000"/>
                </a:solidFill>
                <a:latin typeface="+mj-lt"/>
              </a:rPr>
              <a:t> y </a:t>
            </a:r>
            <a:r>
              <a:rPr lang="en-US" sz="2600" b="1" i="0" u="none" strike="noStrike" cap="none" dirty="0" err="1">
                <a:solidFill>
                  <a:srgbClr val="000000"/>
                </a:solidFill>
                <a:latin typeface="+mj-lt"/>
              </a:rPr>
              <a:t>comunicar</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información</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sobre</a:t>
            </a:r>
            <a:r>
              <a:rPr lang="en-US" sz="2600" b="1" i="0" u="none" strike="noStrike" cap="none" dirty="0">
                <a:solidFill>
                  <a:srgbClr val="000000"/>
                </a:solidFill>
                <a:latin typeface="+mj-lt"/>
              </a:rPr>
              <a:t> los </a:t>
            </a:r>
            <a:r>
              <a:rPr lang="en-US" sz="2600" b="1" i="0" u="none" strike="noStrike" cap="none" dirty="0" err="1">
                <a:solidFill>
                  <a:srgbClr val="000000"/>
                </a:solidFill>
                <a:latin typeface="+mj-lt"/>
              </a:rPr>
              <a:t>riesgos</a:t>
            </a:r>
            <a:r>
              <a:rPr lang="en-US" sz="2600" b="1" i="0" u="none" strike="noStrike" cap="none" dirty="0">
                <a:solidFill>
                  <a:srgbClr val="000000"/>
                </a:solidFill>
                <a:latin typeface="+mj-lt"/>
              </a:rPr>
              <a:t> y las </a:t>
            </a:r>
            <a:r>
              <a:rPr lang="en-US" sz="2600" b="1" i="0" u="none" strike="noStrike" cap="none" dirty="0" err="1">
                <a:solidFill>
                  <a:srgbClr val="000000"/>
                </a:solidFill>
                <a:latin typeface="+mj-lt"/>
              </a:rPr>
              <a:t>medidas</a:t>
            </a:r>
            <a:r>
              <a:rPr lang="en-US" sz="2600" b="1" i="0" u="none" strike="noStrike" cap="none" dirty="0">
                <a:solidFill>
                  <a:srgbClr val="000000"/>
                </a:solidFill>
                <a:latin typeface="+mj-lt"/>
              </a:rPr>
              <a:t> de </a:t>
            </a:r>
            <a:r>
              <a:rPr lang="en-US" sz="2600" b="1" i="0" u="none" strike="noStrike" cap="none" dirty="0" err="1">
                <a:solidFill>
                  <a:srgbClr val="000000"/>
                </a:solidFill>
                <a:latin typeface="+mj-lt"/>
              </a:rPr>
              <a:t>protección</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apropiadas</a:t>
            </a:r>
            <a:r>
              <a:rPr lang="en-US" sz="2600" b="1" i="0" u="none" strike="noStrike" cap="none" dirty="0">
                <a:solidFill>
                  <a:srgbClr val="000000"/>
                </a:solidFill>
                <a:latin typeface="+mj-lt"/>
              </a:rPr>
              <a:t> a los </a:t>
            </a:r>
            <a:r>
              <a:rPr lang="en-US" sz="2600" b="1" i="0" u="none" strike="noStrike" cap="none" dirty="0" err="1">
                <a:solidFill>
                  <a:srgbClr val="000000"/>
                </a:solidFill>
                <a:latin typeface="+mj-lt"/>
              </a:rPr>
              <a:t>empleados</a:t>
            </a:r>
            <a:endParaRPr sz="2600" b="1" i="0" u="none" strike="noStrike" cap="none" dirty="0">
              <a:solidFill>
                <a:srgbClr val="000000"/>
              </a:solidFill>
              <a:latin typeface="+mj-lt"/>
            </a:endParaRPr>
          </a:p>
        </p:txBody>
      </p:sp>
      <p:sp>
        <p:nvSpPr>
          <p:cNvPr id="199" name="Google Shape;199;p38"/>
          <p:cNvSpPr txBox="1"/>
          <p:nvPr/>
        </p:nvSpPr>
        <p:spPr>
          <a:xfrm>
            <a:off x="1463040" y="4389120"/>
            <a:ext cx="3657600" cy="770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latin typeface="+mj-lt"/>
                <a:ea typeface="Arial"/>
                <a:cs typeface="Arial"/>
                <a:sym typeface="Arial"/>
              </a:rPr>
              <a:t>29 CFR 1910.1200(a)(2)</a:t>
            </a:r>
            <a:endParaRPr sz="1800" b="0" i="0" u="none" strike="noStrike" cap="none">
              <a:solidFill>
                <a:srgbClr val="000000"/>
              </a:solidFill>
              <a:latin typeface="+mj-lt"/>
              <a:ea typeface="Arial"/>
              <a:cs typeface="Arial"/>
              <a:sym typeface="Arial"/>
            </a:endParaRPr>
          </a:p>
        </p:txBody>
      </p:sp>
      <p:sp>
        <p:nvSpPr>
          <p:cNvPr id="3" name="Text Placeholder 2" hidden="1">
            <a:extLst>
              <a:ext uri="{FF2B5EF4-FFF2-40B4-BE49-F238E27FC236}">
                <a16:creationId xmlns:a16="http://schemas.microsoft.com/office/drawing/2014/main" id="{6E4A65A2-10AB-4D10-9749-D1BDE004D02C}"/>
              </a:ext>
            </a:extLst>
          </p:cNvPr>
          <p:cNvSpPr>
            <a:spLocks noGrp="1"/>
          </p:cNvSpPr>
          <p:nvPr>
            <p:ph type="body" idx="1"/>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 name="Title 1">
            <a:extLst>
              <a:ext uri="{FF2B5EF4-FFF2-40B4-BE49-F238E27FC236}">
                <a16:creationId xmlns:a16="http://schemas.microsoft.com/office/drawing/2014/main" id="{3F0D0F10-57C2-4870-BC3A-8CE19E67FDC6}"/>
              </a:ext>
            </a:extLst>
          </p:cNvPr>
          <p:cNvSpPr>
            <a:spLocks noGrp="1"/>
          </p:cNvSpPr>
          <p:nvPr>
            <p:ph type="title"/>
          </p:nvPr>
        </p:nvSpPr>
        <p:spPr>
          <a:xfrm>
            <a:off x="361760" y="169600"/>
            <a:ext cx="7200000" cy="74240"/>
          </a:xfrm>
        </p:spPr>
        <p:txBody>
          <a:bodyPr/>
          <a:lstStyle/>
          <a:p>
            <a:r>
              <a:rPr lang="es-ES" dirty="0" smtClean="0">
                <a:solidFill>
                  <a:schemeClr val="dk1"/>
                </a:solidFill>
              </a:rPr>
              <a:t> Estándar </a:t>
            </a:r>
            <a:r>
              <a:rPr lang="es-ES" dirty="0">
                <a:solidFill>
                  <a:schemeClr val="dk1"/>
                </a:solidFill>
              </a:rPr>
              <a:t>de Comunicación de Riesgos de OSHA</a:t>
            </a:r>
            <a:r>
              <a:rPr lang="es-ES" sz="2000" dirty="0"/>
              <a:t/>
            </a:r>
            <a:br>
              <a:rPr lang="es-ES" sz="2000" dirty="0"/>
            </a:br>
            <a:endParaRPr lang="en-US" dirty="0"/>
          </a:p>
        </p:txBody>
      </p:sp>
      <p:sp>
        <p:nvSpPr>
          <p:cNvPr id="204" name="Google Shape;204;p39"/>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700"/>
              <a:buFont typeface="Arial"/>
              <a:buNone/>
            </a:pPr>
            <a:r>
              <a:rPr lang="en-US" sz="2700" b="0" i="0" u="none" strike="noStrike" cap="none" dirty="0" err="1">
                <a:solidFill>
                  <a:schemeClr val="dk1"/>
                </a:solidFill>
                <a:latin typeface="+mj-lt"/>
                <a:ea typeface="Arial"/>
                <a:cs typeface="Arial"/>
                <a:sym typeface="Arial"/>
              </a:rPr>
              <a:t>Estándar</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Comunicación</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Riesgos</a:t>
            </a:r>
            <a:r>
              <a:rPr lang="en-US" sz="2700" b="0" i="0" u="none" strike="noStrike" cap="none" dirty="0">
                <a:solidFill>
                  <a:schemeClr val="dk1"/>
                </a:solidFill>
                <a:latin typeface="+mj-lt"/>
                <a:ea typeface="Arial"/>
                <a:cs typeface="Arial"/>
                <a:sym typeface="Arial"/>
              </a:rPr>
              <a:t> de OSHA</a:t>
            </a:r>
            <a:endParaRPr sz="3000" b="0" i="0" u="none" strike="noStrike" cap="none" dirty="0">
              <a:solidFill>
                <a:srgbClr val="000000"/>
              </a:solidFill>
              <a:latin typeface="+mj-lt"/>
              <a:ea typeface="Arial"/>
              <a:cs typeface="Arial"/>
              <a:sym typeface="Arial"/>
            </a:endParaRPr>
          </a:p>
        </p:txBody>
      </p:sp>
      <p:sp>
        <p:nvSpPr>
          <p:cNvPr id="205" name="Google Shape;205;p39"/>
          <p:cNvSpPr txBox="1"/>
          <p:nvPr/>
        </p:nvSpPr>
        <p:spPr>
          <a:xfrm>
            <a:off x="504000" y="1800000"/>
            <a:ext cx="9072000" cy="4384440"/>
          </a:xfrm>
          <a:prstGeom prst="rect">
            <a:avLst/>
          </a:prstGeom>
          <a:noFill/>
          <a:ln>
            <a:noFill/>
          </a:ln>
        </p:spPr>
        <p:txBody>
          <a:bodyPr spcFirstLastPara="1" wrap="square" lIns="0" tIns="0" rIns="0" bIns="0" anchor="t" anchorCtr="0">
            <a:noAutofit/>
          </a:bodyPr>
          <a:lstStyle/>
          <a:p>
            <a:pPr marL="432000" marR="0" lvl="0" indent="-324000"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000000"/>
                </a:solidFill>
                <a:latin typeface="+mj-lt"/>
                <a:ea typeface="Arial"/>
                <a:cs typeface="Arial"/>
                <a:sym typeface="Arial"/>
              </a:rPr>
              <a:t>Según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su</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Estándar</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comunicación</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riesgos</a:t>
            </a:r>
            <a:r>
              <a:rPr lang="en-US" sz="2600" b="0" i="0" u="none" strike="noStrike" cap="none" dirty="0">
                <a:solidFill>
                  <a:srgbClr val="000000"/>
                </a:solidFill>
                <a:latin typeface="+mj-lt"/>
                <a:ea typeface="Arial"/>
                <a:cs typeface="Arial"/>
                <a:sym typeface="Arial"/>
              </a:rPr>
              <a:t>, OSHA </a:t>
            </a:r>
            <a:r>
              <a:rPr lang="en-US" sz="2600" b="0" i="0" u="none" strike="noStrike" cap="none" dirty="0" err="1">
                <a:solidFill>
                  <a:srgbClr val="000000"/>
                </a:solidFill>
                <a:latin typeface="+mj-lt"/>
                <a:ea typeface="Arial"/>
                <a:cs typeface="Arial"/>
                <a:sym typeface="Arial"/>
              </a:rPr>
              <a:t>exige</a:t>
            </a:r>
            <a:r>
              <a:rPr lang="en-US" sz="2600" b="0" i="0" u="none" strike="noStrike" cap="none" dirty="0">
                <a:solidFill>
                  <a:srgbClr val="000000"/>
                </a:solidFill>
                <a:latin typeface="+mj-lt"/>
                <a:ea typeface="Arial"/>
                <a:cs typeface="Arial"/>
                <a:sym typeface="Arial"/>
              </a:rPr>
              <a:t> que los </a:t>
            </a:r>
            <a:r>
              <a:rPr lang="en-US" sz="2600" b="0" i="0" u="none" strike="noStrike" cap="none" dirty="0" err="1">
                <a:solidFill>
                  <a:srgbClr val="000000"/>
                </a:solidFill>
                <a:latin typeface="+mj-lt"/>
                <a:ea typeface="Arial"/>
                <a:cs typeface="Arial"/>
                <a:sym typeface="Arial"/>
              </a:rPr>
              <a:t>empleadores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proporcionen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información</a:t>
            </a:r>
            <a:r>
              <a:rPr lang="en-US" sz="2600" b="0" i="0" u="none" strike="noStrike" cap="none" dirty="0">
                <a:solidFill>
                  <a:srgbClr val="000000"/>
                </a:solidFill>
                <a:latin typeface="+mj-lt"/>
                <a:ea typeface="Arial"/>
                <a:cs typeface="Arial"/>
                <a:sym typeface="Arial"/>
              </a:rPr>
              <a:t> y </a:t>
            </a:r>
            <a:r>
              <a:rPr lang="en-US" sz="2600" b="0" i="0" u="none" strike="noStrike" cap="none" dirty="0" err="1">
                <a:solidFill>
                  <a:srgbClr val="000000"/>
                </a:solidFill>
                <a:latin typeface="+mj-lt"/>
                <a:ea typeface="Arial"/>
                <a:cs typeface="Arial"/>
                <a:sym typeface="Arial"/>
              </a:rPr>
              <a:t>capacitación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efectivas</a:t>
            </a:r>
            <a:r>
              <a:rPr lang="en-US" sz="2600" b="0" i="0" u="none" strike="noStrike" cap="none" dirty="0">
                <a:solidFill>
                  <a:srgbClr val="000000"/>
                </a:solidFill>
                <a:latin typeface="+mj-lt"/>
                <a:ea typeface="Arial"/>
                <a:cs typeface="Arial"/>
                <a:sym typeface="Arial"/>
              </a:rPr>
              <a:t> a los </a:t>
            </a:r>
            <a:r>
              <a:rPr lang="en-US" sz="2600" b="0" i="0" u="none" strike="noStrike" cap="none" dirty="0" err="1">
                <a:solidFill>
                  <a:srgbClr val="000000"/>
                </a:solidFill>
                <a:latin typeface="+mj-lt"/>
                <a:ea typeface="Arial"/>
                <a:cs typeface="Arial"/>
                <a:sym typeface="Arial"/>
              </a:rPr>
              <a:t>empleados</a:t>
            </a:r>
            <a:endParaRPr sz="2600" b="0" i="0" u="none" strike="noStrike" cap="none" dirty="0">
              <a:solidFill>
                <a:srgbClr val="000000"/>
              </a:solidFill>
              <a:latin typeface="+mj-lt"/>
              <a:ea typeface="Arial"/>
              <a:cs typeface="Arial"/>
              <a:sym typeface="Arial"/>
            </a:endParaRPr>
          </a:p>
          <a:p>
            <a:pPr marL="1371600" marR="0" lvl="0" indent="-165100" algn="l" rtl="0">
              <a:lnSpc>
                <a:spcPct val="100000"/>
              </a:lnSpc>
              <a:spcBef>
                <a:spcPts val="0"/>
              </a:spcBef>
              <a:spcAft>
                <a:spcPts val="0"/>
              </a:spcAft>
              <a:buClr>
                <a:srgbClr val="000000"/>
              </a:buClr>
              <a:buSzPts val="2600"/>
              <a:buFont typeface="Noto Sans Symbols"/>
              <a:buChar char="✓"/>
            </a:pP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el </a:t>
            </a:r>
            <a:r>
              <a:rPr lang="en-US" sz="2600" b="0" i="0" u="none" strike="noStrike" cap="none" dirty="0" err="1">
                <a:solidFill>
                  <a:srgbClr val="000000"/>
                </a:solidFill>
                <a:latin typeface="+mj-lt"/>
                <a:ea typeface="Arial"/>
                <a:cs typeface="Arial"/>
                <a:sym typeface="Arial"/>
              </a:rPr>
              <a:t>momento</a:t>
            </a:r>
            <a:r>
              <a:rPr lang="en-US" sz="2600" b="0" i="0" u="none" strike="noStrike" cap="none" dirty="0">
                <a:solidFill>
                  <a:srgbClr val="000000"/>
                </a:solidFill>
                <a:latin typeface="+mj-lt"/>
                <a:ea typeface="Arial"/>
                <a:cs typeface="Arial"/>
                <a:sym typeface="Arial"/>
              </a:rPr>
              <a:t> de la </a:t>
            </a:r>
            <a:r>
              <a:rPr lang="en-US" sz="2600" b="0" i="0" u="none" strike="noStrike" cap="none" dirty="0" err="1">
                <a:solidFill>
                  <a:srgbClr val="000000"/>
                </a:solidFill>
                <a:latin typeface="+mj-lt"/>
                <a:ea typeface="Arial"/>
                <a:cs typeface="Arial"/>
                <a:sym typeface="Arial"/>
              </a:rPr>
              <a:t>asignación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inicial</a:t>
            </a:r>
            <a:endParaRPr sz="2600" b="0" i="0" u="none" strike="noStrike" cap="none" dirty="0">
              <a:solidFill>
                <a:srgbClr val="000000"/>
              </a:solidFill>
              <a:latin typeface="+mj-lt"/>
              <a:ea typeface="Arial"/>
              <a:cs typeface="Arial"/>
              <a:sym typeface="Arial"/>
            </a:endParaRPr>
          </a:p>
          <a:p>
            <a:pPr marL="1371600" marR="0" lvl="0" indent="-165100" algn="l" rtl="0">
              <a:lnSpc>
                <a:spcPct val="100000"/>
              </a:lnSpc>
              <a:spcBef>
                <a:spcPts val="0"/>
              </a:spcBef>
              <a:spcAft>
                <a:spcPts val="0"/>
              </a:spcAft>
              <a:buClr>
                <a:srgbClr val="000000"/>
              </a:buClr>
              <a:buSzPts val="2600"/>
              <a:buFont typeface="Noto Sans Symbols"/>
              <a:buChar char="✓"/>
            </a:pP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cuando</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surgen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nuevos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riesgos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químicos</a:t>
            </a:r>
            <a:r>
              <a:rPr lang="en-US" sz="2600" b="0" i="0" u="none" strike="noStrike" cap="none" dirty="0">
                <a:solidFill>
                  <a:srgbClr val="000000"/>
                </a:solidFill>
                <a:latin typeface="+mj-lt"/>
                <a:ea typeface="Arial"/>
                <a:cs typeface="Arial"/>
                <a:sym typeface="Arial"/>
              </a:rPr>
              <a:t>, el </a:t>
            </a:r>
            <a:r>
              <a:rPr lang="en-US" sz="2600" b="0" i="0" u="none" strike="noStrike" cap="none" dirty="0" err="1">
                <a:solidFill>
                  <a:srgbClr val="000000"/>
                </a:solidFill>
                <a:latin typeface="+mj-lt"/>
                <a:ea typeface="Arial"/>
                <a:cs typeface="Arial"/>
                <a:sym typeface="Arial"/>
              </a:rPr>
              <a:t>trabajador</a:t>
            </a:r>
            <a:r>
              <a:rPr lang="en-US" sz="2600" b="0" i="0" u="none" strike="noStrike" cap="none" dirty="0">
                <a:solidFill>
                  <a:srgbClr val="000000"/>
                </a:solidFill>
                <a:latin typeface="+mj-lt"/>
                <a:ea typeface="Arial"/>
                <a:cs typeface="Arial"/>
                <a:sym typeface="Arial"/>
              </a:rPr>
              <a:t> no ha </a:t>
            </a:r>
            <a:r>
              <a:rPr lang="en-US" sz="2600" b="0" i="0" u="none" strike="noStrike" cap="none" dirty="0" err="1">
                <a:solidFill>
                  <a:srgbClr val="000000"/>
                </a:solidFill>
                <a:latin typeface="+mj-lt"/>
                <a:ea typeface="Arial"/>
                <a:cs typeface="Arial"/>
                <a:sym typeface="Arial"/>
              </a:rPr>
              <a:t>sido</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capacitado</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previamente</a:t>
            </a:r>
            <a:r>
              <a:rPr lang="en-US" sz="2600" b="0" i="0" u="none" strike="noStrike" cap="none" dirty="0">
                <a:solidFill>
                  <a:srgbClr val="000000"/>
                </a:solidFill>
                <a:latin typeface="+mj-lt"/>
                <a:ea typeface="Arial"/>
                <a:cs typeface="Arial"/>
                <a:sym typeface="Arial"/>
              </a:rPr>
              <a:t> y se lo introduce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su</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área</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trabajo</a:t>
            </a:r>
            <a:endParaRPr sz="2600" b="0" i="0" u="none" strike="noStrike" cap="none" dirty="0">
              <a:solidFill>
                <a:srgbClr val="000000"/>
              </a:solidFill>
              <a:latin typeface="+mj-lt"/>
              <a:ea typeface="Arial"/>
              <a:cs typeface="Arial"/>
              <a:sym typeface="Arial"/>
            </a:endParaRPr>
          </a:p>
        </p:txBody>
      </p:sp>
      <p:sp>
        <p:nvSpPr>
          <p:cNvPr id="206" name="Google Shape;206;p39"/>
          <p:cNvSpPr txBox="1"/>
          <p:nvPr/>
        </p:nvSpPr>
        <p:spPr>
          <a:xfrm>
            <a:off x="1280160" y="5303520"/>
            <a:ext cx="3657600" cy="54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000000"/>
                </a:solidFill>
                <a:latin typeface="+mj-lt"/>
                <a:ea typeface="Arial"/>
                <a:cs typeface="Arial"/>
                <a:sym typeface="Arial"/>
              </a:rPr>
              <a:t>29 CFR 1910.1200(h)(1)</a:t>
            </a:r>
            <a:endParaRPr sz="1800" b="0" i="0" u="none" strike="noStrike" cap="none">
              <a:solidFill>
                <a:srgbClr val="000000"/>
              </a:solidFill>
              <a:latin typeface="+mj-lt"/>
              <a:ea typeface="Arial"/>
              <a:cs typeface="Arial"/>
              <a:sym typeface="Arial"/>
            </a:endParaRPr>
          </a:p>
        </p:txBody>
      </p:sp>
      <p:sp>
        <p:nvSpPr>
          <p:cNvPr id="3" name="Text Placeholder 2" hidden="1">
            <a:extLst>
              <a:ext uri="{FF2B5EF4-FFF2-40B4-BE49-F238E27FC236}">
                <a16:creationId xmlns:a16="http://schemas.microsoft.com/office/drawing/2014/main" id="{261C81E1-CA6F-44E7-B156-C12774F35F0A}"/>
              </a:ext>
            </a:extLst>
          </p:cNvPr>
          <p:cNvSpPr>
            <a:spLocks noGrp="1"/>
          </p:cNvSpPr>
          <p:nvPr>
            <p:ph type="body"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 name="Title 1">
            <a:extLst>
              <a:ext uri="{FF2B5EF4-FFF2-40B4-BE49-F238E27FC236}">
                <a16:creationId xmlns:a16="http://schemas.microsoft.com/office/drawing/2014/main" id="{6B4238BB-02B3-4109-8773-D1901FB2822A}"/>
              </a:ext>
            </a:extLst>
          </p:cNvPr>
          <p:cNvSpPr>
            <a:spLocks noGrp="1"/>
          </p:cNvSpPr>
          <p:nvPr>
            <p:ph type="title"/>
          </p:nvPr>
        </p:nvSpPr>
        <p:spPr>
          <a:xfrm>
            <a:off x="199200" y="0"/>
            <a:ext cx="7200000" cy="548640"/>
          </a:xfrm>
        </p:spPr>
        <p:txBody>
          <a:bodyPr/>
          <a:lstStyle/>
          <a:p>
            <a:r>
              <a:rPr lang="es-ES" dirty="0" smtClean="0">
                <a:solidFill>
                  <a:schemeClr val="dk1"/>
                </a:solidFill>
              </a:rPr>
              <a:t> Estándar </a:t>
            </a:r>
            <a:r>
              <a:rPr lang="es-ES" dirty="0">
                <a:solidFill>
                  <a:schemeClr val="dk1"/>
                </a:solidFill>
              </a:rPr>
              <a:t>de Comunicación de Riesgos de </a:t>
            </a:r>
            <a:r>
              <a:rPr lang="es-ES" dirty="0" smtClean="0">
                <a:solidFill>
                  <a:schemeClr val="dk1"/>
                </a:solidFill>
              </a:rPr>
              <a:t>OSHA </a:t>
            </a:r>
            <a:r>
              <a:rPr lang="es-ES" sz="2000" dirty="0"/>
              <a:t/>
            </a:r>
            <a:br>
              <a:rPr lang="es-ES" sz="2000" dirty="0"/>
            </a:br>
            <a:endParaRPr lang="en-US" dirty="0"/>
          </a:p>
        </p:txBody>
      </p:sp>
      <p:pic>
        <p:nvPicPr>
          <p:cNvPr id="211" name="Google Shape;211;p40" descr="SDS form"/>
          <p:cNvPicPr preferRelativeResize="0"/>
          <p:nvPr/>
        </p:nvPicPr>
        <p:blipFill rotWithShape="1">
          <a:blip r:embed="rId3">
            <a:alphaModFix/>
          </a:blip>
          <a:srcRect/>
          <a:stretch/>
        </p:blipFill>
        <p:spPr>
          <a:xfrm>
            <a:off x="5033880" y="3953520"/>
            <a:ext cx="4133160" cy="3200400"/>
          </a:xfrm>
          <a:prstGeom prst="rect">
            <a:avLst/>
          </a:prstGeom>
          <a:noFill/>
          <a:ln>
            <a:noFill/>
          </a:ln>
        </p:spPr>
      </p:pic>
      <p:sp>
        <p:nvSpPr>
          <p:cNvPr id="212" name="Google Shape;212;p40"/>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700"/>
              <a:buFont typeface="Arial"/>
              <a:buNone/>
            </a:pPr>
            <a:r>
              <a:rPr lang="en-US" sz="2700" b="0" i="0" u="none" strike="noStrike" cap="none" dirty="0" err="1">
                <a:solidFill>
                  <a:schemeClr val="dk1"/>
                </a:solidFill>
                <a:latin typeface="+mj-lt"/>
                <a:ea typeface="Arial"/>
                <a:cs typeface="Arial"/>
                <a:sym typeface="Arial"/>
              </a:rPr>
              <a:t>Estándar</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Comunicación</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Riesgos</a:t>
            </a:r>
            <a:r>
              <a:rPr lang="en-US" sz="2700" b="0" i="0" u="none" strike="noStrike" cap="none" dirty="0">
                <a:solidFill>
                  <a:schemeClr val="dk1"/>
                </a:solidFill>
                <a:latin typeface="+mj-lt"/>
                <a:ea typeface="Arial"/>
                <a:cs typeface="Arial"/>
                <a:sym typeface="Arial"/>
              </a:rPr>
              <a:t> de OSHA</a:t>
            </a:r>
            <a:endParaRPr sz="3000" b="0" i="0" u="none" strike="noStrike" cap="none" dirty="0">
              <a:solidFill>
                <a:srgbClr val="000000"/>
              </a:solidFill>
              <a:latin typeface="+mj-lt"/>
              <a:ea typeface="Arial"/>
              <a:cs typeface="Arial"/>
              <a:sym typeface="Arial"/>
            </a:endParaRPr>
          </a:p>
        </p:txBody>
      </p:sp>
      <p:sp>
        <p:nvSpPr>
          <p:cNvPr id="213" name="Google Shape;213;p40"/>
          <p:cNvSpPr txBox="1"/>
          <p:nvPr/>
        </p:nvSpPr>
        <p:spPr>
          <a:xfrm>
            <a:off x="504000" y="1800000"/>
            <a:ext cx="9072000" cy="4384440"/>
          </a:xfrm>
          <a:prstGeom prst="rect">
            <a:avLst/>
          </a:prstGeom>
          <a:noFill/>
          <a:ln>
            <a:noFill/>
          </a:ln>
        </p:spPr>
        <p:txBody>
          <a:bodyPr spcFirstLastPara="1" wrap="square" lIns="0" tIns="0" rIns="0" bIns="0" anchor="t" anchorCtr="0">
            <a:noAutofit/>
          </a:bodyPr>
          <a:lstStyle/>
          <a:p>
            <a:pPr marL="457200" marR="0" lvl="0" indent="-146050" algn="l" rtl="0">
              <a:lnSpc>
                <a:spcPct val="100000"/>
              </a:lnSpc>
              <a:spcBef>
                <a:spcPts val="0"/>
              </a:spcBef>
              <a:spcAft>
                <a:spcPts val="0"/>
              </a:spcAft>
              <a:buClr>
                <a:srgbClr val="000000"/>
              </a:buClr>
              <a:buSzPts val="2300"/>
              <a:buFont typeface="Noto Sans Symbols"/>
              <a:buChar char="●"/>
            </a:pPr>
            <a:r>
              <a:rPr lang="en-US" sz="2300" b="0" i="0" u="none" strike="noStrike" cap="none" dirty="0">
                <a:solidFill>
                  <a:srgbClr val="000000"/>
                </a:solidFill>
                <a:latin typeface="+mj-lt"/>
                <a:ea typeface="Arial"/>
                <a:cs typeface="Arial"/>
                <a:sym typeface="Arial"/>
              </a:rPr>
              <a:t>Si bien la </a:t>
            </a:r>
            <a:r>
              <a:rPr lang="en-US" sz="2300" b="0" i="0" u="none" strike="noStrike" cap="none" dirty="0" err="1">
                <a:solidFill>
                  <a:srgbClr val="000000"/>
                </a:solidFill>
                <a:latin typeface="+mj-lt"/>
                <a:ea typeface="Arial"/>
                <a:cs typeface="Arial"/>
                <a:sym typeface="Arial"/>
              </a:rPr>
              <a:t>información</a:t>
            </a:r>
            <a:r>
              <a:rPr lang="en-US" sz="2300" b="0" i="0" u="none" strike="noStrike" cap="none" dirty="0">
                <a:solidFill>
                  <a:srgbClr val="000000"/>
                </a:solidFill>
                <a:latin typeface="+mj-lt"/>
                <a:ea typeface="Arial"/>
                <a:cs typeface="Arial"/>
                <a:sym typeface="Arial"/>
              </a:rPr>
              <a:t> y la </a:t>
            </a:r>
            <a:r>
              <a:rPr lang="en-US" sz="2300" b="0" i="0" u="none" strike="noStrike" cap="none" dirty="0" err="1">
                <a:solidFill>
                  <a:srgbClr val="000000"/>
                </a:solidFill>
                <a:latin typeface="+mj-lt"/>
                <a:ea typeface="Arial"/>
                <a:cs typeface="Arial"/>
                <a:sym typeface="Arial"/>
              </a:rPr>
              <a:t>capacitación</a:t>
            </a:r>
            <a:r>
              <a:rPr lang="en-US" sz="2300" b="0" i="0" u="none" strike="noStrike" cap="none" dirty="0">
                <a:solidFill>
                  <a:srgbClr val="000000"/>
                </a:solidFill>
                <a:latin typeface="+mj-lt"/>
                <a:ea typeface="Arial"/>
                <a:cs typeface="Arial"/>
                <a:sym typeface="Arial"/>
              </a:rPr>
              <a:t> </a:t>
            </a:r>
            <a:r>
              <a:rPr lang="en-US" sz="2300" b="0" i="0" u="none" strike="noStrike" cap="none" dirty="0" err="1">
                <a:solidFill>
                  <a:srgbClr val="000000"/>
                </a:solidFill>
                <a:latin typeface="+mj-lt"/>
                <a:ea typeface="Arial"/>
                <a:cs typeface="Arial"/>
                <a:sym typeface="Arial"/>
              </a:rPr>
              <a:t>pueden</a:t>
            </a:r>
            <a:r>
              <a:rPr lang="en-US" sz="2300" b="0" i="0" u="none" strike="noStrike" cap="none" dirty="0">
                <a:solidFill>
                  <a:srgbClr val="000000"/>
                </a:solidFill>
                <a:latin typeface="+mj-lt"/>
                <a:ea typeface="Arial"/>
                <a:cs typeface="Arial"/>
                <a:sym typeface="Arial"/>
              </a:rPr>
              <a:t> </a:t>
            </a:r>
            <a:r>
              <a:rPr lang="en-US" sz="2300" b="0" i="0" u="none" strike="noStrike" cap="none" dirty="0" err="1">
                <a:solidFill>
                  <a:srgbClr val="000000"/>
                </a:solidFill>
                <a:latin typeface="+mj-lt"/>
                <a:ea typeface="Arial"/>
                <a:cs typeface="Arial"/>
                <a:sym typeface="Arial"/>
              </a:rPr>
              <a:t>abarcar</a:t>
            </a:r>
            <a:r>
              <a:rPr lang="en-US" sz="2300" b="0" i="0" u="none" strike="noStrike" cap="none" dirty="0">
                <a:solidFill>
                  <a:srgbClr val="000000"/>
                </a:solidFill>
                <a:latin typeface="+mj-lt"/>
                <a:ea typeface="Arial"/>
                <a:cs typeface="Arial"/>
                <a:sym typeface="Arial"/>
              </a:rPr>
              <a:t> </a:t>
            </a:r>
            <a:r>
              <a:rPr lang="en-US" sz="2300" b="0" i="0" u="none" strike="noStrike" cap="none" dirty="0" err="1">
                <a:solidFill>
                  <a:srgbClr val="000000"/>
                </a:solidFill>
                <a:latin typeface="+mj-lt"/>
                <a:ea typeface="Arial"/>
                <a:cs typeface="Arial"/>
                <a:sym typeface="Arial"/>
              </a:rPr>
              <a:t>categorías</a:t>
            </a:r>
            <a:r>
              <a:rPr lang="en-US" sz="2300" b="0" i="0" u="none" strike="noStrike" cap="none" dirty="0">
                <a:solidFill>
                  <a:srgbClr val="000000"/>
                </a:solidFill>
                <a:latin typeface="+mj-lt"/>
                <a:ea typeface="Arial"/>
                <a:cs typeface="Arial"/>
                <a:sym typeface="Arial"/>
              </a:rPr>
              <a:t> de </a:t>
            </a:r>
            <a:r>
              <a:rPr lang="en-US" sz="2300" b="0" i="0" u="none" strike="noStrike" cap="none" dirty="0" err="1">
                <a:solidFill>
                  <a:srgbClr val="000000"/>
                </a:solidFill>
                <a:latin typeface="+mj-lt"/>
                <a:ea typeface="Arial"/>
                <a:cs typeface="Arial"/>
                <a:sym typeface="Arial"/>
              </a:rPr>
              <a:t>peligros</a:t>
            </a:r>
            <a:r>
              <a:rPr lang="en-US" sz="2300" b="0" i="0" u="none" strike="noStrike" cap="none" dirty="0">
                <a:solidFill>
                  <a:srgbClr val="000000"/>
                </a:solidFill>
                <a:latin typeface="+mj-lt"/>
                <a:ea typeface="Arial"/>
                <a:cs typeface="Arial"/>
                <a:sym typeface="Arial"/>
              </a:rPr>
              <a:t> (por </a:t>
            </a:r>
            <a:r>
              <a:rPr lang="en-US" sz="2300" b="0" i="0" u="none" strike="noStrike" cap="none" dirty="0" err="1">
                <a:solidFill>
                  <a:srgbClr val="000000"/>
                </a:solidFill>
                <a:latin typeface="+mj-lt"/>
                <a:ea typeface="Arial"/>
                <a:cs typeface="Arial"/>
                <a:sym typeface="Arial"/>
              </a:rPr>
              <a:t>ejemplo</a:t>
            </a:r>
            <a:r>
              <a:rPr lang="en-US" sz="2300" b="0" i="0" u="none" strike="noStrike" cap="none" dirty="0">
                <a:solidFill>
                  <a:srgbClr val="000000"/>
                </a:solidFill>
                <a:latin typeface="+mj-lt"/>
                <a:ea typeface="Arial"/>
                <a:cs typeface="Arial"/>
                <a:sym typeface="Arial"/>
              </a:rPr>
              <a:t>, </a:t>
            </a:r>
            <a:r>
              <a:rPr lang="en-US" sz="2300" b="0" i="0" u="none" strike="noStrike" cap="none" dirty="0" err="1">
                <a:solidFill>
                  <a:srgbClr val="000000"/>
                </a:solidFill>
                <a:latin typeface="+mj-lt"/>
                <a:ea typeface="Arial"/>
                <a:cs typeface="Arial"/>
                <a:sym typeface="Arial"/>
              </a:rPr>
              <a:t>inflamabilidad</a:t>
            </a:r>
            <a:r>
              <a:rPr lang="en-US" sz="2300" b="0" i="0" u="none" strike="noStrike" cap="none" dirty="0">
                <a:solidFill>
                  <a:srgbClr val="000000"/>
                </a:solidFill>
                <a:latin typeface="+mj-lt"/>
                <a:ea typeface="Arial"/>
                <a:cs typeface="Arial"/>
                <a:sym typeface="Arial"/>
              </a:rPr>
              <a:t>, </a:t>
            </a:r>
            <a:r>
              <a:rPr lang="en-US" sz="2300" b="0" i="0" u="none" strike="noStrike" cap="none" dirty="0" err="1">
                <a:solidFill>
                  <a:srgbClr val="000000"/>
                </a:solidFill>
                <a:latin typeface="+mj-lt"/>
                <a:ea typeface="Arial"/>
                <a:cs typeface="Arial"/>
                <a:sym typeface="Arial"/>
              </a:rPr>
              <a:t>peligro</a:t>
            </a:r>
            <a:r>
              <a:rPr lang="en-US" sz="2300" b="0" i="0" u="none" strike="noStrike" cap="none" dirty="0">
                <a:solidFill>
                  <a:srgbClr val="000000"/>
                </a:solidFill>
                <a:latin typeface="+mj-lt"/>
                <a:ea typeface="Arial"/>
                <a:cs typeface="Arial"/>
                <a:sym typeface="Arial"/>
              </a:rPr>
              <a:t> para la </a:t>
            </a:r>
            <a:r>
              <a:rPr lang="en-US" sz="2300" b="0" i="0" u="none" strike="noStrike" cap="none" dirty="0" err="1">
                <a:solidFill>
                  <a:srgbClr val="000000"/>
                </a:solidFill>
                <a:latin typeface="+mj-lt"/>
                <a:ea typeface="Arial"/>
                <a:cs typeface="Arial"/>
                <a:sym typeface="Arial"/>
              </a:rPr>
              <a:t>salud</a:t>
            </a:r>
            <a:r>
              <a:rPr lang="en-US" sz="2300" b="0" i="0" u="none" strike="noStrike" cap="none" dirty="0">
                <a:solidFill>
                  <a:srgbClr val="000000"/>
                </a:solidFill>
                <a:latin typeface="+mj-lt"/>
                <a:ea typeface="Arial"/>
                <a:cs typeface="Arial"/>
                <a:sym typeface="Arial"/>
              </a:rPr>
              <a:t>, </a:t>
            </a:r>
            <a:r>
              <a:rPr lang="en-US" sz="2300" b="0" i="0" u="none" strike="noStrike" cap="none" dirty="0" err="1">
                <a:solidFill>
                  <a:srgbClr val="000000"/>
                </a:solidFill>
                <a:latin typeface="+mj-lt"/>
                <a:ea typeface="Arial"/>
                <a:cs typeface="Arial"/>
                <a:sym typeface="Arial"/>
              </a:rPr>
              <a:t>oxidante</a:t>
            </a:r>
            <a:r>
              <a:rPr lang="en-US" sz="2300" b="0" i="0" u="none" strike="noStrike" cap="none" dirty="0">
                <a:solidFill>
                  <a:srgbClr val="000000"/>
                </a:solidFill>
                <a:latin typeface="+mj-lt"/>
                <a:ea typeface="Arial"/>
                <a:cs typeface="Arial"/>
                <a:sym typeface="Arial"/>
              </a:rPr>
              <a:t> ...) o </a:t>
            </a:r>
            <a:r>
              <a:rPr lang="en-US" sz="2300" b="0" i="0" u="none" strike="noStrike" cap="none" dirty="0" err="1">
                <a:solidFill>
                  <a:srgbClr val="000000"/>
                </a:solidFill>
                <a:latin typeface="+mj-lt"/>
                <a:ea typeface="Arial"/>
                <a:cs typeface="Arial"/>
                <a:sym typeface="Arial"/>
              </a:rPr>
              <a:t>productos</a:t>
            </a:r>
            <a:r>
              <a:rPr lang="en-US" sz="2300" b="0" i="0" u="none" strike="noStrike" cap="none" dirty="0">
                <a:solidFill>
                  <a:srgbClr val="000000"/>
                </a:solidFill>
                <a:latin typeface="+mj-lt"/>
                <a:ea typeface="Arial"/>
                <a:cs typeface="Arial"/>
                <a:sym typeface="Arial"/>
              </a:rPr>
              <a:t> </a:t>
            </a:r>
            <a:r>
              <a:rPr lang="en-US" sz="2300" b="0" i="0" u="none" strike="noStrike" cap="none" dirty="0" err="1">
                <a:solidFill>
                  <a:srgbClr val="000000"/>
                </a:solidFill>
                <a:latin typeface="+mj-lt"/>
                <a:ea typeface="Arial"/>
                <a:cs typeface="Arial"/>
                <a:sym typeface="Arial"/>
              </a:rPr>
              <a:t>químicos</a:t>
            </a:r>
            <a:r>
              <a:rPr lang="en-US" sz="2300" b="0" i="0" u="none" strike="noStrike" cap="none" dirty="0">
                <a:solidFill>
                  <a:srgbClr val="000000"/>
                </a:solidFill>
                <a:latin typeface="+mj-lt"/>
                <a:ea typeface="Arial"/>
                <a:cs typeface="Arial"/>
                <a:sym typeface="Arial"/>
              </a:rPr>
              <a:t> </a:t>
            </a:r>
            <a:r>
              <a:rPr lang="en-US" sz="2300" b="0" i="0" u="none" strike="noStrike" cap="none" dirty="0" err="1">
                <a:solidFill>
                  <a:srgbClr val="000000"/>
                </a:solidFill>
                <a:latin typeface="+mj-lt"/>
                <a:ea typeface="Arial"/>
                <a:cs typeface="Arial"/>
                <a:sym typeface="Arial"/>
              </a:rPr>
              <a:t>específicos</a:t>
            </a:r>
            <a:r>
              <a:rPr lang="en-US" sz="2300" b="0" i="0" u="none" strike="noStrike" cap="none" dirty="0">
                <a:solidFill>
                  <a:srgbClr val="000000"/>
                </a:solidFill>
                <a:latin typeface="+mj-lt"/>
                <a:ea typeface="Arial"/>
                <a:cs typeface="Arial"/>
                <a:sym typeface="Arial"/>
              </a:rPr>
              <a:t> </a:t>
            </a:r>
            <a:r>
              <a:rPr lang="en-US" sz="2300" b="0" i="0" u="none" strike="noStrike" cap="none" dirty="0" err="1">
                <a:solidFill>
                  <a:srgbClr val="000000"/>
                </a:solidFill>
                <a:latin typeface="+mj-lt"/>
                <a:ea typeface="Arial"/>
                <a:cs typeface="Arial"/>
                <a:sym typeface="Arial"/>
              </a:rPr>
              <a:t>utilizados</a:t>
            </a:r>
            <a:r>
              <a:rPr lang="en-US" sz="2300" b="0" i="0" u="none" strike="noStrike" cap="none" dirty="0">
                <a:solidFill>
                  <a:srgbClr val="000000"/>
                </a:solidFill>
                <a:latin typeface="+mj-lt"/>
                <a:ea typeface="Arial"/>
                <a:cs typeface="Arial"/>
                <a:sym typeface="Arial"/>
              </a:rPr>
              <a:t> por el </a:t>
            </a:r>
            <a:r>
              <a:rPr lang="en-US" sz="2300" b="0" i="0" u="none" strike="noStrike" cap="none" dirty="0" err="1">
                <a:solidFill>
                  <a:srgbClr val="000000"/>
                </a:solidFill>
                <a:latin typeface="+mj-lt"/>
                <a:ea typeface="Arial"/>
                <a:cs typeface="Arial"/>
                <a:sym typeface="Arial"/>
              </a:rPr>
              <a:t>trabajador</a:t>
            </a:r>
            <a:r>
              <a:rPr lang="en-US" sz="2300" b="0" i="0" u="none" strike="noStrike" cap="none" dirty="0">
                <a:solidFill>
                  <a:srgbClr val="000000"/>
                </a:solidFill>
                <a:latin typeface="+mj-lt"/>
                <a:ea typeface="Arial"/>
                <a:cs typeface="Arial"/>
                <a:sym typeface="Arial"/>
              </a:rPr>
              <a:t>, el </a:t>
            </a:r>
            <a:r>
              <a:rPr lang="en-US" sz="2300" b="0" i="0" u="none" strike="noStrike" cap="none" dirty="0" err="1">
                <a:solidFill>
                  <a:srgbClr val="000000"/>
                </a:solidFill>
                <a:latin typeface="+mj-lt"/>
                <a:ea typeface="Arial"/>
                <a:cs typeface="Arial"/>
                <a:sym typeface="Arial"/>
              </a:rPr>
              <a:t>empleador</a:t>
            </a:r>
            <a:r>
              <a:rPr lang="en-US" sz="2300" b="0" i="0" u="none" strike="noStrike" cap="none" dirty="0">
                <a:solidFill>
                  <a:srgbClr val="000000"/>
                </a:solidFill>
                <a:latin typeface="+mj-lt"/>
                <a:ea typeface="Arial"/>
                <a:cs typeface="Arial"/>
                <a:sym typeface="Arial"/>
              </a:rPr>
              <a:t> debe </a:t>
            </a:r>
            <a:r>
              <a:rPr lang="en-US" sz="2300" b="0" i="0" u="none" strike="noStrike" cap="none" dirty="0" err="1">
                <a:solidFill>
                  <a:srgbClr val="000000"/>
                </a:solidFill>
                <a:latin typeface="+mj-lt"/>
                <a:ea typeface="Arial"/>
                <a:cs typeface="Arial"/>
                <a:sym typeface="Arial"/>
              </a:rPr>
              <a:t>garantizar</a:t>
            </a:r>
            <a:r>
              <a:rPr lang="en-US" sz="2300" b="0" i="0" u="none" strike="noStrike" cap="none" dirty="0">
                <a:solidFill>
                  <a:srgbClr val="000000"/>
                </a:solidFill>
                <a:latin typeface="+mj-lt"/>
                <a:ea typeface="Arial"/>
                <a:cs typeface="Arial"/>
                <a:sym typeface="Arial"/>
              </a:rPr>
              <a:t> que la </a:t>
            </a:r>
            <a:r>
              <a:rPr lang="en-US" sz="2300" b="0" i="0" u="none" strike="noStrike" cap="none" dirty="0" err="1">
                <a:solidFill>
                  <a:srgbClr val="000000"/>
                </a:solidFill>
                <a:latin typeface="+mj-lt"/>
                <a:ea typeface="Arial"/>
                <a:cs typeface="Arial"/>
                <a:sym typeface="Arial"/>
              </a:rPr>
              <a:t>información</a:t>
            </a:r>
            <a:r>
              <a:rPr lang="en-US" sz="2300" b="0" i="0" u="none" strike="noStrike" cap="none" dirty="0">
                <a:solidFill>
                  <a:srgbClr val="000000"/>
                </a:solidFill>
                <a:latin typeface="+mj-lt"/>
                <a:ea typeface="Arial"/>
                <a:cs typeface="Arial"/>
                <a:sym typeface="Arial"/>
              </a:rPr>
              <a:t> </a:t>
            </a:r>
            <a:r>
              <a:rPr lang="en-US" sz="2300" b="0" i="0" u="none" strike="noStrike" cap="none" dirty="0" err="1">
                <a:solidFill>
                  <a:srgbClr val="000000"/>
                </a:solidFill>
                <a:latin typeface="+mj-lt"/>
                <a:ea typeface="Arial"/>
                <a:cs typeface="Arial"/>
                <a:sym typeface="Arial"/>
              </a:rPr>
              <a:t>específica</a:t>
            </a:r>
            <a:r>
              <a:rPr lang="en-US" sz="2300" b="0" i="0" u="none" strike="noStrike" cap="none" dirty="0">
                <a:solidFill>
                  <a:srgbClr val="000000"/>
                </a:solidFill>
                <a:latin typeface="+mj-lt"/>
                <a:ea typeface="Arial"/>
                <a:cs typeface="Arial"/>
                <a:sym typeface="Arial"/>
              </a:rPr>
              <a:t> </a:t>
            </a:r>
            <a:r>
              <a:rPr lang="en-US" sz="2300" b="0" i="0" u="none" strike="noStrike" cap="none" dirty="0" err="1">
                <a:solidFill>
                  <a:srgbClr val="000000"/>
                </a:solidFill>
                <a:latin typeface="+mj-lt"/>
                <a:ea typeface="Arial"/>
                <a:cs typeface="Arial"/>
                <a:sym typeface="Arial"/>
              </a:rPr>
              <a:t>sobre</a:t>
            </a:r>
            <a:r>
              <a:rPr lang="en-US" sz="2300" b="0" i="0" u="none" strike="noStrike" cap="none" dirty="0">
                <a:solidFill>
                  <a:srgbClr val="000000"/>
                </a:solidFill>
                <a:latin typeface="+mj-lt"/>
                <a:ea typeface="Arial"/>
                <a:cs typeface="Arial"/>
                <a:sym typeface="Arial"/>
              </a:rPr>
              <a:t> </a:t>
            </a:r>
            <a:r>
              <a:rPr lang="en-US" sz="2300" b="0" i="0" u="none" strike="noStrike" cap="none" dirty="0" err="1">
                <a:solidFill>
                  <a:srgbClr val="000000"/>
                </a:solidFill>
                <a:latin typeface="+mj-lt"/>
                <a:ea typeface="Arial"/>
                <a:cs typeface="Arial"/>
                <a:sym typeface="Arial"/>
              </a:rPr>
              <a:t>productos</a:t>
            </a:r>
            <a:r>
              <a:rPr lang="en-US" sz="2300" b="0" i="0" u="none" strike="noStrike" cap="none" dirty="0">
                <a:solidFill>
                  <a:srgbClr val="000000"/>
                </a:solidFill>
                <a:latin typeface="+mj-lt"/>
                <a:ea typeface="Arial"/>
                <a:cs typeface="Arial"/>
                <a:sym typeface="Arial"/>
              </a:rPr>
              <a:t> </a:t>
            </a:r>
            <a:r>
              <a:rPr lang="en-US" sz="2300" b="0" i="0" u="none" strike="noStrike" cap="none" dirty="0" err="1">
                <a:solidFill>
                  <a:srgbClr val="000000"/>
                </a:solidFill>
                <a:latin typeface="+mj-lt"/>
                <a:ea typeface="Arial"/>
                <a:cs typeface="Arial"/>
                <a:sym typeface="Arial"/>
              </a:rPr>
              <a:t>químicos</a:t>
            </a:r>
            <a:r>
              <a:rPr lang="en-US" sz="2300" b="0" i="0" u="none" strike="noStrike" cap="none" dirty="0">
                <a:solidFill>
                  <a:srgbClr val="000000"/>
                </a:solidFill>
                <a:latin typeface="+mj-lt"/>
                <a:ea typeface="Arial"/>
                <a:cs typeface="Arial"/>
                <a:sym typeface="Arial"/>
              </a:rPr>
              <a:t> </a:t>
            </a:r>
            <a:r>
              <a:rPr lang="en-US" sz="2300" b="0" i="0" u="none" strike="noStrike" cap="none" dirty="0" err="1">
                <a:solidFill>
                  <a:srgbClr val="000000"/>
                </a:solidFill>
                <a:latin typeface="+mj-lt"/>
                <a:ea typeface="Arial"/>
                <a:cs typeface="Arial"/>
                <a:sym typeface="Arial"/>
              </a:rPr>
              <a:t>esté</a:t>
            </a:r>
            <a:r>
              <a:rPr lang="en-US" sz="2300" b="0" i="0" u="none" strike="noStrike" cap="none" dirty="0">
                <a:solidFill>
                  <a:srgbClr val="000000"/>
                </a:solidFill>
                <a:latin typeface="+mj-lt"/>
                <a:ea typeface="Arial"/>
                <a:cs typeface="Arial"/>
                <a:sym typeface="Arial"/>
              </a:rPr>
              <a:t> disponible a </a:t>
            </a:r>
            <a:r>
              <a:rPr lang="en-US" sz="2300" b="0" i="0" u="none" strike="noStrike" cap="none" dirty="0" err="1">
                <a:solidFill>
                  <a:srgbClr val="000000"/>
                </a:solidFill>
                <a:latin typeface="+mj-lt"/>
                <a:ea typeface="Arial"/>
                <a:cs typeface="Arial"/>
                <a:sym typeface="Arial"/>
              </a:rPr>
              <a:t>través</a:t>
            </a:r>
            <a:r>
              <a:rPr lang="en-US" sz="2300" b="0" i="0" u="none" strike="noStrike" cap="none" dirty="0">
                <a:solidFill>
                  <a:srgbClr val="000000"/>
                </a:solidFill>
                <a:latin typeface="+mj-lt"/>
                <a:ea typeface="Arial"/>
                <a:cs typeface="Arial"/>
                <a:sym typeface="Arial"/>
              </a:rPr>
              <a:t> de </a:t>
            </a:r>
            <a:r>
              <a:rPr lang="en-US" sz="2300" b="0" i="0" u="none" strike="noStrike" cap="none" dirty="0" err="1">
                <a:solidFill>
                  <a:srgbClr val="000000"/>
                </a:solidFill>
                <a:latin typeface="+mj-lt"/>
                <a:ea typeface="Arial"/>
                <a:cs typeface="Arial"/>
                <a:sym typeface="Arial"/>
              </a:rPr>
              <a:t>etiquetas</a:t>
            </a:r>
            <a:r>
              <a:rPr lang="en-US" sz="2300" b="0" i="0" u="none" strike="noStrike" cap="none" dirty="0">
                <a:solidFill>
                  <a:srgbClr val="000000"/>
                </a:solidFill>
                <a:latin typeface="+mj-lt"/>
                <a:ea typeface="Arial"/>
                <a:cs typeface="Arial"/>
                <a:sym typeface="Arial"/>
              </a:rPr>
              <a:t> y hojas de </a:t>
            </a:r>
            <a:r>
              <a:rPr lang="en-US" sz="2300" b="0" i="0" u="none" strike="noStrike" cap="none" dirty="0" err="1">
                <a:solidFill>
                  <a:srgbClr val="000000"/>
                </a:solidFill>
                <a:latin typeface="+mj-lt"/>
                <a:ea typeface="Arial"/>
                <a:cs typeface="Arial"/>
                <a:sym typeface="Arial"/>
              </a:rPr>
              <a:t>datos</a:t>
            </a:r>
            <a:r>
              <a:rPr lang="en-US" sz="2300" b="0" i="0" u="none" strike="noStrike" cap="none" dirty="0">
                <a:solidFill>
                  <a:srgbClr val="000000"/>
                </a:solidFill>
                <a:latin typeface="+mj-lt"/>
                <a:ea typeface="Arial"/>
                <a:cs typeface="Arial"/>
                <a:sym typeface="Arial"/>
              </a:rPr>
              <a:t> de </a:t>
            </a:r>
            <a:r>
              <a:rPr lang="en-US" sz="2300" b="0" i="0" u="none" strike="noStrike" cap="none" dirty="0" err="1">
                <a:solidFill>
                  <a:srgbClr val="000000"/>
                </a:solidFill>
                <a:latin typeface="+mj-lt"/>
                <a:ea typeface="Arial"/>
                <a:cs typeface="Arial"/>
                <a:sym typeface="Arial"/>
              </a:rPr>
              <a:t>seguridad</a:t>
            </a:r>
            <a:r>
              <a:rPr lang="en-US" sz="2300" b="0" i="0" u="none" strike="noStrike" cap="none" dirty="0">
                <a:solidFill>
                  <a:srgbClr val="000000"/>
                </a:solidFill>
                <a:latin typeface="+mj-lt"/>
                <a:ea typeface="Arial"/>
                <a:cs typeface="Arial"/>
                <a:sym typeface="Arial"/>
              </a:rPr>
              <a:t>.(SDS).</a:t>
            </a:r>
            <a:endParaRPr sz="2300" b="0" i="0" u="none" strike="noStrike" cap="none" dirty="0">
              <a:solidFill>
                <a:srgbClr val="000000"/>
              </a:solidFill>
              <a:latin typeface="+mj-lt"/>
              <a:ea typeface="Arial"/>
              <a:cs typeface="Arial"/>
              <a:sym typeface="Arial"/>
            </a:endParaRPr>
          </a:p>
        </p:txBody>
      </p:sp>
      <p:pic>
        <p:nvPicPr>
          <p:cNvPr id="214" name="Google Shape;214;p40" descr="SDS form"/>
          <p:cNvPicPr preferRelativeResize="0"/>
          <p:nvPr/>
        </p:nvPicPr>
        <p:blipFill rotWithShape="1">
          <a:blip r:embed="rId4">
            <a:alphaModFix/>
          </a:blip>
          <a:srcRect/>
          <a:stretch/>
        </p:blipFill>
        <p:spPr>
          <a:xfrm>
            <a:off x="914400" y="4222800"/>
            <a:ext cx="4005000" cy="2743200"/>
          </a:xfrm>
          <a:prstGeom prst="rect">
            <a:avLst/>
          </a:prstGeom>
          <a:noFill/>
          <a:ln>
            <a:noFill/>
          </a:ln>
        </p:spPr>
      </p:pic>
      <p:sp>
        <p:nvSpPr>
          <p:cNvPr id="3" name="Text Placeholder 2" hidden="1">
            <a:extLst>
              <a:ext uri="{FF2B5EF4-FFF2-40B4-BE49-F238E27FC236}">
                <a16:creationId xmlns:a16="http://schemas.microsoft.com/office/drawing/2014/main" id="{68DC74F4-892D-4389-AB1B-AA365CFBC16D}"/>
              </a:ext>
            </a:extLst>
          </p:cNvPr>
          <p:cNvSpPr>
            <a:spLocks noGrp="1"/>
          </p:cNvSpPr>
          <p:nvPr>
            <p:ph type="body" idx="1"/>
          </p:nvPr>
        </p:nvSpPr>
        <p:spPr/>
        <p:txBody>
          <a:bodyPr/>
          <a:lstStyle/>
          <a:p>
            <a:endParaRPr lang="en-US"/>
          </a:p>
        </p:txBody>
      </p:sp>
      <p:sp>
        <p:nvSpPr>
          <p:cNvPr id="4" name="Rectangle 3">
            <a:extLst>
              <a:ext uri="{FF2B5EF4-FFF2-40B4-BE49-F238E27FC236}">
                <a16:creationId xmlns:a16="http://schemas.microsoft.com/office/drawing/2014/main" id="{F09E2C76-494C-48E2-9076-67AB6BA6BA78}"/>
              </a:ext>
            </a:extLst>
          </p:cNvPr>
          <p:cNvSpPr/>
          <p:nvPr/>
        </p:nvSpPr>
        <p:spPr>
          <a:xfrm>
            <a:off x="7704000" y="6874434"/>
            <a:ext cx="1766830" cy="307777"/>
          </a:xfrm>
          <a:prstGeom prst="rect">
            <a:avLst/>
          </a:prstGeom>
        </p:spPr>
        <p:txBody>
          <a:bodyPr wrap="none">
            <a:spAutoFit/>
          </a:bodyPr>
          <a:lstStyle/>
          <a:p>
            <a:r>
              <a:rPr lang="en-US"/>
              <a:t>Datos de Seguridad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 name="Title 1">
            <a:extLst>
              <a:ext uri="{FF2B5EF4-FFF2-40B4-BE49-F238E27FC236}">
                <a16:creationId xmlns:a16="http://schemas.microsoft.com/office/drawing/2014/main" id="{BFC8BBD3-9D8A-4002-8B15-BBE589202CEC}"/>
              </a:ext>
            </a:extLst>
          </p:cNvPr>
          <p:cNvSpPr>
            <a:spLocks noGrp="1"/>
          </p:cNvSpPr>
          <p:nvPr>
            <p:ph type="title"/>
          </p:nvPr>
        </p:nvSpPr>
        <p:spPr>
          <a:xfrm>
            <a:off x="361760" y="0"/>
            <a:ext cx="7200000" cy="487680"/>
          </a:xfrm>
        </p:spPr>
        <p:txBody>
          <a:bodyPr/>
          <a:lstStyle/>
          <a:p>
            <a:r>
              <a:rPr lang="es-ES" dirty="0">
                <a:solidFill>
                  <a:schemeClr val="dk1"/>
                </a:solidFill>
              </a:rPr>
              <a:t>Estándar de Comunicación de Riesgos de </a:t>
            </a:r>
            <a:r>
              <a:rPr lang="es-ES" dirty="0" smtClean="0">
                <a:solidFill>
                  <a:schemeClr val="dk1"/>
                </a:solidFill>
              </a:rPr>
              <a:t>OSHA  </a:t>
            </a:r>
            <a:r>
              <a:rPr lang="es-ES" sz="2000" dirty="0"/>
              <a:t/>
            </a:r>
            <a:br>
              <a:rPr lang="es-ES" sz="2000" dirty="0"/>
            </a:br>
            <a:endParaRPr lang="en-US" dirty="0"/>
          </a:p>
        </p:txBody>
      </p:sp>
      <p:sp>
        <p:nvSpPr>
          <p:cNvPr id="219" name="Google Shape;219;p41"/>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700"/>
              <a:buFont typeface="Arial"/>
              <a:buNone/>
            </a:pPr>
            <a:r>
              <a:rPr lang="en-US" sz="2700" b="0" i="0" u="none" strike="noStrike" cap="none" dirty="0" err="1">
                <a:solidFill>
                  <a:schemeClr val="dk1"/>
                </a:solidFill>
                <a:latin typeface="+mj-lt"/>
                <a:ea typeface="Arial"/>
                <a:cs typeface="Arial"/>
                <a:sym typeface="Arial"/>
              </a:rPr>
              <a:t>Estándar</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Comunicación</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Riesgos</a:t>
            </a:r>
            <a:r>
              <a:rPr lang="en-US" sz="2700" b="0" i="0" u="none" strike="noStrike" cap="none" dirty="0">
                <a:solidFill>
                  <a:schemeClr val="dk1"/>
                </a:solidFill>
                <a:latin typeface="+mj-lt"/>
                <a:ea typeface="Arial"/>
                <a:cs typeface="Arial"/>
                <a:sym typeface="Arial"/>
              </a:rPr>
              <a:t> de OSHA</a:t>
            </a:r>
            <a:endParaRPr sz="3000" b="0" i="0" u="none" strike="noStrike" cap="none" dirty="0">
              <a:solidFill>
                <a:srgbClr val="000000"/>
              </a:solidFill>
              <a:latin typeface="+mj-lt"/>
              <a:ea typeface="Arial"/>
              <a:cs typeface="Arial"/>
              <a:sym typeface="Arial"/>
            </a:endParaRPr>
          </a:p>
        </p:txBody>
      </p:sp>
      <p:sp>
        <p:nvSpPr>
          <p:cNvPr id="220" name="Google Shape;220;p41"/>
          <p:cNvSpPr txBox="1"/>
          <p:nvPr/>
        </p:nvSpPr>
        <p:spPr>
          <a:xfrm>
            <a:off x="504000" y="1800000"/>
            <a:ext cx="9072000" cy="4384440"/>
          </a:xfrm>
          <a:prstGeom prst="rect">
            <a:avLst/>
          </a:prstGeom>
          <a:noFill/>
          <a:ln>
            <a:noFill/>
          </a:ln>
        </p:spPr>
        <p:txBody>
          <a:bodyPr spcFirstLastPara="1" wrap="square" lIns="0" tIns="0" rIns="0" bIns="0" anchor="t" anchorCtr="0">
            <a:noAutofit/>
          </a:bodyPr>
          <a:lstStyle/>
          <a:p>
            <a:pPr marL="431999" marR="0" lvl="0" indent="-323999"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000000"/>
                </a:solidFill>
                <a:latin typeface="+mj-lt"/>
                <a:ea typeface="Arial"/>
                <a:cs typeface="Arial"/>
                <a:sym typeface="Arial"/>
              </a:rPr>
              <a:t>Etiquetas</a:t>
            </a:r>
            <a:r>
              <a:rPr lang="en-US" sz="2600" b="0" i="0" u="none" strike="noStrike" cap="none" dirty="0">
                <a:solidFill>
                  <a:srgbClr val="000000"/>
                </a:solidFill>
                <a:latin typeface="+mj-lt"/>
                <a:ea typeface="Arial"/>
                <a:cs typeface="Arial"/>
                <a:sym typeface="Arial"/>
              </a:rPr>
              <a:t> y </a:t>
            </a:r>
            <a:r>
              <a:rPr lang="en-US" sz="2600" b="0" i="0" u="none" strike="noStrike" cap="none" dirty="0" err="1">
                <a:solidFill>
                  <a:srgbClr val="000000"/>
                </a:solidFill>
                <a:latin typeface="+mj-lt"/>
                <a:ea typeface="Arial"/>
                <a:cs typeface="Arial"/>
                <a:sym typeface="Arial"/>
              </a:rPr>
              <a:t>otras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formas</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advertencia</a:t>
            </a:r>
            <a:endParaRPr sz="2600" b="0" i="0" u="none" strike="noStrike" cap="none" dirty="0">
              <a:solidFill>
                <a:srgbClr val="000000"/>
              </a:solidFill>
              <a:latin typeface="+mj-lt"/>
              <a:ea typeface="Arial"/>
              <a:cs typeface="Arial"/>
              <a:sym typeface="Arial"/>
            </a:endParaRPr>
          </a:p>
          <a:p>
            <a:pPr marL="431999" marR="0" lvl="0" indent="0" algn="l" rtl="0">
              <a:lnSpc>
                <a:spcPct val="100000"/>
              </a:lnSpc>
              <a:spcBef>
                <a:spcPts val="0"/>
              </a:spcBef>
              <a:spcAft>
                <a:spcPts val="0"/>
              </a:spcAft>
              <a:buNone/>
            </a:pPr>
            <a:endParaRPr sz="2600" dirty="0">
              <a:latin typeface="+mj-lt"/>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El </a:t>
            </a:r>
            <a:r>
              <a:rPr lang="en-US" sz="2600" b="0" i="0" u="none" strike="noStrike" cap="none" dirty="0" err="1">
                <a:solidFill>
                  <a:srgbClr val="000000"/>
                </a:solidFill>
                <a:latin typeface="+mj-lt"/>
                <a:ea typeface="Arial"/>
                <a:cs typeface="Arial"/>
                <a:sym typeface="Arial"/>
              </a:rPr>
              <a:t>fabricante</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importador</a:t>
            </a:r>
            <a:r>
              <a:rPr lang="en-US" sz="2600" b="0" i="0" u="none" strike="noStrike" cap="none" dirty="0">
                <a:solidFill>
                  <a:srgbClr val="000000"/>
                </a:solidFill>
                <a:latin typeface="+mj-lt"/>
                <a:ea typeface="Arial"/>
                <a:cs typeface="Arial"/>
                <a:sym typeface="Arial"/>
              </a:rPr>
              <a:t> o </a:t>
            </a:r>
            <a:r>
              <a:rPr lang="en-US" sz="2600" b="0" i="0" u="none" strike="noStrike" cap="none" dirty="0" err="1">
                <a:solidFill>
                  <a:srgbClr val="000000"/>
                </a:solidFill>
                <a:latin typeface="+mj-lt"/>
                <a:ea typeface="Arial"/>
                <a:cs typeface="Arial"/>
                <a:sym typeface="Arial"/>
              </a:rPr>
              <a:t>distribuidor</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químico</a:t>
            </a:r>
            <a:r>
              <a:rPr lang="en-US" sz="2600" b="0" i="0" u="none" strike="noStrike" cap="none" dirty="0">
                <a:solidFill>
                  <a:srgbClr val="000000"/>
                </a:solidFill>
                <a:latin typeface="+mj-lt"/>
                <a:ea typeface="Arial"/>
                <a:cs typeface="Arial"/>
                <a:sym typeface="Arial"/>
              </a:rPr>
              <a:t> se </a:t>
            </a:r>
            <a:r>
              <a:rPr lang="en-US" sz="2600" b="0" i="0" u="none" strike="noStrike" cap="none" dirty="0" err="1">
                <a:solidFill>
                  <a:srgbClr val="000000"/>
                </a:solidFill>
                <a:latin typeface="+mj-lt"/>
                <a:ea typeface="Arial"/>
                <a:cs typeface="Arial"/>
                <a:sym typeface="Arial"/>
              </a:rPr>
              <a:t>asegurará</a:t>
            </a:r>
            <a:r>
              <a:rPr lang="en-US" sz="2600" b="0" i="0" u="none" strike="noStrike" cap="none" dirty="0">
                <a:solidFill>
                  <a:srgbClr val="000000"/>
                </a:solidFill>
                <a:latin typeface="+mj-lt"/>
                <a:ea typeface="Arial"/>
                <a:cs typeface="Arial"/>
                <a:sym typeface="Arial"/>
              </a:rPr>
              <a:t> de que </a:t>
            </a:r>
            <a:r>
              <a:rPr lang="en-US" sz="2600" b="0" i="0" u="none" strike="noStrike" cap="none" dirty="0" err="1">
                <a:solidFill>
                  <a:srgbClr val="000000"/>
                </a:solidFill>
                <a:latin typeface="+mj-lt"/>
                <a:ea typeface="Arial"/>
                <a:cs typeface="Arial"/>
                <a:sym typeface="Arial"/>
              </a:rPr>
              <a:t>cada</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contenedor</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productos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químicos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peligrosos</a:t>
            </a:r>
            <a:r>
              <a:rPr lang="en-US" sz="2600" b="0" i="0" u="none" strike="noStrike" cap="none" dirty="0">
                <a:solidFill>
                  <a:srgbClr val="000000"/>
                </a:solidFill>
                <a:latin typeface="+mj-lt"/>
                <a:ea typeface="Arial"/>
                <a:cs typeface="Arial"/>
                <a:sym typeface="Arial"/>
              </a:rPr>
              <a:t> que </a:t>
            </a:r>
            <a:r>
              <a:rPr lang="en-US" sz="2600" b="0" i="0" u="none" strike="noStrike" cap="none" dirty="0" err="1">
                <a:solidFill>
                  <a:srgbClr val="000000"/>
                </a:solidFill>
                <a:latin typeface="+mj-lt"/>
                <a:ea typeface="Arial"/>
                <a:cs typeface="Arial"/>
                <a:sym typeface="Arial"/>
              </a:rPr>
              <a:t>salen</a:t>
            </a:r>
            <a:r>
              <a:rPr lang="en-US" sz="2600" b="0" i="0" u="none" strike="noStrike" cap="none" dirty="0">
                <a:solidFill>
                  <a:srgbClr val="000000"/>
                </a:solidFill>
                <a:latin typeface="+mj-lt"/>
                <a:ea typeface="Arial"/>
                <a:cs typeface="Arial"/>
                <a:sym typeface="Arial"/>
              </a:rPr>
              <a:t> del </a:t>
            </a:r>
            <a:r>
              <a:rPr lang="en-US" sz="2600" b="0" i="0" u="none" strike="noStrike" cap="none" dirty="0" err="1">
                <a:solidFill>
                  <a:srgbClr val="000000"/>
                </a:solidFill>
                <a:latin typeface="+mj-lt"/>
                <a:ea typeface="Arial"/>
                <a:cs typeface="Arial"/>
                <a:sym typeface="Arial"/>
              </a:rPr>
              <a:t>lugar</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trabajo</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esté</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etiquetado</a:t>
            </a:r>
            <a:r>
              <a:rPr lang="en-US" sz="2600" b="0" i="0" u="none" strike="noStrike" cap="none" dirty="0">
                <a:solidFill>
                  <a:srgbClr val="000000"/>
                </a:solidFill>
                <a:latin typeface="+mj-lt"/>
                <a:ea typeface="Arial"/>
                <a:cs typeface="Arial"/>
                <a:sym typeface="Arial"/>
              </a:rPr>
              <a:t>, o </a:t>
            </a:r>
            <a:r>
              <a:rPr lang="en-US" sz="2600" b="0" i="0" u="none" strike="noStrike" cap="none" dirty="0" err="1">
                <a:solidFill>
                  <a:srgbClr val="000000"/>
                </a:solidFill>
                <a:latin typeface="+mj-lt"/>
                <a:ea typeface="Arial"/>
                <a:cs typeface="Arial"/>
                <a:sym typeface="Arial"/>
              </a:rPr>
              <a:t>marcado</a:t>
            </a:r>
            <a:r>
              <a:rPr lang="en-US" sz="2600" b="0" i="0" u="none" strike="noStrike" cap="none" dirty="0">
                <a:solidFill>
                  <a:srgbClr val="000000"/>
                </a:solidFill>
                <a:latin typeface="+mj-lt"/>
                <a:ea typeface="Arial"/>
                <a:cs typeface="Arial"/>
                <a:sym typeface="Arial"/>
              </a:rPr>
              <a:t>. </a:t>
            </a:r>
            <a:endParaRPr sz="2600" b="0" i="0" u="none" strike="noStrike" cap="none" dirty="0">
              <a:solidFill>
                <a:srgbClr val="000000"/>
              </a:solidFill>
              <a:latin typeface="+mj-lt"/>
              <a:ea typeface="Arial"/>
              <a:cs typeface="Arial"/>
              <a:sym typeface="Arial"/>
            </a:endParaRPr>
          </a:p>
        </p:txBody>
      </p:sp>
      <p:sp>
        <p:nvSpPr>
          <p:cNvPr id="221" name="Google Shape;221;p41"/>
          <p:cNvSpPr txBox="1"/>
          <p:nvPr/>
        </p:nvSpPr>
        <p:spPr>
          <a:xfrm>
            <a:off x="1357005" y="5781620"/>
            <a:ext cx="4114800" cy="4029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0" i="1" u="none" strike="noStrike" cap="none">
                <a:solidFill>
                  <a:srgbClr val="000000"/>
                </a:solidFill>
                <a:latin typeface="+mj-lt"/>
                <a:ea typeface="Arial"/>
                <a:cs typeface="Arial"/>
                <a:sym typeface="Arial"/>
              </a:rPr>
              <a:t>29 CFR 1910.1200(f)(1)</a:t>
            </a:r>
            <a:endParaRPr sz="1800" b="0" i="0" u="none" strike="noStrike" cap="none">
              <a:solidFill>
                <a:srgbClr val="000000"/>
              </a:solidFill>
              <a:latin typeface="+mj-lt"/>
              <a:ea typeface="Arial"/>
              <a:cs typeface="Arial"/>
              <a:sym typeface="Arial"/>
            </a:endParaRPr>
          </a:p>
        </p:txBody>
      </p:sp>
      <p:sp>
        <p:nvSpPr>
          <p:cNvPr id="3" name="Text Placeholder 2" hidden="1">
            <a:extLst>
              <a:ext uri="{FF2B5EF4-FFF2-40B4-BE49-F238E27FC236}">
                <a16:creationId xmlns:a16="http://schemas.microsoft.com/office/drawing/2014/main" id="{013646BE-4EB2-4D6A-BE01-CB6EC0E4C755}"/>
              </a:ext>
            </a:extLst>
          </p:cNvPr>
          <p:cNvSpPr>
            <a:spLocks noGrp="1"/>
          </p:cNvSpPr>
          <p:nvPr>
            <p:ph type="body" idx="1"/>
          </p:nvPr>
        </p:nvSpPr>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a:extLst>
              <a:ext uri="{FF2B5EF4-FFF2-40B4-BE49-F238E27FC236}">
                <a16:creationId xmlns:a16="http://schemas.microsoft.com/office/drawing/2014/main" id="{11B895B9-CC7B-4764-9FB6-C92232D95A07}"/>
              </a:ext>
            </a:extLst>
          </p:cNvPr>
          <p:cNvSpPr>
            <a:spLocks noGrp="1"/>
          </p:cNvSpPr>
          <p:nvPr>
            <p:ph type="title"/>
          </p:nvPr>
        </p:nvSpPr>
        <p:spPr>
          <a:xfrm>
            <a:off x="483680" y="-155520"/>
            <a:ext cx="7200000" cy="720000"/>
          </a:xfrm>
        </p:spPr>
        <p:txBody>
          <a:bodyPr/>
          <a:lstStyle/>
          <a:p>
            <a:r>
              <a:rPr lang="es-ES" dirty="0" smtClean="0">
                <a:solidFill>
                  <a:schemeClr val="dk1"/>
                </a:solidFill>
              </a:rPr>
              <a:t>  Estándar </a:t>
            </a:r>
            <a:r>
              <a:rPr lang="es-ES" dirty="0">
                <a:solidFill>
                  <a:schemeClr val="dk1"/>
                </a:solidFill>
              </a:rPr>
              <a:t>de Comunicación de Riesgos de OSHA</a:t>
            </a:r>
            <a:r>
              <a:rPr lang="es-ES" sz="2000" dirty="0"/>
              <a:t/>
            </a:r>
            <a:br>
              <a:rPr lang="es-ES" sz="2000" dirty="0"/>
            </a:br>
            <a:endParaRPr lang="en-US" dirty="0"/>
          </a:p>
        </p:txBody>
      </p:sp>
      <p:sp>
        <p:nvSpPr>
          <p:cNvPr id="226" name="Google Shape;226;p42"/>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700"/>
              <a:buFont typeface="Arial"/>
              <a:buNone/>
            </a:pPr>
            <a:r>
              <a:rPr lang="en-US" sz="2700" b="0" i="0" u="none" strike="noStrike" cap="none" dirty="0" err="1">
                <a:solidFill>
                  <a:schemeClr val="dk1"/>
                </a:solidFill>
                <a:latin typeface="+mj-lt"/>
                <a:ea typeface="Arial"/>
                <a:cs typeface="Arial"/>
                <a:sym typeface="Arial"/>
              </a:rPr>
              <a:t>Estándar</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Comunicación</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Riesgos</a:t>
            </a:r>
            <a:r>
              <a:rPr lang="en-US" sz="2700" b="0" i="0" u="none" strike="noStrike" cap="none" dirty="0">
                <a:solidFill>
                  <a:schemeClr val="dk1"/>
                </a:solidFill>
                <a:latin typeface="+mj-lt"/>
                <a:ea typeface="Arial"/>
                <a:cs typeface="Arial"/>
                <a:sym typeface="Arial"/>
              </a:rPr>
              <a:t> de OSHA</a:t>
            </a:r>
            <a:endParaRPr sz="3000" b="0" i="0" u="none" strike="noStrike" cap="none" dirty="0">
              <a:solidFill>
                <a:srgbClr val="000000"/>
              </a:solidFill>
              <a:latin typeface="+mj-lt"/>
              <a:ea typeface="Arial"/>
              <a:cs typeface="Arial"/>
              <a:sym typeface="Arial"/>
            </a:endParaRPr>
          </a:p>
        </p:txBody>
      </p:sp>
      <p:sp>
        <p:nvSpPr>
          <p:cNvPr id="227" name="Google Shape;227;p42"/>
          <p:cNvSpPr txBox="1"/>
          <p:nvPr/>
        </p:nvSpPr>
        <p:spPr>
          <a:xfrm>
            <a:off x="504000" y="1800000"/>
            <a:ext cx="9072000" cy="4384440"/>
          </a:xfrm>
          <a:prstGeom prst="rect">
            <a:avLst/>
          </a:prstGeom>
          <a:noFill/>
          <a:ln>
            <a:noFill/>
          </a:ln>
        </p:spPr>
        <p:txBody>
          <a:bodyPr spcFirstLastPara="1" wrap="square" lIns="0" tIns="0" rIns="0" bIns="0" anchor="t" anchorCtr="0">
            <a:noAutofit/>
          </a:bodyPr>
          <a:lstStyle/>
          <a:p>
            <a:pPr marL="431999" marR="0" lvl="0" indent="-323999" algn="l" rtl="0">
              <a:lnSpc>
                <a:spcPct val="100000"/>
              </a:lnSpc>
              <a:spcBef>
                <a:spcPts val="0"/>
              </a:spcBef>
              <a:spcAft>
                <a:spcPts val="0"/>
              </a:spcAft>
              <a:buClr>
                <a:srgbClr val="000000"/>
              </a:buClr>
              <a:buSzPts val="1170"/>
              <a:buFont typeface="Noto Sans Symbols"/>
              <a:buChar char="●"/>
            </a:pPr>
            <a:r>
              <a:rPr lang="en-US" sz="2600" dirty="0" err="1">
                <a:solidFill>
                  <a:schemeClr val="dk1"/>
                </a:solidFill>
                <a:latin typeface="+mj-lt"/>
              </a:rPr>
              <a:t>Cuando</a:t>
            </a:r>
            <a:r>
              <a:rPr lang="en-US" sz="2600" dirty="0">
                <a:solidFill>
                  <a:schemeClr val="dk1"/>
                </a:solidFill>
                <a:latin typeface="+mj-lt"/>
              </a:rPr>
              <a:t> se </a:t>
            </a:r>
            <a:r>
              <a:rPr lang="en-US" sz="2600" dirty="0" err="1">
                <a:solidFill>
                  <a:schemeClr val="dk1"/>
                </a:solidFill>
                <a:latin typeface="+mj-lt"/>
              </a:rPr>
              <a:t>solicite</a:t>
            </a:r>
            <a:r>
              <a:rPr lang="en-US" sz="2600" dirty="0">
                <a:solidFill>
                  <a:schemeClr val="dk1"/>
                </a:solidFill>
                <a:latin typeface="+mj-lt"/>
              </a:rPr>
              <a:t> al </a:t>
            </a:r>
            <a:r>
              <a:rPr lang="en-US" sz="2600" dirty="0" err="1">
                <a:solidFill>
                  <a:schemeClr val="dk1"/>
                </a:solidFill>
                <a:latin typeface="+mj-lt"/>
              </a:rPr>
              <a:t>fabricante</a:t>
            </a:r>
            <a:r>
              <a:rPr lang="en-US" sz="2600" dirty="0">
                <a:solidFill>
                  <a:schemeClr val="dk1"/>
                </a:solidFill>
                <a:latin typeface="+mj-lt"/>
              </a:rPr>
              <a:t> o </a:t>
            </a:r>
            <a:r>
              <a:rPr lang="en-US" sz="2600" dirty="0" err="1">
                <a:solidFill>
                  <a:schemeClr val="dk1"/>
                </a:solidFill>
                <a:latin typeface="+mj-lt"/>
              </a:rPr>
              <a:t>importador</a:t>
            </a:r>
            <a:r>
              <a:rPr lang="en-US" sz="2600" dirty="0">
                <a:solidFill>
                  <a:schemeClr val="dk1"/>
                </a:solidFill>
                <a:latin typeface="+mj-lt"/>
              </a:rPr>
              <a:t> </a:t>
            </a:r>
            <a:r>
              <a:rPr lang="en-US" sz="2600" dirty="0" err="1">
                <a:solidFill>
                  <a:schemeClr val="dk1"/>
                </a:solidFill>
                <a:latin typeface="+mj-lt"/>
              </a:rPr>
              <a:t>químico</a:t>
            </a:r>
            <a:r>
              <a:rPr lang="en-US" sz="2600" dirty="0">
                <a:solidFill>
                  <a:schemeClr val="dk1"/>
                </a:solidFill>
                <a:latin typeface="+mj-lt"/>
              </a:rPr>
              <a:t> que </a:t>
            </a:r>
            <a:r>
              <a:rPr lang="en-US" sz="2600" dirty="0" err="1">
                <a:solidFill>
                  <a:schemeClr val="dk1"/>
                </a:solidFill>
                <a:latin typeface="+mj-lt"/>
              </a:rPr>
              <a:t>etiquete</a:t>
            </a:r>
            <a:r>
              <a:rPr lang="en-US" sz="2600" dirty="0">
                <a:solidFill>
                  <a:schemeClr val="dk1"/>
                </a:solidFill>
                <a:latin typeface="+mj-lt"/>
              </a:rPr>
              <a:t>, marque, se </a:t>
            </a:r>
            <a:r>
              <a:rPr lang="en-US" sz="2600" dirty="0" err="1">
                <a:solidFill>
                  <a:schemeClr val="dk1"/>
                </a:solidFill>
                <a:latin typeface="+mj-lt"/>
              </a:rPr>
              <a:t>deberá</a:t>
            </a:r>
            <a:r>
              <a:rPr lang="en-US" sz="2600" dirty="0">
                <a:solidFill>
                  <a:schemeClr val="dk1"/>
                </a:solidFill>
                <a:latin typeface="+mj-lt"/>
              </a:rPr>
              <a:t> </a:t>
            </a:r>
            <a:r>
              <a:rPr lang="en-US" sz="2600" dirty="0" err="1">
                <a:solidFill>
                  <a:schemeClr val="dk1"/>
                </a:solidFill>
                <a:latin typeface="+mj-lt"/>
              </a:rPr>
              <a:t>proporcionar</a:t>
            </a:r>
            <a:r>
              <a:rPr lang="en-US" sz="2600" dirty="0">
                <a:solidFill>
                  <a:schemeClr val="dk1"/>
                </a:solidFill>
                <a:latin typeface="+mj-lt"/>
              </a:rPr>
              <a:t> la </a:t>
            </a:r>
            <a:r>
              <a:rPr lang="en-US" sz="2600" dirty="0" err="1">
                <a:solidFill>
                  <a:schemeClr val="dk1"/>
                </a:solidFill>
                <a:latin typeface="+mj-lt"/>
              </a:rPr>
              <a:t>siguiente</a:t>
            </a:r>
            <a:r>
              <a:rPr lang="en-US" sz="2600" dirty="0">
                <a:solidFill>
                  <a:schemeClr val="dk1"/>
                </a:solidFill>
                <a:latin typeface="+mj-lt"/>
              </a:rPr>
              <a:t> </a:t>
            </a:r>
            <a:r>
              <a:rPr lang="en-US" sz="2600" dirty="0" err="1">
                <a:solidFill>
                  <a:schemeClr val="dk1"/>
                </a:solidFill>
                <a:latin typeface="+mj-lt"/>
              </a:rPr>
              <a:t>información</a:t>
            </a:r>
            <a:r>
              <a:rPr lang="en-US" sz="2600" dirty="0">
                <a:solidFill>
                  <a:schemeClr val="dk1"/>
                </a:solidFill>
                <a:latin typeface="+mj-lt"/>
              </a:rPr>
              <a:t>: </a:t>
            </a:r>
            <a:endParaRPr sz="2600" b="0" i="0" u="none" strike="noStrike" cap="none" dirty="0">
              <a:solidFill>
                <a:srgbClr val="000000"/>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000000"/>
                </a:solidFill>
                <a:latin typeface="+mj-lt"/>
                <a:ea typeface="Arial"/>
                <a:cs typeface="Arial"/>
                <a:sym typeface="Arial"/>
              </a:rPr>
              <a:t>Identificador</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Producto</a:t>
            </a:r>
            <a:r>
              <a:rPr lang="en-US" sz="2600" b="0" i="0" u="none" strike="noStrike" cap="none" dirty="0">
                <a:solidFill>
                  <a:srgbClr val="000000"/>
                </a:solidFill>
                <a:latin typeface="+mj-lt"/>
                <a:ea typeface="Arial"/>
                <a:cs typeface="Arial"/>
                <a:sym typeface="Arial"/>
              </a:rPr>
              <a:t>	</a:t>
            </a:r>
            <a:endParaRPr sz="2600" b="0" i="0" u="none" strike="noStrike" cap="none" dirty="0">
              <a:solidFill>
                <a:srgbClr val="000000"/>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Palabra Clave </a:t>
            </a:r>
            <a:endParaRPr sz="2600" b="0" i="0" u="none" strike="noStrike" cap="none" dirty="0">
              <a:solidFill>
                <a:srgbClr val="000000"/>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000000"/>
                </a:solidFill>
                <a:latin typeface="+mj-lt"/>
                <a:ea typeface="Arial"/>
                <a:cs typeface="Arial"/>
                <a:sym typeface="Arial"/>
              </a:rPr>
              <a:t>Declaraciones</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Peligro</a:t>
            </a:r>
            <a:r>
              <a:rPr lang="en-US" sz="2600" b="0" i="0" u="none" strike="noStrike" cap="none" dirty="0">
                <a:solidFill>
                  <a:srgbClr val="000000"/>
                </a:solidFill>
                <a:latin typeface="+mj-lt"/>
                <a:ea typeface="Arial"/>
                <a:cs typeface="Arial"/>
                <a:sym typeface="Arial"/>
              </a:rPr>
              <a:t> </a:t>
            </a:r>
            <a:endParaRPr sz="2600" b="0" i="0" u="none" strike="noStrike" cap="none" dirty="0">
              <a:solidFill>
                <a:srgbClr val="000000"/>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000000"/>
                </a:solidFill>
                <a:latin typeface="+mj-lt"/>
                <a:ea typeface="Arial"/>
                <a:cs typeface="Arial"/>
                <a:sym typeface="Arial"/>
              </a:rPr>
              <a:t>Pictograma</a:t>
            </a:r>
            <a:r>
              <a:rPr lang="en-US" sz="2600" b="0" i="0" u="none" strike="noStrike" cap="none" dirty="0">
                <a:solidFill>
                  <a:srgbClr val="000000"/>
                </a:solidFill>
                <a:latin typeface="+mj-lt"/>
                <a:ea typeface="Arial"/>
                <a:cs typeface="Arial"/>
                <a:sym typeface="Arial"/>
              </a:rPr>
              <a:t>(s) 	</a:t>
            </a:r>
            <a:endParaRPr sz="2600" b="0" i="0" u="none" strike="noStrike" cap="none" dirty="0">
              <a:solidFill>
                <a:srgbClr val="000000"/>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000000"/>
                </a:solidFill>
                <a:latin typeface="+mj-lt"/>
                <a:ea typeface="Arial"/>
                <a:cs typeface="Arial"/>
                <a:sym typeface="Arial"/>
              </a:rPr>
              <a:t>Consejos</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Prudencia</a:t>
            </a:r>
            <a:r>
              <a:rPr lang="en-US" sz="2600" b="0" i="0" u="none" strike="noStrike" cap="none" dirty="0">
                <a:solidFill>
                  <a:srgbClr val="000000"/>
                </a:solidFill>
                <a:latin typeface="+mj-lt"/>
                <a:ea typeface="Arial"/>
                <a:cs typeface="Arial"/>
                <a:sym typeface="Arial"/>
              </a:rPr>
              <a:t> </a:t>
            </a:r>
            <a:endParaRPr sz="2600" b="0" i="0" u="none" strike="noStrike" cap="none" dirty="0">
              <a:solidFill>
                <a:srgbClr val="000000"/>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000000"/>
                </a:solidFill>
                <a:latin typeface="+mj-lt"/>
                <a:ea typeface="Arial"/>
                <a:cs typeface="Arial"/>
                <a:sym typeface="Arial"/>
              </a:rPr>
              <a:t>Nombre</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dirección</a:t>
            </a:r>
            <a:r>
              <a:rPr lang="en-US" sz="2600" b="0" i="0" u="none" strike="noStrike" cap="none" dirty="0">
                <a:solidFill>
                  <a:srgbClr val="000000"/>
                </a:solidFill>
                <a:latin typeface="+mj-lt"/>
                <a:ea typeface="Arial"/>
                <a:cs typeface="Arial"/>
                <a:sym typeface="Arial"/>
              </a:rPr>
              <a:t> y </a:t>
            </a:r>
            <a:r>
              <a:rPr lang="en-US" sz="2600" b="0" i="0" u="none" strike="noStrike" cap="none" dirty="0" err="1">
                <a:solidFill>
                  <a:srgbClr val="000000"/>
                </a:solidFill>
                <a:latin typeface="+mj-lt"/>
                <a:ea typeface="Arial"/>
                <a:cs typeface="Arial"/>
                <a:sym typeface="Arial"/>
              </a:rPr>
              <a:t>número</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teléfono</a:t>
            </a:r>
            <a:r>
              <a:rPr lang="en-US" sz="2600" b="0" i="0" u="none" strike="noStrike" cap="none" dirty="0">
                <a:solidFill>
                  <a:srgbClr val="000000"/>
                </a:solidFill>
                <a:latin typeface="+mj-lt"/>
                <a:ea typeface="Arial"/>
                <a:cs typeface="Arial"/>
                <a:sym typeface="Arial"/>
              </a:rPr>
              <a:t> del </a:t>
            </a:r>
            <a:r>
              <a:rPr lang="en-US" sz="2600" b="0" i="0" u="none" strike="noStrike" cap="none" dirty="0" err="1">
                <a:solidFill>
                  <a:srgbClr val="000000"/>
                </a:solidFill>
                <a:latin typeface="+mj-lt"/>
                <a:ea typeface="Arial"/>
                <a:cs typeface="Arial"/>
                <a:sym typeface="Arial"/>
              </a:rPr>
              <a:t>fabricante</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químico</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importador</a:t>
            </a:r>
            <a:r>
              <a:rPr lang="en-US" sz="2600" b="0" i="0" u="none" strike="noStrike" cap="none" dirty="0">
                <a:solidFill>
                  <a:srgbClr val="000000"/>
                </a:solidFill>
                <a:latin typeface="+mj-lt"/>
                <a:ea typeface="Arial"/>
                <a:cs typeface="Arial"/>
                <a:sym typeface="Arial"/>
              </a:rPr>
              <a:t> u </a:t>
            </a:r>
            <a:r>
              <a:rPr lang="en-US" sz="2600" b="0" i="0" u="none" strike="noStrike" cap="none" dirty="0" err="1">
                <a:solidFill>
                  <a:srgbClr val="000000"/>
                </a:solidFill>
                <a:latin typeface="+mj-lt"/>
                <a:ea typeface="Arial"/>
                <a:cs typeface="Arial"/>
                <a:sym typeface="Arial"/>
              </a:rPr>
              <a:t>otra</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parte</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responsable</a:t>
            </a:r>
            <a:r>
              <a:rPr lang="en-US" sz="2600" b="0" i="0" u="none" strike="noStrike" cap="none" dirty="0">
                <a:solidFill>
                  <a:srgbClr val="000000"/>
                </a:solidFill>
                <a:latin typeface="+mj-lt"/>
                <a:ea typeface="Arial"/>
                <a:cs typeface="Arial"/>
                <a:sym typeface="Arial"/>
              </a:rPr>
              <a:t>	</a:t>
            </a:r>
            <a:endParaRPr sz="2600" b="0" i="0" u="none" strike="noStrike" cap="none" dirty="0">
              <a:solidFill>
                <a:srgbClr val="000000"/>
              </a:solidFill>
              <a:latin typeface="+mj-lt"/>
              <a:ea typeface="Arial"/>
              <a:cs typeface="Arial"/>
              <a:sym typeface="Arial"/>
            </a:endParaRPr>
          </a:p>
        </p:txBody>
      </p:sp>
      <p:sp>
        <p:nvSpPr>
          <p:cNvPr id="3" name="Text Placeholder 2" hidden="1">
            <a:extLst>
              <a:ext uri="{FF2B5EF4-FFF2-40B4-BE49-F238E27FC236}">
                <a16:creationId xmlns:a16="http://schemas.microsoft.com/office/drawing/2014/main" id="{E8B8E2B5-170F-4CD3-8FBE-674554B0C12A}"/>
              </a:ext>
            </a:extLst>
          </p:cNvPr>
          <p:cNvSpPr>
            <a:spLocks noGrp="1"/>
          </p:cNvSpPr>
          <p:nvPr>
            <p:ph type="body"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 name="Title 1">
            <a:extLst>
              <a:ext uri="{FF2B5EF4-FFF2-40B4-BE49-F238E27FC236}">
                <a16:creationId xmlns:a16="http://schemas.microsoft.com/office/drawing/2014/main" id="{F830A8DD-D062-4C4B-AF84-38838EF7E67E}"/>
              </a:ext>
            </a:extLst>
          </p:cNvPr>
          <p:cNvSpPr>
            <a:spLocks noGrp="1"/>
          </p:cNvSpPr>
          <p:nvPr>
            <p:ph type="title"/>
          </p:nvPr>
        </p:nvSpPr>
        <p:spPr>
          <a:xfrm>
            <a:off x="361760" y="0"/>
            <a:ext cx="7200000" cy="406400"/>
          </a:xfrm>
        </p:spPr>
        <p:txBody>
          <a:bodyPr/>
          <a:lstStyle/>
          <a:p>
            <a:r>
              <a:rPr lang="es-ES" dirty="0">
                <a:solidFill>
                  <a:schemeClr val="dk1"/>
                </a:solidFill>
              </a:rPr>
              <a:t>Estándar de Comunicación de Riesgos de OSHA</a:t>
            </a:r>
            <a:r>
              <a:rPr lang="es-ES" sz="2000" dirty="0"/>
              <a:t/>
            </a:r>
            <a:br>
              <a:rPr lang="es-ES" sz="2000" dirty="0"/>
            </a:br>
            <a:r>
              <a:rPr lang="es-ES" sz="2000" dirty="0" smtClean="0"/>
              <a:t> </a:t>
            </a:r>
            <a:endParaRPr lang="en-US" dirty="0"/>
          </a:p>
        </p:txBody>
      </p:sp>
      <p:sp>
        <p:nvSpPr>
          <p:cNvPr id="232" name="Google Shape;232;p43"/>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700"/>
              <a:buFont typeface="Arial"/>
              <a:buNone/>
            </a:pPr>
            <a:r>
              <a:rPr lang="en-US" sz="2700" b="0" i="0" u="none" strike="noStrike" cap="none" dirty="0" err="1">
                <a:solidFill>
                  <a:schemeClr val="dk1"/>
                </a:solidFill>
                <a:latin typeface="+mj-lt"/>
                <a:ea typeface="Arial"/>
                <a:cs typeface="Arial"/>
                <a:sym typeface="Arial"/>
              </a:rPr>
              <a:t>Estándar</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Comunicación</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Riesgos</a:t>
            </a:r>
            <a:r>
              <a:rPr lang="en-US" sz="2700" b="0" i="0" u="none" strike="noStrike" cap="none" dirty="0">
                <a:solidFill>
                  <a:schemeClr val="dk1"/>
                </a:solidFill>
                <a:latin typeface="+mj-lt"/>
                <a:ea typeface="Arial"/>
                <a:cs typeface="Arial"/>
                <a:sym typeface="Arial"/>
              </a:rPr>
              <a:t> de OSHA</a:t>
            </a:r>
            <a:endParaRPr sz="3000" b="0" i="0" u="none" strike="noStrike" cap="none" dirty="0">
              <a:solidFill>
                <a:srgbClr val="000000"/>
              </a:solidFill>
              <a:latin typeface="+mj-lt"/>
              <a:ea typeface="Arial"/>
              <a:cs typeface="Arial"/>
              <a:sym typeface="Arial"/>
            </a:endParaRPr>
          </a:p>
        </p:txBody>
      </p:sp>
      <p:sp>
        <p:nvSpPr>
          <p:cNvPr id="233" name="Google Shape;233;p43"/>
          <p:cNvSpPr txBox="1"/>
          <p:nvPr/>
        </p:nvSpPr>
        <p:spPr>
          <a:xfrm>
            <a:off x="504000" y="1800000"/>
            <a:ext cx="9072000" cy="4384440"/>
          </a:xfrm>
          <a:prstGeom prst="rect">
            <a:avLst/>
          </a:prstGeom>
          <a:noFill/>
          <a:ln>
            <a:noFill/>
          </a:ln>
        </p:spPr>
        <p:txBody>
          <a:bodyPr spcFirstLastPara="1" wrap="square" lIns="0" tIns="0" rIns="0" bIns="0" anchor="t" anchorCtr="0">
            <a:noAutofit/>
          </a:bodyPr>
          <a:lstStyle/>
          <a:p>
            <a:pPr marL="431999" marR="0" lvl="0" indent="-323999"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chemeClr val="dk1"/>
                </a:solidFill>
                <a:latin typeface="+mj-lt"/>
                <a:ea typeface="Arial"/>
                <a:cs typeface="Arial"/>
                <a:sym typeface="Arial"/>
              </a:rPr>
              <a:t>Etiquetas</a:t>
            </a:r>
            <a:r>
              <a:rPr lang="en-US" sz="2600" b="0" i="0" u="none" strike="noStrike" cap="none" dirty="0">
                <a:solidFill>
                  <a:schemeClr val="dk1"/>
                </a:solidFill>
                <a:latin typeface="+mj-lt"/>
                <a:ea typeface="Arial"/>
                <a:cs typeface="Arial"/>
                <a:sym typeface="Arial"/>
              </a:rPr>
              <a:t> y </a:t>
            </a:r>
            <a:r>
              <a:rPr lang="en-US" sz="2600" b="0" i="0" u="none" strike="noStrike" cap="none" dirty="0" err="1">
                <a:solidFill>
                  <a:schemeClr val="dk1"/>
                </a:solidFill>
                <a:latin typeface="+mj-lt"/>
                <a:ea typeface="Arial"/>
                <a:cs typeface="Arial"/>
                <a:sym typeface="Arial"/>
              </a:rPr>
              <a:t>otras</a:t>
            </a:r>
            <a:r>
              <a:rPr lang="en-US" sz="2600" b="0" i="0" u="none" strike="noStrike" cap="none" dirty="0">
                <a:solidFill>
                  <a:schemeClr val="dk1"/>
                </a:solidFill>
                <a:latin typeface="+mj-lt"/>
                <a:ea typeface="Arial"/>
                <a:cs typeface="Arial"/>
                <a:sym typeface="Arial"/>
              </a:rPr>
              <a:t> </a:t>
            </a:r>
            <a:r>
              <a:rPr lang="en-US" sz="2600" b="0" i="0" u="none" strike="noStrike" cap="none" dirty="0" err="1">
                <a:solidFill>
                  <a:schemeClr val="dk1"/>
                </a:solidFill>
                <a:latin typeface="+mj-lt"/>
                <a:ea typeface="Arial"/>
                <a:cs typeface="Arial"/>
                <a:sym typeface="Arial"/>
              </a:rPr>
              <a:t>formas</a:t>
            </a:r>
            <a:r>
              <a:rPr lang="en-US" sz="2600" b="0" i="0" u="none" strike="noStrike" cap="none" dirty="0">
                <a:solidFill>
                  <a:schemeClr val="dk1"/>
                </a:solidFill>
                <a:latin typeface="+mj-lt"/>
                <a:ea typeface="Arial"/>
                <a:cs typeface="Arial"/>
                <a:sym typeface="Arial"/>
              </a:rPr>
              <a:t> de </a:t>
            </a:r>
            <a:r>
              <a:rPr lang="en-US" sz="2600" b="0" i="0" u="none" strike="noStrike" cap="none" dirty="0" err="1">
                <a:solidFill>
                  <a:schemeClr val="dk1"/>
                </a:solidFill>
                <a:latin typeface="+mj-lt"/>
                <a:ea typeface="Arial"/>
                <a:cs typeface="Arial"/>
                <a:sym typeface="Arial"/>
              </a:rPr>
              <a:t>advertencia</a:t>
            </a:r>
            <a:endParaRPr sz="2600" b="0" i="0" u="none" strike="noStrike" cap="none" dirty="0">
              <a:solidFill>
                <a:srgbClr val="000000"/>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000000"/>
                </a:solidFill>
                <a:latin typeface="+mj-lt"/>
                <a:ea typeface="Arial"/>
                <a:cs typeface="Arial"/>
                <a:sym typeface="Arial"/>
              </a:rPr>
              <a:t>Pictograma</a:t>
            </a:r>
            <a:endParaRPr sz="2600" b="0" i="0" u="none" strike="noStrike" cap="none" dirty="0">
              <a:solidFill>
                <a:srgbClr val="000000"/>
              </a:solidFill>
              <a:latin typeface="+mj-lt"/>
              <a:ea typeface="Arial"/>
              <a:cs typeface="Arial"/>
              <a:sym typeface="Arial"/>
            </a:endParaRPr>
          </a:p>
        </p:txBody>
      </p:sp>
      <p:pic>
        <p:nvPicPr>
          <p:cNvPr id="234" name="Google Shape;234;p43" descr="Pictograma"/>
          <p:cNvPicPr preferRelativeResize="0"/>
          <p:nvPr/>
        </p:nvPicPr>
        <p:blipFill rotWithShape="1">
          <a:blip r:embed="rId3">
            <a:alphaModFix/>
          </a:blip>
          <a:srcRect/>
          <a:stretch/>
        </p:blipFill>
        <p:spPr>
          <a:xfrm>
            <a:off x="1530360" y="3200400"/>
            <a:ext cx="1024200" cy="1024200"/>
          </a:xfrm>
          <a:prstGeom prst="rect">
            <a:avLst/>
          </a:prstGeom>
          <a:noFill/>
          <a:ln>
            <a:noFill/>
          </a:ln>
        </p:spPr>
      </p:pic>
      <p:pic>
        <p:nvPicPr>
          <p:cNvPr id="235" name="Google Shape;235;p43" descr="Pictograma"/>
          <p:cNvPicPr preferRelativeResize="0"/>
          <p:nvPr/>
        </p:nvPicPr>
        <p:blipFill rotWithShape="1">
          <a:blip r:embed="rId4">
            <a:alphaModFix/>
          </a:blip>
          <a:srcRect/>
          <a:stretch/>
        </p:blipFill>
        <p:spPr>
          <a:xfrm>
            <a:off x="2888280" y="3196440"/>
            <a:ext cx="1033200" cy="1033200"/>
          </a:xfrm>
          <a:prstGeom prst="rect">
            <a:avLst/>
          </a:prstGeom>
          <a:noFill/>
          <a:ln>
            <a:noFill/>
          </a:ln>
        </p:spPr>
      </p:pic>
      <p:pic>
        <p:nvPicPr>
          <p:cNvPr id="236" name="Google Shape;236;p43" descr="Pictograma"/>
          <p:cNvPicPr preferRelativeResize="0"/>
          <p:nvPr/>
        </p:nvPicPr>
        <p:blipFill rotWithShape="1">
          <a:blip r:embed="rId5">
            <a:alphaModFix/>
          </a:blip>
          <a:srcRect/>
          <a:stretch/>
        </p:blipFill>
        <p:spPr>
          <a:xfrm>
            <a:off x="4436280" y="3160440"/>
            <a:ext cx="1033200" cy="1033200"/>
          </a:xfrm>
          <a:prstGeom prst="rect">
            <a:avLst/>
          </a:prstGeom>
          <a:noFill/>
          <a:ln>
            <a:noFill/>
          </a:ln>
        </p:spPr>
      </p:pic>
      <p:pic>
        <p:nvPicPr>
          <p:cNvPr id="239" name="Google Shape;239;p43" descr="Pictograma"/>
          <p:cNvPicPr preferRelativeResize="0"/>
          <p:nvPr/>
        </p:nvPicPr>
        <p:blipFill rotWithShape="1">
          <a:blip r:embed="rId6">
            <a:alphaModFix/>
          </a:blip>
          <a:srcRect/>
          <a:stretch/>
        </p:blipFill>
        <p:spPr>
          <a:xfrm>
            <a:off x="2168280" y="4600440"/>
            <a:ext cx="1033200" cy="1033200"/>
          </a:xfrm>
          <a:prstGeom prst="rect">
            <a:avLst/>
          </a:prstGeom>
          <a:noFill/>
          <a:ln>
            <a:noFill/>
          </a:ln>
        </p:spPr>
      </p:pic>
      <p:pic>
        <p:nvPicPr>
          <p:cNvPr id="240" name="Google Shape;240;p43" descr="Pictograma"/>
          <p:cNvPicPr preferRelativeResize="0"/>
          <p:nvPr/>
        </p:nvPicPr>
        <p:blipFill rotWithShape="1">
          <a:blip r:embed="rId7">
            <a:alphaModFix/>
          </a:blip>
          <a:srcRect/>
          <a:stretch/>
        </p:blipFill>
        <p:spPr>
          <a:xfrm>
            <a:off x="3716280" y="4528440"/>
            <a:ext cx="1033200" cy="1033200"/>
          </a:xfrm>
          <a:prstGeom prst="rect">
            <a:avLst/>
          </a:prstGeom>
          <a:noFill/>
          <a:ln>
            <a:noFill/>
          </a:ln>
        </p:spPr>
      </p:pic>
      <p:sp>
        <p:nvSpPr>
          <p:cNvPr id="243" name="Google Shape;243;p43"/>
          <p:cNvSpPr txBox="1"/>
          <p:nvPr/>
        </p:nvSpPr>
        <p:spPr>
          <a:xfrm>
            <a:off x="4389120" y="2338920"/>
            <a:ext cx="4330800" cy="43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mj-lt"/>
                <a:ea typeface="Arial"/>
                <a:cs typeface="Arial"/>
                <a:sym typeface="Arial"/>
              </a:rPr>
              <a:t>29 CFR 1910.1200 App C.2.3</a:t>
            </a:r>
            <a:endParaRPr sz="1800" b="0" i="0" u="none" strike="noStrike" cap="none">
              <a:solidFill>
                <a:srgbClr val="000000"/>
              </a:solidFill>
              <a:latin typeface="+mj-lt"/>
              <a:ea typeface="Arial"/>
              <a:cs typeface="Arial"/>
              <a:sym typeface="Arial"/>
            </a:endParaRPr>
          </a:p>
        </p:txBody>
      </p:sp>
      <p:sp>
        <p:nvSpPr>
          <p:cNvPr id="3" name="Text Placeholder 2" hidden="1">
            <a:extLst>
              <a:ext uri="{FF2B5EF4-FFF2-40B4-BE49-F238E27FC236}">
                <a16:creationId xmlns:a16="http://schemas.microsoft.com/office/drawing/2014/main" id="{905491EB-9CAE-4FD7-B01C-A159C6457238}"/>
              </a:ext>
            </a:extLst>
          </p:cNvPr>
          <p:cNvSpPr>
            <a:spLocks noGrp="1"/>
          </p:cNvSpPr>
          <p:nvPr>
            <p:ph type="body" idx="1"/>
          </p:nvPr>
        </p:nvSpPr>
        <p:spPr/>
        <p:txBody>
          <a:bodyPr/>
          <a:lstStyle/>
          <a:p>
            <a:endParaRPr lang="en-US"/>
          </a:p>
        </p:txBody>
      </p:sp>
      <p:grpSp>
        <p:nvGrpSpPr>
          <p:cNvPr id="4" name="Group 3" descr="&quot;">
            <a:extLst>
              <a:ext uri="{FF2B5EF4-FFF2-40B4-BE49-F238E27FC236}">
                <a16:creationId xmlns:a16="http://schemas.microsoft.com/office/drawing/2014/main" id="{D769F6F7-FFCF-4F17-9A58-84BAE27C6774}"/>
              </a:ext>
            </a:extLst>
          </p:cNvPr>
          <p:cNvGrpSpPr/>
          <p:nvPr/>
        </p:nvGrpSpPr>
        <p:grpSpPr>
          <a:xfrm>
            <a:off x="1574640" y="3124440"/>
            <a:ext cx="6810840" cy="2509200"/>
            <a:chOff x="1574640" y="3124440"/>
            <a:chExt cx="6810840" cy="2509200"/>
          </a:xfrm>
        </p:grpSpPr>
        <p:pic>
          <p:nvPicPr>
            <p:cNvPr id="237" name="Google Shape;237;p43" descr="Pictograma"/>
            <p:cNvPicPr preferRelativeResize="0"/>
            <p:nvPr/>
          </p:nvPicPr>
          <p:blipFill rotWithShape="1">
            <a:blip r:embed="rId8">
              <a:alphaModFix/>
            </a:blip>
            <a:srcRect/>
            <a:stretch/>
          </p:blipFill>
          <p:spPr>
            <a:xfrm>
              <a:off x="5840280" y="3124440"/>
              <a:ext cx="1033200" cy="1033200"/>
            </a:xfrm>
            <a:prstGeom prst="rect">
              <a:avLst/>
            </a:prstGeom>
            <a:noFill/>
            <a:ln>
              <a:noFill/>
            </a:ln>
          </p:spPr>
        </p:pic>
        <p:pic>
          <p:nvPicPr>
            <p:cNvPr id="238" name="Google Shape;238;p43" descr="Pictograma"/>
            <p:cNvPicPr preferRelativeResize="0"/>
            <p:nvPr/>
          </p:nvPicPr>
          <p:blipFill rotWithShape="1">
            <a:blip r:embed="rId9">
              <a:alphaModFix/>
            </a:blip>
            <a:srcRect/>
            <a:stretch/>
          </p:blipFill>
          <p:spPr>
            <a:xfrm>
              <a:off x="7352280" y="3124440"/>
              <a:ext cx="1033200" cy="1033200"/>
            </a:xfrm>
            <a:prstGeom prst="rect">
              <a:avLst/>
            </a:prstGeom>
            <a:noFill/>
            <a:ln>
              <a:noFill/>
            </a:ln>
          </p:spPr>
        </p:pic>
        <p:pic>
          <p:nvPicPr>
            <p:cNvPr id="241" name="Google Shape;241;p43" descr="Pictograma"/>
            <p:cNvPicPr preferRelativeResize="0"/>
            <p:nvPr/>
          </p:nvPicPr>
          <p:blipFill rotWithShape="1">
            <a:blip r:embed="rId10">
              <a:alphaModFix/>
            </a:blip>
            <a:srcRect/>
            <a:stretch/>
          </p:blipFill>
          <p:spPr>
            <a:xfrm>
              <a:off x="5276160" y="4453200"/>
              <a:ext cx="1033200" cy="1033200"/>
            </a:xfrm>
            <a:prstGeom prst="rect">
              <a:avLst/>
            </a:prstGeom>
            <a:noFill/>
            <a:ln>
              <a:noFill/>
            </a:ln>
          </p:spPr>
        </p:pic>
        <p:pic>
          <p:nvPicPr>
            <p:cNvPr id="242" name="Google Shape;242;p43" descr="Pictograma"/>
            <p:cNvPicPr preferRelativeResize="0"/>
            <p:nvPr/>
          </p:nvPicPr>
          <p:blipFill rotWithShape="1">
            <a:blip r:embed="rId11">
              <a:alphaModFix/>
            </a:blip>
            <a:srcRect/>
            <a:stretch/>
          </p:blipFill>
          <p:spPr>
            <a:xfrm>
              <a:off x="6704280" y="4470480"/>
              <a:ext cx="1033200" cy="1033200"/>
            </a:xfrm>
            <a:prstGeom prst="rect">
              <a:avLst/>
            </a:prstGeom>
            <a:noFill/>
            <a:ln>
              <a:noFill/>
            </a:ln>
          </p:spPr>
        </p:pic>
        <p:pic>
          <p:nvPicPr>
            <p:cNvPr id="16" name="Google Shape;234;p43" descr="Pictograma">
              <a:extLst>
                <a:ext uri="{FF2B5EF4-FFF2-40B4-BE49-F238E27FC236}">
                  <a16:creationId xmlns:a16="http://schemas.microsoft.com/office/drawing/2014/main" id="{50B1A6CB-4B4E-40BB-974D-987A9EF35231}"/>
                </a:ext>
              </a:extLst>
            </p:cNvPr>
            <p:cNvPicPr preferRelativeResize="0"/>
            <p:nvPr/>
          </p:nvPicPr>
          <p:blipFill rotWithShape="1">
            <a:blip r:embed="rId3">
              <a:alphaModFix/>
            </a:blip>
            <a:srcRect/>
            <a:stretch/>
          </p:blipFill>
          <p:spPr>
            <a:xfrm>
              <a:off x="1574640" y="3200400"/>
              <a:ext cx="1024200" cy="1024200"/>
            </a:xfrm>
            <a:prstGeom prst="rect">
              <a:avLst/>
            </a:prstGeom>
            <a:noFill/>
            <a:ln>
              <a:noFill/>
            </a:ln>
          </p:spPr>
        </p:pic>
        <p:pic>
          <p:nvPicPr>
            <p:cNvPr id="17" name="Google Shape;235;p43" descr="Pictograma">
              <a:extLst>
                <a:ext uri="{FF2B5EF4-FFF2-40B4-BE49-F238E27FC236}">
                  <a16:creationId xmlns:a16="http://schemas.microsoft.com/office/drawing/2014/main" id="{F2AD996B-FE1B-453C-AE41-8E196E80A8E1}"/>
                </a:ext>
              </a:extLst>
            </p:cNvPr>
            <p:cNvPicPr preferRelativeResize="0"/>
            <p:nvPr/>
          </p:nvPicPr>
          <p:blipFill rotWithShape="1">
            <a:blip r:embed="rId4">
              <a:alphaModFix/>
            </a:blip>
            <a:srcRect/>
            <a:stretch/>
          </p:blipFill>
          <p:spPr>
            <a:xfrm>
              <a:off x="2932560" y="3196440"/>
              <a:ext cx="1033200" cy="1033200"/>
            </a:xfrm>
            <a:prstGeom prst="rect">
              <a:avLst/>
            </a:prstGeom>
            <a:noFill/>
            <a:ln>
              <a:noFill/>
            </a:ln>
          </p:spPr>
        </p:pic>
        <p:pic>
          <p:nvPicPr>
            <p:cNvPr id="18" name="Google Shape;236;p43" descr="Pictograma">
              <a:extLst>
                <a:ext uri="{FF2B5EF4-FFF2-40B4-BE49-F238E27FC236}">
                  <a16:creationId xmlns:a16="http://schemas.microsoft.com/office/drawing/2014/main" id="{40CE499E-62AC-426E-BF27-B1E1562355FD}"/>
                </a:ext>
              </a:extLst>
            </p:cNvPr>
            <p:cNvPicPr preferRelativeResize="0"/>
            <p:nvPr/>
          </p:nvPicPr>
          <p:blipFill rotWithShape="1">
            <a:blip r:embed="rId5">
              <a:alphaModFix/>
            </a:blip>
            <a:srcRect/>
            <a:stretch/>
          </p:blipFill>
          <p:spPr>
            <a:xfrm>
              <a:off x="4480560" y="3160440"/>
              <a:ext cx="1033200" cy="1033200"/>
            </a:xfrm>
            <a:prstGeom prst="rect">
              <a:avLst/>
            </a:prstGeom>
            <a:noFill/>
            <a:ln>
              <a:noFill/>
            </a:ln>
          </p:spPr>
        </p:pic>
        <p:pic>
          <p:nvPicPr>
            <p:cNvPr id="19" name="Google Shape;239;p43" descr="Pictograma">
              <a:extLst>
                <a:ext uri="{FF2B5EF4-FFF2-40B4-BE49-F238E27FC236}">
                  <a16:creationId xmlns:a16="http://schemas.microsoft.com/office/drawing/2014/main" id="{87D29EC3-CB73-453F-8403-6B0B2E688197}"/>
                </a:ext>
              </a:extLst>
            </p:cNvPr>
            <p:cNvPicPr preferRelativeResize="0"/>
            <p:nvPr/>
          </p:nvPicPr>
          <p:blipFill rotWithShape="1">
            <a:blip r:embed="rId6">
              <a:alphaModFix/>
            </a:blip>
            <a:srcRect/>
            <a:stretch/>
          </p:blipFill>
          <p:spPr>
            <a:xfrm>
              <a:off x="2212560" y="4600440"/>
              <a:ext cx="1033200" cy="1033200"/>
            </a:xfrm>
            <a:prstGeom prst="rect">
              <a:avLst/>
            </a:prstGeom>
            <a:noFill/>
            <a:ln>
              <a:noFill/>
            </a:ln>
          </p:spPr>
        </p:pic>
        <p:pic>
          <p:nvPicPr>
            <p:cNvPr id="20" name="Google Shape;240;p43" descr="Pictograma">
              <a:extLst>
                <a:ext uri="{FF2B5EF4-FFF2-40B4-BE49-F238E27FC236}">
                  <a16:creationId xmlns:a16="http://schemas.microsoft.com/office/drawing/2014/main" id="{B150E518-8A2B-46F7-B034-BA13D9FC850C}"/>
                </a:ext>
              </a:extLst>
            </p:cNvPr>
            <p:cNvPicPr preferRelativeResize="0"/>
            <p:nvPr/>
          </p:nvPicPr>
          <p:blipFill rotWithShape="1">
            <a:blip r:embed="rId7">
              <a:alphaModFix/>
            </a:blip>
            <a:srcRect/>
            <a:stretch/>
          </p:blipFill>
          <p:spPr>
            <a:xfrm>
              <a:off x="3760560" y="4528440"/>
              <a:ext cx="1033200" cy="1033200"/>
            </a:xfrm>
            <a:prstGeom prst="rect">
              <a:avLst/>
            </a:prstGeom>
            <a:noFill/>
            <a:ln>
              <a:noFill/>
            </a:ln>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 name="Title 1">
            <a:extLst>
              <a:ext uri="{FF2B5EF4-FFF2-40B4-BE49-F238E27FC236}">
                <a16:creationId xmlns:a16="http://schemas.microsoft.com/office/drawing/2014/main" id="{FD5C2601-046F-4A73-98E4-72555B22E76C}"/>
              </a:ext>
            </a:extLst>
          </p:cNvPr>
          <p:cNvSpPr>
            <a:spLocks noGrp="1"/>
          </p:cNvSpPr>
          <p:nvPr>
            <p:ph type="title"/>
          </p:nvPr>
        </p:nvSpPr>
        <p:spPr>
          <a:xfrm>
            <a:off x="422720" y="0"/>
            <a:ext cx="7200000" cy="508000"/>
          </a:xfrm>
        </p:spPr>
        <p:txBody>
          <a:bodyPr/>
          <a:lstStyle/>
          <a:p>
            <a:r>
              <a:rPr lang="es-ES" dirty="0">
                <a:solidFill>
                  <a:schemeClr val="dk1"/>
                </a:solidFill>
              </a:rPr>
              <a:t>Estándar de Comunicación de Riesgos de OSHA</a:t>
            </a:r>
            <a:r>
              <a:rPr lang="es-ES" sz="2000" dirty="0"/>
              <a:t/>
            </a:r>
            <a:br>
              <a:rPr lang="es-ES" sz="2000" dirty="0"/>
            </a:br>
            <a:r>
              <a:rPr lang="es-ES" sz="2000" dirty="0" smtClean="0"/>
              <a:t>  </a:t>
            </a:r>
            <a:endParaRPr lang="en-US" dirty="0"/>
          </a:p>
        </p:txBody>
      </p:sp>
      <p:sp>
        <p:nvSpPr>
          <p:cNvPr id="248" name="Google Shape;248;p44"/>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700"/>
              <a:buFont typeface="Arial"/>
              <a:buNone/>
            </a:pPr>
            <a:r>
              <a:rPr lang="en-US" sz="2700" b="0" i="0" u="none" strike="noStrike" cap="none" dirty="0" err="1">
                <a:solidFill>
                  <a:schemeClr val="dk1"/>
                </a:solidFill>
                <a:latin typeface="+mj-lt"/>
                <a:ea typeface="Arial"/>
                <a:cs typeface="Arial"/>
                <a:sym typeface="Arial"/>
              </a:rPr>
              <a:t>Estándar</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Comunicación</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Riesgos</a:t>
            </a:r>
            <a:r>
              <a:rPr lang="en-US" sz="2700" b="0" i="0" u="none" strike="noStrike" cap="none" dirty="0">
                <a:solidFill>
                  <a:schemeClr val="dk1"/>
                </a:solidFill>
                <a:latin typeface="+mj-lt"/>
                <a:ea typeface="Arial"/>
                <a:cs typeface="Arial"/>
                <a:sym typeface="Arial"/>
              </a:rPr>
              <a:t> de OSHA</a:t>
            </a:r>
            <a:endParaRPr sz="3000" b="0" i="0" u="none" strike="noStrike" cap="none" dirty="0">
              <a:solidFill>
                <a:srgbClr val="000000"/>
              </a:solidFill>
              <a:latin typeface="+mj-lt"/>
              <a:ea typeface="Arial"/>
              <a:cs typeface="Arial"/>
              <a:sym typeface="Arial"/>
            </a:endParaRPr>
          </a:p>
        </p:txBody>
      </p:sp>
      <p:sp>
        <p:nvSpPr>
          <p:cNvPr id="249" name="Google Shape;249;p44"/>
          <p:cNvSpPr txBox="1"/>
          <p:nvPr/>
        </p:nvSpPr>
        <p:spPr>
          <a:xfrm>
            <a:off x="504000" y="1800000"/>
            <a:ext cx="9072000" cy="5332320"/>
          </a:xfrm>
          <a:prstGeom prst="rect">
            <a:avLst/>
          </a:prstGeom>
          <a:noFill/>
          <a:ln>
            <a:noFill/>
          </a:ln>
        </p:spPr>
        <p:txBody>
          <a:bodyPr spcFirstLastPara="1" wrap="square" lIns="0" tIns="0" rIns="0" bIns="0" anchor="t" anchorCtr="0">
            <a:noAutofit/>
          </a:bodyPr>
          <a:lstStyle/>
          <a:p>
            <a:pPr marL="431999" marR="0" lvl="0" indent="-323999"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chemeClr val="dk1"/>
                </a:solidFill>
                <a:latin typeface="+mj-lt"/>
                <a:ea typeface="Arial"/>
                <a:cs typeface="Arial"/>
                <a:sym typeface="Arial"/>
              </a:rPr>
              <a:t>Etiquetas</a:t>
            </a:r>
            <a:r>
              <a:rPr lang="en-US" sz="2600" b="0" i="0" u="none" strike="noStrike" cap="none" dirty="0">
                <a:solidFill>
                  <a:schemeClr val="dk1"/>
                </a:solidFill>
                <a:latin typeface="+mj-lt"/>
                <a:ea typeface="Arial"/>
                <a:cs typeface="Arial"/>
                <a:sym typeface="Arial"/>
              </a:rPr>
              <a:t> y </a:t>
            </a:r>
            <a:r>
              <a:rPr lang="en-US" sz="2600" b="0" i="0" u="none" strike="noStrike" cap="none" dirty="0" err="1">
                <a:solidFill>
                  <a:schemeClr val="dk1"/>
                </a:solidFill>
                <a:latin typeface="+mj-lt"/>
                <a:ea typeface="Arial"/>
                <a:cs typeface="Arial"/>
                <a:sym typeface="Arial"/>
              </a:rPr>
              <a:t>otras</a:t>
            </a:r>
            <a:r>
              <a:rPr lang="en-US" sz="2600" b="0" i="0" u="none" strike="noStrike" cap="none" dirty="0">
                <a:solidFill>
                  <a:schemeClr val="dk1"/>
                </a:solidFill>
                <a:latin typeface="+mj-lt"/>
                <a:ea typeface="Arial"/>
                <a:cs typeface="Arial"/>
                <a:sym typeface="Arial"/>
              </a:rPr>
              <a:t> </a:t>
            </a:r>
            <a:r>
              <a:rPr lang="en-US" sz="2600" b="0" i="0" u="none" strike="noStrike" cap="none" dirty="0" err="1">
                <a:solidFill>
                  <a:schemeClr val="dk1"/>
                </a:solidFill>
                <a:latin typeface="+mj-lt"/>
                <a:ea typeface="Arial"/>
                <a:cs typeface="Arial"/>
                <a:sym typeface="Arial"/>
              </a:rPr>
              <a:t>formas</a:t>
            </a:r>
            <a:r>
              <a:rPr lang="en-US" sz="2600" b="0" i="0" u="none" strike="noStrike" cap="none" dirty="0">
                <a:solidFill>
                  <a:schemeClr val="dk1"/>
                </a:solidFill>
                <a:latin typeface="+mj-lt"/>
                <a:ea typeface="Arial"/>
                <a:cs typeface="Arial"/>
                <a:sym typeface="Arial"/>
              </a:rPr>
              <a:t> de </a:t>
            </a:r>
            <a:r>
              <a:rPr lang="en-US" sz="2600" b="0" i="0" u="none" strike="noStrike" cap="none" dirty="0" err="1">
                <a:solidFill>
                  <a:schemeClr val="dk1"/>
                </a:solidFill>
                <a:latin typeface="+mj-lt"/>
                <a:ea typeface="Arial"/>
                <a:cs typeface="Arial"/>
                <a:sym typeface="Arial"/>
              </a:rPr>
              <a:t>advertencia</a:t>
            </a:r>
            <a:endParaRPr sz="2600" b="0" i="0" u="none" strike="noStrike" cap="none" dirty="0">
              <a:solidFill>
                <a:srgbClr val="000000"/>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000000"/>
                </a:solidFill>
                <a:latin typeface="+mj-lt"/>
                <a:ea typeface="Arial"/>
                <a:cs typeface="Arial"/>
                <a:sym typeface="Arial"/>
              </a:rPr>
              <a:t>Etiquetado</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el </a:t>
            </a:r>
            <a:r>
              <a:rPr lang="en-US" sz="2600" b="0" i="0" u="none" strike="noStrike" cap="none" dirty="0" err="1">
                <a:solidFill>
                  <a:srgbClr val="000000"/>
                </a:solidFill>
                <a:latin typeface="+mj-lt"/>
                <a:ea typeface="Arial"/>
                <a:cs typeface="Arial"/>
                <a:sym typeface="Arial"/>
              </a:rPr>
              <a:t>lugar</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trabajo</a:t>
            </a:r>
            <a:r>
              <a:rPr lang="en-US" sz="2600" b="0" i="0" u="none" strike="noStrike" cap="none" dirty="0">
                <a:solidFill>
                  <a:srgbClr val="000000"/>
                </a:solidFill>
                <a:latin typeface="+mj-lt"/>
                <a:ea typeface="Arial"/>
                <a:cs typeface="Arial"/>
                <a:sym typeface="Arial"/>
              </a:rPr>
              <a:t>.</a:t>
            </a:r>
            <a:endParaRPr sz="2600" b="0" i="0" u="none" strike="noStrike" cap="none" dirty="0">
              <a:solidFill>
                <a:srgbClr val="000000"/>
              </a:solidFill>
              <a:latin typeface="+mj-lt"/>
              <a:ea typeface="Arial"/>
              <a:cs typeface="Arial"/>
              <a:sym typeface="Arial"/>
            </a:endParaRPr>
          </a:p>
          <a:p>
            <a:pPr marL="1371600" marR="0" lvl="0" indent="-74294"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	El </a:t>
            </a:r>
            <a:r>
              <a:rPr lang="en-US" sz="2600" b="1" i="0" u="none" strike="noStrike" cap="none" dirty="0" err="1">
                <a:solidFill>
                  <a:srgbClr val="000000"/>
                </a:solidFill>
                <a:latin typeface="+mj-lt"/>
              </a:rPr>
              <a:t>empleador</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puede</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usar</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letreros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pancartas</a:t>
            </a:r>
            <a:r>
              <a:rPr lang="en-US" sz="2600" b="0" i="0" u="none" strike="noStrike" cap="none" dirty="0">
                <a:solidFill>
                  <a:srgbClr val="000000"/>
                </a:solidFill>
                <a:latin typeface="+mj-lt"/>
                <a:ea typeface="Arial"/>
                <a:cs typeface="Arial"/>
                <a:sym typeface="Arial"/>
              </a:rPr>
              <a:t>, hojas de </a:t>
            </a:r>
            <a:r>
              <a:rPr lang="en-US" sz="2600" b="0" i="0" u="none" strike="noStrike" cap="none" dirty="0" err="1">
                <a:solidFill>
                  <a:srgbClr val="000000"/>
                </a:solidFill>
                <a:latin typeface="+mj-lt"/>
                <a:ea typeface="Arial"/>
                <a:cs typeface="Arial"/>
                <a:sym typeface="Arial"/>
              </a:rPr>
              <a:t>proceso</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boletos</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lotes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procedimientos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operativos</a:t>
            </a:r>
            <a:r>
              <a:rPr lang="en-US" sz="2600" b="0" i="0" u="none" strike="noStrike" cap="none" dirty="0">
                <a:solidFill>
                  <a:srgbClr val="000000"/>
                </a:solidFill>
                <a:latin typeface="+mj-lt"/>
                <a:ea typeface="Arial"/>
                <a:cs typeface="Arial"/>
                <a:sym typeface="Arial"/>
              </a:rPr>
              <a:t> u </a:t>
            </a:r>
            <a:r>
              <a:rPr lang="en-US" sz="2600" b="0" i="0" u="none" strike="noStrike" cap="none" dirty="0" err="1">
                <a:solidFill>
                  <a:srgbClr val="000000"/>
                </a:solidFill>
                <a:latin typeface="+mj-lt"/>
                <a:ea typeface="Arial"/>
                <a:cs typeface="Arial"/>
                <a:sym typeface="Arial"/>
              </a:rPr>
              <a:t>otros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materiales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escritos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lugar</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colocar</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etiquetas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contenedores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individuales</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procesos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estacionarios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siempre</a:t>
            </a:r>
            <a:r>
              <a:rPr lang="en-US" sz="2600" b="0" i="0" u="none" strike="noStrike" cap="none" dirty="0">
                <a:solidFill>
                  <a:srgbClr val="000000"/>
                </a:solidFill>
                <a:latin typeface="+mj-lt"/>
                <a:ea typeface="Arial"/>
                <a:cs typeface="Arial"/>
                <a:sym typeface="Arial"/>
              </a:rPr>
              <a:t> que el </a:t>
            </a:r>
            <a:r>
              <a:rPr lang="en-US" sz="2600" b="0" i="0" u="none" strike="noStrike" cap="none" dirty="0" err="1">
                <a:solidFill>
                  <a:srgbClr val="000000"/>
                </a:solidFill>
                <a:latin typeface="+mj-lt"/>
                <a:ea typeface="Arial"/>
                <a:cs typeface="Arial"/>
                <a:sym typeface="Arial"/>
              </a:rPr>
              <a:t>método</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alternativo</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identifique</a:t>
            </a:r>
            <a:r>
              <a:rPr lang="en-US" sz="2600" b="0" i="0" u="none" strike="noStrike" cap="none" dirty="0">
                <a:solidFill>
                  <a:srgbClr val="000000"/>
                </a:solidFill>
                <a:latin typeface="+mj-lt"/>
                <a:ea typeface="Arial"/>
                <a:cs typeface="Arial"/>
                <a:sym typeface="Arial"/>
              </a:rPr>
              <a:t> los </a:t>
            </a:r>
            <a:r>
              <a:rPr lang="en-US" sz="2600" b="0" i="0" u="none" strike="noStrike" cap="none" dirty="0" err="1">
                <a:solidFill>
                  <a:srgbClr val="000000"/>
                </a:solidFill>
                <a:latin typeface="+mj-lt"/>
                <a:ea typeface="Arial"/>
                <a:cs typeface="Arial"/>
                <a:sym typeface="Arial"/>
              </a:rPr>
              <a:t>recipientes</a:t>
            </a:r>
            <a:r>
              <a:rPr lang="en-US" sz="2600" b="0" i="0" u="none" strike="noStrike" cap="none" dirty="0">
                <a:solidFill>
                  <a:srgbClr val="000000"/>
                </a:solidFill>
                <a:latin typeface="+mj-lt"/>
                <a:ea typeface="Arial"/>
                <a:cs typeface="Arial"/>
                <a:sym typeface="Arial"/>
              </a:rPr>
              <a:t> a los </a:t>
            </a:r>
            <a:r>
              <a:rPr lang="en-US" sz="2600" b="0" i="0" u="none" strike="noStrike" cap="none" dirty="0" err="1">
                <a:solidFill>
                  <a:srgbClr val="000000"/>
                </a:solidFill>
                <a:latin typeface="+mj-lt"/>
                <a:ea typeface="Arial"/>
                <a:cs typeface="Arial"/>
                <a:sym typeface="Arial"/>
              </a:rPr>
              <a:t>cuales</a:t>
            </a:r>
            <a:r>
              <a:rPr lang="en-US" sz="2600" b="0" i="0" u="none" strike="noStrike" cap="none" dirty="0">
                <a:solidFill>
                  <a:srgbClr val="000000"/>
                </a:solidFill>
                <a:latin typeface="+mj-lt"/>
                <a:ea typeface="Arial"/>
                <a:cs typeface="Arial"/>
                <a:sym typeface="Arial"/>
              </a:rPr>
              <a:t> es </a:t>
            </a:r>
            <a:r>
              <a:rPr lang="en-US" sz="2600" dirty="0" err="1">
                <a:latin typeface="+mj-lt"/>
              </a:rPr>
              <a:t>aplicable</a:t>
            </a:r>
            <a:r>
              <a:rPr lang="en-US" sz="2600" dirty="0">
                <a:latin typeface="+mj-lt"/>
              </a:rPr>
              <a:t> y </a:t>
            </a:r>
            <a:r>
              <a:rPr lang="en-US" sz="2600" dirty="0" err="1">
                <a:latin typeface="+mj-lt"/>
              </a:rPr>
              <a:t>transmita</a:t>
            </a:r>
            <a:r>
              <a:rPr lang="en-US" sz="2600" dirty="0">
                <a:latin typeface="+mj-lt"/>
              </a:rPr>
              <a:t> la </a:t>
            </a:r>
            <a:r>
              <a:rPr lang="en-US" sz="2600" dirty="0" err="1">
                <a:latin typeface="+mj-lt"/>
              </a:rPr>
              <a:t>información</a:t>
            </a:r>
            <a:r>
              <a:rPr lang="en-US" sz="2600" dirty="0">
                <a:latin typeface="+mj-lt"/>
              </a:rPr>
              <a:t> </a:t>
            </a:r>
            <a:r>
              <a:rPr lang="en-US" sz="2600" dirty="0" err="1">
                <a:latin typeface="+mj-lt"/>
              </a:rPr>
              <a:t>requerida</a:t>
            </a:r>
            <a:r>
              <a:rPr lang="en-US" sz="2600" dirty="0">
                <a:latin typeface="+mj-lt"/>
              </a:rPr>
              <a:t> para </a:t>
            </a:r>
            <a:r>
              <a:rPr lang="en-US" sz="2600" dirty="0" err="1">
                <a:latin typeface="+mj-lt"/>
              </a:rPr>
              <a:t>estar</a:t>
            </a:r>
            <a:r>
              <a:rPr lang="en-US" sz="2600" dirty="0">
                <a:latin typeface="+mj-lt"/>
              </a:rPr>
              <a:t> </a:t>
            </a:r>
            <a:r>
              <a:rPr lang="en-US" sz="2600" dirty="0" err="1">
                <a:latin typeface="+mj-lt"/>
              </a:rPr>
              <a:t>en</a:t>
            </a:r>
            <a:r>
              <a:rPr lang="en-US" sz="2600" dirty="0">
                <a:latin typeface="+mj-lt"/>
              </a:rPr>
              <a:t> una </a:t>
            </a:r>
            <a:r>
              <a:rPr lang="en-US" sz="2600" dirty="0" err="1">
                <a:latin typeface="+mj-lt"/>
              </a:rPr>
              <a:t>etiqueta</a:t>
            </a:r>
            <a:endParaRPr sz="2600" b="0" i="0" u="none" strike="noStrike" cap="none" dirty="0">
              <a:solidFill>
                <a:srgbClr val="000000"/>
              </a:solidFill>
              <a:latin typeface="+mj-lt"/>
              <a:ea typeface="Arial"/>
              <a:cs typeface="Arial"/>
              <a:sym typeface="Arial"/>
            </a:endParaRPr>
          </a:p>
        </p:txBody>
      </p:sp>
      <p:sp>
        <p:nvSpPr>
          <p:cNvPr id="3" name="Text Placeholder 2" hidden="1">
            <a:extLst>
              <a:ext uri="{FF2B5EF4-FFF2-40B4-BE49-F238E27FC236}">
                <a16:creationId xmlns:a16="http://schemas.microsoft.com/office/drawing/2014/main" id="{67890428-3AB3-4810-9953-2230727C3211}"/>
              </a:ext>
            </a:extLst>
          </p:cNvPr>
          <p:cNvSpPr>
            <a:spLocks noGrp="1"/>
          </p:cNvSpPr>
          <p:nvPr>
            <p:ph type="body"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7"/>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rgbClr val="000000"/>
                </a:solidFill>
                <a:latin typeface="+mj-lt"/>
                <a:ea typeface="Arial"/>
                <a:cs typeface="Arial"/>
                <a:sym typeface="Arial"/>
              </a:rPr>
              <a:t>Disclaimer</a:t>
            </a:r>
            <a:endParaRPr sz="3000" b="0" i="0" u="none" strike="noStrike" cap="none">
              <a:solidFill>
                <a:srgbClr val="000000"/>
              </a:solidFill>
              <a:latin typeface="+mj-lt"/>
              <a:ea typeface="Arial"/>
              <a:cs typeface="Arial"/>
              <a:sym typeface="Arial"/>
            </a:endParaRPr>
          </a:p>
        </p:txBody>
      </p:sp>
      <p:sp>
        <p:nvSpPr>
          <p:cNvPr id="109" name="Google Shape;109;p27"/>
          <p:cNvSpPr txBox="1"/>
          <p:nvPr/>
        </p:nvSpPr>
        <p:spPr>
          <a:xfrm>
            <a:off x="169463" y="1766547"/>
            <a:ext cx="9072000" cy="4384440"/>
          </a:xfrm>
          <a:prstGeom prst="rect">
            <a:avLst/>
          </a:prstGeom>
          <a:noFill/>
          <a:ln>
            <a:noFill/>
          </a:ln>
        </p:spPr>
        <p:txBody>
          <a:bodyPr spcFirstLastPara="1" wrap="square" lIns="0" tIns="0" rIns="0" bIns="0" anchor="t" anchorCtr="0">
            <a:noAutofit/>
          </a:bodyPr>
          <a:lstStyle/>
          <a:p>
            <a:pPr marL="1828800" marR="0" lvl="0" indent="0" algn="l" rtl="0">
              <a:lnSpc>
                <a:spcPct val="120000"/>
              </a:lnSpc>
              <a:spcBef>
                <a:spcPts val="0"/>
              </a:spcBef>
              <a:spcAft>
                <a:spcPts val="0"/>
              </a:spcAft>
              <a:buClr>
                <a:srgbClr val="000000"/>
              </a:buClr>
              <a:buSzPts val="2600"/>
              <a:buFont typeface="Arial"/>
              <a:buNone/>
            </a:pPr>
            <a:endParaRPr sz="2600" b="0" i="0" u="none" strike="noStrike" cap="none" dirty="0">
              <a:solidFill>
                <a:srgbClr val="000000"/>
              </a:solidFill>
              <a:latin typeface="+mj-lt"/>
              <a:ea typeface="Arial"/>
              <a:cs typeface="Arial"/>
              <a:sym typeface="Arial"/>
            </a:endParaRPr>
          </a:p>
          <a:p>
            <a:pPr marL="1371600" marR="0" lvl="0" indent="0" algn="l" rtl="0">
              <a:lnSpc>
                <a:spcPct val="120000"/>
              </a:lnSpc>
              <a:spcBef>
                <a:spcPts val="0"/>
              </a:spcBef>
              <a:spcAft>
                <a:spcPts val="0"/>
              </a:spcAft>
              <a:buClr>
                <a:srgbClr val="000000"/>
              </a:buClr>
              <a:buSzPts val="2400"/>
              <a:buFont typeface="Arial"/>
              <a:buNone/>
            </a:pPr>
            <a:r>
              <a:rPr lang="en-US" sz="2400" b="0" i="1" u="none" strike="noStrike" cap="none" dirty="0">
                <a:solidFill>
                  <a:srgbClr val="000000"/>
                </a:solidFill>
                <a:latin typeface="+mj-lt"/>
                <a:ea typeface="Times New Roman"/>
                <a:cs typeface="Times New Roman"/>
                <a:sym typeface="Times New Roman"/>
              </a:rPr>
              <a:t>Este material </a:t>
            </a:r>
            <a:r>
              <a:rPr lang="en-US" sz="2400" b="0" i="1" u="none" strike="noStrike" cap="none" dirty="0" err="1">
                <a:solidFill>
                  <a:srgbClr val="000000"/>
                </a:solidFill>
                <a:latin typeface="+mj-lt"/>
                <a:ea typeface="Times New Roman"/>
                <a:cs typeface="Times New Roman"/>
                <a:sym typeface="Times New Roman"/>
              </a:rPr>
              <a:t>fue</a:t>
            </a:r>
            <a:r>
              <a:rPr lang="en-US" sz="2400" b="0" i="1" u="none" strike="noStrike" cap="none" dirty="0">
                <a:solidFill>
                  <a:srgbClr val="000000"/>
                </a:solidFill>
                <a:latin typeface="+mj-lt"/>
                <a:ea typeface="Times New Roman"/>
                <a:cs typeface="Times New Roman"/>
                <a:sym typeface="Times New Roman"/>
              </a:rPr>
              <a:t>  </a:t>
            </a:r>
            <a:r>
              <a:rPr lang="en-US" sz="2400" b="0" i="1" u="none" strike="noStrike" cap="none" dirty="0" err="1">
                <a:solidFill>
                  <a:srgbClr val="000000"/>
                </a:solidFill>
                <a:latin typeface="+mj-lt"/>
                <a:ea typeface="Times New Roman"/>
                <a:cs typeface="Times New Roman"/>
                <a:sym typeface="Times New Roman"/>
              </a:rPr>
              <a:t>producido</a:t>
            </a:r>
            <a:r>
              <a:rPr lang="en-US" sz="2400" b="0" i="1" u="none" strike="noStrike" cap="none" dirty="0">
                <a:solidFill>
                  <a:srgbClr val="000000"/>
                </a:solidFill>
                <a:latin typeface="+mj-lt"/>
                <a:ea typeface="Times New Roman"/>
                <a:cs typeface="Times New Roman"/>
                <a:sym typeface="Times New Roman"/>
              </a:rPr>
              <a:t> bajo el </a:t>
            </a:r>
            <a:r>
              <a:rPr lang="en-US" sz="2400" b="0" i="1" u="none" strike="noStrike" cap="none" dirty="0" err="1">
                <a:solidFill>
                  <a:srgbClr val="000000"/>
                </a:solidFill>
                <a:latin typeface="+mj-lt"/>
                <a:ea typeface="Times New Roman"/>
                <a:cs typeface="Times New Roman"/>
                <a:sym typeface="Times New Roman"/>
              </a:rPr>
              <a:t>número</a:t>
            </a:r>
            <a:r>
              <a:rPr lang="en-US" sz="2400" b="0" i="1" u="none" strike="noStrike" cap="none" dirty="0">
                <a:solidFill>
                  <a:srgbClr val="000000"/>
                </a:solidFill>
                <a:latin typeface="+mj-lt"/>
                <a:ea typeface="Times New Roman"/>
                <a:cs typeface="Times New Roman"/>
                <a:sym typeface="Times New Roman"/>
              </a:rPr>
              <a:t> de </a:t>
            </a:r>
            <a:r>
              <a:rPr lang="en-US" sz="2400" b="0" i="1" u="none" strike="noStrike" cap="none" dirty="0" err="1">
                <a:solidFill>
                  <a:srgbClr val="000000"/>
                </a:solidFill>
                <a:latin typeface="+mj-lt"/>
                <a:ea typeface="Times New Roman"/>
                <a:cs typeface="Times New Roman"/>
                <a:sym typeface="Times New Roman"/>
              </a:rPr>
              <a:t>concesión</a:t>
            </a:r>
            <a:r>
              <a:rPr lang="en-US" sz="2400" b="0" i="1" u="none" strike="noStrike" cap="none" dirty="0">
                <a:solidFill>
                  <a:srgbClr val="000000"/>
                </a:solidFill>
                <a:latin typeface="+mj-lt"/>
                <a:ea typeface="Times New Roman"/>
                <a:cs typeface="Times New Roman"/>
                <a:sym typeface="Times New Roman"/>
              </a:rPr>
              <a:t> </a:t>
            </a:r>
            <a:r>
              <a:rPr lang="en-US" sz="2400" b="1" i="1" u="none" strike="noStrike" cap="none" dirty="0">
                <a:solidFill>
                  <a:srgbClr val="000000"/>
                </a:solidFill>
                <a:latin typeface="+mj-lt"/>
                <a:ea typeface="Times New Roman"/>
                <a:cs typeface="Times New Roman"/>
                <a:sym typeface="Times New Roman"/>
              </a:rPr>
              <a:t>SH-31210-SH7</a:t>
            </a:r>
            <a:r>
              <a:rPr lang="en-US" sz="2400" b="0" i="1" u="none" strike="noStrike" cap="none" dirty="0">
                <a:solidFill>
                  <a:srgbClr val="000000"/>
                </a:solidFill>
                <a:latin typeface="+mj-lt"/>
                <a:ea typeface="Times New Roman"/>
                <a:cs typeface="Times New Roman"/>
                <a:sym typeface="Times New Roman"/>
              </a:rPr>
              <a:t> de la </a:t>
            </a:r>
            <a:r>
              <a:rPr lang="en-US" sz="2400" b="1" i="1" u="none" strike="noStrike" cap="none" dirty="0" err="1">
                <a:solidFill>
                  <a:srgbClr val="000000"/>
                </a:solidFill>
                <a:latin typeface="+mj-lt"/>
                <a:ea typeface="Times New Roman"/>
                <a:cs typeface="Times New Roman"/>
                <a:sym typeface="Times New Roman"/>
              </a:rPr>
              <a:t>Administración</a:t>
            </a:r>
            <a:r>
              <a:rPr lang="en-US" sz="2400" b="1" i="1" u="none" strike="noStrike" cap="none" dirty="0">
                <a:solidFill>
                  <a:srgbClr val="000000"/>
                </a:solidFill>
                <a:latin typeface="+mj-lt"/>
                <a:ea typeface="Times New Roman"/>
                <a:cs typeface="Times New Roman"/>
                <a:sym typeface="Times New Roman"/>
              </a:rPr>
              <a:t> de </a:t>
            </a:r>
            <a:r>
              <a:rPr lang="en-US" sz="2400" b="1" i="1" u="none" strike="noStrike" cap="none" dirty="0" err="1">
                <a:solidFill>
                  <a:srgbClr val="000000"/>
                </a:solidFill>
                <a:latin typeface="+mj-lt"/>
                <a:ea typeface="Times New Roman"/>
                <a:cs typeface="Times New Roman"/>
                <a:sym typeface="Times New Roman"/>
              </a:rPr>
              <a:t>Seguridad</a:t>
            </a:r>
            <a:r>
              <a:rPr lang="en-US" sz="2400" b="1" i="1" u="none" strike="noStrike" cap="none" dirty="0">
                <a:solidFill>
                  <a:srgbClr val="000000"/>
                </a:solidFill>
                <a:latin typeface="+mj-lt"/>
                <a:ea typeface="Times New Roman"/>
                <a:cs typeface="Times New Roman"/>
                <a:sym typeface="Times New Roman"/>
              </a:rPr>
              <a:t> y </a:t>
            </a:r>
            <a:r>
              <a:rPr lang="en-US" sz="2400" b="1" i="1" u="none" strike="noStrike" cap="none" dirty="0" err="1">
                <a:solidFill>
                  <a:srgbClr val="000000"/>
                </a:solidFill>
                <a:latin typeface="+mj-lt"/>
                <a:ea typeface="Times New Roman"/>
                <a:cs typeface="Times New Roman"/>
                <a:sym typeface="Times New Roman"/>
              </a:rPr>
              <a:t>Salud</a:t>
            </a:r>
            <a:r>
              <a:rPr lang="en-US" sz="2400" b="1" i="1" u="none" strike="noStrike" cap="none" dirty="0">
                <a:solidFill>
                  <a:srgbClr val="000000"/>
                </a:solidFill>
                <a:latin typeface="+mj-lt"/>
                <a:ea typeface="Times New Roman"/>
                <a:cs typeface="Times New Roman"/>
                <a:sym typeface="Times New Roman"/>
              </a:rPr>
              <a:t> </a:t>
            </a:r>
            <a:r>
              <a:rPr lang="en-US" sz="2400" b="1" i="1" u="none" strike="noStrike" cap="none" dirty="0" err="1">
                <a:solidFill>
                  <a:srgbClr val="000000"/>
                </a:solidFill>
                <a:latin typeface="+mj-lt"/>
                <a:ea typeface="Times New Roman"/>
                <a:cs typeface="Times New Roman"/>
                <a:sym typeface="Times New Roman"/>
              </a:rPr>
              <a:t>Ocupacional</a:t>
            </a:r>
            <a:r>
              <a:rPr lang="en-US" sz="2400" b="1" i="1" u="none" strike="noStrike" cap="none" dirty="0">
                <a:solidFill>
                  <a:srgbClr val="000000"/>
                </a:solidFill>
                <a:latin typeface="+mj-lt"/>
                <a:ea typeface="Times New Roman"/>
                <a:cs typeface="Times New Roman"/>
                <a:sym typeface="Times New Roman"/>
              </a:rPr>
              <a:t> </a:t>
            </a:r>
            <a:r>
              <a:rPr lang="en-US" sz="2400" b="0" i="1" u="none" strike="noStrike" cap="none" dirty="0">
                <a:solidFill>
                  <a:srgbClr val="000000"/>
                </a:solidFill>
                <a:latin typeface="+mj-lt"/>
                <a:ea typeface="Times New Roman"/>
                <a:cs typeface="Times New Roman"/>
                <a:sym typeface="Times New Roman"/>
              </a:rPr>
              <a:t>(</a:t>
            </a:r>
            <a:r>
              <a:rPr lang="en-US" sz="2400" b="1" i="1" u="none" strike="noStrike" cap="none" dirty="0">
                <a:solidFill>
                  <a:srgbClr val="000000"/>
                </a:solidFill>
                <a:latin typeface="+mj-lt"/>
                <a:ea typeface="Times New Roman"/>
                <a:cs typeface="Times New Roman"/>
                <a:sym typeface="Times New Roman"/>
              </a:rPr>
              <a:t>OSHA</a:t>
            </a:r>
            <a:r>
              <a:rPr lang="en-US" sz="2400" b="0" i="1" u="none" strike="noStrike" cap="none" dirty="0">
                <a:solidFill>
                  <a:srgbClr val="000000"/>
                </a:solidFill>
                <a:latin typeface="+mj-lt"/>
                <a:ea typeface="Times New Roman"/>
                <a:cs typeface="Times New Roman"/>
                <a:sym typeface="Times New Roman"/>
              </a:rPr>
              <a:t>), </a:t>
            </a:r>
            <a:r>
              <a:rPr lang="en-US" sz="2400" b="1" i="1" u="none" strike="noStrike" cap="none" dirty="0" err="1">
                <a:solidFill>
                  <a:srgbClr val="000000"/>
                </a:solidFill>
                <a:latin typeface="+mj-lt"/>
                <a:ea typeface="Times New Roman"/>
                <a:cs typeface="Times New Roman"/>
                <a:sym typeface="Times New Roman"/>
              </a:rPr>
              <a:t>Departamento</a:t>
            </a:r>
            <a:r>
              <a:rPr lang="en-US" sz="2400" b="1" i="1" u="none" strike="noStrike" cap="none" dirty="0">
                <a:solidFill>
                  <a:srgbClr val="000000"/>
                </a:solidFill>
                <a:latin typeface="+mj-lt"/>
                <a:ea typeface="Times New Roman"/>
                <a:cs typeface="Times New Roman"/>
                <a:sym typeface="Times New Roman"/>
              </a:rPr>
              <a:t> de </a:t>
            </a:r>
            <a:r>
              <a:rPr lang="en-US" sz="2400" b="1" i="1" u="none" strike="noStrike" cap="none" dirty="0" err="1">
                <a:solidFill>
                  <a:srgbClr val="000000"/>
                </a:solidFill>
                <a:latin typeface="+mj-lt"/>
                <a:ea typeface="Times New Roman"/>
                <a:cs typeface="Times New Roman"/>
                <a:sym typeface="Times New Roman"/>
              </a:rPr>
              <a:t>Trabajo</a:t>
            </a:r>
            <a:r>
              <a:rPr lang="en-US" sz="2400" b="1" i="1" u="none" strike="noStrike" cap="none" dirty="0">
                <a:solidFill>
                  <a:srgbClr val="000000"/>
                </a:solidFill>
                <a:latin typeface="+mj-lt"/>
                <a:ea typeface="Times New Roman"/>
                <a:cs typeface="Times New Roman"/>
                <a:sym typeface="Times New Roman"/>
              </a:rPr>
              <a:t> de los </a:t>
            </a:r>
            <a:r>
              <a:rPr lang="en-US" sz="2400" b="1" i="1" u="none" strike="noStrike" cap="none" dirty="0" err="1">
                <a:solidFill>
                  <a:srgbClr val="000000"/>
                </a:solidFill>
                <a:latin typeface="+mj-lt"/>
                <a:ea typeface="Times New Roman"/>
                <a:cs typeface="Times New Roman"/>
                <a:sym typeface="Times New Roman"/>
              </a:rPr>
              <a:t>Estados</a:t>
            </a:r>
            <a:r>
              <a:rPr lang="en-US" sz="2400" b="1" i="1" u="none" strike="noStrike" cap="none" dirty="0">
                <a:solidFill>
                  <a:srgbClr val="000000"/>
                </a:solidFill>
                <a:latin typeface="+mj-lt"/>
                <a:ea typeface="Times New Roman"/>
                <a:cs typeface="Times New Roman"/>
                <a:sym typeface="Times New Roman"/>
              </a:rPr>
              <a:t> Unidos</a:t>
            </a:r>
            <a:r>
              <a:rPr lang="en-US" sz="2400" b="0" i="1" u="none" strike="noStrike" cap="none" dirty="0">
                <a:solidFill>
                  <a:srgbClr val="000000"/>
                </a:solidFill>
                <a:latin typeface="+mj-lt"/>
                <a:ea typeface="Times New Roman"/>
                <a:cs typeface="Times New Roman"/>
                <a:sym typeface="Times New Roman"/>
              </a:rPr>
              <a:t>. No </a:t>
            </a:r>
            <a:r>
              <a:rPr lang="en-US" sz="2400" b="0" i="1" u="none" strike="noStrike" cap="none" dirty="0" err="1">
                <a:solidFill>
                  <a:srgbClr val="000000"/>
                </a:solidFill>
                <a:latin typeface="+mj-lt"/>
                <a:ea typeface="Times New Roman"/>
                <a:cs typeface="Times New Roman"/>
                <a:sym typeface="Times New Roman"/>
              </a:rPr>
              <a:t>refleja</a:t>
            </a:r>
            <a:r>
              <a:rPr lang="en-US" sz="2400" b="0" i="1" u="none" strike="noStrike" cap="none" dirty="0">
                <a:solidFill>
                  <a:srgbClr val="000000"/>
                </a:solidFill>
                <a:latin typeface="+mj-lt"/>
                <a:ea typeface="Times New Roman"/>
                <a:cs typeface="Times New Roman"/>
                <a:sym typeface="Times New Roman"/>
              </a:rPr>
              <a:t> </a:t>
            </a:r>
            <a:r>
              <a:rPr lang="en-US" sz="2400" b="0" i="1" u="none" strike="noStrike" cap="none" dirty="0" err="1">
                <a:solidFill>
                  <a:srgbClr val="000000"/>
                </a:solidFill>
                <a:latin typeface="+mj-lt"/>
                <a:ea typeface="Times New Roman"/>
                <a:cs typeface="Times New Roman"/>
                <a:sym typeface="Times New Roman"/>
              </a:rPr>
              <a:t>necesariamente</a:t>
            </a:r>
            <a:r>
              <a:rPr lang="en-US" sz="2400" b="0" i="1" u="none" strike="noStrike" cap="none" dirty="0">
                <a:solidFill>
                  <a:srgbClr val="000000"/>
                </a:solidFill>
                <a:latin typeface="+mj-lt"/>
                <a:ea typeface="Times New Roman"/>
                <a:cs typeface="Times New Roman"/>
                <a:sym typeface="Times New Roman"/>
              </a:rPr>
              <a:t> los puntos de vista </a:t>
            </a:r>
            <a:r>
              <a:rPr lang="en-US" sz="2400" b="0" i="1" u="none" strike="noStrike" cap="none" dirty="0" err="1">
                <a:solidFill>
                  <a:srgbClr val="000000"/>
                </a:solidFill>
                <a:latin typeface="+mj-lt"/>
                <a:ea typeface="Times New Roman"/>
                <a:cs typeface="Times New Roman"/>
                <a:sym typeface="Times New Roman"/>
              </a:rPr>
              <a:t>ni</a:t>
            </a:r>
            <a:r>
              <a:rPr lang="en-US" sz="2400" b="0" i="1" u="none" strike="noStrike" cap="none" dirty="0">
                <a:solidFill>
                  <a:srgbClr val="000000"/>
                </a:solidFill>
                <a:latin typeface="+mj-lt"/>
                <a:ea typeface="Times New Roman"/>
                <a:cs typeface="Times New Roman"/>
                <a:sym typeface="Times New Roman"/>
              </a:rPr>
              <a:t> las </a:t>
            </a:r>
            <a:r>
              <a:rPr lang="en-US" sz="2400" b="0" i="1" u="none" strike="noStrike" cap="none" dirty="0" err="1">
                <a:solidFill>
                  <a:srgbClr val="000000"/>
                </a:solidFill>
                <a:latin typeface="+mj-lt"/>
                <a:ea typeface="Times New Roman"/>
                <a:cs typeface="Times New Roman"/>
                <a:sym typeface="Times New Roman"/>
              </a:rPr>
              <a:t>políticas</a:t>
            </a:r>
            <a:r>
              <a:rPr lang="en-US" sz="2400" b="0" i="1" u="none" strike="noStrike" cap="none" dirty="0">
                <a:solidFill>
                  <a:srgbClr val="000000"/>
                </a:solidFill>
                <a:latin typeface="+mj-lt"/>
                <a:ea typeface="Times New Roman"/>
                <a:cs typeface="Times New Roman"/>
                <a:sym typeface="Times New Roman"/>
              </a:rPr>
              <a:t> del </a:t>
            </a:r>
            <a:r>
              <a:rPr lang="en-US" sz="2400" b="1" i="1" u="none" strike="noStrike" cap="none" dirty="0" err="1">
                <a:solidFill>
                  <a:srgbClr val="000000"/>
                </a:solidFill>
                <a:latin typeface="+mj-lt"/>
                <a:ea typeface="Times New Roman"/>
                <a:cs typeface="Times New Roman"/>
                <a:sym typeface="Times New Roman"/>
              </a:rPr>
              <a:t>Departamento</a:t>
            </a:r>
            <a:r>
              <a:rPr lang="en-US" sz="2400" b="1" i="1" u="none" strike="noStrike" cap="none" dirty="0">
                <a:solidFill>
                  <a:srgbClr val="000000"/>
                </a:solidFill>
                <a:latin typeface="+mj-lt"/>
                <a:ea typeface="Times New Roman"/>
                <a:cs typeface="Times New Roman"/>
                <a:sym typeface="Times New Roman"/>
              </a:rPr>
              <a:t> de </a:t>
            </a:r>
            <a:r>
              <a:rPr lang="en-US" sz="2400" b="1" i="1" u="none" strike="noStrike" cap="none" dirty="0" err="1">
                <a:solidFill>
                  <a:srgbClr val="000000"/>
                </a:solidFill>
                <a:latin typeface="+mj-lt"/>
                <a:ea typeface="Times New Roman"/>
                <a:cs typeface="Times New Roman"/>
                <a:sym typeface="Times New Roman"/>
              </a:rPr>
              <a:t>Trabajo</a:t>
            </a:r>
            <a:r>
              <a:rPr lang="en-US" sz="2400" b="1" i="1" u="none" strike="noStrike" cap="none" dirty="0">
                <a:solidFill>
                  <a:srgbClr val="000000"/>
                </a:solidFill>
                <a:latin typeface="+mj-lt"/>
                <a:ea typeface="Times New Roman"/>
                <a:cs typeface="Times New Roman"/>
                <a:sym typeface="Times New Roman"/>
              </a:rPr>
              <a:t> de </a:t>
            </a:r>
            <a:r>
              <a:rPr lang="en-US" sz="2400" b="1" i="1" u="none" strike="noStrike" cap="none" dirty="0" err="1">
                <a:solidFill>
                  <a:srgbClr val="000000"/>
                </a:solidFill>
                <a:latin typeface="+mj-lt"/>
                <a:ea typeface="Times New Roman"/>
                <a:cs typeface="Times New Roman"/>
                <a:sym typeface="Times New Roman"/>
              </a:rPr>
              <a:t>Estados</a:t>
            </a:r>
            <a:r>
              <a:rPr lang="en-US" sz="2400" b="1" i="1" u="none" strike="noStrike" cap="none" dirty="0">
                <a:solidFill>
                  <a:srgbClr val="000000"/>
                </a:solidFill>
                <a:latin typeface="+mj-lt"/>
                <a:ea typeface="Times New Roman"/>
                <a:cs typeface="Times New Roman"/>
                <a:sym typeface="Times New Roman"/>
              </a:rPr>
              <a:t> Unidos</a:t>
            </a:r>
            <a:r>
              <a:rPr lang="en-US" sz="2400" b="0" i="1" u="none" strike="noStrike" cap="none" dirty="0">
                <a:solidFill>
                  <a:srgbClr val="000000"/>
                </a:solidFill>
                <a:latin typeface="+mj-lt"/>
                <a:ea typeface="Times New Roman"/>
                <a:cs typeface="Times New Roman"/>
                <a:sym typeface="Times New Roman"/>
              </a:rPr>
              <a:t>, </a:t>
            </a:r>
            <a:r>
              <a:rPr lang="en-US" sz="2400" b="0" i="1" u="none" strike="noStrike" cap="none" dirty="0" err="1">
                <a:solidFill>
                  <a:srgbClr val="000000"/>
                </a:solidFill>
                <a:latin typeface="+mj-lt"/>
                <a:ea typeface="Times New Roman"/>
                <a:cs typeface="Times New Roman"/>
                <a:sym typeface="Times New Roman"/>
              </a:rPr>
              <a:t>ni</a:t>
            </a:r>
            <a:r>
              <a:rPr lang="en-US" sz="2400" b="0" i="1" u="none" strike="noStrike" cap="none" dirty="0">
                <a:solidFill>
                  <a:srgbClr val="000000"/>
                </a:solidFill>
                <a:latin typeface="+mj-lt"/>
                <a:ea typeface="Times New Roman"/>
                <a:cs typeface="Times New Roman"/>
                <a:sym typeface="Times New Roman"/>
              </a:rPr>
              <a:t> </a:t>
            </a:r>
            <a:r>
              <a:rPr lang="en-US" sz="2400" b="0" i="1" u="none" strike="noStrike" cap="none" dirty="0" err="1">
                <a:solidFill>
                  <a:srgbClr val="000000"/>
                </a:solidFill>
                <a:latin typeface="+mj-lt"/>
                <a:ea typeface="Times New Roman"/>
                <a:cs typeface="Times New Roman"/>
                <a:sym typeface="Times New Roman"/>
              </a:rPr>
              <a:t>menciona</a:t>
            </a:r>
            <a:r>
              <a:rPr lang="en-US" sz="2400" b="0" i="1" u="none" strike="noStrike" cap="none" dirty="0">
                <a:solidFill>
                  <a:srgbClr val="000000"/>
                </a:solidFill>
                <a:latin typeface="+mj-lt"/>
                <a:ea typeface="Times New Roman"/>
                <a:cs typeface="Times New Roman"/>
                <a:sym typeface="Times New Roman"/>
              </a:rPr>
              <a:t> los </a:t>
            </a:r>
            <a:r>
              <a:rPr lang="en-US" sz="2400" b="0" i="1" u="none" strike="noStrike" cap="none" dirty="0" err="1">
                <a:solidFill>
                  <a:srgbClr val="000000"/>
                </a:solidFill>
                <a:latin typeface="+mj-lt"/>
                <a:ea typeface="Times New Roman"/>
                <a:cs typeface="Times New Roman"/>
                <a:sym typeface="Times New Roman"/>
              </a:rPr>
              <a:t>nombres</a:t>
            </a:r>
            <a:r>
              <a:rPr lang="en-US" sz="2400" b="0" i="1" u="none" strike="noStrike" cap="none" dirty="0">
                <a:solidFill>
                  <a:srgbClr val="000000"/>
                </a:solidFill>
                <a:latin typeface="+mj-lt"/>
                <a:ea typeface="Times New Roman"/>
                <a:cs typeface="Times New Roman"/>
                <a:sym typeface="Times New Roman"/>
              </a:rPr>
              <a:t> </a:t>
            </a:r>
            <a:r>
              <a:rPr lang="en-US" sz="2400" b="0" i="1" u="none" strike="noStrike" cap="none" dirty="0" err="1">
                <a:solidFill>
                  <a:srgbClr val="000000"/>
                </a:solidFill>
                <a:latin typeface="+mj-lt"/>
                <a:ea typeface="Times New Roman"/>
                <a:cs typeface="Times New Roman"/>
                <a:sym typeface="Times New Roman"/>
              </a:rPr>
              <a:t>comerciales</a:t>
            </a:r>
            <a:r>
              <a:rPr lang="en-US" sz="2400" b="0" i="1" u="none" strike="noStrike" cap="none" dirty="0">
                <a:solidFill>
                  <a:srgbClr val="000000"/>
                </a:solidFill>
                <a:latin typeface="+mj-lt"/>
                <a:ea typeface="Times New Roman"/>
                <a:cs typeface="Times New Roman"/>
                <a:sym typeface="Times New Roman"/>
              </a:rPr>
              <a:t>, </a:t>
            </a:r>
            <a:r>
              <a:rPr lang="en-US" sz="2400" b="0" i="1" u="none" strike="noStrike" cap="none" dirty="0" err="1">
                <a:solidFill>
                  <a:srgbClr val="000000"/>
                </a:solidFill>
                <a:latin typeface="+mj-lt"/>
                <a:ea typeface="Times New Roman"/>
                <a:cs typeface="Times New Roman"/>
                <a:sym typeface="Times New Roman"/>
              </a:rPr>
              <a:t>productos</a:t>
            </a:r>
            <a:r>
              <a:rPr lang="en-US" sz="2400" b="0" i="1" u="none" strike="noStrike" cap="none" dirty="0">
                <a:solidFill>
                  <a:srgbClr val="000000"/>
                </a:solidFill>
                <a:latin typeface="+mj-lt"/>
                <a:ea typeface="Times New Roman"/>
                <a:cs typeface="Times New Roman"/>
                <a:sym typeface="Times New Roman"/>
              </a:rPr>
              <a:t> </a:t>
            </a:r>
            <a:r>
              <a:rPr lang="en-US" sz="2400" b="0" i="1" u="none" strike="noStrike" cap="none" dirty="0" err="1">
                <a:solidFill>
                  <a:srgbClr val="000000"/>
                </a:solidFill>
                <a:latin typeface="+mj-lt"/>
                <a:ea typeface="Times New Roman"/>
                <a:cs typeface="Times New Roman"/>
                <a:sym typeface="Times New Roman"/>
              </a:rPr>
              <a:t>comerciales</a:t>
            </a:r>
            <a:r>
              <a:rPr lang="en-US" sz="2400" b="0" i="1" u="none" strike="noStrike" cap="none" dirty="0">
                <a:solidFill>
                  <a:srgbClr val="000000"/>
                </a:solidFill>
                <a:latin typeface="+mj-lt"/>
                <a:ea typeface="Times New Roman"/>
                <a:cs typeface="Times New Roman"/>
                <a:sym typeface="Times New Roman"/>
              </a:rPr>
              <a:t> u </a:t>
            </a:r>
            <a:r>
              <a:rPr lang="en-US" sz="2400" b="0" i="1" u="none" strike="noStrike" cap="none" dirty="0" err="1">
                <a:solidFill>
                  <a:srgbClr val="000000"/>
                </a:solidFill>
                <a:latin typeface="+mj-lt"/>
                <a:ea typeface="Times New Roman"/>
                <a:cs typeface="Times New Roman"/>
                <a:sym typeface="Times New Roman"/>
              </a:rPr>
              <a:t>organizaciones</a:t>
            </a:r>
            <a:r>
              <a:rPr lang="en-US" sz="2400" b="0" i="1" u="none" strike="noStrike" cap="none" dirty="0">
                <a:solidFill>
                  <a:srgbClr val="000000"/>
                </a:solidFill>
                <a:latin typeface="+mj-lt"/>
                <a:ea typeface="Times New Roman"/>
                <a:cs typeface="Times New Roman"/>
                <a:sym typeface="Times New Roman"/>
              </a:rPr>
              <a:t> </a:t>
            </a:r>
            <a:r>
              <a:rPr lang="en-US" sz="2400" b="0" i="1" u="none" strike="noStrike" cap="none" dirty="0" err="1">
                <a:solidFill>
                  <a:srgbClr val="000000"/>
                </a:solidFill>
                <a:latin typeface="+mj-lt"/>
                <a:ea typeface="Times New Roman"/>
                <a:cs typeface="Times New Roman"/>
                <a:sym typeface="Times New Roman"/>
              </a:rPr>
              <a:t>implicando</a:t>
            </a:r>
            <a:r>
              <a:rPr lang="en-US" sz="2400" b="0" i="1" u="none" strike="noStrike" cap="none" dirty="0">
                <a:solidFill>
                  <a:srgbClr val="000000"/>
                </a:solidFill>
                <a:latin typeface="+mj-lt"/>
                <a:ea typeface="Times New Roman"/>
                <a:cs typeface="Times New Roman"/>
                <a:sym typeface="Times New Roman"/>
              </a:rPr>
              <a:t> el </a:t>
            </a:r>
            <a:r>
              <a:rPr lang="en-US" sz="2400" b="0" i="1" u="none" strike="noStrike" cap="none" dirty="0" err="1">
                <a:solidFill>
                  <a:srgbClr val="000000"/>
                </a:solidFill>
                <a:latin typeface="+mj-lt"/>
                <a:ea typeface="Times New Roman"/>
                <a:cs typeface="Times New Roman"/>
                <a:sym typeface="Times New Roman"/>
              </a:rPr>
              <a:t>respaldo</a:t>
            </a:r>
            <a:r>
              <a:rPr lang="en-US" sz="2400" b="0" i="1" u="none" strike="noStrike" cap="none" dirty="0">
                <a:solidFill>
                  <a:srgbClr val="000000"/>
                </a:solidFill>
                <a:latin typeface="+mj-lt"/>
                <a:ea typeface="Times New Roman"/>
                <a:cs typeface="Times New Roman"/>
                <a:sym typeface="Times New Roman"/>
              </a:rPr>
              <a:t> del </a:t>
            </a:r>
            <a:r>
              <a:rPr lang="en-US" sz="2400" b="1" i="1" u="none" strike="noStrike" cap="none" dirty="0" err="1">
                <a:solidFill>
                  <a:srgbClr val="000000"/>
                </a:solidFill>
                <a:latin typeface="+mj-lt"/>
                <a:ea typeface="Times New Roman"/>
                <a:cs typeface="Times New Roman"/>
                <a:sym typeface="Times New Roman"/>
              </a:rPr>
              <a:t>Gobierno</a:t>
            </a:r>
            <a:r>
              <a:rPr lang="en-US" sz="2400" b="1" i="1" u="none" strike="noStrike" cap="none" dirty="0">
                <a:solidFill>
                  <a:srgbClr val="000000"/>
                </a:solidFill>
                <a:latin typeface="+mj-lt"/>
                <a:ea typeface="Times New Roman"/>
                <a:cs typeface="Times New Roman"/>
                <a:sym typeface="Times New Roman"/>
              </a:rPr>
              <a:t> de </a:t>
            </a:r>
            <a:r>
              <a:rPr lang="en-US" sz="2400" b="1" i="1" u="none" strike="noStrike" cap="none" dirty="0" err="1">
                <a:solidFill>
                  <a:srgbClr val="000000"/>
                </a:solidFill>
                <a:latin typeface="+mj-lt"/>
                <a:ea typeface="Times New Roman"/>
                <a:cs typeface="Times New Roman"/>
                <a:sym typeface="Times New Roman"/>
              </a:rPr>
              <a:t>Estados</a:t>
            </a:r>
            <a:r>
              <a:rPr lang="en-US" sz="2400" b="1" i="1" u="none" strike="noStrike" cap="none" dirty="0">
                <a:solidFill>
                  <a:srgbClr val="000000"/>
                </a:solidFill>
                <a:latin typeface="+mj-lt"/>
                <a:ea typeface="Times New Roman"/>
                <a:cs typeface="Times New Roman"/>
                <a:sym typeface="Times New Roman"/>
              </a:rPr>
              <a:t> Unidos.</a:t>
            </a:r>
            <a:endParaRPr sz="2600" b="0" i="0" u="none" strike="noStrike" cap="none" dirty="0">
              <a:solidFill>
                <a:srgbClr val="000000"/>
              </a:solidFill>
              <a:latin typeface="+mj-lt"/>
              <a:ea typeface="Arial"/>
              <a:cs typeface="Arial"/>
              <a:sym typeface="Arial"/>
            </a:endParaRPr>
          </a:p>
        </p:txBody>
      </p:sp>
      <p:sp>
        <p:nvSpPr>
          <p:cNvPr id="4" name="Title 3" hidden="1">
            <a:extLst>
              <a:ext uri="{FF2B5EF4-FFF2-40B4-BE49-F238E27FC236}">
                <a16:creationId xmlns:a16="http://schemas.microsoft.com/office/drawing/2014/main" id="{401AB8B2-CD24-4185-BD4F-F7CDBE84181B}"/>
              </a:ext>
            </a:extLst>
          </p:cNvPr>
          <p:cNvSpPr>
            <a:spLocks noGrp="1"/>
          </p:cNvSpPr>
          <p:nvPr>
            <p:ph type="title"/>
          </p:nvPr>
        </p:nvSpPr>
        <p:spPr/>
        <p:txBody>
          <a:bodyPr/>
          <a:lstStyle/>
          <a:p>
            <a:r>
              <a:rPr lang="en-US" dirty="0"/>
              <a:t>Disclaimer</a:t>
            </a:r>
          </a:p>
        </p:txBody>
      </p:sp>
      <p:sp>
        <p:nvSpPr>
          <p:cNvPr id="5" name="Text Placeholder 4" hidden="1">
            <a:extLst>
              <a:ext uri="{FF2B5EF4-FFF2-40B4-BE49-F238E27FC236}">
                <a16:creationId xmlns:a16="http://schemas.microsoft.com/office/drawing/2014/main" id="{D372723B-4E59-4421-AE61-E77344F94D99}"/>
              </a:ext>
            </a:extLst>
          </p:cNvPr>
          <p:cNvSpPr>
            <a:spLocks noGrp="1"/>
          </p:cNvSpPr>
          <p:nvPr>
            <p:ph type="body" idx="1"/>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 name="Title 1">
            <a:extLst>
              <a:ext uri="{FF2B5EF4-FFF2-40B4-BE49-F238E27FC236}">
                <a16:creationId xmlns:a16="http://schemas.microsoft.com/office/drawing/2014/main" id="{3113AC81-0D18-4023-85F7-DC46966DCE4A}"/>
              </a:ext>
            </a:extLst>
          </p:cNvPr>
          <p:cNvSpPr>
            <a:spLocks noGrp="1"/>
          </p:cNvSpPr>
          <p:nvPr>
            <p:ph type="title"/>
          </p:nvPr>
        </p:nvSpPr>
        <p:spPr>
          <a:xfrm>
            <a:off x="402400" y="-155520"/>
            <a:ext cx="7200000" cy="720000"/>
          </a:xfrm>
        </p:spPr>
        <p:txBody>
          <a:bodyPr/>
          <a:lstStyle/>
          <a:p>
            <a:r>
              <a:rPr lang="es-ES" dirty="0" smtClean="0">
                <a:solidFill>
                  <a:schemeClr val="dk1"/>
                </a:solidFill>
              </a:rPr>
              <a:t> Estándar </a:t>
            </a:r>
            <a:r>
              <a:rPr lang="es-ES" dirty="0">
                <a:solidFill>
                  <a:schemeClr val="dk1"/>
                </a:solidFill>
              </a:rPr>
              <a:t>de Comunicación de Riesgos de OSHA</a:t>
            </a:r>
            <a:r>
              <a:rPr lang="es-ES" sz="2000" dirty="0"/>
              <a:t/>
            </a:r>
            <a:br>
              <a:rPr lang="es-ES" sz="2000" dirty="0"/>
            </a:br>
            <a:r>
              <a:rPr lang="es-ES" sz="2000" dirty="0" smtClean="0"/>
              <a:t>  </a:t>
            </a:r>
            <a:endParaRPr lang="en-US" dirty="0"/>
          </a:p>
        </p:txBody>
      </p:sp>
      <p:sp>
        <p:nvSpPr>
          <p:cNvPr id="254" name="Google Shape;254;p45"/>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700"/>
              <a:buFont typeface="Arial"/>
              <a:buNone/>
            </a:pPr>
            <a:r>
              <a:rPr lang="en-US" sz="2700" b="0" i="0" u="none" strike="noStrike" cap="none" dirty="0" err="1">
                <a:solidFill>
                  <a:schemeClr val="dk1"/>
                </a:solidFill>
                <a:latin typeface="+mj-lt"/>
                <a:ea typeface="Arial"/>
                <a:cs typeface="Arial"/>
                <a:sym typeface="Arial"/>
              </a:rPr>
              <a:t>Estándar</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Comunicación</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Riesgos</a:t>
            </a:r>
            <a:r>
              <a:rPr lang="en-US" sz="2700" b="0" i="0" u="none" strike="noStrike" cap="none" dirty="0">
                <a:solidFill>
                  <a:schemeClr val="dk1"/>
                </a:solidFill>
                <a:latin typeface="+mj-lt"/>
                <a:ea typeface="Arial"/>
                <a:cs typeface="Arial"/>
                <a:sym typeface="Arial"/>
              </a:rPr>
              <a:t> de OSHA</a:t>
            </a:r>
            <a:endParaRPr sz="3000" b="0" i="0" u="none" strike="noStrike" cap="none" dirty="0">
              <a:solidFill>
                <a:srgbClr val="000000"/>
              </a:solidFill>
              <a:latin typeface="+mj-lt"/>
              <a:ea typeface="Arial"/>
              <a:cs typeface="Arial"/>
              <a:sym typeface="Arial"/>
            </a:endParaRPr>
          </a:p>
        </p:txBody>
      </p:sp>
      <p:sp>
        <p:nvSpPr>
          <p:cNvPr id="255" name="Google Shape;255;p45"/>
          <p:cNvSpPr txBox="1"/>
          <p:nvPr/>
        </p:nvSpPr>
        <p:spPr>
          <a:xfrm>
            <a:off x="504000" y="1800000"/>
            <a:ext cx="9072000" cy="5058000"/>
          </a:xfrm>
          <a:prstGeom prst="rect">
            <a:avLst/>
          </a:prstGeom>
          <a:noFill/>
          <a:ln>
            <a:noFill/>
          </a:ln>
        </p:spPr>
        <p:txBody>
          <a:bodyPr spcFirstLastPara="1" wrap="square" lIns="0" tIns="0" rIns="0" bIns="0" anchor="t" anchorCtr="0">
            <a:noAutofit/>
          </a:bodyPr>
          <a:lstStyle/>
          <a:p>
            <a:pPr marL="431999" marR="0" lvl="0" indent="-323999" algn="l" rtl="0">
              <a:lnSpc>
                <a:spcPct val="100000"/>
              </a:lnSpc>
              <a:spcBef>
                <a:spcPts val="0"/>
              </a:spcBef>
              <a:spcAft>
                <a:spcPts val="0"/>
              </a:spcAft>
              <a:buClr>
                <a:srgbClr val="000000"/>
              </a:buClr>
              <a:buSzPts val="1170"/>
              <a:buFont typeface="Noto Sans Symbols"/>
              <a:buChar char="●"/>
            </a:pPr>
            <a:r>
              <a:rPr lang="en-US" sz="2600" i="0" u="sng" strike="noStrike" cap="none" dirty="0" err="1">
                <a:solidFill>
                  <a:schemeClr val="dk1"/>
                </a:solidFill>
                <a:latin typeface="+mj-lt"/>
              </a:rPr>
              <a:t>Etiquetas</a:t>
            </a:r>
            <a:r>
              <a:rPr lang="en-US" sz="2600" i="0" u="sng" strike="noStrike" cap="none" dirty="0">
                <a:solidFill>
                  <a:schemeClr val="dk1"/>
                </a:solidFill>
                <a:latin typeface="+mj-lt"/>
              </a:rPr>
              <a:t> y </a:t>
            </a:r>
            <a:r>
              <a:rPr lang="en-US" sz="2600" i="0" u="sng" strike="noStrike" cap="none" dirty="0" err="1">
                <a:solidFill>
                  <a:schemeClr val="dk1"/>
                </a:solidFill>
                <a:latin typeface="+mj-lt"/>
              </a:rPr>
              <a:t>otras</a:t>
            </a:r>
            <a:r>
              <a:rPr lang="en-US" sz="2600" i="0" u="sng" strike="noStrike" cap="none" dirty="0">
                <a:solidFill>
                  <a:schemeClr val="dk1"/>
                </a:solidFill>
                <a:latin typeface="+mj-lt"/>
              </a:rPr>
              <a:t> </a:t>
            </a:r>
            <a:r>
              <a:rPr lang="en-US" sz="2600" i="0" u="sng" strike="noStrike" cap="none" dirty="0" err="1">
                <a:solidFill>
                  <a:schemeClr val="dk1"/>
                </a:solidFill>
                <a:latin typeface="+mj-lt"/>
              </a:rPr>
              <a:t>formas</a:t>
            </a:r>
            <a:r>
              <a:rPr lang="en-US" sz="2600" i="0" u="sng" strike="noStrike" cap="none" dirty="0">
                <a:solidFill>
                  <a:schemeClr val="dk1"/>
                </a:solidFill>
                <a:latin typeface="+mj-lt"/>
              </a:rPr>
              <a:t> de </a:t>
            </a:r>
            <a:r>
              <a:rPr lang="en-US" sz="2600" i="0" u="sng" strike="noStrike" cap="none" dirty="0" err="1">
                <a:solidFill>
                  <a:schemeClr val="dk1"/>
                </a:solidFill>
                <a:latin typeface="+mj-lt"/>
              </a:rPr>
              <a:t>advertencia</a:t>
            </a:r>
            <a:endParaRPr sz="2600" i="0" u="sng" strike="noStrike" cap="none" dirty="0">
              <a:solidFill>
                <a:srgbClr val="000000"/>
              </a:solidFill>
              <a:latin typeface="+mj-lt"/>
            </a:endParaRPr>
          </a:p>
          <a:p>
            <a:pPr marL="431999" marR="0" lvl="0" indent="-323999"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chemeClr val="dk1"/>
                </a:solidFill>
                <a:latin typeface="+mj-lt"/>
                <a:ea typeface="Arial"/>
                <a:cs typeface="Arial"/>
                <a:sym typeface="Arial"/>
              </a:rPr>
              <a:t>Etiquetado</a:t>
            </a:r>
            <a:r>
              <a:rPr lang="en-US" sz="2600" b="0" i="0" u="none" strike="noStrike" cap="none" dirty="0">
                <a:solidFill>
                  <a:schemeClr val="dk1"/>
                </a:solidFill>
                <a:latin typeface="+mj-lt"/>
                <a:ea typeface="Arial"/>
                <a:cs typeface="Arial"/>
                <a:sym typeface="Arial"/>
              </a:rPr>
              <a:t> </a:t>
            </a:r>
            <a:r>
              <a:rPr lang="en-US" sz="2600" b="0" i="0" u="none" strike="noStrike" cap="none" dirty="0" err="1">
                <a:solidFill>
                  <a:schemeClr val="dk1"/>
                </a:solidFill>
                <a:latin typeface="+mj-lt"/>
                <a:ea typeface="Arial"/>
                <a:cs typeface="Arial"/>
                <a:sym typeface="Arial"/>
              </a:rPr>
              <a:t>en</a:t>
            </a:r>
            <a:r>
              <a:rPr lang="en-US" sz="2600" b="0" i="0" u="none" strike="noStrike" cap="none" dirty="0">
                <a:solidFill>
                  <a:schemeClr val="dk1"/>
                </a:solidFill>
                <a:latin typeface="+mj-lt"/>
                <a:ea typeface="Arial"/>
                <a:cs typeface="Arial"/>
                <a:sym typeface="Arial"/>
              </a:rPr>
              <a:t> el </a:t>
            </a:r>
            <a:r>
              <a:rPr lang="en-US" sz="2600" b="0" i="0" u="none" strike="noStrike" cap="none" dirty="0" err="1">
                <a:solidFill>
                  <a:schemeClr val="dk1"/>
                </a:solidFill>
                <a:latin typeface="+mj-lt"/>
                <a:ea typeface="Arial"/>
                <a:cs typeface="Arial"/>
                <a:sym typeface="Arial"/>
              </a:rPr>
              <a:t>lugar</a:t>
            </a:r>
            <a:r>
              <a:rPr lang="en-US" sz="2600" b="0" i="0" u="none" strike="noStrike" cap="none" dirty="0">
                <a:solidFill>
                  <a:schemeClr val="dk1"/>
                </a:solidFill>
                <a:latin typeface="+mj-lt"/>
                <a:ea typeface="Arial"/>
                <a:cs typeface="Arial"/>
                <a:sym typeface="Arial"/>
              </a:rPr>
              <a:t> de </a:t>
            </a:r>
            <a:r>
              <a:rPr lang="en-US" sz="2600" b="0" i="0" u="none" strike="noStrike" cap="none" dirty="0" err="1">
                <a:solidFill>
                  <a:schemeClr val="dk1"/>
                </a:solidFill>
                <a:latin typeface="+mj-lt"/>
                <a:ea typeface="Arial"/>
                <a:cs typeface="Arial"/>
                <a:sym typeface="Arial"/>
              </a:rPr>
              <a:t>trabajo</a:t>
            </a:r>
            <a:r>
              <a:rPr lang="en-US" sz="2600" b="0" i="0" u="none" strike="noStrike" cap="none" dirty="0">
                <a:solidFill>
                  <a:schemeClr val="dk1"/>
                </a:solidFill>
                <a:latin typeface="+mj-lt"/>
                <a:ea typeface="Arial"/>
                <a:cs typeface="Arial"/>
                <a:sym typeface="Arial"/>
              </a:rPr>
              <a:t>.</a:t>
            </a:r>
            <a:endParaRPr sz="2600" b="0" i="0" u="none" strike="noStrike" cap="none" dirty="0">
              <a:solidFill>
                <a:srgbClr val="000000"/>
              </a:solidFill>
              <a:latin typeface="+mj-lt"/>
              <a:ea typeface="Arial"/>
              <a:cs typeface="Arial"/>
              <a:sym typeface="Arial"/>
            </a:endParaRPr>
          </a:p>
          <a:p>
            <a:pPr marL="1371600" marR="0" lvl="0" indent="-74294"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	El </a:t>
            </a:r>
            <a:r>
              <a:rPr lang="en-US" sz="2600" b="0" i="0" u="none" strike="noStrike" cap="none" dirty="0" err="1">
                <a:solidFill>
                  <a:srgbClr val="000000"/>
                </a:solidFill>
                <a:latin typeface="+mj-lt"/>
                <a:ea typeface="Arial"/>
                <a:cs typeface="Arial"/>
                <a:sym typeface="Arial"/>
              </a:rPr>
              <a:t>empleador</a:t>
            </a:r>
            <a:r>
              <a:rPr lang="en-US" sz="2600" b="0" i="0" u="none" strike="noStrike" cap="none" dirty="0">
                <a:solidFill>
                  <a:srgbClr val="000000"/>
                </a:solidFill>
                <a:latin typeface="+mj-lt"/>
                <a:ea typeface="Arial"/>
                <a:cs typeface="Arial"/>
                <a:sym typeface="Arial"/>
              </a:rPr>
              <a:t> n</a:t>
            </a:r>
            <a:r>
              <a:rPr lang="en-US" sz="2600" b="1" i="0" u="none" strike="noStrike" cap="none" dirty="0">
                <a:solidFill>
                  <a:srgbClr val="000000"/>
                </a:solidFill>
                <a:latin typeface="+mj-lt"/>
              </a:rPr>
              <a:t>o </a:t>
            </a:r>
            <a:r>
              <a:rPr lang="en-US" sz="2600" b="1" i="0" u="none" strike="noStrike" cap="none" dirty="0" err="1">
                <a:solidFill>
                  <a:srgbClr val="000000"/>
                </a:solidFill>
                <a:latin typeface="+mj-lt"/>
              </a:rPr>
              <a:t>está</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obligado</a:t>
            </a:r>
            <a:r>
              <a:rPr lang="en-US" sz="2600" b="1" i="0" u="none" strike="noStrike" cap="none" dirty="0">
                <a:solidFill>
                  <a:srgbClr val="000000"/>
                </a:solidFill>
                <a:latin typeface="+mj-lt"/>
              </a:rPr>
              <a:t> a </a:t>
            </a:r>
            <a:r>
              <a:rPr lang="en-US" sz="2600" b="1" i="0" u="none" strike="noStrike" cap="none" dirty="0" err="1">
                <a:solidFill>
                  <a:srgbClr val="000000"/>
                </a:solidFill>
                <a:latin typeface="+mj-lt"/>
              </a:rPr>
              <a:t>etiquetar</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contenedores</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portátiles</a:t>
            </a:r>
            <a:r>
              <a:rPr lang="en-US" sz="2600" b="1" i="0" u="none" strike="noStrike" cap="none" dirty="0">
                <a:solidFill>
                  <a:srgbClr val="000000"/>
                </a:solidFill>
                <a:latin typeface="+mj-lt"/>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los que se </a:t>
            </a:r>
            <a:r>
              <a:rPr lang="en-US" sz="2600" b="0" i="0" u="none" strike="noStrike" cap="none" dirty="0" err="1">
                <a:solidFill>
                  <a:srgbClr val="000000"/>
                </a:solidFill>
                <a:latin typeface="+mj-lt"/>
                <a:ea typeface="Arial"/>
                <a:cs typeface="Arial"/>
                <a:sym typeface="Arial"/>
              </a:rPr>
              <a:t>transfieren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productos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químicos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peligrosos</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contenedores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etiquetados</a:t>
            </a:r>
            <a:r>
              <a:rPr lang="en-US" sz="2600" b="0" i="0" u="none" strike="noStrike" cap="none" dirty="0">
                <a:solidFill>
                  <a:srgbClr val="000000"/>
                </a:solidFill>
                <a:latin typeface="+mj-lt"/>
                <a:ea typeface="Arial"/>
                <a:cs typeface="Arial"/>
                <a:sym typeface="Arial"/>
              </a:rPr>
              <a:t>, y que </a:t>
            </a:r>
            <a:r>
              <a:rPr lang="en-US" sz="2600" b="0" i="0" u="none" strike="noStrike" cap="none" dirty="0" err="1">
                <a:solidFill>
                  <a:srgbClr val="000000"/>
                </a:solidFill>
                <a:latin typeface="+mj-lt"/>
                <a:ea typeface="Arial"/>
                <a:cs typeface="Arial"/>
                <a:sym typeface="Arial"/>
              </a:rPr>
              <a:t>están</a:t>
            </a:r>
            <a:r>
              <a:rPr lang="en-US" sz="2600" b="0" i="0" u="none" strike="noStrike" cap="none" dirty="0">
                <a:solidFill>
                  <a:srgbClr val="000000"/>
                </a:solidFill>
                <a:latin typeface="+mj-lt"/>
                <a:ea typeface="Arial"/>
                <a:cs typeface="Arial"/>
                <a:sym typeface="Arial"/>
              </a:rPr>
              <a:t> </a:t>
            </a:r>
            <a:r>
              <a:rPr lang="en-US" sz="2600" b="1" i="0" u="none" strike="noStrike" cap="none" dirty="0" err="1">
                <a:solidFill>
                  <a:srgbClr val="000000"/>
                </a:solidFill>
                <a:latin typeface="+mj-lt"/>
              </a:rPr>
              <a:t>destinados</a:t>
            </a:r>
            <a:r>
              <a:rPr lang="en-US" sz="2600" b="1" i="0" u="none" strike="noStrike" cap="none" dirty="0">
                <a:solidFill>
                  <a:srgbClr val="000000"/>
                </a:solidFill>
                <a:latin typeface="+mj-lt"/>
              </a:rPr>
              <a:t> solo para el </a:t>
            </a:r>
            <a:r>
              <a:rPr lang="en-US" sz="2600" b="1" i="0" u="none" strike="noStrike" cap="none" dirty="0" err="1">
                <a:solidFill>
                  <a:srgbClr val="000000"/>
                </a:solidFill>
                <a:latin typeface="+mj-lt"/>
              </a:rPr>
              <a:t>uso</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inmediato</a:t>
            </a:r>
            <a:r>
              <a:rPr lang="en-US" sz="2600" b="1" i="0" u="none" strike="noStrike" cap="none" dirty="0">
                <a:solidFill>
                  <a:srgbClr val="000000"/>
                </a:solidFill>
                <a:latin typeface="+mj-lt"/>
              </a:rPr>
              <a:t> del </a:t>
            </a:r>
            <a:r>
              <a:rPr lang="en-US" sz="2600" b="1" i="0" u="none" strike="noStrike" cap="none" dirty="0" err="1">
                <a:solidFill>
                  <a:srgbClr val="000000"/>
                </a:solidFill>
                <a:latin typeface="+mj-lt"/>
              </a:rPr>
              <a:t>empleado</a:t>
            </a:r>
            <a:r>
              <a:rPr lang="en-US" sz="2600" b="1" i="0" u="none" strike="noStrike" cap="none" dirty="0">
                <a:solidFill>
                  <a:srgbClr val="000000"/>
                </a:solidFill>
                <a:latin typeface="+mj-lt"/>
              </a:rPr>
              <a:t> que </a:t>
            </a:r>
            <a:r>
              <a:rPr lang="en-US" sz="2600" b="1" i="0" u="none" strike="noStrike" cap="none" dirty="0" err="1">
                <a:solidFill>
                  <a:srgbClr val="000000"/>
                </a:solidFill>
                <a:latin typeface="+mj-lt"/>
              </a:rPr>
              <a:t>realiza</a:t>
            </a:r>
            <a:r>
              <a:rPr lang="en-US" sz="2600" b="1" i="0" u="none" strike="noStrike" cap="none" dirty="0">
                <a:solidFill>
                  <a:srgbClr val="000000"/>
                </a:solidFill>
                <a:latin typeface="+mj-lt"/>
              </a:rPr>
              <a:t> la </a:t>
            </a:r>
            <a:r>
              <a:rPr lang="en-US" sz="2600" b="1" i="0" u="none" strike="noStrike" cap="none" dirty="0" err="1">
                <a:solidFill>
                  <a:srgbClr val="000000"/>
                </a:solidFill>
                <a:latin typeface="+mj-lt"/>
              </a:rPr>
              <a:t>transferencia</a:t>
            </a:r>
            <a:r>
              <a:rPr lang="en-US" sz="2600" b="1" i="0" u="none" strike="noStrike" cap="none" dirty="0">
                <a:solidFill>
                  <a:srgbClr val="000000"/>
                </a:solidFill>
                <a:latin typeface="+mj-lt"/>
              </a:rPr>
              <a:t>.</a:t>
            </a:r>
            <a:r>
              <a:rPr lang="en-US" sz="2600" b="0" i="0" u="none" strike="noStrike" cap="none" dirty="0">
                <a:solidFill>
                  <a:srgbClr val="000000"/>
                </a:solidFill>
                <a:latin typeface="+mj-lt"/>
                <a:ea typeface="Arial"/>
                <a:cs typeface="Arial"/>
                <a:sym typeface="Arial"/>
              </a:rPr>
              <a:t>	(1910.1200(f)(8))</a:t>
            </a:r>
            <a:endParaRPr sz="2600" b="0" i="0" u="none" strike="noStrike" cap="none" dirty="0">
              <a:solidFill>
                <a:srgbClr val="000000"/>
              </a:solidFill>
              <a:latin typeface="+mj-lt"/>
              <a:ea typeface="Arial"/>
              <a:cs typeface="Arial"/>
              <a:sym typeface="Arial"/>
            </a:endParaRPr>
          </a:p>
        </p:txBody>
      </p:sp>
      <p:sp>
        <p:nvSpPr>
          <p:cNvPr id="3" name="Text Placeholder 2" hidden="1">
            <a:extLst>
              <a:ext uri="{FF2B5EF4-FFF2-40B4-BE49-F238E27FC236}">
                <a16:creationId xmlns:a16="http://schemas.microsoft.com/office/drawing/2014/main" id="{C0AB473A-D79A-41AA-861F-76CD9E69C668}"/>
              </a:ext>
            </a:extLst>
          </p:cNvPr>
          <p:cNvSpPr>
            <a:spLocks noGrp="1"/>
          </p:cNvSpPr>
          <p:nvPr>
            <p:ph type="body" idx="1"/>
          </p:nvPr>
        </p:nvSpPr>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 name="Title 1">
            <a:extLst>
              <a:ext uri="{FF2B5EF4-FFF2-40B4-BE49-F238E27FC236}">
                <a16:creationId xmlns:a16="http://schemas.microsoft.com/office/drawing/2014/main" id="{C77E7920-CCBD-4B9E-A9B7-807E9FBB0D44}"/>
              </a:ext>
            </a:extLst>
          </p:cNvPr>
          <p:cNvSpPr>
            <a:spLocks noGrp="1"/>
          </p:cNvSpPr>
          <p:nvPr>
            <p:ph type="title"/>
          </p:nvPr>
        </p:nvSpPr>
        <p:spPr>
          <a:xfrm>
            <a:off x="483680" y="0"/>
            <a:ext cx="7200000" cy="487680"/>
          </a:xfrm>
        </p:spPr>
        <p:txBody>
          <a:bodyPr/>
          <a:lstStyle/>
          <a:p>
            <a:r>
              <a:rPr lang="es-ES" dirty="0" smtClean="0">
                <a:solidFill>
                  <a:schemeClr val="dk1"/>
                </a:solidFill>
              </a:rPr>
              <a:t> Estándar </a:t>
            </a:r>
            <a:r>
              <a:rPr lang="es-ES" dirty="0">
                <a:solidFill>
                  <a:schemeClr val="dk1"/>
                </a:solidFill>
              </a:rPr>
              <a:t>de Comunicación de Riesgos de </a:t>
            </a:r>
            <a:r>
              <a:rPr lang="es-ES" dirty="0" smtClean="0">
                <a:solidFill>
                  <a:schemeClr val="dk1"/>
                </a:solidFill>
              </a:rPr>
              <a:t>OSHA </a:t>
            </a:r>
            <a:br>
              <a:rPr lang="es-ES" dirty="0" smtClean="0">
                <a:solidFill>
                  <a:schemeClr val="dk1"/>
                </a:solidFill>
              </a:rPr>
            </a:br>
            <a:r>
              <a:rPr lang="es-ES" sz="2000" dirty="0"/>
              <a:t/>
            </a:r>
            <a:br>
              <a:rPr lang="es-ES" sz="2000" dirty="0"/>
            </a:br>
            <a:endParaRPr lang="en-US" dirty="0"/>
          </a:p>
        </p:txBody>
      </p:sp>
      <p:sp>
        <p:nvSpPr>
          <p:cNvPr id="260" name="Google Shape;260;p46"/>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700"/>
              <a:buFont typeface="Arial"/>
              <a:buNone/>
            </a:pPr>
            <a:r>
              <a:rPr lang="en-US" sz="2700" b="0" i="0" u="none" strike="noStrike" cap="none" dirty="0" err="1">
                <a:solidFill>
                  <a:schemeClr val="dk1"/>
                </a:solidFill>
                <a:latin typeface="+mj-lt"/>
                <a:ea typeface="Arial"/>
                <a:cs typeface="Arial"/>
                <a:sym typeface="Arial"/>
              </a:rPr>
              <a:t>Estándar</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Comunicación</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Riesgos</a:t>
            </a:r>
            <a:r>
              <a:rPr lang="en-US" sz="2700" b="0" i="0" u="none" strike="noStrike" cap="none" dirty="0">
                <a:solidFill>
                  <a:schemeClr val="dk1"/>
                </a:solidFill>
                <a:latin typeface="+mj-lt"/>
                <a:ea typeface="Arial"/>
                <a:cs typeface="Arial"/>
                <a:sym typeface="Arial"/>
              </a:rPr>
              <a:t> de OSHA</a:t>
            </a:r>
            <a:endParaRPr sz="3000" b="0" i="0" u="none" strike="noStrike" cap="none" dirty="0">
              <a:solidFill>
                <a:srgbClr val="000000"/>
              </a:solidFill>
              <a:latin typeface="+mj-lt"/>
              <a:ea typeface="Arial"/>
              <a:cs typeface="Arial"/>
              <a:sym typeface="Arial"/>
            </a:endParaRPr>
          </a:p>
        </p:txBody>
      </p:sp>
      <p:sp>
        <p:nvSpPr>
          <p:cNvPr id="261" name="Google Shape;261;p46"/>
          <p:cNvSpPr txBox="1"/>
          <p:nvPr/>
        </p:nvSpPr>
        <p:spPr>
          <a:xfrm>
            <a:off x="504000" y="1800000"/>
            <a:ext cx="9072000" cy="5240880"/>
          </a:xfrm>
          <a:prstGeom prst="rect">
            <a:avLst/>
          </a:prstGeom>
          <a:noFill/>
          <a:ln>
            <a:noFill/>
          </a:ln>
        </p:spPr>
        <p:txBody>
          <a:bodyPr spcFirstLastPara="1" wrap="square" lIns="0" tIns="0" rIns="0" bIns="0" anchor="t" anchorCtr="0">
            <a:noAutofit/>
          </a:bodyPr>
          <a:lstStyle/>
          <a:p>
            <a:pPr marL="431999" marR="0" lvl="0" indent="-323999" algn="l" rtl="0">
              <a:lnSpc>
                <a:spcPct val="100000"/>
              </a:lnSpc>
              <a:spcBef>
                <a:spcPts val="0"/>
              </a:spcBef>
              <a:spcAft>
                <a:spcPts val="0"/>
              </a:spcAft>
              <a:buClr>
                <a:srgbClr val="000000"/>
              </a:buClr>
              <a:buSzPts val="1170"/>
              <a:buFont typeface="Noto Sans Symbols"/>
              <a:buChar char="●"/>
            </a:pPr>
            <a:r>
              <a:rPr lang="en-US" sz="2600" b="0" i="0" strike="noStrike" cap="none" dirty="0" err="1">
                <a:solidFill>
                  <a:schemeClr val="dk1"/>
                </a:solidFill>
                <a:latin typeface="+mj-lt"/>
                <a:ea typeface="Arial"/>
                <a:cs typeface="Arial"/>
                <a:sym typeface="Arial"/>
              </a:rPr>
              <a:t>Etiquetas</a:t>
            </a:r>
            <a:r>
              <a:rPr lang="en-US" sz="2600" b="0" i="0" strike="noStrike" cap="none" dirty="0">
                <a:solidFill>
                  <a:schemeClr val="dk1"/>
                </a:solidFill>
                <a:latin typeface="+mj-lt"/>
                <a:ea typeface="Arial"/>
                <a:cs typeface="Arial"/>
                <a:sym typeface="Arial"/>
              </a:rPr>
              <a:t> y </a:t>
            </a:r>
            <a:r>
              <a:rPr lang="en-US" sz="2600" b="0" i="0" strike="noStrike" cap="none" dirty="0" err="1">
                <a:solidFill>
                  <a:schemeClr val="dk1"/>
                </a:solidFill>
                <a:latin typeface="+mj-lt"/>
                <a:ea typeface="Arial"/>
                <a:cs typeface="Arial"/>
                <a:sym typeface="Arial"/>
              </a:rPr>
              <a:t>otras</a:t>
            </a:r>
            <a:r>
              <a:rPr lang="en-US" sz="2600" b="0" i="0" strike="noStrike" cap="none" dirty="0">
                <a:solidFill>
                  <a:schemeClr val="dk1"/>
                </a:solidFill>
                <a:latin typeface="+mj-lt"/>
                <a:ea typeface="Arial"/>
                <a:cs typeface="Arial"/>
                <a:sym typeface="Arial"/>
              </a:rPr>
              <a:t> </a:t>
            </a:r>
            <a:r>
              <a:rPr lang="en-US" sz="2600" b="0" i="0" strike="noStrike" cap="none" dirty="0" err="1">
                <a:solidFill>
                  <a:schemeClr val="dk1"/>
                </a:solidFill>
                <a:latin typeface="+mj-lt"/>
                <a:ea typeface="Arial"/>
                <a:cs typeface="Arial"/>
                <a:sym typeface="Arial"/>
              </a:rPr>
              <a:t>formas</a:t>
            </a:r>
            <a:r>
              <a:rPr lang="en-US" sz="2600" b="0" i="0" strike="noStrike" cap="none" dirty="0">
                <a:solidFill>
                  <a:schemeClr val="dk1"/>
                </a:solidFill>
                <a:latin typeface="+mj-lt"/>
                <a:ea typeface="Arial"/>
                <a:cs typeface="Arial"/>
                <a:sym typeface="Arial"/>
              </a:rPr>
              <a:t> de </a:t>
            </a:r>
            <a:r>
              <a:rPr lang="en-US" sz="2600" b="0" i="0" strike="noStrike" cap="none" dirty="0" err="1">
                <a:solidFill>
                  <a:schemeClr val="dk1"/>
                </a:solidFill>
                <a:latin typeface="+mj-lt"/>
                <a:ea typeface="Arial"/>
                <a:cs typeface="Arial"/>
                <a:sym typeface="Arial"/>
              </a:rPr>
              <a:t>advertencia</a:t>
            </a:r>
            <a:endParaRPr sz="2600" b="0" i="0" strike="noStrike" cap="none" dirty="0">
              <a:solidFill>
                <a:srgbClr val="000000"/>
              </a:solidFill>
              <a:latin typeface="+mj-lt"/>
              <a:ea typeface="Arial"/>
              <a:cs typeface="Arial"/>
              <a:sym typeface="Arial"/>
            </a:endParaRPr>
          </a:p>
          <a:p>
            <a:pPr marL="431999" marR="0" lvl="0" indent="-323999"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chemeClr val="dk1"/>
                </a:solidFill>
                <a:latin typeface="+mj-lt"/>
                <a:ea typeface="Arial"/>
                <a:cs typeface="Arial"/>
                <a:sym typeface="Arial"/>
              </a:rPr>
              <a:t>Etiquetado</a:t>
            </a:r>
            <a:r>
              <a:rPr lang="en-US" sz="2600" b="0" i="0" u="none" strike="noStrike" cap="none" dirty="0">
                <a:solidFill>
                  <a:schemeClr val="dk1"/>
                </a:solidFill>
                <a:latin typeface="+mj-lt"/>
                <a:ea typeface="Arial"/>
                <a:cs typeface="Arial"/>
                <a:sym typeface="Arial"/>
              </a:rPr>
              <a:t> </a:t>
            </a:r>
            <a:r>
              <a:rPr lang="en-US" sz="2600" b="0" i="0" u="none" strike="noStrike" cap="none" dirty="0" err="1">
                <a:solidFill>
                  <a:schemeClr val="dk1"/>
                </a:solidFill>
                <a:latin typeface="+mj-lt"/>
                <a:ea typeface="Arial"/>
                <a:cs typeface="Arial"/>
                <a:sym typeface="Arial"/>
              </a:rPr>
              <a:t>en</a:t>
            </a:r>
            <a:r>
              <a:rPr lang="en-US" sz="2600" b="0" i="0" u="none" strike="noStrike" cap="none" dirty="0">
                <a:solidFill>
                  <a:schemeClr val="dk1"/>
                </a:solidFill>
                <a:latin typeface="+mj-lt"/>
                <a:ea typeface="Arial"/>
                <a:cs typeface="Arial"/>
                <a:sym typeface="Arial"/>
              </a:rPr>
              <a:t> el </a:t>
            </a:r>
            <a:r>
              <a:rPr lang="en-US" sz="2600" b="0" i="0" u="none" strike="noStrike" cap="none" dirty="0" err="1">
                <a:solidFill>
                  <a:schemeClr val="dk1"/>
                </a:solidFill>
                <a:latin typeface="+mj-lt"/>
                <a:ea typeface="Arial"/>
                <a:cs typeface="Arial"/>
                <a:sym typeface="Arial"/>
              </a:rPr>
              <a:t>lugar</a:t>
            </a:r>
            <a:r>
              <a:rPr lang="en-US" sz="2600" b="0" i="0" u="none" strike="noStrike" cap="none" dirty="0">
                <a:solidFill>
                  <a:schemeClr val="dk1"/>
                </a:solidFill>
                <a:latin typeface="+mj-lt"/>
                <a:ea typeface="Arial"/>
                <a:cs typeface="Arial"/>
                <a:sym typeface="Arial"/>
              </a:rPr>
              <a:t> de </a:t>
            </a:r>
            <a:r>
              <a:rPr lang="en-US" sz="2600" b="0" i="0" u="none" strike="noStrike" cap="none" dirty="0" err="1">
                <a:solidFill>
                  <a:schemeClr val="dk1"/>
                </a:solidFill>
                <a:latin typeface="+mj-lt"/>
                <a:ea typeface="Arial"/>
                <a:cs typeface="Arial"/>
                <a:sym typeface="Arial"/>
              </a:rPr>
              <a:t>trabajo</a:t>
            </a:r>
            <a:r>
              <a:rPr lang="en-US" sz="2600" b="0" i="0" u="none" strike="noStrike" cap="none" dirty="0">
                <a:solidFill>
                  <a:schemeClr val="dk1"/>
                </a:solidFill>
                <a:latin typeface="+mj-lt"/>
                <a:ea typeface="Arial"/>
                <a:cs typeface="Arial"/>
                <a:sym typeface="Arial"/>
              </a:rPr>
              <a:t>.</a:t>
            </a:r>
            <a:endParaRPr sz="2600" b="0" i="0" u="none" strike="noStrike" cap="none" dirty="0">
              <a:solidFill>
                <a:srgbClr val="000000"/>
              </a:solidFill>
              <a:latin typeface="+mj-lt"/>
              <a:ea typeface="Arial"/>
              <a:cs typeface="Arial"/>
              <a:sym typeface="Arial"/>
            </a:endParaRPr>
          </a:p>
          <a:p>
            <a:pPr marL="1371600" marR="0" lvl="0" indent="-74294"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El </a:t>
            </a:r>
            <a:r>
              <a:rPr lang="en-US" sz="2600" b="0" i="0" u="none" strike="noStrike" cap="none" dirty="0" err="1">
                <a:solidFill>
                  <a:srgbClr val="000000"/>
                </a:solidFill>
                <a:latin typeface="+mj-lt"/>
                <a:ea typeface="Arial"/>
                <a:cs typeface="Arial"/>
                <a:sym typeface="Arial"/>
              </a:rPr>
              <a:t>empleador</a:t>
            </a:r>
            <a:r>
              <a:rPr lang="en-US" sz="2600" b="0" i="0" u="none" strike="noStrike" cap="none" dirty="0">
                <a:solidFill>
                  <a:srgbClr val="000000"/>
                </a:solidFill>
                <a:latin typeface="+mj-lt"/>
                <a:ea typeface="Arial"/>
                <a:cs typeface="Arial"/>
                <a:sym typeface="Arial"/>
              </a:rPr>
              <a:t> </a:t>
            </a:r>
            <a:r>
              <a:rPr lang="en-US" sz="2600" b="1" i="0" u="none" strike="noStrike" cap="none" dirty="0">
                <a:solidFill>
                  <a:srgbClr val="000000"/>
                </a:solidFill>
                <a:latin typeface="+mj-lt"/>
              </a:rPr>
              <a:t>no </a:t>
            </a:r>
            <a:r>
              <a:rPr lang="en-US" sz="2600" b="1" i="0" u="none" strike="noStrike" cap="none" dirty="0" err="1">
                <a:solidFill>
                  <a:srgbClr val="000000"/>
                </a:solidFill>
                <a:latin typeface="+mj-lt"/>
              </a:rPr>
              <a:t>deberá</a:t>
            </a:r>
            <a:r>
              <a:rPr lang="en-US" sz="2600" b="1" i="0" u="none" strike="noStrike" cap="none" dirty="0">
                <a:solidFill>
                  <a:srgbClr val="000000"/>
                </a:solidFill>
                <a:latin typeface="+mj-lt"/>
              </a:rPr>
              <a:t> remover o </a:t>
            </a:r>
            <a:r>
              <a:rPr lang="en-US" sz="2600" b="1" i="0" u="none" strike="noStrike" cap="none" dirty="0" err="1">
                <a:solidFill>
                  <a:srgbClr val="000000"/>
                </a:solidFill>
                <a:latin typeface="+mj-lt"/>
              </a:rPr>
              <a:t>desfigurar</a:t>
            </a:r>
            <a:r>
              <a:rPr lang="en-US" sz="2600" b="0" i="0" u="none" strike="noStrike" cap="none" dirty="0">
                <a:solidFill>
                  <a:srgbClr val="000000"/>
                </a:solidFill>
                <a:latin typeface="+mj-lt"/>
                <a:ea typeface="Arial"/>
                <a:cs typeface="Arial"/>
                <a:sym typeface="Arial"/>
              </a:rPr>
              <a:t> las </a:t>
            </a:r>
            <a:r>
              <a:rPr lang="en-US" sz="2600" b="0" i="0" u="none" strike="noStrike" cap="none" dirty="0" err="1">
                <a:solidFill>
                  <a:srgbClr val="000000"/>
                </a:solidFill>
                <a:latin typeface="+mj-lt"/>
                <a:ea typeface="Arial"/>
                <a:cs typeface="Arial"/>
                <a:sym typeface="Arial"/>
              </a:rPr>
              <a:t>etiquetas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existentes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los </a:t>
            </a:r>
            <a:r>
              <a:rPr lang="en-US" sz="2600" b="0" i="0" u="none" strike="noStrike" cap="none" dirty="0" err="1">
                <a:solidFill>
                  <a:srgbClr val="000000"/>
                </a:solidFill>
                <a:latin typeface="+mj-lt"/>
                <a:ea typeface="Arial"/>
                <a:cs typeface="Arial"/>
                <a:sym typeface="Arial"/>
              </a:rPr>
              <a:t>recipientes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entrantes</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químicos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peligrosos</a:t>
            </a:r>
            <a:r>
              <a:rPr lang="en-US" sz="2600" b="0" i="0" u="none" strike="noStrike" cap="none" dirty="0">
                <a:solidFill>
                  <a:srgbClr val="000000"/>
                </a:solidFill>
                <a:latin typeface="+mj-lt"/>
                <a:ea typeface="Arial"/>
                <a:cs typeface="Arial"/>
                <a:sym typeface="Arial"/>
              </a:rPr>
              <a:t>, a </a:t>
            </a:r>
            <a:r>
              <a:rPr lang="en-US" sz="2600" b="0" i="0" u="none" strike="noStrike" cap="none" dirty="0" err="1">
                <a:solidFill>
                  <a:srgbClr val="000000"/>
                </a:solidFill>
                <a:latin typeface="+mj-lt"/>
                <a:ea typeface="Arial"/>
                <a:cs typeface="Arial"/>
                <a:sym typeface="Arial"/>
              </a:rPr>
              <a:t>menos</a:t>
            </a:r>
            <a:r>
              <a:rPr lang="en-US" sz="2600" b="0" i="0" u="none" strike="noStrike" cap="none" dirty="0">
                <a:solidFill>
                  <a:srgbClr val="000000"/>
                </a:solidFill>
                <a:latin typeface="+mj-lt"/>
                <a:ea typeface="Arial"/>
                <a:cs typeface="Arial"/>
                <a:sym typeface="Arial"/>
              </a:rPr>
              <a:t> que el </a:t>
            </a:r>
            <a:r>
              <a:rPr lang="en-US" sz="2600" b="0" i="0" u="none" strike="noStrike" cap="none" dirty="0" err="1">
                <a:solidFill>
                  <a:srgbClr val="000000"/>
                </a:solidFill>
                <a:latin typeface="+mj-lt"/>
                <a:ea typeface="Arial"/>
                <a:cs typeface="Arial"/>
                <a:sym typeface="Arial"/>
              </a:rPr>
              <a:t>contenedor</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esté</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inmediatamente</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marcado</a:t>
            </a:r>
            <a:r>
              <a:rPr lang="en-US" sz="2600" b="0" i="0" u="none" strike="noStrike" cap="none" dirty="0">
                <a:solidFill>
                  <a:srgbClr val="000000"/>
                </a:solidFill>
                <a:latin typeface="+mj-lt"/>
                <a:ea typeface="Arial"/>
                <a:cs typeface="Arial"/>
                <a:sym typeface="Arial"/>
              </a:rPr>
              <a:t> con la </a:t>
            </a:r>
            <a:r>
              <a:rPr lang="en-US" sz="2600" b="0" i="0" u="none" strike="noStrike" cap="none" dirty="0" err="1">
                <a:solidFill>
                  <a:srgbClr val="000000"/>
                </a:solidFill>
                <a:latin typeface="+mj-lt"/>
                <a:ea typeface="Arial"/>
                <a:cs typeface="Arial"/>
                <a:sym typeface="Arial"/>
              </a:rPr>
              <a:t>información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requerida</a:t>
            </a:r>
            <a:r>
              <a:rPr lang="en-US" sz="2600" b="0" i="0" u="none" strike="noStrike" cap="none" dirty="0">
                <a:solidFill>
                  <a:srgbClr val="000000"/>
                </a:solidFill>
                <a:latin typeface="+mj-lt"/>
                <a:ea typeface="Arial"/>
                <a:cs typeface="Arial"/>
                <a:sym typeface="Arial"/>
              </a:rPr>
              <a:t>	(1910.1200(f)(9))</a:t>
            </a:r>
            <a:endParaRPr sz="2600" b="0" i="0" u="none" strike="noStrike" cap="none" dirty="0">
              <a:solidFill>
                <a:srgbClr val="000000"/>
              </a:solidFill>
              <a:latin typeface="+mj-lt"/>
              <a:ea typeface="Arial"/>
              <a:cs typeface="Arial"/>
              <a:sym typeface="Arial"/>
            </a:endParaRPr>
          </a:p>
        </p:txBody>
      </p:sp>
      <p:sp>
        <p:nvSpPr>
          <p:cNvPr id="3" name="Text Placeholder 2" hidden="1">
            <a:extLst>
              <a:ext uri="{FF2B5EF4-FFF2-40B4-BE49-F238E27FC236}">
                <a16:creationId xmlns:a16="http://schemas.microsoft.com/office/drawing/2014/main" id="{E9793D10-45AD-43FB-803A-2AB864D28B0F}"/>
              </a:ext>
            </a:extLst>
          </p:cNvPr>
          <p:cNvSpPr>
            <a:spLocks noGrp="1"/>
          </p:cNvSpPr>
          <p:nvPr>
            <p:ph type="body"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 name="Title 1">
            <a:extLst>
              <a:ext uri="{FF2B5EF4-FFF2-40B4-BE49-F238E27FC236}">
                <a16:creationId xmlns:a16="http://schemas.microsoft.com/office/drawing/2014/main" id="{BA8A3A9B-FFC0-4077-BFA9-A18049479D82}"/>
              </a:ext>
            </a:extLst>
          </p:cNvPr>
          <p:cNvSpPr>
            <a:spLocks noGrp="1"/>
          </p:cNvSpPr>
          <p:nvPr>
            <p:ph type="title"/>
          </p:nvPr>
        </p:nvSpPr>
        <p:spPr>
          <a:xfrm>
            <a:off x="443040" y="0"/>
            <a:ext cx="7200000" cy="548640"/>
          </a:xfrm>
        </p:spPr>
        <p:txBody>
          <a:bodyPr/>
          <a:lstStyle/>
          <a:p>
            <a:r>
              <a:rPr lang="es-ES" dirty="0">
                <a:solidFill>
                  <a:schemeClr val="dk1"/>
                </a:solidFill>
              </a:rPr>
              <a:t>Estándar de Comunicación de Riesgos de </a:t>
            </a:r>
            <a:r>
              <a:rPr lang="es-ES" dirty="0" smtClean="0">
                <a:solidFill>
                  <a:schemeClr val="dk1"/>
                </a:solidFill>
              </a:rPr>
              <a:t>OSHA </a:t>
            </a:r>
            <a:r>
              <a:rPr lang="es-ES" sz="2000" dirty="0"/>
              <a:t/>
            </a:r>
            <a:br>
              <a:rPr lang="es-ES" sz="2000" dirty="0"/>
            </a:br>
            <a:r>
              <a:rPr lang="es-ES" sz="2000" dirty="0" smtClean="0"/>
              <a:t>  </a:t>
            </a:r>
            <a:endParaRPr lang="en-US" dirty="0"/>
          </a:p>
        </p:txBody>
      </p:sp>
      <p:sp>
        <p:nvSpPr>
          <p:cNvPr id="266" name="Google Shape;266;p47"/>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700"/>
              <a:buFont typeface="Arial"/>
              <a:buNone/>
            </a:pPr>
            <a:r>
              <a:rPr lang="en-US" sz="2700" b="0" i="0" u="none" strike="noStrike" cap="none" dirty="0" err="1">
                <a:solidFill>
                  <a:schemeClr val="dk1"/>
                </a:solidFill>
                <a:latin typeface="+mj-lt"/>
                <a:ea typeface="Arial"/>
                <a:cs typeface="Arial"/>
                <a:sym typeface="Arial"/>
              </a:rPr>
              <a:t>Estándar</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Comunicación</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Riesgos</a:t>
            </a:r>
            <a:r>
              <a:rPr lang="en-US" sz="2700" b="0" i="0" u="none" strike="noStrike" cap="none" dirty="0">
                <a:solidFill>
                  <a:schemeClr val="dk1"/>
                </a:solidFill>
                <a:latin typeface="+mj-lt"/>
                <a:ea typeface="Arial"/>
                <a:cs typeface="Arial"/>
                <a:sym typeface="Arial"/>
              </a:rPr>
              <a:t> de OSHA</a:t>
            </a:r>
            <a:endParaRPr sz="3000" b="0" i="0" u="none" strike="noStrike" cap="none" dirty="0">
              <a:solidFill>
                <a:srgbClr val="000000"/>
              </a:solidFill>
              <a:latin typeface="+mj-lt"/>
              <a:ea typeface="Arial"/>
              <a:cs typeface="Arial"/>
              <a:sym typeface="Arial"/>
            </a:endParaRPr>
          </a:p>
        </p:txBody>
      </p:sp>
      <p:sp>
        <p:nvSpPr>
          <p:cNvPr id="267" name="Google Shape;267;p47"/>
          <p:cNvSpPr txBox="1"/>
          <p:nvPr/>
        </p:nvSpPr>
        <p:spPr>
          <a:xfrm>
            <a:off x="504000" y="1800000"/>
            <a:ext cx="9072000" cy="5240880"/>
          </a:xfrm>
          <a:prstGeom prst="rect">
            <a:avLst/>
          </a:prstGeom>
          <a:noFill/>
          <a:ln>
            <a:noFill/>
          </a:ln>
        </p:spPr>
        <p:txBody>
          <a:bodyPr spcFirstLastPara="1" wrap="square" lIns="0" tIns="0" rIns="0" bIns="0" anchor="t" anchorCtr="0">
            <a:noAutofit/>
          </a:bodyPr>
          <a:lstStyle/>
          <a:p>
            <a:pPr marL="431999" marR="0" lvl="0" indent="-323999"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chemeClr val="dk1"/>
                </a:solidFill>
                <a:latin typeface="+mj-lt"/>
                <a:ea typeface="Arial"/>
                <a:cs typeface="Arial"/>
                <a:sym typeface="Arial"/>
              </a:rPr>
              <a:t>Etiquetas</a:t>
            </a:r>
            <a:r>
              <a:rPr lang="en-US" sz="2600" b="0" i="0" u="none" strike="noStrike" cap="none" dirty="0">
                <a:solidFill>
                  <a:schemeClr val="dk1"/>
                </a:solidFill>
                <a:latin typeface="+mj-lt"/>
                <a:ea typeface="Arial"/>
                <a:cs typeface="Arial"/>
                <a:sym typeface="Arial"/>
              </a:rPr>
              <a:t> y </a:t>
            </a:r>
            <a:r>
              <a:rPr lang="en-US" sz="2600" b="0" i="0" u="none" strike="noStrike" cap="none" dirty="0" err="1">
                <a:solidFill>
                  <a:schemeClr val="dk1"/>
                </a:solidFill>
                <a:latin typeface="+mj-lt"/>
                <a:ea typeface="Arial"/>
                <a:cs typeface="Arial"/>
                <a:sym typeface="Arial"/>
              </a:rPr>
              <a:t>otras</a:t>
            </a:r>
            <a:r>
              <a:rPr lang="en-US" sz="2600" b="0" i="0" u="none" strike="noStrike" cap="none" dirty="0">
                <a:solidFill>
                  <a:schemeClr val="dk1"/>
                </a:solidFill>
                <a:latin typeface="+mj-lt"/>
                <a:ea typeface="Arial"/>
                <a:cs typeface="Arial"/>
                <a:sym typeface="Arial"/>
              </a:rPr>
              <a:t> </a:t>
            </a:r>
            <a:r>
              <a:rPr lang="en-US" sz="2600" b="0" i="0" u="none" strike="noStrike" cap="none" dirty="0" err="1">
                <a:solidFill>
                  <a:schemeClr val="dk1"/>
                </a:solidFill>
                <a:latin typeface="+mj-lt"/>
                <a:ea typeface="Arial"/>
                <a:cs typeface="Arial"/>
                <a:sym typeface="Arial"/>
              </a:rPr>
              <a:t>formas</a:t>
            </a:r>
            <a:r>
              <a:rPr lang="en-US" sz="2600" b="0" i="0" u="none" strike="noStrike" cap="none" dirty="0">
                <a:solidFill>
                  <a:schemeClr val="dk1"/>
                </a:solidFill>
                <a:latin typeface="+mj-lt"/>
                <a:ea typeface="Arial"/>
                <a:cs typeface="Arial"/>
                <a:sym typeface="Arial"/>
              </a:rPr>
              <a:t> de </a:t>
            </a:r>
            <a:r>
              <a:rPr lang="en-US" sz="2600" b="0" i="0" u="none" strike="noStrike" cap="none" dirty="0" err="1">
                <a:solidFill>
                  <a:schemeClr val="dk1"/>
                </a:solidFill>
                <a:latin typeface="+mj-lt"/>
                <a:ea typeface="Arial"/>
                <a:cs typeface="Arial"/>
                <a:sym typeface="Arial"/>
              </a:rPr>
              <a:t>advertencia</a:t>
            </a:r>
            <a:endParaRPr sz="2600" b="0" i="0" u="none" strike="noStrike" cap="none" dirty="0">
              <a:solidFill>
                <a:srgbClr val="000000"/>
              </a:solidFill>
              <a:latin typeface="+mj-lt"/>
              <a:ea typeface="Arial"/>
              <a:cs typeface="Arial"/>
              <a:sym typeface="Arial"/>
            </a:endParaRPr>
          </a:p>
          <a:p>
            <a:pPr marL="1828800" marR="0" lvl="3" indent="-317500" algn="l" rtl="0">
              <a:lnSpc>
                <a:spcPct val="100000"/>
              </a:lnSpc>
              <a:spcBef>
                <a:spcPts val="0"/>
              </a:spcBef>
              <a:spcAft>
                <a:spcPts val="0"/>
              </a:spcAft>
              <a:buClr>
                <a:srgbClr val="000000"/>
              </a:buClr>
              <a:buSzPts val="1400"/>
              <a:buFont typeface="Arial"/>
              <a:buChar char="●"/>
            </a:pPr>
            <a:r>
              <a:rPr lang="en-US" sz="2600" b="0" i="0" u="none" strike="noStrike" cap="none" dirty="0" err="1">
                <a:solidFill>
                  <a:schemeClr val="dk1"/>
                </a:solidFill>
                <a:latin typeface="+mj-lt"/>
                <a:ea typeface="Arial"/>
                <a:cs typeface="Arial"/>
                <a:sym typeface="Arial"/>
              </a:rPr>
              <a:t>Etiquetado</a:t>
            </a:r>
            <a:r>
              <a:rPr lang="en-US" sz="2600" b="0" i="0" u="none" strike="noStrike" cap="none" dirty="0">
                <a:solidFill>
                  <a:schemeClr val="dk1"/>
                </a:solidFill>
                <a:latin typeface="+mj-lt"/>
                <a:ea typeface="Arial"/>
                <a:cs typeface="Arial"/>
                <a:sym typeface="Arial"/>
              </a:rPr>
              <a:t> </a:t>
            </a:r>
            <a:r>
              <a:rPr lang="en-US" sz="2600" b="0" i="0" u="none" strike="noStrike" cap="none" dirty="0" err="1">
                <a:solidFill>
                  <a:schemeClr val="dk1"/>
                </a:solidFill>
                <a:latin typeface="+mj-lt"/>
                <a:ea typeface="Arial"/>
                <a:cs typeface="Arial"/>
                <a:sym typeface="Arial"/>
              </a:rPr>
              <a:t>en</a:t>
            </a:r>
            <a:r>
              <a:rPr lang="en-US" sz="2600" b="0" i="0" u="none" strike="noStrike" cap="none" dirty="0">
                <a:solidFill>
                  <a:schemeClr val="dk1"/>
                </a:solidFill>
                <a:latin typeface="+mj-lt"/>
                <a:ea typeface="Arial"/>
                <a:cs typeface="Arial"/>
                <a:sym typeface="Arial"/>
              </a:rPr>
              <a:t> el </a:t>
            </a:r>
            <a:r>
              <a:rPr lang="en-US" sz="2600" b="0" i="0" u="none" strike="noStrike" cap="none" dirty="0" err="1">
                <a:solidFill>
                  <a:schemeClr val="dk1"/>
                </a:solidFill>
                <a:latin typeface="+mj-lt"/>
                <a:ea typeface="Arial"/>
                <a:cs typeface="Arial"/>
                <a:sym typeface="Arial"/>
              </a:rPr>
              <a:t>lugar</a:t>
            </a:r>
            <a:r>
              <a:rPr lang="en-US" sz="2600" b="0" i="0" u="none" strike="noStrike" cap="none" dirty="0">
                <a:solidFill>
                  <a:schemeClr val="dk1"/>
                </a:solidFill>
                <a:latin typeface="+mj-lt"/>
                <a:ea typeface="Arial"/>
                <a:cs typeface="Arial"/>
                <a:sym typeface="Arial"/>
              </a:rPr>
              <a:t> de </a:t>
            </a:r>
            <a:r>
              <a:rPr lang="en-US" sz="2600" b="0" i="0" u="none" strike="noStrike" cap="none" dirty="0" err="1">
                <a:solidFill>
                  <a:schemeClr val="dk1"/>
                </a:solidFill>
                <a:latin typeface="+mj-lt"/>
                <a:ea typeface="Arial"/>
                <a:cs typeface="Arial"/>
                <a:sym typeface="Arial"/>
              </a:rPr>
              <a:t>trabajo</a:t>
            </a:r>
            <a:r>
              <a:rPr lang="en-US" sz="2600" b="0" i="0" u="none" strike="noStrike" cap="none" dirty="0">
                <a:solidFill>
                  <a:schemeClr val="dk1"/>
                </a:solidFill>
                <a:latin typeface="+mj-lt"/>
                <a:ea typeface="Arial"/>
                <a:cs typeface="Arial"/>
                <a:sym typeface="Arial"/>
              </a:rPr>
              <a:t>.</a:t>
            </a:r>
            <a:endParaRPr sz="2600" b="0" i="0" u="none" strike="noStrike" cap="none" dirty="0">
              <a:solidFill>
                <a:srgbClr val="000000"/>
              </a:solidFill>
              <a:latin typeface="+mj-lt"/>
              <a:ea typeface="Arial"/>
              <a:cs typeface="Arial"/>
              <a:sym typeface="Arial"/>
            </a:endParaRPr>
          </a:p>
          <a:p>
            <a:pPr marL="1371600" marR="0" lvl="0" indent="-74294"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El </a:t>
            </a:r>
            <a:r>
              <a:rPr lang="en-US" sz="2600" b="0" i="0" u="none" strike="noStrike" cap="none" dirty="0" err="1">
                <a:solidFill>
                  <a:srgbClr val="000000"/>
                </a:solidFill>
                <a:latin typeface="+mj-lt"/>
                <a:ea typeface="Arial"/>
                <a:cs typeface="Arial"/>
                <a:sym typeface="Arial"/>
              </a:rPr>
              <a:t>empleador</a:t>
            </a:r>
            <a:r>
              <a:rPr lang="en-US" sz="2600" b="0" i="0" u="none" strike="noStrike" cap="none" dirty="0">
                <a:solidFill>
                  <a:srgbClr val="000000"/>
                </a:solidFill>
                <a:latin typeface="+mj-lt"/>
                <a:ea typeface="Arial"/>
                <a:cs typeface="Arial"/>
                <a:sym typeface="Arial"/>
              </a:rPr>
              <a:t> se </a:t>
            </a:r>
            <a:r>
              <a:rPr lang="en-US" sz="2600" b="0" i="0" u="none" strike="noStrike" cap="none" dirty="0" err="1">
                <a:solidFill>
                  <a:srgbClr val="000000"/>
                </a:solidFill>
                <a:latin typeface="+mj-lt"/>
                <a:ea typeface="Arial"/>
                <a:cs typeface="Arial"/>
                <a:sym typeface="Arial"/>
              </a:rPr>
              <a:t>asegurará</a:t>
            </a:r>
            <a:r>
              <a:rPr lang="en-US" sz="2600" b="0" i="0" u="none" strike="noStrike" cap="none" dirty="0">
                <a:solidFill>
                  <a:srgbClr val="000000"/>
                </a:solidFill>
                <a:latin typeface="+mj-lt"/>
                <a:ea typeface="Arial"/>
                <a:cs typeface="Arial"/>
                <a:sym typeface="Arial"/>
              </a:rPr>
              <a:t> de que las </a:t>
            </a:r>
            <a:r>
              <a:rPr lang="en-US" sz="2600" b="0" i="0" u="none" strike="noStrike" cap="none" dirty="0" err="1">
                <a:solidFill>
                  <a:srgbClr val="000000"/>
                </a:solidFill>
                <a:latin typeface="+mj-lt"/>
                <a:ea typeface="Arial"/>
                <a:cs typeface="Arial"/>
                <a:sym typeface="Arial"/>
              </a:rPr>
              <a:t>etiquetas</a:t>
            </a:r>
            <a:r>
              <a:rPr lang="en-US" sz="2600" b="0" i="0" u="none" strike="noStrike" cap="none" dirty="0">
                <a:solidFill>
                  <a:srgbClr val="000000"/>
                </a:solidFill>
                <a:latin typeface="+mj-lt"/>
                <a:ea typeface="Arial"/>
                <a:cs typeface="Arial"/>
                <a:sym typeface="Arial"/>
              </a:rPr>
              <a:t> del </a:t>
            </a:r>
            <a:r>
              <a:rPr lang="en-US" sz="2600" b="0" i="0" u="none" strike="noStrike" cap="none" dirty="0" err="1">
                <a:solidFill>
                  <a:srgbClr val="000000"/>
                </a:solidFill>
                <a:latin typeface="+mj-lt"/>
                <a:ea typeface="Arial"/>
                <a:cs typeface="Arial"/>
                <a:sym typeface="Arial"/>
              </a:rPr>
              <a:t>lugar</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trabajo</a:t>
            </a:r>
            <a:r>
              <a:rPr lang="en-US" sz="2600" b="0" i="0" u="none" strike="noStrike" cap="none" dirty="0">
                <a:solidFill>
                  <a:srgbClr val="000000"/>
                </a:solidFill>
                <a:latin typeface="+mj-lt"/>
                <a:ea typeface="Arial"/>
                <a:cs typeface="Arial"/>
                <a:sym typeface="Arial"/>
              </a:rPr>
              <a:t> u </a:t>
            </a:r>
            <a:r>
              <a:rPr lang="en-US" sz="2600" b="0" i="0" u="none" strike="noStrike" cap="none" dirty="0" err="1">
                <a:solidFill>
                  <a:srgbClr val="000000"/>
                </a:solidFill>
                <a:latin typeface="+mj-lt"/>
                <a:ea typeface="Arial"/>
                <a:cs typeface="Arial"/>
                <a:sym typeface="Arial"/>
              </a:rPr>
              <a:t>otras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formas</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advertencia</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sean</a:t>
            </a:r>
            <a:r>
              <a:rPr lang="en-US" sz="2600" b="0" i="0" u="none" strike="noStrike" cap="none" dirty="0">
                <a:solidFill>
                  <a:srgbClr val="000000"/>
                </a:solidFill>
                <a:latin typeface="+mj-lt"/>
                <a:ea typeface="Arial"/>
                <a:cs typeface="Arial"/>
                <a:sym typeface="Arial"/>
              </a:rPr>
              <a:t> </a:t>
            </a:r>
            <a:r>
              <a:rPr lang="en-US" sz="2600" b="1" i="0" u="none" strike="noStrike" cap="none" dirty="0" err="1">
                <a:solidFill>
                  <a:srgbClr val="000000"/>
                </a:solidFill>
                <a:latin typeface="+mj-lt"/>
              </a:rPr>
              <a:t>legibles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estén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a:t>
            </a:r>
            <a:r>
              <a:rPr lang="en-US" sz="2600" b="1" i="0" u="none" strike="noStrike" cap="none" dirty="0" err="1">
                <a:solidFill>
                  <a:srgbClr val="000000"/>
                </a:solidFill>
                <a:latin typeface="+mj-lt"/>
              </a:rPr>
              <a:t>inglés</a:t>
            </a:r>
            <a:r>
              <a:rPr lang="en-US" sz="2600" b="0" i="0" u="none" strike="noStrike" cap="none" dirty="0">
                <a:solidFill>
                  <a:srgbClr val="000000"/>
                </a:solidFill>
                <a:latin typeface="+mj-lt"/>
                <a:ea typeface="Arial"/>
                <a:cs typeface="Arial"/>
                <a:sym typeface="Arial"/>
              </a:rPr>
              <a:t> y se </a:t>
            </a:r>
            <a:r>
              <a:rPr lang="en-US" sz="2600" dirty="0" err="1">
                <a:latin typeface="+mj-lt"/>
              </a:rPr>
              <a:t>muestran</a:t>
            </a:r>
            <a:r>
              <a:rPr lang="en-US" sz="2600" b="0" i="0" u="none" strike="noStrike" cap="none" dirty="0">
                <a:solidFill>
                  <a:srgbClr val="000000"/>
                </a:solidFill>
                <a:latin typeface="+mj-lt"/>
                <a:ea typeface="Arial"/>
                <a:cs typeface="Arial"/>
                <a:sym typeface="Arial"/>
              </a:rPr>
              <a:t> de forma </a:t>
            </a:r>
            <a:r>
              <a:rPr lang="en-US" sz="2600" b="0" i="0" u="none" strike="noStrike" cap="none" dirty="0" err="1">
                <a:solidFill>
                  <a:srgbClr val="000000"/>
                </a:solidFill>
                <a:latin typeface="+mj-lt"/>
                <a:ea typeface="Arial"/>
                <a:cs typeface="Arial"/>
                <a:sym typeface="Arial"/>
              </a:rPr>
              <a:t>destacada</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el </a:t>
            </a:r>
            <a:r>
              <a:rPr lang="en-US" sz="2600" b="0" i="0" u="none" strike="noStrike" cap="none" dirty="0" err="1">
                <a:solidFill>
                  <a:srgbClr val="000000"/>
                </a:solidFill>
                <a:latin typeface="+mj-lt"/>
                <a:ea typeface="Arial"/>
                <a:cs typeface="Arial"/>
                <a:sym typeface="Arial"/>
              </a:rPr>
              <a:t>contenedor</a:t>
            </a:r>
            <a:r>
              <a:rPr lang="en-US" sz="2600" b="0" i="0" u="none" strike="noStrike" cap="none" dirty="0">
                <a:solidFill>
                  <a:srgbClr val="000000"/>
                </a:solidFill>
                <a:latin typeface="+mj-lt"/>
                <a:ea typeface="Arial"/>
                <a:cs typeface="Arial"/>
                <a:sym typeface="Arial"/>
              </a:rPr>
              <a:t>, o </a:t>
            </a:r>
            <a:r>
              <a:rPr lang="en-US" sz="2600" b="0" i="0" u="none" strike="noStrike" cap="none" dirty="0" err="1">
                <a:solidFill>
                  <a:srgbClr val="000000"/>
                </a:solidFill>
                <a:latin typeface="+mj-lt"/>
                <a:ea typeface="Arial"/>
                <a:cs typeface="Arial"/>
                <a:sym typeface="Arial"/>
              </a:rPr>
              <a:t>estén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fácilmente</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disponibles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el </a:t>
            </a:r>
            <a:r>
              <a:rPr lang="en-US" sz="2600" b="0" i="0" u="none" strike="noStrike" cap="none" dirty="0" err="1">
                <a:solidFill>
                  <a:srgbClr val="000000"/>
                </a:solidFill>
                <a:latin typeface="+mj-lt"/>
                <a:ea typeface="Arial"/>
                <a:cs typeface="Arial"/>
                <a:sym typeface="Arial"/>
              </a:rPr>
              <a:t>área</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trabajo</a:t>
            </a:r>
            <a:r>
              <a:rPr lang="en-US" sz="2600" b="0" i="0" u="none" strike="noStrike" cap="none" dirty="0">
                <a:solidFill>
                  <a:srgbClr val="000000"/>
                </a:solidFill>
                <a:latin typeface="+mj-lt"/>
                <a:ea typeface="Arial"/>
                <a:cs typeface="Arial"/>
                <a:sym typeface="Arial"/>
              </a:rPr>
              <a:t> a lo largo de </a:t>
            </a:r>
            <a:r>
              <a:rPr lang="en-US" sz="2600" b="0" i="0" u="none" strike="noStrike" cap="none" dirty="0" err="1">
                <a:solidFill>
                  <a:srgbClr val="000000"/>
                </a:solidFill>
                <a:latin typeface="+mj-lt"/>
                <a:ea typeface="Arial"/>
                <a:cs typeface="Arial"/>
                <a:sym typeface="Arial"/>
              </a:rPr>
              <a:t>cada</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turno</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trabajo</a:t>
            </a:r>
            <a:r>
              <a:rPr lang="en-US" sz="2600" b="0" i="0" u="none" strike="noStrike" cap="none" dirty="0">
                <a:solidFill>
                  <a:srgbClr val="000000"/>
                </a:solidFill>
                <a:latin typeface="+mj-lt"/>
                <a:ea typeface="Arial"/>
                <a:cs typeface="Arial"/>
                <a:sym typeface="Arial"/>
              </a:rPr>
              <a:t>. </a:t>
            </a:r>
            <a:endParaRPr sz="2600" b="0" i="0" u="none" strike="noStrike" cap="none" dirty="0">
              <a:solidFill>
                <a:srgbClr val="000000"/>
              </a:solidFill>
              <a:latin typeface="+mj-lt"/>
              <a:ea typeface="Arial"/>
              <a:cs typeface="Arial"/>
              <a:sym typeface="Arial"/>
            </a:endParaRPr>
          </a:p>
          <a:p>
            <a:pPr marL="1371600" marR="0" lvl="0" indent="-74294"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Los </a:t>
            </a:r>
            <a:r>
              <a:rPr lang="en-US" sz="2600" b="0" i="0" u="none" strike="noStrike" cap="none" dirty="0" err="1">
                <a:solidFill>
                  <a:srgbClr val="000000"/>
                </a:solidFill>
                <a:latin typeface="+mj-lt"/>
                <a:ea typeface="Arial"/>
                <a:cs typeface="Arial"/>
                <a:sym typeface="Arial"/>
              </a:rPr>
              <a:t>empleadores</a:t>
            </a:r>
            <a:r>
              <a:rPr lang="en-US" sz="2600" b="0" i="0" u="none" strike="noStrike" cap="none" dirty="0">
                <a:solidFill>
                  <a:srgbClr val="000000"/>
                </a:solidFill>
                <a:latin typeface="+mj-lt"/>
                <a:ea typeface="Arial"/>
                <a:cs typeface="Arial"/>
                <a:sym typeface="Arial"/>
              </a:rPr>
              <a:t> que </a:t>
            </a:r>
            <a:r>
              <a:rPr lang="en-US" sz="2600" b="0" i="0" u="none" strike="noStrike" cap="none" dirty="0" err="1">
                <a:solidFill>
                  <a:srgbClr val="000000"/>
                </a:solidFill>
                <a:latin typeface="+mj-lt"/>
                <a:ea typeface="Arial"/>
                <a:cs typeface="Arial"/>
                <a:sym typeface="Arial"/>
              </a:rPr>
              <a:t>tienen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empleados</a:t>
            </a:r>
            <a:r>
              <a:rPr lang="en-US" sz="2600" b="0" i="0" u="none" strike="noStrike" cap="none" dirty="0">
                <a:solidFill>
                  <a:srgbClr val="000000"/>
                </a:solidFill>
                <a:latin typeface="+mj-lt"/>
                <a:ea typeface="Arial"/>
                <a:cs typeface="Arial"/>
                <a:sym typeface="Arial"/>
              </a:rPr>
              <a:t> que </a:t>
            </a:r>
            <a:r>
              <a:rPr lang="en-US" sz="2600" b="0" i="0" u="none" strike="noStrike" cap="none" dirty="0" err="1">
                <a:solidFill>
                  <a:srgbClr val="000000"/>
                </a:solidFill>
                <a:latin typeface="+mj-lt"/>
                <a:ea typeface="Arial"/>
                <a:cs typeface="Arial"/>
                <a:sym typeface="Arial"/>
              </a:rPr>
              <a:t>hablan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otros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idiomas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pueden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a</a:t>
            </a:r>
            <a:r>
              <a:rPr lang="en-US" sz="2600" b="1" i="0" u="none" strike="noStrike" cap="none" dirty="0" err="1">
                <a:solidFill>
                  <a:srgbClr val="000000"/>
                </a:solidFill>
                <a:latin typeface="+mj-lt"/>
              </a:rPr>
              <a:t>gregar</a:t>
            </a:r>
            <a:r>
              <a:rPr lang="en-US" sz="2600" b="1" i="0" u="none" strike="noStrike" cap="none" dirty="0">
                <a:solidFill>
                  <a:srgbClr val="000000"/>
                </a:solidFill>
                <a:latin typeface="+mj-lt"/>
              </a:rPr>
              <a:t> la </a:t>
            </a:r>
            <a:r>
              <a:rPr lang="en-US" sz="2600" b="1" i="0" u="none" strike="noStrike" cap="none" dirty="0" err="1">
                <a:solidFill>
                  <a:srgbClr val="000000"/>
                </a:solidFill>
                <a:latin typeface="+mj-lt"/>
              </a:rPr>
              <a:t>información</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en</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su</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idioma</a:t>
            </a:r>
            <a:r>
              <a:rPr lang="en-US" sz="2600" b="1" i="0" u="none" strike="noStrike" cap="none" dirty="0">
                <a:solidFill>
                  <a:srgbClr val="000000"/>
                </a:solidFill>
                <a:latin typeface="+mj-lt"/>
              </a:rPr>
              <a:t> al</a:t>
            </a:r>
            <a:r>
              <a:rPr lang="en-US" sz="2600" b="0" i="0" u="none" strike="noStrike" cap="none" dirty="0">
                <a:solidFill>
                  <a:srgbClr val="000000"/>
                </a:solidFill>
                <a:latin typeface="+mj-lt"/>
                <a:ea typeface="Arial"/>
                <a:cs typeface="Arial"/>
                <a:sym typeface="Arial"/>
              </a:rPr>
              <a:t> material </a:t>
            </a:r>
            <a:r>
              <a:rPr lang="en-US" sz="2600" b="0" i="0" u="none" strike="noStrike" cap="none" dirty="0" err="1">
                <a:solidFill>
                  <a:srgbClr val="000000"/>
                </a:solidFill>
                <a:latin typeface="+mj-lt"/>
                <a:ea typeface="Arial"/>
                <a:cs typeface="Arial"/>
                <a:sym typeface="Arial"/>
              </a:rPr>
              <a:t>presentado</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siempre</a:t>
            </a:r>
            <a:r>
              <a:rPr lang="en-US" sz="2600" b="0" i="0" u="none" strike="noStrike" cap="none" dirty="0">
                <a:solidFill>
                  <a:srgbClr val="000000"/>
                </a:solidFill>
                <a:latin typeface="+mj-lt"/>
                <a:ea typeface="Arial"/>
                <a:cs typeface="Arial"/>
                <a:sym typeface="Arial"/>
              </a:rPr>
              <a:t> y </a:t>
            </a:r>
            <a:r>
              <a:rPr lang="en-US" sz="2600" b="0" i="0" u="none" strike="noStrike" cap="none" dirty="0" err="1">
                <a:solidFill>
                  <a:srgbClr val="000000"/>
                </a:solidFill>
                <a:latin typeface="+mj-lt"/>
                <a:ea typeface="Arial"/>
                <a:cs typeface="Arial"/>
                <a:sym typeface="Arial"/>
              </a:rPr>
              <a:t>cuando</a:t>
            </a:r>
            <a:r>
              <a:rPr lang="en-US" sz="2600" b="0" i="0" u="none" strike="noStrike" cap="none" dirty="0">
                <a:solidFill>
                  <a:srgbClr val="000000"/>
                </a:solidFill>
                <a:latin typeface="+mj-lt"/>
                <a:ea typeface="Arial"/>
                <a:cs typeface="Arial"/>
                <a:sym typeface="Arial"/>
              </a:rPr>
              <a:t> la </a:t>
            </a:r>
            <a:r>
              <a:rPr lang="en-US" sz="2600" b="0" i="0" u="none" strike="noStrike" cap="none" dirty="0" err="1">
                <a:solidFill>
                  <a:srgbClr val="000000"/>
                </a:solidFill>
                <a:latin typeface="+mj-lt"/>
                <a:ea typeface="Arial"/>
                <a:cs typeface="Arial"/>
                <a:sym typeface="Arial"/>
              </a:rPr>
              <a:t>información</a:t>
            </a:r>
            <a:r>
              <a:rPr lang="en-US" sz="2600" b="0" i="0" u="none" strike="noStrike" cap="none" dirty="0">
                <a:solidFill>
                  <a:srgbClr val="000000"/>
                </a:solidFill>
                <a:latin typeface="+mj-lt"/>
                <a:ea typeface="Arial"/>
                <a:cs typeface="Arial"/>
                <a:sym typeface="Arial"/>
              </a:rPr>
              <a:t> se </a:t>
            </a:r>
            <a:r>
              <a:rPr lang="en-US" sz="2600" b="0" i="0" u="none" strike="noStrike" cap="none" dirty="0" err="1">
                <a:solidFill>
                  <a:srgbClr val="000000"/>
                </a:solidFill>
                <a:latin typeface="+mj-lt"/>
                <a:ea typeface="Arial"/>
                <a:cs typeface="Arial"/>
                <a:sym typeface="Arial"/>
              </a:rPr>
              <a:t>presente</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también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inglés</a:t>
            </a:r>
            <a:r>
              <a:rPr lang="en-US" sz="2600" b="0" i="0" u="none" strike="noStrike" cap="none" dirty="0">
                <a:solidFill>
                  <a:srgbClr val="000000"/>
                </a:solidFill>
                <a:latin typeface="+mj-lt"/>
                <a:ea typeface="Arial"/>
                <a:cs typeface="Arial"/>
                <a:sym typeface="Arial"/>
              </a:rPr>
              <a:t>.	(1910.1200(f)(10))</a:t>
            </a:r>
            <a:endParaRPr sz="2600" b="0" i="0" u="none" strike="noStrike" cap="none" dirty="0">
              <a:solidFill>
                <a:srgbClr val="000000"/>
              </a:solidFill>
              <a:latin typeface="+mj-lt"/>
              <a:ea typeface="Arial"/>
              <a:cs typeface="Arial"/>
              <a:sym typeface="Arial"/>
            </a:endParaRPr>
          </a:p>
        </p:txBody>
      </p:sp>
      <p:sp>
        <p:nvSpPr>
          <p:cNvPr id="3" name="Text Placeholder 2" hidden="1">
            <a:extLst>
              <a:ext uri="{FF2B5EF4-FFF2-40B4-BE49-F238E27FC236}">
                <a16:creationId xmlns:a16="http://schemas.microsoft.com/office/drawing/2014/main" id="{4C628AD9-CDAB-43DF-9C89-9CEA8782BD83}"/>
              </a:ext>
            </a:extLst>
          </p:cNvPr>
          <p:cNvSpPr>
            <a:spLocks noGrp="1"/>
          </p:cNvSpPr>
          <p:nvPr>
            <p:ph type="body" idx="1"/>
          </p:nvPr>
        </p:nvSpPr>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 name="Title 1">
            <a:extLst>
              <a:ext uri="{FF2B5EF4-FFF2-40B4-BE49-F238E27FC236}">
                <a16:creationId xmlns:a16="http://schemas.microsoft.com/office/drawing/2014/main" id="{E34B8009-02B7-419A-A075-EA05FF7A5FCA}"/>
              </a:ext>
            </a:extLst>
          </p:cNvPr>
          <p:cNvSpPr>
            <a:spLocks noGrp="1"/>
          </p:cNvSpPr>
          <p:nvPr>
            <p:ph type="title"/>
          </p:nvPr>
        </p:nvSpPr>
        <p:spPr>
          <a:xfrm>
            <a:off x="341440" y="0"/>
            <a:ext cx="7200000" cy="487680"/>
          </a:xfrm>
        </p:spPr>
        <p:txBody>
          <a:bodyPr/>
          <a:lstStyle/>
          <a:p>
            <a:r>
              <a:rPr lang="es-ES" dirty="0" smtClean="0">
                <a:solidFill>
                  <a:schemeClr val="dk1"/>
                </a:solidFill>
              </a:rPr>
              <a:t>  Estándar </a:t>
            </a:r>
            <a:r>
              <a:rPr lang="es-ES" dirty="0">
                <a:solidFill>
                  <a:schemeClr val="dk1"/>
                </a:solidFill>
              </a:rPr>
              <a:t>de Comunicación de Riesgos de </a:t>
            </a:r>
            <a:r>
              <a:rPr lang="es-ES" dirty="0" smtClean="0">
                <a:solidFill>
                  <a:schemeClr val="dk1"/>
                </a:solidFill>
              </a:rPr>
              <a:t>OSHA </a:t>
            </a:r>
            <a:r>
              <a:rPr lang="es-ES" sz="2000" dirty="0"/>
              <a:t/>
            </a:r>
            <a:br>
              <a:rPr lang="es-ES" sz="2000" dirty="0"/>
            </a:br>
            <a:endParaRPr lang="en-US" dirty="0"/>
          </a:p>
        </p:txBody>
      </p:sp>
      <p:sp>
        <p:nvSpPr>
          <p:cNvPr id="272" name="Google Shape;272;p48"/>
          <p:cNvSpPr txBox="1"/>
          <p:nvPr/>
        </p:nvSpPr>
        <p:spPr>
          <a:xfrm>
            <a:off x="463360" y="616640"/>
            <a:ext cx="768496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700"/>
              <a:buFont typeface="Arial"/>
              <a:buNone/>
            </a:pPr>
            <a:r>
              <a:rPr lang="en-US" sz="2700" b="0" i="0" u="none" strike="noStrike" cap="none" dirty="0" err="1">
                <a:solidFill>
                  <a:schemeClr val="dk1"/>
                </a:solidFill>
                <a:latin typeface="+mj-lt"/>
                <a:ea typeface="Arial"/>
                <a:cs typeface="Arial"/>
                <a:sym typeface="Arial"/>
              </a:rPr>
              <a:t>Estándar</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Comunicación</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Riesgos</a:t>
            </a:r>
            <a:r>
              <a:rPr lang="en-US" sz="2700" b="0" i="0" u="none" strike="noStrike" cap="none" dirty="0">
                <a:solidFill>
                  <a:schemeClr val="dk1"/>
                </a:solidFill>
                <a:latin typeface="+mj-lt"/>
                <a:ea typeface="Arial"/>
                <a:cs typeface="Arial"/>
                <a:sym typeface="Arial"/>
              </a:rPr>
              <a:t> de OSHA</a:t>
            </a:r>
            <a:endParaRPr sz="3000" b="0" i="0" u="none" strike="noStrike" cap="none" dirty="0">
              <a:solidFill>
                <a:srgbClr val="000000"/>
              </a:solidFill>
              <a:latin typeface="+mj-lt"/>
              <a:ea typeface="Arial"/>
              <a:cs typeface="Arial"/>
              <a:sym typeface="Arial"/>
            </a:endParaRPr>
          </a:p>
        </p:txBody>
      </p:sp>
      <p:sp>
        <p:nvSpPr>
          <p:cNvPr id="273" name="Google Shape;273;p48"/>
          <p:cNvSpPr txBox="1"/>
          <p:nvPr/>
        </p:nvSpPr>
        <p:spPr>
          <a:xfrm>
            <a:off x="504000" y="1800000"/>
            <a:ext cx="9072000" cy="5240880"/>
          </a:xfrm>
          <a:prstGeom prst="rect">
            <a:avLst/>
          </a:prstGeom>
          <a:noFill/>
          <a:ln>
            <a:noFill/>
          </a:ln>
        </p:spPr>
        <p:txBody>
          <a:bodyPr spcFirstLastPara="1" wrap="square" lIns="0" tIns="0" rIns="0" bIns="0" anchor="t" anchorCtr="0">
            <a:noAutofit/>
          </a:bodyPr>
          <a:lstStyle/>
          <a:p>
            <a:pPr marL="431999" marR="0" lvl="0" indent="-323999"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chemeClr val="dk1"/>
                </a:solidFill>
                <a:latin typeface="+mj-lt"/>
                <a:ea typeface="Arial"/>
                <a:cs typeface="Arial"/>
                <a:sym typeface="Arial"/>
              </a:rPr>
              <a:t>Etiquetas</a:t>
            </a:r>
            <a:r>
              <a:rPr lang="en-US" sz="2600" b="0" i="0" u="none" strike="noStrike" cap="none" dirty="0">
                <a:solidFill>
                  <a:schemeClr val="dk1"/>
                </a:solidFill>
                <a:latin typeface="+mj-lt"/>
                <a:ea typeface="Arial"/>
                <a:cs typeface="Arial"/>
                <a:sym typeface="Arial"/>
              </a:rPr>
              <a:t> y </a:t>
            </a:r>
            <a:r>
              <a:rPr lang="en-US" sz="2600" b="0" i="0" u="none" strike="noStrike" cap="none" dirty="0" err="1">
                <a:solidFill>
                  <a:schemeClr val="dk1"/>
                </a:solidFill>
                <a:latin typeface="+mj-lt"/>
                <a:ea typeface="Arial"/>
                <a:cs typeface="Arial"/>
                <a:sym typeface="Arial"/>
              </a:rPr>
              <a:t>otras</a:t>
            </a:r>
            <a:r>
              <a:rPr lang="en-US" sz="2600" b="0" i="0" u="none" strike="noStrike" cap="none" dirty="0">
                <a:solidFill>
                  <a:schemeClr val="dk1"/>
                </a:solidFill>
                <a:latin typeface="+mj-lt"/>
                <a:ea typeface="Arial"/>
                <a:cs typeface="Arial"/>
                <a:sym typeface="Arial"/>
              </a:rPr>
              <a:t> </a:t>
            </a:r>
            <a:r>
              <a:rPr lang="en-US" sz="2600" b="0" i="0" u="none" strike="noStrike" cap="none" dirty="0" err="1">
                <a:solidFill>
                  <a:schemeClr val="dk1"/>
                </a:solidFill>
                <a:latin typeface="+mj-lt"/>
                <a:ea typeface="Arial"/>
                <a:cs typeface="Arial"/>
                <a:sym typeface="Arial"/>
              </a:rPr>
              <a:t>formas</a:t>
            </a:r>
            <a:r>
              <a:rPr lang="en-US" sz="2600" b="0" i="0" u="none" strike="noStrike" cap="none" dirty="0">
                <a:solidFill>
                  <a:schemeClr val="dk1"/>
                </a:solidFill>
                <a:latin typeface="+mj-lt"/>
                <a:ea typeface="Arial"/>
                <a:cs typeface="Arial"/>
                <a:sym typeface="Arial"/>
              </a:rPr>
              <a:t> de </a:t>
            </a:r>
            <a:r>
              <a:rPr lang="en-US" sz="2600" b="0" i="0" u="none" strike="noStrike" cap="none" dirty="0" err="1">
                <a:solidFill>
                  <a:schemeClr val="dk1"/>
                </a:solidFill>
                <a:latin typeface="+mj-lt"/>
                <a:ea typeface="Arial"/>
                <a:cs typeface="Arial"/>
                <a:sym typeface="Arial"/>
              </a:rPr>
              <a:t>advertencia</a:t>
            </a:r>
            <a:endParaRPr sz="2600" b="0" i="0" u="none" strike="noStrike" cap="none" dirty="0">
              <a:solidFill>
                <a:srgbClr val="000000"/>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000000"/>
                </a:solidFill>
                <a:latin typeface="+mj-lt"/>
                <a:ea typeface="Arial"/>
                <a:cs typeface="Arial"/>
                <a:sym typeface="Arial"/>
              </a:rPr>
              <a:t>Etiquetado</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el </a:t>
            </a:r>
            <a:r>
              <a:rPr lang="en-US" sz="2600" b="0" i="0" u="none" strike="noStrike" cap="none" dirty="0" err="1">
                <a:solidFill>
                  <a:srgbClr val="000000"/>
                </a:solidFill>
                <a:latin typeface="+mj-lt"/>
                <a:ea typeface="Arial"/>
                <a:cs typeface="Arial"/>
                <a:sym typeface="Arial"/>
              </a:rPr>
              <a:t>lugar</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trabajo</a:t>
            </a:r>
            <a:r>
              <a:rPr lang="en-US" sz="2600" b="0" i="0" u="none" strike="noStrike" cap="none" dirty="0">
                <a:solidFill>
                  <a:srgbClr val="000000"/>
                </a:solidFill>
                <a:latin typeface="+mj-lt"/>
                <a:ea typeface="Arial"/>
                <a:cs typeface="Arial"/>
                <a:sym typeface="Arial"/>
              </a:rPr>
              <a:t>.</a:t>
            </a:r>
            <a:endParaRPr sz="2600" b="0" i="0" u="none" strike="noStrike" cap="none" dirty="0">
              <a:solidFill>
                <a:srgbClr val="000000"/>
              </a:solidFill>
              <a:latin typeface="+mj-lt"/>
              <a:ea typeface="Arial"/>
              <a:cs typeface="Arial"/>
              <a:sym typeface="Arial"/>
            </a:endParaRPr>
          </a:p>
          <a:p>
            <a:pPr marL="1371600" marR="0" lvl="0" indent="-74294"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Los </a:t>
            </a:r>
            <a:r>
              <a:rPr lang="en-US" sz="2600" b="0" i="0" u="none" strike="noStrike" cap="none" dirty="0" err="1">
                <a:solidFill>
                  <a:srgbClr val="000000"/>
                </a:solidFill>
                <a:latin typeface="+mj-lt"/>
                <a:ea typeface="Arial"/>
                <a:cs typeface="Arial"/>
                <a:sym typeface="Arial"/>
              </a:rPr>
              <a:t>fabricantes</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productos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químicos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importadores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distribuidores</a:t>
            </a:r>
            <a:r>
              <a:rPr lang="en-US" sz="2600" b="0" i="0" u="none" strike="noStrike" cap="none" dirty="0">
                <a:solidFill>
                  <a:srgbClr val="000000"/>
                </a:solidFill>
                <a:latin typeface="+mj-lt"/>
                <a:ea typeface="Arial"/>
                <a:cs typeface="Arial"/>
                <a:sym typeface="Arial"/>
              </a:rPr>
              <a:t> o </a:t>
            </a:r>
            <a:r>
              <a:rPr lang="en-US" sz="2600" b="0" i="0" u="none" strike="noStrike" cap="none" dirty="0" err="1">
                <a:solidFill>
                  <a:srgbClr val="000000"/>
                </a:solidFill>
                <a:latin typeface="+mj-lt"/>
                <a:ea typeface="Arial"/>
                <a:cs typeface="Arial"/>
                <a:sym typeface="Arial"/>
              </a:rPr>
              <a:t>empleadores</a:t>
            </a:r>
            <a:r>
              <a:rPr lang="en-US" sz="2600" b="0" i="0" u="none" strike="noStrike" cap="none" dirty="0">
                <a:solidFill>
                  <a:srgbClr val="000000"/>
                </a:solidFill>
                <a:latin typeface="+mj-lt"/>
                <a:ea typeface="Arial"/>
                <a:cs typeface="Arial"/>
                <a:sym typeface="Arial"/>
              </a:rPr>
              <a:t> que </a:t>
            </a:r>
            <a:r>
              <a:rPr lang="en-US" sz="2600" b="1" i="0" u="none" strike="noStrike" cap="none" dirty="0" err="1">
                <a:solidFill>
                  <a:srgbClr val="000000"/>
                </a:solidFill>
                <a:latin typeface="+mj-lt"/>
              </a:rPr>
              <a:t>conozcan</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recientemente</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cualquier</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información</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importante</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sobre</a:t>
            </a:r>
            <a:r>
              <a:rPr lang="en-US" sz="2600" b="1" i="0" u="none" strike="noStrike" cap="none" dirty="0">
                <a:solidFill>
                  <a:srgbClr val="000000"/>
                </a:solidFill>
                <a:latin typeface="+mj-lt"/>
              </a:rPr>
              <a:t> los </a:t>
            </a:r>
            <a:r>
              <a:rPr lang="en-US" sz="2600" b="1" i="0" u="none" strike="noStrike" cap="none" dirty="0" err="1">
                <a:solidFill>
                  <a:srgbClr val="000000"/>
                </a:solidFill>
                <a:latin typeface="+mj-lt"/>
              </a:rPr>
              <a:t>peligros</a:t>
            </a:r>
            <a:r>
              <a:rPr lang="en-US" sz="2600" b="1" i="0" u="none" strike="noStrike" cap="none" dirty="0">
                <a:solidFill>
                  <a:srgbClr val="000000"/>
                </a:solidFill>
                <a:latin typeface="+mj-lt"/>
              </a:rPr>
              <a:t> de un </a:t>
            </a:r>
            <a:r>
              <a:rPr lang="en-US" sz="2600" b="1" i="0" u="none" strike="noStrike" cap="none" dirty="0" err="1">
                <a:solidFill>
                  <a:srgbClr val="000000"/>
                </a:solidFill>
                <a:latin typeface="+mj-lt"/>
              </a:rPr>
              <a:t>producto</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químico</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revisarán</a:t>
            </a:r>
            <a:r>
              <a:rPr lang="en-US" sz="2600" b="1" i="0" u="none" strike="noStrike" cap="none" dirty="0">
                <a:solidFill>
                  <a:srgbClr val="000000"/>
                </a:solidFill>
                <a:latin typeface="+mj-lt"/>
              </a:rPr>
              <a:t> las </a:t>
            </a:r>
            <a:r>
              <a:rPr lang="en-US" sz="2600" b="1" i="0" u="none" strike="noStrike" cap="none" dirty="0" err="1">
                <a:solidFill>
                  <a:srgbClr val="000000"/>
                </a:solidFill>
                <a:latin typeface="+mj-lt"/>
              </a:rPr>
              <a:t>etiquetas</a:t>
            </a:r>
            <a:r>
              <a:rPr lang="en-US" sz="2600" b="1" i="0" u="none" strike="noStrike" cap="none" dirty="0">
                <a:solidFill>
                  <a:srgbClr val="000000"/>
                </a:solidFill>
                <a:latin typeface="+mj-lt"/>
              </a:rPr>
              <a:t> del </a:t>
            </a:r>
            <a:r>
              <a:rPr lang="en-US" sz="2600" b="1" i="0" u="none" strike="noStrike" cap="none" dirty="0" err="1">
                <a:solidFill>
                  <a:srgbClr val="000000"/>
                </a:solidFill>
                <a:latin typeface="+mj-lt"/>
              </a:rPr>
              <a:t>producto</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químico</a:t>
            </a:r>
            <a:r>
              <a:rPr lang="en-US" sz="2600" b="0" i="0" u="none" strike="noStrike" cap="none" dirty="0">
                <a:solidFill>
                  <a:srgbClr val="000000"/>
                </a:solidFill>
                <a:latin typeface="+mj-lt"/>
                <a:ea typeface="Arial"/>
                <a:cs typeface="Arial"/>
                <a:sym typeface="Arial"/>
              </a:rPr>
              <a:t> dentro de los seis </a:t>
            </a:r>
            <a:r>
              <a:rPr lang="en-US" sz="2600" b="0" i="0" u="none" strike="noStrike" cap="none" dirty="0" err="1">
                <a:solidFill>
                  <a:srgbClr val="000000"/>
                </a:solidFill>
                <a:latin typeface="+mj-lt"/>
                <a:ea typeface="Arial"/>
                <a:cs typeface="Arial"/>
                <a:sym typeface="Arial"/>
              </a:rPr>
              <a:t>meses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posteriores</a:t>
            </a:r>
            <a:r>
              <a:rPr lang="en-US" sz="2600" b="0" i="0" u="none" strike="noStrike" cap="none" dirty="0">
                <a:solidFill>
                  <a:srgbClr val="000000"/>
                </a:solidFill>
                <a:latin typeface="+mj-lt"/>
                <a:ea typeface="Arial"/>
                <a:cs typeface="Arial"/>
                <a:sym typeface="Arial"/>
              </a:rPr>
              <a:t> a </a:t>
            </a:r>
            <a:r>
              <a:rPr lang="en-US" sz="2600" b="0" i="0" u="none" strike="noStrike" cap="none" dirty="0" err="1">
                <a:solidFill>
                  <a:srgbClr val="000000"/>
                </a:solidFill>
                <a:latin typeface="+mj-lt"/>
                <a:ea typeface="Arial"/>
                <a:cs typeface="Arial"/>
                <a:sym typeface="Arial"/>
              </a:rPr>
              <a:t>conocer</a:t>
            </a:r>
            <a:r>
              <a:rPr lang="en-US" sz="2600" b="0" i="0" u="none" strike="noStrike" cap="none" dirty="0">
                <a:solidFill>
                  <a:srgbClr val="000000"/>
                </a:solidFill>
                <a:latin typeface="+mj-lt"/>
                <a:ea typeface="Arial"/>
                <a:cs typeface="Arial"/>
                <a:sym typeface="Arial"/>
              </a:rPr>
              <a:t> la </a:t>
            </a:r>
            <a:r>
              <a:rPr lang="en-US" sz="2600" b="0" i="0" u="none" strike="noStrike" cap="none" dirty="0" err="1">
                <a:solidFill>
                  <a:srgbClr val="000000"/>
                </a:solidFill>
                <a:latin typeface="+mj-lt"/>
                <a:ea typeface="Arial"/>
                <a:cs typeface="Arial"/>
                <a:sym typeface="Arial"/>
              </a:rPr>
              <a:t>nueva</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información</a:t>
            </a:r>
            <a:r>
              <a:rPr lang="en-US" sz="2600" b="0" i="0" u="none" strike="noStrike" cap="none" dirty="0">
                <a:solidFill>
                  <a:srgbClr val="000000"/>
                </a:solidFill>
                <a:latin typeface="+mj-lt"/>
                <a:ea typeface="Arial"/>
                <a:cs typeface="Arial"/>
                <a:sym typeface="Arial"/>
              </a:rPr>
              <a:t> y se </a:t>
            </a:r>
            <a:r>
              <a:rPr lang="en-US" sz="2600" b="1" i="0" u="none" strike="noStrike" cap="none" dirty="0" err="1">
                <a:solidFill>
                  <a:srgbClr val="000000"/>
                </a:solidFill>
                <a:latin typeface="+mj-lt"/>
              </a:rPr>
              <a:t>asegurarán</a:t>
            </a:r>
            <a:r>
              <a:rPr lang="en-US" sz="2600" b="1" i="0" u="none" strike="noStrike" cap="none" dirty="0">
                <a:solidFill>
                  <a:srgbClr val="000000"/>
                </a:solidFill>
                <a:latin typeface="+mj-lt"/>
              </a:rPr>
              <a:t> de que las </a:t>
            </a:r>
            <a:r>
              <a:rPr lang="en-US" sz="2600" b="1" i="0" u="none" strike="noStrike" cap="none" dirty="0" err="1">
                <a:solidFill>
                  <a:srgbClr val="000000"/>
                </a:solidFill>
                <a:latin typeface="+mj-lt"/>
              </a:rPr>
              <a:t>etiquetas</a:t>
            </a:r>
            <a:r>
              <a:rPr lang="en-US" sz="2600" b="1" i="0" u="none" strike="noStrike" cap="none" dirty="0">
                <a:solidFill>
                  <a:srgbClr val="000000"/>
                </a:solidFill>
                <a:latin typeface="+mj-lt"/>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los </a:t>
            </a:r>
            <a:r>
              <a:rPr lang="en-US" sz="2600" b="0" i="0" u="none" strike="noStrike" cap="none" dirty="0" err="1">
                <a:solidFill>
                  <a:srgbClr val="000000"/>
                </a:solidFill>
                <a:latin typeface="+mj-lt"/>
                <a:ea typeface="Arial"/>
                <a:cs typeface="Arial"/>
                <a:sym typeface="Arial"/>
              </a:rPr>
              <a:t>contenedores</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productos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peligrosos</a:t>
            </a:r>
            <a:r>
              <a:rPr lang="en-US" sz="2600" b="0" i="0" u="none" strike="noStrike" cap="none" dirty="0">
                <a:solidFill>
                  <a:srgbClr val="000000"/>
                </a:solidFill>
                <a:latin typeface="+mj-lt"/>
                <a:ea typeface="Arial"/>
                <a:cs typeface="Arial"/>
                <a:sym typeface="Arial"/>
              </a:rPr>
              <a:t> los </a:t>
            </a:r>
            <a:r>
              <a:rPr lang="en-US" sz="2600" b="0" i="0" u="none" strike="noStrike" cap="none" dirty="0" err="1">
                <a:solidFill>
                  <a:srgbClr val="000000"/>
                </a:solidFill>
                <a:latin typeface="+mj-lt"/>
                <a:ea typeface="Arial"/>
                <a:cs typeface="Arial"/>
                <a:sym typeface="Arial"/>
              </a:rPr>
              <a:t>productos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químicos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enviados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después</a:t>
            </a:r>
            <a:r>
              <a:rPr lang="en-US" sz="2600" b="0" i="0" u="none" strike="noStrike" cap="none" dirty="0">
                <a:solidFill>
                  <a:srgbClr val="000000"/>
                </a:solidFill>
                <a:latin typeface="+mj-lt"/>
                <a:ea typeface="Arial"/>
                <a:cs typeface="Arial"/>
                <a:sym typeface="Arial"/>
              </a:rPr>
              <a:t> de ese </a:t>
            </a:r>
            <a:r>
              <a:rPr lang="en-US" sz="2600" b="0" i="0" u="none" strike="noStrike" cap="none" dirty="0" err="1">
                <a:solidFill>
                  <a:srgbClr val="000000"/>
                </a:solidFill>
                <a:latin typeface="+mj-lt"/>
                <a:ea typeface="Arial"/>
                <a:cs typeface="Arial"/>
                <a:sym typeface="Arial"/>
              </a:rPr>
              <a:t>momento</a:t>
            </a:r>
            <a:r>
              <a:rPr lang="en-US" sz="2600" b="0" i="0" u="none" strike="noStrike" cap="none" dirty="0">
                <a:solidFill>
                  <a:srgbClr val="000000"/>
                </a:solidFill>
                <a:latin typeface="+mj-lt"/>
                <a:ea typeface="Arial"/>
                <a:cs typeface="Arial"/>
                <a:sym typeface="Arial"/>
              </a:rPr>
              <a:t> </a:t>
            </a:r>
            <a:r>
              <a:rPr lang="en-US" sz="2600" b="1" i="0" u="none" strike="noStrike" cap="none" dirty="0" err="1">
                <a:solidFill>
                  <a:srgbClr val="000000"/>
                </a:solidFill>
                <a:latin typeface="+mj-lt"/>
              </a:rPr>
              <a:t>contienen</a:t>
            </a:r>
            <a:r>
              <a:rPr lang="en-US" sz="2600" b="1" i="0" u="none" strike="noStrike" cap="none" dirty="0">
                <a:solidFill>
                  <a:srgbClr val="000000"/>
                </a:solidFill>
                <a:latin typeface="+mj-lt"/>
              </a:rPr>
              <a:t> la </a:t>
            </a:r>
            <a:r>
              <a:rPr lang="en-US" sz="2600" b="1" i="0" u="none" strike="noStrike" cap="none" dirty="0" err="1">
                <a:solidFill>
                  <a:srgbClr val="000000"/>
                </a:solidFill>
                <a:latin typeface="+mj-lt"/>
              </a:rPr>
              <a:t>información</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nueva</a:t>
            </a:r>
            <a:r>
              <a:rPr lang="en-US" sz="2600" b="1" i="0" u="none" strike="noStrike" cap="none" dirty="0">
                <a:solidFill>
                  <a:srgbClr val="000000"/>
                </a:solidFill>
                <a:latin typeface="+mj-lt"/>
              </a:rPr>
              <a:t>.</a:t>
            </a:r>
            <a:r>
              <a:rPr lang="en-US" sz="2600" b="0" i="0" u="none" strike="noStrike" cap="none" dirty="0">
                <a:solidFill>
                  <a:srgbClr val="000000"/>
                </a:solidFill>
                <a:latin typeface="+mj-lt"/>
                <a:ea typeface="Arial"/>
                <a:cs typeface="Arial"/>
                <a:sym typeface="Arial"/>
              </a:rPr>
              <a:t>	(1910.1200(f)(11))</a:t>
            </a:r>
            <a:endParaRPr sz="2600" b="0" i="0" u="none" strike="noStrike" cap="none" dirty="0">
              <a:solidFill>
                <a:srgbClr val="000000"/>
              </a:solidFill>
              <a:latin typeface="+mj-lt"/>
              <a:ea typeface="Arial"/>
              <a:cs typeface="Arial"/>
              <a:sym typeface="Arial"/>
            </a:endParaRPr>
          </a:p>
        </p:txBody>
      </p:sp>
      <p:sp>
        <p:nvSpPr>
          <p:cNvPr id="3" name="Text Placeholder 2" hidden="1">
            <a:extLst>
              <a:ext uri="{FF2B5EF4-FFF2-40B4-BE49-F238E27FC236}">
                <a16:creationId xmlns:a16="http://schemas.microsoft.com/office/drawing/2014/main" id="{30DC0B8B-4861-448D-9211-B85C145ED579}"/>
              </a:ext>
            </a:extLst>
          </p:cNvPr>
          <p:cNvSpPr>
            <a:spLocks noGrp="1"/>
          </p:cNvSpPr>
          <p:nvPr>
            <p:ph type="body" idx="1"/>
          </p:nvPr>
        </p:nvSpPr>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79;p49">
            <a:extLst>
              <a:ext uri="{FF2B5EF4-FFF2-40B4-BE49-F238E27FC236}">
                <a16:creationId xmlns:a16="http://schemas.microsoft.com/office/drawing/2014/main" id="{56F680AB-F36A-4274-BA21-2516560679A8}"/>
              </a:ext>
            </a:extLst>
          </p:cNvPr>
          <p:cNvSpPr/>
          <p:nvPr/>
        </p:nvSpPr>
        <p:spPr>
          <a:xfrm>
            <a:off x="503238" y="576263"/>
            <a:ext cx="7197600" cy="717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3000" dirty="0">
                <a:solidFill>
                  <a:srgbClr val="000000"/>
                </a:solidFill>
                <a:latin typeface="+mj-lt"/>
                <a:ea typeface="Arial"/>
                <a:cs typeface="Arial"/>
                <a:sym typeface="Arial"/>
              </a:rPr>
              <a:t>OSHA’s Hazard Communication Standard</a:t>
            </a:r>
            <a:endParaRPr dirty="0">
              <a:latin typeface="+mj-lt"/>
            </a:endParaRPr>
          </a:p>
        </p:txBody>
      </p:sp>
      <p:sp>
        <p:nvSpPr>
          <p:cNvPr id="5" name="Google Shape;280;p49">
            <a:extLst>
              <a:ext uri="{FF2B5EF4-FFF2-40B4-BE49-F238E27FC236}">
                <a16:creationId xmlns:a16="http://schemas.microsoft.com/office/drawing/2014/main" id="{4351731A-EFA8-4FD9-849B-3988508ED8CB}"/>
              </a:ext>
            </a:extLst>
          </p:cNvPr>
          <p:cNvSpPr/>
          <p:nvPr/>
        </p:nvSpPr>
        <p:spPr>
          <a:xfrm>
            <a:off x="505663" y="1364363"/>
            <a:ext cx="9069300" cy="4381500"/>
          </a:xfrm>
          <a:prstGeom prst="rect">
            <a:avLst/>
          </a:prstGeom>
          <a:noFill/>
          <a:ln>
            <a:noFill/>
          </a:ln>
        </p:spPr>
        <p:txBody>
          <a:bodyPr spcFirstLastPara="1" wrap="square" lIns="0" tIns="0" rIns="0" bIns="0" anchor="t" anchorCtr="0">
            <a:noAutofit/>
          </a:bodyPr>
          <a:lstStyle/>
          <a:p>
            <a:pPr marL="431800" marR="0" lvl="0" indent="-320675" algn="l" rtl="0">
              <a:lnSpc>
                <a:spcPct val="100000"/>
              </a:lnSpc>
              <a:spcBef>
                <a:spcPts val="0"/>
              </a:spcBef>
              <a:spcAft>
                <a:spcPts val="0"/>
              </a:spcAft>
              <a:buClr>
                <a:srgbClr val="000000"/>
              </a:buClr>
              <a:buSzPts val="1170"/>
              <a:buFont typeface="Noto Sans Symbols"/>
              <a:buChar char="●"/>
            </a:pPr>
            <a:r>
              <a:rPr lang="en-US" sz="2600" dirty="0" err="1">
                <a:latin typeface="+mj-lt"/>
              </a:rPr>
              <a:t>Ficha</a:t>
            </a:r>
            <a:r>
              <a:rPr lang="en-US" sz="2600" dirty="0">
                <a:latin typeface="+mj-lt"/>
              </a:rPr>
              <a:t> de </a:t>
            </a:r>
            <a:r>
              <a:rPr lang="en-US" sz="2600" dirty="0" err="1">
                <a:latin typeface="+mj-lt"/>
              </a:rPr>
              <a:t>Datos</a:t>
            </a:r>
            <a:r>
              <a:rPr lang="en-US" sz="2600" dirty="0">
                <a:latin typeface="+mj-lt"/>
              </a:rPr>
              <a:t> de </a:t>
            </a:r>
            <a:r>
              <a:rPr lang="en-US" sz="2600" dirty="0" err="1">
                <a:latin typeface="+mj-lt"/>
              </a:rPr>
              <a:t>Seguridad</a:t>
            </a:r>
            <a:endParaRPr dirty="0">
              <a:latin typeface="+mj-lt"/>
            </a:endParaRPr>
          </a:p>
          <a:p>
            <a:pPr marL="431800" marR="0" lvl="0" indent="-320675" algn="l" rtl="0">
              <a:lnSpc>
                <a:spcPct val="100000"/>
              </a:lnSpc>
              <a:spcBef>
                <a:spcPts val="0"/>
              </a:spcBef>
              <a:spcAft>
                <a:spcPts val="0"/>
              </a:spcAft>
              <a:buClr>
                <a:srgbClr val="000000"/>
              </a:buClr>
              <a:buSzPts val="1800"/>
              <a:buFont typeface="Times New Roman"/>
              <a:buNone/>
            </a:pPr>
            <a:endParaRPr sz="1800" dirty="0">
              <a:solidFill>
                <a:srgbClr val="000000"/>
              </a:solidFill>
              <a:latin typeface="+mj-lt"/>
              <a:ea typeface="Arial"/>
              <a:cs typeface="Arial"/>
              <a:sym typeface="Arial"/>
            </a:endParaRPr>
          </a:p>
          <a:p>
            <a:pPr marL="914400" marR="0" lvl="0" indent="0" algn="l" rtl="0">
              <a:lnSpc>
                <a:spcPct val="100000"/>
              </a:lnSpc>
              <a:spcBef>
                <a:spcPts val="0"/>
              </a:spcBef>
              <a:spcAft>
                <a:spcPts val="0"/>
              </a:spcAft>
              <a:buClr>
                <a:srgbClr val="000000"/>
              </a:buClr>
              <a:buSzPts val="2600"/>
              <a:buFont typeface="Times New Roman"/>
              <a:buNone/>
            </a:pPr>
            <a:r>
              <a:rPr lang="en-US" sz="2600" dirty="0">
                <a:latin typeface="+mj-lt"/>
              </a:rPr>
              <a:t>Los </a:t>
            </a:r>
            <a:r>
              <a:rPr lang="en-US" sz="2600" dirty="0" err="1">
                <a:latin typeface="+mj-lt"/>
              </a:rPr>
              <a:t>fabricantes</a:t>
            </a:r>
            <a:r>
              <a:rPr lang="en-US" sz="2600" dirty="0">
                <a:latin typeface="+mj-lt"/>
              </a:rPr>
              <a:t> e </a:t>
            </a:r>
            <a:r>
              <a:rPr lang="en-US" sz="2600" dirty="0" err="1">
                <a:latin typeface="+mj-lt"/>
              </a:rPr>
              <a:t>importadores</a:t>
            </a:r>
            <a:r>
              <a:rPr lang="en-US" sz="2600" dirty="0">
                <a:latin typeface="+mj-lt"/>
              </a:rPr>
              <a:t> de </a:t>
            </a:r>
            <a:r>
              <a:rPr lang="en-US" sz="2600" dirty="0" err="1">
                <a:latin typeface="+mj-lt"/>
              </a:rPr>
              <a:t>productos</a:t>
            </a:r>
            <a:r>
              <a:rPr lang="en-US" sz="2600" dirty="0">
                <a:latin typeface="+mj-lt"/>
              </a:rPr>
              <a:t> </a:t>
            </a:r>
            <a:r>
              <a:rPr lang="en-US" sz="2600" dirty="0" err="1">
                <a:latin typeface="+mj-lt"/>
              </a:rPr>
              <a:t>químicos</a:t>
            </a:r>
            <a:r>
              <a:rPr lang="en-US" sz="2600" dirty="0">
                <a:latin typeface="+mj-lt"/>
              </a:rPr>
              <a:t> </a:t>
            </a:r>
            <a:r>
              <a:rPr lang="en-US" sz="2600" b="1" dirty="0" err="1">
                <a:latin typeface="+mj-lt"/>
              </a:rPr>
              <a:t>deberán</a:t>
            </a:r>
            <a:r>
              <a:rPr lang="en-US" sz="2600" b="1" dirty="0">
                <a:latin typeface="+mj-lt"/>
              </a:rPr>
              <a:t> </a:t>
            </a:r>
            <a:r>
              <a:rPr lang="en-US" sz="2600" b="1" dirty="0" err="1">
                <a:latin typeface="+mj-lt"/>
              </a:rPr>
              <a:t>obtener</a:t>
            </a:r>
            <a:r>
              <a:rPr lang="en-US" sz="2600" b="1" dirty="0">
                <a:latin typeface="+mj-lt"/>
              </a:rPr>
              <a:t> o </a:t>
            </a:r>
            <a:r>
              <a:rPr lang="en-US" sz="2600" b="1" dirty="0" err="1">
                <a:latin typeface="+mj-lt"/>
              </a:rPr>
              <a:t>desarrollar</a:t>
            </a:r>
            <a:r>
              <a:rPr lang="en-US" sz="2600" b="1" dirty="0">
                <a:latin typeface="+mj-lt"/>
              </a:rPr>
              <a:t> una </a:t>
            </a:r>
            <a:r>
              <a:rPr lang="en-US" sz="2600" b="1" dirty="0" err="1">
                <a:latin typeface="+mj-lt"/>
              </a:rPr>
              <a:t>ficha</a:t>
            </a:r>
            <a:r>
              <a:rPr lang="en-US" sz="2600" b="1" dirty="0">
                <a:latin typeface="+mj-lt"/>
              </a:rPr>
              <a:t> de </a:t>
            </a:r>
            <a:r>
              <a:rPr lang="en-US" sz="2600" b="1" dirty="0" err="1">
                <a:latin typeface="+mj-lt"/>
              </a:rPr>
              <a:t>datos</a:t>
            </a:r>
            <a:r>
              <a:rPr lang="en-US" sz="2600" b="1" dirty="0">
                <a:latin typeface="+mj-lt"/>
              </a:rPr>
              <a:t> de </a:t>
            </a:r>
            <a:r>
              <a:rPr lang="en-US" sz="2600" b="1" dirty="0" err="1">
                <a:latin typeface="+mj-lt"/>
              </a:rPr>
              <a:t>seguridad</a:t>
            </a:r>
            <a:r>
              <a:rPr lang="en-US" sz="2600" dirty="0">
                <a:latin typeface="+mj-lt"/>
              </a:rPr>
              <a:t> para </a:t>
            </a:r>
            <a:r>
              <a:rPr lang="en-US" sz="2600" dirty="0" err="1">
                <a:latin typeface="+mj-lt"/>
              </a:rPr>
              <a:t>cada</a:t>
            </a:r>
            <a:r>
              <a:rPr lang="en-US" sz="2600" dirty="0">
                <a:latin typeface="+mj-lt"/>
              </a:rPr>
              <a:t> </a:t>
            </a:r>
            <a:r>
              <a:rPr lang="en-US" sz="2600" dirty="0" err="1">
                <a:latin typeface="+mj-lt"/>
              </a:rPr>
              <a:t>producto</a:t>
            </a:r>
            <a:r>
              <a:rPr lang="en-US" sz="2600" dirty="0">
                <a:latin typeface="+mj-lt"/>
              </a:rPr>
              <a:t> que </a:t>
            </a:r>
            <a:r>
              <a:rPr lang="en-US" sz="2600" dirty="0" err="1">
                <a:latin typeface="+mj-lt"/>
              </a:rPr>
              <a:t>produzcan</a:t>
            </a:r>
            <a:r>
              <a:rPr lang="en-US" sz="2600" dirty="0">
                <a:latin typeface="+mj-lt"/>
              </a:rPr>
              <a:t> o </a:t>
            </a:r>
            <a:r>
              <a:rPr lang="en-US" sz="2600" dirty="0" err="1">
                <a:latin typeface="+mj-lt"/>
              </a:rPr>
              <a:t>importen</a:t>
            </a:r>
            <a:r>
              <a:rPr lang="en-US" sz="2600" dirty="0">
                <a:latin typeface="+mj-lt"/>
              </a:rPr>
              <a:t>. </a:t>
            </a:r>
            <a:endParaRPr dirty="0">
              <a:latin typeface="+mj-lt"/>
            </a:endParaRPr>
          </a:p>
          <a:p>
            <a:pPr marL="914400" marR="0" lvl="0" indent="0" algn="l" rtl="0">
              <a:lnSpc>
                <a:spcPct val="100000"/>
              </a:lnSpc>
              <a:spcBef>
                <a:spcPts val="0"/>
              </a:spcBef>
              <a:spcAft>
                <a:spcPts val="0"/>
              </a:spcAft>
              <a:buClr>
                <a:srgbClr val="000000"/>
              </a:buClr>
              <a:buSzPts val="1800"/>
              <a:buFont typeface="Times New Roman"/>
              <a:buNone/>
            </a:pPr>
            <a:endParaRPr sz="1800" dirty="0">
              <a:solidFill>
                <a:srgbClr val="000000"/>
              </a:solidFill>
              <a:latin typeface="+mj-lt"/>
              <a:ea typeface="Arial"/>
              <a:cs typeface="Arial"/>
              <a:sym typeface="Arial"/>
            </a:endParaRPr>
          </a:p>
          <a:p>
            <a:pPr marL="914400" marR="0" lvl="0" indent="0" algn="l" rtl="0">
              <a:lnSpc>
                <a:spcPct val="100000"/>
              </a:lnSpc>
              <a:spcBef>
                <a:spcPts val="0"/>
              </a:spcBef>
              <a:spcAft>
                <a:spcPts val="0"/>
              </a:spcAft>
              <a:buClr>
                <a:srgbClr val="000000"/>
              </a:buClr>
              <a:buSzPts val="2600"/>
              <a:buFont typeface="Times New Roman"/>
              <a:buNone/>
            </a:pPr>
            <a:r>
              <a:rPr lang="en-US" sz="2600" dirty="0">
                <a:latin typeface="+mj-lt"/>
              </a:rPr>
              <a:t>Los </a:t>
            </a:r>
            <a:r>
              <a:rPr lang="en-US" sz="2600" dirty="0" err="1">
                <a:latin typeface="+mj-lt"/>
              </a:rPr>
              <a:t>empleadores</a:t>
            </a:r>
            <a:r>
              <a:rPr lang="en-US" sz="2600" dirty="0">
                <a:latin typeface="+mj-lt"/>
              </a:rPr>
              <a:t> </a:t>
            </a:r>
            <a:r>
              <a:rPr lang="en-US" sz="2600" b="1" dirty="0" err="1">
                <a:latin typeface="+mj-lt"/>
              </a:rPr>
              <a:t>deberán</a:t>
            </a:r>
            <a:r>
              <a:rPr lang="en-US" sz="2600" b="1" dirty="0">
                <a:latin typeface="+mj-lt"/>
              </a:rPr>
              <a:t> </a:t>
            </a:r>
            <a:r>
              <a:rPr lang="en-US" sz="2600" b="1" dirty="0" err="1">
                <a:latin typeface="+mj-lt"/>
              </a:rPr>
              <a:t>tener</a:t>
            </a:r>
            <a:r>
              <a:rPr lang="en-US" sz="2600" b="1" dirty="0">
                <a:latin typeface="+mj-lt"/>
              </a:rPr>
              <a:t> una </a:t>
            </a:r>
            <a:r>
              <a:rPr lang="en-US" sz="2600" b="1" dirty="0" err="1">
                <a:latin typeface="+mj-lt"/>
              </a:rPr>
              <a:t>ficha</a:t>
            </a:r>
            <a:r>
              <a:rPr lang="en-US" sz="2600" b="1" dirty="0">
                <a:latin typeface="+mj-lt"/>
              </a:rPr>
              <a:t> de </a:t>
            </a:r>
            <a:r>
              <a:rPr lang="en-US" sz="2600" b="1" dirty="0" err="1">
                <a:latin typeface="+mj-lt"/>
              </a:rPr>
              <a:t>seguridad</a:t>
            </a:r>
            <a:r>
              <a:rPr lang="en-US" sz="2600" b="1" dirty="0">
                <a:latin typeface="+mj-lt"/>
              </a:rPr>
              <a:t> </a:t>
            </a:r>
            <a:r>
              <a:rPr lang="en-US" sz="2600" b="1" dirty="0" err="1">
                <a:latin typeface="+mj-lt"/>
              </a:rPr>
              <a:t>en</a:t>
            </a:r>
            <a:r>
              <a:rPr lang="en-US" sz="2600" b="1" dirty="0">
                <a:latin typeface="+mj-lt"/>
              </a:rPr>
              <a:t> el </a:t>
            </a:r>
            <a:r>
              <a:rPr lang="en-US" sz="2600" b="1" dirty="0" err="1">
                <a:latin typeface="+mj-lt"/>
              </a:rPr>
              <a:t>lugar</a:t>
            </a:r>
            <a:r>
              <a:rPr lang="en-US" sz="2600" b="1" dirty="0">
                <a:latin typeface="+mj-lt"/>
              </a:rPr>
              <a:t> de </a:t>
            </a:r>
            <a:r>
              <a:rPr lang="en-US" sz="2600" b="1" dirty="0" err="1">
                <a:latin typeface="+mj-lt"/>
              </a:rPr>
              <a:t>trabajo</a:t>
            </a:r>
            <a:r>
              <a:rPr lang="en-US" sz="2600" dirty="0">
                <a:latin typeface="+mj-lt"/>
              </a:rPr>
              <a:t> para </a:t>
            </a:r>
            <a:r>
              <a:rPr lang="en-US" sz="2600" dirty="0" err="1">
                <a:latin typeface="+mj-lt"/>
              </a:rPr>
              <a:t>cada</a:t>
            </a:r>
            <a:r>
              <a:rPr lang="en-US" sz="2600" dirty="0">
                <a:latin typeface="+mj-lt"/>
              </a:rPr>
              <a:t> </a:t>
            </a:r>
            <a:r>
              <a:rPr lang="en-US" sz="2600" dirty="0" err="1">
                <a:latin typeface="+mj-lt"/>
              </a:rPr>
              <a:t>producto</a:t>
            </a:r>
            <a:r>
              <a:rPr lang="en-US" sz="2600" dirty="0">
                <a:latin typeface="+mj-lt"/>
              </a:rPr>
              <a:t> </a:t>
            </a:r>
            <a:r>
              <a:rPr lang="en-US" sz="2600" dirty="0" err="1">
                <a:latin typeface="+mj-lt"/>
              </a:rPr>
              <a:t>químico</a:t>
            </a:r>
            <a:r>
              <a:rPr lang="en-US" sz="2600" dirty="0">
                <a:latin typeface="+mj-lt"/>
              </a:rPr>
              <a:t> que </a:t>
            </a:r>
            <a:r>
              <a:rPr lang="en-US" sz="2600" dirty="0" err="1">
                <a:latin typeface="+mj-lt"/>
              </a:rPr>
              <a:t>utilicen</a:t>
            </a:r>
            <a:r>
              <a:rPr lang="en-US" sz="2600" dirty="0">
                <a:latin typeface="+mj-lt"/>
              </a:rPr>
              <a:t>.</a:t>
            </a:r>
            <a:r>
              <a:rPr lang="en-US" sz="2600" dirty="0">
                <a:solidFill>
                  <a:srgbClr val="000000"/>
                </a:solidFill>
                <a:latin typeface="+mj-lt"/>
                <a:ea typeface="Arial"/>
                <a:cs typeface="Arial"/>
                <a:sym typeface="Arial"/>
              </a:rPr>
              <a:t>	</a:t>
            </a:r>
            <a:endParaRPr dirty="0">
              <a:latin typeface="+mj-lt"/>
            </a:endParaRPr>
          </a:p>
          <a:p>
            <a:pPr marL="914400" marR="0" lvl="0" indent="0" algn="l" rtl="0">
              <a:lnSpc>
                <a:spcPct val="100000"/>
              </a:lnSpc>
              <a:spcBef>
                <a:spcPts val="0"/>
              </a:spcBef>
              <a:spcAft>
                <a:spcPts val="0"/>
              </a:spcAft>
              <a:buClr>
                <a:srgbClr val="000000"/>
              </a:buClr>
              <a:buSzPts val="1800"/>
              <a:buFont typeface="Times New Roman"/>
              <a:buNone/>
            </a:pPr>
            <a:endParaRPr sz="1800" dirty="0">
              <a:solidFill>
                <a:srgbClr val="000000"/>
              </a:solidFill>
              <a:latin typeface="+mj-lt"/>
              <a:ea typeface="Arial"/>
              <a:cs typeface="Arial"/>
              <a:sym typeface="Arial"/>
            </a:endParaRPr>
          </a:p>
          <a:p>
            <a:pPr marL="914400" marR="0" lvl="0" indent="0" algn="l" rtl="0">
              <a:lnSpc>
                <a:spcPct val="100000"/>
              </a:lnSpc>
              <a:spcBef>
                <a:spcPts val="0"/>
              </a:spcBef>
              <a:spcAft>
                <a:spcPts val="0"/>
              </a:spcAft>
              <a:buClr>
                <a:srgbClr val="000000"/>
              </a:buClr>
              <a:buSzPts val="1800"/>
              <a:buFont typeface="Times New Roman"/>
              <a:buNone/>
            </a:pPr>
            <a:endParaRPr sz="1800" dirty="0">
              <a:solidFill>
                <a:srgbClr val="000000"/>
              </a:solidFill>
              <a:latin typeface="+mj-lt"/>
              <a:ea typeface="Arial"/>
              <a:cs typeface="Arial"/>
              <a:sym typeface="Arial"/>
            </a:endParaRPr>
          </a:p>
          <a:p>
            <a:pPr marL="914400" marR="0" lvl="0" indent="0" algn="l" rtl="0">
              <a:lnSpc>
                <a:spcPct val="100000"/>
              </a:lnSpc>
              <a:spcBef>
                <a:spcPts val="0"/>
              </a:spcBef>
              <a:spcAft>
                <a:spcPts val="0"/>
              </a:spcAft>
              <a:buClr>
                <a:srgbClr val="000000"/>
              </a:buClr>
              <a:buSzPts val="1800"/>
              <a:buFont typeface="Times New Roman"/>
              <a:buNone/>
            </a:pPr>
            <a:endParaRPr sz="1800" dirty="0">
              <a:solidFill>
                <a:srgbClr val="000000"/>
              </a:solidFill>
              <a:latin typeface="+mj-lt"/>
              <a:ea typeface="Arial"/>
              <a:cs typeface="Arial"/>
              <a:sym typeface="Arial"/>
            </a:endParaRPr>
          </a:p>
          <a:p>
            <a:pPr marL="914400" marR="0" lvl="0" indent="0" algn="l" rtl="0">
              <a:lnSpc>
                <a:spcPct val="100000"/>
              </a:lnSpc>
              <a:spcBef>
                <a:spcPts val="0"/>
              </a:spcBef>
              <a:spcAft>
                <a:spcPts val="0"/>
              </a:spcAft>
              <a:buClr>
                <a:srgbClr val="000000"/>
              </a:buClr>
              <a:buSzPts val="1800"/>
              <a:buFont typeface="Times New Roman"/>
              <a:buNone/>
            </a:pPr>
            <a:r>
              <a:rPr lang="en-US" sz="1800" i="1" dirty="0">
                <a:solidFill>
                  <a:srgbClr val="000000"/>
                </a:solidFill>
                <a:latin typeface="+mj-lt"/>
                <a:ea typeface="Arial"/>
                <a:cs typeface="Arial"/>
                <a:sym typeface="Arial"/>
              </a:rPr>
              <a:t>(1910.1200(g)(1))</a:t>
            </a:r>
            <a:endParaRPr dirty="0">
              <a:latin typeface="+mj-lt"/>
            </a:endParaRPr>
          </a:p>
        </p:txBody>
      </p:sp>
      <p:pic>
        <p:nvPicPr>
          <p:cNvPr id="6" name="Google Shape;281;p49" descr="SDS form">
            <a:extLst>
              <a:ext uri="{FF2B5EF4-FFF2-40B4-BE49-F238E27FC236}">
                <a16:creationId xmlns:a16="http://schemas.microsoft.com/office/drawing/2014/main" id="{1105F4A4-6299-4B4D-8C5E-DEA65E4E41F5}"/>
              </a:ext>
            </a:extLst>
          </p:cNvPr>
          <p:cNvPicPr preferRelativeResize="0"/>
          <p:nvPr/>
        </p:nvPicPr>
        <p:blipFill rotWithShape="1">
          <a:blip r:embed="rId3">
            <a:alphaModFix/>
          </a:blip>
          <a:srcRect/>
          <a:stretch/>
        </p:blipFill>
        <p:spPr>
          <a:xfrm>
            <a:off x="4937125" y="4751388"/>
            <a:ext cx="3181350" cy="2389187"/>
          </a:xfrm>
          <a:prstGeom prst="rect">
            <a:avLst/>
          </a:prstGeom>
          <a:noFill/>
          <a:ln>
            <a:noFill/>
          </a:ln>
        </p:spPr>
      </p:pic>
      <p:sp>
        <p:nvSpPr>
          <p:cNvPr id="7" name="Title 6" hidden="1">
            <a:extLst>
              <a:ext uri="{FF2B5EF4-FFF2-40B4-BE49-F238E27FC236}">
                <a16:creationId xmlns:a16="http://schemas.microsoft.com/office/drawing/2014/main" id="{0B44A80E-2A4C-477B-8739-F5AA1A0F5DA9}"/>
              </a:ext>
            </a:extLst>
          </p:cNvPr>
          <p:cNvSpPr>
            <a:spLocks noGrp="1"/>
          </p:cNvSpPr>
          <p:nvPr>
            <p:ph type="ctrTitle"/>
          </p:nvPr>
        </p:nvSpPr>
        <p:spPr/>
        <p:txBody>
          <a:bodyPr/>
          <a:lstStyle/>
          <a:p>
            <a:r>
              <a:rPr lang="en-US" dirty="0"/>
              <a:t>OSHA’s Hazard Communication Standard</a:t>
            </a:r>
            <a:br>
              <a:rPr lang="en-US" dirty="0"/>
            </a:br>
            <a:endParaRPr lang="en-US" dirty="0"/>
          </a:p>
        </p:txBody>
      </p:sp>
      <p:sp>
        <p:nvSpPr>
          <p:cNvPr id="8" name="Subtitle 7" hidden="1">
            <a:extLst>
              <a:ext uri="{FF2B5EF4-FFF2-40B4-BE49-F238E27FC236}">
                <a16:creationId xmlns:a16="http://schemas.microsoft.com/office/drawing/2014/main" id="{25FE4E2D-1958-49E4-8D51-18012EE8E146}"/>
              </a:ext>
            </a:extLst>
          </p:cNvPr>
          <p:cNvSpPr>
            <a:spLocks noGrp="1"/>
          </p:cNvSpPr>
          <p:nvPr>
            <p:ph type="subTitle" idx="1"/>
          </p:nvPr>
        </p:nvSpPr>
        <p:spPr/>
        <p:txBody>
          <a:bodyPr/>
          <a:lstStyle/>
          <a:p>
            <a:endParaRPr lang="en-US"/>
          </a:p>
        </p:txBody>
      </p:sp>
      <p:sp>
        <p:nvSpPr>
          <p:cNvPr id="9" name="Rectangle 8">
            <a:extLst>
              <a:ext uri="{FF2B5EF4-FFF2-40B4-BE49-F238E27FC236}">
                <a16:creationId xmlns:a16="http://schemas.microsoft.com/office/drawing/2014/main" id="{89F0F3BF-4E74-4FC5-9D11-0921FC7278F5}"/>
              </a:ext>
            </a:extLst>
          </p:cNvPr>
          <p:cNvSpPr/>
          <p:nvPr/>
        </p:nvSpPr>
        <p:spPr>
          <a:xfrm>
            <a:off x="8118475" y="6569872"/>
            <a:ext cx="1766830" cy="307777"/>
          </a:xfrm>
          <a:prstGeom prst="rect">
            <a:avLst/>
          </a:prstGeom>
        </p:spPr>
        <p:txBody>
          <a:bodyPr wrap="none">
            <a:spAutoFit/>
          </a:bodyPr>
          <a:lstStyle/>
          <a:p>
            <a:r>
              <a:rPr lang="en-US" dirty="0" err="1"/>
              <a:t>Datos</a:t>
            </a:r>
            <a:r>
              <a:rPr lang="en-US" dirty="0"/>
              <a:t> de </a:t>
            </a:r>
            <a:r>
              <a:rPr lang="en-US" dirty="0" err="1"/>
              <a:t>Seguridad</a:t>
            </a:r>
            <a:endParaRPr lang="en-US" dirty="0"/>
          </a:p>
        </p:txBody>
      </p:sp>
    </p:spTree>
    <p:extLst>
      <p:ext uri="{BB962C8B-B14F-4D97-AF65-F5344CB8AC3E}">
        <p14:creationId xmlns:p14="http://schemas.microsoft.com/office/powerpoint/2010/main" val="831975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 name="Title 1">
            <a:extLst>
              <a:ext uri="{FF2B5EF4-FFF2-40B4-BE49-F238E27FC236}">
                <a16:creationId xmlns:a16="http://schemas.microsoft.com/office/drawing/2014/main" id="{D1520906-F193-433C-A3BD-58C6B7193651}"/>
              </a:ext>
            </a:extLst>
          </p:cNvPr>
          <p:cNvSpPr>
            <a:spLocks noGrp="1"/>
          </p:cNvSpPr>
          <p:nvPr>
            <p:ph type="title"/>
          </p:nvPr>
        </p:nvSpPr>
        <p:spPr>
          <a:xfrm>
            <a:off x="544640" y="0"/>
            <a:ext cx="7200000" cy="487680"/>
          </a:xfrm>
        </p:spPr>
        <p:txBody>
          <a:bodyPr/>
          <a:lstStyle/>
          <a:p>
            <a:r>
              <a:rPr lang="es-ES" dirty="0" smtClean="0">
                <a:solidFill>
                  <a:schemeClr val="dk1"/>
                </a:solidFill>
              </a:rPr>
              <a:t>   Estándar </a:t>
            </a:r>
            <a:r>
              <a:rPr lang="es-ES" dirty="0">
                <a:solidFill>
                  <a:schemeClr val="dk1"/>
                </a:solidFill>
              </a:rPr>
              <a:t>de Comunicación de Riesgos de OSHA</a:t>
            </a:r>
            <a:r>
              <a:rPr lang="es-ES" sz="2000" dirty="0"/>
              <a:t/>
            </a:r>
            <a:br>
              <a:rPr lang="es-ES" sz="2000" dirty="0"/>
            </a:br>
            <a:endParaRPr lang="en-US" dirty="0"/>
          </a:p>
        </p:txBody>
      </p:sp>
      <p:sp>
        <p:nvSpPr>
          <p:cNvPr id="286" name="Google Shape;286;p50"/>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700"/>
              <a:buFont typeface="Arial"/>
              <a:buNone/>
            </a:pPr>
            <a:r>
              <a:rPr lang="en-US" sz="2700" b="0" i="0" u="none" strike="noStrike" cap="none" dirty="0" err="1">
                <a:solidFill>
                  <a:schemeClr val="dk1"/>
                </a:solidFill>
                <a:latin typeface="+mj-lt"/>
                <a:ea typeface="Arial"/>
                <a:cs typeface="Arial"/>
                <a:sym typeface="Arial"/>
              </a:rPr>
              <a:t>Estándar</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Comunicación</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Riesgos</a:t>
            </a:r>
            <a:r>
              <a:rPr lang="en-US" sz="2700" b="0" i="0" u="none" strike="noStrike" cap="none" dirty="0">
                <a:solidFill>
                  <a:schemeClr val="dk1"/>
                </a:solidFill>
                <a:latin typeface="+mj-lt"/>
                <a:ea typeface="Arial"/>
                <a:cs typeface="Arial"/>
                <a:sym typeface="Arial"/>
              </a:rPr>
              <a:t> de OSHA</a:t>
            </a:r>
            <a:endParaRPr sz="3000" b="0" i="0" u="none" strike="noStrike" cap="none" dirty="0">
              <a:solidFill>
                <a:srgbClr val="000000"/>
              </a:solidFill>
              <a:latin typeface="+mj-lt"/>
              <a:ea typeface="Arial"/>
              <a:cs typeface="Arial"/>
              <a:sym typeface="Arial"/>
            </a:endParaRPr>
          </a:p>
        </p:txBody>
      </p:sp>
      <p:sp>
        <p:nvSpPr>
          <p:cNvPr id="287" name="Google Shape;287;p50"/>
          <p:cNvSpPr txBox="1"/>
          <p:nvPr/>
        </p:nvSpPr>
        <p:spPr>
          <a:xfrm>
            <a:off x="504000" y="1800000"/>
            <a:ext cx="9072000" cy="5240880"/>
          </a:xfrm>
          <a:prstGeom prst="rect">
            <a:avLst/>
          </a:prstGeom>
          <a:noFill/>
          <a:ln>
            <a:noFill/>
          </a:ln>
        </p:spPr>
        <p:txBody>
          <a:bodyPr spcFirstLastPara="1" wrap="square" lIns="0" tIns="0" rIns="0" bIns="0" anchor="t" anchorCtr="0">
            <a:noAutofit/>
          </a:bodyPr>
          <a:lstStyle/>
          <a:p>
            <a:pPr marL="431999" marR="0" lvl="0" indent="-323999"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chemeClr val="dk1"/>
                </a:solidFill>
                <a:latin typeface="+mj-lt"/>
                <a:ea typeface="Arial"/>
                <a:cs typeface="Arial"/>
                <a:sym typeface="Arial"/>
              </a:rPr>
              <a:t>Hojas de </a:t>
            </a:r>
            <a:r>
              <a:rPr lang="en-US" sz="2600" b="0" i="0" u="none" strike="noStrike" cap="none" dirty="0" err="1">
                <a:solidFill>
                  <a:schemeClr val="dk1"/>
                </a:solidFill>
                <a:latin typeface="+mj-lt"/>
                <a:ea typeface="Arial"/>
                <a:cs typeface="Arial"/>
                <a:sym typeface="Arial"/>
              </a:rPr>
              <a:t>Datos</a:t>
            </a:r>
            <a:r>
              <a:rPr lang="en-US" sz="2600" b="0" i="0" u="none" strike="noStrike" cap="none" dirty="0">
                <a:solidFill>
                  <a:schemeClr val="dk1"/>
                </a:solidFill>
                <a:latin typeface="+mj-lt"/>
                <a:ea typeface="Arial"/>
                <a:cs typeface="Arial"/>
                <a:sym typeface="Arial"/>
              </a:rPr>
              <a:t> de </a:t>
            </a:r>
            <a:r>
              <a:rPr lang="en-US" sz="2600" b="0" i="0" u="none" strike="noStrike" cap="none" dirty="0" err="1">
                <a:solidFill>
                  <a:schemeClr val="dk1"/>
                </a:solidFill>
                <a:latin typeface="+mj-lt"/>
                <a:ea typeface="Arial"/>
                <a:cs typeface="Arial"/>
                <a:sym typeface="Arial"/>
              </a:rPr>
              <a:t>Seguridad</a:t>
            </a:r>
            <a:endParaRPr sz="2600" b="0" i="0" u="none" strike="noStrike" cap="none" dirty="0">
              <a:solidFill>
                <a:srgbClr val="000000"/>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El </a:t>
            </a:r>
            <a:r>
              <a:rPr lang="en-US" sz="2600" b="0" i="0" u="none" strike="noStrike" cap="none" dirty="0" err="1">
                <a:solidFill>
                  <a:srgbClr val="000000"/>
                </a:solidFill>
                <a:latin typeface="+mj-lt"/>
                <a:ea typeface="Arial"/>
                <a:cs typeface="Arial"/>
                <a:sym typeface="Arial"/>
              </a:rPr>
              <a:t>fabricante</a:t>
            </a:r>
            <a:r>
              <a:rPr lang="en-US" sz="2600" b="0" i="0" u="none" strike="noStrike" cap="none" dirty="0">
                <a:solidFill>
                  <a:srgbClr val="000000"/>
                </a:solidFill>
                <a:latin typeface="+mj-lt"/>
                <a:ea typeface="Arial"/>
                <a:cs typeface="Arial"/>
                <a:sym typeface="Arial"/>
              </a:rPr>
              <a:t> o </a:t>
            </a:r>
            <a:r>
              <a:rPr lang="en-US" sz="2600" b="0" i="0" u="none" strike="noStrike" cap="none" dirty="0" err="1">
                <a:solidFill>
                  <a:srgbClr val="000000"/>
                </a:solidFill>
                <a:latin typeface="+mj-lt"/>
                <a:ea typeface="Arial"/>
                <a:cs typeface="Arial"/>
                <a:sym typeface="Arial"/>
              </a:rPr>
              <a:t>importador</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productos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químicos</a:t>
            </a:r>
            <a:r>
              <a:rPr lang="en-US" sz="2600" b="0" i="0" u="none" strike="noStrike" cap="none" dirty="0">
                <a:solidFill>
                  <a:srgbClr val="000000"/>
                </a:solidFill>
                <a:latin typeface="+mj-lt"/>
                <a:ea typeface="Arial"/>
                <a:cs typeface="Arial"/>
                <a:sym typeface="Arial"/>
              </a:rPr>
              <a:t> que prepare </a:t>
            </a:r>
            <a:r>
              <a:rPr lang="en-US" sz="2600" b="1" i="0" u="none" strike="noStrike" cap="none" dirty="0">
                <a:solidFill>
                  <a:srgbClr val="000000"/>
                </a:solidFill>
                <a:latin typeface="+mj-lt"/>
              </a:rPr>
              <a:t>la </a:t>
            </a:r>
            <a:r>
              <a:rPr lang="en-US" sz="2600" b="1" i="0" u="none" strike="noStrike" cap="none" dirty="0" err="1">
                <a:solidFill>
                  <a:srgbClr val="000000"/>
                </a:solidFill>
                <a:latin typeface="+mj-lt"/>
              </a:rPr>
              <a:t>ficha</a:t>
            </a:r>
            <a:r>
              <a:rPr lang="en-US" sz="2600" b="1" i="0" u="none" strike="noStrike" cap="none" dirty="0">
                <a:solidFill>
                  <a:srgbClr val="000000"/>
                </a:solidFill>
                <a:latin typeface="+mj-lt"/>
              </a:rPr>
              <a:t> de </a:t>
            </a:r>
            <a:r>
              <a:rPr lang="en-US" sz="2600" b="1" i="0" u="none" strike="noStrike" cap="none" dirty="0" err="1">
                <a:solidFill>
                  <a:srgbClr val="000000"/>
                </a:solidFill>
                <a:latin typeface="+mj-lt"/>
              </a:rPr>
              <a:t>datos</a:t>
            </a:r>
            <a:r>
              <a:rPr lang="en-US" sz="2600" b="1" i="0" u="none" strike="noStrike" cap="none" dirty="0">
                <a:solidFill>
                  <a:srgbClr val="000000"/>
                </a:solidFill>
                <a:latin typeface="+mj-lt"/>
              </a:rPr>
              <a:t> de </a:t>
            </a:r>
            <a:r>
              <a:rPr lang="en-US" sz="2600" b="1" i="0" u="none" strike="noStrike" cap="none" dirty="0" err="1">
                <a:solidFill>
                  <a:srgbClr val="000000"/>
                </a:solidFill>
                <a:latin typeface="+mj-lt"/>
              </a:rPr>
              <a:t>seguridad</a:t>
            </a:r>
            <a:r>
              <a:rPr lang="en-US" sz="2600" b="1" i="0" u="none" strike="noStrike" cap="none" dirty="0">
                <a:solidFill>
                  <a:srgbClr val="000000"/>
                </a:solidFill>
                <a:latin typeface="+mj-lt"/>
              </a:rPr>
              <a:t> debe </a:t>
            </a:r>
            <a:r>
              <a:rPr lang="en-US" sz="2600" b="1" i="0" u="none" strike="noStrike" cap="none" dirty="0" err="1">
                <a:solidFill>
                  <a:srgbClr val="000000"/>
                </a:solidFill>
                <a:latin typeface="+mj-lt"/>
              </a:rPr>
              <a:t>asegurarse</a:t>
            </a:r>
            <a:r>
              <a:rPr lang="en-US" sz="2600" b="1" i="0" u="none" strike="noStrike" cap="none" dirty="0">
                <a:solidFill>
                  <a:srgbClr val="000000"/>
                </a:solidFill>
                <a:latin typeface="+mj-lt"/>
              </a:rPr>
              <a:t> de que </a:t>
            </a:r>
            <a:r>
              <a:rPr lang="en-US" sz="2600" b="1" i="0" u="none" strike="noStrike" cap="none" dirty="0" err="1">
                <a:solidFill>
                  <a:srgbClr val="000000"/>
                </a:solidFill>
                <a:latin typeface="+mj-lt"/>
              </a:rPr>
              <a:t>esté</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en</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inglés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aunque</a:t>
            </a:r>
            <a:r>
              <a:rPr lang="en-US" sz="2600" b="0" i="0" u="none" strike="noStrike" cap="none" dirty="0">
                <a:solidFill>
                  <a:srgbClr val="000000"/>
                </a:solidFill>
                <a:latin typeface="+mj-lt"/>
                <a:ea typeface="Arial"/>
                <a:cs typeface="Arial"/>
                <a:sym typeface="Arial"/>
              </a:rPr>
              <a:t> el </a:t>
            </a:r>
            <a:r>
              <a:rPr lang="en-US" sz="2600" b="0" i="0" u="none" strike="noStrike" cap="none" dirty="0" err="1">
                <a:solidFill>
                  <a:srgbClr val="000000"/>
                </a:solidFill>
                <a:latin typeface="+mj-lt"/>
                <a:ea typeface="Arial"/>
                <a:cs typeface="Arial"/>
                <a:sym typeface="Arial"/>
              </a:rPr>
              <a:t>empleador</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también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puede</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mantener</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copias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otros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idiomas</a:t>
            </a:r>
            <a:r>
              <a:rPr lang="en-US" sz="2600" b="0" i="0" u="none" strike="noStrike" cap="none" dirty="0">
                <a:solidFill>
                  <a:srgbClr val="000000"/>
                </a:solidFill>
                <a:latin typeface="+mj-lt"/>
                <a:ea typeface="Arial"/>
                <a:cs typeface="Arial"/>
                <a:sym typeface="Arial"/>
              </a:rPr>
              <a:t>) </a:t>
            </a:r>
            <a:endParaRPr sz="2600" b="0" i="0" u="none" strike="noStrike" cap="none" dirty="0">
              <a:solidFill>
                <a:srgbClr val="000000"/>
              </a:solidFill>
              <a:latin typeface="+mj-lt"/>
              <a:ea typeface="Arial"/>
              <a:cs typeface="Arial"/>
              <a:sym typeface="Arial"/>
            </a:endParaRPr>
          </a:p>
          <a:p>
            <a:pPr marL="431999" marR="0" lvl="0" indent="0" algn="l" rtl="0">
              <a:lnSpc>
                <a:spcPct val="100000"/>
              </a:lnSpc>
              <a:spcBef>
                <a:spcPts val="0"/>
              </a:spcBef>
              <a:spcAft>
                <a:spcPts val="0"/>
              </a:spcAft>
              <a:buNone/>
            </a:pPr>
            <a:endParaRPr sz="2600" dirty="0">
              <a:latin typeface="+mj-lt"/>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e </a:t>
            </a:r>
            <a:r>
              <a:rPr lang="en-US" sz="2600" b="0" i="0" u="none" strike="noStrike" cap="none" dirty="0" err="1">
                <a:solidFill>
                  <a:srgbClr val="000000"/>
                </a:solidFill>
                <a:latin typeface="+mj-lt"/>
                <a:ea typeface="Arial"/>
                <a:cs typeface="Arial"/>
                <a:sym typeface="Arial"/>
              </a:rPr>
              <a:t>incluye</a:t>
            </a:r>
            <a:r>
              <a:rPr lang="en-US" sz="2600" b="0" i="0" u="none" strike="noStrike" cap="none" dirty="0">
                <a:solidFill>
                  <a:srgbClr val="000000"/>
                </a:solidFill>
                <a:latin typeface="+mj-lt"/>
                <a:ea typeface="Arial"/>
                <a:cs typeface="Arial"/>
                <a:sym typeface="Arial"/>
              </a:rPr>
              <a:t> los </a:t>
            </a:r>
            <a:r>
              <a:rPr lang="en-US" sz="2600" b="0" i="0" u="none" strike="noStrike" cap="none" dirty="0" err="1">
                <a:solidFill>
                  <a:srgbClr val="000000"/>
                </a:solidFill>
                <a:latin typeface="+mj-lt"/>
                <a:ea typeface="Arial"/>
                <a:cs typeface="Arial"/>
                <a:sym typeface="Arial"/>
              </a:rPr>
              <a:t>números</a:t>
            </a:r>
            <a:r>
              <a:rPr lang="en-US" sz="2600" b="0" i="0" u="none" strike="noStrike" cap="none" dirty="0">
                <a:solidFill>
                  <a:srgbClr val="000000"/>
                </a:solidFill>
                <a:latin typeface="+mj-lt"/>
                <a:ea typeface="Arial"/>
                <a:cs typeface="Arial"/>
                <a:sym typeface="Arial"/>
              </a:rPr>
              <a:t> y </a:t>
            </a:r>
            <a:r>
              <a:rPr lang="en-US" sz="2600" b="0" i="0" u="none" strike="noStrike" cap="none" dirty="0" err="1">
                <a:solidFill>
                  <a:srgbClr val="000000"/>
                </a:solidFill>
                <a:latin typeface="+mj-lt"/>
                <a:ea typeface="Arial"/>
                <a:cs typeface="Arial"/>
                <a:sym typeface="Arial"/>
              </a:rPr>
              <a:t>encabezados</a:t>
            </a:r>
            <a:r>
              <a:rPr lang="en-US" sz="2600" b="0" i="0" u="none" strike="noStrike" cap="none" dirty="0">
                <a:solidFill>
                  <a:srgbClr val="000000"/>
                </a:solidFill>
                <a:latin typeface="+mj-lt"/>
                <a:ea typeface="Arial"/>
                <a:cs typeface="Arial"/>
                <a:sym typeface="Arial"/>
              </a:rPr>
              <a:t> de la </a:t>
            </a:r>
            <a:r>
              <a:rPr lang="en-US" sz="2600" b="0" i="0" u="none" strike="noStrike" cap="none" dirty="0" err="1">
                <a:solidFill>
                  <a:srgbClr val="000000"/>
                </a:solidFill>
                <a:latin typeface="+mj-lt"/>
                <a:ea typeface="Arial"/>
                <a:cs typeface="Arial"/>
                <a:sym typeface="Arial"/>
              </a:rPr>
              <a:t>sección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requerida</a:t>
            </a:r>
            <a:r>
              <a:rPr lang="en-US" sz="2600" b="0" i="0" u="none" strike="noStrike" cap="none" dirty="0">
                <a:solidFill>
                  <a:srgbClr val="000000"/>
                </a:solidFill>
                <a:latin typeface="+mj-lt"/>
                <a:ea typeface="Arial"/>
                <a:cs typeface="Arial"/>
                <a:sym typeface="Arial"/>
              </a:rPr>
              <a:t>, y la </a:t>
            </a:r>
            <a:r>
              <a:rPr lang="en-US" sz="2600" b="0" i="0" u="none" strike="noStrike" cap="none" dirty="0" err="1">
                <a:solidFill>
                  <a:srgbClr val="000000"/>
                </a:solidFill>
                <a:latin typeface="+mj-lt"/>
                <a:ea typeface="Arial"/>
                <a:cs typeface="Arial"/>
                <a:sym typeface="Arial"/>
              </a:rPr>
              <a:t>información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asociada</a:t>
            </a:r>
            <a:r>
              <a:rPr lang="en-US" sz="2600" b="0" i="0" u="none" strike="noStrike" cap="none" dirty="0">
                <a:solidFill>
                  <a:srgbClr val="000000"/>
                </a:solidFill>
                <a:latin typeface="+mj-lt"/>
                <a:ea typeface="Arial"/>
                <a:cs typeface="Arial"/>
                <a:sym typeface="Arial"/>
              </a:rPr>
              <a:t>. </a:t>
            </a:r>
            <a:endParaRPr sz="2600" b="0" i="0" u="none" strike="noStrike" cap="none" dirty="0">
              <a:solidFill>
                <a:srgbClr val="000000"/>
              </a:solidFill>
              <a:latin typeface="+mj-lt"/>
              <a:ea typeface="Arial"/>
              <a:cs typeface="Arial"/>
              <a:sym typeface="Arial"/>
            </a:endParaRPr>
          </a:p>
          <a:p>
            <a:pPr marL="431999" marR="0" lvl="0" indent="0" algn="l" rtl="0">
              <a:lnSpc>
                <a:spcPct val="100000"/>
              </a:lnSpc>
              <a:spcBef>
                <a:spcPts val="0"/>
              </a:spcBef>
              <a:spcAft>
                <a:spcPts val="0"/>
              </a:spcAft>
              <a:buNone/>
            </a:pPr>
            <a:endParaRPr sz="2600" dirty="0">
              <a:latin typeface="+mj-lt"/>
            </a:endParaRPr>
          </a:p>
          <a:p>
            <a:pPr marL="431999" marR="0" lvl="0" indent="0" algn="l" rtl="0">
              <a:lnSpc>
                <a:spcPct val="100000"/>
              </a:lnSpc>
              <a:spcBef>
                <a:spcPts val="0"/>
              </a:spcBef>
              <a:spcAft>
                <a:spcPts val="0"/>
              </a:spcAft>
              <a:buNone/>
            </a:pPr>
            <a:endParaRPr sz="2600" dirty="0">
              <a:latin typeface="+mj-lt"/>
            </a:endParaRPr>
          </a:p>
          <a:p>
            <a:pPr marL="431999" marR="0" lvl="0" indent="0" algn="l" rtl="0">
              <a:lnSpc>
                <a:spcPct val="100000"/>
              </a:lnSpc>
              <a:spcBef>
                <a:spcPts val="0"/>
              </a:spcBef>
              <a:spcAft>
                <a:spcPts val="0"/>
              </a:spcAft>
              <a:buNone/>
            </a:pPr>
            <a:r>
              <a:rPr lang="en-US" sz="2600" b="0" i="0" u="none" strike="noStrike" cap="none" dirty="0">
                <a:solidFill>
                  <a:srgbClr val="000000"/>
                </a:solidFill>
                <a:latin typeface="+mj-lt"/>
                <a:ea typeface="Arial"/>
                <a:cs typeface="Arial"/>
                <a:sym typeface="Arial"/>
              </a:rPr>
              <a:t>(1910.1200(g)(2))</a:t>
            </a:r>
            <a:endParaRPr sz="2600" b="0" i="0" u="none" strike="noStrike" cap="none" dirty="0">
              <a:solidFill>
                <a:srgbClr val="000000"/>
              </a:solidFill>
              <a:latin typeface="+mj-lt"/>
              <a:ea typeface="Arial"/>
              <a:cs typeface="Arial"/>
              <a:sym typeface="Arial"/>
            </a:endParaRPr>
          </a:p>
        </p:txBody>
      </p:sp>
      <p:sp>
        <p:nvSpPr>
          <p:cNvPr id="3" name="Text Placeholder 2" hidden="1">
            <a:extLst>
              <a:ext uri="{FF2B5EF4-FFF2-40B4-BE49-F238E27FC236}">
                <a16:creationId xmlns:a16="http://schemas.microsoft.com/office/drawing/2014/main" id="{150F2B39-E858-4280-B49A-838193601129}"/>
              </a:ext>
            </a:extLst>
          </p:cNvPr>
          <p:cNvSpPr>
            <a:spLocks noGrp="1"/>
          </p:cNvSpPr>
          <p:nvPr>
            <p:ph type="body" idx="1"/>
          </p:nvPr>
        </p:nvSpPr>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 name="Title 1">
            <a:extLst>
              <a:ext uri="{FF2B5EF4-FFF2-40B4-BE49-F238E27FC236}">
                <a16:creationId xmlns:a16="http://schemas.microsoft.com/office/drawing/2014/main" id="{A805CE10-F2D2-4656-AC3A-6EC87BD00282}"/>
              </a:ext>
            </a:extLst>
          </p:cNvPr>
          <p:cNvSpPr>
            <a:spLocks noGrp="1"/>
          </p:cNvSpPr>
          <p:nvPr>
            <p:ph type="title"/>
          </p:nvPr>
        </p:nvSpPr>
        <p:spPr>
          <a:xfrm>
            <a:off x="422720" y="-20320"/>
            <a:ext cx="7200000" cy="447040"/>
          </a:xfrm>
        </p:spPr>
        <p:txBody>
          <a:bodyPr/>
          <a:lstStyle/>
          <a:p>
            <a:r>
              <a:rPr lang="es-ES" dirty="0"/>
              <a:t>Estándar de Comunicación de Riesgos de OSHA</a:t>
            </a:r>
            <a:br>
              <a:rPr lang="es-ES" dirty="0"/>
            </a:br>
            <a:r>
              <a:rPr lang="es-ES" dirty="0" smtClean="0"/>
              <a:t>   </a:t>
            </a:r>
            <a:endParaRPr lang="en-US" dirty="0"/>
          </a:p>
        </p:txBody>
      </p:sp>
      <p:sp>
        <p:nvSpPr>
          <p:cNvPr id="292" name="Google Shape;292;p51"/>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700"/>
              <a:buFont typeface="Arial"/>
              <a:buNone/>
            </a:pPr>
            <a:r>
              <a:rPr lang="en-US" sz="2700" b="0" i="0" u="none" strike="noStrike" cap="none" dirty="0" err="1">
                <a:solidFill>
                  <a:schemeClr val="dk1"/>
                </a:solidFill>
                <a:latin typeface="+mj-lt"/>
                <a:ea typeface="Arial"/>
                <a:cs typeface="Arial"/>
                <a:sym typeface="Arial"/>
              </a:rPr>
              <a:t>Estándar</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Comunicación</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Riesgos</a:t>
            </a:r>
            <a:r>
              <a:rPr lang="en-US" sz="2700" b="0" i="0" u="none" strike="noStrike" cap="none" dirty="0">
                <a:solidFill>
                  <a:schemeClr val="dk1"/>
                </a:solidFill>
                <a:latin typeface="+mj-lt"/>
                <a:ea typeface="Arial"/>
                <a:cs typeface="Arial"/>
                <a:sym typeface="Arial"/>
              </a:rPr>
              <a:t> de OSHA</a:t>
            </a:r>
            <a:endParaRPr sz="3000" b="0" i="0" u="none" strike="noStrike" cap="none" dirty="0">
              <a:solidFill>
                <a:srgbClr val="000000"/>
              </a:solidFill>
              <a:latin typeface="+mj-lt"/>
              <a:ea typeface="Arial"/>
              <a:cs typeface="Arial"/>
              <a:sym typeface="Arial"/>
            </a:endParaRPr>
          </a:p>
        </p:txBody>
      </p:sp>
      <p:sp>
        <p:nvSpPr>
          <p:cNvPr id="293" name="Google Shape;293;p51"/>
          <p:cNvSpPr txBox="1"/>
          <p:nvPr/>
        </p:nvSpPr>
        <p:spPr>
          <a:xfrm>
            <a:off x="504000" y="1800000"/>
            <a:ext cx="9072000" cy="5240880"/>
          </a:xfrm>
          <a:prstGeom prst="rect">
            <a:avLst/>
          </a:prstGeom>
          <a:noFill/>
          <a:ln>
            <a:noFill/>
          </a:ln>
        </p:spPr>
        <p:txBody>
          <a:bodyPr spcFirstLastPara="1" wrap="square" lIns="0" tIns="0" rIns="0" bIns="0" anchor="t" anchorCtr="0">
            <a:noAutofit/>
          </a:bodyPr>
          <a:lstStyle/>
          <a:p>
            <a:pPr marL="432000" marR="0" lvl="0" indent="-324000" algn="l" rtl="0">
              <a:lnSpc>
                <a:spcPct val="100000"/>
              </a:lnSpc>
              <a:spcBef>
                <a:spcPts val="0"/>
              </a:spcBef>
              <a:spcAft>
                <a:spcPts val="0"/>
              </a:spcAft>
              <a:buClr>
                <a:srgbClr val="000000"/>
              </a:buClr>
              <a:buSzPts val="1170"/>
              <a:buFont typeface="Noto Sans Symbols"/>
              <a:buChar char="●"/>
            </a:pPr>
            <a:r>
              <a:rPr lang="en-US" sz="2600" dirty="0" err="1">
                <a:latin typeface="+mj-lt"/>
              </a:rPr>
              <a:t>Ficha</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Datos</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Seguridad</a:t>
            </a:r>
            <a:endParaRPr sz="2600" b="0" i="0" u="none" strike="noStrike" cap="none" dirty="0">
              <a:solidFill>
                <a:srgbClr val="000000"/>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dirty="0">
                <a:latin typeface="+mj-lt"/>
              </a:rPr>
              <a:t>Los </a:t>
            </a:r>
            <a:r>
              <a:rPr lang="en-US" sz="2600" dirty="0" err="1">
                <a:latin typeface="+mj-lt"/>
              </a:rPr>
              <a:t>distribuidores</a:t>
            </a:r>
            <a:r>
              <a:rPr lang="en-US" sz="2600" dirty="0">
                <a:latin typeface="+mj-lt"/>
              </a:rPr>
              <a:t> </a:t>
            </a:r>
            <a:r>
              <a:rPr lang="en-US" sz="2600" dirty="0" err="1">
                <a:latin typeface="+mj-lt"/>
              </a:rPr>
              <a:t>minoristas</a:t>
            </a:r>
            <a:r>
              <a:rPr lang="en-US" sz="2600" dirty="0">
                <a:latin typeface="+mj-lt"/>
              </a:rPr>
              <a:t> (y </a:t>
            </a:r>
            <a:r>
              <a:rPr lang="en-US" sz="2600" dirty="0" err="1">
                <a:latin typeface="+mj-lt"/>
              </a:rPr>
              <a:t>mayoristas</a:t>
            </a:r>
            <a:r>
              <a:rPr lang="en-US" sz="2600" dirty="0">
                <a:latin typeface="+mj-lt"/>
              </a:rPr>
              <a:t>) que </a:t>
            </a:r>
            <a:r>
              <a:rPr lang="en-US" sz="2600" dirty="0" err="1">
                <a:latin typeface="+mj-lt"/>
              </a:rPr>
              <a:t>venden</a:t>
            </a:r>
            <a:r>
              <a:rPr lang="en-US" sz="2600" dirty="0">
                <a:latin typeface="+mj-lt"/>
              </a:rPr>
              <a:t> </a:t>
            </a:r>
            <a:r>
              <a:rPr lang="en-US" sz="2600" dirty="0" err="1">
                <a:latin typeface="+mj-lt"/>
              </a:rPr>
              <a:t>productos</a:t>
            </a:r>
            <a:r>
              <a:rPr lang="en-US" sz="2600" dirty="0">
                <a:latin typeface="+mj-lt"/>
              </a:rPr>
              <a:t> </a:t>
            </a:r>
            <a:r>
              <a:rPr lang="en-US" sz="2600" dirty="0" err="1">
                <a:latin typeface="+mj-lt"/>
              </a:rPr>
              <a:t>químicos</a:t>
            </a:r>
            <a:r>
              <a:rPr lang="en-US" sz="2600" dirty="0">
                <a:latin typeface="+mj-lt"/>
              </a:rPr>
              <a:t> </a:t>
            </a:r>
            <a:r>
              <a:rPr lang="en-US" sz="2600" dirty="0" err="1">
                <a:latin typeface="+mj-lt"/>
              </a:rPr>
              <a:t>peligrosos</a:t>
            </a:r>
            <a:r>
              <a:rPr lang="en-US" sz="2600" dirty="0">
                <a:latin typeface="+mj-lt"/>
              </a:rPr>
              <a:t> ... </a:t>
            </a:r>
            <a:r>
              <a:rPr lang="en-US" sz="2600" b="1" dirty="0" err="1">
                <a:latin typeface="+mj-lt"/>
              </a:rPr>
              <a:t>deberán</a:t>
            </a:r>
            <a:r>
              <a:rPr lang="en-US" sz="2600" b="1" dirty="0">
                <a:latin typeface="+mj-lt"/>
              </a:rPr>
              <a:t> </a:t>
            </a:r>
            <a:r>
              <a:rPr lang="en-US" sz="2600" b="1" dirty="0" err="1">
                <a:latin typeface="+mj-lt"/>
              </a:rPr>
              <a:t>proporcionar</a:t>
            </a:r>
            <a:r>
              <a:rPr lang="en-US" sz="2600" b="1" dirty="0">
                <a:latin typeface="+mj-lt"/>
              </a:rPr>
              <a:t> una hoja de </a:t>
            </a:r>
            <a:r>
              <a:rPr lang="en-US" sz="2600" b="1" dirty="0" err="1">
                <a:latin typeface="+mj-lt"/>
              </a:rPr>
              <a:t>datos</a:t>
            </a:r>
            <a:r>
              <a:rPr lang="en-US" sz="2600" b="1" dirty="0">
                <a:latin typeface="+mj-lt"/>
              </a:rPr>
              <a:t> de </a:t>
            </a:r>
            <a:r>
              <a:rPr lang="en-US" sz="2600" b="1" dirty="0" err="1">
                <a:latin typeface="+mj-lt"/>
              </a:rPr>
              <a:t>seguridad</a:t>
            </a:r>
            <a:r>
              <a:rPr lang="en-US" sz="2600" b="1" dirty="0">
                <a:latin typeface="+mj-lt"/>
              </a:rPr>
              <a:t> a los </a:t>
            </a:r>
            <a:r>
              <a:rPr lang="en-US" sz="2600" b="1" dirty="0" err="1">
                <a:latin typeface="+mj-lt"/>
              </a:rPr>
              <a:t>empleadores</a:t>
            </a:r>
            <a:r>
              <a:rPr lang="en-US" sz="2600" b="1" dirty="0">
                <a:latin typeface="+mj-lt"/>
              </a:rPr>
              <a:t> que los </a:t>
            </a:r>
            <a:r>
              <a:rPr lang="en-US" sz="2600" b="1" dirty="0" err="1">
                <a:latin typeface="+mj-lt"/>
              </a:rPr>
              <a:t>soliciten</a:t>
            </a:r>
            <a:r>
              <a:rPr lang="en-US" sz="2600" dirty="0">
                <a:latin typeface="+mj-lt"/>
              </a:rPr>
              <a:t>, y ... les </a:t>
            </a:r>
            <a:r>
              <a:rPr lang="en-US" sz="2600" dirty="0" err="1">
                <a:latin typeface="+mj-lt"/>
              </a:rPr>
              <a:t>informarán</a:t>
            </a:r>
            <a:r>
              <a:rPr lang="en-US" sz="2600" dirty="0">
                <a:latin typeface="+mj-lt"/>
              </a:rPr>
              <a:t> que hay disponible una </a:t>
            </a:r>
            <a:r>
              <a:rPr lang="en-US" sz="2600" dirty="0" err="1">
                <a:latin typeface="+mj-lt"/>
              </a:rPr>
              <a:t>ficha</a:t>
            </a:r>
            <a:r>
              <a:rPr lang="en-US" sz="2600" dirty="0">
                <a:latin typeface="+mj-lt"/>
              </a:rPr>
              <a:t> de </a:t>
            </a:r>
            <a:r>
              <a:rPr lang="en-US" sz="2600" dirty="0" err="1">
                <a:latin typeface="+mj-lt"/>
              </a:rPr>
              <a:t>datos</a:t>
            </a:r>
            <a:r>
              <a:rPr lang="en-US" sz="2600" dirty="0">
                <a:latin typeface="+mj-lt"/>
              </a:rPr>
              <a:t> de </a:t>
            </a:r>
            <a:r>
              <a:rPr lang="en-US" sz="2600" dirty="0" err="1">
                <a:latin typeface="+mj-lt"/>
              </a:rPr>
              <a:t>seguridad</a:t>
            </a:r>
            <a:r>
              <a:rPr lang="en-US" sz="2600" dirty="0">
                <a:latin typeface="+mj-lt"/>
              </a:rPr>
              <a:t>.</a:t>
            </a:r>
            <a:br>
              <a:rPr lang="en-US" sz="2600" dirty="0">
                <a:latin typeface="+mj-lt"/>
              </a:rPr>
            </a:br>
            <a:r>
              <a:rPr lang="en-US" sz="2600" dirty="0">
                <a:latin typeface="+mj-lt"/>
              </a:rPr>
              <a:t/>
            </a:r>
            <a:br>
              <a:rPr lang="en-US" sz="2600" dirty="0">
                <a:latin typeface="+mj-lt"/>
              </a:rPr>
            </a:br>
            <a:r>
              <a:rPr lang="en-US" sz="2600" dirty="0">
                <a:latin typeface="+mj-lt"/>
              </a:rPr>
              <a:t>El </a:t>
            </a:r>
            <a:r>
              <a:rPr lang="en-US" sz="2600" dirty="0" err="1">
                <a:latin typeface="+mj-lt"/>
              </a:rPr>
              <a:t>distribuidor</a:t>
            </a:r>
            <a:r>
              <a:rPr lang="en-US" sz="2600" dirty="0">
                <a:latin typeface="+mj-lt"/>
              </a:rPr>
              <a:t> </a:t>
            </a:r>
            <a:r>
              <a:rPr lang="en-US" sz="2600" dirty="0" err="1">
                <a:latin typeface="+mj-lt"/>
              </a:rPr>
              <a:t>proporcionará</a:t>
            </a:r>
            <a:r>
              <a:rPr lang="en-US" sz="2600" dirty="0">
                <a:latin typeface="+mj-lt"/>
              </a:rPr>
              <a:t> al </a:t>
            </a:r>
            <a:r>
              <a:rPr lang="en-US" sz="2600" dirty="0" err="1">
                <a:latin typeface="+mj-lt"/>
              </a:rPr>
              <a:t>empleador</a:t>
            </a:r>
            <a:r>
              <a:rPr lang="en-US" sz="2600" dirty="0">
                <a:latin typeface="+mj-lt"/>
              </a:rPr>
              <a:t>, previa </a:t>
            </a:r>
            <a:r>
              <a:rPr lang="en-US" sz="2600" dirty="0" err="1">
                <a:latin typeface="+mj-lt"/>
              </a:rPr>
              <a:t>solicitud</a:t>
            </a:r>
            <a:r>
              <a:rPr lang="en-US" sz="2600" dirty="0">
                <a:latin typeface="+mj-lt"/>
              </a:rPr>
              <a:t>, el </a:t>
            </a:r>
            <a:r>
              <a:rPr lang="en-US" sz="2600" dirty="0" err="1">
                <a:latin typeface="+mj-lt"/>
              </a:rPr>
              <a:t>nombre</a:t>
            </a:r>
            <a:r>
              <a:rPr lang="en-US" sz="2600" dirty="0">
                <a:latin typeface="+mj-lt"/>
              </a:rPr>
              <a:t>, la </a:t>
            </a:r>
            <a:r>
              <a:rPr lang="en-US" sz="2600" dirty="0" err="1">
                <a:latin typeface="+mj-lt"/>
              </a:rPr>
              <a:t>dirección</a:t>
            </a:r>
            <a:r>
              <a:rPr lang="en-US" sz="2600" dirty="0">
                <a:latin typeface="+mj-lt"/>
              </a:rPr>
              <a:t> y el </a:t>
            </a:r>
            <a:r>
              <a:rPr lang="en-US" sz="2600" dirty="0" err="1">
                <a:latin typeface="+mj-lt"/>
              </a:rPr>
              <a:t>número</a:t>
            </a:r>
            <a:r>
              <a:rPr lang="en-US" sz="2600" dirty="0">
                <a:latin typeface="+mj-lt"/>
              </a:rPr>
              <a:t> de </a:t>
            </a:r>
            <a:r>
              <a:rPr lang="en-US" sz="2600" dirty="0" err="1">
                <a:latin typeface="+mj-lt"/>
              </a:rPr>
              <a:t>teléfono</a:t>
            </a:r>
            <a:r>
              <a:rPr lang="en-US" sz="2600" dirty="0">
                <a:latin typeface="+mj-lt"/>
              </a:rPr>
              <a:t> del </a:t>
            </a:r>
            <a:r>
              <a:rPr lang="en-US" sz="2600" dirty="0" err="1">
                <a:latin typeface="+mj-lt"/>
              </a:rPr>
              <a:t>fabricante</a:t>
            </a:r>
            <a:r>
              <a:rPr lang="en-US" sz="2600" dirty="0">
                <a:latin typeface="+mj-lt"/>
              </a:rPr>
              <a:t>, </a:t>
            </a:r>
            <a:r>
              <a:rPr lang="en-US" sz="2600" dirty="0" err="1">
                <a:latin typeface="+mj-lt"/>
              </a:rPr>
              <a:t>importador</a:t>
            </a:r>
            <a:r>
              <a:rPr lang="en-US" sz="2600" dirty="0">
                <a:latin typeface="+mj-lt"/>
              </a:rPr>
              <a:t> o </a:t>
            </a:r>
            <a:r>
              <a:rPr lang="en-US" sz="2600" dirty="0" err="1">
                <a:latin typeface="+mj-lt"/>
              </a:rPr>
              <a:t>distribuidor</a:t>
            </a:r>
            <a:r>
              <a:rPr lang="en-US" sz="2600" dirty="0">
                <a:latin typeface="+mj-lt"/>
              </a:rPr>
              <a:t> </a:t>
            </a:r>
            <a:r>
              <a:rPr lang="en-US" sz="2600" dirty="0" err="1">
                <a:latin typeface="+mj-lt"/>
              </a:rPr>
              <a:t>químico</a:t>
            </a:r>
            <a:r>
              <a:rPr lang="en-US" sz="2600" dirty="0">
                <a:latin typeface="+mj-lt"/>
              </a:rPr>
              <a:t> del que se </a:t>
            </a:r>
            <a:r>
              <a:rPr lang="en-US" sz="2600" dirty="0" err="1">
                <a:latin typeface="+mj-lt"/>
              </a:rPr>
              <a:t>puede</a:t>
            </a:r>
            <a:r>
              <a:rPr lang="en-US" sz="2600" dirty="0">
                <a:latin typeface="+mj-lt"/>
              </a:rPr>
              <a:t> </a:t>
            </a:r>
            <a:r>
              <a:rPr lang="en-US" sz="2600" dirty="0" err="1">
                <a:latin typeface="+mj-lt"/>
              </a:rPr>
              <a:t>obtener</a:t>
            </a:r>
            <a:r>
              <a:rPr lang="en-US" sz="2600" dirty="0">
                <a:latin typeface="+mj-lt"/>
              </a:rPr>
              <a:t> una </a:t>
            </a:r>
            <a:r>
              <a:rPr lang="en-US" sz="2600" dirty="0" err="1">
                <a:latin typeface="+mj-lt"/>
              </a:rPr>
              <a:t>ficha</a:t>
            </a:r>
            <a:r>
              <a:rPr lang="en-US" sz="2600" dirty="0">
                <a:latin typeface="+mj-lt"/>
              </a:rPr>
              <a:t> de </a:t>
            </a:r>
            <a:r>
              <a:rPr lang="en-US" sz="2600" dirty="0" err="1">
                <a:latin typeface="+mj-lt"/>
              </a:rPr>
              <a:t>datos</a:t>
            </a:r>
            <a:r>
              <a:rPr lang="en-US" sz="2600" dirty="0">
                <a:latin typeface="+mj-lt"/>
              </a:rPr>
              <a:t> de </a:t>
            </a:r>
            <a:r>
              <a:rPr lang="en-US" sz="2600" dirty="0" err="1">
                <a:latin typeface="+mj-lt"/>
              </a:rPr>
              <a:t>seguridad</a:t>
            </a:r>
            <a:r>
              <a:rPr lang="en-US" sz="2600" dirty="0">
                <a:latin typeface="+mj-lt"/>
              </a:rPr>
              <a:t>.</a:t>
            </a:r>
            <a:endParaRPr sz="2600" dirty="0">
              <a:latin typeface="+mj-lt"/>
            </a:endParaRPr>
          </a:p>
          <a:p>
            <a:pPr marL="431999" marR="0" lvl="0" indent="0" algn="l" rtl="0">
              <a:lnSpc>
                <a:spcPct val="100000"/>
              </a:lnSpc>
              <a:spcBef>
                <a:spcPts val="0"/>
              </a:spcBef>
              <a:spcAft>
                <a:spcPts val="0"/>
              </a:spcAft>
              <a:buNone/>
            </a:pPr>
            <a:r>
              <a:rPr lang="en-US" sz="2600" b="0" i="0" u="none" strike="noStrike" cap="none" dirty="0">
                <a:solidFill>
                  <a:srgbClr val="000000"/>
                </a:solidFill>
                <a:latin typeface="+mj-lt"/>
                <a:ea typeface="Arial"/>
                <a:cs typeface="Arial"/>
                <a:sym typeface="Arial"/>
              </a:rPr>
              <a:t>(1910.1200(g)(7)(iv))</a:t>
            </a:r>
            <a:endParaRPr sz="2600" b="0" i="0" u="none" strike="noStrike" cap="none" dirty="0">
              <a:solidFill>
                <a:srgbClr val="000000"/>
              </a:solidFill>
              <a:latin typeface="+mj-lt"/>
              <a:ea typeface="Arial"/>
              <a:cs typeface="Arial"/>
              <a:sym typeface="Arial"/>
            </a:endParaRPr>
          </a:p>
        </p:txBody>
      </p:sp>
      <p:sp>
        <p:nvSpPr>
          <p:cNvPr id="5" name="Text Placeholder 4" hidden="1">
            <a:extLst>
              <a:ext uri="{FF2B5EF4-FFF2-40B4-BE49-F238E27FC236}">
                <a16:creationId xmlns:a16="http://schemas.microsoft.com/office/drawing/2014/main" id="{B7DAAC15-CFD3-4E08-A6E0-505C6360C2BC}"/>
              </a:ext>
            </a:extLst>
          </p:cNvPr>
          <p:cNvSpPr>
            <a:spLocks noGrp="1"/>
          </p:cNvSpPr>
          <p:nvPr>
            <p:ph type="body" idx="1"/>
          </p:nvPr>
        </p:nvSpPr>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 name="Title 1">
            <a:extLst>
              <a:ext uri="{FF2B5EF4-FFF2-40B4-BE49-F238E27FC236}">
                <a16:creationId xmlns:a16="http://schemas.microsoft.com/office/drawing/2014/main" id="{F01ABBA6-5276-4592-B2A4-D6F37F45ACDA}"/>
              </a:ext>
            </a:extLst>
          </p:cNvPr>
          <p:cNvSpPr>
            <a:spLocks noGrp="1"/>
          </p:cNvSpPr>
          <p:nvPr>
            <p:ph type="title"/>
          </p:nvPr>
        </p:nvSpPr>
        <p:spPr>
          <a:xfrm>
            <a:off x="443040" y="0"/>
            <a:ext cx="7200000" cy="508000"/>
          </a:xfrm>
        </p:spPr>
        <p:txBody>
          <a:bodyPr/>
          <a:lstStyle/>
          <a:p>
            <a:r>
              <a:rPr lang="es-ES" dirty="0" smtClean="0">
                <a:solidFill>
                  <a:schemeClr val="dk1"/>
                </a:solidFill>
              </a:rPr>
              <a:t>   Estándar </a:t>
            </a:r>
            <a:r>
              <a:rPr lang="es-ES" dirty="0">
                <a:solidFill>
                  <a:schemeClr val="dk1"/>
                </a:solidFill>
              </a:rPr>
              <a:t>de Comunicación de Riesgos de </a:t>
            </a:r>
            <a:r>
              <a:rPr lang="es-ES" dirty="0" smtClean="0">
                <a:solidFill>
                  <a:schemeClr val="dk1"/>
                </a:solidFill>
              </a:rPr>
              <a:t>OSHA </a:t>
            </a:r>
            <a:r>
              <a:rPr lang="es-ES" sz="2000" dirty="0"/>
              <a:t/>
            </a:r>
            <a:br>
              <a:rPr lang="es-ES" sz="2000" dirty="0"/>
            </a:br>
            <a:endParaRPr lang="en-US" dirty="0"/>
          </a:p>
        </p:txBody>
      </p:sp>
      <p:sp>
        <p:nvSpPr>
          <p:cNvPr id="298" name="Google Shape;298;p52"/>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2700"/>
              <a:buFont typeface="Arial"/>
              <a:buNone/>
            </a:pPr>
            <a:r>
              <a:rPr lang="en-US" sz="2700" b="0" i="0" u="none" strike="noStrike" cap="none" dirty="0" err="1">
                <a:solidFill>
                  <a:schemeClr val="dk1"/>
                </a:solidFill>
                <a:latin typeface="+mj-lt"/>
                <a:ea typeface="Arial"/>
                <a:cs typeface="Arial"/>
                <a:sym typeface="Arial"/>
              </a:rPr>
              <a:t>Estándar</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Comunicación</a:t>
            </a:r>
            <a:r>
              <a:rPr lang="en-US" sz="2700" b="0" i="0" u="none" strike="noStrike" cap="none" dirty="0">
                <a:solidFill>
                  <a:schemeClr val="dk1"/>
                </a:solidFill>
                <a:latin typeface="+mj-lt"/>
                <a:ea typeface="Arial"/>
                <a:cs typeface="Arial"/>
                <a:sym typeface="Arial"/>
              </a:rPr>
              <a:t> de </a:t>
            </a:r>
            <a:r>
              <a:rPr lang="en-US" sz="2700" b="0" i="0" u="none" strike="noStrike" cap="none" dirty="0" err="1">
                <a:solidFill>
                  <a:schemeClr val="dk1"/>
                </a:solidFill>
                <a:latin typeface="+mj-lt"/>
                <a:ea typeface="Arial"/>
                <a:cs typeface="Arial"/>
                <a:sym typeface="Arial"/>
              </a:rPr>
              <a:t>Riesgos</a:t>
            </a:r>
            <a:r>
              <a:rPr lang="en-US" sz="2700" b="0" i="0" u="none" strike="noStrike" cap="none" dirty="0">
                <a:solidFill>
                  <a:schemeClr val="dk1"/>
                </a:solidFill>
                <a:latin typeface="+mj-lt"/>
                <a:ea typeface="Arial"/>
                <a:cs typeface="Arial"/>
                <a:sym typeface="Arial"/>
              </a:rPr>
              <a:t> de OSHA</a:t>
            </a:r>
            <a:endParaRPr sz="3000" b="0" i="0" u="none" strike="noStrike" cap="none" dirty="0">
              <a:solidFill>
                <a:srgbClr val="000000"/>
              </a:solidFill>
              <a:latin typeface="+mj-lt"/>
              <a:ea typeface="Arial"/>
              <a:cs typeface="Arial"/>
              <a:sym typeface="Arial"/>
            </a:endParaRPr>
          </a:p>
        </p:txBody>
      </p:sp>
      <p:sp>
        <p:nvSpPr>
          <p:cNvPr id="299" name="Google Shape;299;p52"/>
          <p:cNvSpPr txBox="1"/>
          <p:nvPr/>
        </p:nvSpPr>
        <p:spPr>
          <a:xfrm>
            <a:off x="504000" y="1800000"/>
            <a:ext cx="9072000" cy="5240880"/>
          </a:xfrm>
          <a:prstGeom prst="rect">
            <a:avLst/>
          </a:prstGeom>
          <a:noFill/>
          <a:ln>
            <a:noFill/>
          </a:ln>
        </p:spPr>
        <p:txBody>
          <a:bodyPr spcFirstLastPara="1" wrap="square" lIns="0" tIns="0" rIns="0" bIns="0" anchor="t" anchorCtr="0">
            <a:noAutofit/>
          </a:bodyPr>
          <a:lstStyle/>
          <a:p>
            <a:pPr marL="432000" marR="0" lvl="0" indent="-324000" algn="l" rtl="0">
              <a:lnSpc>
                <a:spcPct val="100000"/>
              </a:lnSpc>
              <a:spcBef>
                <a:spcPts val="0"/>
              </a:spcBef>
              <a:spcAft>
                <a:spcPts val="0"/>
              </a:spcAft>
              <a:buClr>
                <a:srgbClr val="000000"/>
              </a:buClr>
              <a:buSzPts val="1170"/>
              <a:buFont typeface="Noto Sans Symbols"/>
              <a:buChar char="●"/>
            </a:pPr>
            <a:r>
              <a:rPr lang="en-US" sz="2600" dirty="0" err="1">
                <a:latin typeface="+mj-lt"/>
              </a:rPr>
              <a:t>Ficha</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Datos</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Seguridad</a:t>
            </a:r>
            <a:endParaRPr sz="2600" b="0" i="0" u="none" strike="noStrike" cap="none" dirty="0">
              <a:solidFill>
                <a:srgbClr val="000000"/>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El </a:t>
            </a:r>
            <a:r>
              <a:rPr lang="en-US" sz="2600" b="0" i="0" u="none" strike="noStrike" cap="none" dirty="0" err="1">
                <a:solidFill>
                  <a:srgbClr val="000000"/>
                </a:solidFill>
                <a:latin typeface="+mj-lt"/>
                <a:ea typeface="Arial"/>
                <a:cs typeface="Arial"/>
                <a:sym typeface="Arial"/>
              </a:rPr>
              <a:t>e</a:t>
            </a:r>
            <a:r>
              <a:rPr lang="en-US" sz="2600" b="1" i="0" u="none" strike="noStrike" cap="none" dirty="0" err="1">
                <a:solidFill>
                  <a:srgbClr val="000000"/>
                </a:solidFill>
                <a:latin typeface="+mj-lt"/>
              </a:rPr>
              <a:t>mpleador</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deberá</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mantener</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en</a:t>
            </a:r>
            <a:r>
              <a:rPr lang="en-US" sz="2600" b="1" i="0" u="none" strike="noStrike" cap="none" dirty="0">
                <a:solidFill>
                  <a:srgbClr val="000000"/>
                </a:solidFill>
                <a:latin typeface="+mj-lt"/>
              </a:rPr>
              <a:t> el </a:t>
            </a:r>
            <a:r>
              <a:rPr lang="en-US" sz="2600" b="1" i="0" u="none" strike="noStrike" cap="none" dirty="0" err="1">
                <a:solidFill>
                  <a:srgbClr val="000000"/>
                </a:solidFill>
                <a:latin typeface="+mj-lt"/>
              </a:rPr>
              <a:t>lugar</a:t>
            </a:r>
            <a:r>
              <a:rPr lang="en-US" sz="2600" b="1" i="0" u="none" strike="noStrike" cap="none" dirty="0">
                <a:solidFill>
                  <a:srgbClr val="000000"/>
                </a:solidFill>
                <a:latin typeface="+mj-lt"/>
              </a:rPr>
              <a:t> de </a:t>
            </a:r>
            <a:r>
              <a:rPr lang="en-US" sz="2600" b="1" i="0" u="none" strike="noStrike" cap="none" dirty="0" err="1">
                <a:solidFill>
                  <a:srgbClr val="000000"/>
                </a:solidFill>
                <a:latin typeface="+mj-lt"/>
              </a:rPr>
              <a:t>trabajo</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copias</a:t>
            </a:r>
            <a:r>
              <a:rPr lang="en-US" sz="2600" b="1" i="0" u="none" strike="noStrike" cap="none" dirty="0">
                <a:solidFill>
                  <a:srgbClr val="000000"/>
                </a:solidFill>
                <a:latin typeface="+mj-lt"/>
              </a:rPr>
              <a:t> de las hojas de </a:t>
            </a:r>
            <a:r>
              <a:rPr lang="en-US" sz="2600" b="1" i="0" u="none" strike="noStrike" cap="none" dirty="0" err="1">
                <a:solidFill>
                  <a:srgbClr val="000000"/>
                </a:solidFill>
                <a:latin typeface="+mj-lt"/>
              </a:rPr>
              <a:t>datos</a:t>
            </a:r>
            <a:r>
              <a:rPr lang="en-US" sz="2600" b="1" i="0" u="none" strike="noStrike" cap="none" dirty="0">
                <a:solidFill>
                  <a:srgbClr val="000000"/>
                </a:solidFill>
                <a:latin typeface="+mj-lt"/>
              </a:rPr>
              <a:t> de </a:t>
            </a:r>
            <a:r>
              <a:rPr lang="en-US" sz="2600" b="1" i="0" u="none" strike="noStrike" cap="none" dirty="0" err="1">
                <a:solidFill>
                  <a:srgbClr val="000000"/>
                </a:solidFill>
                <a:latin typeface="+mj-lt"/>
              </a:rPr>
              <a:t>seguridad</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requeridas</a:t>
            </a:r>
            <a:r>
              <a:rPr lang="en-US" sz="2600" b="1" i="0" u="none" strike="noStrike" cap="none" dirty="0">
                <a:solidFill>
                  <a:srgbClr val="000000"/>
                </a:solidFill>
                <a:latin typeface="+mj-lt"/>
              </a:rPr>
              <a:t> para </a:t>
            </a:r>
            <a:r>
              <a:rPr lang="en-US" sz="2600" b="1" i="0" u="none" strike="noStrike" cap="none" dirty="0" err="1">
                <a:solidFill>
                  <a:srgbClr val="000000"/>
                </a:solidFill>
                <a:latin typeface="+mj-lt"/>
              </a:rPr>
              <a:t>cada</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sustancia</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química</a:t>
            </a:r>
            <a:r>
              <a:rPr lang="en-US" sz="2600" b="1" i="0" u="none" strike="noStrike" cap="none" dirty="0">
                <a:solidFill>
                  <a:srgbClr val="000000"/>
                </a:solidFill>
                <a:latin typeface="+mj-lt"/>
              </a:rPr>
              <a:t> </a:t>
            </a:r>
            <a:r>
              <a:rPr lang="en-US" sz="2600" b="1" i="0" u="none" strike="noStrike" cap="none" dirty="0" err="1">
                <a:solidFill>
                  <a:srgbClr val="000000"/>
                </a:solidFill>
                <a:latin typeface="+mj-lt"/>
              </a:rPr>
              <a:t>peligrosa</a:t>
            </a:r>
            <a:r>
              <a:rPr lang="en-US" sz="2600" b="0" i="0" u="none" strike="noStrike" cap="none" dirty="0">
                <a:solidFill>
                  <a:srgbClr val="000000"/>
                </a:solidFill>
                <a:latin typeface="+mj-lt"/>
                <a:ea typeface="Arial"/>
                <a:cs typeface="Arial"/>
                <a:sym typeface="Arial"/>
              </a:rPr>
              <a:t>, y </a:t>
            </a:r>
            <a:r>
              <a:rPr lang="en-US" sz="2600" b="0" i="0" u="none" strike="noStrike" cap="none" dirty="0" err="1">
                <a:solidFill>
                  <a:srgbClr val="000000"/>
                </a:solidFill>
                <a:latin typeface="+mj-lt"/>
                <a:ea typeface="Arial"/>
                <a:cs typeface="Arial"/>
                <a:sym typeface="Arial"/>
              </a:rPr>
              <a:t>deberá</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asegurarse</a:t>
            </a:r>
            <a:r>
              <a:rPr lang="en-US" sz="2600" b="0" i="0" u="none" strike="noStrike" cap="none" dirty="0">
                <a:solidFill>
                  <a:srgbClr val="000000"/>
                </a:solidFill>
                <a:latin typeface="+mj-lt"/>
                <a:ea typeface="Arial"/>
                <a:cs typeface="Arial"/>
                <a:sym typeface="Arial"/>
              </a:rPr>
              <a:t> de que </a:t>
            </a:r>
            <a:r>
              <a:rPr lang="en-US" sz="2600" b="0" i="0" u="none" strike="noStrike" cap="none" dirty="0" err="1">
                <a:solidFill>
                  <a:srgbClr val="000000"/>
                </a:solidFill>
                <a:latin typeface="+mj-lt"/>
                <a:ea typeface="Arial"/>
                <a:cs typeface="Arial"/>
                <a:sym typeface="Arial"/>
              </a:rPr>
              <a:t>sean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fácilmente</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accesibles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durante</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cada</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turno</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trabajo</a:t>
            </a:r>
            <a:r>
              <a:rPr lang="en-US" sz="2600" b="0" i="0" u="none" strike="noStrike" cap="none" dirty="0">
                <a:solidFill>
                  <a:srgbClr val="000000"/>
                </a:solidFill>
                <a:latin typeface="+mj-lt"/>
                <a:ea typeface="Arial"/>
                <a:cs typeface="Arial"/>
                <a:sym typeface="Arial"/>
              </a:rPr>
              <a:t> a los </a:t>
            </a:r>
            <a:r>
              <a:rPr lang="en-US" sz="2600" b="0" i="0" u="none" strike="noStrike" cap="none" dirty="0" err="1">
                <a:solidFill>
                  <a:srgbClr val="000000"/>
                </a:solidFill>
                <a:latin typeface="+mj-lt"/>
                <a:ea typeface="Arial"/>
                <a:cs typeface="Arial"/>
                <a:sym typeface="Arial"/>
              </a:rPr>
              <a:t>empleados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cuando</a:t>
            </a:r>
            <a:r>
              <a:rPr lang="en-US" sz="2600" b="0" i="0" u="none" strike="noStrike" cap="none" dirty="0">
                <a:solidFill>
                  <a:srgbClr val="000000"/>
                </a:solidFill>
                <a:latin typeface="+mj-lt"/>
                <a:ea typeface="Arial"/>
                <a:cs typeface="Arial"/>
                <a:sym typeface="Arial"/>
              </a:rPr>
              <a:t> se </a:t>
            </a:r>
            <a:r>
              <a:rPr lang="en-US" sz="2600" b="0" i="0" u="none" strike="noStrike" cap="none" dirty="0" err="1">
                <a:solidFill>
                  <a:srgbClr val="000000"/>
                </a:solidFill>
                <a:latin typeface="+mj-lt"/>
                <a:ea typeface="Arial"/>
                <a:cs typeface="Arial"/>
                <a:sym typeface="Arial"/>
              </a:rPr>
              <a:t>encuentren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su</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área</a:t>
            </a:r>
            <a:r>
              <a:rPr lang="en-US" sz="2600" b="0" i="0" u="none" strike="noStrike" cap="none" dirty="0">
                <a:solidFill>
                  <a:srgbClr val="000000"/>
                </a:solidFill>
                <a:latin typeface="+mj-lt"/>
                <a:ea typeface="Arial"/>
                <a:cs typeface="Arial"/>
                <a:sym typeface="Arial"/>
              </a:rPr>
              <a:t>(s) de </a:t>
            </a:r>
            <a:r>
              <a:rPr lang="en-US" sz="2600" b="0" i="0" u="none" strike="noStrike" cap="none" dirty="0" err="1">
                <a:solidFill>
                  <a:srgbClr val="000000"/>
                </a:solidFill>
                <a:latin typeface="+mj-lt"/>
                <a:ea typeface="Arial"/>
                <a:cs typeface="Arial"/>
                <a:sym typeface="Arial"/>
              </a:rPr>
              <a:t>trabajo</a:t>
            </a:r>
            <a:r>
              <a:rPr lang="en-US" sz="2600" b="0" i="0" u="none" strike="noStrike" cap="none" dirty="0">
                <a:solidFill>
                  <a:srgbClr val="000000"/>
                </a:solidFill>
                <a:latin typeface="+mj-lt"/>
                <a:ea typeface="Arial"/>
                <a:cs typeface="Arial"/>
                <a:sym typeface="Arial"/>
              </a:rPr>
              <a:t>.</a:t>
            </a:r>
            <a:endParaRPr sz="2600" b="0" i="0" u="none" strike="noStrike" cap="none" dirty="0">
              <a:solidFill>
                <a:srgbClr val="000000"/>
              </a:solidFill>
              <a:latin typeface="+mj-lt"/>
              <a:ea typeface="Arial"/>
              <a:cs typeface="Arial"/>
              <a:sym typeface="Arial"/>
            </a:endParaRPr>
          </a:p>
          <a:p>
            <a:pPr marL="914400" marR="0" lvl="0" indent="-74294"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Se </a:t>
            </a:r>
            <a:r>
              <a:rPr lang="en-US" sz="2600" b="0" i="0" u="none" strike="noStrike" cap="none" dirty="0" err="1">
                <a:solidFill>
                  <a:srgbClr val="000000"/>
                </a:solidFill>
                <a:latin typeface="+mj-lt"/>
                <a:ea typeface="Arial"/>
                <a:cs typeface="Arial"/>
                <a:sym typeface="Arial"/>
              </a:rPr>
              <a:t>permite</a:t>
            </a:r>
            <a:r>
              <a:rPr lang="en-US" sz="2600" b="0" i="0" u="none" strike="noStrike" cap="none" dirty="0">
                <a:solidFill>
                  <a:srgbClr val="000000"/>
                </a:solidFill>
                <a:latin typeface="+mj-lt"/>
                <a:ea typeface="Arial"/>
                <a:cs typeface="Arial"/>
                <a:sym typeface="Arial"/>
              </a:rPr>
              <a:t> el </a:t>
            </a:r>
            <a:r>
              <a:rPr lang="en-US" sz="2600" b="0" i="0" u="none" strike="noStrike" cap="none" dirty="0" err="1">
                <a:solidFill>
                  <a:srgbClr val="000000"/>
                </a:solidFill>
                <a:latin typeface="+mj-lt"/>
                <a:ea typeface="Arial"/>
                <a:cs typeface="Arial"/>
                <a:sym typeface="Arial"/>
              </a:rPr>
              <a:t>acceso</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electrónico</a:t>
            </a:r>
            <a:r>
              <a:rPr lang="en-US" sz="2600" b="0" i="0" u="none" strike="noStrike" cap="none" dirty="0">
                <a:solidFill>
                  <a:srgbClr val="000000"/>
                </a:solidFill>
                <a:latin typeface="+mj-lt"/>
                <a:ea typeface="Arial"/>
                <a:cs typeface="Arial"/>
                <a:sym typeface="Arial"/>
              </a:rPr>
              <a:t> y </a:t>
            </a:r>
            <a:r>
              <a:rPr lang="en-US" sz="2600" b="0" i="0" u="none" strike="noStrike" cap="none" dirty="0" err="1">
                <a:solidFill>
                  <a:srgbClr val="000000"/>
                </a:solidFill>
                <a:latin typeface="+mj-lt"/>
                <a:ea typeface="Arial"/>
                <a:cs typeface="Arial"/>
                <a:sym typeface="Arial"/>
              </a:rPr>
              <a:t>otras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alternativas</a:t>
            </a:r>
            <a:r>
              <a:rPr lang="en-US" sz="2600" b="0" i="0" u="none" strike="noStrike" cap="none" dirty="0">
                <a:solidFill>
                  <a:srgbClr val="000000"/>
                </a:solidFill>
                <a:latin typeface="+mj-lt"/>
                <a:ea typeface="Arial"/>
                <a:cs typeface="Arial"/>
                <a:sym typeface="Arial"/>
              </a:rPr>
              <a:t> para </a:t>
            </a:r>
            <a:r>
              <a:rPr lang="en-US" sz="2600" b="0" i="0" u="none" strike="noStrike" cap="none" dirty="0" err="1">
                <a:solidFill>
                  <a:srgbClr val="000000"/>
                </a:solidFill>
                <a:latin typeface="+mj-lt"/>
                <a:ea typeface="Arial"/>
                <a:cs typeface="Arial"/>
                <a:sym typeface="Arial"/>
              </a:rPr>
              <a:t>mantener</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copias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papel</a:t>
            </a:r>
            <a:r>
              <a:rPr lang="en-US" sz="2600" b="0" i="0" u="none" strike="noStrike" cap="none" dirty="0">
                <a:solidFill>
                  <a:srgbClr val="000000"/>
                </a:solidFill>
                <a:latin typeface="+mj-lt"/>
                <a:ea typeface="Arial"/>
                <a:cs typeface="Arial"/>
                <a:sym typeface="Arial"/>
              </a:rPr>
              <a:t> de las hojas de </a:t>
            </a:r>
            <a:r>
              <a:rPr lang="en-US" sz="2600" b="0" i="0" u="none" strike="noStrike" cap="none" dirty="0" err="1">
                <a:solidFill>
                  <a:srgbClr val="000000"/>
                </a:solidFill>
                <a:latin typeface="+mj-lt"/>
                <a:ea typeface="Arial"/>
                <a:cs typeface="Arial"/>
                <a:sym typeface="Arial"/>
              </a:rPr>
              <a:t>datos</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seguridad</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siempre</a:t>
            </a:r>
            <a:r>
              <a:rPr lang="en-US" sz="2600" b="0" i="0" u="none" strike="noStrike" cap="none" dirty="0">
                <a:solidFill>
                  <a:srgbClr val="000000"/>
                </a:solidFill>
                <a:latin typeface="+mj-lt"/>
                <a:ea typeface="Arial"/>
                <a:cs typeface="Arial"/>
                <a:sym typeface="Arial"/>
              </a:rPr>
              <a:t> que no se </a:t>
            </a:r>
            <a:r>
              <a:rPr lang="en-US" sz="2600" b="0" i="0" u="none" strike="noStrike" cap="none" dirty="0" err="1">
                <a:solidFill>
                  <a:srgbClr val="000000"/>
                </a:solidFill>
                <a:latin typeface="+mj-lt"/>
                <a:ea typeface="Arial"/>
                <a:cs typeface="Arial"/>
                <a:sym typeface="Arial"/>
              </a:rPr>
              <a:t>creen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barreras</a:t>
            </a:r>
            <a:r>
              <a:rPr lang="en-US" sz="2600" b="0" i="0" u="none" strike="noStrike" cap="none" dirty="0">
                <a:solidFill>
                  <a:srgbClr val="000000"/>
                </a:solidFill>
                <a:latin typeface="+mj-lt"/>
                <a:ea typeface="Arial"/>
                <a:cs typeface="Arial"/>
                <a:sym typeface="Arial"/>
              </a:rPr>
              <a:t> para el </a:t>
            </a:r>
            <a:r>
              <a:rPr lang="en-US" sz="2600" b="0" i="0" u="none" strike="noStrike" cap="none" dirty="0" err="1">
                <a:solidFill>
                  <a:srgbClr val="000000"/>
                </a:solidFill>
                <a:latin typeface="+mj-lt"/>
                <a:ea typeface="Arial"/>
                <a:cs typeface="Arial"/>
                <a:sym typeface="Arial"/>
              </a:rPr>
              <a:t>acceso</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inmediato</a:t>
            </a:r>
            <a:r>
              <a:rPr lang="en-US" sz="2600" b="0" i="0" u="none" strike="noStrike" cap="none" dirty="0">
                <a:solidFill>
                  <a:srgbClr val="000000"/>
                </a:solidFill>
                <a:latin typeface="+mj-lt"/>
                <a:ea typeface="Arial"/>
                <a:cs typeface="Arial"/>
                <a:sym typeface="Arial"/>
              </a:rPr>
              <a:t> de los </a:t>
            </a:r>
            <a:r>
              <a:rPr lang="en-US" sz="2600" b="0" i="0" u="none" strike="noStrike" cap="none" dirty="0" err="1">
                <a:solidFill>
                  <a:srgbClr val="000000"/>
                </a:solidFill>
                <a:latin typeface="+mj-lt"/>
                <a:ea typeface="Arial"/>
                <a:cs typeface="Arial"/>
                <a:sym typeface="Arial"/>
              </a:rPr>
              <a:t>empleados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cada</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lugar</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trabajo</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mediante</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dichas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opciones</a:t>
            </a:r>
            <a:r>
              <a:rPr lang="en-US" sz="2600" b="0" i="0" u="none" strike="noStrike" cap="none" dirty="0">
                <a:solidFill>
                  <a:srgbClr val="000000"/>
                </a:solidFill>
                <a:latin typeface="+mj-lt"/>
                <a:ea typeface="Arial"/>
                <a:cs typeface="Arial"/>
                <a:sym typeface="Arial"/>
              </a:rPr>
              <a:t>.</a:t>
            </a:r>
            <a:endParaRPr sz="2600" b="0" i="0" u="none" strike="noStrike" cap="none" dirty="0">
              <a:solidFill>
                <a:srgbClr val="000000"/>
              </a:solidFill>
              <a:latin typeface="+mj-lt"/>
              <a:ea typeface="Arial"/>
              <a:cs typeface="Arial"/>
              <a:sym typeface="Arial"/>
            </a:endParaRPr>
          </a:p>
        </p:txBody>
      </p:sp>
      <p:sp>
        <p:nvSpPr>
          <p:cNvPr id="300" name="Google Shape;300;p52"/>
          <p:cNvSpPr txBox="1"/>
          <p:nvPr/>
        </p:nvSpPr>
        <p:spPr>
          <a:xfrm>
            <a:off x="1297610" y="6610675"/>
            <a:ext cx="4572000" cy="43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mj-lt"/>
                <a:ea typeface="Arial"/>
                <a:cs typeface="Arial"/>
                <a:sym typeface="Arial"/>
              </a:rPr>
              <a:t>29 CFR 1910.1200(g)(8)</a:t>
            </a:r>
            <a:endParaRPr sz="1800" b="0" i="0" u="none" strike="noStrike" cap="none">
              <a:solidFill>
                <a:srgbClr val="000000"/>
              </a:solidFill>
              <a:latin typeface="+mj-lt"/>
              <a:ea typeface="Arial"/>
              <a:cs typeface="Arial"/>
              <a:sym typeface="Arial"/>
            </a:endParaRPr>
          </a:p>
        </p:txBody>
      </p:sp>
      <p:sp>
        <p:nvSpPr>
          <p:cNvPr id="3" name="Text Placeholder 2" hidden="1">
            <a:extLst>
              <a:ext uri="{FF2B5EF4-FFF2-40B4-BE49-F238E27FC236}">
                <a16:creationId xmlns:a16="http://schemas.microsoft.com/office/drawing/2014/main" id="{2A0FF47F-F396-44BC-9A3F-8FE2C2CE2179}"/>
              </a:ext>
            </a:extLst>
          </p:cNvPr>
          <p:cNvSpPr>
            <a:spLocks noGrp="1"/>
          </p:cNvSpPr>
          <p:nvPr>
            <p:ph type="body"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9A255F-B76C-4A57-AC3A-FAB3BE7F5CF9}"/>
              </a:ext>
            </a:extLst>
          </p:cNvPr>
          <p:cNvSpPr>
            <a:spLocks noGrp="1"/>
          </p:cNvSpPr>
          <p:nvPr>
            <p:ph type="ctrTitle"/>
          </p:nvPr>
        </p:nvSpPr>
        <p:spPr>
          <a:xfrm>
            <a:off x="-243840" y="728663"/>
            <a:ext cx="9144000" cy="592137"/>
          </a:xfrm>
        </p:spPr>
        <p:txBody>
          <a:bodyPr anchor="t"/>
          <a:lstStyle/>
          <a:p>
            <a:r>
              <a:rPr lang="es-ES" sz="2800" dirty="0" smtClean="0">
                <a:solidFill>
                  <a:schemeClr val="dk1"/>
                </a:solidFill>
              </a:rPr>
              <a:t>  Estándar </a:t>
            </a:r>
            <a:r>
              <a:rPr lang="es-ES" sz="2800" dirty="0">
                <a:solidFill>
                  <a:schemeClr val="dk1"/>
                </a:solidFill>
              </a:rPr>
              <a:t>de Comunicación de Riesgos de </a:t>
            </a:r>
            <a:r>
              <a:rPr lang="es-ES" sz="2800" dirty="0" smtClean="0">
                <a:solidFill>
                  <a:schemeClr val="dk1"/>
                </a:solidFill>
              </a:rPr>
              <a:t>OSHA  </a:t>
            </a:r>
            <a:r>
              <a:rPr lang="es-ES" sz="2800" dirty="0"/>
              <a:t/>
            </a:r>
            <a:br>
              <a:rPr lang="es-ES" sz="2800" dirty="0"/>
            </a:br>
            <a:endParaRPr lang="en-US" sz="2800" dirty="0"/>
          </a:p>
        </p:txBody>
      </p:sp>
      <p:sp>
        <p:nvSpPr>
          <p:cNvPr id="5" name="Google Shape;307;p53">
            <a:extLst>
              <a:ext uri="{FF2B5EF4-FFF2-40B4-BE49-F238E27FC236}">
                <a16:creationId xmlns:a16="http://schemas.microsoft.com/office/drawing/2014/main" id="{904C28DB-6405-4968-8ADC-6F366DFD939C}"/>
              </a:ext>
            </a:extLst>
          </p:cNvPr>
          <p:cNvSpPr/>
          <p:nvPr/>
        </p:nvSpPr>
        <p:spPr>
          <a:xfrm>
            <a:off x="503238" y="1800225"/>
            <a:ext cx="9069300" cy="4381500"/>
          </a:xfrm>
          <a:prstGeom prst="rect">
            <a:avLst/>
          </a:prstGeom>
          <a:noFill/>
          <a:ln>
            <a:noFill/>
          </a:ln>
        </p:spPr>
        <p:txBody>
          <a:bodyPr spcFirstLastPara="1" wrap="square" lIns="0" tIns="0" rIns="0" bIns="0" anchor="t" anchorCtr="0">
            <a:noAutofit/>
          </a:bodyPr>
          <a:lstStyle/>
          <a:p>
            <a:pPr marL="228600" marR="0" lvl="0" indent="-212725" algn="l" rtl="0">
              <a:lnSpc>
                <a:spcPct val="100000"/>
              </a:lnSpc>
              <a:spcBef>
                <a:spcPts val="0"/>
              </a:spcBef>
              <a:spcAft>
                <a:spcPts val="0"/>
              </a:spcAft>
              <a:buClr>
                <a:srgbClr val="000000"/>
              </a:buClr>
              <a:buSzPts val="1170"/>
              <a:buFont typeface="Noto Sans Symbols"/>
              <a:buChar char="●"/>
            </a:pPr>
            <a:r>
              <a:rPr lang="en-US" sz="2600" b="1" dirty="0">
                <a:solidFill>
                  <a:srgbClr val="000000"/>
                </a:solidFill>
                <a:latin typeface="+mj-lt"/>
                <a:ea typeface="Arial"/>
                <a:cs typeface="Arial"/>
                <a:sym typeface="Arial"/>
              </a:rPr>
              <a:t>OSHA</a:t>
            </a:r>
            <a:r>
              <a:rPr lang="en-US" sz="2600" dirty="0">
                <a:solidFill>
                  <a:srgbClr val="000000"/>
                </a:solidFill>
                <a:latin typeface="+mj-lt"/>
                <a:ea typeface="Arial"/>
                <a:cs typeface="Arial"/>
                <a:sym typeface="Arial"/>
              </a:rPr>
              <a:t> </a:t>
            </a:r>
            <a:r>
              <a:rPr lang="en-US" sz="2600" b="1" dirty="0" err="1">
                <a:latin typeface="+mj-lt"/>
              </a:rPr>
              <a:t>ordena</a:t>
            </a:r>
            <a:r>
              <a:rPr lang="en-US" sz="2600" b="1" dirty="0">
                <a:latin typeface="+mj-lt"/>
              </a:rPr>
              <a:t> que los </a:t>
            </a:r>
            <a:r>
              <a:rPr lang="en-US" sz="2600" b="1" dirty="0" err="1">
                <a:latin typeface="+mj-lt"/>
              </a:rPr>
              <a:t>empleados</a:t>
            </a:r>
            <a:r>
              <a:rPr lang="en-US" sz="2600" b="1" dirty="0">
                <a:latin typeface="+mj-lt"/>
              </a:rPr>
              <a:t> </a:t>
            </a:r>
            <a:r>
              <a:rPr lang="en-US" sz="2600" b="1" dirty="0" err="1">
                <a:latin typeface="+mj-lt"/>
              </a:rPr>
              <a:t>estén</a:t>
            </a:r>
            <a:r>
              <a:rPr lang="en-US" sz="2600" b="1" dirty="0">
                <a:latin typeface="+mj-lt"/>
              </a:rPr>
              <a:t> </a:t>
            </a:r>
            <a:r>
              <a:rPr lang="en-US" sz="2600" b="1" dirty="0" err="1">
                <a:latin typeface="+mj-lt"/>
              </a:rPr>
              <a:t>informados</a:t>
            </a:r>
            <a:r>
              <a:rPr lang="en-US" sz="2600" b="1" dirty="0">
                <a:latin typeface="+mj-lt"/>
              </a:rPr>
              <a:t> de</a:t>
            </a:r>
            <a:r>
              <a:rPr lang="en-US" sz="2600" dirty="0">
                <a:solidFill>
                  <a:srgbClr val="000000"/>
                </a:solidFill>
                <a:latin typeface="+mj-lt"/>
                <a:ea typeface="Arial"/>
                <a:cs typeface="Arial"/>
                <a:sym typeface="Arial"/>
              </a:rPr>
              <a:t>:</a:t>
            </a:r>
            <a:endParaRPr dirty="0">
              <a:latin typeface="+mj-lt"/>
            </a:endParaRPr>
          </a:p>
          <a:p>
            <a:pPr marL="228600" marR="0" lvl="0" indent="-212725" algn="l" rtl="0">
              <a:lnSpc>
                <a:spcPct val="100000"/>
              </a:lnSpc>
              <a:spcBef>
                <a:spcPts val="0"/>
              </a:spcBef>
              <a:spcAft>
                <a:spcPts val="0"/>
              </a:spcAft>
              <a:buClr>
                <a:srgbClr val="000000"/>
              </a:buClr>
              <a:buSzPts val="1800"/>
              <a:buFont typeface="Times New Roman"/>
              <a:buNone/>
            </a:pPr>
            <a:endParaRPr sz="1800" dirty="0">
              <a:solidFill>
                <a:srgbClr val="000000"/>
              </a:solidFill>
              <a:latin typeface="+mj-lt"/>
              <a:ea typeface="Arial"/>
              <a:cs typeface="Arial"/>
              <a:sym typeface="Arial"/>
            </a:endParaRPr>
          </a:p>
          <a:p>
            <a:pPr marL="457200" marR="0" lvl="0" indent="-212725" algn="l" rtl="0">
              <a:lnSpc>
                <a:spcPct val="100000"/>
              </a:lnSpc>
              <a:spcBef>
                <a:spcPts val="0"/>
              </a:spcBef>
              <a:spcAft>
                <a:spcPts val="0"/>
              </a:spcAft>
              <a:buClr>
                <a:srgbClr val="000000"/>
              </a:buClr>
              <a:buSzPts val="2600"/>
              <a:buFont typeface="Noto Sans Symbols"/>
              <a:buChar char="➢"/>
            </a:pPr>
            <a:r>
              <a:rPr lang="en-US" sz="2600" dirty="0">
                <a:solidFill>
                  <a:srgbClr val="000000"/>
                </a:solidFill>
                <a:latin typeface="+mj-lt"/>
                <a:ea typeface="Arial"/>
                <a:cs typeface="Arial"/>
                <a:sym typeface="Arial"/>
              </a:rPr>
              <a:t> </a:t>
            </a:r>
            <a:r>
              <a:rPr lang="en-US" sz="2600" dirty="0">
                <a:latin typeface="+mj-lt"/>
              </a:rPr>
              <a:t>Los </a:t>
            </a:r>
            <a:r>
              <a:rPr lang="en-US" sz="2600" dirty="0" err="1">
                <a:latin typeface="+mj-lt"/>
              </a:rPr>
              <a:t>requisitos</a:t>
            </a:r>
            <a:r>
              <a:rPr lang="en-US" sz="2600" dirty="0">
                <a:latin typeface="+mj-lt"/>
              </a:rPr>
              <a:t> de </a:t>
            </a:r>
            <a:r>
              <a:rPr lang="en-US" sz="2600" dirty="0" err="1">
                <a:latin typeface="+mj-lt"/>
              </a:rPr>
              <a:t>esta</a:t>
            </a:r>
            <a:r>
              <a:rPr lang="en-US" sz="2600" dirty="0">
                <a:latin typeface="+mj-lt"/>
              </a:rPr>
              <a:t> </a:t>
            </a:r>
            <a:r>
              <a:rPr lang="en-US" sz="2600" dirty="0" err="1">
                <a:latin typeface="+mj-lt"/>
              </a:rPr>
              <a:t>sección</a:t>
            </a:r>
            <a:r>
              <a:rPr lang="en-US" sz="2600" dirty="0">
                <a:latin typeface="+mj-lt"/>
              </a:rPr>
              <a:t> </a:t>
            </a:r>
            <a:endParaRPr dirty="0">
              <a:latin typeface="+mj-lt"/>
            </a:endParaRPr>
          </a:p>
          <a:p>
            <a:pPr marL="457200" marR="0" lvl="0" indent="-212725" algn="l" rtl="0">
              <a:lnSpc>
                <a:spcPct val="100000"/>
              </a:lnSpc>
              <a:spcBef>
                <a:spcPts val="0"/>
              </a:spcBef>
              <a:spcAft>
                <a:spcPts val="0"/>
              </a:spcAft>
              <a:buClr>
                <a:srgbClr val="000000"/>
              </a:buClr>
              <a:buSzPts val="2600"/>
              <a:buFont typeface="Noto Sans Symbols"/>
              <a:buChar char="➢"/>
            </a:pPr>
            <a:r>
              <a:rPr lang="en-US" sz="2600" dirty="0">
                <a:solidFill>
                  <a:srgbClr val="000000"/>
                </a:solidFill>
                <a:latin typeface="+mj-lt"/>
                <a:ea typeface="Arial"/>
                <a:cs typeface="Arial"/>
                <a:sym typeface="Arial"/>
              </a:rPr>
              <a:t> </a:t>
            </a:r>
            <a:r>
              <a:rPr lang="en-US" sz="2600" dirty="0" err="1">
                <a:latin typeface="+mj-lt"/>
              </a:rPr>
              <a:t>Cualquier</a:t>
            </a:r>
            <a:r>
              <a:rPr lang="en-US" sz="2600" dirty="0">
                <a:latin typeface="+mj-lt"/>
              </a:rPr>
              <a:t> </a:t>
            </a:r>
            <a:r>
              <a:rPr lang="en-US" sz="2600" dirty="0" err="1">
                <a:latin typeface="+mj-lt"/>
              </a:rPr>
              <a:t>operación</a:t>
            </a:r>
            <a:r>
              <a:rPr lang="en-US" sz="2600" dirty="0">
                <a:latin typeface="+mj-lt"/>
              </a:rPr>
              <a:t> </a:t>
            </a:r>
            <a:r>
              <a:rPr lang="en-US" sz="2600" dirty="0" err="1">
                <a:latin typeface="+mj-lt"/>
              </a:rPr>
              <a:t>en</a:t>
            </a:r>
            <a:r>
              <a:rPr lang="en-US" sz="2600" dirty="0">
                <a:latin typeface="+mj-lt"/>
              </a:rPr>
              <a:t> </a:t>
            </a:r>
            <a:r>
              <a:rPr lang="en-US" sz="2600" dirty="0" err="1">
                <a:latin typeface="+mj-lt"/>
              </a:rPr>
              <a:t>su</a:t>
            </a:r>
            <a:r>
              <a:rPr lang="en-US" sz="2600" dirty="0">
                <a:latin typeface="+mj-lt"/>
              </a:rPr>
              <a:t> </a:t>
            </a:r>
            <a:r>
              <a:rPr lang="en-US" sz="2600" dirty="0" err="1">
                <a:latin typeface="+mj-lt"/>
              </a:rPr>
              <a:t>área</a:t>
            </a:r>
            <a:r>
              <a:rPr lang="en-US" sz="2600" dirty="0">
                <a:latin typeface="+mj-lt"/>
              </a:rPr>
              <a:t> de </a:t>
            </a:r>
            <a:r>
              <a:rPr lang="en-US" sz="2600" dirty="0" err="1">
                <a:latin typeface="+mj-lt"/>
              </a:rPr>
              <a:t>trabajo</a:t>
            </a:r>
            <a:r>
              <a:rPr lang="en-US" sz="2600" dirty="0">
                <a:latin typeface="+mj-lt"/>
              </a:rPr>
              <a:t> </a:t>
            </a:r>
            <a:r>
              <a:rPr lang="en-US" sz="2600" dirty="0" err="1">
                <a:latin typeface="+mj-lt"/>
              </a:rPr>
              <a:t>donde</a:t>
            </a:r>
            <a:r>
              <a:rPr lang="en-US" sz="2600" dirty="0">
                <a:latin typeface="+mj-lt"/>
              </a:rPr>
              <a:t> los </a:t>
            </a:r>
            <a:r>
              <a:rPr lang="en-US" sz="2600" dirty="0" err="1">
                <a:latin typeface="+mj-lt"/>
              </a:rPr>
              <a:t>químicos</a:t>
            </a:r>
            <a:r>
              <a:rPr lang="en-US" sz="2600" dirty="0">
                <a:latin typeface="+mj-lt"/>
              </a:rPr>
              <a:t> </a:t>
            </a:r>
            <a:r>
              <a:rPr lang="en-US" sz="2600" dirty="0" err="1">
                <a:latin typeface="+mj-lt"/>
              </a:rPr>
              <a:t>peligrosos</a:t>
            </a:r>
            <a:r>
              <a:rPr lang="en-US" sz="2600" dirty="0">
                <a:solidFill>
                  <a:srgbClr val="000000"/>
                </a:solidFill>
                <a:latin typeface="+mj-lt"/>
                <a:ea typeface="Arial"/>
                <a:cs typeface="Arial"/>
                <a:sym typeface="Arial"/>
              </a:rPr>
              <a:t> </a:t>
            </a:r>
            <a:r>
              <a:rPr lang="en-US" sz="2600" dirty="0" err="1">
                <a:latin typeface="+mj-lt"/>
              </a:rPr>
              <a:t>están</a:t>
            </a:r>
            <a:r>
              <a:rPr lang="en-US" sz="2600" dirty="0">
                <a:solidFill>
                  <a:srgbClr val="000000"/>
                </a:solidFill>
                <a:latin typeface="+mj-lt"/>
                <a:ea typeface="Arial"/>
                <a:cs typeface="Arial"/>
                <a:sym typeface="Arial"/>
              </a:rPr>
              <a:t> </a:t>
            </a:r>
            <a:r>
              <a:rPr lang="en-US" sz="2600" dirty="0" err="1">
                <a:solidFill>
                  <a:srgbClr val="000000"/>
                </a:solidFill>
                <a:latin typeface="+mj-lt"/>
                <a:ea typeface="Arial"/>
                <a:cs typeface="Arial"/>
                <a:sym typeface="Arial"/>
              </a:rPr>
              <a:t>pres</a:t>
            </a:r>
            <a:r>
              <a:rPr lang="en-US" sz="2600" dirty="0" err="1">
                <a:latin typeface="+mj-lt"/>
              </a:rPr>
              <a:t>entes</a:t>
            </a:r>
            <a:endParaRPr dirty="0">
              <a:latin typeface="+mj-lt"/>
            </a:endParaRPr>
          </a:p>
          <a:p>
            <a:pPr marL="457200" marR="0" lvl="0" indent="-212725" algn="l" rtl="0">
              <a:lnSpc>
                <a:spcPct val="100000"/>
              </a:lnSpc>
              <a:spcBef>
                <a:spcPts val="0"/>
              </a:spcBef>
              <a:spcAft>
                <a:spcPts val="0"/>
              </a:spcAft>
              <a:buClr>
                <a:srgbClr val="000000"/>
              </a:buClr>
              <a:buSzPts val="2600"/>
              <a:buFont typeface="Noto Sans Symbols"/>
              <a:buChar char="➢"/>
            </a:pPr>
            <a:r>
              <a:rPr lang="en-US" sz="2600" dirty="0">
                <a:solidFill>
                  <a:srgbClr val="000000"/>
                </a:solidFill>
                <a:latin typeface="+mj-lt"/>
                <a:ea typeface="Arial"/>
                <a:cs typeface="Arial"/>
                <a:sym typeface="Arial"/>
              </a:rPr>
              <a:t> </a:t>
            </a:r>
            <a:r>
              <a:rPr lang="en-US" sz="2600" dirty="0">
                <a:latin typeface="+mj-lt"/>
              </a:rPr>
              <a:t>La </a:t>
            </a:r>
            <a:r>
              <a:rPr lang="en-US" sz="2600" dirty="0" err="1">
                <a:latin typeface="+mj-lt"/>
              </a:rPr>
              <a:t>ubicación</a:t>
            </a:r>
            <a:r>
              <a:rPr lang="en-US" sz="2600" dirty="0">
                <a:latin typeface="+mj-lt"/>
              </a:rPr>
              <a:t> y </a:t>
            </a:r>
            <a:r>
              <a:rPr lang="en-US" sz="2600" dirty="0" err="1">
                <a:latin typeface="+mj-lt"/>
              </a:rPr>
              <a:t>disponibilidad</a:t>
            </a:r>
            <a:r>
              <a:rPr lang="en-US" sz="2600" dirty="0">
                <a:latin typeface="+mj-lt"/>
              </a:rPr>
              <a:t> del </a:t>
            </a:r>
            <a:r>
              <a:rPr lang="en-US" sz="2600" dirty="0" err="1">
                <a:latin typeface="+mj-lt"/>
              </a:rPr>
              <a:t>programa</a:t>
            </a:r>
            <a:r>
              <a:rPr lang="en-US" sz="2600" dirty="0">
                <a:latin typeface="+mj-lt"/>
              </a:rPr>
              <a:t> de </a:t>
            </a:r>
            <a:r>
              <a:rPr lang="en-US" sz="2600" dirty="0" err="1">
                <a:latin typeface="+mj-lt"/>
              </a:rPr>
              <a:t>comunicación</a:t>
            </a:r>
            <a:r>
              <a:rPr lang="en-US" sz="2600" dirty="0">
                <a:latin typeface="+mj-lt"/>
              </a:rPr>
              <a:t> de </a:t>
            </a:r>
            <a:r>
              <a:rPr lang="en-US" sz="2600" dirty="0" err="1">
                <a:latin typeface="+mj-lt"/>
              </a:rPr>
              <a:t>peligros</a:t>
            </a:r>
            <a:r>
              <a:rPr lang="en-US" sz="2600" dirty="0">
                <a:latin typeface="+mj-lt"/>
              </a:rPr>
              <a:t> por </a:t>
            </a:r>
            <a:r>
              <a:rPr lang="en-US" sz="2600" dirty="0" err="1">
                <a:latin typeface="+mj-lt"/>
              </a:rPr>
              <a:t>escrito</a:t>
            </a:r>
            <a:r>
              <a:rPr lang="en-US" sz="2600" dirty="0">
                <a:latin typeface="+mj-lt"/>
              </a:rPr>
              <a:t>  </a:t>
            </a:r>
            <a:r>
              <a:rPr lang="en-US" sz="2600" dirty="0">
                <a:solidFill>
                  <a:srgbClr val="000000"/>
                </a:solidFill>
                <a:latin typeface="+mj-lt"/>
                <a:ea typeface="Arial"/>
                <a:cs typeface="Arial"/>
                <a:sym typeface="Arial"/>
              </a:rPr>
              <a:t> </a:t>
            </a:r>
            <a:endParaRPr dirty="0">
              <a:latin typeface="+mj-lt"/>
            </a:endParaRPr>
          </a:p>
          <a:p>
            <a:pPr marL="1371600" marR="0" lvl="0" indent="-212725" algn="l" rtl="0">
              <a:lnSpc>
                <a:spcPct val="100000"/>
              </a:lnSpc>
              <a:spcBef>
                <a:spcPts val="0"/>
              </a:spcBef>
              <a:spcAft>
                <a:spcPts val="0"/>
              </a:spcAft>
              <a:buClr>
                <a:srgbClr val="000000"/>
              </a:buClr>
              <a:buSzPts val="2600"/>
              <a:buFont typeface="Noto Sans Symbols"/>
              <a:buChar char="➔"/>
            </a:pPr>
            <a:r>
              <a:rPr lang="en-US" sz="2600" dirty="0">
                <a:solidFill>
                  <a:srgbClr val="000000"/>
                </a:solidFill>
                <a:latin typeface="+mj-lt"/>
                <a:ea typeface="Arial"/>
                <a:cs typeface="Arial"/>
                <a:sym typeface="Arial"/>
              </a:rPr>
              <a:t> </a:t>
            </a:r>
            <a:r>
              <a:rPr lang="en-US" sz="2600" dirty="0" err="1">
                <a:solidFill>
                  <a:srgbClr val="000000"/>
                </a:solidFill>
                <a:latin typeface="+mj-lt"/>
                <a:ea typeface="Arial"/>
                <a:cs typeface="Arial"/>
                <a:sym typeface="Arial"/>
              </a:rPr>
              <a:t>I</a:t>
            </a:r>
            <a:r>
              <a:rPr lang="en-US" sz="2600" dirty="0" err="1">
                <a:latin typeface="+mj-lt"/>
              </a:rPr>
              <a:t>ncluyendo</a:t>
            </a:r>
            <a:r>
              <a:rPr lang="en-US" sz="2600" dirty="0">
                <a:latin typeface="+mj-lt"/>
              </a:rPr>
              <a:t> la(s) </a:t>
            </a:r>
            <a:r>
              <a:rPr lang="en-US" sz="2600" dirty="0" err="1">
                <a:latin typeface="+mj-lt"/>
              </a:rPr>
              <a:t>lista</a:t>
            </a:r>
            <a:r>
              <a:rPr lang="en-US" sz="2600" dirty="0">
                <a:latin typeface="+mj-lt"/>
              </a:rPr>
              <a:t>(s) de </a:t>
            </a:r>
            <a:r>
              <a:rPr lang="en-US" sz="2600" dirty="0" err="1">
                <a:latin typeface="+mj-lt"/>
              </a:rPr>
              <a:t>productos</a:t>
            </a:r>
            <a:r>
              <a:rPr lang="en-US" sz="2600" dirty="0">
                <a:latin typeface="+mj-lt"/>
              </a:rPr>
              <a:t> </a:t>
            </a:r>
            <a:r>
              <a:rPr lang="en-US" sz="2600" dirty="0" err="1">
                <a:latin typeface="+mj-lt"/>
              </a:rPr>
              <a:t>químicos</a:t>
            </a:r>
            <a:r>
              <a:rPr lang="en-US" sz="2600" dirty="0">
                <a:latin typeface="+mj-lt"/>
              </a:rPr>
              <a:t> </a:t>
            </a:r>
            <a:r>
              <a:rPr lang="en-US" sz="2600" dirty="0" err="1">
                <a:latin typeface="+mj-lt"/>
              </a:rPr>
              <a:t>peligrosos</a:t>
            </a:r>
            <a:r>
              <a:rPr lang="en-US" sz="2600" dirty="0">
                <a:latin typeface="+mj-lt"/>
              </a:rPr>
              <a:t> </a:t>
            </a:r>
            <a:endParaRPr dirty="0">
              <a:latin typeface="+mj-lt"/>
            </a:endParaRPr>
          </a:p>
          <a:p>
            <a:pPr marL="1427162" marR="0" lvl="0" indent="-212725" algn="l" rtl="0">
              <a:lnSpc>
                <a:spcPct val="100000"/>
              </a:lnSpc>
              <a:spcBef>
                <a:spcPts val="0"/>
              </a:spcBef>
              <a:spcAft>
                <a:spcPts val="0"/>
              </a:spcAft>
              <a:buClr>
                <a:srgbClr val="000000"/>
              </a:buClr>
              <a:buSzPts val="2600"/>
              <a:buFont typeface="Noto Sans Symbols"/>
              <a:buChar char="➔"/>
            </a:pPr>
            <a:r>
              <a:rPr lang="en-US" sz="2600" dirty="0">
                <a:solidFill>
                  <a:srgbClr val="000000"/>
                </a:solidFill>
                <a:latin typeface="+mj-lt"/>
                <a:ea typeface="Arial"/>
                <a:cs typeface="Arial"/>
                <a:sym typeface="Arial"/>
              </a:rPr>
              <a:t> </a:t>
            </a:r>
            <a:r>
              <a:rPr lang="en-US" sz="2600" dirty="0" err="1">
                <a:latin typeface="+mj-lt"/>
              </a:rPr>
              <a:t>Ficha</a:t>
            </a:r>
            <a:r>
              <a:rPr lang="en-US" sz="2600" dirty="0">
                <a:latin typeface="+mj-lt"/>
              </a:rPr>
              <a:t> de </a:t>
            </a:r>
            <a:r>
              <a:rPr lang="en-US" sz="2600" dirty="0" err="1">
                <a:latin typeface="+mj-lt"/>
              </a:rPr>
              <a:t>datos</a:t>
            </a:r>
            <a:r>
              <a:rPr lang="en-US" sz="2600" dirty="0">
                <a:latin typeface="+mj-lt"/>
              </a:rPr>
              <a:t> de </a:t>
            </a:r>
            <a:r>
              <a:rPr lang="en-US" sz="2600" dirty="0" err="1">
                <a:latin typeface="+mj-lt"/>
              </a:rPr>
              <a:t>seguridad</a:t>
            </a:r>
            <a:r>
              <a:rPr lang="en-US" sz="2600" dirty="0">
                <a:latin typeface="+mj-lt"/>
              </a:rPr>
              <a:t> son </a:t>
            </a:r>
            <a:r>
              <a:rPr lang="en-US" sz="2600" dirty="0" err="1">
                <a:latin typeface="+mj-lt"/>
              </a:rPr>
              <a:t>requeridas</a:t>
            </a:r>
            <a:r>
              <a:rPr lang="en-US" sz="2600" dirty="0">
                <a:latin typeface="+mj-lt"/>
              </a:rPr>
              <a:t> por </a:t>
            </a:r>
            <a:r>
              <a:rPr lang="en-US" sz="2600" dirty="0" err="1">
                <a:latin typeface="+mj-lt"/>
              </a:rPr>
              <a:t>esta</a:t>
            </a:r>
            <a:r>
              <a:rPr lang="en-US" sz="2600" dirty="0">
                <a:latin typeface="+mj-lt"/>
              </a:rPr>
              <a:t> </a:t>
            </a:r>
            <a:r>
              <a:rPr lang="en-US" sz="2600" dirty="0" err="1">
                <a:latin typeface="+mj-lt"/>
              </a:rPr>
              <a:t>sección</a:t>
            </a:r>
            <a:r>
              <a:rPr lang="en-US" sz="2600" dirty="0">
                <a:latin typeface="+mj-lt"/>
              </a:rPr>
              <a:t> </a:t>
            </a:r>
            <a:endParaRPr dirty="0">
              <a:latin typeface="+mj-lt"/>
            </a:endParaRPr>
          </a:p>
          <a:p>
            <a:pPr marL="1428750" marR="0" lvl="0" indent="0" algn="l" rtl="0">
              <a:lnSpc>
                <a:spcPct val="100000"/>
              </a:lnSpc>
              <a:spcBef>
                <a:spcPts val="0"/>
              </a:spcBef>
              <a:spcAft>
                <a:spcPts val="0"/>
              </a:spcAft>
              <a:buClr>
                <a:srgbClr val="000000"/>
              </a:buClr>
              <a:buSzPts val="1800"/>
              <a:buFont typeface="Times New Roman"/>
              <a:buNone/>
            </a:pPr>
            <a:endParaRPr sz="1800" dirty="0">
              <a:solidFill>
                <a:srgbClr val="000000"/>
              </a:solidFill>
              <a:latin typeface="+mj-lt"/>
              <a:ea typeface="Arial"/>
              <a:cs typeface="Arial"/>
              <a:sym typeface="Arial"/>
            </a:endParaRPr>
          </a:p>
          <a:p>
            <a:pPr marL="1428750" marR="0" lvl="0" indent="0" algn="l" rtl="0">
              <a:lnSpc>
                <a:spcPct val="100000"/>
              </a:lnSpc>
              <a:spcBef>
                <a:spcPts val="0"/>
              </a:spcBef>
              <a:spcAft>
                <a:spcPts val="0"/>
              </a:spcAft>
              <a:buClr>
                <a:srgbClr val="000000"/>
              </a:buClr>
              <a:buSzPts val="1800"/>
              <a:buFont typeface="Times New Roman"/>
              <a:buNone/>
            </a:pPr>
            <a:endParaRPr sz="1800" dirty="0">
              <a:solidFill>
                <a:srgbClr val="000000"/>
              </a:solidFill>
              <a:latin typeface="+mj-lt"/>
              <a:ea typeface="Arial"/>
              <a:cs typeface="Arial"/>
              <a:sym typeface="Arial"/>
            </a:endParaRPr>
          </a:p>
          <a:p>
            <a:pPr marL="1428750" marR="0" lvl="0" indent="0" algn="l" rtl="0">
              <a:lnSpc>
                <a:spcPct val="100000"/>
              </a:lnSpc>
              <a:spcBef>
                <a:spcPts val="0"/>
              </a:spcBef>
              <a:spcAft>
                <a:spcPts val="0"/>
              </a:spcAft>
              <a:buClr>
                <a:srgbClr val="000000"/>
              </a:buClr>
              <a:buSzPts val="1800"/>
              <a:buFont typeface="Times New Roman"/>
              <a:buNone/>
            </a:pPr>
            <a:r>
              <a:rPr lang="en-US" sz="1800" i="1" dirty="0">
                <a:solidFill>
                  <a:srgbClr val="000000"/>
                </a:solidFill>
                <a:latin typeface="+mj-lt"/>
                <a:ea typeface="Arial"/>
                <a:cs typeface="Arial"/>
                <a:sym typeface="Arial"/>
              </a:rPr>
              <a:t>(1910.1200(h)(2)(iii))</a:t>
            </a:r>
            <a:endParaRPr dirty="0">
              <a:latin typeface="+mj-lt"/>
            </a:endParaRPr>
          </a:p>
        </p:txBody>
      </p:sp>
      <p:sp>
        <p:nvSpPr>
          <p:cNvPr id="7" name="Subtitle 6" hidden="1">
            <a:extLst>
              <a:ext uri="{FF2B5EF4-FFF2-40B4-BE49-F238E27FC236}">
                <a16:creationId xmlns:a16="http://schemas.microsoft.com/office/drawing/2014/main" id="{ADDC889E-C7E5-4A56-90A0-AC6F6F08381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00717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015223-AFD0-44A6-8DA1-6F61445B7D00}"/>
              </a:ext>
            </a:extLst>
          </p:cNvPr>
          <p:cNvSpPr>
            <a:spLocks noGrp="1"/>
          </p:cNvSpPr>
          <p:nvPr>
            <p:ph type="ctrTitle"/>
          </p:nvPr>
        </p:nvSpPr>
        <p:spPr>
          <a:xfrm>
            <a:off x="406400" y="731520"/>
            <a:ext cx="8331199" cy="568960"/>
          </a:xfrm>
        </p:spPr>
        <p:txBody>
          <a:bodyPr anchor="t"/>
          <a:lstStyle/>
          <a:p>
            <a:pPr algn="l"/>
            <a:r>
              <a:rPr lang="es-ES" sz="2800" dirty="0">
                <a:solidFill>
                  <a:schemeClr val="dk1"/>
                </a:solidFill>
              </a:rPr>
              <a:t> </a:t>
            </a:r>
            <a:r>
              <a:rPr lang="es-ES" sz="2800" dirty="0" smtClean="0">
                <a:solidFill>
                  <a:schemeClr val="dk1"/>
                </a:solidFill>
              </a:rPr>
              <a:t> </a:t>
            </a:r>
            <a:r>
              <a:rPr lang="es-ES" sz="2800" dirty="0" smtClean="0">
                <a:solidFill>
                  <a:schemeClr val="dk1"/>
                </a:solidFill>
              </a:rPr>
              <a:t>Estándar </a:t>
            </a:r>
            <a:r>
              <a:rPr lang="es-ES" sz="2800" dirty="0">
                <a:solidFill>
                  <a:schemeClr val="dk1"/>
                </a:solidFill>
              </a:rPr>
              <a:t>de Comunicación de Riesgos de </a:t>
            </a:r>
            <a:r>
              <a:rPr lang="es-ES" sz="2800" dirty="0" smtClean="0">
                <a:solidFill>
                  <a:schemeClr val="dk1"/>
                </a:solidFill>
              </a:rPr>
              <a:t>OSHA  </a:t>
            </a:r>
            <a:br>
              <a:rPr lang="es-ES" sz="2800" dirty="0" smtClean="0">
                <a:solidFill>
                  <a:schemeClr val="dk1"/>
                </a:solidFill>
              </a:rPr>
            </a:br>
            <a:r>
              <a:rPr lang="es-ES" sz="2800" dirty="0"/>
              <a:t/>
            </a:r>
            <a:br>
              <a:rPr lang="es-ES" sz="2800" dirty="0"/>
            </a:br>
            <a:endParaRPr lang="en-US" sz="2800" dirty="0"/>
          </a:p>
        </p:txBody>
      </p:sp>
      <p:sp>
        <p:nvSpPr>
          <p:cNvPr id="5" name="Google Shape;314;p54">
            <a:extLst>
              <a:ext uri="{FF2B5EF4-FFF2-40B4-BE49-F238E27FC236}">
                <a16:creationId xmlns:a16="http://schemas.microsoft.com/office/drawing/2014/main" id="{6C32CBCF-DC3E-47B0-883E-6F2B631773E1}"/>
              </a:ext>
            </a:extLst>
          </p:cNvPr>
          <p:cNvSpPr/>
          <p:nvPr/>
        </p:nvSpPr>
        <p:spPr>
          <a:xfrm>
            <a:off x="503250" y="1800225"/>
            <a:ext cx="9069300" cy="3873900"/>
          </a:xfrm>
          <a:prstGeom prst="rect">
            <a:avLst/>
          </a:prstGeom>
          <a:noFill/>
          <a:ln>
            <a:noFill/>
          </a:ln>
        </p:spPr>
        <p:txBody>
          <a:bodyPr spcFirstLastPara="1" wrap="square" lIns="0" tIns="0" rIns="0" bIns="0" anchor="t" anchorCtr="0">
            <a:noAutofit/>
          </a:bodyPr>
          <a:lstStyle/>
          <a:p>
            <a:pPr marL="431800" marR="0" lvl="0" indent="-320675" algn="l" rtl="0">
              <a:lnSpc>
                <a:spcPct val="100000"/>
              </a:lnSpc>
              <a:spcBef>
                <a:spcPts val="0"/>
              </a:spcBef>
              <a:spcAft>
                <a:spcPts val="0"/>
              </a:spcAft>
              <a:buClr>
                <a:srgbClr val="000000"/>
              </a:buClr>
              <a:buSzPts val="1170"/>
              <a:buFont typeface="Noto Sans Symbols"/>
              <a:buChar char="●"/>
            </a:pPr>
            <a:r>
              <a:rPr lang="en-US" sz="2600" b="1" dirty="0">
                <a:latin typeface="+mj-lt"/>
              </a:rPr>
              <a:t>La </a:t>
            </a:r>
            <a:r>
              <a:rPr lang="en-US" sz="2600" b="1" dirty="0" err="1">
                <a:latin typeface="+mj-lt"/>
              </a:rPr>
              <a:t>capacitación</a:t>
            </a:r>
            <a:r>
              <a:rPr lang="en-US" sz="2600" b="1" dirty="0">
                <a:latin typeface="+mj-lt"/>
              </a:rPr>
              <a:t> de los </a:t>
            </a:r>
            <a:r>
              <a:rPr lang="en-US" sz="2600" b="1" dirty="0" err="1">
                <a:latin typeface="+mj-lt"/>
              </a:rPr>
              <a:t>empleados</a:t>
            </a:r>
            <a:r>
              <a:rPr lang="en-US" sz="2600" b="1" dirty="0">
                <a:latin typeface="+mj-lt"/>
              </a:rPr>
              <a:t> debe </a:t>
            </a:r>
            <a:r>
              <a:rPr lang="en-US" sz="2600" b="1" dirty="0" err="1">
                <a:latin typeface="+mj-lt"/>
              </a:rPr>
              <a:t>incluir</a:t>
            </a:r>
            <a:r>
              <a:rPr lang="en-US" sz="2600" b="1" dirty="0">
                <a:latin typeface="+mj-lt"/>
              </a:rPr>
              <a:t> al </a:t>
            </a:r>
            <a:r>
              <a:rPr lang="en-US" sz="2600" b="1" dirty="0" err="1">
                <a:latin typeface="+mj-lt"/>
              </a:rPr>
              <a:t>menos</a:t>
            </a:r>
            <a:r>
              <a:rPr lang="en-US" sz="2600" dirty="0">
                <a:solidFill>
                  <a:srgbClr val="000000"/>
                </a:solidFill>
                <a:latin typeface="+mj-lt"/>
                <a:ea typeface="Arial"/>
                <a:cs typeface="Arial"/>
                <a:sym typeface="Arial"/>
              </a:rPr>
              <a:t>:		</a:t>
            </a:r>
            <a:endParaRPr dirty="0">
              <a:latin typeface="+mj-lt"/>
            </a:endParaRPr>
          </a:p>
          <a:p>
            <a:pPr marL="431800" marR="0" lvl="0" indent="-320675" algn="l" rtl="0">
              <a:lnSpc>
                <a:spcPct val="100000"/>
              </a:lnSpc>
              <a:spcBef>
                <a:spcPts val="0"/>
              </a:spcBef>
              <a:spcAft>
                <a:spcPts val="0"/>
              </a:spcAft>
              <a:buClr>
                <a:srgbClr val="000000"/>
              </a:buClr>
              <a:buSzPts val="1800"/>
              <a:buFont typeface="Times New Roman"/>
              <a:buNone/>
            </a:pPr>
            <a:endParaRPr sz="1800" dirty="0">
              <a:solidFill>
                <a:srgbClr val="000000"/>
              </a:solidFill>
              <a:latin typeface="+mj-lt"/>
              <a:ea typeface="Arial"/>
              <a:cs typeface="Arial"/>
              <a:sym typeface="Arial"/>
            </a:endParaRPr>
          </a:p>
          <a:p>
            <a:pPr marL="914400" marR="0" lvl="0" indent="-320675" algn="l" rtl="0">
              <a:lnSpc>
                <a:spcPct val="100000"/>
              </a:lnSpc>
              <a:spcBef>
                <a:spcPts val="0"/>
              </a:spcBef>
              <a:spcAft>
                <a:spcPts val="0"/>
              </a:spcAft>
              <a:buClr>
                <a:srgbClr val="000000"/>
              </a:buClr>
              <a:buSzPts val="1170"/>
              <a:buFont typeface="Noto Sans Symbols"/>
              <a:buChar char="●"/>
            </a:pPr>
            <a:r>
              <a:rPr lang="en-US" sz="2600" dirty="0" err="1">
                <a:latin typeface="+mj-lt"/>
              </a:rPr>
              <a:t>Métodos</a:t>
            </a:r>
            <a:r>
              <a:rPr lang="en-US" sz="2600" dirty="0">
                <a:latin typeface="+mj-lt"/>
              </a:rPr>
              <a:t> y </a:t>
            </a:r>
            <a:r>
              <a:rPr lang="en-US" sz="2600" dirty="0" err="1">
                <a:latin typeface="+mj-lt"/>
              </a:rPr>
              <a:t>observaciones</a:t>
            </a:r>
            <a:r>
              <a:rPr lang="en-US" sz="2600" dirty="0">
                <a:latin typeface="+mj-lt"/>
              </a:rPr>
              <a:t> que </a:t>
            </a:r>
            <a:r>
              <a:rPr lang="en-US" sz="2600" dirty="0" err="1">
                <a:latin typeface="+mj-lt"/>
              </a:rPr>
              <a:t>pueden</a:t>
            </a:r>
            <a:r>
              <a:rPr lang="en-US" sz="2600" dirty="0">
                <a:latin typeface="+mj-lt"/>
              </a:rPr>
              <a:t> </a:t>
            </a:r>
            <a:r>
              <a:rPr lang="en-US" sz="2600" dirty="0" err="1">
                <a:latin typeface="+mj-lt"/>
              </a:rPr>
              <a:t>usarse</a:t>
            </a:r>
            <a:r>
              <a:rPr lang="en-US" sz="2600" dirty="0">
                <a:latin typeface="+mj-lt"/>
              </a:rPr>
              <a:t> para </a:t>
            </a:r>
            <a:r>
              <a:rPr lang="en-US" sz="2600" dirty="0" err="1">
                <a:latin typeface="+mj-lt"/>
              </a:rPr>
              <a:t>detectar</a:t>
            </a:r>
            <a:r>
              <a:rPr lang="en-US" sz="2600" dirty="0">
                <a:latin typeface="+mj-lt"/>
              </a:rPr>
              <a:t> la </a:t>
            </a:r>
            <a:r>
              <a:rPr lang="en-US" sz="2600" dirty="0" err="1">
                <a:latin typeface="+mj-lt"/>
              </a:rPr>
              <a:t>presencia</a:t>
            </a:r>
            <a:r>
              <a:rPr lang="en-US" sz="2600" dirty="0">
                <a:latin typeface="+mj-lt"/>
              </a:rPr>
              <a:t> o </a:t>
            </a:r>
            <a:r>
              <a:rPr lang="en-US" sz="2600" dirty="0" err="1">
                <a:latin typeface="+mj-lt"/>
              </a:rPr>
              <a:t>liberación</a:t>
            </a:r>
            <a:r>
              <a:rPr lang="en-US" sz="2600" dirty="0">
                <a:latin typeface="+mj-lt"/>
              </a:rPr>
              <a:t> de </a:t>
            </a:r>
            <a:r>
              <a:rPr lang="en-US" sz="2600" dirty="0" err="1">
                <a:latin typeface="+mj-lt"/>
              </a:rPr>
              <a:t>productos</a:t>
            </a:r>
            <a:r>
              <a:rPr lang="en-US" sz="2600" dirty="0">
                <a:latin typeface="+mj-lt"/>
              </a:rPr>
              <a:t> </a:t>
            </a:r>
            <a:r>
              <a:rPr lang="en-US" sz="2600" dirty="0" err="1">
                <a:latin typeface="+mj-lt"/>
              </a:rPr>
              <a:t>químicos</a:t>
            </a:r>
            <a:r>
              <a:rPr lang="en-US" sz="2600" dirty="0">
                <a:latin typeface="+mj-lt"/>
              </a:rPr>
              <a:t> </a:t>
            </a:r>
            <a:r>
              <a:rPr lang="en-US" sz="2600" dirty="0" err="1">
                <a:latin typeface="+mj-lt"/>
              </a:rPr>
              <a:t>peligrosos</a:t>
            </a:r>
            <a:r>
              <a:rPr lang="en-US" sz="2600" dirty="0">
                <a:latin typeface="+mj-lt"/>
              </a:rPr>
              <a:t> </a:t>
            </a:r>
            <a:r>
              <a:rPr lang="en-US" sz="2600" dirty="0" err="1">
                <a:latin typeface="+mj-lt"/>
              </a:rPr>
              <a:t>en</a:t>
            </a:r>
            <a:r>
              <a:rPr lang="en-US" sz="2600" dirty="0">
                <a:latin typeface="+mj-lt"/>
              </a:rPr>
              <a:t> el </a:t>
            </a:r>
            <a:r>
              <a:rPr lang="en-US" sz="2600" dirty="0" err="1">
                <a:latin typeface="+mj-lt"/>
              </a:rPr>
              <a:t>área</a:t>
            </a:r>
            <a:r>
              <a:rPr lang="en-US" sz="2600" dirty="0">
                <a:latin typeface="+mj-lt"/>
              </a:rPr>
              <a:t> de </a:t>
            </a:r>
            <a:r>
              <a:rPr lang="en-US" sz="2600" dirty="0" err="1">
                <a:latin typeface="+mj-lt"/>
              </a:rPr>
              <a:t>trabajo</a:t>
            </a:r>
            <a:r>
              <a:rPr lang="en-US" sz="2600" dirty="0">
                <a:latin typeface="+mj-lt"/>
              </a:rPr>
              <a:t>   </a:t>
            </a:r>
            <a:endParaRPr dirty="0">
              <a:latin typeface="+mj-lt"/>
            </a:endParaRPr>
          </a:p>
          <a:p>
            <a:pPr marL="1541462" marR="0" lvl="0" indent="-320675" algn="l" rtl="0">
              <a:lnSpc>
                <a:spcPct val="100000"/>
              </a:lnSpc>
              <a:spcBef>
                <a:spcPts val="0"/>
              </a:spcBef>
              <a:spcAft>
                <a:spcPts val="0"/>
              </a:spcAft>
              <a:buClr>
                <a:srgbClr val="000000"/>
              </a:buClr>
              <a:buSzPts val="1170"/>
              <a:buFont typeface="Noto Sans Symbols"/>
              <a:buChar char="●"/>
            </a:pPr>
            <a:r>
              <a:rPr lang="en-US" sz="2600" dirty="0">
                <a:latin typeface="+mj-lt"/>
              </a:rPr>
              <a:t>P. </a:t>
            </a:r>
            <a:r>
              <a:rPr lang="en-US" sz="2600" dirty="0" err="1">
                <a:latin typeface="+mj-lt"/>
              </a:rPr>
              <a:t>ej</a:t>
            </a:r>
            <a:r>
              <a:rPr lang="en-US" sz="2600" dirty="0">
                <a:solidFill>
                  <a:srgbClr val="000000"/>
                </a:solidFill>
                <a:latin typeface="+mj-lt"/>
                <a:ea typeface="Arial"/>
                <a:cs typeface="Arial"/>
                <a:sym typeface="Arial"/>
              </a:rPr>
              <a:t>. </a:t>
            </a:r>
            <a:r>
              <a:rPr lang="en-US" sz="2600" dirty="0" err="1">
                <a:latin typeface="+mj-lt"/>
              </a:rPr>
              <a:t>monitoreo</a:t>
            </a:r>
            <a:r>
              <a:rPr lang="en-US" sz="2600" dirty="0">
                <a:latin typeface="+mj-lt"/>
              </a:rPr>
              <a:t> </a:t>
            </a:r>
            <a:r>
              <a:rPr lang="en-US" sz="2600" dirty="0" err="1">
                <a:latin typeface="+mj-lt"/>
              </a:rPr>
              <a:t>realizado</a:t>
            </a:r>
            <a:r>
              <a:rPr lang="en-US" sz="2600" dirty="0">
                <a:latin typeface="+mj-lt"/>
              </a:rPr>
              <a:t> por el </a:t>
            </a:r>
            <a:r>
              <a:rPr lang="en-US" sz="2600" dirty="0" err="1">
                <a:latin typeface="+mj-lt"/>
              </a:rPr>
              <a:t>empleador</a:t>
            </a:r>
            <a:r>
              <a:rPr lang="en-US" sz="2600" dirty="0">
                <a:latin typeface="+mj-lt"/>
              </a:rPr>
              <a:t>, </a:t>
            </a:r>
            <a:r>
              <a:rPr lang="en-US" sz="2600" dirty="0" err="1">
                <a:latin typeface="+mj-lt"/>
              </a:rPr>
              <a:t>dispositivos</a:t>
            </a:r>
            <a:r>
              <a:rPr lang="en-US" sz="2600" dirty="0">
                <a:latin typeface="+mj-lt"/>
              </a:rPr>
              <a:t> de </a:t>
            </a:r>
            <a:r>
              <a:rPr lang="en-US" sz="2600" dirty="0" err="1">
                <a:latin typeface="+mj-lt"/>
              </a:rPr>
              <a:t>monitoreo</a:t>
            </a:r>
            <a:r>
              <a:rPr lang="en-US" sz="2600" dirty="0">
                <a:latin typeface="+mj-lt"/>
              </a:rPr>
              <a:t> continuo, </a:t>
            </a:r>
            <a:r>
              <a:rPr lang="en-US" sz="2600" dirty="0" err="1">
                <a:latin typeface="+mj-lt"/>
              </a:rPr>
              <a:t>apariencia</a:t>
            </a:r>
            <a:r>
              <a:rPr lang="en-US" sz="2600" dirty="0">
                <a:latin typeface="+mj-lt"/>
              </a:rPr>
              <a:t> visual, u </a:t>
            </a:r>
            <a:r>
              <a:rPr lang="en-US" sz="2600" dirty="0" err="1">
                <a:latin typeface="+mj-lt"/>
              </a:rPr>
              <a:t>olor</a:t>
            </a:r>
            <a:r>
              <a:rPr lang="en-US" sz="2600" dirty="0">
                <a:latin typeface="+mj-lt"/>
              </a:rPr>
              <a:t> a </a:t>
            </a:r>
            <a:r>
              <a:rPr lang="en-US" sz="2600" dirty="0" err="1">
                <a:latin typeface="+mj-lt"/>
              </a:rPr>
              <a:t>químicos</a:t>
            </a:r>
            <a:r>
              <a:rPr lang="en-US" sz="2600" dirty="0">
                <a:latin typeface="+mj-lt"/>
              </a:rPr>
              <a:t> </a:t>
            </a:r>
            <a:r>
              <a:rPr lang="en-US" sz="2600" dirty="0" err="1">
                <a:latin typeface="+mj-lt"/>
              </a:rPr>
              <a:t>peligrosos</a:t>
            </a:r>
            <a:r>
              <a:rPr lang="en-US" sz="2600" dirty="0">
                <a:latin typeface="+mj-lt"/>
              </a:rPr>
              <a:t> que </a:t>
            </a:r>
            <a:r>
              <a:rPr lang="en-US" sz="2600" dirty="0" err="1">
                <a:latin typeface="+mj-lt"/>
              </a:rPr>
              <a:t>están</a:t>
            </a:r>
            <a:r>
              <a:rPr lang="en-US" sz="2600" dirty="0">
                <a:latin typeface="+mj-lt"/>
              </a:rPr>
              <a:t> </a:t>
            </a:r>
            <a:r>
              <a:rPr lang="en-US" sz="2600" dirty="0" err="1">
                <a:latin typeface="+mj-lt"/>
              </a:rPr>
              <a:t>siendo</a:t>
            </a:r>
            <a:r>
              <a:rPr lang="en-US" sz="2600" dirty="0">
                <a:latin typeface="+mj-lt"/>
              </a:rPr>
              <a:t> </a:t>
            </a:r>
            <a:r>
              <a:rPr lang="en-US" sz="2600" dirty="0" err="1">
                <a:latin typeface="+mj-lt"/>
              </a:rPr>
              <a:t>liberados</a:t>
            </a:r>
            <a:r>
              <a:rPr lang="en-US" sz="2600" dirty="0">
                <a:latin typeface="+mj-lt"/>
              </a:rPr>
              <a:t>  </a:t>
            </a:r>
            <a:endParaRPr dirty="0">
              <a:latin typeface="+mj-lt"/>
            </a:endParaRPr>
          </a:p>
        </p:txBody>
      </p:sp>
      <p:sp>
        <p:nvSpPr>
          <p:cNvPr id="6" name="Google Shape;315;p54">
            <a:extLst>
              <a:ext uri="{FF2B5EF4-FFF2-40B4-BE49-F238E27FC236}">
                <a16:creationId xmlns:a16="http://schemas.microsoft.com/office/drawing/2014/main" id="{24EE13CA-98BC-4B31-A7D5-2BC7A47D45D9}"/>
              </a:ext>
            </a:extLst>
          </p:cNvPr>
          <p:cNvSpPr/>
          <p:nvPr/>
        </p:nvSpPr>
        <p:spPr>
          <a:xfrm>
            <a:off x="1722438" y="6435725"/>
            <a:ext cx="3929100" cy="5460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800" i="1">
                <a:solidFill>
                  <a:srgbClr val="000000"/>
                </a:solidFill>
                <a:latin typeface="+mj-lt"/>
                <a:ea typeface="Arial"/>
                <a:cs typeface="Arial"/>
                <a:sym typeface="Arial"/>
              </a:rPr>
              <a:t>29 CFR 1910.1200(h)(3)(i)</a:t>
            </a:r>
            <a:endParaRPr>
              <a:latin typeface="+mj-lt"/>
            </a:endParaRPr>
          </a:p>
        </p:txBody>
      </p:sp>
      <p:sp>
        <p:nvSpPr>
          <p:cNvPr id="8" name="Subtitle 7" hidden="1">
            <a:extLst>
              <a:ext uri="{FF2B5EF4-FFF2-40B4-BE49-F238E27FC236}">
                <a16:creationId xmlns:a16="http://schemas.microsoft.com/office/drawing/2014/main" id="{47082C0D-60EF-438B-B4DF-0D7F12AEC35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95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8"/>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err="1">
                <a:solidFill>
                  <a:srgbClr val="000000"/>
                </a:solidFill>
                <a:latin typeface="+mj-lt"/>
                <a:ea typeface="Arial"/>
                <a:cs typeface="Arial"/>
                <a:sym typeface="Arial"/>
              </a:rPr>
              <a:t>Descripción</a:t>
            </a:r>
            <a:r>
              <a:rPr lang="en-US" sz="3000" b="0" i="0" u="none" strike="noStrike" cap="none" dirty="0">
                <a:solidFill>
                  <a:srgbClr val="000000"/>
                </a:solidFill>
                <a:latin typeface="+mj-lt"/>
                <a:ea typeface="Arial"/>
                <a:cs typeface="Arial"/>
                <a:sym typeface="Arial"/>
              </a:rPr>
              <a:t> General de la </a:t>
            </a:r>
            <a:r>
              <a:rPr lang="en-US" sz="3000" b="0" i="0" u="none" strike="noStrike" cap="none" dirty="0" err="1">
                <a:solidFill>
                  <a:srgbClr val="000000"/>
                </a:solidFill>
                <a:latin typeface="+mj-lt"/>
                <a:ea typeface="Arial"/>
                <a:cs typeface="Arial"/>
                <a:sym typeface="Arial"/>
              </a:rPr>
              <a:t>Clase</a:t>
            </a:r>
            <a:endParaRPr sz="3000" b="0" i="0" u="none" strike="noStrike" cap="none" dirty="0">
              <a:solidFill>
                <a:srgbClr val="000000"/>
              </a:solidFill>
              <a:latin typeface="+mj-lt"/>
              <a:ea typeface="Arial"/>
              <a:cs typeface="Arial"/>
              <a:sym typeface="Arial"/>
            </a:endParaRPr>
          </a:p>
        </p:txBody>
      </p:sp>
      <p:sp>
        <p:nvSpPr>
          <p:cNvPr id="115" name="Google Shape;115;p28"/>
          <p:cNvSpPr txBox="1"/>
          <p:nvPr/>
        </p:nvSpPr>
        <p:spPr>
          <a:xfrm>
            <a:off x="504000" y="1800000"/>
            <a:ext cx="9072000" cy="4384440"/>
          </a:xfrm>
          <a:prstGeom prst="rect">
            <a:avLst/>
          </a:prstGeom>
          <a:noFill/>
          <a:ln>
            <a:noFill/>
          </a:ln>
        </p:spPr>
        <p:txBody>
          <a:bodyPr spcFirstLastPara="1" wrap="square" lIns="0" tIns="0" rIns="0" bIns="0" anchor="t" anchorCtr="0">
            <a:noAutofit/>
          </a:bodyPr>
          <a:lstStyle/>
          <a:p>
            <a:pPr marL="432000" marR="0" lvl="0" indent="-324000"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Breve Historia de la </a:t>
            </a:r>
            <a:r>
              <a:rPr lang="en-US" sz="2600" b="0" i="0" u="none" strike="noStrike" cap="none" dirty="0" err="1">
                <a:solidFill>
                  <a:srgbClr val="000000"/>
                </a:solidFill>
                <a:latin typeface="+mj-lt"/>
                <a:ea typeface="Arial"/>
                <a:cs typeface="Arial"/>
                <a:sym typeface="Arial"/>
              </a:rPr>
              <a:t>Seguridad</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el </a:t>
            </a:r>
            <a:r>
              <a:rPr lang="en-US" sz="2600" b="0" i="0" u="none" strike="noStrike" cap="none" dirty="0" err="1">
                <a:solidFill>
                  <a:srgbClr val="000000"/>
                </a:solidFill>
                <a:latin typeface="+mj-lt"/>
                <a:ea typeface="Arial"/>
                <a:cs typeface="Arial"/>
                <a:sym typeface="Arial"/>
              </a:rPr>
              <a:t>trabajo</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en</a:t>
            </a:r>
            <a:r>
              <a:rPr lang="en-US" sz="2600" b="0" i="0" u="none" strike="noStrike" cap="none" dirty="0">
                <a:solidFill>
                  <a:srgbClr val="000000"/>
                </a:solidFill>
                <a:latin typeface="+mj-lt"/>
                <a:ea typeface="Arial"/>
                <a:cs typeface="Arial"/>
                <a:sym typeface="Arial"/>
              </a:rPr>
              <a:t> los </a:t>
            </a:r>
            <a:r>
              <a:rPr lang="en-US" sz="2600" b="0" i="0" u="none" strike="noStrike" cap="none" dirty="0" err="1">
                <a:solidFill>
                  <a:srgbClr val="000000"/>
                </a:solidFill>
                <a:latin typeface="+mj-lt"/>
                <a:ea typeface="Arial"/>
                <a:cs typeface="Arial"/>
                <a:sym typeface="Arial"/>
              </a:rPr>
              <a:t>Estados</a:t>
            </a:r>
            <a:r>
              <a:rPr lang="en-US" sz="2600" b="0" i="0" u="none" strike="noStrike" cap="none" dirty="0">
                <a:solidFill>
                  <a:srgbClr val="000000"/>
                </a:solidFill>
                <a:latin typeface="+mj-lt"/>
                <a:ea typeface="Arial"/>
                <a:cs typeface="Arial"/>
                <a:sym typeface="Arial"/>
              </a:rPr>
              <a:t> Unidos</a:t>
            </a:r>
            <a:endParaRPr sz="2600" b="0" i="0" u="none" strike="noStrike" cap="none" dirty="0">
              <a:solidFill>
                <a:srgbClr val="000000"/>
              </a:solidFill>
              <a:latin typeface="+mj-lt"/>
              <a:ea typeface="Arial"/>
              <a:cs typeface="Arial"/>
              <a:sym typeface="Arial"/>
            </a:endParaRPr>
          </a:p>
          <a:p>
            <a:pPr marL="432000" marR="0" lvl="0" indent="-324000"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000000"/>
                </a:solidFill>
                <a:latin typeface="+mj-lt"/>
                <a:ea typeface="Arial"/>
                <a:cs typeface="Arial"/>
                <a:sym typeface="Arial"/>
              </a:rPr>
              <a:t>Introduccion</a:t>
            </a:r>
            <a:r>
              <a:rPr lang="en-US" sz="2600" b="0" i="0" u="none" strike="noStrike" cap="none" dirty="0">
                <a:solidFill>
                  <a:srgbClr val="000000"/>
                </a:solidFill>
                <a:latin typeface="+mj-lt"/>
                <a:ea typeface="Arial"/>
                <a:cs typeface="Arial"/>
                <a:sym typeface="Arial"/>
              </a:rPr>
              <a:t> a OSHA</a:t>
            </a:r>
            <a:endParaRPr sz="2600" b="0" i="0" u="none" strike="noStrike" cap="none" dirty="0">
              <a:solidFill>
                <a:srgbClr val="000000"/>
              </a:solidFill>
              <a:latin typeface="+mj-lt"/>
              <a:ea typeface="Arial"/>
              <a:cs typeface="Arial"/>
              <a:sym typeface="Arial"/>
            </a:endParaRPr>
          </a:p>
          <a:p>
            <a:pPr marL="432000" marR="0" lvl="0" indent="-324000"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OHS Derechos &amp; </a:t>
            </a:r>
            <a:r>
              <a:rPr lang="en-US" sz="2600" b="0" i="0" u="none" strike="noStrike" cap="none" dirty="0" err="1">
                <a:solidFill>
                  <a:srgbClr val="000000"/>
                </a:solidFill>
                <a:latin typeface="+mj-lt"/>
                <a:ea typeface="Arial"/>
                <a:cs typeface="Arial"/>
                <a:sym typeface="Arial"/>
              </a:rPr>
              <a:t>Responsabilidades</a:t>
            </a:r>
            <a:endParaRPr sz="2600" b="0" i="0" u="none" strike="noStrike" cap="none" dirty="0">
              <a:solidFill>
                <a:srgbClr val="000000"/>
              </a:solidFill>
              <a:latin typeface="+mj-lt"/>
              <a:ea typeface="Arial"/>
              <a:cs typeface="Arial"/>
              <a:sym typeface="Arial"/>
            </a:endParaRPr>
          </a:p>
          <a:p>
            <a:pPr marL="431999" marR="0" lvl="0" indent="-323999"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Breve Historia de </a:t>
            </a:r>
            <a:r>
              <a:rPr lang="en-US" sz="2600" b="0" i="0" u="none" strike="noStrike" cap="none" dirty="0" err="1">
                <a:solidFill>
                  <a:srgbClr val="000000"/>
                </a:solidFill>
                <a:latin typeface="+mj-lt"/>
                <a:ea typeface="Arial"/>
                <a:cs typeface="Arial"/>
                <a:sym typeface="Arial"/>
              </a:rPr>
              <a:t>materiales</a:t>
            </a:r>
            <a:r>
              <a:rPr lang="en-US" sz="2600" b="0" i="0" u="none" strike="noStrike" cap="none" dirty="0">
                <a:solidFill>
                  <a:srgbClr val="000000"/>
                </a:solidFill>
                <a:latin typeface="+mj-lt"/>
                <a:ea typeface="Arial"/>
                <a:cs typeface="Arial"/>
                <a:sym typeface="Arial"/>
              </a:rPr>
              <a:t> </a:t>
            </a:r>
            <a:r>
              <a:rPr lang="en-US" sz="2600" b="0" i="0" u="none" strike="noStrike" cap="none" dirty="0" err="1">
                <a:solidFill>
                  <a:srgbClr val="000000"/>
                </a:solidFill>
                <a:latin typeface="+mj-lt"/>
                <a:ea typeface="Arial"/>
                <a:cs typeface="Arial"/>
                <a:sym typeface="Arial"/>
              </a:rPr>
              <a:t>peligrosos</a:t>
            </a:r>
            <a:endParaRPr sz="2600" b="0" i="0" u="none" strike="noStrike" cap="none" dirty="0">
              <a:solidFill>
                <a:srgbClr val="000000"/>
              </a:solidFill>
              <a:latin typeface="+mj-lt"/>
              <a:ea typeface="Arial"/>
              <a:cs typeface="Arial"/>
              <a:sym typeface="Arial"/>
            </a:endParaRPr>
          </a:p>
          <a:p>
            <a:pPr marL="431999" marR="0" lvl="0" indent="-323999"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000000"/>
                </a:solidFill>
                <a:latin typeface="+mj-lt"/>
                <a:ea typeface="Arial"/>
                <a:cs typeface="Arial"/>
                <a:sym typeface="Arial"/>
              </a:rPr>
              <a:t>Estándar</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Comunicación</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Peligros</a:t>
            </a:r>
            <a:r>
              <a:rPr lang="en-US" sz="2600" b="0" i="0" u="none" strike="noStrike" cap="none" dirty="0">
                <a:solidFill>
                  <a:srgbClr val="000000"/>
                </a:solidFill>
                <a:latin typeface="+mj-lt"/>
                <a:ea typeface="Arial"/>
                <a:cs typeface="Arial"/>
                <a:sym typeface="Arial"/>
              </a:rPr>
              <a:t> de OSHA(2012)</a:t>
            </a:r>
            <a:endParaRPr sz="2600" b="0" i="0" u="none" strike="noStrike" cap="none" dirty="0">
              <a:solidFill>
                <a:srgbClr val="000000"/>
              </a:solidFill>
              <a:latin typeface="+mj-lt"/>
              <a:ea typeface="Arial"/>
              <a:cs typeface="Arial"/>
              <a:sym typeface="Arial"/>
            </a:endParaRPr>
          </a:p>
          <a:p>
            <a:pPr marL="628200" marR="0" lvl="0" indent="-74294"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000000"/>
                </a:solidFill>
                <a:latin typeface="+mj-lt"/>
                <a:ea typeface="Arial"/>
                <a:cs typeface="Arial"/>
                <a:sym typeface="Arial"/>
              </a:rPr>
              <a:t>Etiquetado</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Contenedores</a:t>
            </a:r>
            <a:endParaRPr sz="2600" b="0" i="0" u="none" strike="noStrike" cap="none" dirty="0">
              <a:solidFill>
                <a:srgbClr val="000000"/>
              </a:solidFill>
              <a:latin typeface="+mj-lt"/>
              <a:ea typeface="Arial"/>
              <a:cs typeface="Arial"/>
              <a:sym typeface="Arial"/>
            </a:endParaRPr>
          </a:p>
          <a:p>
            <a:pPr marL="628200" marR="0" lvl="0" indent="-74294"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ea typeface="Arial"/>
                <a:cs typeface="Arial"/>
                <a:sym typeface="Arial"/>
              </a:rPr>
              <a:t>Hojas de </a:t>
            </a:r>
            <a:r>
              <a:rPr lang="en-US" sz="2600" b="0" i="0" u="none" strike="noStrike" cap="none" dirty="0" err="1">
                <a:solidFill>
                  <a:srgbClr val="000000"/>
                </a:solidFill>
                <a:latin typeface="+mj-lt"/>
                <a:ea typeface="Arial"/>
                <a:cs typeface="Arial"/>
                <a:sym typeface="Arial"/>
              </a:rPr>
              <a:t>Datos</a:t>
            </a:r>
            <a:r>
              <a:rPr lang="en-US" sz="2600" b="0" i="0" u="none" strike="noStrike" cap="none" dirty="0">
                <a:solidFill>
                  <a:srgbClr val="000000"/>
                </a:solidFill>
                <a:latin typeface="+mj-lt"/>
                <a:ea typeface="Arial"/>
                <a:cs typeface="Arial"/>
                <a:sym typeface="Arial"/>
              </a:rPr>
              <a:t> de </a:t>
            </a:r>
            <a:r>
              <a:rPr lang="en-US" sz="2600" b="0" i="0" u="none" strike="noStrike" cap="none" dirty="0" err="1">
                <a:solidFill>
                  <a:srgbClr val="000000"/>
                </a:solidFill>
                <a:latin typeface="+mj-lt"/>
                <a:ea typeface="Arial"/>
                <a:cs typeface="Arial"/>
                <a:sym typeface="Arial"/>
              </a:rPr>
              <a:t>Seguridad</a:t>
            </a:r>
            <a:r>
              <a:rPr lang="en-US" sz="2600" b="0" i="0" u="none" strike="noStrike" cap="none" dirty="0">
                <a:solidFill>
                  <a:srgbClr val="000000"/>
                </a:solidFill>
                <a:latin typeface="+mj-lt"/>
                <a:ea typeface="Arial"/>
                <a:cs typeface="Arial"/>
                <a:sym typeface="Arial"/>
              </a:rPr>
              <a:t> (SDS)</a:t>
            </a:r>
            <a:endParaRPr sz="2600" b="0" i="0" u="none" strike="noStrike" cap="none" dirty="0">
              <a:solidFill>
                <a:srgbClr val="000000"/>
              </a:solidFill>
              <a:latin typeface="+mj-lt"/>
              <a:ea typeface="Arial"/>
              <a:cs typeface="Arial"/>
              <a:sym typeface="Arial"/>
            </a:endParaRPr>
          </a:p>
          <a:p>
            <a:pPr marL="628200" marR="0" lvl="0" indent="-74294"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000000"/>
                </a:solidFill>
                <a:latin typeface="+mj-lt"/>
                <a:ea typeface="Arial"/>
                <a:cs typeface="Arial"/>
                <a:sym typeface="Arial"/>
              </a:rPr>
              <a:t>Entrenamiento</a:t>
            </a:r>
            <a:r>
              <a:rPr lang="en-US" sz="2600" b="0" i="0" u="none" strike="noStrike" cap="none" dirty="0">
                <a:solidFill>
                  <a:srgbClr val="000000"/>
                </a:solidFill>
                <a:latin typeface="+mj-lt"/>
                <a:ea typeface="Arial"/>
                <a:cs typeface="Arial"/>
                <a:sym typeface="Arial"/>
              </a:rPr>
              <a:t> de los </a:t>
            </a:r>
            <a:r>
              <a:rPr lang="en-US" sz="2600" b="0" i="0" u="none" strike="noStrike" cap="none" dirty="0" err="1">
                <a:solidFill>
                  <a:srgbClr val="000000"/>
                </a:solidFill>
                <a:latin typeface="+mj-lt"/>
                <a:ea typeface="Arial"/>
                <a:cs typeface="Arial"/>
                <a:sym typeface="Arial"/>
              </a:rPr>
              <a:t>Trabajadores</a:t>
            </a:r>
            <a:endParaRPr sz="2600" b="0" i="0" u="none" strike="noStrike" cap="none" dirty="0">
              <a:solidFill>
                <a:srgbClr val="000000"/>
              </a:solidFill>
              <a:latin typeface="+mj-lt"/>
              <a:ea typeface="Arial"/>
              <a:cs typeface="Arial"/>
              <a:sym typeface="Arial"/>
            </a:endParaRPr>
          </a:p>
        </p:txBody>
      </p:sp>
      <p:sp>
        <p:nvSpPr>
          <p:cNvPr id="2" name="Title 1" hidden="1">
            <a:extLst>
              <a:ext uri="{FF2B5EF4-FFF2-40B4-BE49-F238E27FC236}">
                <a16:creationId xmlns:a16="http://schemas.microsoft.com/office/drawing/2014/main" id="{9B0BF281-B37A-41E5-AD03-1F7EED984B29}"/>
              </a:ext>
            </a:extLst>
          </p:cNvPr>
          <p:cNvSpPr>
            <a:spLocks noGrp="1"/>
          </p:cNvSpPr>
          <p:nvPr>
            <p:ph type="title"/>
          </p:nvPr>
        </p:nvSpPr>
        <p:spPr/>
        <p:txBody>
          <a:bodyPr/>
          <a:lstStyle/>
          <a:p>
            <a:r>
              <a:rPr lang="es-ES" dirty="0"/>
              <a:t>Descripción General de la Clase</a:t>
            </a:r>
            <a:br>
              <a:rPr lang="es-ES" dirty="0"/>
            </a:br>
            <a:endParaRPr lang="en-US" dirty="0"/>
          </a:p>
        </p:txBody>
      </p:sp>
      <p:sp>
        <p:nvSpPr>
          <p:cNvPr id="3" name="Text Placeholder 2" hidden="1">
            <a:extLst>
              <a:ext uri="{FF2B5EF4-FFF2-40B4-BE49-F238E27FC236}">
                <a16:creationId xmlns:a16="http://schemas.microsoft.com/office/drawing/2014/main" id="{0F7CB124-EA7C-4013-A65A-803348385587}"/>
              </a:ext>
            </a:extLst>
          </p:cNvPr>
          <p:cNvSpPr>
            <a:spLocks noGrp="1"/>
          </p:cNvSpPr>
          <p:nvPr>
            <p:ph type="body" idx="1"/>
          </p:nvPr>
        </p:nvSpPr>
        <p:spPr/>
        <p:txBody>
          <a:bodyPr/>
          <a:lstStyle/>
          <a:p>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D392C-5862-4EC9-B823-DD7471830D79}"/>
              </a:ext>
            </a:extLst>
          </p:cNvPr>
          <p:cNvSpPr>
            <a:spLocks noGrp="1"/>
          </p:cNvSpPr>
          <p:nvPr>
            <p:ph type="ctrTitle"/>
          </p:nvPr>
        </p:nvSpPr>
        <p:spPr>
          <a:xfrm>
            <a:off x="427354" y="240983"/>
            <a:ext cx="8208645" cy="937577"/>
          </a:xfrm>
        </p:spPr>
        <p:txBody>
          <a:bodyPr anchor="t"/>
          <a:lstStyle/>
          <a:p>
            <a:pPr algn="l"/>
            <a:r>
              <a:rPr lang="es-ES" sz="2800" dirty="0" smtClean="0">
                <a:solidFill>
                  <a:schemeClr val="dk1"/>
                </a:solidFill>
              </a:rPr>
              <a:t>  </a:t>
            </a:r>
            <a:br>
              <a:rPr lang="es-ES" sz="2800" dirty="0" smtClean="0">
                <a:solidFill>
                  <a:schemeClr val="dk1"/>
                </a:solidFill>
              </a:rPr>
            </a:br>
            <a:r>
              <a:rPr lang="es-ES" sz="2800" dirty="0" smtClean="0">
                <a:solidFill>
                  <a:schemeClr val="dk1"/>
                </a:solidFill>
              </a:rPr>
              <a:t>Estándar </a:t>
            </a:r>
            <a:r>
              <a:rPr lang="es-ES" sz="2800" dirty="0">
                <a:solidFill>
                  <a:schemeClr val="dk1"/>
                </a:solidFill>
              </a:rPr>
              <a:t>de Comunicación de Riesgos de OSHA</a:t>
            </a:r>
            <a:r>
              <a:rPr lang="es-ES" dirty="0"/>
              <a:t/>
            </a:r>
            <a:br>
              <a:rPr lang="es-ES" dirty="0"/>
            </a:br>
            <a:endParaRPr lang="en-US" dirty="0"/>
          </a:p>
        </p:txBody>
      </p:sp>
      <p:sp>
        <p:nvSpPr>
          <p:cNvPr id="3" name="Subtitle 2" hidden="1">
            <a:extLst>
              <a:ext uri="{FF2B5EF4-FFF2-40B4-BE49-F238E27FC236}">
                <a16:creationId xmlns:a16="http://schemas.microsoft.com/office/drawing/2014/main" id="{B6BF499C-7414-4208-A2C9-476A30CAA0DD}"/>
              </a:ext>
            </a:extLst>
          </p:cNvPr>
          <p:cNvSpPr>
            <a:spLocks noGrp="1"/>
          </p:cNvSpPr>
          <p:nvPr>
            <p:ph type="subTitle" idx="1"/>
          </p:nvPr>
        </p:nvSpPr>
        <p:spPr/>
        <p:txBody>
          <a:bodyPr/>
          <a:lstStyle/>
          <a:p>
            <a:endParaRPr lang="en-US"/>
          </a:p>
        </p:txBody>
      </p:sp>
      <p:sp>
        <p:nvSpPr>
          <p:cNvPr id="8" name="Google Shape;322;p55">
            <a:extLst>
              <a:ext uri="{FF2B5EF4-FFF2-40B4-BE49-F238E27FC236}">
                <a16:creationId xmlns:a16="http://schemas.microsoft.com/office/drawing/2014/main" id="{FBC20183-15B7-40EE-9F2F-2004636E4BFD}"/>
              </a:ext>
            </a:extLst>
          </p:cNvPr>
          <p:cNvSpPr/>
          <p:nvPr/>
        </p:nvSpPr>
        <p:spPr>
          <a:xfrm>
            <a:off x="503250" y="1800225"/>
            <a:ext cx="9069300" cy="2781300"/>
          </a:xfrm>
          <a:prstGeom prst="rect">
            <a:avLst/>
          </a:prstGeom>
          <a:noFill/>
          <a:ln>
            <a:noFill/>
          </a:ln>
        </p:spPr>
        <p:txBody>
          <a:bodyPr spcFirstLastPara="1" wrap="square" lIns="0" tIns="0" rIns="0" bIns="0" anchor="t" anchorCtr="0">
            <a:noAutofit/>
          </a:bodyPr>
          <a:lstStyle/>
          <a:p>
            <a:pPr marL="431800" marR="0" lvl="0" indent="-320675" algn="l" rtl="0">
              <a:lnSpc>
                <a:spcPct val="100000"/>
              </a:lnSpc>
              <a:spcBef>
                <a:spcPts val="0"/>
              </a:spcBef>
              <a:spcAft>
                <a:spcPts val="0"/>
              </a:spcAft>
              <a:buClr>
                <a:srgbClr val="000000"/>
              </a:buClr>
              <a:buSzPts val="1170"/>
              <a:buFont typeface="Noto Sans Symbols"/>
              <a:buChar char="●"/>
            </a:pPr>
            <a:r>
              <a:rPr lang="en-US" sz="2600" b="1" dirty="0">
                <a:latin typeface="+mj-lt"/>
              </a:rPr>
              <a:t>La </a:t>
            </a:r>
            <a:r>
              <a:rPr lang="en-US" sz="2600" b="1" dirty="0" err="1">
                <a:latin typeface="+mj-lt"/>
              </a:rPr>
              <a:t>Capacitación</a:t>
            </a:r>
            <a:r>
              <a:rPr lang="en-US" sz="2600" b="1" dirty="0">
                <a:latin typeface="+mj-lt"/>
              </a:rPr>
              <a:t> de </a:t>
            </a:r>
            <a:r>
              <a:rPr lang="en-US" sz="2600" b="1" dirty="0" err="1">
                <a:latin typeface="+mj-lt"/>
              </a:rPr>
              <a:t>Trabajadores</a:t>
            </a:r>
            <a:r>
              <a:rPr lang="en-US" sz="2600" b="1" dirty="0">
                <a:latin typeface="+mj-lt"/>
              </a:rPr>
              <a:t> debe </a:t>
            </a:r>
            <a:r>
              <a:rPr lang="en-US" sz="2600" b="1" dirty="0" err="1">
                <a:latin typeface="+mj-lt"/>
              </a:rPr>
              <a:t>incluir</a:t>
            </a:r>
            <a:r>
              <a:rPr lang="en-US" sz="2600" b="1" dirty="0">
                <a:latin typeface="+mj-lt"/>
              </a:rPr>
              <a:t> al </a:t>
            </a:r>
            <a:r>
              <a:rPr lang="en-US" sz="2600" b="1" dirty="0" err="1">
                <a:latin typeface="+mj-lt"/>
              </a:rPr>
              <a:t>menos</a:t>
            </a:r>
            <a:r>
              <a:rPr lang="en-US" sz="2600" b="1" dirty="0">
                <a:latin typeface="+mj-lt"/>
              </a:rPr>
              <a:t>:</a:t>
            </a:r>
            <a:endParaRPr dirty="0">
              <a:latin typeface="+mj-lt"/>
            </a:endParaRPr>
          </a:p>
          <a:p>
            <a:pPr marL="431800" marR="0" lvl="0" indent="-320675" algn="l" rtl="0">
              <a:lnSpc>
                <a:spcPct val="100000"/>
              </a:lnSpc>
              <a:spcBef>
                <a:spcPts val="0"/>
              </a:spcBef>
              <a:spcAft>
                <a:spcPts val="0"/>
              </a:spcAft>
              <a:buClr>
                <a:srgbClr val="000000"/>
              </a:buClr>
              <a:buSzPts val="1800"/>
              <a:buFont typeface="Times New Roman"/>
              <a:buNone/>
            </a:pPr>
            <a:endParaRPr sz="1800" dirty="0">
              <a:solidFill>
                <a:srgbClr val="000000"/>
              </a:solidFill>
              <a:latin typeface="+mj-lt"/>
              <a:ea typeface="Arial"/>
              <a:cs typeface="Arial"/>
              <a:sym typeface="Arial"/>
            </a:endParaRPr>
          </a:p>
          <a:p>
            <a:pPr marL="914400" marR="0" lvl="0" indent="-320675" algn="l" rtl="0">
              <a:lnSpc>
                <a:spcPct val="100000"/>
              </a:lnSpc>
              <a:spcBef>
                <a:spcPts val="0"/>
              </a:spcBef>
              <a:spcAft>
                <a:spcPts val="0"/>
              </a:spcAft>
              <a:buClr>
                <a:srgbClr val="000000"/>
              </a:buClr>
              <a:buSzPts val="1170"/>
              <a:buFont typeface="Noto Sans Symbols"/>
              <a:buChar char="●"/>
            </a:pPr>
            <a:r>
              <a:rPr lang="en-US" sz="2600" dirty="0">
                <a:latin typeface="+mj-lt"/>
              </a:rPr>
              <a:t>Los </a:t>
            </a:r>
            <a:r>
              <a:rPr lang="en-US" sz="2600" dirty="0" err="1">
                <a:latin typeface="+mj-lt"/>
              </a:rPr>
              <a:t>peligros</a:t>
            </a:r>
            <a:r>
              <a:rPr lang="en-US" sz="2600" dirty="0">
                <a:latin typeface="+mj-lt"/>
              </a:rPr>
              <a:t> </a:t>
            </a:r>
            <a:r>
              <a:rPr lang="en-US" sz="2600" dirty="0" err="1">
                <a:latin typeface="+mj-lt"/>
              </a:rPr>
              <a:t>físicos</a:t>
            </a:r>
            <a:r>
              <a:rPr lang="en-US" sz="2600" dirty="0">
                <a:latin typeface="+mj-lt"/>
              </a:rPr>
              <a:t>, de </a:t>
            </a:r>
            <a:r>
              <a:rPr lang="en-US" sz="2600" dirty="0" err="1">
                <a:latin typeface="+mj-lt"/>
              </a:rPr>
              <a:t>salud</a:t>
            </a:r>
            <a:r>
              <a:rPr lang="en-US" sz="2600" dirty="0">
                <a:latin typeface="+mj-lt"/>
              </a:rPr>
              <a:t>, </a:t>
            </a:r>
            <a:r>
              <a:rPr lang="en-US" sz="2600" dirty="0" err="1">
                <a:latin typeface="+mj-lt"/>
              </a:rPr>
              <a:t>asfixia</a:t>
            </a:r>
            <a:r>
              <a:rPr lang="en-US" sz="2600" dirty="0">
                <a:latin typeface="+mj-lt"/>
              </a:rPr>
              <a:t> simple, </a:t>
            </a:r>
            <a:r>
              <a:rPr lang="en-US" sz="2600" dirty="0" err="1">
                <a:latin typeface="+mj-lt"/>
              </a:rPr>
              <a:t>polvo</a:t>
            </a:r>
            <a:r>
              <a:rPr lang="en-US" sz="2600" dirty="0">
                <a:latin typeface="+mj-lt"/>
              </a:rPr>
              <a:t> combustible, y gas </a:t>
            </a:r>
            <a:r>
              <a:rPr lang="en-US" sz="2600" dirty="0" err="1">
                <a:latin typeface="+mj-lt"/>
              </a:rPr>
              <a:t>pirofórico</a:t>
            </a:r>
            <a:r>
              <a:rPr lang="en-US" sz="2600" dirty="0">
                <a:latin typeface="+mj-lt"/>
              </a:rPr>
              <a:t>, </a:t>
            </a:r>
            <a:r>
              <a:rPr lang="en-US" sz="2600" dirty="0" err="1">
                <a:latin typeface="+mj-lt"/>
              </a:rPr>
              <a:t>así</a:t>
            </a:r>
            <a:r>
              <a:rPr lang="en-US" sz="2600" dirty="0">
                <a:latin typeface="+mj-lt"/>
              </a:rPr>
              <a:t> </a:t>
            </a:r>
            <a:r>
              <a:rPr lang="en-US" sz="2600" dirty="0" err="1">
                <a:latin typeface="+mj-lt"/>
              </a:rPr>
              <a:t>como</a:t>
            </a:r>
            <a:r>
              <a:rPr lang="en-US" sz="2600" dirty="0">
                <a:latin typeface="+mj-lt"/>
              </a:rPr>
              <a:t> los </a:t>
            </a:r>
            <a:r>
              <a:rPr lang="en-US" sz="2600" dirty="0" err="1">
                <a:latin typeface="+mj-lt"/>
              </a:rPr>
              <a:t>peligros</a:t>
            </a:r>
            <a:r>
              <a:rPr lang="en-US" sz="2600" dirty="0">
                <a:latin typeface="+mj-lt"/>
              </a:rPr>
              <a:t> no </a:t>
            </a:r>
            <a:r>
              <a:rPr lang="en-US" sz="2600" dirty="0" err="1">
                <a:latin typeface="+mj-lt"/>
              </a:rPr>
              <a:t>clasificados</a:t>
            </a:r>
            <a:r>
              <a:rPr lang="en-US" sz="2600" dirty="0">
                <a:latin typeface="+mj-lt"/>
              </a:rPr>
              <a:t> de </a:t>
            </a:r>
            <a:r>
              <a:rPr lang="en-US" sz="2600" dirty="0" err="1">
                <a:latin typeface="+mj-lt"/>
              </a:rPr>
              <a:t>otra</a:t>
            </a:r>
            <a:r>
              <a:rPr lang="en-US" sz="2600" dirty="0">
                <a:latin typeface="+mj-lt"/>
              </a:rPr>
              <a:t> </a:t>
            </a:r>
            <a:r>
              <a:rPr lang="en-US" sz="2600" dirty="0" err="1">
                <a:latin typeface="+mj-lt"/>
              </a:rPr>
              <a:t>manera</a:t>
            </a:r>
            <a:r>
              <a:rPr lang="en-US" sz="2600" dirty="0">
                <a:latin typeface="+mj-lt"/>
              </a:rPr>
              <a:t>, de los </a:t>
            </a:r>
            <a:r>
              <a:rPr lang="en-US" sz="2600" dirty="0" err="1">
                <a:latin typeface="+mj-lt"/>
              </a:rPr>
              <a:t>químicos</a:t>
            </a:r>
            <a:r>
              <a:rPr lang="en-US" sz="2600" dirty="0">
                <a:latin typeface="+mj-lt"/>
              </a:rPr>
              <a:t> </a:t>
            </a:r>
            <a:r>
              <a:rPr lang="en-US" sz="2600" dirty="0" err="1">
                <a:latin typeface="+mj-lt"/>
              </a:rPr>
              <a:t>en</a:t>
            </a:r>
            <a:r>
              <a:rPr lang="en-US" sz="2600" dirty="0">
                <a:latin typeface="+mj-lt"/>
              </a:rPr>
              <a:t> el </a:t>
            </a:r>
            <a:r>
              <a:rPr lang="en-US" sz="2600" dirty="0" err="1">
                <a:latin typeface="+mj-lt"/>
              </a:rPr>
              <a:t>área</a:t>
            </a:r>
            <a:r>
              <a:rPr lang="en-US" sz="2600" dirty="0">
                <a:latin typeface="+mj-lt"/>
              </a:rPr>
              <a:t> de </a:t>
            </a:r>
            <a:r>
              <a:rPr lang="en-US" sz="2600" dirty="0" err="1">
                <a:latin typeface="+mj-lt"/>
              </a:rPr>
              <a:t>trabajo</a:t>
            </a:r>
            <a:r>
              <a:rPr lang="en-US" sz="2600" dirty="0">
                <a:latin typeface="+mj-lt"/>
              </a:rPr>
              <a:t>    </a:t>
            </a:r>
            <a:endParaRPr dirty="0">
              <a:latin typeface="+mj-lt"/>
            </a:endParaRPr>
          </a:p>
        </p:txBody>
      </p:sp>
      <p:sp>
        <p:nvSpPr>
          <p:cNvPr id="9" name="Google Shape;323;p55">
            <a:extLst>
              <a:ext uri="{FF2B5EF4-FFF2-40B4-BE49-F238E27FC236}">
                <a16:creationId xmlns:a16="http://schemas.microsoft.com/office/drawing/2014/main" id="{06D248AC-E875-4B49-967A-459C59E92BD4}"/>
              </a:ext>
            </a:extLst>
          </p:cNvPr>
          <p:cNvSpPr/>
          <p:nvPr/>
        </p:nvSpPr>
        <p:spPr>
          <a:xfrm>
            <a:off x="1654175" y="6470650"/>
            <a:ext cx="4203600" cy="4269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800" i="1">
                <a:solidFill>
                  <a:srgbClr val="000000"/>
                </a:solidFill>
                <a:latin typeface="+mj-lt"/>
                <a:ea typeface="Arial"/>
                <a:cs typeface="Arial"/>
                <a:sym typeface="Arial"/>
              </a:rPr>
              <a:t>29 CFR 1910.1200(h)(3)(ii)</a:t>
            </a:r>
            <a:endParaRPr>
              <a:latin typeface="+mj-lt"/>
            </a:endParaRPr>
          </a:p>
        </p:txBody>
      </p:sp>
    </p:spTree>
    <p:extLst>
      <p:ext uri="{BB962C8B-B14F-4D97-AF65-F5344CB8AC3E}">
        <p14:creationId xmlns:p14="http://schemas.microsoft.com/office/powerpoint/2010/main" val="1179658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98908B-D08D-42A9-91F9-AA4AB8ECD999}"/>
              </a:ext>
            </a:extLst>
          </p:cNvPr>
          <p:cNvSpPr>
            <a:spLocks noGrp="1"/>
          </p:cNvSpPr>
          <p:nvPr>
            <p:ph type="ctrTitle"/>
          </p:nvPr>
        </p:nvSpPr>
        <p:spPr>
          <a:xfrm>
            <a:off x="610235" y="586423"/>
            <a:ext cx="7559700" cy="815657"/>
          </a:xfrm>
        </p:spPr>
        <p:txBody>
          <a:bodyPr anchor="t"/>
          <a:lstStyle/>
          <a:p>
            <a:pPr algn="l"/>
            <a:r>
              <a:rPr lang="es-ES" sz="2800" dirty="0">
                <a:solidFill>
                  <a:schemeClr val="dk1"/>
                </a:solidFill>
              </a:rPr>
              <a:t>Estándar de Comunicación de </a:t>
            </a:r>
            <a:r>
              <a:rPr lang="es-ES" sz="2800" dirty="0" smtClean="0">
                <a:solidFill>
                  <a:schemeClr val="dk1"/>
                </a:solidFill>
              </a:rPr>
              <a:t>Riesgos</a:t>
            </a:r>
            <a:br>
              <a:rPr lang="es-ES" sz="2800" dirty="0" smtClean="0">
                <a:solidFill>
                  <a:schemeClr val="dk1"/>
                </a:solidFill>
              </a:rPr>
            </a:br>
            <a:r>
              <a:rPr lang="es-ES" sz="2800" dirty="0" smtClean="0">
                <a:solidFill>
                  <a:schemeClr val="dk1"/>
                </a:solidFill>
              </a:rPr>
              <a:t>de </a:t>
            </a:r>
            <a:r>
              <a:rPr lang="es-ES" sz="2800" dirty="0">
                <a:solidFill>
                  <a:schemeClr val="dk1"/>
                </a:solidFill>
              </a:rPr>
              <a:t>OSHA</a:t>
            </a:r>
            <a:r>
              <a:rPr lang="es-ES" sz="2800" dirty="0"/>
              <a:t/>
            </a:r>
            <a:br>
              <a:rPr lang="es-ES" sz="2800" dirty="0"/>
            </a:br>
            <a:endParaRPr lang="en-US" sz="2800" dirty="0"/>
          </a:p>
        </p:txBody>
      </p:sp>
      <p:sp>
        <p:nvSpPr>
          <p:cNvPr id="5" name="Google Shape;330;p56">
            <a:extLst>
              <a:ext uri="{FF2B5EF4-FFF2-40B4-BE49-F238E27FC236}">
                <a16:creationId xmlns:a16="http://schemas.microsoft.com/office/drawing/2014/main" id="{239F524B-01CD-4237-9821-B01C6B245269}"/>
              </a:ext>
            </a:extLst>
          </p:cNvPr>
          <p:cNvSpPr/>
          <p:nvPr/>
        </p:nvSpPr>
        <p:spPr>
          <a:xfrm>
            <a:off x="503238" y="1800225"/>
            <a:ext cx="9069300" cy="5238900"/>
          </a:xfrm>
          <a:prstGeom prst="rect">
            <a:avLst/>
          </a:prstGeom>
          <a:noFill/>
          <a:ln>
            <a:noFill/>
          </a:ln>
        </p:spPr>
        <p:txBody>
          <a:bodyPr spcFirstLastPara="1" wrap="square" lIns="0" tIns="0" rIns="0" bIns="0" anchor="t" anchorCtr="0">
            <a:noAutofit/>
          </a:bodyPr>
          <a:lstStyle/>
          <a:p>
            <a:pPr marL="431800" marR="0" lvl="0" indent="-320675" algn="l" rtl="0">
              <a:lnSpc>
                <a:spcPct val="100000"/>
              </a:lnSpc>
              <a:spcBef>
                <a:spcPts val="0"/>
              </a:spcBef>
              <a:spcAft>
                <a:spcPts val="0"/>
              </a:spcAft>
              <a:buClr>
                <a:srgbClr val="000000"/>
              </a:buClr>
              <a:buSzPts val="1170"/>
              <a:buFont typeface="Noto Sans Symbols"/>
              <a:buChar char="●"/>
            </a:pPr>
            <a:r>
              <a:rPr lang="en-US" sz="2600" b="1" dirty="0">
                <a:solidFill>
                  <a:schemeClr val="dk1"/>
                </a:solidFill>
                <a:latin typeface="+mj-lt"/>
              </a:rPr>
              <a:t>La </a:t>
            </a:r>
            <a:r>
              <a:rPr lang="en-US" sz="2600" b="1" dirty="0" err="1">
                <a:solidFill>
                  <a:schemeClr val="dk1"/>
                </a:solidFill>
                <a:latin typeface="+mj-lt"/>
              </a:rPr>
              <a:t>capacitación</a:t>
            </a:r>
            <a:r>
              <a:rPr lang="en-US" sz="2600" b="1" dirty="0">
                <a:solidFill>
                  <a:schemeClr val="dk1"/>
                </a:solidFill>
                <a:latin typeface="+mj-lt"/>
              </a:rPr>
              <a:t> de los </a:t>
            </a:r>
            <a:r>
              <a:rPr lang="en-US" sz="2600" b="1" dirty="0" err="1">
                <a:solidFill>
                  <a:schemeClr val="dk1"/>
                </a:solidFill>
                <a:latin typeface="+mj-lt"/>
              </a:rPr>
              <a:t>empleados</a:t>
            </a:r>
            <a:r>
              <a:rPr lang="en-US" sz="2600" b="1" dirty="0">
                <a:solidFill>
                  <a:schemeClr val="dk1"/>
                </a:solidFill>
                <a:latin typeface="+mj-lt"/>
              </a:rPr>
              <a:t> debe </a:t>
            </a:r>
            <a:r>
              <a:rPr lang="en-US" sz="2600" b="1" dirty="0" err="1">
                <a:solidFill>
                  <a:schemeClr val="dk1"/>
                </a:solidFill>
                <a:latin typeface="+mj-lt"/>
              </a:rPr>
              <a:t>incluir</a:t>
            </a:r>
            <a:r>
              <a:rPr lang="en-US" sz="2600" b="1" dirty="0">
                <a:solidFill>
                  <a:schemeClr val="dk1"/>
                </a:solidFill>
                <a:latin typeface="+mj-lt"/>
              </a:rPr>
              <a:t> al </a:t>
            </a:r>
            <a:r>
              <a:rPr lang="en-US" sz="2600" b="1" dirty="0" err="1">
                <a:solidFill>
                  <a:schemeClr val="dk1"/>
                </a:solidFill>
                <a:latin typeface="+mj-lt"/>
              </a:rPr>
              <a:t>menos</a:t>
            </a:r>
            <a:r>
              <a:rPr lang="en-US" sz="2600" dirty="0">
                <a:solidFill>
                  <a:srgbClr val="000000"/>
                </a:solidFill>
                <a:latin typeface="+mj-lt"/>
                <a:ea typeface="Arial"/>
                <a:cs typeface="Arial"/>
                <a:sym typeface="Arial"/>
              </a:rPr>
              <a:t>:</a:t>
            </a:r>
            <a:endParaRPr dirty="0">
              <a:latin typeface="+mj-lt"/>
            </a:endParaRPr>
          </a:p>
          <a:p>
            <a:pPr marL="431800" marR="0" lvl="0" indent="-320675" algn="l" rtl="0">
              <a:lnSpc>
                <a:spcPct val="100000"/>
              </a:lnSpc>
              <a:spcBef>
                <a:spcPts val="0"/>
              </a:spcBef>
              <a:spcAft>
                <a:spcPts val="0"/>
              </a:spcAft>
              <a:buClr>
                <a:srgbClr val="000000"/>
              </a:buClr>
              <a:buSzPts val="1800"/>
              <a:buFont typeface="Times New Roman"/>
              <a:buNone/>
            </a:pPr>
            <a:endParaRPr sz="1800" dirty="0">
              <a:solidFill>
                <a:srgbClr val="000000"/>
              </a:solidFill>
              <a:latin typeface="+mj-lt"/>
              <a:ea typeface="Arial"/>
              <a:cs typeface="Arial"/>
              <a:sym typeface="Arial"/>
            </a:endParaRPr>
          </a:p>
          <a:p>
            <a:pPr marL="914400" marR="0" lvl="0" indent="-320675" algn="l" rtl="0">
              <a:lnSpc>
                <a:spcPct val="100000"/>
              </a:lnSpc>
              <a:spcBef>
                <a:spcPts val="0"/>
              </a:spcBef>
              <a:spcAft>
                <a:spcPts val="0"/>
              </a:spcAft>
              <a:buClr>
                <a:srgbClr val="000000"/>
              </a:buClr>
              <a:buSzPts val="1170"/>
              <a:buFont typeface="Noto Sans Symbols"/>
              <a:buChar char="●"/>
            </a:pPr>
            <a:r>
              <a:rPr lang="en-US" sz="2600" dirty="0">
                <a:latin typeface="+mj-lt"/>
              </a:rPr>
              <a:t>Las </a:t>
            </a:r>
            <a:r>
              <a:rPr lang="en-US" sz="2600" dirty="0" err="1">
                <a:latin typeface="+mj-lt"/>
              </a:rPr>
              <a:t>medidas</a:t>
            </a:r>
            <a:r>
              <a:rPr lang="en-US" sz="2600" dirty="0">
                <a:latin typeface="+mj-lt"/>
              </a:rPr>
              <a:t> que los </a:t>
            </a:r>
            <a:r>
              <a:rPr lang="en-US" sz="2600" dirty="0" err="1">
                <a:latin typeface="+mj-lt"/>
              </a:rPr>
              <a:t>trabajadores</a:t>
            </a:r>
            <a:r>
              <a:rPr lang="en-US" sz="2600" dirty="0">
                <a:latin typeface="+mj-lt"/>
              </a:rPr>
              <a:t> </a:t>
            </a:r>
            <a:r>
              <a:rPr lang="en-US" sz="2600" dirty="0" err="1">
                <a:latin typeface="+mj-lt"/>
              </a:rPr>
              <a:t>pueden</a:t>
            </a:r>
            <a:r>
              <a:rPr lang="en-US" sz="2600" dirty="0">
                <a:latin typeface="+mj-lt"/>
              </a:rPr>
              <a:t> </a:t>
            </a:r>
            <a:r>
              <a:rPr lang="en-US" sz="2600" dirty="0" err="1">
                <a:latin typeface="+mj-lt"/>
              </a:rPr>
              <a:t>tomar</a:t>
            </a:r>
            <a:r>
              <a:rPr lang="en-US" sz="2600" dirty="0">
                <a:latin typeface="+mj-lt"/>
              </a:rPr>
              <a:t> para </a:t>
            </a:r>
            <a:r>
              <a:rPr lang="en-US" sz="2600" dirty="0" err="1">
                <a:latin typeface="+mj-lt"/>
              </a:rPr>
              <a:t>protegerse</a:t>
            </a:r>
            <a:r>
              <a:rPr lang="en-US" sz="2600" dirty="0">
                <a:latin typeface="+mj-lt"/>
              </a:rPr>
              <a:t> de </a:t>
            </a:r>
            <a:r>
              <a:rPr lang="en-US" sz="2600" dirty="0" err="1">
                <a:latin typeface="+mj-lt"/>
              </a:rPr>
              <a:t>estos</a:t>
            </a:r>
            <a:r>
              <a:rPr lang="en-US" sz="2600" dirty="0">
                <a:latin typeface="+mj-lt"/>
              </a:rPr>
              <a:t> </a:t>
            </a:r>
            <a:r>
              <a:rPr lang="en-US" sz="2600" dirty="0" err="1">
                <a:latin typeface="+mj-lt"/>
              </a:rPr>
              <a:t>peligros</a:t>
            </a:r>
            <a:r>
              <a:rPr lang="en-US" sz="2600" dirty="0">
                <a:latin typeface="+mj-lt"/>
              </a:rPr>
              <a:t>, </a:t>
            </a:r>
            <a:r>
              <a:rPr lang="en-US" sz="2600" dirty="0" err="1">
                <a:latin typeface="+mj-lt"/>
              </a:rPr>
              <a:t>incluidos</a:t>
            </a:r>
            <a:r>
              <a:rPr lang="en-US" sz="2600" dirty="0">
                <a:latin typeface="+mj-lt"/>
              </a:rPr>
              <a:t> los </a:t>
            </a:r>
            <a:r>
              <a:rPr lang="en-US" sz="2600" dirty="0" err="1">
                <a:latin typeface="+mj-lt"/>
              </a:rPr>
              <a:t>procedimientos</a:t>
            </a:r>
            <a:r>
              <a:rPr lang="en-US" sz="2600" dirty="0">
                <a:latin typeface="+mj-lt"/>
              </a:rPr>
              <a:t> </a:t>
            </a:r>
            <a:r>
              <a:rPr lang="en-US" sz="2600" b="1" dirty="0" err="1">
                <a:latin typeface="+mj-lt"/>
              </a:rPr>
              <a:t>específicos</a:t>
            </a:r>
            <a:r>
              <a:rPr lang="en-US" sz="2600" b="1" dirty="0">
                <a:latin typeface="+mj-lt"/>
              </a:rPr>
              <a:t> que el </a:t>
            </a:r>
            <a:r>
              <a:rPr lang="en-US" sz="2600" b="1" dirty="0" err="1">
                <a:latin typeface="+mj-lt"/>
              </a:rPr>
              <a:t>empleador</a:t>
            </a:r>
            <a:r>
              <a:rPr lang="en-US" sz="2600" b="1" dirty="0">
                <a:latin typeface="+mj-lt"/>
              </a:rPr>
              <a:t> ha </a:t>
            </a:r>
            <a:r>
              <a:rPr lang="en-US" sz="2600" b="1" dirty="0" err="1">
                <a:latin typeface="+mj-lt"/>
              </a:rPr>
              <a:t>implementado</a:t>
            </a:r>
            <a:r>
              <a:rPr lang="en-US" sz="2600" b="1" dirty="0">
                <a:latin typeface="+mj-lt"/>
              </a:rPr>
              <a:t> para </a:t>
            </a:r>
            <a:r>
              <a:rPr lang="en-US" sz="2600" b="1" dirty="0" err="1">
                <a:latin typeface="+mj-lt"/>
              </a:rPr>
              <a:t>proteger</a:t>
            </a:r>
            <a:r>
              <a:rPr lang="en-US" sz="2600" b="1" dirty="0">
                <a:latin typeface="+mj-lt"/>
              </a:rPr>
              <a:t> a los </a:t>
            </a:r>
            <a:r>
              <a:rPr lang="en-US" sz="2600" b="1" dirty="0" err="1">
                <a:latin typeface="+mj-lt"/>
              </a:rPr>
              <a:t>empleados</a:t>
            </a:r>
            <a:r>
              <a:rPr lang="en-US" sz="2600" b="1" dirty="0">
                <a:latin typeface="+mj-lt"/>
              </a:rPr>
              <a:t> de la </a:t>
            </a:r>
            <a:r>
              <a:rPr lang="en-US" sz="2600" b="1" dirty="0" err="1">
                <a:latin typeface="+mj-lt"/>
              </a:rPr>
              <a:t>exposición</a:t>
            </a:r>
            <a:r>
              <a:rPr lang="en-US" sz="2600" dirty="0">
                <a:latin typeface="+mj-lt"/>
              </a:rPr>
              <a:t> a </a:t>
            </a:r>
            <a:r>
              <a:rPr lang="en-US" sz="2600" dirty="0" err="1">
                <a:latin typeface="+mj-lt"/>
              </a:rPr>
              <a:t>productos</a:t>
            </a:r>
            <a:r>
              <a:rPr lang="en-US" sz="2600" dirty="0">
                <a:latin typeface="+mj-lt"/>
              </a:rPr>
              <a:t> </a:t>
            </a:r>
            <a:r>
              <a:rPr lang="en-US" sz="2600" dirty="0" err="1">
                <a:latin typeface="+mj-lt"/>
              </a:rPr>
              <a:t>químicos</a:t>
            </a:r>
            <a:r>
              <a:rPr lang="en-US" sz="2600" dirty="0">
                <a:latin typeface="+mj-lt"/>
              </a:rPr>
              <a:t> </a:t>
            </a:r>
            <a:r>
              <a:rPr lang="en-US" sz="2600" dirty="0" err="1">
                <a:latin typeface="+mj-lt"/>
              </a:rPr>
              <a:t>peligrosos</a:t>
            </a:r>
            <a:r>
              <a:rPr lang="en-US" sz="2600" dirty="0">
                <a:latin typeface="+mj-lt"/>
              </a:rPr>
              <a:t> </a:t>
            </a:r>
            <a:r>
              <a:rPr lang="en-US" sz="2600" dirty="0" err="1">
                <a:latin typeface="+mj-lt"/>
              </a:rPr>
              <a:t>como</a:t>
            </a:r>
            <a:r>
              <a:rPr lang="en-US" sz="2600" dirty="0">
                <a:solidFill>
                  <a:srgbClr val="000000"/>
                </a:solidFill>
                <a:latin typeface="+mj-lt"/>
                <a:ea typeface="Arial"/>
                <a:cs typeface="Arial"/>
                <a:sym typeface="Arial"/>
              </a:rPr>
              <a:t>:</a:t>
            </a:r>
            <a:endParaRPr dirty="0">
              <a:latin typeface="+mj-lt"/>
            </a:endParaRPr>
          </a:p>
          <a:p>
            <a:pPr marL="1828800" marR="0" lvl="0" indent="0" algn="l" rtl="0">
              <a:lnSpc>
                <a:spcPct val="100000"/>
              </a:lnSpc>
              <a:spcBef>
                <a:spcPts val="0"/>
              </a:spcBef>
              <a:spcAft>
                <a:spcPts val="0"/>
              </a:spcAft>
              <a:buClr>
                <a:srgbClr val="000000"/>
              </a:buClr>
              <a:buSzPts val="2600"/>
              <a:buFont typeface="Times New Roman"/>
              <a:buNone/>
            </a:pPr>
            <a:r>
              <a:rPr lang="en-US" sz="2600" dirty="0">
                <a:solidFill>
                  <a:srgbClr val="000000"/>
                </a:solidFill>
                <a:latin typeface="+mj-lt"/>
                <a:ea typeface="Arial"/>
                <a:cs typeface="Arial"/>
                <a:sym typeface="Arial"/>
              </a:rPr>
              <a:t>- </a:t>
            </a:r>
            <a:r>
              <a:rPr lang="en-US" sz="2600" dirty="0" err="1">
                <a:latin typeface="+mj-lt"/>
              </a:rPr>
              <a:t>prácticas</a:t>
            </a:r>
            <a:r>
              <a:rPr lang="en-US" sz="2600" dirty="0">
                <a:latin typeface="+mj-lt"/>
              </a:rPr>
              <a:t> de </a:t>
            </a:r>
            <a:r>
              <a:rPr lang="en-US" sz="2600" dirty="0" err="1">
                <a:latin typeface="+mj-lt"/>
              </a:rPr>
              <a:t>trabajo</a:t>
            </a:r>
            <a:r>
              <a:rPr lang="en-US" sz="2600" dirty="0">
                <a:latin typeface="+mj-lt"/>
              </a:rPr>
              <a:t> </a:t>
            </a:r>
            <a:r>
              <a:rPr lang="en-US" sz="2600" dirty="0" err="1">
                <a:latin typeface="+mj-lt"/>
              </a:rPr>
              <a:t>apropiadas</a:t>
            </a:r>
            <a:r>
              <a:rPr lang="en-US" sz="2600" dirty="0">
                <a:solidFill>
                  <a:srgbClr val="000000"/>
                </a:solidFill>
                <a:latin typeface="+mj-lt"/>
                <a:ea typeface="Arial"/>
                <a:cs typeface="Arial"/>
                <a:sym typeface="Arial"/>
              </a:rPr>
              <a:t>,</a:t>
            </a:r>
            <a:endParaRPr dirty="0">
              <a:latin typeface="+mj-lt"/>
            </a:endParaRPr>
          </a:p>
          <a:p>
            <a:pPr marL="1828800" marR="0" lvl="0" indent="0" algn="l" rtl="0">
              <a:lnSpc>
                <a:spcPct val="100000"/>
              </a:lnSpc>
              <a:spcBef>
                <a:spcPts val="0"/>
              </a:spcBef>
              <a:spcAft>
                <a:spcPts val="0"/>
              </a:spcAft>
              <a:buClr>
                <a:srgbClr val="000000"/>
              </a:buClr>
              <a:buSzPts val="2600"/>
              <a:buFont typeface="Times New Roman"/>
              <a:buNone/>
            </a:pPr>
            <a:r>
              <a:rPr lang="en-US" sz="2600" dirty="0">
                <a:solidFill>
                  <a:srgbClr val="000000"/>
                </a:solidFill>
                <a:latin typeface="+mj-lt"/>
                <a:ea typeface="Arial"/>
                <a:cs typeface="Arial"/>
                <a:sym typeface="Arial"/>
              </a:rPr>
              <a:t>- </a:t>
            </a:r>
            <a:r>
              <a:rPr lang="en-US" sz="2600" dirty="0" err="1">
                <a:latin typeface="+mj-lt"/>
              </a:rPr>
              <a:t>procedimiento</a:t>
            </a:r>
            <a:r>
              <a:rPr lang="en-US" sz="2600" dirty="0">
                <a:latin typeface="+mj-lt"/>
              </a:rPr>
              <a:t> de </a:t>
            </a:r>
            <a:r>
              <a:rPr lang="en-US" sz="2600" dirty="0" err="1">
                <a:latin typeface="+mj-lt"/>
              </a:rPr>
              <a:t>emergencia</a:t>
            </a:r>
            <a:r>
              <a:rPr lang="en-US" sz="2600" dirty="0">
                <a:solidFill>
                  <a:srgbClr val="000000"/>
                </a:solidFill>
                <a:latin typeface="+mj-lt"/>
                <a:ea typeface="Arial"/>
                <a:cs typeface="Arial"/>
                <a:sym typeface="Arial"/>
              </a:rPr>
              <a:t>, </a:t>
            </a:r>
            <a:r>
              <a:rPr lang="en-US" sz="2600" dirty="0">
                <a:latin typeface="+mj-lt"/>
              </a:rPr>
              <a:t>y</a:t>
            </a:r>
            <a:endParaRPr dirty="0">
              <a:latin typeface="+mj-lt"/>
            </a:endParaRPr>
          </a:p>
          <a:p>
            <a:pPr marL="1828800" marR="0" lvl="0" indent="0" algn="l" rtl="0">
              <a:lnSpc>
                <a:spcPct val="100000"/>
              </a:lnSpc>
              <a:spcBef>
                <a:spcPts val="0"/>
              </a:spcBef>
              <a:spcAft>
                <a:spcPts val="0"/>
              </a:spcAft>
              <a:buClr>
                <a:srgbClr val="000000"/>
              </a:buClr>
              <a:buSzPts val="2600"/>
              <a:buFont typeface="Times New Roman"/>
              <a:buNone/>
            </a:pPr>
            <a:r>
              <a:rPr lang="en-US" sz="2600" dirty="0">
                <a:solidFill>
                  <a:srgbClr val="000000"/>
                </a:solidFill>
                <a:latin typeface="+mj-lt"/>
                <a:ea typeface="Arial"/>
                <a:cs typeface="Arial"/>
                <a:sym typeface="Arial"/>
              </a:rPr>
              <a:t>- </a:t>
            </a:r>
            <a:r>
              <a:rPr lang="en-US" sz="2600" dirty="0" err="1">
                <a:latin typeface="+mj-lt"/>
              </a:rPr>
              <a:t>equipo</a:t>
            </a:r>
            <a:r>
              <a:rPr lang="en-US" sz="2600" dirty="0">
                <a:latin typeface="+mj-lt"/>
              </a:rPr>
              <a:t> de </a:t>
            </a:r>
            <a:r>
              <a:rPr lang="en-US" sz="2600" dirty="0" err="1">
                <a:latin typeface="+mj-lt"/>
              </a:rPr>
              <a:t>protección</a:t>
            </a:r>
            <a:r>
              <a:rPr lang="en-US" sz="2600" dirty="0">
                <a:latin typeface="+mj-lt"/>
              </a:rPr>
              <a:t> personal para ser </a:t>
            </a:r>
            <a:r>
              <a:rPr lang="en-US" sz="2600" dirty="0" err="1">
                <a:latin typeface="+mj-lt"/>
              </a:rPr>
              <a:t>utilizado</a:t>
            </a:r>
            <a:r>
              <a:rPr lang="en-US" sz="2600" dirty="0">
                <a:latin typeface="+mj-lt"/>
              </a:rPr>
              <a:t> </a:t>
            </a:r>
            <a:endParaRPr dirty="0">
              <a:latin typeface="+mj-lt"/>
            </a:endParaRPr>
          </a:p>
        </p:txBody>
      </p:sp>
      <p:sp>
        <p:nvSpPr>
          <p:cNvPr id="6" name="Google Shape;331;p56">
            <a:extLst>
              <a:ext uri="{FF2B5EF4-FFF2-40B4-BE49-F238E27FC236}">
                <a16:creationId xmlns:a16="http://schemas.microsoft.com/office/drawing/2014/main" id="{5386A20A-9C8C-417C-969A-92659C2CE8A5}"/>
              </a:ext>
            </a:extLst>
          </p:cNvPr>
          <p:cNvSpPr/>
          <p:nvPr/>
        </p:nvSpPr>
        <p:spPr>
          <a:xfrm>
            <a:off x="1489075" y="6416675"/>
            <a:ext cx="4843500" cy="4269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800" i="1">
                <a:solidFill>
                  <a:srgbClr val="000000"/>
                </a:solidFill>
                <a:latin typeface="+mj-lt"/>
                <a:ea typeface="Arial"/>
                <a:cs typeface="Arial"/>
                <a:sym typeface="Arial"/>
              </a:rPr>
              <a:t>29 CFR 1910.1200(h)(3)(iii)</a:t>
            </a:r>
            <a:endParaRPr>
              <a:latin typeface="+mj-lt"/>
            </a:endParaRPr>
          </a:p>
        </p:txBody>
      </p:sp>
      <p:sp>
        <p:nvSpPr>
          <p:cNvPr id="8" name="Subtitle 7" hidden="1">
            <a:extLst>
              <a:ext uri="{FF2B5EF4-FFF2-40B4-BE49-F238E27FC236}">
                <a16:creationId xmlns:a16="http://schemas.microsoft.com/office/drawing/2014/main" id="{4F40BD79-725F-45AD-A170-53D3EB2CB32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8235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B7D84-BE7D-49EC-8483-6C42EF412B83}"/>
              </a:ext>
            </a:extLst>
          </p:cNvPr>
          <p:cNvSpPr>
            <a:spLocks noGrp="1"/>
          </p:cNvSpPr>
          <p:nvPr>
            <p:ph type="ctrTitle"/>
          </p:nvPr>
        </p:nvSpPr>
        <p:spPr>
          <a:xfrm>
            <a:off x="427355" y="545783"/>
            <a:ext cx="7559700" cy="856297"/>
          </a:xfrm>
        </p:spPr>
        <p:txBody>
          <a:bodyPr anchor="t"/>
          <a:lstStyle/>
          <a:p>
            <a:pPr algn="l"/>
            <a:r>
              <a:rPr lang="es-ES" sz="2800" dirty="0" smtClean="0">
                <a:solidFill>
                  <a:schemeClr val="dk1"/>
                </a:solidFill>
              </a:rPr>
              <a:t> Estándar </a:t>
            </a:r>
            <a:r>
              <a:rPr lang="es-ES" sz="2800" dirty="0">
                <a:solidFill>
                  <a:schemeClr val="dk1"/>
                </a:solidFill>
              </a:rPr>
              <a:t>de Comunicación de Riesgos </a:t>
            </a:r>
            <a:r>
              <a:rPr lang="es-ES" sz="2800" dirty="0" smtClean="0">
                <a:solidFill>
                  <a:schemeClr val="dk1"/>
                </a:solidFill>
              </a:rPr>
              <a:t/>
            </a:r>
            <a:br>
              <a:rPr lang="es-ES" sz="2800" dirty="0" smtClean="0">
                <a:solidFill>
                  <a:schemeClr val="dk1"/>
                </a:solidFill>
              </a:rPr>
            </a:br>
            <a:r>
              <a:rPr lang="es-ES" sz="2800" dirty="0" smtClean="0">
                <a:solidFill>
                  <a:schemeClr val="dk1"/>
                </a:solidFill>
              </a:rPr>
              <a:t>de </a:t>
            </a:r>
            <a:r>
              <a:rPr lang="es-ES" sz="2800" dirty="0">
                <a:solidFill>
                  <a:schemeClr val="dk1"/>
                </a:solidFill>
              </a:rPr>
              <a:t>OSHA</a:t>
            </a:r>
            <a:r>
              <a:rPr lang="es-ES" sz="2800" dirty="0"/>
              <a:t/>
            </a:r>
            <a:br>
              <a:rPr lang="es-ES" sz="2800" dirty="0"/>
            </a:br>
            <a:endParaRPr lang="en-US" sz="2800" dirty="0"/>
          </a:p>
        </p:txBody>
      </p:sp>
      <p:sp>
        <p:nvSpPr>
          <p:cNvPr id="3" name="Subtitle 2" hidden="1">
            <a:extLst>
              <a:ext uri="{FF2B5EF4-FFF2-40B4-BE49-F238E27FC236}">
                <a16:creationId xmlns:a16="http://schemas.microsoft.com/office/drawing/2014/main" id="{90BBFB5A-150D-4848-A9C6-206CBA916DB6}"/>
              </a:ext>
            </a:extLst>
          </p:cNvPr>
          <p:cNvSpPr>
            <a:spLocks noGrp="1"/>
          </p:cNvSpPr>
          <p:nvPr>
            <p:ph type="subTitle" idx="1"/>
          </p:nvPr>
        </p:nvSpPr>
        <p:spPr/>
        <p:txBody>
          <a:bodyPr/>
          <a:lstStyle/>
          <a:p>
            <a:endParaRPr lang="en-US"/>
          </a:p>
        </p:txBody>
      </p:sp>
      <p:sp>
        <p:nvSpPr>
          <p:cNvPr id="5" name="Google Shape;338;p57">
            <a:extLst>
              <a:ext uri="{FF2B5EF4-FFF2-40B4-BE49-F238E27FC236}">
                <a16:creationId xmlns:a16="http://schemas.microsoft.com/office/drawing/2014/main" id="{18ADA8AE-604E-46B4-93AB-CFA3E133E084}"/>
              </a:ext>
            </a:extLst>
          </p:cNvPr>
          <p:cNvSpPr/>
          <p:nvPr/>
        </p:nvSpPr>
        <p:spPr>
          <a:xfrm>
            <a:off x="503250" y="1800225"/>
            <a:ext cx="9069300" cy="4843200"/>
          </a:xfrm>
          <a:prstGeom prst="rect">
            <a:avLst/>
          </a:prstGeom>
          <a:noFill/>
          <a:ln>
            <a:noFill/>
          </a:ln>
        </p:spPr>
        <p:txBody>
          <a:bodyPr spcFirstLastPara="1" wrap="square" lIns="0" tIns="0" rIns="0" bIns="0" anchor="t" anchorCtr="0">
            <a:noAutofit/>
          </a:bodyPr>
          <a:lstStyle/>
          <a:p>
            <a:pPr marL="431800" marR="0" lvl="0" indent="-320675" algn="l" rtl="0">
              <a:lnSpc>
                <a:spcPct val="100000"/>
              </a:lnSpc>
              <a:spcBef>
                <a:spcPts val="0"/>
              </a:spcBef>
              <a:spcAft>
                <a:spcPts val="0"/>
              </a:spcAft>
              <a:buClr>
                <a:srgbClr val="000000"/>
              </a:buClr>
              <a:buSzPts val="1170"/>
              <a:buFont typeface="Noto Sans Symbols"/>
              <a:buChar char="●"/>
            </a:pPr>
            <a:r>
              <a:rPr lang="en-US" sz="2600" b="1" dirty="0">
                <a:solidFill>
                  <a:schemeClr val="dk1"/>
                </a:solidFill>
                <a:latin typeface="+mj-lt"/>
              </a:rPr>
              <a:t>La </a:t>
            </a:r>
            <a:r>
              <a:rPr lang="en-US" sz="2600" b="1" dirty="0" err="1">
                <a:solidFill>
                  <a:schemeClr val="dk1"/>
                </a:solidFill>
                <a:latin typeface="+mj-lt"/>
              </a:rPr>
              <a:t>capacitación</a:t>
            </a:r>
            <a:r>
              <a:rPr lang="en-US" sz="2600" b="1" dirty="0">
                <a:solidFill>
                  <a:schemeClr val="dk1"/>
                </a:solidFill>
                <a:latin typeface="+mj-lt"/>
              </a:rPr>
              <a:t> de los </a:t>
            </a:r>
            <a:r>
              <a:rPr lang="en-US" sz="2600" b="1" dirty="0" err="1">
                <a:solidFill>
                  <a:schemeClr val="dk1"/>
                </a:solidFill>
                <a:latin typeface="+mj-lt"/>
              </a:rPr>
              <a:t>empleados</a:t>
            </a:r>
            <a:r>
              <a:rPr lang="en-US" sz="2600" b="1" dirty="0">
                <a:solidFill>
                  <a:schemeClr val="dk1"/>
                </a:solidFill>
                <a:latin typeface="+mj-lt"/>
              </a:rPr>
              <a:t> debe </a:t>
            </a:r>
            <a:r>
              <a:rPr lang="en-US" sz="2600" b="1" dirty="0" err="1">
                <a:solidFill>
                  <a:schemeClr val="dk1"/>
                </a:solidFill>
                <a:latin typeface="+mj-lt"/>
              </a:rPr>
              <a:t>incluir</a:t>
            </a:r>
            <a:r>
              <a:rPr lang="en-US" sz="2600" b="1" dirty="0">
                <a:solidFill>
                  <a:schemeClr val="dk1"/>
                </a:solidFill>
                <a:latin typeface="+mj-lt"/>
              </a:rPr>
              <a:t> al </a:t>
            </a:r>
            <a:r>
              <a:rPr lang="en-US" sz="2600" b="1" dirty="0" err="1">
                <a:solidFill>
                  <a:schemeClr val="dk1"/>
                </a:solidFill>
                <a:latin typeface="+mj-lt"/>
              </a:rPr>
              <a:t>menos</a:t>
            </a:r>
            <a:r>
              <a:rPr lang="en-US" sz="2600" dirty="0">
                <a:solidFill>
                  <a:srgbClr val="000000"/>
                </a:solidFill>
                <a:latin typeface="+mj-lt"/>
                <a:ea typeface="Arial"/>
                <a:cs typeface="Arial"/>
                <a:sym typeface="Arial"/>
              </a:rPr>
              <a:t>:</a:t>
            </a:r>
            <a:endParaRPr dirty="0">
              <a:latin typeface="+mj-lt"/>
            </a:endParaRPr>
          </a:p>
          <a:p>
            <a:pPr marL="914400" marR="0" lvl="0" indent="-405130" algn="l" rtl="0">
              <a:lnSpc>
                <a:spcPct val="100000"/>
              </a:lnSpc>
              <a:spcBef>
                <a:spcPts val="0"/>
              </a:spcBef>
              <a:spcAft>
                <a:spcPts val="0"/>
              </a:spcAft>
              <a:buClr>
                <a:srgbClr val="000000"/>
              </a:buClr>
              <a:buSzPts val="2500"/>
              <a:buFont typeface="Noto Sans Symbols"/>
              <a:buChar char="●"/>
            </a:pPr>
            <a:r>
              <a:rPr lang="en-US" sz="2500" dirty="0">
                <a:latin typeface="+mj-lt"/>
              </a:rPr>
              <a:t>Los </a:t>
            </a:r>
            <a:r>
              <a:rPr lang="en-US" sz="2500" dirty="0" err="1">
                <a:latin typeface="+mj-lt"/>
              </a:rPr>
              <a:t>detalles</a:t>
            </a:r>
            <a:r>
              <a:rPr lang="en-US" sz="2500" dirty="0">
                <a:latin typeface="+mj-lt"/>
              </a:rPr>
              <a:t> del </a:t>
            </a:r>
            <a:r>
              <a:rPr lang="en-US" sz="2500" dirty="0" err="1">
                <a:latin typeface="+mj-lt"/>
              </a:rPr>
              <a:t>programa</a:t>
            </a:r>
            <a:r>
              <a:rPr lang="en-US" sz="2500" dirty="0">
                <a:latin typeface="+mj-lt"/>
              </a:rPr>
              <a:t> de </a:t>
            </a:r>
            <a:r>
              <a:rPr lang="en-US" sz="2500" dirty="0" err="1">
                <a:latin typeface="+mj-lt"/>
              </a:rPr>
              <a:t>comunicación</a:t>
            </a:r>
            <a:r>
              <a:rPr lang="en-US" sz="2500" dirty="0">
                <a:latin typeface="+mj-lt"/>
              </a:rPr>
              <a:t> de </a:t>
            </a:r>
            <a:r>
              <a:rPr lang="en-US" sz="2500" dirty="0" err="1">
                <a:latin typeface="+mj-lt"/>
              </a:rPr>
              <a:t>riesgos</a:t>
            </a:r>
            <a:r>
              <a:rPr lang="en-US" sz="2500" dirty="0">
                <a:latin typeface="+mj-lt"/>
              </a:rPr>
              <a:t> </a:t>
            </a:r>
            <a:r>
              <a:rPr lang="en-US" sz="2500" dirty="0" err="1">
                <a:latin typeface="+mj-lt"/>
              </a:rPr>
              <a:t>desarrollado</a:t>
            </a:r>
            <a:r>
              <a:rPr lang="en-US" sz="2500" dirty="0">
                <a:latin typeface="+mj-lt"/>
              </a:rPr>
              <a:t> por el </a:t>
            </a:r>
            <a:r>
              <a:rPr lang="en-US" sz="2500" dirty="0" err="1">
                <a:latin typeface="+mj-lt"/>
              </a:rPr>
              <a:t>empleador</a:t>
            </a:r>
            <a:r>
              <a:rPr lang="en-US" sz="2500" dirty="0">
                <a:latin typeface="+mj-lt"/>
              </a:rPr>
              <a:t>, </a:t>
            </a:r>
            <a:r>
              <a:rPr lang="en-US" sz="2500" dirty="0" err="1">
                <a:latin typeface="+mj-lt"/>
              </a:rPr>
              <a:t>incluidos</a:t>
            </a:r>
            <a:r>
              <a:rPr lang="en-US" sz="2500" dirty="0">
                <a:latin typeface="+mj-lt"/>
              </a:rPr>
              <a:t> </a:t>
            </a:r>
            <a:endParaRPr sz="2500" dirty="0">
              <a:latin typeface="+mj-lt"/>
            </a:endParaRPr>
          </a:p>
          <a:p>
            <a:pPr marL="431800" marR="0" lvl="0" indent="-320675" algn="l" rtl="0">
              <a:lnSpc>
                <a:spcPct val="100000"/>
              </a:lnSpc>
              <a:spcBef>
                <a:spcPts val="0"/>
              </a:spcBef>
              <a:spcAft>
                <a:spcPts val="0"/>
              </a:spcAft>
              <a:buClr>
                <a:srgbClr val="000000"/>
              </a:buClr>
              <a:buSzPts val="1800"/>
              <a:buFont typeface="Times New Roman"/>
              <a:buNone/>
            </a:pPr>
            <a:endParaRPr sz="2500" dirty="0">
              <a:solidFill>
                <a:srgbClr val="000000"/>
              </a:solidFill>
              <a:latin typeface="+mj-lt"/>
              <a:ea typeface="Arial"/>
              <a:cs typeface="Arial"/>
              <a:sym typeface="Arial"/>
            </a:endParaRPr>
          </a:p>
          <a:p>
            <a:pPr marL="1371600" marR="0" lvl="0" indent="0" algn="l" rtl="0">
              <a:lnSpc>
                <a:spcPct val="100000"/>
              </a:lnSpc>
              <a:spcBef>
                <a:spcPts val="0"/>
              </a:spcBef>
              <a:spcAft>
                <a:spcPts val="0"/>
              </a:spcAft>
              <a:buClr>
                <a:srgbClr val="000000"/>
              </a:buClr>
              <a:buSzPts val="2600"/>
              <a:buFont typeface="Times New Roman"/>
              <a:buNone/>
            </a:pPr>
            <a:r>
              <a:rPr lang="en-US" sz="2500" b="1" dirty="0">
                <a:solidFill>
                  <a:srgbClr val="000000"/>
                </a:solidFill>
                <a:latin typeface="+mj-lt"/>
                <a:ea typeface="Arial"/>
                <a:cs typeface="Arial"/>
                <a:sym typeface="Arial"/>
              </a:rPr>
              <a:t>-- </a:t>
            </a:r>
            <a:r>
              <a:rPr lang="en-US" sz="2500" b="1" dirty="0" err="1">
                <a:latin typeface="+mj-lt"/>
              </a:rPr>
              <a:t>explicación</a:t>
            </a:r>
            <a:r>
              <a:rPr lang="en-US" sz="2500" b="1" dirty="0">
                <a:latin typeface="+mj-lt"/>
              </a:rPr>
              <a:t> de </a:t>
            </a:r>
            <a:r>
              <a:rPr lang="en-US" sz="2500" b="1" dirty="0" err="1">
                <a:latin typeface="+mj-lt"/>
              </a:rPr>
              <a:t>etiquetas</a:t>
            </a:r>
            <a:r>
              <a:rPr lang="en-US" sz="2500" b="1" dirty="0">
                <a:latin typeface="+mj-lt"/>
              </a:rPr>
              <a:t> </a:t>
            </a:r>
            <a:r>
              <a:rPr lang="en-US" sz="2500" dirty="0" err="1">
                <a:latin typeface="+mj-lt"/>
              </a:rPr>
              <a:t>recibidas</a:t>
            </a:r>
            <a:r>
              <a:rPr lang="en-US" sz="2500" dirty="0">
                <a:latin typeface="+mj-lt"/>
              </a:rPr>
              <a:t> </a:t>
            </a:r>
            <a:r>
              <a:rPr lang="en-US" sz="2500" dirty="0" err="1">
                <a:latin typeface="+mj-lt"/>
              </a:rPr>
              <a:t>en</a:t>
            </a:r>
            <a:r>
              <a:rPr lang="en-US" sz="2500" dirty="0">
                <a:latin typeface="+mj-lt"/>
              </a:rPr>
              <a:t> los </a:t>
            </a:r>
            <a:r>
              <a:rPr lang="en-US" sz="2500" dirty="0" err="1">
                <a:latin typeface="+mj-lt"/>
              </a:rPr>
              <a:t>contenedores</a:t>
            </a:r>
            <a:r>
              <a:rPr lang="en-US" sz="2500" dirty="0">
                <a:latin typeface="+mj-lt"/>
              </a:rPr>
              <a:t> </a:t>
            </a:r>
            <a:r>
              <a:rPr lang="en-US" sz="2500" dirty="0" err="1">
                <a:latin typeface="+mj-lt"/>
              </a:rPr>
              <a:t>enviados</a:t>
            </a:r>
            <a:r>
              <a:rPr lang="en-US" sz="2500" dirty="0">
                <a:latin typeface="+mj-lt"/>
              </a:rPr>
              <a:t> y el </a:t>
            </a:r>
            <a:r>
              <a:rPr lang="en-US" sz="2500" dirty="0" err="1">
                <a:latin typeface="+mj-lt"/>
              </a:rPr>
              <a:t>sistema</a:t>
            </a:r>
            <a:r>
              <a:rPr lang="en-US" sz="2500" dirty="0">
                <a:latin typeface="+mj-lt"/>
              </a:rPr>
              <a:t> </a:t>
            </a:r>
            <a:r>
              <a:rPr lang="en-US" sz="2500" dirty="0" err="1">
                <a:latin typeface="+mj-lt"/>
              </a:rPr>
              <a:t>etiquetado</a:t>
            </a:r>
            <a:r>
              <a:rPr lang="en-US" sz="2500" dirty="0">
                <a:latin typeface="+mj-lt"/>
              </a:rPr>
              <a:t> del </a:t>
            </a:r>
            <a:r>
              <a:rPr lang="en-US" sz="2500" dirty="0" err="1">
                <a:latin typeface="+mj-lt"/>
              </a:rPr>
              <a:t>lugar</a:t>
            </a:r>
            <a:r>
              <a:rPr lang="en-US" sz="2500" dirty="0">
                <a:latin typeface="+mj-lt"/>
              </a:rPr>
              <a:t> de </a:t>
            </a:r>
            <a:r>
              <a:rPr lang="en-US" sz="2500" dirty="0" err="1">
                <a:latin typeface="+mj-lt"/>
              </a:rPr>
              <a:t>trabajo</a:t>
            </a:r>
            <a:r>
              <a:rPr lang="en-US" sz="2500" dirty="0">
                <a:latin typeface="+mj-lt"/>
              </a:rPr>
              <a:t> </a:t>
            </a:r>
            <a:r>
              <a:rPr lang="en-US" sz="2500" dirty="0" err="1">
                <a:latin typeface="+mj-lt"/>
              </a:rPr>
              <a:t>utilizado</a:t>
            </a:r>
            <a:r>
              <a:rPr lang="en-US" sz="2500" dirty="0">
                <a:latin typeface="+mj-lt"/>
              </a:rPr>
              <a:t> por </a:t>
            </a:r>
            <a:r>
              <a:rPr lang="en-US" sz="2500" dirty="0" err="1">
                <a:latin typeface="+mj-lt"/>
              </a:rPr>
              <a:t>su</a:t>
            </a:r>
            <a:r>
              <a:rPr lang="en-US" sz="2500" dirty="0">
                <a:latin typeface="+mj-lt"/>
              </a:rPr>
              <a:t> </a:t>
            </a:r>
            <a:r>
              <a:rPr lang="en-US" sz="2500" dirty="0" err="1">
                <a:latin typeface="+mj-lt"/>
              </a:rPr>
              <a:t>empleador</a:t>
            </a:r>
            <a:r>
              <a:rPr lang="en-US" sz="2500" dirty="0">
                <a:solidFill>
                  <a:srgbClr val="000000"/>
                </a:solidFill>
                <a:latin typeface="+mj-lt"/>
                <a:ea typeface="Arial"/>
                <a:cs typeface="Arial"/>
                <a:sym typeface="Arial"/>
              </a:rPr>
              <a:t>;</a:t>
            </a:r>
            <a:endParaRPr sz="2500" dirty="0">
              <a:latin typeface="+mj-lt"/>
            </a:endParaRPr>
          </a:p>
          <a:p>
            <a:pPr marL="1371600" marR="0" lvl="0" indent="0" algn="l" rtl="0">
              <a:lnSpc>
                <a:spcPct val="100000"/>
              </a:lnSpc>
              <a:spcBef>
                <a:spcPts val="0"/>
              </a:spcBef>
              <a:spcAft>
                <a:spcPts val="0"/>
              </a:spcAft>
              <a:buClr>
                <a:srgbClr val="000000"/>
              </a:buClr>
              <a:buSzPts val="1800"/>
              <a:buFont typeface="Times New Roman"/>
              <a:buNone/>
            </a:pPr>
            <a:endParaRPr sz="2500" dirty="0">
              <a:solidFill>
                <a:srgbClr val="000000"/>
              </a:solidFill>
              <a:latin typeface="+mj-lt"/>
              <a:ea typeface="Arial"/>
              <a:cs typeface="Arial"/>
              <a:sym typeface="Arial"/>
            </a:endParaRPr>
          </a:p>
          <a:p>
            <a:pPr marL="1371600" marR="0" lvl="0" indent="0" algn="l" rtl="0">
              <a:lnSpc>
                <a:spcPct val="100000"/>
              </a:lnSpc>
              <a:spcBef>
                <a:spcPts val="0"/>
              </a:spcBef>
              <a:spcAft>
                <a:spcPts val="0"/>
              </a:spcAft>
              <a:buClr>
                <a:srgbClr val="000000"/>
              </a:buClr>
              <a:buSzPts val="2600"/>
              <a:buFont typeface="Times New Roman"/>
              <a:buNone/>
            </a:pPr>
            <a:r>
              <a:rPr lang="en-US" sz="2500" dirty="0">
                <a:solidFill>
                  <a:srgbClr val="000000"/>
                </a:solidFill>
                <a:latin typeface="+mj-lt"/>
                <a:ea typeface="Arial"/>
                <a:cs typeface="Arial"/>
                <a:sym typeface="Arial"/>
              </a:rPr>
              <a:t>-- </a:t>
            </a:r>
            <a:r>
              <a:rPr lang="en-US" sz="2500" dirty="0">
                <a:latin typeface="+mj-lt"/>
              </a:rPr>
              <a:t>la </a:t>
            </a:r>
            <a:r>
              <a:rPr lang="en-US" sz="2500" b="1" dirty="0" err="1">
                <a:latin typeface="+mj-lt"/>
              </a:rPr>
              <a:t>ficha</a:t>
            </a:r>
            <a:r>
              <a:rPr lang="en-US" sz="2500" b="1" dirty="0">
                <a:latin typeface="+mj-lt"/>
              </a:rPr>
              <a:t> de </a:t>
            </a:r>
            <a:r>
              <a:rPr lang="en-US" sz="2500" b="1" dirty="0" err="1">
                <a:latin typeface="+mj-lt"/>
              </a:rPr>
              <a:t>datos</a:t>
            </a:r>
            <a:r>
              <a:rPr lang="en-US" sz="2500" b="1" dirty="0">
                <a:latin typeface="+mj-lt"/>
              </a:rPr>
              <a:t> de </a:t>
            </a:r>
            <a:r>
              <a:rPr lang="en-US" sz="2500" b="1" dirty="0" err="1">
                <a:latin typeface="+mj-lt"/>
              </a:rPr>
              <a:t>seguridad</a:t>
            </a:r>
            <a:r>
              <a:rPr lang="en-US" sz="2500" dirty="0">
                <a:solidFill>
                  <a:srgbClr val="000000"/>
                </a:solidFill>
                <a:latin typeface="+mj-lt"/>
                <a:ea typeface="Arial"/>
                <a:cs typeface="Arial"/>
                <a:sym typeface="Arial"/>
              </a:rPr>
              <a:t>, </a:t>
            </a:r>
            <a:r>
              <a:rPr lang="en-US" sz="2500" dirty="0">
                <a:latin typeface="+mj-lt"/>
              </a:rPr>
              <a:t>que </a:t>
            </a:r>
            <a:r>
              <a:rPr lang="en-US" sz="2500" dirty="0" err="1">
                <a:latin typeface="+mj-lt"/>
              </a:rPr>
              <a:t>incluye</a:t>
            </a:r>
            <a:r>
              <a:rPr lang="en-US" sz="2500" dirty="0">
                <a:latin typeface="+mj-lt"/>
              </a:rPr>
              <a:t> el </a:t>
            </a:r>
            <a:r>
              <a:rPr lang="en-US" sz="2500" dirty="0" err="1">
                <a:latin typeface="+mj-lt"/>
              </a:rPr>
              <a:t>orden</a:t>
            </a:r>
            <a:r>
              <a:rPr lang="en-US" sz="2500" dirty="0">
                <a:latin typeface="+mj-lt"/>
              </a:rPr>
              <a:t> de la </a:t>
            </a:r>
            <a:r>
              <a:rPr lang="en-US" sz="2500" dirty="0" err="1">
                <a:latin typeface="+mj-lt"/>
              </a:rPr>
              <a:t>información</a:t>
            </a:r>
            <a:r>
              <a:rPr lang="en-US" sz="2500" dirty="0">
                <a:latin typeface="+mj-lt"/>
              </a:rPr>
              <a:t> y </a:t>
            </a:r>
            <a:r>
              <a:rPr lang="en-US" sz="2500" dirty="0" err="1">
                <a:latin typeface="+mj-lt"/>
              </a:rPr>
              <a:t>como</a:t>
            </a:r>
            <a:r>
              <a:rPr lang="en-US" sz="2500" dirty="0">
                <a:latin typeface="+mj-lt"/>
              </a:rPr>
              <a:t> los </a:t>
            </a:r>
            <a:r>
              <a:rPr lang="en-US" sz="2500" dirty="0" err="1">
                <a:latin typeface="+mj-lt"/>
              </a:rPr>
              <a:t>empleados</a:t>
            </a:r>
            <a:r>
              <a:rPr lang="en-US" sz="2500" dirty="0">
                <a:latin typeface="+mj-lt"/>
              </a:rPr>
              <a:t> </a:t>
            </a:r>
            <a:r>
              <a:rPr lang="en-US" sz="2500" dirty="0" err="1">
                <a:latin typeface="+mj-lt"/>
              </a:rPr>
              <a:t>pueden</a:t>
            </a:r>
            <a:r>
              <a:rPr lang="en-US" sz="2500" dirty="0">
                <a:latin typeface="+mj-lt"/>
              </a:rPr>
              <a:t> </a:t>
            </a:r>
            <a:r>
              <a:rPr lang="en-US" sz="2500" dirty="0" err="1">
                <a:latin typeface="+mj-lt"/>
              </a:rPr>
              <a:t>obtener</a:t>
            </a:r>
            <a:r>
              <a:rPr lang="en-US" sz="2500" dirty="0">
                <a:latin typeface="+mj-lt"/>
              </a:rPr>
              <a:t> y </a:t>
            </a:r>
            <a:r>
              <a:rPr lang="en-US" sz="2500" dirty="0" err="1">
                <a:latin typeface="+mj-lt"/>
              </a:rPr>
              <a:t>utilizar</a:t>
            </a:r>
            <a:r>
              <a:rPr lang="en-US" sz="2500" dirty="0">
                <a:latin typeface="+mj-lt"/>
              </a:rPr>
              <a:t> la </a:t>
            </a:r>
            <a:r>
              <a:rPr lang="en-US" sz="2500" dirty="0" err="1">
                <a:latin typeface="+mj-lt"/>
              </a:rPr>
              <a:t>información</a:t>
            </a:r>
            <a:r>
              <a:rPr lang="en-US" sz="2500" dirty="0">
                <a:latin typeface="+mj-lt"/>
              </a:rPr>
              <a:t> de </a:t>
            </a:r>
            <a:r>
              <a:rPr lang="en-US" sz="2500" dirty="0" err="1">
                <a:latin typeface="+mj-lt"/>
              </a:rPr>
              <a:t>riesgo</a:t>
            </a:r>
            <a:r>
              <a:rPr lang="en-US" sz="2500" dirty="0">
                <a:latin typeface="+mj-lt"/>
              </a:rPr>
              <a:t> </a:t>
            </a:r>
            <a:r>
              <a:rPr lang="en-US" sz="2500" dirty="0" err="1">
                <a:latin typeface="+mj-lt"/>
              </a:rPr>
              <a:t>apropiada</a:t>
            </a:r>
            <a:r>
              <a:rPr lang="en-US" sz="2500" dirty="0">
                <a:latin typeface="+mj-lt"/>
              </a:rPr>
              <a:t>  </a:t>
            </a:r>
            <a:endParaRPr sz="2500" dirty="0">
              <a:latin typeface="+mj-lt"/>
            </a:endParaRPr>
          </a:p>
        </p:txBody>
      </p:sp>
      <p:sp>
        <p:nvSpPr>
          <p:cNvPr id="6" name="Google Shape;339;p57">
            <a:extLst>
              <a:ext uri="{FF2B5EF4-FFF2-40B4-BE49-F238E27FC236}">
                <a16:creationId xmlns:a16="http://schemas.microsoft.com/office/drawing/2014/main" id="{9B9CECFA-5905-45CE-A957-BCD2159E4717}"/>
              </a:ext>
            </a:extLst>
          </p:cNvPr>
          <p:cNvSpPr/>
          <p:nvPr/>
        </p:nvSpPr>
        <p:spPr>
          <a:xfrm>
            <a:off x="1298537" y="6756462"/>
            <a:ext cx="3929100" cy="4539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None/>
            </a:pPr>
            <a:r>
              <a:rPr lang="en-US" sz="1800" i="1" dirty="0">
                <a:solidFill>
                  <a:srgbClr val="000000"/>
                </a:solidFill>
                <a:latin typeface="+mj-lt"/>
                <a:ea typeface="Arial"/>
                <a:cs typeface="Arial"/>
                <a:sym typeface="Arial"/>
              </a:rPr>
              <a:t>29 CFR 1910.1200(h)(3)(iv)</a:t>
            </a:r>
            <a:endParaRPr dirty="0">
              <a:latin typeface="+mj-lt"/>
            </a:endParaRPr>
          </a:p>
        </p:txBody>
      </p:sp>
    </p:spTree>
    <p:extLst>
      <p:ext uri="{BB962C8B-B14F-4D97-AF65-F5344CB8AC3E}">
        <p14:creationId xmlns:p14="http://schemas.microsoft.com/office/powerpoint/2010/main" val="4232470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CF17033-5346-47A6-A571-9F83A42A58F8}"/>
              </a:ext>
            </a:extLst>
          </p:cNvPr>
          <p:cNvSpPr>
            <a:spLocks noGrp="1"/>
          </p:cNvSpPr>
          <p:nvPr>
            <p:ph type="ctrTitle"/>
          </p:nvPr>
        </p:nvSpPr>
        <p:spPr/>
        <p:txBody>
          <a:bodyPr/>
          <a:lstStyle/>
          <a:p>
            <a:r>
              <a:rPr lang="en-US" dirty="0"/>
              <a:t>Gracias!</a:t>
            </a:r>
            <a:br>
              <a:rPr lang="en-US" dirty="0"/>
            </a:br>
            <a:endParaRPr lang="en-US" dirty="0"/>
          </a:p>
        </p:txBody>
      </p:sp>
      <p:sp>
        <p:nvSpPr>
          <p:cNvPr id="3" name="Subtitle 2" hidden="1">
            <a:extLst>
              <a:ext uri="{FF2B5EF4-FFF2-40B4-BE49-F238E27FC236}">
                <a16:creationId xmlns:a16="http://schemas.microsoft.com/office/drawing/2014/main" id="{C97C5448-9672-4720-A431-91D4C08CC484}"/>
              </a:ext>
            </a:extLst>
          </p:cNvPr>
          <p:cNvSpPr>
            <a:spLocks noGrp="1"/>
          </p:cNvSpPr>
          <p:nvPr>
            <p:ph type="subTitle" idx="1"/>
          </p:nvPr>
        </p:nvSpPr>
        <p:spPr/>
        <p:txBody>
          <a:bodyPr/>
          <a:lstStyle/>
          <a:p>
            <a:endParaRPr lang="en-US"/>
          </a:p>
        </p:txBody>
      </p:sp>
      <p:sp>
        <p:nvSpPr>
          <p:cNvPr id="4" name="Google Shape;345;p58">
            <a:extLst>
              <a:ext uri="{FF2B5EF4-FFF2-40B4-BE49-F238E27FC236}">
                <a16:creationId xmlns:a16="http://schemas.microsoft.com/office/drawing/2014/main" id="{3E65F058-5599-4D5E-81DA-6756BF4544E4}"/>
              </a:ext>
            </a:extLst>
          </p:cNvPr>
          <p:cNvSpPr/>
          <p:nvPr/>
        </p:nvSpPr>
        <p:spPr>
          <a:xfrm>
            <a:off x="503238" y="576263"/>
            <a:ext cx="7197600" cy="7176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None/>
            </a:pPr>
            <a:r>
              <a:rPr lang="en-US" sz="3000" dirty="0">
                <a:latin typeface="+mj-lt"/>
              </a:rPr>
              <a:t>Gracias</a:t>
            </a:r>
            <a:r>
              <a:rPr lang="en-US" sz="3000" dirty="0">
                <a:solidFill>
                  <a:srgbClr val="000000"/>
                </a:solidFill>
                <a:latin typeface="+mj-lt"/>
                <a:ea typeface="Arial"/>
                <a:cs typeface="Arial"/>
                <a:sym typeface="Arial"/>
              </a:rPr>
              <a:t>!</a:t>
            </a:r>
            <a:endParaRPr dirty="0">
              <a:latin typeface="+mj-lt"/>
            </a:endParaRPr>
          </a:p>
        </p:txBody>
      </p:sp>
      <p:sp>
        <p:nvSpPr>
          <p:cNvPr id="5" name="Google Shape;346;p58">
            <a:extLst>
              <a:ext uri="{FF2B5EF4-FFF2-40B4-BE49-F238E27FC236}">
                <a16:creationId xmlns:a16="http://schemas.microsoft.com/office/drawing/2014/main" id="{93E71385-CD53-4460-AAC5-D6AF3F21D655}"/>
              </a:ext>
            </a:extLst>
          </p:cNvPr>
          <p:cNvSpPr/>
          <p:nvPr/>
        </p:nvSpPr>
        <p:spPr>
          <a:xfrm>
            <a:off x="503238" y="1800225"/>
            <a:ext cx="9069300" cy="4381500"/>
          </a:xfrm>
          <a:prstGeom prst="rect">
            <a:avLst/>
          </a:prstGeom>
          <a:noFill/>
          <a:ln>
            <a:noFill/>
          </a:ln>
        </p:spPr>
        <p:txBody>
          <a:bodyPr spcFirstLastPara="1" wrap="square" lIns="0" tIns="0" rIns="0" bIns="0" anchor="t" anchorCtr="0">
            <a:noAutofit/>
          </a:bodyPr>
          <a:lstStyle/>
          <a:p>
            <a:pPr marL="431800" marR="0" lvl="0" indent="-320675" algn="l" rtl="0">
              <a:lnSpc>
                <a:spcPct val="100000"/>
              </a:lnSpc>
              <a:spcBef>
                <a:spcPts val="0"/>
              </a:spcBef>
              <a:spcAft>
                <a:spcPts val="0"/>
              </a:spcAft>
              <a:buClr>
                <a:srgbClr val="000000"/>
              </a:buClr>
              <a:buSzPts val="1170"/>
              <a:buFont typeface="Noto Sans Symbols"/>
              <a:buChar char="●"/>
            </a:pPr>
            <a:r>
              <a:rPr lang="en-US" sz="2600" dirty="0" err="1">
                <a:latin typeface="+mj-lt"/>
              </a:rPr>
              <a:t>Preguntas</a:t>
            </a:r>
            <a:r>
              <a:rPr lang="en-US" sz="2600" dirty="0">
                <a:solidFill>
                  <a:srgbClr val="000000"/>
                </a:solidFill>
                <a:latin typeface="+mj-lt"/>
                <a:ea typeface="Arial"/>
                <a:cs typeface="Arial"/>
                <a:sym typeface="Arial"/>
              </a:rPr>
              <a:t>?</a:t>
            </a:r>
            <a:endParaRPr dirty="0">
              <a:latin typeface="+mj-lt"/>
            </a:endParaRPr>
          </a:p>
          <a:p>
            <a:pPr marL="431800" marR="0" lvl="0" indent="-320675" algn="l" rtl="0">
              <a:lnSpc>
                <a:spcPct val="100000"/>
              </a:lnSpc>
              <a:spcBef>
                <a:spcPts val="0"/>
              </a:spcBef>
              <a:spcAft>
                <a:spcPts val="0"/>
              </a:spcAft>
              <a:buClr>
                <a:srgbClr val="000000"/>
              </a:buClr>
              <a:buSzPts val="1170"/>
              <a:buFont typeface="Noto Sans Symbols"/>
              <a:buChar char="●"/>
            </a:pPr>
            <a:r>
              <a:rPr lang="en-US" sz="2600" dirty="0">
                <a:solidFill>
                  <a:srgbClr val="000000"/>
                </a:solidFill>
                <a:latin typeface="+mj-lt"/>
                <a:ea typeface="Arial"/>
                <a:cs typeface="Arial"/>
                <a:sym typeface="Arial"/>
              </a:rPr>
              <a:t>		</a:t>
            </a:r>
            <a:r>
              <a:rPr lang="en-US" sz="2600" dirty="0">
                <a:latin typeface="+mj-lt"/>
              </a:rPr>
              <a:t>No dudes </a:t>
            </a:r>
            <a:r>
              <a:rPr lang="en-US" sz="2600" dirty="0" err="1">
                <a:latin typeface="+mj-lt"/>
              </a:rPr>
              <a:t>en</a:t>
            </a:r>
            <a:r>
              <a:rPr lang="en-US" sz="2600" dirty="0">
                <a:latin typeface="+mj-lt"/>
              </a:rPr>
              <a:t> </a:t>
            </a:r>
            <a:r>
              <a:rPr lang="en-US" sz="2600" dirty="0" err="1">
                <a:latin typeface="+mj-lt"/>
              </a:rPr>
              <a:t>preguntar</a:t>
            </a:r>
            <a:r>
              <a:rPr lang="en-US" sz="2600" dirty="0">
                <a:solidFill>
                  <a:srgbClr val="000000"/>
                </a:solidFill>
                <a:latin typeface="+mj-lt"/>
                <a:ea typeface="Arial"/>
                <a:cs typeface="Arial"/>
                <a:sym typeface="Arial"/>
              </a:rPr>
              <a:t>!</a:t>
            </a:r>
            <a:endParaRPr dirty="0">
              <a:latin typeface="+mj-lt"/>
            </a:endParaRPr>
          </a:p>
          <a:p>
            <a:pPr marL="431800" marR="0" lvl="0" indent="-320675" algn="l" rtl="0">
              <a:lnSpc>
                <a:spcPct val="100000"/>
              </a:lnSpc>
              <a:spcBef>
                <a:spcPts val="0"/>
              </a:spcBef>
              <a:spcAft>
                <a:spcPts val="0"/>
              </a:spcAft>
              <a:buClr>
                <a:srgbClr val="000000"/>
              </a:buClr>
              <a:buSzPts val="1800"/>
              <a:buFont typeface="Times New Roman"/>
              <a:buNone/>
            </a:pPr>
            <a:endParaRPr sz="1800" dirty="0">
              <a:solidFill>
                <a:srgbClr val="000000"/>
              </a:solidFill>
              <a:latin typeface="+mj-lt"/>
              <a:ea typeface="Arial"/>
              <a:cs typeface="Arial"/>
              <a:sym typeface="Arial"/>
            </a:endParaRPr>
          </a:p>
          <a:p>
            <a:pPr marL="431800" marR="0" lvl="0" indent="-320675" algn="l" rtl="0">
              <a:lnSpc>
                <a:spcPct val="100000"/>
              </a:lnSpc>
              <a:spcBef>
                <a:spcPts val="0"/>
              </a:spcBef>
              <a:spcAft>
                <a:spcPts val="0"/>
              </a:spcAft>
              <a:buClr>
                <a:srgbClr val="000000"/>
              </a:buClr>
              <a:buSzPts val="1170"/>
              <a:buFont typeface="Noto Sans Symbols"/>
              <a:buChar char="●"/>
            </a:pPr>
            <a:r>
              <a:rPr lang="en-US" sz="2600" dirty="0" err="1">
                <a:solidFill>
                  <a:srgbClr val="000000"/>
                </a:solidFill>
                <a:latin typeface="+mj-lt"/>
                <a:ea typeface="Arial"/>
                <a:cs typeface="Arial"/>
                <a:sym typeface="Arial"/>
              </a:rPr>
              <a:t>N</a:t>
            </a:r>
            <a:r>
              <a:rPr lang="en-US" sz="2600" dirty="0" err="1">
                <a:latin typeface="+mj-lt"/>
              </a:rPr>
              <a:t>ecesita</a:t>
            </a:r>
            <a:r>
              <a:rPr lang="en-US" sz="2600" dirty="0">
                <a:latin typeface="+mj-lt"/>
              </a:rPr>
              <a:t> </a:t>
            </a:r>
            <a:r>
              <a:rPr lang="en-US" sz="2600" dirty="0" err="1">
                <a:latin typeface="+mj-lt"/>
              </a:rPr>
              <a:t>más</a:t>
            </a:r>
            <a:r>
              <a:rPr lang="en-US" sz="2600" dirty="0">
                <a:latin typeface="+mj-lt"/>
              </a:rPr>
              <a:t> </a:t>
            </a:r>
            <a:r>
              <a:rPr lang="en-US" sz="2600" dirty="0" err="1">
                <a:latin typeface="+mj-lt"/>
              </a:rPr>
              <a:t>ayuda</a:t>
            </a:r>
            <a:r>
              <a:rPr lang="en-US" sz="2600" dirty="0">
                <a:solidFill>
                  <a:srgbClr val="000000"/>
                </a:solidFill>
                <a:latin typeface="+mj-lt"/>
                <a:ea typeface="Arial"/>
                <a:cs typeface="Arial"/>
                <a:sym typeface="Arial"/>
              </a:rPr>
              <a:t>? </a:t>
            </a:r>
            <a:r>
              <a:rPr lang="en-US" sz="2600" dirty="0" err="1">
                <a:latin typeface="+mj-lt"/>
              </a:rPr>
              <a:t>Puede</a:t>
            </a:r>
            <a:r>
              <a:rPr lang="en-US" sz="2600" dirty="0">
                <a:latin typeface="+mj-lt"/>
              </a:rPr>
              <a:t> </a:t>
            </a:r>
            <a:r>
              <a:rPr lang="en-US" sz="2600" dirty="0" err="1">
                <a:latin typeface="+mj-lt"/>
              </a:rPr>
              <a:t>comunicarse</a:t>
            </a:r>
            <a:r>
              <a:rPr lang="en-US" sz="2600" dirty="0">
                <a:latin typeface="+mj-lt"/>
              </a:rPr>
              <a:t> con la </a:t>
            </a:r>
            <a:r>
              <a:rPr lang="en-US" sz="2600" dirty="0" err="1">
                <a:latin typeface="+mj-lt"/>
              </a:rPr>
              <a:t>oficina</a:t>
            </a:r>
            <a:r>
              <a:rPr lang="en-US" sz="2600" dirty="0">
                <a:latin typeface="+mj-lt"/>
              </a:rPr>
              <a:t> de OSHA </a:t>
            </a:r>
            <a:r>
              <a:rPr lang="en-US" sz="2600" dirty="0" err="1">
                <a:latin typeface="+mj-lt"/>
              </a:rPr>
              <a:t>más</a:t>
            </a:r>
            <a:r>
              <a:rPr lang="en-US" sz="2600" dirty="0">
                <a:latin typeface="+mj-lt"/>
              </a:rPr>
              <a:t> </a:t>
            </a:r>
            <a:r>
              <a:rPr lang="en-US" sz="2600" dirty="0" err="1">
                <a:latin typeface="+mj-lt"/>
              </a:rPr>
              <a:t>cercana</a:t>
            </a:r>
            <a:r>
              <a:rPr lang="en-US" sz="2600" dirty="0">
                <a:latin typeface="+mj-lt"/>
              </a:rPr>
              <a:t> al </a:t>
            </a:r>
            <a:r>
              <a:rPr lang="en-US" sz="2600" dirty="0">
                <a:solidFill>
                  <a:srgbClr val="000000"/>
                </a:solidFill>
                <a:latin typeface="+mj-lt"/>
                <a:ea typeface="Arial"/>
                <a:cs typeface="Arial"/>
                <a:sym typeface="Arial"/>
              </a:rPr>
              <a:t>(800) 321-6742 </a:t>
            </a:r>
            <a:endParaRPr dirty="0">
              <a:latin typeface="+mj-lt"/>
            </a:endParaRPr>
          </a:p>
        </p:txBody>
      </p:sp>
    </p:spTree>
    <p:extLst>
      <p:ext uri="{BB962C8B-B14F-4D97-AF65-F5344CB8AC3E}">
        <p14:creationId xmlns:p14="http://schemas.microsoft.com/office/powerpoint/2010/main" val="78372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9"/>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err="1">
                <a:solidFill>
                  <a:srgbClr val="000000"/>
                </a:solidFill>
                <a:latin typeface="+mj-lt"/>
                <a:sym typeface="Arial"/>
              </a:rPr>
              <a:t>Glosario</a:t>
            </a:r>
            <a:r>
              <a:rPr lang="en-US" sz="3000" b="0" i="0" u="none" strike="noStrike" cap="none" dirty="0">
                <a:solidFill>
                  <a:srgbClr val="000000"/>
                </a:solidFill>
                <a:latin typeface="+mj-lt"/>
                <a:sym typeface="Arial"/>
              </a:rPr>
              <a:t> de </a:t>
            </a:r>
            <a:r>
              <a:rPr lang="en-US" sz="3000" b="0" i="0" u="none" strike="noStrike" cap="none" dirty="0" err="1">
                <a:solidFill>
                  <a:srgbClr val="000000"/>
                </a:solidFill>
                <a:latin typeface="+mj-lt"/>
                <a:sym typeface="Arial"/>
              </a:rPr>
              <a:t>Acrónimos</a:t>
            </a:r>
            <a:r>
              <a:rPr lang="en-US" sz="3000" b="0" i="0" u="none" strike="noStrike" cap="none" dirty="0">
                <a:solidFill>
                  <a:srgbClr val="000000"/>
                </a:solidFill>
                <a:latin typeface="+mj-lt"/>
                <a:sym typeface="Arial"/>
              </a:rPr>
              <a:t> </a:t>
            </a:r>
            <a:r>
              <a:rPr lang="en-US" sz="3000" b="0" i="0" u="none" strike="noStrike" cap="none" dirty="0" err="1">
                <a:solidFill>
                  <a:srgbClr val="000000"/>
                </a:solidFill>
                <a:latin typeface="+mj-lt"/>
                <a:sym typeface="Arial"/>
              </a:rPr>
              <a:t>Utilizados</a:t>
            </a:r>
            <a:r>
              <a:rPr lang="en-US" sz="3000" b="0" i="0" u="none" strike="noStrike" cap="none" dirty="0">
                <a:solidFill>
                  <a:srgbClr val="000000"/>
                </a:solidFill>
                <a:latin typeface="+mj-lt"/>
                <a:sym typeface="Arial"/>
              </a:rPr>
              <a:t> </a:t>
            </a:r>
            <a:endParaRPr sz="3000" b="0" i="0" u="none" strike="noStrike" cap="none" dirty="0">
              <a:solidFill>
                <a:srgbClr val="000000"/>
              </a:solidFill>
              <a:latin typeface="+mj-lt"/>
              <a:sym typeface="Arial"/>
            </a:endParaRPr>
          </a:p>
        </p:txBody>
      </p:sp>
      <p:sp>
        <p:nvSpPr>
          <p:cNvPr id="121" name="Google Shape;121;p29"/>
          <p:cNvSpPr txBox="1"/>
          <p:nvPr/>
        </p:nvSpPr>
        <p:spPr>
          <a:xfrm>
            <a:off x="504000" y="1800000"/>
            <a:ext cx="9072000" cy="4384440"/>
          </a:xfrm>
          <a:prstGeom prst="rect">
            <a:avLst/>
          </a:prstGeom>
          <a:noFill/>
          <a:ln>
            <a:noFill/>
          </a:ln>
        </p:spPr>
        <p:txBody>
          <a:bodyPr spcFirstLastPara="1" wrap="square" lIns="0" tIns="0" rIns="0" bIns="0" anchor="t" anchorCtr="0">
            <a:noAutofit/>
          </a:bodyPr>
          <a:lstStyle/>
          <a:p>
            <a:pPr marL="432000" marR="0" lvl="0" indent="-324000"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sym typeface="Arial"/>
              </a:rPr>
              <a:t>DOL – </a:t>
            </a:r>
            <a:r>
              <a:rPr lang="en-US" sz="2600" b="0" i="0" u="none" strike="noStrike" cap="none" dirty="0" err="1">
                <a:solidFill>
                  <a:srgbClr val="000000"/>
                </a:solidFill>
                <a:latin typeface="+mj-lt"/>
                <a:sym typeface="Arial"/>
              </a:rPr>
              <a:t>Departamento</a:t>
            </a:r>
            <a:r>
              <a:rPr lang="en-US" sz="2600" b="0" i="0" u="none" strike="noStrike" cap="none" dirty="0">
                <a:solidFill>
                  <a:srgbClr val="000000"/>
                </a:solidFill>
                <a:latin typeface="+mj-lt"/>
                <a:sym typeface="Arial"/>
              </a:rPr>
              <a:t> de </a:t>
            </a:r>
            <a:r>
              <a:rPr lang="en-US" sz="2600" b="0" i="0" u="none" strike="noStrike" cap="none" dirty="0" err="1">
                <a:solidFill>
                  <a:srgbClr val="000000"/>
                </a:solidFill>
                <a:latin typeface="+mj-lt"/>
                <a:sym typeface="Arial"/>
              </a:rPr>
              <a:t>Trabajo</a:t>
            </a:r>
            <a:endParaRPr sz="2600" b="0" i="0" u="none" strike="noStrike" cap="none" dirty="0">
              <a:solidFill>
                <a:srgbClr val="000000"/>
              </a:solidFill>
              <a:latin typeface="+mj-lt"/>
              <a:sym typeface="Arial"/>
            </a:endParaRPr>
          </a:p>
          <a:p>
            <a:pPr marL="432000" marR="0" lvl="0" indent="-324000"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sym typeface="Arial"/>
              </a:rPr>
              <a:t>OSHA – </a:t>
            </a:r>
            <a:r>
              <a:rPr lang="en-US" sz="2600" b="0" i="0" u="none" strike="noStrike" cap="none" dirty="0" err="1">
                <a:solidFill>
                  <a:srgbClr val="000000"/>
                </a:solidFill>
                <a:latin typeface="+mj-lt"/>
                <a:sym typeface="Arial"/>
              </a:rPr>
              <a:t>Administración</a:t>
            </a:r>
            <a:r>
              <a:rPr lang="en-US" sz="2600" b="0" i="0" u="none" strike="noStrike" cap="none" dirty="0">
                <a:solidFill>
                  <a:srgbClr val="000000"/>
                </a:solidFill>
                <a:latin typeface="+mj-lt"/>
                <a:sym typeface="Arial"/>
              </a:rPr>
              <a:t> de </a:t>
            </a:r>
            <a:r>
              <a:rPr lang="en-US" sz="2600" b="0" i="0" u="none" strike="noStrike" cap="none" dirty="0" err="1">
                <a:solidFill>
                  <a:srgbClr val="000000"/>
                </a:solidFill>
                <a:latin typeface="+mj-lt"/>
                <a:sym typeface="Arial"/>
              </a:rPr>
              <a:t>Seguridad</a:t>
            </a:r>
            <a:r>
              <a:rPr lang="en-US" sz="2600" b="0" i="0" u="none" strike="noStrike" cap="none" dirty="0">
                <a:solidFill>
                  <a:srgbClr val="000000"/>
                </a:solidFill>
                <a:latin typeface="+mj-lt"/>
                <a:sym typeface="Arial"/>
              </a:rPr>
              <a:t> y </a:t>
            </a:r>
            <a:r>
              <a:rPr lang="en-US" sz="2600" b="0" i="0" u="none" strike="noStrike" cap="none" dirty="0" err="1">
                <a:solidFill>
                  <a:srgbClr val="000000"/>
                </a:solidFill>
                <a:latin typeface="+mj-lt"/>
                <a:sym typeface="Arial"/>
              </a:rPr>
              <a:t>Salud</a:t>
            </a:r>
            <a:endParaRPr sz="2600" b="0" i="0" u="none" strike="noStrike" cap="none" dirty="0">
              <a:solidFill>
                <a:srgbClr val="000000"/>
              </a:solidFill>
              <a:latin typeface="+mj-lt"/>
              <a:sym typeface="Arial"/>
            </a:endParaRPr>
          </a:p>
          <a:p>
            <a:pPr marL="432000" marR="0" lvl="0" indent="-324000"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sym typeface="Arial"/>
              </a:rPr>
              <a:t>OHS – </a:t>
            </a:r>
            <a:r>
              <a:rPr lang="en-US" sz="2600" b="0" i="0" u="none" strike="noStrike" cap="none" dirty="0" err="1">
                <a:solidFill>
                  <a:srgbClr val="000000"/>
                </a:solidFill>
                <a:latin typeface="+mj-lt"/>
                <a:sym typeface="Arial"/>
              </a:rPr>
              <a:t>Salud</a:t>
            </a:r>
            <a:r>
              <a:rPr lang="en-US" sz="2600" b="0" i="0" u="none" strike="noStrike" cap="none" dirty="0">
                <a:solidFill>
                  <a:srgbClr val="000000"/>
                </a:solidFill>
                <a:latin typeface="+mj-lt"/>
                <a:sym typeface="Arial"/>
              </a:rPr>
              <a:t> Y </a:t>
            </a:r>
            <a:r>
              <a:rPr lang="en-US" sz="2600" b="0" i="0" u="none" strike="noStrike" cap="none" dirty="0" err="1">
                <a:solidFill>
                  <a:srgbClr val="000000"/>
                </a:solidFill>
                <a:latin typeface="+mj-lt"/>
                <a:sym typeface="Arial"/>
              </a:rPr>
              <a:t>Seguridad</a:t>
            </a:r>
            <a:r>
              <a:rPr lang="en-US" sz="2600" b="0" i="0" u="none" strike="noStrike" cap="none" dirty="0">
                <a:solidFill>
                  <a:srgbClr val="000000"/>
                </a:solidFill>
                <a:latin typeface="+mj-lt"/>
                <a:sym typeface="Arial"/>
              </a:rPr>
              <a:t> </a:t>
            </a:r>
            <a:r>
              <a:rPr lang="en-US" sz="2600" b="0" i="0" u="none" strike="noStrike" cap="none" dirty="0" err="1">
                <a:solidFill>
                  <a:srgbClr val="000000"/>
                </a:solidFill>
                <a:latin typeface="+mj-lt"/>
                <a:sym typeface="Arial"/>
              </a:rPr>
              <a:t>Ocupacional</a:t>
            </a:r>
            <a:endParaRPr sz="2600" b="0" i="0" u="none" strike="noStrike" cap="none" dirty="0">
              <a:solidFill>
                <a:srgbClr val="000000"/>
              </a:solidFill>
              <a:latin typeface="+mj-lt"/>
              <a:sym typeface="Arial"/>
            </a:endParaRPr>
          </a:p>
          <a:p>
            <a:pPr marL="432000" marR="0" lvl="0" indent="-324000"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000000"/>
                </a:solidFill>
                <a:latin typeface="+mj-lt"/>
                <a:sym typeface="Arial"/>
              </a:rPr>
              <a:t>HazCom</a:t>
            </a:r>
            <a:r>
              <a:rPr lang="en-US" sz="2600" b="0" i="0" u="none" strike="noStrike" cap="none" dirty="0">
                <a:solidFill>
                  <a:srgbClr val="000000"/>
                </a:solidFill>
                <a:latin typeface="+mj-lt"/>
                <a:sym typeface="Arial"/>
              </a:rPr>
              <a:t> – </a:t>
            </a:r>
            <a:r>
              <a:rPr lang="en-US" sz="2600" b="0" i="0" u="none" strike="noStrike" cap="none" dirty="0" err="1">
                <a:solidFill>
                  <a:srgbClr val="000000"/>
                </a:solidFill>
                <a:latin typeface="+mj-lt"/>
                <a:sym typeface="Arial"/>
              </a:rPr>
              <a:t>Comunicación</a:t>
            </a:r>
            <a:r>
              <a:rPr lang="en-US" sz="2600" b="0" i="0" u="none" strike="noStrike" cap="none" dirty="0">
                <a:solidFill>
                  <a:srgbClr val="000000"/>
                </a:solidFill>
                <a:latin typeface="+mj-lt"/>
                <a:sym typeface="Arial"/>
              </a:rPr>
              <a:t> de </a:t>
            </a:r>
            <a:r>
              <a:rPr lang="en-US" sz="2600" b="0" i="0" u="none" strike="noStrike" cap="none" dirty="0" err="1">
                <a:solidFill>
                  <a:srgbClr val="000000"/>
                </a:solidFill>
                <a:latin typeface="+mj-lt"/>
                <a:sym typeface="Arial"/>
              </a:rPr>
              <a:t>Riesgos</a:t>
            </a:r>
            <a:endParaRPr sz="2600" b="0" i="0" u="none" strike="noStrike" cap="none" dirty="0">
              <a:solidFill>
                <a:srgbClr val="000000"/>
              </a:solidFill>
              <a:latin typeface="+mj-lt"/>
              <a:sym typeface="Arial"/>
            </a:endParaRPr>
          </a:p>
          <a:p>
            <a:pPr marL="432000" marR="0" lvl="0" indent="-324000"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sym typeface="Arial"/>
              </a:rPr>
              <a:t>CDC – </a:t>
            </a:r>
            <a:r>
              <a:rPr lang="en-US" sz="2600" b="0" i="0" u="none" strike="noStrike" cap="none" dirty="0" err="1">
                <a:solidFill>
                  <a:srgbClr val="000000"/>
                </a:solidFill>
                <a:latin typeface="+mj-lt"/>
                <a:sym typeface="Arial"/>
              </a:rPr>
              <a:t>Centros</a:t>
            </a:r>
            <a:r>
              <a:rPr lang="en-US" sz="2600" b="0" i="0" u="none" strike="noStrike" cap="none" dirty="0">
                <a:solidFill>
                  <a:srgbClr val="000000"/>
                </a:solidFill>
                <a:latin typeface="+mj-lt"/>
                <a:sym typeface="Arial"/>
              </a:rPr>
              <a:t> de Control Y </a:t>
            </a:r>
            <a:r>
              <a:rPr lang="en-US" sz="2600" b="0" i="0" u="none" strike="noStrike" cap="none" dirty="0" err="1">
                <a:solidFill>
                  <a:srgbClr val="000000"/>
                </a:solidFill>
                <a:latin typeface="+mj-lt"/>
                <a:sym typeface="Arial"/>
              </a:rPr>
              <a:t>Prevención</a:t>
            </a:r>
            <a:r>
              <a:rPr lang="en-US" sz="2600" b="0" i="0" u="none" strike="noStrike" cap="none" dirty="0">
                <a:solidFill>
                  <a:srgbClr val="000000"/>
                </a:solidFill>
                <a:latin typeface="+mj-lt"/>
                <a:sym typeface="Arial"/>
              </a:rPr>
              <a:t> de </a:t>
            </a:r>
            <a:r>
              <a:rPr lang="en-US" sz="2600" b="0" i="0" u="none" strike="noStrike" cap="none" dirty="0" err="1">
                <a:solidFill>
                  <a:srgbClr val="000000"/>
                </a:solidFill>
                <a:latin typeface="+mj-lt"/>
                <a:sym typeface="Arial"/>
              </a:rPr>
              <a:t>Enfermedades</a:t>
            </a:r>
            <a:r>
              <a:rPr lang="en-US" sz="2600" b="0" i="0" u="none" strike="noStrike" cap="none" dirty="0">
                <a:solidFill>
                  <a:srgbClr val="000000"/>
                </a:solidFill>
                <a:latin typeface="+mj-lt"/>
                <a:sym typeface="Arial"/>
              </a:rPr>
              <a:t> </a:t>
            </a:r>
            <a:endParaRPr sz="2600" b="0" i="0" u="none" strike="noStrike" cap="none" dirty="0">
              <a:solidFill>
                <a:srgbClr val="000000"/>
              </a:solidFill>
              <a:latin typeface="+mj-lt"/>
              <a:sym typeface="Arial"/>
            </a:endParaRPr>
          </a:p>
          <a:p>
            <a:pPr marL="431999" marR="0" lvl="0" indent="-323999"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sym typeface="Arial"/>
              </a:rPr>
              <a:t>NIOSH – Instituto Nacional para la </a:t>
            </a:r>
            <a:r>
              <a:rPr lang="en-US" sz="2600" b="0" i="0" u="none" strike="noStrike" cap="none" dirty="0" err="1">
                <a:solidFill>
                  <a:srgbClr val="000000"/>
                </a:solidFill>
                <a:latin typeface="+mj-lt"/>
                <a:sym typeface="Arial"/>
              </a:rPr>
              <a:t>Seguridad</a:t>
            </a:r>
            <a:r>
              <a:rPr lang="en-US" sz="2600" b="0" i="0" u="none" strike="noStrike" cap="none" dirty="0">
                <a:solidFill>
                  <a:srgbClr val="000000"/>
                </a:solidFill>
                <a:latin typeface="+mj-lt"/>
                <a:sym typeface="Arial"/>
              </a:rPr>
              <a:t> y </a:t>
            </a:r>
            <a:r>
              <a:rPr lang="en-US" sz="2600" b="0" i="0" u="none" strike="noStrike" cap="none" dirty="0" err="1">
                <a:solidFill>
                  <a:srgbClr val="000000"/>
                </a:solidFill>
                <a:latin typeface="+mj-lt"/>
                <a:sym typeface="Arial"/>
              </a:rPr>
              <a:t>Salud</a:t>
            </a:r>
            <a:r>
              <a:rPr lang="en-US" sz="2600" b="0" i="0" u="none" strike="noStrike" cap="none" dirty="0">
                <a:solidFill>
                  <a:srgbClr val="000000"/>
                </a:solidFill>
                <a:latin typeface="+mj-lt"/>
                <a:sym typeface="Arial"/>
              </a:rPr>
              <a:t> </a:t>
            </a:r>
            <a:r>
              <a:rPr lang="en-US" sz="2600" b="0" i="0" u="none" strike="noStrike" cap="none" dirty="0" err="1">
                <a:solidFill>
                  <a:srgbClr val="000000"/>
                </a:solidFill>
                <a:latin typeface="+mj-lt"/>
                <a:sym typeface="Arial"/>
              </a:rPr>
              <a:t>Ocupacional</a:t>
            </a:r>
            <a:endParaRPr sz="2600" b="0" i="0" u="none" strike="noStrike" cap="none" dirty="0">
              <a:solidFill>
                <a:srgbClr val="000000"/>
              </a:solidFill>
              <a:latin typeface="+mj-lt"/>
              <a:sym typeface="Arial"/>
            </a:endParaRPr>
          </a:p>
          <a:p>
            <a:pPr marL="432000" marR="0" lvl="0" indent="-324000"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sym typeface="Arial"/>
              </a:rPr>
              <a:t>NIH – Instituto Nacional de </a:t>
            </a:r>
            <a:r>
              <a:rPr lang="en-US" sz="2600" b="0" i="0" u="none" strike="noStrike" cap="none" dirty="0" err="1">
                <a:solidFill>
                  <a:srgbClr val="000000"/>
                </a:solidFill>
                <a:latin typeface="+mj-lt"/>
                <a:sym typeface="Arial"/>
              </a:rPr>
              <a:t>Salud</a:t>
            </a:r>
            <a:endParaRPr sz="2600" b="0" i="0" u="none" strike="noStrike" cap="none" dirty="0">
              <a:solidFill>
                <a:srgbClr val="000000"/>
              </a:solidFill>
              <a:latin typeface="+mj-lt"/>
              <a:sym typeface="Arial"/>
            </a:endParaRPr>
          </a:p>
          <a:p>
            <a:pPr marL="431999" marR="0" lvl="0" indent="-323999"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000000"/>
                </a:solidFill>
                <a:latin typeface="+mj-lt"/>
                <a:sym typeface="Arial"/>
              </a:rPr>
              <a:t>COSH – </a:t>
            </a:r>
            <a:r>
              <a:rPr lang="en-US" sz="2600" b="0" i="0" u="none" strike="noStrike" cap="none" dirty="0" err="1">
                <a:solidFill>
                  <a:srgbClr val="000000"/>
                </a:solidFill>
                <a:latin typeface="+mj-lt"/>
                <a:sym typeface="Arial"/>
              </a:rPr>
              <a:t>Comit</a:t>
            </a:r>
            <a:r>
              <a:rPr lang="en-US" sz="2600" b="0" i="0" u="none" strike="noStrike" cap="none" dirty="0" err="1">
                <a:solidFill>
                  <a:srgbClr val="212121"/>
                </a:solidFill>
                <a:highlight>
                  <a:srgbClr val="FFFFFF"/>
                </a:highlight>
                <a:latin typeface="+mj-lt"/>
                <a:sym typeface="Arial"/>
              </a:rPr>
              <a:t>é</a:t>
            </a:r>
            <a:r>
              <a:rPr lang="en-US" sz="2600" b="0" i="0" u="none" strike="noStrike" cap="none" dirty="0">
                <a:solidFill>
                  <a:srgbClr val="000000"/>
                </a:solidFill>
                <a:latin typeface="+mj-lt"/>
                <a:sym typeface="Arial"/>
              </a:rPr>
              <a:t> / </a:t>
            </a:r>
            <a:r>
              <a:rPr lang="en-US" sz="2600" b="0" i="0" u="none" strike="noStrike" cap="none" dirty="0" err="1">
                <a:solidFill>
                  <a:srgbClr val="000000"/>
                </a:solidFill>
                <a:latin typeface="+mj-lt"/>
                <a:sym typeface="Arial"/>
              </a:rPr>
              <a:t>Coalición</a:t>
            </a:r>
            <a:r>
              <a:rPr lang="en-US" sz="2600" b="0" i="0" u="none" strike="noStrike" cap="none" dirty="0">
                <a:solidFill>
                  <a:srgbClr val="000000"/>
                </a:solidFill>
                <a:latin typeface="+mj-lt"/>
                <a:sym typeface="Arial"/>
              </a:rPr>
              <a:t> </a:t>
            </a:r>
            <a:r>
              <a:rPr lang="en-US" sz="2600" b="0" i="0" u="none" strike="noStrike" cap="none" dirty="0" err="1">
                <a:solidFill>
                  <a:srgbClr val="000000"/>
                </a:solidFill>
                <a:latin typeface="+mj-lt"/>
                <a:sym typeface="Arial"/>
              </a:rPr>
              <a:t>sobre</a:t>
            </a:r>
            <a:r>
              <a:rPr lang="en-US" sz="2600" b="0" i="0" u="none" strike="noStrike" cap="none" dirty="0">
                <a:solidFill>
                  <a:srgbClr val="000000"/>
                </a:solidFill>
                <a:latin typeface="+mj-lt"/>
                <a:sym typeface="Arial"/>
              </a:rPr>
              <a:t> </a:t>
            </a:r>
            <a:r>
              <a:rPr lang="en-US" sz="2600" b="0" i="0" u="none" strike="noStrike" cap="none" dirty="0" err="1">
                <a:solidFill>
                  <a:srgbClr val="000000"/>
                </a:solidFill>
                <a:latin typeface="+mj-lt"/>
                <a:sym typeface="Arial"/>
              </a:rPr>
              <a:t>Seguridad</a:t>
            </a:r>
            <a:r>
              <a:rPr lang="en-US" sz="2600" b="0" i="0" u="none" strike="noStrike" cap="none" dirty="0">
                <a:solidFill>
                  <a:srgbClr val="000000"/>
                </a:solidFill>
                <a:latin typeface="+mj-lt"/>
                <a:sym typeface="Arial"/>
              </a:rPr>
              <a:t> y </a:t>
            </a:r>
            <a:r>
              <a:rPr lang="en-US" sz="2600" b="0" i="0" u="none" strike="noStrike" cap="none" dirty="0" err="1">
                <a:solidFill>
                  <a:srgbClr val="000000"/>
                </a:solidFill>
                <a:latin typeface="+mj-lt"/>
                <a:sym typeface="Arial"/>
              </a:rPr>
              <a:t>Salud</a:t>
            </a:r>
            <a:r>
              <a:rPr lang="en-US" sz="2600" b="0" i="0" u="none" strike="noStrike" cap="none" dirty="0">
                <a:solidFill>
                  <a:srgbClr val="000000"/>
                </a:solidFill>
                <a:latin typeface="+mj-lt"/>
                <a:sym typeface="Arial"/>
              </a:rPr>
              <a:t> </a:t>
            </a:r>
            <a:r>
              <a:rPr lang="en-US" sz="2600" b="0" i="0" u="none" strike="noStrike" cap="none" dirty="0" err="1">
                <a:solidFill>
                  <a:srgbClr val="000000"/>
                </a:solidFill>
                <a:latin typeface="+mj-lt"/>
                <a:sym typeface="Arial"/>
              </a:rPr>
              <a:t>Ocupacional</a:t>
            </a:r>
            <a:r>
              <a:rPr lang="en-US" sz="2600" b="0" i="0" u="none" strike="noStrike" cap="none" dirty="0">
                <a:solidFill>
                  <a:srgbClr val="000000"/>
                </a:solidFill>
                <a:latin typeface="+mj-lt"/>
                <a:sym typeface="Arial"/>
              </a:rPr>
              <a:t> </a:t>
            </a:r>
            <a:endParaRPr sz="2600" b="0" i="0" u="none" strike="noStrike" cap="none" dirty="0">
              <a:solidFill>
                <a:srgbClr val="000000"/>
              </a:solidFill>
              <a:latin typeface="+mj-lt"/>
              <a:sym typeface="Arial"/>
            </a:endParaRPr>
          </a:p>
        </p:txBody>
      </p:sp>
      <p:sp>
        <p:nvSpPr>
          <p:cNvPr id="2" name="Title 1" hidden="1">
            <a:extLst>
              <a:ext uri="{FF2B5EF4-FFF2-40B4-BE49-F238E27FC236}">
                <a16:creationId xmlns:a16="http://schemas.microsoft.com/office/drawing/2014/main" id="{4B354DB8-A94A-4084-81B1-E1DF7AF03442}"/>
              </a:ext>
            </a:extLst>
          </p:cNvPr>
          <p:cNvSpPr>
            <a:spLocks noGrp="1"/>
          </p:cNvSpPr>
          <p:nvPr>
            <p:ph type="title"/>
          </p:nvPr>
        </p:nvSpPr>
        <p:spPr>
          <a:xfrm>
            <a:off x="504000" y="468000"/>
            <a:ext cx="7200000" cy="720000"/>
          </a:xfrm>
        </p:spPr>
        <p:txBody>
          <a:bodyPr/>
          <a:lstStyle/>
          <a:p>
            <a:pPr lvl="0">
              <a:buSzPts val="3000"/>
            </a:pPr>
            <a:r>
              <a:rPr lang="en-US" dirty="0" err="1"/>
              <a:t>Glosario</a:t>
            </a:r>
            <a:r>
              <a:rPr lang="en-US" dirty="0"/>
              <a:t> de </a:t>
            </a:r>
            <a:r>
              <a:rPr lang="en-US" dirty="0" err="1"/>
              <a:t>Acrónimos</a:t>
            </a:r>
            <a:r>
              <a:rPr lang="en-US" dirty="0"/>
              <a:t> </a:t>
            </a:r>
            <a:r>
              <a:rPr lang="en-US" dirty="0" err="1"/>
              <a:t>Utilizados</a:t>
            </a:r>
            <a:r>
              <a:rPr lang="en-US" dirty="0"/>
              <a:t> </a:t>
            </a:r>
          </a:p>
        </p:txBody>
      </p:sp>
      <p:sp>
        <p:nvSpPr>
          <p:cNvPr id="3" name="Text Placeholder 2" hidden="1">
            <a:extLst>
              <a:ext uri="{FF2B5EF4-FFF2-40B4-BE49-F238E27FC236}">
                <a16:creationId xmlns:a16="http://schemas.microsoft.com/office/drawing/2014/main" id="{09A1BBB9-3552-445E-A365-51B1B272FBDA}"/>
              </a:ext>
            </a:extLst>
          </p:cNvPr>
          <p:cNvSpPr>
            <a:spLocks noGrp="1"/>
          </p:cNvSpPr>
          <p:nvPr>
            <p:ph type="body"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30"/>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3000" b="0" i="0" u="none" strike="noStrike" cap="none" dirty="0">
              <a:solidFill>
                <a:srgbClr val="000000"/>
              </a:solidFill>
              <a:latin typeface="+mj-lt"/>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3000" b="0" i="0" u="none" strike="noStrike" cap="none" dirty="0" err="1">
                <a:solidFill>
                  <a:srgbClr val="212121"/>
                </a:solidFill>
                <a:latin typeface="+mj-lt"/>
                <a:ea typeface="Arial"/>
                <a:cs typeface="Arial"/>
                <a:sym typeface="Arial"/>
              </a:rPr>
              <a:t>Introducción</a:t>
            </a:r>
            <a:r>
              <a:rPr lang="en-US" sz="3000" b="0" i="0" u="none" strike="noStrike" cap="none" dirty="0">
                <a:solidFill>
                  <a:srgbClr val="212121"/>
                </a:solidFill>
                <a:latin typeface="+mj-lt"/>
                <a:ea typeface="Arial"/>
                <a:cs typeface="Arial"/>
                <a:sym typeface="Arial"/>
              </a:rPr>
              <a:t> a OSHA</a:t>
            </a:r>
            <a:endParaRPr sz="3000" b="0" i="0" u="none" strike="noStrike" cap="none" dirty="0">
              <a:solidFill>
                <a:srgbClr val="212121"/>
              </a:solidFill>
              <a:latin typeface="+mj-lt"/>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dirty="0">
              <a:solidFill>
                <a:srgbClr val="000000"/>
              </a:solidFill>
              <a:latin typeface="+mj-lt"/>
              <a:ea typeface="Arial"/>
              <a:cs typeface="Arial"/>
              <a:sym typeface="Arial"/>
            </a:endParaRPr>
          </a:p>
        </p:txBody>
      </p:sp>
      <p:pic>
        <p:nvPicPr>
          <p:cNvPr id="127" name="Google Shape;127;p30" descr="A picture containing furniture&#10;&#10;Description automatically generated with medium confidence"/>
          <p:cNvPicPr preferRelativeResize="0"/>
          <p:nvPr/>
        </p:nvPicPr>
        <p:blipFill rotWithShape="1">
          <a:blip r:embed="rId3">
            <a:alphaModFix/>
          </a:blip>
          <a:srcRect/>
          <a:stretch/>
        </p:blipFill>
        <p:spPr>
          <a:xfrm>
            <a:off x="658440" y="1801440"/>
            <a:ext cx="2890440" cy="1766520"/>
          </a:xfrm>
          <a:prstGeom prst="rect">
            <a:avLst/>
          </a:prstGeom>
          <a:noFill/>
          <a:ln>
            <a:noFill/>
          </a:ln>
        </p:spPr>
      </p:pic>
      <p:sp>
        <p:nvSpPr>
          <p:cNvPr id="128" name="Google Shape;128;p30"/>
          <p:cNvSpPr txBox="1"/>
          <p:nvPr/>
        </p:nvSpPr>
        <p:spPr>
          <a:xfrm>
            <a:off x="3291840" y="1828800"/>
            <a:ext cx="5653080" cy="4754880"/>
          </a:xfrm>
          <a:prstGeom prst="rect">
            <a:avLst/>
          </a:prstGeom>
          <a:noFill/>
          <a:ln>
            <a:noFill/>
          </a:ln>
        </p:spPr>
        <p:txBody>
          <a:bodyPr spcFirstLastPara="1" wrap="square" lIns="0" tIns="0" rIns="0" bIns="0" anchor="t" anchorCtr="0">
            <a:noAutofit/>
          </a:bodyPr>
          <a:lstStyle/>
          <a:p>
            <a:pPr marL="431999" marR="0" lvl="0" indent="-323999"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212121"/>
                </a:solidFill>
                <a:latin typeface="+mj-lt"/>
                <a:ea typeface="Arial"/>
                <a:cs typeface="Arial"/>
                <a:sym typeface="Arial"/>
              </a:rPr>
              <a:t>Con la Ley de </a:t>
            </a:r>
            <a:r>
              <a:rPr lang="en-US" sz="2600" b="0" i="0" u="none" strike="noStrike" cap="none" dirty="0" err="1">
                <a:solidFill>
                  <a:srgbClr val="212121"/>
                </a:solidFill>
                <a:latin typeface="+mj-lt"/>
                <a:ea typeface="Arial"/>
                <a:cs typeface="Arial"/>
                <a:sym typeface="Arial"/>
              </a:rPr>
              <a:t>Seguridad</a:t>
            </a:r>
            <a:r>
              <a:rPr lang="en-US" sz="2600" b="0" i="0" u="none" strike="noStrike" cap="none" dirty="0">
                <a:solidFill>
                  <a:srgbClr val="212121"/>
                </a:solidFill>
                <a:latin typeface="+mj-lt"/>
                <a:ea typeface="Arial"/>
                <a:cs typeface="Arial"/>
                <a:sym typeface="Arial"/>
              </a:rPr>
              <a:t> y </a:t>
            </a:r>
            <a:r>
              <a:rPr lang="en-US" sz="2600" b="0" i="0" u="none" strike="noStrike" cap="none" dirty="0" err="1">
                <a:solidFill>
                  <a:srgbClr val="212121"/>
                </a:solidFill>
                <a:latin typeface="+mj-lt"/>
                <a:ea typeface="Arial"/>
                <a:cs typeface="Arial"/>
                <a:sym typeface="Arial"/>
              </a:rPr>
              <a:t>Salud</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Ocupacional</a:t>
            </a:r>
            <a:r>
              <a:rPr lang="en-US" sz="2600" b="0" i="0" u="none" strike="noStrike" cap="none" dirty="0">
                <a:solidFill>
                  <a:srgbClr val="212121"/>
                </a:solidFill>
                <a:latin typeface="+mj-lt"/>
                <a:ea typeface="Arial"/>
                <a:cs typeface="Arial"/>
                <a:sym typeface="Arial"/>
              </a:rPr>
              <a:t> de 1970, el </a:t>
            </a:r>
            <a:r>
              <a:rPr lang="en-US" sz="2600" b="0" i="0" u="none" strike="noStrike" cap="none" dirty="0" err="1">
                <a:solidFill>
                  <a:srgbClr val="212121"/>
                </a:solidFill>
                <a:latin typeface="+mj-lt"/>
                <a:ea typeface="Arial"/>
                <a:cs typeface="Arial"/>
                <a:sym typeface="Arial"/>
              </a:rPr>
              <a:t>Congreso</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creó</a:t>
            </a:r>
            <a:r>
              <a:rPr lang="en-US" sz="2600" b="0" i="0" u="none" strike="noStrike" cap="none" dirty="0">
                <a:solidFill>
                  <a:srgbClr val="212121"/>
                </a:solidFill>
                <a:latin typeface="+mj-lt"/>
                <a:ea typeface="Arial"/>
                <a:cs typeface="Arial"/>
                <a:sym typeface="Arial"/>
              </a:rPr>
              <a:t> la </a:t>
            </a:r>
            <a:r>
              <a:rPr lang="en-US" sz="2600" b="0" i="0" u="none" strike="noStrike" cap="none" dirty="0" err="1">
                <a:solidFill>
                  <a:srgbClr val="212121"/>
                </a:solidFill>
                <a:latin typeface="+mj-lt"/>
                <a:ea typeface="Arial"/>
                <a:cs typeface="Arial"/>
                <a:sym typeface="Arial"/>
              </a:rPr>
              <a:t>Administración</a:t>
            </a:r>
            <a:r>
              <a:rPr lang="en-US" sz="2600" b="0" i="0" u="none" strike="noStrike" cap="none" dirty="0">
                <a:solidFill>
                  <a:srgbClr val="212121"/>
                </a:solidFill>
                <a:latin typeface="+mj-lt"/>
                <a:ea typeface="Arial"/>
                <a:cs typeface="Arial"/>
                <a:sym typeface="Arial"/>
              </a:rPr>
              <a:t> de </a:t>
            </a:r>
            <a:r>
              <a:rPr lang="en-US" sz="2600" b="0" i="0" u="none" strike="noStrike" cap="none" dirty="0" err="1">
                <a:solidFill>
                  <a:srgbClr val="212121"/>
                </a:solidFill>
                <a:latin typeface="+mj-lt"/>
                <a:ea typeface="Arial"/>
                <a:cs typeface="Arial"/>
                <a:sym typeface="Arial"/>
              </a:rPr>
              <a:t>Seguridad</a:t>
            </a:r>
            <a:r>
              <a:rPr lang="en-US" sz="2600" b="0" i="0" u="none" strike="noStrike" cap="none" dirty="0">
                <a:solidFill>
                  <a:srgbClr val="212121"/>
                </a:solidFill>
                <a:latin typeface="+mj-lt"/>
                <a:ea typeface="Arial"/>
                <a:cs typeface="Arial"/>
                <a:sym typeface="Arial"/>
              </a:rPr>
              <a:t> y </a:t>
            </a:r>
            <a:r>
              <a:rPr lang="en-US" sz="2600" b="0" i="0" u="none" strike="noStrike" cap="none" dirty="0" err="1">
                <a:solidFill>
                  <a:srgbClr val="212121"/>
                </a:solidFill>
                <a:latin typeface="+mj-lt"/>
                <a:ea typeface="Arial"/>
                <a:cs typeface="Arial"/>
                <a:sym typeface="Arial"/>
              </a:rPr>
              <a:t>Salud</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Ocupacional</a:t>
            </a:r>
            <a:r>
              <a:rPr lang="en-US" sz="2600" b="0" i="0" u="none" strike="noStrike" cap="none" dirty="0">
                <a:solidFill>
                  <a:srgbClr val="212121"/>
                </a:solidFill>
                <a:latin typeface="+mj-lt"/>
                <a:ea typeface="Arial"/>
                <a:cs typeface="Arial"/>
                <a:sym typeface="Arial"/>
              </a:rPr>
              <a:t> (OSHA) para </a:t>
            </a:r>
            <a:r>
              <a:rPr lang="en-US" sz="2600" b="0" i="0" u="none" strike="noStrike" cap="none" dirty="0" err="1">
                <a:solidFill>
                  <a:srgbClr val="212121"/>
                </a:solidFill>
                <a:latin typeface="+mj-lt"/>
                <a:ea typeface="Arial"/>
                <a:cs typeface="Arial"/>
                <a:sym typeface="Arial"/>
              </a:rPr>
              <a:t>garantizar</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salud</a:t>
            </a:r>
            <a:r>
              <a:rPr lang="en-US" sz="2600" b="0" i="0" u="none" strike="noStrike" cap="none" dirty="0">
                <a:solidFill>
                  <a:srgbClr val="212121"/>
                </a:solidFill>
                <a:latin typeface="+mj-lt"/>
                <a:ea typeface="Arial"/>
                <a:cs typeface="Arial"/>
                <a:sym typeface="Arial"/>
              </a:rPr>
              <a:t> y </a:t>
            </a:r>
            <a:r>
              <a:rPr lang="en-US" sz="2600" b="0" i="0" u="none" strike="noStrike" cap="none" dirty="0" err="1">
                <a:solidFill>
                  <a:srgbClr val="212121"/>
                </a:solidFill>
                <a:latin typeface="+mj-lt"/>
                <a:ea typeface="Arial"/>
                <a:cs typeface="Arial"/>
                <a:sym typeface="Arial"/>
              </a:rPr>
              <a:t>seguridad</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en</a:t>
            </a:r>
            <a:r>
              <a:rPr lang="en-US" sz="2600" b="0" i="0" u="none" strike="noStrike" cap="none" dirty="0">
                <a:solidFill>
                  <a:srgbClr val="212121"/>
                </a:solidFill>
                <a:latin typeface="+mj-lt"/>
                <a:ea typeface="Arial"/>
                <a:cs typeface="Arial"/>
                <a:sym typeface="Arial"/>
              </a:rPr>
              <a:t> las</a:t>
            </a:r>
            <a:endParaRPr sz="2600" b="0" i="0" u="none" strike="noStrike" cap="none" dirty="0">
              <a:solidFill>
                <a:srgbClr val="000000"/>
              </a:solidFill>
              <a:latin typeface="+mj-lt"/>
              <a:ea typeface="Arial"/>
              <a:cs typeface="Arial"/>
              <a:sym typeface="Arial"/>
            </a:endParaRPr>
          </a:p>
        </p:txBody>
      </p:sp>
      <p:sp>
        <p:nvSpPr>
          <p:cNvPr id="129" name="Google Shape;129;p30"/>
          <p:cNvSpPr txBox="1"/>
          <p:nvPr/>
        </p:nvSpPr>
        <p:spPr>
          <a:xfrm>
            <a:off x="658450" y="4012454"/>
            <a:ext cx="8412600" cy="20076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err="1">
                <a:solidFill>
                  <a:srgbClr val="212121"/>
                </a:solidFill>
                <a:latin typeface="+mj-lt"/>
                <a:ea typeface="Arial"/>
                <a:cs typeface="Arial"/>
                <a:sym typeface="Arial"/>
              </a:rPr>
              <a:t>condiciones</a:t>
            </a:r>
            <a:r>
              <a:rPr lang="en-US" sz="2600" b="0" i="0" u="none" strike="noStrike" cap="none" dirty="0">
                <a:solidFill>
                  <a:srgbClr val="212121"/>
                </a:solidFill>
                <a:latin typeface="+mj-lt"/>
                <a:ea typeface="Arial"/>
                <a:cs typeface="Arial"/>
                <a:sym typeface="Arial"/>
              </a:rPr>
              <a:t> de </a:t>
            </a:r>
            <a:r>
              <a:rPr lang="en-US" sz="2600" b="0" i="0" u="none" strike="noStrike" cap="none" dirty="0" err="1">
                <a:solidFill>
                  <a:srgbClr val="212121"/>
                </a:solidFill>
                <a:latin typeface="+mj-lt"/>
                <a:ea typeface="Arial"/>
                <a:cs typeface="Arial"/>
                <a:sym typeface="Arial"/>
              </a:rPr>
              <a:t>trabajo</a:t>
            </a:r>
            <a:r>
              <a:rPr lang="en-US" sz="2600" b="0" i="0" u="none" strike="noStrike" cap="none" dirty="0">
                <a:solidFill>
                  <a:srgbClr val="212121"/>
                </a:solidFill>
                <a:latin typeface="+mj-lt"/>
                <a:ea typeface="Arial"/>
                <a:cs typeface="Arial"/>
                <a:sym typeface="Arial"/>
              </a:rPr>
              <a:t> para hombres y </a:t>
            </a:r>
            <a:r>
              <a:rPr lang="en-US" sz="2600" b="0" i="0" u="none" strike="noStrike" cap="none" dirty="0" err="1">
                <a:solidFill>
                  <a:srgbClr val="212121"/>
                </a:solidFill>
                <a:latin typeface="+mj-lt"/>
                <a:ea typeface="Arial"/>
                <a:cs typeface="Arial"/>
                <a:sym typeface="Arial"/>
              </a:rPr>
              <a:t>mujeres</a:t>
            </a:r>
            <a:r>
              <a:rPr lang="en-US" sz="2600" b="0" i="0" u="none" strike="noStrike" cap="none" dirty="0">
                <a:solidFill>
                  <a:srgbClr val="212121"/>
                </a:solidFill>
                <a:latin typeface="+mj-lt"/>
                <a:ea typeface="Arial"/>
                <a:cs typeface="Arial"/>
                <a:sym typeface="Arial"/>
              </a:rPr>
              <a:t> que </a:t>
            </a:r>
            <a:r>
              <a:rPr lang="en-US" sz="2600" b="0" i="0" u="none" strike="noStrike" cap="none" dirty="0" err="1">
                <a:solidFill>
                  <a:srgbClr val="212121"/>
                </a:solidFill>
                <a:latin typeface="+mj-lt"/>
                <a:ea typeface="Arial"/>
                <a:cs typeface="Arial"/>
                <a:sym typeface="Arial"/>
              </a:rPr>
              <a:t>trabajan</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estableciendo</a:t>
            </a:r>
            <a:r>
              <a:rPr lang="en-US" sz="2600" b="0" i="0" u="none" strike="noStrike" cap="none" dirty="0">
                <a:solidFill>
                  <a:srgbClr val="212121"/>
                </a:solidFill>
                <a:latin typeface="+mj-lt"/>
                <a:ea typeface="Arial"/>
                <a:cs typeface="Arial"/>
                <a:sym typeface="Arial"/>
              </a:rPr>
              <a:t> y </a:t>
            </a:r>
            <a:r>
              <a:rPr lang="en-US" sz="2600" b="0" i="0" u="none" strike="noStrike" cap="none" dirty="0" err="1">
                <a:solidFill>
                  <a:srgbClr val="212121"/>
                </a:solidFill>
                <a:latin typeface="+mj-lt"/>
                <a:ea typeface="Arial"/>
                <a:cs typeface="Arial"/>
                <a:sym typeface="Arial"/>
              </a:rPr>
              <a:t>haciendo</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cumplir</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estándares</a:t>
            </a:r>
            <a:r>
              <a:rPr lang="en-US" sz="2600" b="0" i="0" u="none" strike="noStrike" cap="none" dirty="0">
                <a:solidFill>
                  <a:srgbClr val="212121"/>
                </a:solidFill>
                <a:latin typeface="+mj-lt"/>
                <a:ea typeface="Arial"/>
                <a:cs typeface="Arial"/>
                <a:sym typeface="Arial"/>
              </a:rPr>
              <a:t> y </a:t>
            </a:r>
            <a:r>
              <a:rPr lang="en-US" sz="2600" b="0" i="0" u="none" strike="noStrike" cap="none" dirty="0" err="1">
                <a:solidFill>
                  <a:srgbClr val="212121"/>
                </a:solidFill>
                <a:latin typeface="+mj-lt"/>
                <a:ea typeface="Arial"/>
                <a:cs typeface="Arial"/>
                <a:sym typeface="Arial"/>
              </a:rPr>
              <a:t>proporcionando</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capacitación</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alcance</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educación</a:t>
            </a:r>
            <a:r>
              <a:rPr lang="en-US" sz="2600" b="0" i="0" u="none" strike="noStrike" cap="none" dirty="0">
                <a:solidFill>
                  <a:srgbClr val="212121"/>
                </a:solidFill>
                <a:latin typeface="+mj-lt"/>
                <a:ea typeface="Arial"/>
                <a:cs typeface="Arial"/>
                <a:sym typeface="Arial"/>
              </a:rPr>
              <a:t> y </a:t>
            </a:r>
            <a:r>
              <a:rPr lang="en-US" sz="2600" b="0" i="0" u="none" strike="noStrike" cap="none" dirty="0" err="1">
                <a:solidFill>
                  <a:srgbClr val="212121"/>
                </a:solidFill>
                <a:latin typeface="+mj-lt"/>
                <a:ea typeface="Arial"/>
                <a:cs typeface="Arial"/>
                <a:sym typeface="Arial"/>
              </a:rPr>
              <a:t>asistencia</a:t>
            </a:r>
            <a:r>
              <a:rPr lang="en-US" sz="2600" b="0" i="0" u="none" strike="noStrike" cap="none" dirty="0">
                <a:solidFill>
                  <a:srgbClr val="212121"/>
                </a:solidFill>
                <a:latin typeface="+mj-lt"/>
                <a:ea typeface="Arial"/>
                <a:cs typeface="Arial"/>
                <a:sym typeface="Arial"/>
              </a:rPr>
              <a:t>.</a:t>
            </a:r>
            <a:endParaRPr sz="2600" b="0" i="0" u="none" strike="noStrike" cap="none" dirty="0">
              <a:solidFill>
                <a:srgbClr val="000000"/>
              </a:solidFill>
              <a:latin typeface="+mj-lt"/>
              <a:ea typeface="Arial"/>
              <a:cs typeface="Arial"/>
              <a:sym typeface="Arial"/>
            </a:endParaRPr>
          </a:p>
        </p:txBody>
      </p:sp>
      <p:sp>
        <p:nvSpPr>
          <p:cNvPr id="130" name="Google Shape;130;p30"/>
          <p:cNvSpPr txBox="1"/>
          <p:nvPr/>
        </p:nvSpPr>
        <p:spPr>
          <a:xfrm>
            <a:off x="1009600" y="6020052"/>
            <a:ext cx="5120700" cy="3708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2600" b="0" i="0" u="none" strike="noStrike" cap="none">
              <a:solidFill>
                <a:srgbClr val="000000"/>
              </a:solidFill>
              <a:latin typeface="+mj-lt"/>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2600" b="0" i="0" u="none" strike="noStrike" cap="none">
                <a:solidFill>
                  <a:srgbClr val="212121"/>
                </a:solidFill>
                <a:latin typeface="+mj-lt"/>
                <a:ea typeface="Arial"/>
                <a:cs typeface="Arial"/>
                <a:sym typeface="Arial"/>
              </a:rPr>
              <a:t>Ley Pública 91-596 Introducción</a:t>
            </a:r>
            <a:endParaRPr sz="2600" b="0" i="0" u="none" strike="noStrike" cap="none">
              <a:solidFill>
                <a:srgbClr val="212121"/>
              </a:solidFill>
              <a:latin typeface="+mj-lt"/>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mj-lt"/>
              <a:ea typeface="Arial"/>
              <a:cs typeface="Arial"/>
              <a:sym typeface="Arial"/>
            </a:endParaRPr>
          </a:p>
        </p:txBody>
      </p:sp>
      <p:sp>
        <p:nvSpPr>
          <p:cNvPr id="2" name="Title 1" hidden="1">
            <a:extLst>
              <a:ext uri="{FF2B5EF4-FFF2-40B4-BE49-F238E27FC236}">
                <a16:creationId xmlns:a16="http://schemas.microsoft.com/office/drawing/2014/main" id="{264150CD-3F16-43C1-B344-095613AACAB1}"/>
              </a:ext>
            </a:extLst>
          </p:cNvPr>
          <p:cNvSpPr>
            <a:spLocks noGrp="1"/>
          </p:cNvSpPr>
          <p:nvPr>
            <p:ph type="title"/>
          </p:nvPr>
        </p:nvSpPr>
        <p:spPr>
          <a:xfrm>
            <a:off x="504000" y="556143"/>
            <a:ext cx="7200000" cy="720000"/>
          </a:xfrm>
        </p:spPr>
        <p:txBody>
          <a:bodyPr/>
          <a:lstStyle/>
          <a:p>
            <a:pPr lvl="0">
              <a:buClr>
                <a:schemeClr val="dk1"/>
              </a:buClr>
              <a:buSzPts val="1100"/>
            </a:pPr>
            <a:r>
              <a:rPr lang="en-US" dirty="0"/>
              <a:t/>
            </a:r>
            <a:br>
              <a:rPr lang="en-US" dirty="0"/>
            </a:br>
            <a:r>
              <a:rPr lang="en-US" dirty="0" err="1">
                <a:solidFill>
                  <a:srgbClr val="212121"/>
                </a:solidFill>
              </a:rPr>
              <a:t>Introducción</a:t>
            </a:r>
            <a:r>
              <a:rPr lang="en-US" dirty="0">
                <a:solidFill>
                  <a:srgbClr val="212121"/>
                </a:solidFill>
              </a:rPr>
              <a:t> a OSHA</a:t>
            </a:r>
            <a:br>
              <a:rPr lang="en-US" dirty="0">
                <a:solidFill>
                  <a:srgbClr val="212121"/>
                </a:solidFill>
              </a:rPr>
            </a:br>
            <a:endParaRPr lang="en-US" dirty="0"/>
          </a:p>
        </p:txBody>
      </p:sp>
      <p:sp>
        <p:nvSpPr>
          <p:cNvPr id="3" name="Text Placeholder 2" hidden="1">
            <a:extLst>
              <a:ext uri="{FF2B5EF4-FFF2-40B4-BE49-F238E27FC236}">
                <a16:creationId xmlns:a16="http://schemas.microsoft.com/office/drawing/2014/main" id="{DCF009E3-C708-4721-BA2C-3B3FA8E1A9C9}"/>
              </a:ext>
            </a:extLst>
          </p:cNvPr>
          <p:cNvSpPr>
            <a:spLocks noGrp="1"/>
          </p:cNvSpPr>
          <p:nvPr>
            <p:ph type="body" idx="1"/>
          </p:nvPr>
        </p:nvSpPr>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1"/>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lvl="0">
              <a:buClr>
                <a:schemeClr val="dk1"/>
              </a:buClr>
              <a:buSzPts val="1100"/>
            </a:pPr>
            <a:endParaRPr lang="en-US" sz="3000" dirty="0"/>
          </a:p>
          <a:p>
            <a:pPr lvl="0">
              <a:buClr>
                <a:schemeClr val="dk1"/>
              </a:buClr>
              <a:buSzPts val="1100"/>
            </a:pPr>
            <a:r>
              <a:rPr lang="en-US" sz="3000" dirty="0" err="1">
                <a:solidFill>
                  <a:srgbClr val="212121"/>
                </a:solidFill>
              </a:rPr>
              <a:t>Introducción</a:t>
            </a:r>
            <a:r>
              <a:rPr lang="en-US" sz="3000" dirty="0">
                <a:solidFill>
                  <a:srgbClr val="212121"/>
                </a:solidFill>
              </a:rPr>
              <a:t> a OSHA</a:t>
            </a:r>
          </a:p>
          <a:p>
            <a:pPr lvl="0">
              <a:buSzPts val="3000"/>
            </a:pPr>
            <a:endParaRPr lang="en-US" sz="3000" dirty="0"/>
          </a:p>
        </p:txBody>
      </p:sp>
      <p:pic>
        <p:nvPicPr>
          <p:cNvPr id="136" name="Google Shape;136;p31" descr="Osha logo"/>
          <p:cNvPicPr preferRelativeResize="0"/>
          <p:nvPr/>
        </p:nvPicPr>
        <p:blipFill rotWithShape="1">
          <a:blip r:embed="rId3">
            <a:alphaModFix/>
          </a:blip>
          <a:srcRect/>
          <a:stretch/>
        </p:blipFill>
        <p:spPr>
          <a:xfrm>
            <a:off x="658440" y="1801440"/>
            <a:ext cx="2890440" cy="1766520"/>
          </a:xfrm>
          <a:prstGeom prst="rect">
            <a:avLst/>
          </a:prstGeom>
          <a:noFill/>
          <a:ln>
            <a:noFill/>
          </a:ln>
        </p:spPr>
      </p:pic>
      <p:sp>
        <p:nvSpPr>
          <p:cNvPr id="137" name="Google Shape;137;p31"/>
          <p:cNvSpPr txBox="1"/>
          <p:nvPr/>
        </p:nvSpPr>
        <p:spPr>
          <a:xfrm>
            <a:off x="3165475" y="1296000"/>
            <a:ext cx="5943600" cy="1920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000000"/>
              </a:solidFill>
              <a:latin typeface="+mj-lt"/>
              <a:ea typeface="Arial"/>
              <a:cs typeface="Arial"/>
              <a:sym typeface="Arial"/>
            </a:endParaRPr>
          </a:p>
          <a:p>
            <a:pPr marL="431999" marR="0" lvl="0" indent="-414804" algn="l" rtl="0">
              <a:lnSpc>
                <a:spcPct val="100000"/>
              </a:lnSpc>
              <a:spcBef>
                <a:spcPts val="0"/>
              </a:spcBef>
              <a:spcAft>
                <a:spcPts val="0"/>
              </a:spcAft>
              <a:buClr>
                <a:srgbClr val="000000"/>
              </a:buClr>
              <a:buSzPts val="2600"/>
              <a:buFont typeface="Noto Sans Symbols"/>
              <a:buChar char="●"/>
            </a:pPr>
            <a:r>
              <a:rPr lang="en-US" sz="2600" b="0" i="0" u="none" strike="noStrike" cap="none" dirty="0">
                <a:solidFill>
                  <a:srgbClr val="212121"/>
                </a:solidFill>
                <a:latin typeface="+mj-lt"/>
                <a:ea typeface="Arial"/>
                <a:cs typeface="Arial"/>
                <a:sym typeface="Arial"/>
              </a:rPr>
              <a:t>La Ley de </a:t>
            </a:r>
            <a:r>
              <a:rPr lang="en-US" sz="2600" b="0" i="0" u="none" strike="noStrike" cap="none" dirty="0" err="1">
                <a:solidFill>
                  <a:srgbClr val="212121"/>
                </a:solidFill>
                <a:latin typeface="+mj-lt"/>
                <a:ea typeface="Arial"/>
                <a:cs typeface="Arial"/>
                <a:sym typeface="Arial"/>
              </a:rPr>
              <a:t>Seguridad</a:t>
            </a:r>
            <a:r>
              <a:rPr lang="en-US" sz="2600" b="0" i="0" u="none" strike="noStrike" cap="none" dirty="0">
                <a:solidFill>
                  <a:srgbClr val="212121"/>
                </a:solidFill>
                <a:latin typeface="+mj-lt"/>
                <a:ea typeface="Arial"/>
                <a:cs typeface="Arial"/>
                <a:sym typeface="Arial"/>
              </a:rPr>
              <a:t> y </a:t>
            </a:r>
            <a:r>
              <a:rPr lang="en-US" sz="2600" b="0" i="0" u="none" strike="noStrike" cap="none" dirty="0" err="1">
                <a:solidFill>
                  <a:srgbClr val="212121"/>
                </a:solidFill>
                <a:latin typeface="+mj-lt"/>
                <a:ea typeface="Arial"/>
                <a:cs typeface="Arial"/>
                <a:sym typeface="Arial"/>
              </a:rPr>
              <a:t>Salud</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en</a:t>
            </a:r>
            <a:r>
              <a:rPr lang="en-US" sz="2600" b="0" i="0" u="none" strike="noStrike" cap="none" dirty="0">
                <a:solidFill>
                  <a:srgbClr val="212121"/>
                </a:solidFill>
                <a:latin typeface="+mj-lt"/>
                <a:ea typeface="Arial"/>
                <a:cs typeface="Arial"/>
                <a:sym typeface="Arial"/>
              </a:rPr>
              <a:t> el </a:t>
            </a:r>
            <a:r>
              <a:rPr lang="en-US" sz="2600" b="0" i="0" u="none" strike="noStrike" cap="none" dirty="0" err="1">
                <a:solidFill>
                  <a:srgbClr val="212121"/>
                </a:solidFill>
                <a:latin typeface="+mj-lt"/>
                <a:ea typeface="Arial"/>
                <a:cs typeface="Arial"/>
                <a:sym typeface="Arial"/>
              </a:rPr>
              <a:t>Trabajo</a:t>
            </a:r>
            <a:r>
              <a:rPr lang="en-US" sz="2600" b="0" i="0" u="none" strike="noStrike" cap="none" dirty="0">
                <a:solidFill>
                  <a:srgbClr val="212121"/>
                </a:solidFill>
                <a:latin typeface="+mj-lt"/>
                <a:ea typeface="Arial"/>
                <a:cs typeface="Arial"/>
                <a:sym typeface="Arial"/>
              </a:rPr>
              <a:t> de 1970, </a:t>
            </a:r>
            <a:r>
              <a:rPr lang="en-US" sz="2600" b="0" i="0" u="none" strike="noStrike" cap="none" dirty="0" err="1">
                <a:solidFill>
                  <a:srgbClr val="212121"/>
                </a:solidFill>
                <a:latin typeface="+mj-lt"/>
                <a:ea typeface="Arial"/>
                <a:cs typeface="Arial"/>
                <a:sym typeface="Arial"/>
              </a:rPr>
              <a:t>Sección</a:t>
            </a:r>
            <a:r>
              <a:rPr lang="en-US" sz="2600" b="0" i="0" u="none" strike="noStrike" cap="none" dirty="0">
                <a:solidFill>
                  <a:srgbClr val="212121"/>
                </a:solidFill>
                <a:latin typeface="+mj-lt"/>
                <a:ea typeface="Arial"/>
                <a:cs typeface="Arial"/>
                <a:sym typeface="Arial"/>
              </a:rPr>
              <a:t> 5 </a:t>
            </a:r>
            <a:r>
              <a:rPr lang="en-US" sz="2600" b="0" i="0" u="none" strike="noStrike" cap="none" dirty="0" err="1">
                <a:solidFill>
                  <a:srgbClr val="212121"/>
                </a:solidFill>
                <a:latin typeface="+mj-lt"/>
                <a:ea typeface="Arial"/>
                <a:cs typeface="Arial"/>
                <a:sym typeface="Arial"/>
              </a:rPr>
              <a:t>establece</a:t>
            </a:r>
            <a:r>
              <a:rPr lang="en-US" sz="2600" b="0" i="0" u="none" strike="noStrike" cap="none" dirty="0">
                <a:solidFill>
                  <a:srgbClr val="212121"/>
                </a:solidFill>
                <a:latin typeface="+mj-lt"/>
                <a:ea typeface="Arial"/>
                <a:cs typeface="Arial"/>
                <a:sym typeface="Arial"/>
              </a:rPr>
              <a:t> los derechos y </a:t>
            </a:r>
            <a:r>
              <a:rPr lang="en-US" sz="2600" b="0" i="0" u="none" strike="noStrike" cap="none" dirty="0" err="1">
                <a:solidFill>
                  <a:srgbClr val="212121"/>
                </a:solidFill>
                <a:latin typeface="+mj-lt"/>
                <a:ea typeface="Arial"/>
                <a:cs typeface="Arial"/>
                <a:sym typeface="Arial"/>
              </a:rPr>
              <a:t>responsabilidades</a:t>
            </a:r>
            <a:r>
              <a:rPr lang="en-US" sz="2600" b="0" i="0" u="none" strike="noStrike" cap="none" dirty="0">
                <a:solidFill>
                  <a:srgbClr val="212121"/>
                </a:solidFill>
                <a:latin typeface="+mj-lt"/>
                <a:ea typeface="Arial"/>
                <a:cs typeface="Arial"/>
                <a:sym typeface="Arial"/>
              </a:rPr>
              <a:t> de los </a:t>
            </a:r>
            <a:r>
              <a:rPr lang="en-US" sz="2600" b="0" i="0" u="none" strike="noStrike" cap="none" dirty="0" err="1">
                <a:solidFill>
                  <a:srgbClr val="212121"/>
                </a:solidFill>
                <a:latin typeface="+mj-lt"/>
                <a:ea typeface="Arial"/>
                <a:cs typeface="Arial"/>
                <a:sym typeface="Arial"/>
              </a:rPr>
              <a:t>empleadores</a:t>
            </a:r>
            <a:r>
              <a:rPr lang="en-US" sz="2600" b="0" i="0" u="none" strike="noStrike" cap="none" dirty="0">
                <a:solidFill>
                  <a:srgbClr val="212121"/>
                </a:solidFill>
                <a:latin typeface="+mj-lt"/>
                <a:ea typeface="Arial"/>
                <a:cs typeface="Arial"/>
                <a:sym typeface="Arial"/>
              </a:rPr>
              <a:t> y </a:t>
            </a:r>
            <a:r>
              <a:rPr lang="en-US" sz="2600" b="0" i="0" u="none" strike="noStrike" cap="none" dirty="0" err="1">
                <a:solidFill>
                  <a:srgbClr val="212121"/>
                </a:solidFill>
                <a:latin typeface="+mj-lt"/>
                <a:ea typeface="Arial"/>
                <a:cs typeface="Arial"/>
                <a:sym typeface="Arial"/>
              </a:rPr>
              <a:t>trabajadores</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en</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virtud</a:t>
            </a:r>
            <a:r>
              <a:rPr lang="en-US" sz="2600" b="0" i="0" u="none" strike="noStrike" cap="none" dirty="0">
                <a:solidFill>
                  <a:srgbClr val="212121"/>
                </a:solidFill>
                <a:latin typeface="+mj-lt"/>
                <a:ea typeface="Arial"/>
                <a:cs typeface="Arial"/>
                <a:sym typeface="Arial"/>
              </a:rPr>
              <a:t> de la Ley</a:t>
            </a:r>
            <a:endParaRPr sz="2600" b="0" i="0" u="none" strike="noStrike" cap="none" dirty="0">
              <a:solidFill>
                <a:srgbClr val="212121"/>
              </a:solidFill>
              <a:latin typeface="+mj-lt"/>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000000"/>
              </a:solidFill>
              <a:latin typeface="+mj-lt"/>
              <a:ea typeface="Arial"/>
              <a:cs typeface="Arial"/>
              <a:sym typeface="Arial"/>
            </a:endParaRPr>
          </a:p>
        </p:txBody>
      </p:sp>
      <p:sp>
        <p:nvSpPr>
          <p:cNvPr id="138" name="Google Shape;138;p31"/>
          <p:cNvSpPr txBox="1"/>
          <p:nvPr/>
        </p:nvSpPr>
        <p:spPr>
          <a:xfrm>
            <a:off x="658460" y="4073400"/>
            <a:ext cx="8412600" cy="2926200"/>
          </a:xfrm>
          <a:prstGeom prst="rect">
            <a:avLst/>
          </a:prstGeom>
          <a:noFill/>
          <a:ln>
            <a:noFill/>
          </a:ln>
        </p:spPr>
        <p:txBody>
          <a:bodyPr spcFirstLastPara="1" wrap="square" lIns="90000" tIns="45000" rIns="90000" bIns="45000" anchor="t" anchorCtr="0">
            <a:noAutofit/>
          </a:bodyPr>
          <a:lstStyle/>
          <a:p>
            <a:pPr marL="216000" marR="0" lvl="0" indent="-294105"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mj-lt"/>
                <a:ea typeface="Arial"/>
                <a:cs typeface="Arial"/>
                <a:sym typeface="Arial"/>
              </a:rPr>
              <a:t>5(a) </a:t>
            </a:r>
            <a:r>
              <a:rPr lang="en-US" sz="2400" b="0" i="0" u="none" strike="noStrike" cap="none" dirty="0" err="1">
                <a:solidFill>
                  <a:srgbClr val="000000"/>
                </a:solidFill>
                <a:latin typeface="+mj-lt"/>
                <a:ea typeface="Arial"/>
                <a:cs typeface="Arial"/>
                <a:sym typeface="Arial"/>
              </a:rPr>
              <a:t>Cada</a:t>
            </a:r>
            <a:r>
              <a:rPr lang="en-US" sz="2400" b="0" i="0" u="none" strike="noStrike" cap="none" dirty="0">
                <a:solidFill>
                  <a:srgbClr val="000000"/>
                </a:solidFill>
                <a:latin typeface="+mj-lt"/>
                <a:ea typeface="Arial"/>
                <a:cs typeface="Arial"/>
                <a:sym typeface="Arial"/>
              </a:rPr>
              <a:t> </a:t>
            </a:r>
            <a:r>
              <a:rPr lang="en-US" sz="2400" b="0" i="0" u="none" strike="noStrike" cap="none" dirty="0" err="1">
                <a:solidFill>
                  <a:srgbClr val="000000"/>
                </a:solidFill>
                <a:latin typeface="+mj-lt"/>
                <a:ea typeface="Arial"/>
                <a:cs typeface="Arial"/>
                <a:sym typeface="Arial"/>
              </a:rPr>
              <a:t>Empleador</a:t>
            </a:r>
            <a:endParaRPr sz="2400" b="0" i="0" u="none" strike="noStrike" cap="none" dirty="0">
              <a:solidFill>
                <a:srgbClr val="000000"/>
              </a:solidFill>
              <a:latin typeface="+mj-lt"/>
              <a:ea typeface="Arial"/>
              <a:cs typeface="Arial"/>
              <a:sym typeface="Arial"/>
            </a:endParaRPr>
          </a:p>
          <a:p>
            <a:pPr marL="216000" marR="0" lvl="0" indent="-294105" algn="l" rtl="0">
              <a:lnSpc>
                <a:spcPct val="100000"/>
              </a:lnSpc>
              <a:spcBef>
                <a:spcPts val="0"/>
              </a:spcBef>
              <a:spcAft>
                <a:spcPts val="0"/>
              </a:spcAft>
              <a:buClr>
                <a:srgbClr val="000000"/>
              </a:buClr>
              <a:buSzPts val="2400"/>
              <a:buFont typeface="Noto Sans Symbols"/>
              <a:buChar char="●"/>
            </a:pPr>
            <a:r>
              <a:rPr lang="en-US" sz="2400" b="0" i="0" u="none" strike="noStrike" cap="none" dirty="0">
                <a:solidFill>
                  <a:srgbClr val="000000"/>
                </a:solidFill>
                <a:latin typeface="+mj-lt"/>
                <a:ea typeface="Arial"/>
                <a:cs typeface="Arial"/>
                <a:sym typeface="Arial"/>
              </a:rPr>
              <a:t>(1)</a:t>
            </a:r>
            <a:r>
              <a:rPr lang="en-US" sz="2400" b="0" i="0" u="none" strike="noStrike" cap="none" dirty="0" err="1">
                <a:solidFill>
                  <a:srgbClr val="212121"/>
                </a:solidFill>
                <a:latin typeface="+mj-lt"/>
                <a:ea typeface="Arial"/>
                <a:cs typeface="Arial"/>
                <a:sym typeface="Arial"/>
              </a:rPr>
              <a:t>proporcionará</a:t>
            </a:r>
            <a:r>
              <a:rPr lang="en-US" sz="2400" b="0" i="0" u="none" strike="noStrike" cap="none" dirty="0">
                <a:solidFill>
                  <a:srgbClr val="212121"/>
                </a:solidFill>
                <a:latin typeface="+mj-lt"/>
                <a:ea typeface="Arial"/>
                <a:cs typeface="Arial"/>
                <a:sym typeface="Arial"/>
              </a:rPr>
              <a:t> a </a:t>
            </a:r>
            <a:r>
              <a:rPr lang="en-US" sz="2400" b="0" i="0" u="none" strike="noStrike" cap="none" dirty="0" err="1">
                <a:solidFill>
                  <a:srgbClr val="212121"/>
                </a:solidFill>
                <a:latin typeface="+mj-lt"/>
                <a:ea typeface="Arial"/>
                <a:cs typeface="Arial"/>
                <a:sym typeface="Arial"/>
              </a:rPr>
              <a:t>cada</a:t>
            </a:r>
            <a:r>
              <a:rPr lang="en-US" sz="2400" b="0" i="0" u="none" strike="noStrike" cap="none" dirty="0">
                <a:solidFill>
                  <a:srgbClr val="212121"/>
                </a:solidFill>
                <a:latin typeface="+mj-lt"/>
                <a:ea typeface="Arial"/>
                <a:cs typeface="Arial"/>
                <a:sym typeface="Arial"/>
              </a:rPr>
              <a:t> </a:t>
            </a:r>
            <a:r>
              <a:rPr lang="en-US" sz="2400" b="0" i="0" u="none" strike="noStrike" cap="none" dirty="0" err="1">
                <a:solidFill>
                  <a:srgbClr val="212121"/>
                </a:solidFill>
                <a:latin typeface="+mj-lt"/>
                <a:ea typeface="Arial"/>
                <a:cs typeface="Arial"/>
                <a:sym typeface="Arial"/>
              </a:rPr>
              <a:t>uno</a:t>
            </a:r>
            <a:r>
              <a:rPr lang="en-US" sz="2400" b="0" i="0" u="none" strike="noStrike" cap="none" dirty="0">
                <a:solidFill>
                  <a:srgbClr val="212121"/>
                </a:solidFill>
                <a:latin typeface="+mj-lt"/>
                <a:ea typeface="Arial"/>
                <a:cs typeface="Arial"/>
                <a:sym typeface="Arial"/>
              </a:rPr>
              <a:t> de sus </a:t>
            </a:r>
            <a:r>
              <a:rPr lang="en-US" sz="2400" b="0" i="0" u="none" strike="noStrike" cap="none" dirty="0" err="1">
                <a:solidFill>
                  <a:srgbClr val="212121"/>
                </a:solidFill>
                <a:latin typeface="+mj-lt"/>
                <a:ea typeface="Arial"/>
                <a:cs typeface="Arial"/>
                <a:sym typeface="Arial"/>
              </a:rPr>
              <a:t>empleados</a:t>
            </a:r>
            <a:r>
              <a:rPr lang="en-US" sz="2400" b="0" i="0" u="none" strike="noStrike" cap="none" dirty="0">
                <a:solidFill>
                  <a:srgbClr val="212121"/>
                </a:solidFill>
                <a:latin typeface="+mj-lt"/>
                <a:ea typeface="Arial"/>
                <a:cs typeface="Arial"/>
                <a:sym typeface="Arial"/>
              </a:rPr>
              <a:t> </a:t>
            </a:r>
            <a:r>
              <a:rPr lang="en-US" sz="2400" b="0" i="0" u="none" strike="noStrike" cap="none" dirty="0" err="1">
                <a:solidFill>
                  <a:srgbClr val="212121"/>
                </a:solidFill>
                <a:latin typeface="+mj-lt"/>
                <a:ea typeface="Arial"/>
                <a:cs typeface="Arial"/>
                <a:sym typeface="Arial"/>
              </a:rPr>
              <a:t>empleo</a:t>
            </a:r>
            <a:r>
              <a:rPr lang="en-US" sz="2400" b="0" i="0" u="none" strike="noStrike" cap="none" dirty="0">
                <a:solidFill>
                  <a:srgbClr val="212121"/>
                </a:solidFill>
                <a:latin typeface="+mj-lt"/>
                <a:ea typeface="Arial"/>
                <a:cs typeface="Arial"/>
                <a:sym typeface="Arial"/>
              </a:rPr>
              <a:t> y un </a:t>
            </a:r>
            <a:r>
              <a:rPr lang="en-US" sz="2400" b="0" i="0" u="none" strike="noStrike" cap="none" dirty="0" err="1">
                <a:solidFill>
                  <a:srgbClr val="212121"/>
                </a:solidFill>
                <a:latin typeface="+mj-lt"/>
                <a:ea typeface="Arial"/>
                <a:cs typeface="Arial"/>
                <a:sym typeface="Arial"/>
              </a:rPr>
              <a:t>lugar</a:t>
            </a:r>
            <a:r>
              <a:rPr lang="en-US" sz="2400" b="0" i="0" u="none" strike="noStrike" cap="none" dirty="0">
                <a:solidFill>
                  <a:srgbClr val="212121"/>
                </a:solidFill>
                <a:latin typeface="+mj-lt"/>
                <a:ea typeface="Arial"/>
                <a:cs typeface="Arial"/>
                <a:sym typeface="Arial"/>
              </a:rPr>
              <a:t> de </a:t>
            </a:r>
            <a:r>
              <a:rPr lang="en-US" sz="2400" b="0" i="0" u="none" strike="noStrike" cap="none" dirty="0" err="1">
                <a:solidFill>
                  <a:srgbClr val="212121"/>
                </a:solidFill>
                <a:latin typeface="+mj-lt"/>
                <a:ea typeface="Arial"/>
                <a:cs typeface="Arial"/>
                <a:sym typeface="Arial"/>
              </a:rPr>
              <a:t>empleo</a:t>
            </a:r>
            <a:r>
              <a:rPr lang="en-US" sz="2400" b="0" i="0" u="none" strike="noStrike" cap="none" dirty="0">
                <a:solidFill>
                  <a:srgbClr val="212121"/>
                </a:solidFill>
                <a:latin typeface="+mj-lt"/>
                <a:ea typeface="Arial"/>
                <a:cs typeface="Arial"/>
                <a:sym typeface="Arial"/>
              </a:rPr>
              <a:t> que </a:t>
            </a:r>
            <a:r>
              <a:rPr lang="en-US" sz="2400" b="0" i="0" u="none" strike="noStrike" cap="none" dirty="0" err="1">
                <a:solidFill>
                  <a:srgbClr val="212121"/>
                </a:solidFill>
                <a:latin typeface="+mj-lt"/>
                <a:ea typeface="Arial"/>
                <a:cs typeface="Arial"/>
                <a:sym typeface="Arial"/>
              </a:rPr>
              <a:t>estén</a:t>
            </a:r>
            <a:r>
              <a:rPr lang="en-US" sz="2400" b="0" i="0" u="none" strike="noStrike" cap="none" dirty="0">
                <a:solidFill>
                  <a:srgbClr val="212121"/>
                </a:solidFill>
                <a:latin typeface="+mj-lt"/>
                <a:ea typeface="Arial"/>
                <a:cs typeface="Arial"/>
                <a:sym typeface="Arial"/>
              </a:rPr>
              <a:t> </a:t>
            </a:r>
            <a:r>
              <a:rPr lang="en-US" sz="2400" b="0" i="0" u="none" strike="noStrike" cap="none" dirty="0" err="1">
                <a:solidFill>
                  <a:srgbClr val="212121"/>
                </a:solidFill>
                <a:latin typeface="+mj-lt"/>
                <a:ea typeface="Arial"/>
                <a:cs typeface="Arial"/>
                <a:sym typeface="Arial"/>
              </a:rPr>
              <a:t>libres</a:t>
            </a:r>
            <a:r>
              <a:rPr lang="en-US" sz="2400" b="0" i="0" u="none" strike="noStrike" cap="none" dirty="0">
                <a:solidFill>
                  <a:srgbClr val="212121"/>
                </a:solidFill>
                <a:latin typeface="+mj-lt"/>
                <a:ea typeface="Arial"/>
                <a:cs typeface="Arial"/>
                <a:sym typeface="Arial"/>
              </a:rPr>
              <a:t> de </a:t>
            </a:r>
            <a:r>
              <a:rPr lang="en-US" sz="2400" b="0" i="0" u="none" strike="noStrike" cap="none" dirty="0" err="1">
                <a:solidFill>
                  <a:srgbClr val="212121"/>
                </a:solidFill>
                <a:latin typeface="+mj-lt"/>
                <a:ea typeface="Arial"/>
                <a:cs typeface="Arial"/>
                <a:sym typeface="Arial"/>
              </a:rPr>
              <a:t>peligros</a:t>
            </a:r>
            <a:r>
              <a:rPr lang="en-US" sz="2400" b="0" i="0" u="none" strike="noStrike" cap="none" dirty="0">
                <a:solidFill>
                  <a:srgbClr val="212121"/>
                </a:solidFill>
                <a:latin typeface="+mj-lt"/>
                <a:ea typeface="Arial"/>
                <a:cs typeface="Arial"/>
                <a:sym typeface="Arial"/>
              </a:rPr>
              <a:t> </a:t>
            </a:r>
            <a:r>
              <a:rPr lang="en-US" sz="2400" b="0" i="0" u="none" strike="noStrike" cap="none" dirty="0" err="1">
                <a:solidFill>
                  <a:srgbClr val="212121"/>
                </a:solidFill>
                <a:latin typeface="+mj-lt"/>
                <a:ea typeface="Arial"/>
                <a:cs typeface="Arial"/>
                <a:sym typeface="Arial"/>
              </a:rPr>
              <a:t>reconocidos</a:t>
            </a:r>
            <a:r>
              <a:rPr lang="en-US" sz="2400" b="0" i="0" u="none" strike="noStrike" cap="none" dirty="0">
                <a:solidFill>
                  <a:srgbClr val="212121"/>
                </a:solidFill>
                <a:latin typeface="+mj-lt"/>
                <a:ea typeface="Arial"/>
                <a:cs typeface="Arial"/>
                <a:sym typeface="Arial"/>
              </a:rPr>
              <a:t> que </a:t>
            </a:r>
            <a:r>
              <a:rPr lang="en-US" sz="2400" b="0" i="0" u="none" strike="noStrike" cap="none" dirty="0" err="1">
                <a:solidFill>
                  <a:srgbClr val="212121"/>
                </a:solidFill>
                <a:latin typeface="+mj-lt"/>
                <a:ea typeface="Arial"/>
                <a:cs typeface="Arial"/>
                <a:sym typeface="Arial"/>
              </a:rPr>
              <a:t>estén</a:t>
            </a:r>
            <a:r>
              <a:rPr lang="en-US" sz="2400" b="0" i="0" u="none" strike="noStrike" cap="none" dirty="0">
                <a:solidFill>
                  <a:srgbClr val="212121"/>
                </a:solidFill>
                <a:latin typeface="+mj-lt"/>
                <a:ea typeface="Arial"/>
                <a:cs typeface="Arial"/>
                <a:sym typeface="Arial"/>
              </a:rPr>
              <a:t> </a:t>
            </a:r>
            <a:r>
              <a:rPr lang="en-US" sz="2400" b="0" i="0" u="none" strike="noStrike" cap="none" dirty="0" err="1">
                <a:solidFill>
                  <a:srgbClr val="212121"/>
                </a:solidFill>
                <a:latin typeface="+mj-lt"/>
                <a:ea typeface="Arial"/>
                <a:cs typeface="Arial"/>
                <a:sym typeface="Arial"/>
              </a:rPr>
              <a:t>causando</a:t>
            </a:r>
            <a:r>
              <a:rPr lang="en-US" sz="2400" b="0" i="0" u="none" strike="noStrike" cap="none" dirty="0">
                <a:solidFill>
                  <a:srgbClr val="212121"/>
                </a:solidFill>
                <a:latin typeface="+mj-lt"/>
                <a:ea typeface="Arial"/>
                <a:cs typeface="Arial"/>
                <a:sym typeface="Arial"/>
              </a:rPr>
              <a:t> o </a:t>
            </a:r>
            <a:r>
              <a:rPr lang="en-US" sz="2400" dirty="0" err="1">
                <a:solidFill>
                  <a:srgbClr val="212121"/>
                </a:solidFill>
                <a:latin typeface="+mj-lt"/>
              </a:rPr>
              <a:t>pueda</a:t>
            </a:r>
            <a:r>
              <a:rPr lang="en-US" sz="2400" b="0" i="0" u="none" strike="noStrike" cap="none" dirty="0">
                <a:solidFill>
                  <a:srgbClr val="212121"/>
                </a:solidFill>
                <a:latin typeface="+mj-lt"/>
                <a:ea typeface="Arial"/>
                <a:cs typeface="Arial"/>
                <a:sym typeface="Arial"/>
              </a:rPr>
              <a:t> </a:t>
            </a:r>
            <a:r>
              <a:rPr lang="en-US" sz="2400" b="0" i="0" u="none" strike="noStrike" cap="none" dirty="0" err="1">
                <a:solidFill>
                  <a:srgbClr val="212121"/>
                </a:solidFill>
                <a:latin typeface="+mj-lt"/>
                <a:ea typeface="Arial"/>
                <a:cs typeface="Arial"/>
                <a:sym typeface="Arial"/>
              </a:rPr>
              <a:t>causar</a:t>
            </a:r>
            <a:r>
              <a:rPr lang="en-US" sz="2400" b="0" i="0" u="none" strike="noStrike" cap="none" dirty="0">
                <a:solidFill>
                  <a:srgbClr val="212121"/>
                </a:solidFill>
                <a:latin typeface="+mj-lt"/>
                <a:ea typeface="Arial"/>
                <a:cs typeface="Arial"/>
                <a:sym typeface="Arial"/>
              </a:rPr>
              <a:t> la </a:t>
            </a:r>
            <a:r>
              <a:rPr lang="en-US" sz="2400" b="0" i="0" u="none" strike="noStrike" cap="none" dirty="0" err="1">
                <a:solidFill>
                  <a:srgbClr val="212121"/>
                </a:solidFill>
                <a:latin typeface="+mj-lt"/>
                <a:ea typeface="Arial"/>
                <a:cs typeface="Arial"/>
                <a:sym typeface="Arial"/>
              </a:rPr>
              <a:t>muerte</a:t>
            </a:r>
            <a:r>
              <a:rPr lang="en-US" sz="2400" b="0" i="0" u="none" strike="noStrike" cap="none" dirty="0">
                <a:solidFill>
                  <a:srgbClr val="212121"/>
                </a:solidFill>
                <a:latin typeface="+mj-lt"/>
                <a:ea typeface="Arial"/>
                <a:cs typeface="Arial"/>
                <a:sym typeface="Arial"/>
              </a:rPr>
              <a:t> o </a:t>
            </a:r>
            <a:r>
              <a:rPr lang="en-US" sz="2400" b="0" i="0" u="none" strike="noStrike" cap="none" dirty="0" err="1">
                <a:solidFill>
                  <a:srgbClr val="212121"/>
                </a:solidFill>
                <a:latin typeface="+mj-lt"/>
                <a:ea typeface="Arial"/>
                <a:cs typeface="Arial"/>
                <a:sym typeface="Arial"/>
              </a:rPr>
              <a:t>daño</a:t>
            </a:r>
            <a:r>
              <a:rPr lang="en-US" sz="2400" b="0" i="0" u="none" strike="noStrike" cap="none" dirty="0">
                <a:solidFill>
                  <a:srgbClr val="212121"/>
                </a:solidFill>
                <a:latin typeface="+mj-lt"/>
                <a:ea typeface="Arial"/>
                <a:cs typeface="Arial"/>
                <a:sym typeface="Arial"/>
              </a:rPr>
              <a:t> </a:t>
            </a:r>
            <a:r>
              <a:rPr lang="en-US" sz="2400" b="0" i="0" u="none" strike="noStrike" cap="none" dirty="0" err="1">
                <a:solidFill>
                  <a:srgbClr val="212121"/>
                </a:solidFill>
                <a:latin typeface="+mj-lt"/>
                <a:ea typeface="Arial"/>
                <a:cs typeface="Arial"/>
                <a:sym typeface="Arial"/>
              </a:rPr>
              <a:t>físico</a:t>
            </a:r>
            <a:r>
              <a:rPr lang="en-US" sz="2400" b="0" i="0" u="none" strike="noStrike" cap="none" dirty="0">
                <a:solidFill>
                  <a:srgbClr val="212121"/>
                </a:solidFill>
                <a:latin typeface="+mj-lt"/>
                <a:ea typeface="Arial"/>
                <a:cs typeface="Arial"/>
                <a:sym typeface="Arial"/>
              </a:rPr>
              <a:t> grave a sus </a:t>
            </a:r>
            <a:r>
              <a:rPr lang="en-US" sz="2400" b="0" i="0" u="none" strike="noStrike" cap="none" dirty="0" err="1">
                <a:solidFill>
                  <a:srgbClr val="212121"/>
                </a:solidFill>
                <a:latin typeface="+mj-lt"/>
                <a:ea typeface="Arial"/>
                <a:cs typeface="Arial"/>
                <a:sym typeface="Arial"/>
              </a:rPr>
              <a:t>empleados</a:t>
            </a:r>
            <a:r>
              <a:rPr lang="en-US" sz="2400" b="0" i="0" u="none" strike="noStrike" cap="none" dirty="0">
                <a:solidFill>
                  <a:srgbClr val="000000"/>
                </a:solidFill>
                <a:latin typeface="+mj-lt"/>
                <a:ea typeface="Arial"/>
                <a:cs typeface="Arial"/>
                <a:sym typeface="Arial"/>
              </a:rPr>
              <a:t>;</a:t>
            </a:r>
            <a:endParaRPr sz="2400" b="0" i="0" u="none" strike="noStrike" cap="none" dirty="0">
              <a:solidFill>
                <a:srgbClr val="000000"/>
              </a:solidFill>
              <a:latin typeface="+mj-lt"/>
              <a:ea typeface="Arial"/>
              <a:cs typeface="Arial"/>
              <a:sym typeface="Arial"/>
            </a:endParaRPr>
          </a:p>
          <a:p>
            <a:pPr marL="216000" lvl="0" indent="-294105" rtl="0">
              <a:spcBef>
                <a:spcPts val="0"/>
              </a:spcBef>
              <a:spcAft>
                <a:spcPts val="0"/>
              </a:spcAft>
              <a:buClr>
                <a:srgbClr val="000000"/>
              </a:buClr>
              <a:buSzPts val="2400"/>
              <a:buFont typeface="Noto Sans Symbols"/>
              <a:buChar char="●"/>
            </a:pPr>
            <a:r>
              <a:rPr lang="en-US" sz="2400" dirty="0">
                <a:solidFill>
                  <a:schemeClr val="dk1"/>
                </a:solidFill>
                <a:latin typeface="+mj-lt"/>
              </a:rPr>
              <a:t>(2) </a:t>
            </a:r>
            <a:r>
              <a:rPr lang="en-US" sz="2400" dirty="0" err="1">
                <a:solidFill>
                  <a:srgbClr val="212121"/>
                </a:solidFill>
                <a:latin typeface="+mj-lt"/>
              </a:rPr>
              <a:t>deberá</a:t>
            </a:r>
            <a:r>
              <a:rPr lang="en-US" sz="2400" dirty="0">
                <a:solidFill>
                  <a:srgbClr val="212121"/>
                </a:solidFill>
                <a:latin typeface="+mj-lt"/>
              </a:rPr>
              <a:t> </a:t>
            </a:r>
            <a:r>
              <a:rPr lang="en-US" sz="2400" dirty="0" err="1">
                <a:solidFill>
                  <a:srgbClr val="212121"/>
                </a:solidFill>
                <a:latin typeface="+mj-lt"/>
              </a:rPr>
              <a:t>cumplir</a:t>
            </a:r>
            <a:r>
              <a:rPr lang="en-US" sz="2400" dirty="0">
                <a:solidFill>
                  <a:srgbClr val="212121"/>
                </a:solidFill>
                <a:latin typeface="+mj-lt"/>
              </a:rPr>
              <a:t> con las </a:t>
            </a:r>
            <a:r>
              <a:rPr lang="en-US" sz="2400" dirty="0" err="1">
                <a:solidFill>
                  <a:srgbClr val="212121"/>
                </a:solidFill>
                <a:latin typeface="+mj-lt"/>
              </a:rPr>
              <a:t>normas</a:t>
            </a:r>
            <a:r>
              <a:rPr lang="en-US" sz="2400" dirty="0">
                <a:solidFill>
                  <a:srgbClr val="212121"/>
                </a:solidFill>
                <a:latin typeface="+mj-lt"/>
              </a:rPr>
              <a:t> de </a:t>
            </a:r>
            <a:r>
              <a:rPr lang="en-US" sz="2400" dirty="0" err="1">
                <a:solidFill>
                  <a:srgbClr val="212121"/>
                </a:solidFill>
                <a:latin typeface="+mj-lt"/>
              </a:rPr>
              <a:t>seguridad</a:t>
            </a:r>
            <a:r>
              <a:rPr lang="en-US" sz="2400" dirty="0">
                <a:solidFill>
                  <a:srgbClr val="212121"/>
                </a:solidFill>
                <a:latin typeface="+mj-lt"/>
              </a:rPr>
              <a:t> y </a:t>
            </a:r>
            <a:r>
              <a:rPr lang="en-US" sz="2400" dirty="0" err="1">
                <a:solidFill>
                  <a:srgbClr val="212121"/>
                </a:solidFill>
                <a:latin typeface="+mj-lt"/>
              </a:rPr>
              <a:t>salud</a:t>
            </a:r>
            <a:r>
              <a:rPr lang="en-US" sz="2400" dirty="0">
                <a:solidFill>
                  <a:srgbClr val="212121"/>
                </a:solidFill>
                <a:latin typeface="+mj-lt"/>
              </a:rPr>
              <a:t> </a:t>
            </a:r>
            <a:r>
              <a:rPr lang="en-US" sz="2400" dirty="0" err="1">
                <a:solidFill>
                  <a:srgbClr val="212121"/>
                </a:solidFill>
                <a:latin typeface="+mj-lt"/>
              </a:rPr>
              <a:t>ocupacional</a:t>
            </a:r>
            <a:r>
              <a:rPr lang="en-US" sz="2400" dirty="0">
                <a:solidFill>
                  <a:srgbClr val="212121"/>
                </a:solidFill>
                <a:latin typeface="+mj-lt"/>
              </a:rPr>
              <a:t> </a:t>
            </a:r>
            <a:r>
              <a:rPr lang="en-US" sz="2400" dirty="0" err="1">
                <a:solidFill>
                  <a:srgbClr val="212121"/>
                </a:solidFill>
                <a:latin typeface="+mj-lt"/>
              </a:rPr>
              <a:t>promulgadas</a:t>
            </a:r>
            <a:r>
              <a:rPr lang="en-US" sz="2400" dirty="0">
                <a:solidFill>
                  <a:srgbClr val="212121"/>
                </a:solidFill>
                <a:latin typeface="+mj-lt"/>
              </a:rPr>
              <a:t> bajo </a:t>
            </a:r>
            <a:r>
              <a:rPr lang="en-US" sz="2400" dirty="0" err="1">
                <a:solidFill>
                  <a:srgbClr val="212121"/>
                </a:solidFill>
                <a:latin typeface="+mj-lt"/>
              </a:rPr>
              <a:t>esta</a:t>
            </a:r>
            <a:r>
              <a:rPr lang="en-US" sz="2400" dirty="0">
                <a:solidFill>
                  <a:srgbClr val="212121"/>
                </a:solidFill>
                <a:latin typeface="+mj-lt"/>
              </a:rPr>
              <a:t> Ley</a:t>
            </a:r>
            <a:endParaRPr sz="2400" dirty="0">
              <a:solidFill>
                <a:srgbClr val="212121"/>
              </a:solidFill>
              <a:latin typeface="+mj-lt"/>
            </a:endParaRPr>
          </a:p>
          <a:p>
            <a:pPr marL="216000" lvl="0" indent="0" rtl="0">
              <a:spcBef>
                <a:spcPts val="0"/>
              </a:spcBef>
              <a:spcAft>
                <a:spcPts val="0"/>
              </a:spcAft>
              <a:buNone/>
            </a:pPr>
            <a:r>
              <a:rPr lang="en-US" sz="2400" dirty="0" err="1">
                <a:solidFill>
                  <a:srgbClr val="212121"/>
                </a:solidFill>
                <a:latin typeface="+mj-lt"/>
              </a:rPr>
              <a:t>Juntos</a:t>
            </a:r>
            <a:r>
              <a:rPr lang="en-US" sz="2400" dirty="0">
                <a:solidFill>
                  <a:srgbClr val="212121"/>
                </a:solidFill>
                <a:latin typeface="+mj-lt"/>
              </a:rPr>
              <a:t> son </a:t>
            </a:r>
            <a:r>
              <a:rPr lang="en-US" sz="2400" dirty="0" err="1">
                <a:solidFill>
                  <a:srgbClr val="212121"/>
                </a:solidFill>
                <a:latin typeface="+mj-lt"/>
              </a:rPr>
              <a:t>conocidos</a:t>
            </a:r>
            <a:r>
              <a:rPr lang="en-US" sz="2400" dirty="0">
                <a:solidFill>
                  <a:srgbClr val="212121"/>
                </a:solidFill>
                <a:latin typeface="+mj-lt"/>
              </a:rPr>
              <a:t> </a:t>
            </a:r>
            <a:r>
              <a:rPr lang="en-US" sz="2400" dirty="0" err="1">
                <a:solidFill>
                  <a:srgbClr val="212121"/>
                </a:solidFill>
                <a:latin typeface="+mj-lt"/>
              </a:rPr>
              <a:t>como</a:t>
            </a:r>
            <a:r>
              <a:rPr lang="en-US" sz="2400" dirty="0">
                <a:solidFill>
                  <a:srgbClr val="212121"/>
                </a:solidFill>
                <a:latin typeface="+mj-lt"/>
              </a:rPr>
              <a:t> </a:t>
            </a:r>
            <a:r>
              <a:rPr lang="en-US" sz="2400" b="1" dirty="0" err="1">
                <a:solidFill>
                  <a:srgbClr val="212121"/>
                </a:solidFill>
                <a:latin typeface="+mj-lt"/>
              </a:rPr>
              <a:t>Cláusula</a:t>
            </a:r>
            <a:r>
              <a:rPr lang="en-US" sz="2400" b="1" dirty="0">
                <a:solidFill>
                  <a:srgbClr val="212121"/>
                </a:solidFill>
                <a:latin typeface="+mj-lt"/>
              </a:rPr>
              <a:t> de </a:t>
            </a:r>
            <a:r>
              <a:rPr lang="en-US" sz="2400" b="1" dirty="0" err="1">
                <a:solidFill>
                  <a:srgbClr val="212121"/>
                </a:solidFill>
                <a:latin typeface="+mj-lt"/>
              </a:rPr>
              <a:t>Deber</a:t>
            </a:r>
            <a:r>
              <a:rPr lang="en-US" sz="2400" b="1" dirty="0">
                <a:solidFill>
                  <a:srgbClr val="212121"/>
                </a:solidFill>
                <a:latin typeface="+mj-lt"/>
              </a:rPr>
              <a:t> General</a:t>
            </a:r>
            <a:endParaRPr sz="2400" b="1" dirty="0">
              <a:solidFill>
                <a:srgbClr val="212121"/>
              </a:solidFill>
              <a:latin typeface="+mj-lt"/>
            </a:endParaRPr>
          </a:p>
        </p:txBody>
      </p:sp>
      <p:sp>
        <p:nvSpPr>
          <p:cNvPr id="2" name="Title 1" hidden="1">
            <a:extLst>
              <a:ext uri="{FF2B5EF4-FFF2-40B4-BE49-F238E27FC236}">
                <a16:creationId xmlns:a16="http://schemas.microsoft.com/office/drawing/2014/main" id="{3494848A-1BB9-45D5-B4A8-A15F3B47165D}"/>
              </a:ext>
            </a:extLst>
          </p:cNvPr>
          <p:cNvSpPr>
            <a:spLocks noGrp="1"/>
          </p:cNvSpPr>
          <p:nvPr>
            <p:ph type="title"/>
          </p:nvPr>
        </p:nvSpPr>
        <p:spPr/>
        <p:txBody>
          <a:bodyPr/>
          <a:lstStyle/>
          <a:p>
            <a:r>
              <a:rPr lang="en-US" dirty="0"/>
              <a:t>Introduction to OSHA</a:t>
            </a:r>
            <a:br>
              <a:rPr lang="en-US" dirty="0"/>
            </a:br>
            <a:endParaRPr lang="en-US" dirty="0"/>
          </a:p>
        </p:txBody>
      </p:sp>
      <p:sp>
        <p:nvSpPr>
          <p:cNvPr id="3" name="Text Placeholder 2" hidden="1">
            <a:extLst>
              <a:ext uri="{FF2B5EF4-FFF2-40B4-BE49-F238E27FC236}">
                <a16:creationId xmlns:a16="http://schemas.microsoft.com/office/drawing/2014/main" id="{B938EBE5-B6DE-4720-BA79-063843DFF53B}"/>
              </a:ext>
            </a:extLst>
          </p:cNvPr>
          <p:cNvSpPr>
            <a:spLocks noGrp="1"/>
          </p:cNvSpPr>
          <p:nvPr>
            <p:ph type="body" idx="1"/>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32"/>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000" b="0" i="0" u="none" strike="noStrike" cap="none" dirty="0" err="1">
                <a:solidFill>
                  <a:srgbClr val="212121"/>
                </a:solidFill>
                <a:latin typeface="+mj-lt"/>
                <a:ea typeface="Arial"/>
                <a:cs typeface="Arial"/>
                <a:sym typeface="Arial"/>
              </a:rPr>
              <a:t>Introducción</a:t>
            </a:r>
            <a:r>
              <a:rPr lang="en-US" sz="3000" b="0" i="0" u="none" strike="noStrike" cap="none" dirty="0">
                <a:solidFill>
                  <a:srgbClr val="212121"/>
                </a:solidFill>
                <a:latin typeface="+mj-lt"/>
                <a:ea typeface="Arial"/>
                <a:cs typeface="Arial"/>
                <a:sym typeface="Arial"/>
              </a:rPr>
              <a:t> a OSHA</a:t>
            </a:r>
            <a:endParaRPr sz="3000" b="0" i="0" u="none" strike="noStrike" cap="none" dirty="0">
              <a:solidFill>
                <a:srgbClr val="000000"/>
              </a:solidFill>
              <a:latin typeface="+mj-lt"/>
              <a:ea typeface="Arial"/>
              <a:cs typeface="Arial"/>
              <a:sym typeface="Arial"/>
            </a:endParaRPr>
          </a:p>
        </p:txBody>
      </p:sp>
      <p:sp>
        <p:nvSpPr>
          <p:cNvPr id="144" name="Google Shape;144;p32"/>
          <p:cNvSpPr txBox="1"/>
          <p:nvPr/>
        </p:nvSpPr>
        <p:spPr>
          <a:xfrm>
            <a:off x="504000" y="1800000"/>
            <a:ext cx="9072000" cy="5096100"/>
          </a:xfrm>
          <a:prstGeom prst="rect">
            <a:avLst/>
          </a:prstGeom>
          <a:noFill/>
          <a:ln>
            <a:noFill/>
          </a:ln>
        </p:spPr>
        <p:txBody>
          <a:bodyPr spcFirstLastPara="1" wrap="square" lIns="0" tIns="0" rIns="0" bIns="0" anchor="t" anchorCtr="0">
            <a:noAutofit/>
          </a:bodyPr>
          <a:lstStyle/>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err="1">
                <a:solidFill>
                  <a:srgbClr val="212121"/>
                </a:solidFill>
                <a:latin typeface="+mj-lt"/>
                <a:ea typeface="Arial"/>
                <a:cs typeface="Arial"/>
                <a:sym typeface="Arial"/>
              </a:rPr>
              <a:t>Algunos</a:t>
            </a:r>
            <a:r>
              <a:rPr lang="en-US" sz="2600" b="0" i="0" u="none" strike="noStrike" cap="none" dirty="0">
                <a:solidFill>
                  <a:srgbClr val="212121"/>
                </a:solidFill>
                <a:latin typeface="+mj-lt"/>
                <a:ea typeface="Arial"/>
                <a:cs typeface="Arial"/>
                <a:sym typeface="Arial"/>
              </a:rPr>
              <a:t> derechos de los </a:t>
            </a:r>
            <a:r>
              <a:rPr lang="en-US" sz="2600" b="0" i="0" u="none" strike="noStrike" cap="none" dirty="0" err="1">
                <a:solidFill>
                  <a:srgbClr val="212121"/>
                </a:solidFill>
                <a:latin typeface="+mj-lt"/>
                <a:ea typeface="Arial"/>
                <a:cs typeface="Arial"/>
                <a:sym typeface="Arial"/>
              </a:rPr>
              <a:t>trabajadores</a:t>
            </a:r>
            <a:r>
              <a:rPr lang="en-US" sz="2600" b="0" i="0" u="none" strike="noStrike" cap="none" dirty="0">
                <a:solidFill>
                  <a:srgbClr val="212121"/>
                </a:solidFill>
                <a:latin typeface="+mj-lt"/>
                <a:ea typeface="Arial"/>
                <a:cs typeface="Arial"/>
                <a:sym typeface="Arial"/>
              </a:rPr>
              <a:t> bajo OSHA </a:t>
            </a:r>
            <a:r>
              <a:rPr lang="en-US" sz="2600" b="0" i="0" u="none" strike="noStrike" cap="none" dirty="0" err="1">
                <a:solidFill>
                  <a:srgbClr val="212121"/>
                </a:solidFill>
                <a:latin typeface="+mj-lt"/>
                <a:ea typeface="Arial"/>
                <a:cs typeface="Arial"/>
                <a:sym typeface="Arial"/>
              </a:rPr>
              <a:t>incluyen</a:t>
            </a:r>
            <a:r>
              <a:rPr lang="en-US" sz="2600" b="0" i="0" u="none" strike="noStrike" cap="none" dirty="0">
                <a:solidFill>
                  <a:srgbClr val="212121"/>
                </a:solidFill>
                <a:latin typeface="+mj-lt"/>
                <a:ea typeface="Arial"/>
                <a:cs typeface="Arial"/>
                <a:sym typeface="Arial"/>
              </a:rPr>
              <a:t>:</a:t>
            </a:r>
            <a:endParaRPr sz="2600" b="0" i="0" u="none" strike="noStrike" cap="none" dirty="0">
              <a:solidFill>
                <a:srgbClr val="212121"/>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212121"/>
                </a:solidFill>
                <a:latin typeface="+mj-lt"/>
                <a:ea typeface="Arial"/>
                <a:cs typeface="Arial"/>
                <a:sym typeface="Arial"/>
              </a:rPr>
              <a:t>Derecho a </a:t>
            </a:r>
            <a:r>
              <a:rPr lang="en-US" sz="2600" b="0" i="0" u="none" strike="noStrike" cap="none" dirty="0" err="1">
                <a:solidFill>
                  <a:srgbClr val="212121"/>
                </a:solidFill>
                <a:latin typeface="+mj-lt"/>
                <a:ea typeface="Arial"/>
                <a:cs typeface="Arial"/>
                <a:sym typeface="Arial"/>
              </a:rPr>
              <a:t>examen</a:t>
            </a:r>
            <a:r>
              <a:rPr lang="en-US" sz="2600" b="0" i="0" u="none" strike="noStrike" cap="none" dirty="0">
                <a:solidFill>
                  <a:srgbClr val="212121"/>
                </a:solidFill>
                <a:latin typeface="+mj-lt"/>
                <a:ea typeface="Arial"/>
                <a:cs typeface="Arial"/>
                <a:sym typeface="Arial"/>
              </a:rPr>
              <a:t> (s) </a:t>
            </a:r>
            <a:r>
              <a:rPr lang="en-US" sz="2600" b="0" i="0" u="none" strike="noStrike" cap="none" dirty="0" err="1">
                <a:solidFill>
                  <a:srgbClr val="212121"/>
                </a:solidFill>
                <a:latin typeface="+mj-lt"/>
                <a:ea typeface="Arial"/>
                <a:cs typeface="Arial"/>
                <a:sym typeface="Arial"/>
              </a:rPr>
              <a:t>médico</a:t>
            </a:r>
            <a:r>
              <a:rPr lang="en-US" sz="2600" b="0" i="0" u="none" strike="noStrike" cap="none" dirty="0">
                <a:solidFill>
                  <a:srgbClr val="212121"/>
                </a:solidFill>
                <a:latin typeface="+mj-lt"/>
                <a:ea typeface="Arial"/>
                <a:cs typeface="Arial"/>
                <a:sym typeface="Arial"/>
              </a:rPr>
              <a:t> (s) o </a:t>
            </a:r>
            <a:r>
              <a:rPr lang="en-US" sz="2600" b="0" i="0" u="none" strike="noStrike" cap="none" dirty="0" err="1">
                <a:solidFill>
                  <a:srgbClr val="212121"/>
                </a:solidFill>
                <a:latin typeface="+mj-lt"/>
                <a:ea typeface="Arial"/>
                <a:cs typeface="Arial"/>
                <a:sym typeface="Arial"/>
              </a:rPr>
              <a:t>examen</a:t>
            </a:r>
            <a:r>
              <a:rPr lang="en-US" sz="2600" b="0" i="0" u="none" strike="noStrike" cap="none" dirty="0">
                <a:solidFill>
                  <a:srgbClr val="212121"/>
                </a:solidFill>
                <a:latin typeface="+mj-lt"/>
                <a:ea typeface="Arial"/>
                <a:cs typeface="Arial"/>
                <a:sym typeface="Arial"/>
              </a:rPr>
              <a:t> (s) </a:t>
            </a:r>
            <a:r>
              <a:rPr lang="en-US" sz="2600" b="0" i="0" u="none" strike="noStrike" cap="none" dirty="0" err="1">
                <a:solidFill>
                  <a:srgbClr val="212121"/>
                </a:solidFill>
                <a:latin typeface="+mj-lt"/>
                <a:ea typeface="Arial"/>
                <a:cs typeface="Arial"/>
                <a:sym typeface="Arial"/>
              </a:rPr>
              <a:t>realizado</a:t>
            </a:r>
            <a:r>
              <a:rPr lang="en-US" sz="2600" b="0" i="0" u="none" strike="noStrike" cap="none" dirty="0">
                <a:solidFill>
                  <a:srgbClr val="212121"/>
                </a:solidFill>
                <a:latin typeface="+mj-lt"/>
                <a:ea typeface="Arial"/>
                <a:cs typeface="Arial"/>
                <a:sym typeface="Arial"/>
              </a:rPr>
              <a:t> para fines </a:t>
            </a:r>
            <a:r>
              <a:rPr lang="en-US" sz="2600" b="0" i="0" u="none" strike="noStrike" cap="none" dirty="0" err="1">
                <a:solidFill>
                  <a:srgbClr val="212121"/>
                </a:solidFill>
                <a:latin typeface="+mj-lt"/>
                <a:ea typeface="Arial"/>
                <a:cs typeface="Arial"/>
                <a:sym typeface="Arial"/>
              </a:rPr>
              <a:t>relacionados</a:t>
            </a:r>
            <a:r>
              <a:rPr lang="en-US" sz="2600" b="0" i="0" u="none" strike="noStrike" cap="none" dirty="0">
                <a:solidFill>
                  <a:srgbClr val="212121"/>
                </a:solidFill>
                <a:latin typeface="+mj-lt"/>
                <a:ea typeface="Arial"/>
                <a:cs typeface="Arial"/>
                <a:sym typeface="Arial"/>
              </a:rPr>
              <a:t> con el </a:t>
            </a:r>
            <a:r>
              <a:rPr lang="en-US" sz="2600" b="0" i="0" u="none" strike="noStrike" cap="none" dirty="0" err="1">
                <a:solidFill>
                  <a:srgbClr val="212121"/>
                </a:solidFill>
                <a:latin typeface="+mj-lt"/>
                <a:ea typeface="Arial"/>
                <a:cs typeface="Arial"/>
                <a:sym typeface="Arial"/>
              </a:rPr>
              <a:t>trabajo</a:t>
            </a:r>
            <a:endParaRPr sz="2600" b="0" i="0" u="none" strike="noStrike" cap="none" dirty="0">
              <a:solidFill>
                <a:srgbClr val="212121"/>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212121"/>
                </a:solidFill>
                <a:latin typeface="+mj-lt"/>
                <a:ea typeface="Arial"/>
                <a:cs typeface="Arial"/>
                <a:sym typeface="Arial"/>
              </a:rPr>
              <a:t>Derecho a </a:t>
            </a:r>
            <a:r>
              <a:rPr lang="en-US" sz="2600" b="0" i="0" u="none" strike="noStrike" cap="none" dirty="0" err="1">
                <a:solidFill>
                  <a:srgbClr val="212121"/>
                </a:solidFill>
                <a:latin typeface="+mj-lt"/>
                <a:ea typeface="Arial"/>
                <a:cs typeface="Arial"/>
                <a:sym typeface="Arial"/>
              </a:rPr>
              <a:t>rechazar</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trabajos</a:t>
            </a:r>
            <a:r>
              <a:rPr lang="en-US" sz="2600" b="0" i="0" u="none" strike="noStrike" cap="none" dirty="0">
                <a:solidFill>
                  <a:srgbClr val="212121"/>
                </a:solidFill>
                <a:latin typeface="+mj-lt"/>
                <a:ea typeface="Arial"/>
                <a:cs typeface="Arial"/>
                <a:sym typeface="Arial"/>
              </a:rPr>
              <a:t> que </a:t>
            </a:r>
            <a:r>
              <a:rPr lang="en-US" sz="2600" b="0" i="0" u="none" strike="noStrike" cap="none" dirty="0" err="1">
                <a:solidFill>
                  <a:srgbClr val="212121"/>
                </a:solidFill>
                <a:latin typeface="+mj-lt"/>
                <a:ea typeface="Arial"/>
                <a:cs typeface="Arial"/>
                <a:sym typeface="Arial"/>
              </a:rPr>
              <a:t>podrían</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matarlos</a:t>
            </a:r>
            <a:r>
              <a:rPr lang="en-US" sz="2600" b="0" i="0" u="none" strike="noStrike" cap="none" dirty="0">
                <a:solidFill>
                  <a:srgbClr val="212121"/>
                </a:solidFill>
                <a:latin typeface="+mj-lt"/>
                <a:ea typeface="Arial"/>
                <a:cs typeface="Arial"/>
                <a:sym typeface="Arial"/>
              </a:rPr>
              <a:t> o </a:t>
            </a:r>
            <a:r>
              <a:rPr lang="en-US" sz="2600" b="0" i="0" u="none" strike="noStrike" cap="none" dirty="0" err="1">
                <a:solidFill>
                  <a:srgbClr val="212121"/>
                </a:solidFill>
                <a:latin typeface="+mj-lt"/>
                <a:ea typeface="Arial"/>
                <a:cs typeface="Arial"/>
                <a:sym typeface="Arial"/>
              </a:rPr>
              <a:t>lesionarlos</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gravemente</a:t>
            </a:r>
            <a:r>
              <a:rPr lang="en-US" sz="2600" b="0" i="0" u="none" strike="noStrike" cap="none" dirty="0">
                <a:solidFill>
                  <a:srgbClr val="212121"/>
                </a:solidFill>
                <a:latin typeface="+mj-lt"/>
                <a:ea typeface="Arial"/>
                <a:cs typeface="Arial"/>
                <a:sym typeface="Arial"/>
              </a:rPr>
              <a:t> (lo que se </a:t>
            </a:r>
            <a:r>
              <a:rPr lang="en-US" sz="2600" b="0" i="0" u="none" strike="noStrike" cap="none" dirty="0" err="1">
                <a:solidFill>
                  <a:srgbClr val="212121"/>
                </a:solidFill>
                <a:latin typeface="+mj-lt"/>
                <a:ea typeface="Arial"/>
                <a:cs typeface="Arial"/>
                <a:sym typeface="Arial"/>
              </a:rPr>
              <a:t>conoce</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como</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peligro</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inminente</a:t>
            </a:r>
            <a:r>
              <a:rPr lang="en-US" sz="2600" b="0" i="0" u="none" strike="noStrike" cap="none" dirty="0">
                <a:solidFill>
                  <a:srgbClr val="212121"/>
                </a:solidFill>
                <a:latin typeface="+mj-lt"/>
                <a:ea typeface="Arial"/>
                <a:cs typeface="Arial"/>
                <a:sym typeface="Arial"/>
              </a:rPr>
              <a:t>)</a:t>
            </a:r>
            <a:endParaRPr sz="2600" b="0" i="0" u="none" strike="noStrike" cap="none" dirty="0">
              <a:solidFill>
                <a:srgbClr val="212121"/>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212121"/>
                </a:solidFill>
                <a:latin typeface="+mj-lt"/>
                <a:ea typeface="Arial"/>
                <a:cs typeface="Arial"/>
                <a:sym typeface="Arial"/>
              </a:rPr>
              <a:t>Derecho a saber </a:t>
            </a:r>
            <a:r>
              <a:rPr lang="en-US" sz="2600" b="0" i="0" u="none" strike="noStrike" cap="none" dirty="0" err="1">
                <a:solidFill>
                  <a:srgbClr val="212121"/>
                </a:solidFill>
                <a:latin typeface="+mj-lt"/>
                <a:ea typeface="Arial"/>
                <a:cs typeface="Arial"/>
                <a:sym typeface="Arial"/>
              </a:rPr>
              <a:t>sobre</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lesiones</a:t>
            </a:r>
            <a:r>
              <a:rPr lang="en-US" sz="2600" b="0" i="0" u="none" strike="noStrike" cap="none" dirty="0">
                <a:solidFill>
                  <a:srgbClr val="212121"/>
                </a:solidFill>
                <a:latin typeface="+mj-lt"/>
                <a:ea typeface="Arial"/>
                <a:cs typeface="Arial"/>
                <a:sym typeface="Arial"/>
              </a:rPr>
              <a:t> y </a:t>
            </a:r>
            <a:r>
              <a:rPr lang="en-US" sz="2600" b="0" i="0" u="none" strike="noStrike" cap="none" dirty="0" err="1">
                <a:solidFill>
                  <a:srgbClr val="212121"/>
                </a:solidFill>
                <a:latin typeface="+mj-lt"/>
                <a:ea typeface="Arial"/>
                <a:cs typeface="Arial"/>
                <a:sym typeface="Arial"/>
              </a:rPr>
              <a:t>enfermedades</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en</a:t>
            </a:r>
            <a:r>
              <a:rPr lang="en-US" sz="2600" b="0" i="0" u="none" strike="noStrike" cap="none" dirty="0">
                <a:solidFill>
                  <a:srgbClr val="212121"/>
                </a:solidFill>
                <a:latin typeface="+mj-lt"/>
                <a:ea typeface="Arial"/>
                <a:cs typeface="Arial"/>
                <a:sym typeface="Arial"/>
              </a:rPr>
              <a:t> el </a:t>
            </a:r>
            <a:r>
              <a:rPr lang="en-US" sz="2600" b="0" i="0" u="none" strike="noStrike" cap="none" dirty="0" err="1">
                <a:solidFill>
                  <a:srgbClr val="212121"/>
                </a:solidFill>
                <a:latin typeface="+mj-lt"/>
                <a:ea typeface="Arial"/>
                <a:cs typeface="Arial"/>
                <a:sym typeface="Arial"/>
              </a:rPr>
              <a:t>lugar</a:t>
            </a:r>
            <a:r>
              <a:rPr lang="en-US" sz="2600" b="0" i="0" u="none" strike="noStrike" cap="none" dirty="0">
                <a:solidFill>
                  <a:srgbClr val="212121"/>
                </a:solidFill>
                <a:latin typeface="+mj-lt"/>
                <a:ea typeface="Arial"/>
                <a:cs typeface="Arial"/>
                <a:sym typeface="Arial"/>
              </a:rPr>
              <a:t> de </a:t>
            </a:r>
            <a:r>
              <a:rPr lang="en-US" sz="2600" b="0" i="0" u="none" strike="noStrike" cap="none" dirty="0" err="1">
                <a:solidFill>
                  <a:srgbClr val="212121"/>
                </a:solidFill>
                <a:latin typeface="+mj-lt"/>
                <a:ea typeface="Arial"/>
                <a:cs typeface="Arial"/>
                <a:sym typeface="Arial"/>
              </a:rPr>
              <a:t>trabajo</a:t>
            </a:r>
            <a:endParaRPr sz="2600" b="0" i="0" u="none" strike="noStrike" cap="none" dirty="0">
              <a:solidFill>
                <a:srgbClr val="212121"/>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212121"/>
                </a:solidFill>
                <a:latin typeface="+mj-lt"/>
                <a:ea typeface="Arial"/>
                <a:cs typeface="Arial"/>
                <a:sym typeface="Arial"/>
              </a:rPr>
              <a:t>Derecho a </a:t>
            </a:r>
            <a:r>
              <a:rPr lang="en-US" sz="2600" b="0" i="0" u="none" strike="noStrike" cap="none" dirty="0" err="1">
                <a:solidFill>
                  <a:srgbClr val="212121"/>
                </a:solidFill>
                <a:latin typeface="+mj-lt"/>
                <a:ea typeface="Arial"/>
                <a:cs typeface="Arial"/>
                <a:sym typeface="Arial"/>
              </a:rPr>
              <a:t>resultados</a:t>
            </a:r>
            <a:r>
              <a:rPr lang="en-US" sz="2600" b="0" i="0" u="none" strike="noStrike" cap="none" dirty="0">
                <a:solidFill>
                  <a:srgbClr val="212121"/>
                </a:solidFill>
                <a:latin typeface="+mj-lt"/>
                <a:ea typeface="Arial"/>
                <a:cs typeface="Arial"/>
                <a:sym typeface="Arial"/>
              </a:rPr>
              <a:t> de </a:t>
            </a:r>
            <a:r>
              <a:rPr lang="en-US" sz="2600" b="0" i="0" u="none" strike="noStrike" cap="none" dirty="0" err="1">
                <a:solidFill>
                  <a:srgbClr val="212121"/>
                </a:solidFill>
                <a:latin typeface="+mj-lt"/>
                <a:ea typeface="Arial"/>
                <a:cs typeface="Arial"/>
                <a:sym typeface="Arial"/>
              </a:rPr>
              <a:t>monitoreo</a:t>
            </a:r>
            <a:r>
              <a:rPr lang="en-US" sz="2600" b="0" i="0" u="none" strike="noStrike" cap="none" dirty="0">
                <a:solidFill>
                  <a:srgbClr val="212121"/>
                </a:solidFill>
                <a:latin typeface="+mj-lt"/>
                <a:ea typeface="Arial"/>
                <a:cs typeface="Arial"/>
                <a:sym typeface="Arial"/>
              </a:rPr>
              <a:t> de </a:t>
            </a:r>
            <a:r>
              <a:rPr lang="en-US" sz="2600" b="0" i="0" u="none" strike="noStrike" cap="none" dirty="0" err="1">
                <a:solidFill>
                  <a:srgbClr val="212121"/>
                </a:solidFill>
                <a:latin typeface="+mj-lt"/>
                <a:ea typeface="Arial"/>
                <a:cs typeface="Arial"/>
                <a:sym typeface="Arial"/>
              </a:rPr>
              <a:t>peligros</a:t>
            </a:r>
            <a:endParaRPr sz="2600" b="0" i="0" u="none" strike="noStrike" cap="none" dirty="0">
              <a:solidFill>
                <a:srgbClr val="212121"/>
              </a:solidFill>
              <a:latin typeface="+mj-lt"/>
              <a:ea typeface="Arial"/>
              <a:cs typeface="Arial"/>
              <a:sym typeface="Arial"/>
            </a:endParaRPr>
          </a:p>
          <a:p>
            <a:pPr marL="457200" marR="0" lvl="0" indent="-74295" algn="l" rtl="0">
              <a:lnSpc>
                <a:spcPct val="100000"/>
              </a:lnSpc>
              <a:spcBef>
                <a:spcPts val="0"/>
              </a:spcBef>
              <a:spcAft>
                <a:spcPts val="0"/>
              </a:spcAft>
              <a:buClr>
                <a:srgbClr val="000000"/>
              </a:buClr>
              <a:buSzPts val="1170"/>
              <a:buFont typeface="Noto Sans Symbols"/>
              <a:buChar char="●"/>
            </a:pPr>
            <a:r>
              <a:rPr lang="en-US" sz="2600" b="0" i="0" u="none" strike="noStrike" cap="none" dirty="0">
                <a:solidFill>
                  <a:srgbClr val="212121"/>
                </a:solidFill>
                <a:latin typeface="+mj-lt"/>
                <a:ea typeface="Arial"/>
                <a:cs typeface="Arial"/>
                <a:sym typeface="Arial"/>
              </a:rPr>
              <a:t>Derecho a saber </a:t>
            </a:r>
            <a:r>
              <a:rPr lang="en-US" sz="2600" b="0" i="0" u="none" strike="noStrike" cap="none" dirty="0" err="1">
                <a:solidFill>
                  <a:srgbClr val="212121"/>
                </a:solidFill>
                <a:latin typeface="+mj-lt"/>
                <a:ea typeface="Arial"/>
                <a:cs typeface="Arial"/>
                <a:sym typeface="Arial"/>
              </a:rPr>
              <a:t>qué</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tipos</a:t>
            </a:r>
            <a:r>
              <a:rPr lang="en-US" sz="2600" b="0" i="0" u="none" strike="noStrike" cap="none" dirty="0">
                <a:solidFill>
                  <a:srgbClr val="212121"/>
                </a:solidFill>
                <a:latin typeface="+mj-lt"/>
                <a:ea typeface="Arial"/>
                <a:cs typeface="Arial"/>
                <a:sym typeface="Arial"/>
              </a:rPr>
              <a:t> de </a:t>
            </a:r>
            <a:r>
              <a:rPr lang="en-US" sz="2600" b="0" i="0" u="none" strike="noStrike" cap="none" dirty="0" err="1">
                <a:solidFill>
                  <a:srgbClr val="212121"/>
                </a:solidFill>
                <a:latin typeface="+mj-lt"/>
                <a:ea typeface="Arial"/>
                <a:cs typeface="Arial"/>
                <a:sym typeface="Arial"/>
              </a:rPr>
              <a:t>productos</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químicos</a:t>
            </a:r>
            <a:r>
              <a:rPr lang="en-US" sz="2600" b="0" i="0" u="none" strike="noStrike" cap="none" dirty="0">
                <a:solidFill>
                  <a:srgbClr val="212121"/>
                </a:solidFill>
                <a:latin typeface="+mj-lt"/>
                <a:ea typeface="Arial"/>
                <a:cs typeface="Arial"/>
                <a:sym typeface="Arial"/>
              </a:rPr>
              <a:t> se </a:t>
            </a:r>
            <a:r>
              <a:rPr lang="en-US" sz="2600" b="0" i="0" u="none" strike="noStrike" cap="none" dirty="0" err="1">
                <a:solidFill>
                  <a:srgbClr val="212121"/>
                </a:solidFill>
                <a:latin typeface="+mj-lt"/>
                <a:ea typeface="Arial"/>
                <a:cs typeface="Arial"/>
                <a:sym typeface="Arial"/>
              </a:rPr>
              <a:t>utilizan</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en</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su</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lugar</a:t>
            </a:r>
            <a:r>
              <a:rPr lang="en-US" sz="2600" b="0" i="0" u="none" strike="noStrike" cap="none" dirty="0">
                <a:solidFill>
                  <a:srgbClr val="212121"/>
                </a:solidFill>
                <a:latin typeface="+mj-lt"/>
                <a:ea typeface="Arial"/>
                <a:cs typeface="Arial"/>
                <a:sym typeface="Arial"/>
              </a:rPr>
              <a:t> de </a:t>
            </a:r>
            <a:r>
              <a:rPr lang="en-US" sz="2600" b="0" i="0" u="none" strike="noStrike" cap="none" dirty="0" err="1">
                <a:solidFill>
                  <a:srgbClr val="212121"/>
                </a:solidFill>
                <a:latin typeface="+mj-lt"/>
                <a:ea typeface="Arial"/>
                <a:cs typeface="Arial"/>
                <a:sym typeface="Arial"/>
              </a:rPr>
              <a:t>trabajo</a:t>
            </a:r>
            <a:endParaRPr sz="2600" b="0" i="0" u="none" strike="noStrike" cap="none" dirty="0">
              <a:solidFill>
                <a:srgbClr val="000000"/>
              </a:solidFill>
              <a:latin typeface="+mj-lt"/>
              <a:ea typeface="Arial"/>
              <a:cs typeface="Arial"/>
              <a:sym typeface="Arial"/>
            </a:endParaRPr>
          </a:p>
        </p:txBody>
      </p:sp>
      <p:sp>
        <p:nvSpPr>
          <p:cNvPr id="2" name="Title 1" hidden="1">
            <a:extLst>
              <a:ext uri="{FF2B5EF4-FFF2-40B4-BE49-F238E27FC236}">
                <a16:creationId xmlns:a16="http://schemas.microsoft.com/office/drawing/2014/main" id="{7F581820-CB2B-4854-8A99-D417940CAFD5}"/>
              </a:ext>
            </a:extLst>
          </p:cNvPr>
          <p:cNvSpPr>
            <a:spLocks noGrp="1"/>
          </p:cNvSpPr>
          <p:nvPr>
            <p:ph type="title"/>
          </p:nvPr>
        </p:nvSpPr>
        <p:spPr/>
        <p:txBody>
          <a:bodyPr/>
          <a:lstStyle/>
          <a:p>
            <a:r>
              <a:rPr lang="en-US" dirty="0" err="1">
                <a:solidFill>
                  <a:srgbClr val="212121"/>
                </a:solidFill>
              </a:rPr>
              <a:t>Introducción</a:t>
            </a:r>
            <a:r>
              <a:rPr lang="en-US" dirty="0">
                <a:solidFill>
                  <a:srgbClr val="212121"/>
                </a:solidFill>
              </a:rPr>
              <a:t> a OSHA</a:t>
            </a:r>
            <a:r>
              <a:rPr lang="en-US" dirty="0"/>
              <a:t/>
            </a:r>
            <a:br>
              <a:rPr lang="en-US" dirty="0"/>
            </a:br>
            <a:endParaRPr lang="en-US" dirty="0"/>
          </a:p>
        </p:txBody>
      </p:sp>
      <p:sp>
        <p:nvSpPr>
          <p:cNvPr id="3" name="Text Placeholder 2" hidden="1">
            <a:extLst>
              <a:ext uri="{FF2B5EF4-FFF2-40B4-BE49-F238E27FC236}">
                <a16:creationId xmlns:a16="http://schemas.microsoft.com/office/drawing/2014/main" id="{6D70C2E4-1E9A-4188-937F-1781BBF432CA}"/>
              </a:ext>
            </a:extLst>
          </p:cNvPr>
          <p:cNvSpPr>
            <a:spLocks noGrp="1"/>
          </p:cNvSpPr>
          <p:nvPr>
            <p:ph type="body" idx="1"/>
          </p:nvPr>
        </p:nvSpPr>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2" name="Title 1">
            <a:extLst>
              <a:ext uri="{FF2B5EF4-FFF2-40B4-BE49-F238E27FC236}">
                <a16:creationId xmlns:a16="http://schemas.microsoft.com/office/drawing/2014/main" id="{9A6A8FA0-0013-421E-960B-38273F60AB07}"/>
              </a:ext>
            </a:extLst>
          </p:cNvPr>
          <p:cNvSpPr>
            <a:spLocks noGrp="1"/>
          </p:cNvSpPr>
          <p:nvPr>
            <p:ph type="title"/>
          </p:nvPr>
        </p:nvSpPr>
        <p:spPr>
          <a:xfrm>
            <a:off x="564960" y="210240"/>
            <a:ext cx="7200000" cy="114880"/>
          </a:xfrm>
        </p:spPr>
        <p:txBody>
          <a:bodyPr/>
          <a:lstStyle/>
          <a:p>
            <a:r>
              <a:rPr lang="en-US" dirty="0" err="1">
                <a:solidFill>
                  <a:srgbClr val="212121"/>
                </a:solidFill>
              </a:rPr>
              <a:t>Introducción</a:t>
            </a:r>
            <a:r>
              <a:rPr lang="en-US" dirty="0">
                <a:solidFill>
                  <a:srgbClr val="212121"/>
                </a:solidFill>
              </a:rPr>
              <a:t> a OSHA</a:t>
            </a:r>
            <a:r>
              <a:rPr lang="en-US" dirty="0"/>
              <a:t/>
            </a:r>
            <a:br>
              <a:rPr lang="en-US" dirty="0"/>
            </a:br>
            <a:r>
              <a:rPr lang="en-US" dirty="0" smtClean="0"/>
              <a:t> </a:t>
            </a:r>
            <a:endParaRPr lang="en-US" dirty="0"/>
          </a:p>
        </p:txBody>
      </p:sp>
      <p:sp>
        <p:nvSpPr>
          <p:cNvPr id="149" name="Google Shape;149;p33"/>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US" sz="3000" b="0" i="0" u="none" strike="noStrike" cap="none" dirty="0" err="1">
                <a:solidFill>
                  <a:srgbClr val="212121"/>
                </a:solidFill>
                <a:latin typeface="+mj-lt"/>
                <a:ea typeface="Arial"/>
                <a:cs typeface="Arial"/>
                <a:sym typeface="Arial"/>
              </a:rPr>
              <a:t>Introducción</a:t>
            </a:r>
            <a:r>
              <a:rPr lang="en-US" sz="3000" b="0" i="0" u="none" strike="noStrike" cap="none" dirty="0">
                <a:solidFill>
                  <a:srgbClr val="212121"/>
                </a:solidFill>
                <a:latin typeface="+mj-lt"/>
                <a:ea typeface="Arial"/>
                <a:cs typeface="Arial"/>
                <a:sym typeface="Arial"/>
              </a:rPr>
              <a:t> a OSHA</a:t>
            </a:r>
            <a:endParaRPr sz="3000" b="0" i="0" u="none" strike="noStrike" cap="none" dirty="0">
              <a:solidFill>
                <a:srgbClr val="000000"/>
              </a:solidFill>
              <a:latin typeface="+mj-lt"/>
              <a:ea typeface="Arial"/>
              <a:cs typeface="Arial"/>
              <a:sym typeface="Arial"/>
            </a:endParaRPr>
          </a:p>
        </p:txBody>
      </p:sp>
      <p:sp>
        <p:nvSpPr>
          <p:cNvPr id="150" name="Google Shape;150;p33"/>
          <p:cNvSpPr txBox="1"/>
          <p:nvPr/>
        </p:nvSpPr>
        <p:spPr>
          <a:xfrm>
            <a:off x="504000" y="1800000"/>
            <a:ext cx="9072000" cy="5096100"/>
          </a:xfrm>
          <a:prstGeom prst="rect">
            <a:avLst/>
          </a:prstGeom>
          <a:noFill/>
          <a:ln>
            <a:noFill/>
          </a:ln>
        </p:spPr>
        <p:txBody>
          <a:bodyPr spcFirstLastPara="1" wrap="square" lIns="0" tIns="0" rIns="0" bIns="0" anchor="t" anchorCtr="0">
            <a:noAutofit/>
          </a:bodyPr>
          <a:lstStyle/>
          <a:p>
            <a:pPr marL="457200" marR="0" lvl="0" indent="-74295" algn="l" rtl="0">
              <a:lnSpc>
                <a:spcPct val="100000"/>
              </a:lnSpc>
              <a:spcBef>
                <a:spcPts val="0"/>
              </a:spcBef>
              <a:spcAft>
                <a:spcPts val="0"/>
              </a:spcAft>
              <a:buClr>
                <a:srgbClr val="000000"/>
              </a:buClr>
              <a:buSzPts val="1170"/>
              <a:buFont typeface="Noto Sans Symbols"/>
              <a:buChar char="●"/>
            </a:pPr>
            <a:r>
              <a:rPr lang="en-US" sz="2600" dirty="0" err="1">
                <a:solidFill>
                  <a:srgbClr val="212121"/>
                </a:solidFill>
                <a:latin typeface="+mj-lt"/>
              </a:rPr>
              <a:t>Algunos</a:t>
            </a:r>
            <a:r>
              <a:rPr lang="en-US" sz="2600" dirty="0">
                <a:solidFill>
                  <a:srgbClr val="212121"/>
                </a:solidFill>
                <a:latin typeface="+mj-lt"/>
              </a:rPr>
              <a:t> de los derechos de los </a:t>
            </a:r>
            <a:r>
              <a:rPr lang="en-US" sz="2600" dirty="0" err="1">
                <a:solidFill>
                  <a:srgbClr val="212121"/>
                </a:solidFill>
                <a:latin typeface="+mj-lt"/>
              </a:rPr>
              <a:t>trabajadores</a:t>
            </a:r>
            <a:r>
              <a:rPr lang="en-US" sz="2600" dirty="0">
                <a:solidFill>
                  <a:srgbClr val="212121"/>
                </a:solidFill>
                <a:latin typeface="+mj-lt"/>
              </a:rPr>
              <a:t> bajo OSHA </a:t>
            </a:r>
            <a:r>
              <a:rPr lang="en-US" sz="2600" dirty="0" err="1">
                <a:solidFill>
                  <a:srgbClr val="212121"/>
                </a:solidFill>
                <a:latin typeface="+mj-lt"/>
              </a:rPr>
              <a:t>incluyen</a:t>
            </a:r>
            <a:r>
              <a:rPr lang="en-US" sz="2600" dirty="0">
                <a:solidFill>
                  <a:srgbClr val="212121"/>
                </a:solidFill>
                <a:latin typeface="+mj-lt"/>
              </a:rPr>
              <a:t>:</a:t>
            </a:r>
            <a:endParaRPr sz="2600" dirty="0">
              <a:solidFill>
                <a:srgbClr val="212121"/>
              </a:solidFill>
              <a:latin typeface="+mj-lt"/>
            </a:endParaRPr>
          </a:p>
          <a:p>
            <a:pPr marL="457200" marR="0" lvl="0" indent="-165100" algn="l" rtl="0">
              <a:lnSpc>
                <a:spcPct val="100000"/>
              </a:lnSpc>
              <a:spcBef>
                <a:spcPts val="0"/>
              </a:spcBef>
              <a:spcAft>
                <a:spcPts val="0"/>
              </a:spcAft>
              <a:buClr>
                <a:srgbClr val="212121"/>
              </a:buClr>
              <a:buSzPts val="2600"/>
              <a:buFont typeface="Noto Sans Symbols"/>
              <a:buChar char="●"/>
            </a:pPr>
            <a:r>
              <a:rPr lang="en-US" sz="2600" dirty="0">
                <a:solidFill>
                  <a:srgbClr val="212121"/>
                </a:solidFill>
                <a:latin typeface="+mj-lt"/>
              </a:rPr>
              <a:t>Derecho a </a:t>
            </a:r>
            <a:r>
              <a:rPr lang="en-US" sz="2600" dirty="0" err="1">
                <a:solidFill>
                  <a:srgbClr val="212121"/>
                </a:solidFill>
                <a:latin typeface="+mj-lt"/>
              </a:rPr>
              <a:t>presentar</a:t>
            </a:r>
            <a:r>
              <a:rPr lang="en-US" sz="2600" dirty="0">
                <a:solidFill>
                  <a:srgbClr val="212121"/>
                </a:solidFill>
                <a:latin typeface="+mj-lt"/>
              </a:rPr>
              <a:t> una </a:t>
            </a:r>
            <a:r>
              <a:rPr lang="en-US" sz="2600" dirty="0" err="1">
                <a:solidFill>
                  <a:srgbClr val="212121"/>
                </a:solidFill>
                <a:latin typeface="+mj-lt"/>
              </a:rPr>
              <a:t>queja</a:t>
            </a:r>
            <a:r>
              <a:rPr lang="en-US" sz="2600" dirty="0">
                <a:solidFill>
                  <a:srgbClr val="212121"/>
                </a:solidFill>
                <a:latin typeface="+mj-lt"/>
              </a:rPr>
              <a:t> ante OSHA</a:t>
            </a:r>
            <a:endParaRPr sz="2600" dirty="0">
              <a:solidFill>
                <a:srgbClr val="212121"/>
              </a:solidFill>
              <a:latin typeface="+mj-lt"/>
            </a:endParaRPr>
          </a:p>
          <a:p>
            <a:pPr marL="457200" marR="0" lvl="0" indent="-165100" algn="l" rtl="0">
              <a:lnSpc>
                <a:spcPct val="100000"/>
              </a:lnSpc>
              <a:spcBef>
                <a:spcPts val="0"/>
              </a:spcBef>
              <a:spcAft>
                <a:spcPts val="0"/>
              </a:spcAft>
              <a:buClr>
                <a:srgbClr val="212121"/>
              </a:buClr>
              <a:buSzPts val="2600"/>
              <a:buFont typeface="Noto Sans Symbols"/>
              <a:buChar char="●"/>
            </a:pPr>
            <a:r>
              <a:rPr lang="en-US" sz="2600" dirty="0">
                <a:solidFill>
                  <a:srgbClr val="212121"/>
                </a:solidFill>
                <a:latin typeface="+mj-lt"/>
              </a:rPr>
              <a:t>Derecho a </a:t>
            </a:r>
            <a:r>
              <a:rPr lang="en-US" sz="2600" dirty="0" err="1">
                <a:solidFill>
                  <a:srgbClr val="212121"/>
                </a:solidFill>
                <a:latin typeface="+mj-lt"/>
              </a:rPr>
              <a:t>tener</a:t>
            </a:r>
            <a:r>
              <a:rPr lang="en-US" sz="2600" dirty="0">
                <a:solidFill>
                  <a:srgbClr val="212121"/>
                </a:solidFill>
                <a:latin typeface="+mj-lt"/>
              </a:rPr>
              <a:t> </a:t>
            </a:r>
            <a:r>
              <a:rPr lang="en-US" sz="2600" dirty="0" err="1">
                <a:solidFill>
                  <a:srgbClr val="212121"/>
                </a:solidFill>
                <a:latin typeface="+mj-lt"/>
              </a:rPr>
              <a:t>información</a:t>
            </a:r>
            <a:endParaRPr sz="2600" dirty="0">
              <a:solidFill>
                <a:srgbClr val="212121"/>
              </a:solidFill>
              <a:latin typeface="+mj-lt"/>
            </a:endParaRPr>
          </a:p>
          <a:p>
            <a:pPr marL="457200" marR="0" lvl="0" indent="-165100" algn="l" rtl="0">
              <a:lnSpc>
                <a:spcPct val="100000"/>
              </a:lnSpc>
              <a:spcBef>
                <a:spcPts val="0"/>
              </a:spcBef>
              <a:spcAft>
                <a:spcPts val="0"/>
              </a:spcAft>
              <a:buClr>
                <a:srgbClr val="212121"/>
              </a:buClr>
              <a:buSzPts val="2600"/>
              <a:buFont typeface="Noto Sans Symbols"/>
              <a:buChar char="●"/>
            </a:pPr>
            <a:r>
              <a:rPr lang="en-US" sz="2600" dirty="0">
                <a:solidFill>
                  <a:srgbClr val="212121"/>
                </a:solidFill>
                <a:latin typeface="+mj-lt"/>
              </a:rPr>
              <a:t>Derecho a </a:t>
            </a:r>
            <a:r>
              <a:rPr lang="en-US" sz="2600" dirty="0" err="1">
                <a:solidFill>
                  <a:srgbClr val="212121"/>
                </a:solidFill>
                <a:latin typeface="+mj-lt"/>
              </a:rPr>
              <a:t>tener</a:t>
            </a:r>
            <a:r>
              <a:rPr lang="en-US" sz="2600" dirty="0">
                <a:solidFill>
                  <a:srgbClr val="212121"/>
                </a:solidFill>
                <a:latin typeface="+mj-lt"/>
              </a:rPr>
              <a:t> una </a:t>
            </a:r>
            <a:r>
              <a:rPr lang="en-US" sz="2600" dirty="0" err="1">
                <a:solidFill>
                  <a:srgbClr val="212121"/>
                </a:solidFill>
                <a:latin typeface="+mj-lt"/>
              </a:rPr>
              <a:t>inspección</a:t>
            </a:r>
            <a:r>
              <a:rPr lang="en-US" sz="2600" dirty="0">
                <a:solidFill>
                  <a:srgbClr val="212121"/>
                </a:solidFill>
                <a:latin typeface="+mj-lt"/>
              </a:rPr>
              <a:t> de OSHA</a:t>
            </a:r>
            <a:endParaRPr sz="2600" dirty="0">
              <a:solidFill>
                <a:srgbClr val="212121"/>
              </a:solidFill>
              <a:latin typeface="+mj-lt"/>
            </a:endParaRPr>
          </a:p>
          <a:p>
            <a:pPr marL="457200" marR="0" lvl="0" indent="-165100" algn="l" rtl="0">
              <a:lnSpc>
                <a:spcPct val="100000"/>
              </a:lnSpc>
              <a:spcBef>
                <a:spcPts val="0"/>
              </a:spcBef>
              <a:spcAft>
                <a:spcPts val="0"/>
              </a:spcAft>
              <a:buClr>
                <a:srgbClr val="212121"/>
              </a:buClr>
              <a:buSzPts val="2600"/>
              <a:buFont typeface="Noto Sans Symbols"/>
              <a:buChar char="●"/>
            </a:pPr>
            <a:r>
              <a:rPr lang="en-US" sz="2600" dirty="0">
                <a:solidFill>
                  <a:srgbClr val="212121"/>
                </a:solidFill>
                <a:latin typeface="+mj-lt"/>
              </a:rPr>
              <a:t>Derecho a </a:t>
            </a:r>
            <a:r>
              <a:rPr lang="en-US" sz="2600" dirty="0" err="1">
                <a:solidFill>
                  <a:srgbClr val="212121"/>
                </a:solidFill>
                <a:latin typeface="+mj-lt"/>
              </a:rPr>
              <a:t>conocer</a:t>
            </a:r>
            <a:r>
              <a:rPr lang="en-US" sz="2600" dirty="0">
                <a:solidFill>
                  <a:srgbClr val="212121"/>
                </a:solidFill>
                <a:latin typeface="+mj-lt"/>
              </a:rPr>
              <a:t> los </a:t>
            </a:r>
            <a:r>
              <a:rPr lang="en-US" sz="2600" dirty="0" err="1">
                <a:solidFill>
                  <a:srgbClr val="212121"/>
                </a:solidFill>
                <a:latin typeface="+mj-lt"/>
              </a:rPr>
              <a:t>peligros</a:t>
            </a:r>
            <a:endParaRPr sz="2600" dirty="0">
              <a:solidFill>
                <a:srgbClr val="212121"/>
              </a:solidFill>
              <a:latin typeface="+mj-lt"/>
            </a:endParaRPr>
          </a:p>
          <a:p>
            <a:pPr marL="457200" marR="0" lvl="0" indent="-165100" algn="l" rtl="0">
              <a:lnSpc>
                <a:spcPct val="100000"/>
              </a:lnSpc>
              <a:spcBef>
                <a:spcPts val="0"/>
              </a:spcBef>
              <a:spcAft>
                <a:spcPts val="0"/>
              </a:spcAft>
              <a:buClr>
                <a:srgbClr val="212121"/>
              </a:buClr>
              <a:buSzPts val="2600"/>
              <a:buFont typeface="Noto Sans Symbols"/>
              <a:buChar char="●"/>
            </a:pPr>
            <a:r>
              <a:rPr lang="en-US" sz="2600" dirty="0">
                <a:solidFill>
                  <a:srgbClr val="212121"/>
                </a:solidFill>
                <a:latin typeface="+mj-lt"/>
              </a:rPr>
              <a:t>Derecho a la </a:t>
            </a:r>
            <a:r>
              <a:rPr lang="en-US" sz="2600" dirty="0" err="1">
                <a:solidFill>
                  <a:srgbClr val="212121"/>
                </a:solidFill>
                <a:latin typeface="+mj-lt"/>
              </a:rPr>
              <a:t>capacitación</a:t>
            </a:r>
            <a:r>
              <a:rPr lang="en-US" sz="2600" dirty="0">
                <a:solidFill>
                  <a:srgbClr val="212121"/>
                </a:solidFill>
                <a:latin typeface="+mj-lt"/>
              </a:rPr>
              <a:t> </a:t>
            </a:r>
            <a:r>
              <a:rPr lang="en-US" sz="2600" dirty="0" err="1">
                <a:solidFill>
                  <a:srgbClr val="212121"/>
                </a:solidFill>
                <a:latin typeface="+mj-lt"/>
              </a:rPr>
              <a:t>en</a:t>
            </a:r>
            <a:r>
              <a:rPr lang="en-US" sz="2600" dirty="0">
                <a:solidFill>
                  <a:srgbClr val="212121"/>
                </a:solidFill>
                <a:latin typeface="+mj-lt"/>
              </a:rPr>
              <a:t> </a:t>
            </a:r>
            <a:r>
              <a:rPr lang="en-US" sz="2600" dirty="0" err="1">
                <a:solidFill>
                  <a:srgbClr val="212121"/>
                </a:solidFill>
                <a:latin typeface="+mj-lt"/>
              </a:rPr>
              <a:t>salud</a:t>
            </a:r>
            <a:r>
              <a:rPr lang="en-US" sz="2600" dirty="0">
                <a:solidFill>
                  <a:srgbClr val="212121"/>
                </a:solidFill>
                <a:latin typeface="+mj-lt"/>
              </a:rPr>
              <a:t> y </a:t>
            </a:r>
            <a:r>
              <a:rPr lang="en-US" sz="2600" dirty="0" err="1">
                <a:solidFill>
                  <a:srgbClr val="212121"/>
                </a:solidFill>
                <a:latin typeface="+mj-lt"/>
              </a:rPr>
              <a:t>seguridad</a:t>
            </a:r>
            <a:endParaRPr sz="2600" dirty="0">
              <a:solidFill>
                <a:srgbClr val="212121"/>
              </a:solidFill>
              <a:latin typeface="+mj-lt"/>
            </a:endParaRPr>
          </a:p>
          <a:p>
            <a:pPr marL="457200" marR="0" lvl="0" indent="-165100" algn="l" rtl="0">
              <a:lnSpc>
                <a:spcPct val="100000"/>
              </a:lnSpc>
              <a:spcBef>
                <a:spcPts val="0"/>
              </a:spcBef>
              <a:spcAft>
                <a:spcPts val="0"/>
              </a:spcAft>
              <a:buClr>
                <a:srgbClr val="212121"/>
              </a:buClr>
              <a:buSzPts val="2600"/>
              <a:buFont typeface="Noto Sans Symbols"/>
              <a:buChar char="●"/>
            </a:pPr>
            <a:r>
              <a:rPr lang="en-US" sz="2600" dirty="0">
                <a:solidFill>
                  <a:srgbClr val="212121"/>
                </a:solidFill>
                <a:latin typeface="+mj-lt"/>
              </a:rPr>
              <a:t>Derecho a no ser </a:t>
            </a:r>
            <a:r>
              <a:rPr lang="en-US" sz="2600" dirty="0" err="1">
                <a:solidFill>
                  <a:srgbClr val="212121"/>
                </a:solidFill>
                <a:latin typeface="+mj-lt"/>
              </a:rPr>
              <a:t>discriminado</a:t>
            </a:r>
            <a:r>
              <a:rPr lang="en-US" sz="2600" dirty="0">
                <a:solidFill>
                  <a:srgbClr val="212121"/>
                </a:solidFill>
                <a:latin typeface="+mj-lt"/>
              </a:rPr>
              <a:t> por </a:t>
            </a:r>
            <a:r>
              <a:rPr lang="en-US" sz="2600" dirty="0" err="1">
                <a:solidFill>
                  <a:srgbClr val="212121"/>
                </a:solidFill>
                <a:latin typeface="+mj-lt"/>
              </a:rPr>
              <a:t>actividades</a:t>
            </a:r>
            <a:r>
              <a:rPr lang="en-US" sz="2600" dirty="0">
                <a:solidFill>
                  <a:srgbClr val="212121"/>
                </a:solidFill>
                <a:latin typeface="+mj-lt"/>
              </a:rPr>
              <a:t> de </a:t>
            </a:r>
            <a:r>
              <a:rPr lang="en-US" sz="2600" dirty="0" err="1">
                <a:solidFill>
                  <a:srgbClr val="212121"/>
                </a:solidFill>
                <a:latin typeface="+mj-lt"/>
              </a:rPr>
              <a:t>salud</a:t>
            </a:r>
            <a:r>
              <a:rPr lang="en-US" sz="2600" dirty="0">
                <a:solidFill>
                  <a:srgbClr val="212121"/>
                </a:solidFill>
                <a:latin typeface="+mj-lt"/>
              </a:rPr>
              <a:t> y </a:t>
            </a:r>
            <a:r>
              <a:rPr lang="en-US" sz="2600" dirty="0" err="1">
                <a:solidFill>
                  <a:srgbClr val="212121"/>
                </a:solidFill>
                <a:latin typeface="+mj-lt"/>
              </a:rPr>
              <a:t>seguridad</a:t>
            </a:r>
            <a:endParaRPr sz="2600" dirty="0">
              <a:solidFill>
                <a:srgbClr val="212121"/>
              </a:solidFill>
              <a:latin typeface="+mj-lt"/>
            </a:endParaRPr>
          </a:p>
          <a:p>
            <a:pPr marL="457200" marR="0" lvl="0" indent="0" algn="l" rtl="0">
              <a:lnSpc>
                <a:spcPct val="100000"/>
              </a:lnSpc>
              <a:spcBef>
                <a:spcPts val="0"/>
              </a:spcBef>
              <a:spcAft>
                <a:spcPts val="0"/>
              </a:spcAft>
              <a:buNone/>
            </a:pPr>
            <a:r>
              <a:rPr lang="en-US" sz="2600" dirty="0">
                <a:solidFill>
                  <a:srgbClr val="212121"/>
                </a:solidFill>
                <a:latin typeface="+mj-lt"/>
              </a:rPr>
              <a:t>  </a:t>
            </a:r>
            <a:endParaRPr sz="2600" dirty="0">
              <a:solidFill>
                <a:srgbClr val="212121"/>
              </a:solidFill>
              <a:latin typeface="+mj-lt"/>
            </a:endParaRPr>
          </a:p>
        </p:txBody>
      </p:sp>
      <p:sp>
        <p:nvSpPr>
          <p:cNvPr id="3" name="Text Placeholder 2" hidden="1">
            <a:extLst>
              <a:ext uri="{FF2B5EF4-FFF2-40B4-BE49-F238E27FC236}">
                <a16:creationId xmlns:a16="http://schemas.microsoft.com/office/drawing/2014/main" id="{1A0FBB79-B3F9-4A6E-8E09-C5FDFF40E5E4}"/>
              </a:ext>
            </a:extLst>
          </p:cNvPr>
          <p:cNvSpPr>
            <a:spLocks noGrp="1"/>
          </p:cNvSpPr>
          <p:nvPr>
            <p:ph type="body" idx="1"/>
          </p:nvPr>
        </p:nvSpPr>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4"/>
          <p:cNvSpPr txBox="1"/>
          <p:nvPr/>
        </p:nvSpPr>
        <p:spPr>
          <a:xfrm>
            <a:off x="504000" y="576000"/>
            <a:ext cx="7200000" cy="7200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US" sz="3000" b="0" i="0" u="none" strike="noStrike" cap="none" dirty="0">
                <a:solidFill>
                  <a:srgbClr val="000000"/>
                </a:solidFill>
                <a:latin typeface="+mj-lt"/>
                <a:ea typeface="Arial"/>
                <a:cs typeface="Arial"/>
                <a:sym typeface="Arial"/>
              </a:rPr>
              <a:t>Breve Historia de </a:t>
            </a:r>
            <a:r>
              <a:rPr lang="en-US" sz="3000" b="0" i="0" u="none" strike="noStrike" cap="none" dirty="0" err="1">
                <a:solidFill>
                  <a:srgbClr val="000000"/>
                </a:solidFill>
                <a:latin typeface="+mj-lt"/>
                <a:ea typeface="Arial"/>
                <a:cs typeface="Arial"/>
                <a:sym typeface="Arial"/>
              </a:rPr>
              <a:t>Materiales</a:t>
            </a:r>
            <a:r>
              <a:rPr lang="en-US" sz="3000" b="0" i="0" u="none" strike="noStrike" cap="none" dirty="0">
                <a:solidFill>
                  <a:srgbClr val="000000"/>
                </a:solidFill>
                <a:latin typeface="+mj-lt"/>
                <a:ea typeface="Arial"/>
                <a:cs typeface="Arial"/>
                <a:sym typeface="Arial"/>
              </a:rPr>
              <a:t> </a:t>
            </a:r>
            <a:r>
              <a:rPr lang="en-US" sz="3000" b="0" i="0" u="none" strike="noStrike" cap="none" dirty="0" err="1">
                <a:solidFill>
                  <a:srgbClr val="000000"/>
                </a:solidFill>
                <a:latin typeface="+mj-lt"/>
                <a:ea typeface="Arial"/>
                <a:cs typeface="Arial"/>
                <a:sym typeface="Arial"/>
              </a:rPr>
              <a:t>Peligrosos</a:t>
            </a:r>
            <a:endParaRPr sz="3000" b="0" i="0" u="none" strike="noStrike" cap="none" dirty="0">
              <a:solidFill>
                <a:srgbClr val="000000"/>
              </a:solidFill>
              <a:latin typeface="+mj-lt"/>
              <a:ea typeface="Arial"/>
              <a:cs typeface="Arial"/>
              <a:sym typeface="Arial"/>
            </a:endParaRPr>
          </a:p>
        </p:txBody>
      </p:sp>
      <p:sp>
        <p:nvSpPr>
          <p:cNvPr id="156" name="Google Shape;156;p34"/>
          <p:cNvSpPr txBox="1"/>
          <p:nvPr/>
        </p:nvSpPr>
        <p:spPr>
          <a:xfrm>
            <a:off x="504000" y="1800000"/>
            <a:ext cx="9072000" cy="438444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dirty="0">
                <a:solidFill>
                  <a:srgbClr val="212121"/>
                </a:solidFill>
                <a:latin typeface="+mj-lt"/>
                <a:ea typeface="Arial"/>
                <a:cs typeface="Arial"/>
                <a:sym typeface="Arial"/>
              </a:rPr>
              <a:t>El </a:t>
            </a:r>
            <a:r>
              <a:rPr lang="en-US" sz="2600" b="0" i="0" u="none" strike="noStrike" cap="none" dirty="0" err="1">
                <a:solidFill>
                  <a:srgbClr val="212121"/>
                </a:solidFill>
                <a:latin typeface="+mj-lt"/>
                <a:ea typeface="Arial"/>
                <a:cs typeface="Arial"/>
                <a:sym typeface="Arial"/>
              </a:rPr>
              <a:t>uso</a:t>
            </a:r>
            <a:r>
              <a:rPr lang="en-US" sz="2600" b="0" i="0" u="none" strike="noStrike" cap="none" dirty="0">
                <a:solidFill>
                  <a:srgbClr val="212121"/>
                </a:solidFill>
                <a:latin typeface="+mj-lt"/>
                <a:ea typeface="Arial"/>
                <a:cs typeface="Arial"/>
                <a:sym typeface="Arial"/>
              </a:rPr>
              <a:t> de </a:t>
            </a:r>
            <a:r>
              <a:rPr lang="en-US" sz="2600" b="0" i="0" u="none" strike="noStrike" cap="none" dirty="0" err="1">
                <a:solidFill>
                  <a:srgbClr val="212121"/>
                </a:solidFill>
                <a:latin typeface="+mj-lt"/>
                <a:ea typeface="Arial"/>
                <a:cs typeface="Arial"/>
                <a:sym typeface="Arial"/>
              </a:rPr>
              <a:t>materiales</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peligrosos</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en</a:t>
            </a:r>
            <a:r>
              <a:rPr lang="en-US" sz="2600" b="0" i="0" u="none" strike="noStrike" cap="none" dirty="0">
                <a:solidFill>
                  <a:srgbClr val="212121"/>
                </a:solidFill>
                <a:latin typeface="+mj-lt"/>
                <a:ea typeface="Arial"/>
                <a:cs typeface="Arial"/>
                <a:sym typeface="Arial"/>
              </a:rPr>
              <a:t> el </a:t>
            </a:r>
            <a:r>
              <a:rPr lang="en-US" sz="2600" b="0" i="0" u="none" strike="noStrike" cap="none" dirty="0" err="1">
                <a:solidFill>
                  <a:srgbClr val="212121"/>
                </a:solidFill>
                <a:latin typeface="+mj-lt"/>
                <a:ea typeface="Arial"/>
                <a:cs typeface="Arial"/>
                <a:sym typeface="Arial"/>
              </a:rPr>
              <a:t>lugar</a:t>
            </a:r>
            <a:r>
              <a:rPr lang="en-US" sz="2600" b="0" i="0" u="none" strike="noStrike" cap="none" dirty="0">
                <a:solidFill>
                  <a:srgbClr val="212121"/>
                </a:solidFill>
                <a:latin typeface="+mj-lt"/>
                <a:ea typeface="Arial"/>
                <a:cs typeface="Arial"/>
                <a:sym typeface="Arial"/>
              </a:rPr>
              <a:t> de </a:t>
            </a:r>
            <a:r>
              <a:rPr lang="en-US" sz="2600" b="0" i="0" u="none" strike="noStrike" cap="none" dirty="0" err="1">
                <a:solidFill>
                  <a:srgbClr val="212121"/>
                </a:solidFill>
                <a:latin typeface="+mj-lt"/>
                <a:ea typeface="Arial"/>
                <a:cs typeface="Arial"/>
                <a:sym typeface="Arial"/>
              </a:rPr>
              <a:t>trabajo</a:t>
            </a:r>
            <a:r>
              <a:rPr lang="en-US" sz="2600" b="0" i="0" u="none" strike="noStrike" cap="none" dirty="0">
                <a:solidFill>
                  <a:srgbClr val="212121"/>
                </a:solidFill>
                <a:latin typeface="+mj-lt"/>
                <a:ea typeface="Arial"/>
                <a:cs typeface="Arial"/>
                <a:sym typeface="Arial"/>
              </a:rPr>
              <a:t> no es nada nuevo. </a:t>
            </a:r>
            <a:r>
              <a:rPr lang="en-US" sz="2600" b="0" i="0" u="none" strike="noStrike" cap="none" dirty="0" err="1">
                <a:solidFill>
                  <a:srgbClr val="212121"/>
                </a:solidFill>
                <a:latin typeface="+mj-lt"/>
                <a:ea typeface="Arial"/>
                <a:cs typeface="Arial"/>
                <a:sym typeface="Arial"/>
              </a:rPr>
              <a:t>Muchos</a:t>
            </a:r>
            <a:r>
              <a:rPr lang="en-US" sz="2600" b="0" i="0" u="none" strike="noStrike" cap="none" dirty="0">
                <a:solidFill>
                  <a:srgbClr val="212121"/>
                </a:solidFill>
                <a:latin typeface="+mj-lt"/>
                <a:ea typeface="Arial"/>
                <a:cs typeface="Arial"/>
                <a:sym typeface="Arial"/>
              </a:rPr>
              <a:t> de los </a:t>
            </a:r>
            <a:r>
              <a:rPr lang="en-US" sz="2600" b="0" i="0" u="none" strike="noStrike" cap="none" dirty="0" err="1">
                <a:solidFill>
                  <a:srgbClr val="212121"/>
                </a:solidFill>
                <a:latin typeface="+mj-lt"/>
                <a:ea typeface="Arial"/>
                <a:cs typeface="Arial"/>
                <a:sym typeface="Arial"/>
              </a:rPr>
              <a:t>riesgos</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asociados</a:t>
            </a:r>
            <a:r>
              <a:rPr lang="en-US" sz="2600" b="0" i="0" u="none" strike="noStrike" cap="none" dirty="0">
                <a:solidFill>
                  <a:srgbClr val="212121"/>
                </a:solidFill>
                <a:latin typeface="+mj-lt"/>
                <a:ea typeface="Arial"/>
                <a:cs typeface="Arial"/>
                <a:sym typeface="Arial"/>
              </a:rPr>
              <a:t> con una </a:t>
            </a:r>
            <a:r>
              <a:rPr lang="en-US" sz="2600" b="0" i="0" u="none" strike="noStrike" cap="none" dirty="0" err="1">
                <a:solidFill>
                  <a:srgbClr val="212121"/>
                </a:solidFill>
                <a:latin typeface="+mj-lt"/>
                <a:ea typeface="Arial"/>
                <a:cs typeface="Arial"/>
                <a:sym typeface="Arial"/>
              </a:rPr>
              <a:t>cantidad</a:t>
            </a:r>
            <a:r>
              <a:rPr lang="en-US" sz="2600" b="0" i="0" u="none" strike="noStrike" cap="none" dirty="0">
                <a:solidFill>
                  <a:srgbClr val="212121"/>
                </a:solidFill>
                <a:latin typeface="+mj-lt"/>
                <a:ea typeface="Arial"/>
                <a:cs typeface="Arial"/>
                <a:sym typeface="Arial"/>
              </a:rPr>
              <a:t> de </a:t>
            </a:r>
            <a:r>
              <a:rPr lang="en-US" sz="2600" b="0" i="0" u="none" strike="noStrike" cap="none" dirty="0" err="1">
                <a:solidFill>
                  <a:srgbClr val="212121"/>
                </a:solidFill>
                <a:latin typeface="+mj-lt"/>
                <a:ea typeface="Arial"/>
                <a:cs typeface="Arial"/>
                <a:sym typeface="Arial"/>
              </a:rPr>
              <a:t>materiales</a:t>
            </a:r>
            <a:r>
              <a:rPr lang="en-US" sz="2600" b="0" i="0" u="none" strike="noStrike" cap="none" dirty="0">
                <a:solidFill>
                  <a:srgbClr val="212121"/>
                </a:solidFill>
                <a:latin typeface="+mj-lt"/>
                <a:ea typeface="Arial"/>
                <a:cs typeface="Arial"/>
                <a:sym typeface="Arial"/>
              </a:rPr>
              <a:t> se </a:t>
            </a:r>
            <a:r>
              <a:rPr lang="en-US" sz="2600" b="0" i="0" u="none" strike="noStrike" cap="none" dirty="0" err="1">
                <a:solidFill>
                  <a:srgbClr val="212121"/>
                </a:solidFill>
                <a:latin typeface="+mj-lt"/>
                <a:ea typeface="Arial"/>
                <a:cs typeface="Arial"/>
                <a:sym typeface="Arial"/>
              </a:rPr>
              <a:t>conocen</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desde</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hace</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mucho</a:t>
            </a:r>
            <a:r>
              <a:rPr lang="en-US" sz="2600" b="0" i="0" u="none" strike="noStrike" cap="none" dirty="0">
                <a:solidFill>
                  <a:srgbClr val="212121"/>
                </a:solidFill>
                <a:latin typeface="+mj-lt"/>
                <a:ea typeface="Arial"/>
                <a:cs typeface="Arial"/>
                <a:sym typeface="Arial"/>
              </a:rPr>
              <a:t> </a:t>
            </a:r>
            <a:r>
              <a:rPr lang="en-US" sz="2600" b="0" i="0" u="none" strike="noStrike" cap="none" dirty="0" err="1">
                <a:solidFill>
                  <a:srgbClr val="212121"/>
                </a:solidFill>
                <a:latin typeface="+mj-lt"/>
                <a:ea typeface="Arial"/>
                <a:cs typeface="Arial"/>
                <a:sym typeface="Arial"/>
              </a:rPr>
              <a:t>tiempo</a:t>
            </a:r>
            <a:r>
              <a:rPr lang="en-US" sz="2600" b="0" i="0" u="none" strike="noStrike" cap="none" dirty="0">
                <a:solidFill>
                  <a:srgbClr val="212121"/>
                </a:solidFill>
                <a:latin typeface="+mj-lt"/>
                <a:ea typeface="Arial"/>
                <a:cs typeface="Arial"/>
                <a:sym typeface="Arial"/>
              </a:rPr>
              <a:t>.</a:t>
            </a:r>
            <a:endParaRPr sz="2600" b="0" i="0" u="none" strike="noStrike" cap="none" dirty="0">
              <a:solidFill>
                <a:srgbClr val="212121"/>
              </a:solidFill>
              <a:latin typeface="+mj-lt"/>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000000"/>
              </a:solidFill>
              <a:latin typeface="+mj-lt"/>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endParaRPr sz="2600" b="0" i="0" u="none" strike="noStrike" cap="none" dirty="0">
              <a:solidFill>
                <a:srgbClr val="000000"/>
              </a:solidFill>
              <a:latin typeface="+mj-lt"/>
              <a:ea typeface="Arial"/>
              <a:cs typeface="Arial"/>
              <a:sym typeface="Arial"/>
            </a:endParaRPr>
          </a:p>
        </p:txBody>
      </p:sp>
      <p:sp>
        <p:nvSpPr>
          <p:cNvPr id="160" name="Google Shape;160;p34"/>
          <p:cNvSpPr txBox="1"/>
          <p:nvPr/>
        </p:nvSpPr>
        <p:spPr>
          <a:xfrm>
            <a:off x="3474720" y="6035040"/>
            <a:ext cx="1554480" cy="43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mj-lt"/>
                <a:ea typeface="Arial"/>
                <a:cs typeface="Arial"/>
                <a:sym typeface="Arial"/>
              </a:rPr>
              <a:t>Asbestos</a:t>
            </a:r>
            <a:endParaRPr sz="1800" b="0" i="0" u="none" strike="noStrike" cap="none" dirty="0">
              <a:solidFill>
                <a:srgbClr val="000000"/>
              </a:solidFill>
              <a:latin typeface="+mj-lt"/>
              <a:ea typeface="Arial"/>
              <a:cs typeface="Arial"/>
              <a:sym typeface="Arial"/>
            </a:endParaRPr>
          </a:p>
        </p:txBody>
      </p:sp>
      <p:grpSp>
        <p:nvGrpSpPr>
          <p:cNvPr id="4" name="Group 3" descr="&quot;">
            <a:extLst>
              <a:ext uri="{FF2B5EF4-FFF2-40B4-BE49-F238E27FC236}">
                <a16:creationId xmlns:a16="http://schemas.microsoft.com/office/drawing/2014/main" id="{E11DF267-786D-440C-B667-4E6FF78284FC}"/>
              </a:ext>
            </a:extLst>
          </p:cNvPr>
          <p:cNvGrpSpPr/>
          <p:nvPr/>
        </p:nvGrpSpPr>
        <p:grpSpPr>
          <a:xfrm>
            <a:off x="644400" y="3396960"/>
            <a:ext cx="8258040" cy="3500991"/>
            <a:chOff x="644400" y="3396960"/>
            <a:chExt cx="8258040" cy="3500991"/>
          </a:xfrm>
        </p:grpSpPr>
        <p:pic>
          <p:nvPicPr>
            <p:cNvPr id="157" name="Google Shape;157;p34" descr="chemical substance"/>
            <p:cNvPicPr preferRelativeResize="0"/>
            <p:nvPr/>
          </p:nvPicPr>
          <p:blipFill rotWithShape="1">
            <a:blip r:embed="rId3">
              <a:alphaModFix/>
            </a:blip>
            <a:srcRect/>
            <a:stretch/>
          </p:blipFill>
          <p:spPr>
            <a:xfrm>
              <a:off x="644400" y="3396960"/>
              <a:ext cx="2647440" cy="1723680"/>
            </a:xfrm>
            <a:prstGeom prst="rect">
              <a:avLst/>
            </a:prstGeom>
            <a:noFill/>
            <a:ln>
              <a:noFill/>
            </a:ln>
          </p:spPr>
        </p:pic>
        <p:pic>
          <p:nvPicPr>
            <p:cNvPr id="158" name="Google Shape;158;p34" descr="chemical substance"/>
            <p:cNvPicPr preferRelativeResize="0"/>
            <p:nvPr/>
          </p:nvPicPr>
          <p:blipFill rotWithShape="1">
            <a:blip r:embed="rId4">
              <a:alphaModFix/>
            </a:blip>
            <a:srcRect/>
            <a:stretch/>
          </p:blipFill>
          <p:spPr>
            <a:xfrm>
              <a:off x="711000" y="5078871"/>
              <a:ext cx="2514240" cy="1819080"/>
            </a:xfrm>
            <a:prstGeom prst="rect">
              <a:avLst/>
            </a:prstGeom>
            <a:noFill/>
            <a:ln>
              <a:noFill/>
            </a:ln>
          </p:spPr>
        </p:pic>
        <p:pic>
          <p:nvPicPr>
            <p:cNvPr id="159" name="Google Shape;159;p34" descr="Asbestos&#10;"/>
            <p:cNvPicPr preferRelativeResize="0"/>
            <p:nvPr/>
          </p:nvPicPr>
          <p:blipFill rotWithShape="1">
            <a:blip r:embed="rId5">
              <a:alphaModFix/>
            </a:blip>
            <a:srcRect/>
            <a:stretch/>
          </p:blipFill>
          <p:spPr>
            <a:xfrm>
              <a:off x="3160800" y="3566160"/>
              <a:ext cx="2142720" cy="2142720"/>
            </a:xfrm>
            <a:prstGeom prst="rect">
              <a:avLst/>
            </a:prstGeom>
            <a:noFill/>
            <a:ln>
              <a:noFill/>
            </a:ln>
          </p:spPr>
        </p:pic>
        <p:pic>
          <p:nvPicPr>
            <p:cNvPr id="161" name="Google Shape;161;p34" descr="Plomo"/>
            <p:cNvPicPr preferRelativeResize="0"/>
            <p:nvPr/>
          </p:nvPicPr>
          <p:blipFill rotWithShape="1">
            <a:blip r:embed="rId6">
              <a:alphaModFix/>
            </a:blip>
            <a:srcRect/>
            <a:stretch/>
          </p:blipFill>
          <p:spPr>
            <a:xfrm>
              <a:off x="6121440" y="3620160"/>
              <a:ext cx="2781000" cy="1638000"/>
            </a:xfrm>
            <a:prstGeom prst="rect">
              <a:avLst/>
            </a:prstGeom>
            <a:noFill/>
            <a:ln>
              <a:noFill/>
            </a:ln>
          </p:spPr>
        </p:pic>
      </p:grpSp>
      <p:sp>
        <p:nvSpPr>
          <p:cNvPr id="162" name="Google Shape;162;p34"/>
          <p:cNvSpPr txBox="1"/>
          <p:nvPr/>
        </p:nvSpPr>
        <p:spPr>
          <a:xfrm>
            <a:off x="6675126" y="5486400"/>
            <a:ext cx="1181400" cy="4302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err="1">
                <a:solidFill>
                  <a:srgbClr val="000000"/>
                </a:solidFill>
                <a:latin typeface="+mj-lt"/>
                <a:ea typeface="Arial"/>
                <a:cs typeface="Arial"/>
                <a:sym typeface="Arial"/>
              </a:rPr>
              <a:t>Plomo</a:t>
            </a:r>
            <a:endParaRPr sz="1800" b="0" i="0" u="none" strike="noStrike" cap="none" dirty="0">
              <a:solidFill>
                <a:srgbClr val="000000"/>
              </a:solidFill>
              <a:latin typeface="+mj-lt"/>
              <a:ea typeface="Arial"/>
              <a:cs typeface="Arial"/>
              <a:sym typeface="Arial"/>
            </a:endParaRPr>
          </a:p>
        </p:txBody>
      </p:sp>
      <p:sp>
        <p:nvSpPr>
          <p:cNvPr id="2" name="Title 1" hidden="1">
            <a:extLst>
              <a:ext uri="{FF2B5EF4-FFF2-40B4-BE49-F238E27FC236}">
                <a16:creationId xmlns:a16="http://schemas.microsoft.com/office/drawing/2014/main" id="{75ED2207-1038-4E78-8C29-383F044A65A1}"/>
              </a:ext>
            </a:extLst>
          </p:cNvPr>
          <p:cNvSpPr>
            <a:spLocks noGrp="1"/>
          </p:cNvSpPr>
          <p:nvPr>
            <p:ph type="title"/>
          </p:nvPr>
        </p:nvSpPr>
        <p:spPr/>
        <p:txBody>
          <a:bodyPr/>
          <a:lstStyle/>
          <a:p>
            <a:r>
              <a:rPr lang="en-US" dirty="0"/>
              <a:t>Breve Historia de </a:t>
            </a:r>
            <a:r>
              <a:rPr lang="en-US" dirty="0" err="1"/>
              <a:t>Materiales</a:t>
            </a:r>
            <a:r>
              <a:rPr lang="en-US" dirty="0"/>
              <a:t> </a:t>
            </a:r>
            <a:r>
              <a:rPr lang="en-US" dirty="0" err="1"/>
              <a:t>Peligrosos</a:t>
            </a:r>
            <a:r>
              <a:rPr lang="en-US" dirty="0"/>
              <a:t/>
            </a:r>
            <a:br>
              <a:rPr lang="en-US" dirty="0"/>
            </a:br>
            <a:endParaRPr lang="en-US" dirty="0"/>
          </a:p>
        </p:txBody>
      </p:sp>
      <p:sp>
        <p:nvSpPr>
          <p:cNvPr id="3" name="Text Placeholder 2" hidden="1">
            <a:extLst>
              <a:ext uri="{FF2B5EF4-FFF2-40B4-BE49-F238E27FC236}">
                <a16:creationId xmlns:a16="http://schemas.microsoft.com/office/drawing/2014/main" id="{86A61E07-BEA5-4D59-9D57-C8DAC638EF3E}"/>
              </a:ext>
            </a:extLst>
          </p:cNvPr>
          <p:cNvSpPr>
            <a:spLocks noGrp="1"/>
          </p:cNvSpPr>
          <p:nvPr>
            <p:ph type="body" idx="1"/>
          </p:nvPr>
        </p:nvSpPr>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TotalTime>
  <Words>4748</Words>
  <Application>Microsoft Office PowerPoint</Application>
  <PresentationFormat>Custom</PresentationFormat>
  <Paragraphs>285</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Noto Sans Symbols</vt:lpstr>
      <vt:lpstr>Times New Roman</vt:lpstr>
      <vt:lpstr>Roboto</vt:lpstr>
      <vt:lpstr>Office Theme</vt:lpstr>
      <vt:lpstr>Office Theme</vt:lpstr>
      <vt:lpstr> Training</vt:lpstr>
      <vt:lpstr>Disclaimer</vt:lpstr>
      <vt:lpstr>Descripción General de la Clase </vt:lpstr>
      <vt:lpstr>Glosario de Acrónimos Utilizados </vt:lpstr>
      <vt:lpstr> Introducción a OSHA </vt:lpstr>
      <vt:lpstr>Introduction to OSHA </vt:lpstr>
      <vt:lpstr>Introducción a OSHA </vt:lpstr>
      <vt:lpstr>Introducción a OSHA  </vt:lpstr>
      <vt:lpstr>Breve Historia de Materiales Peligrosos </vt:lpstr>
      <vt:lpstr>Breve Historia de Materiales Peligrosos  </vt:lpstr>
      <vt:lpstr>Introducción a la Comunicación de Riesgos  </vt:lpstr>
      <vt:lpstr>Estándar de Comunicación de Riesgos de OSHA </vt:lpstr>
      <vt:lpstr>Estándar de Comunicación de Riesgos de OSHA  </vt:lpstr>
      <vt:lpstr> Estándar de Comunicación de Riesgos de OSHA </vt:lpstr>
      <vt:lpstr> Estándar de Comunicación de Riesgos de OSHA  </vt:lpstr>
      <vt:lpstr>Estándar de Comunicación de Riesgos de OSHA   </vt:lpstr>
      <vt:lpstr>  Estándar de Comunicación de Riesgos de OSHA </vt:lpstr>
      <vt:lpstr>Estándar de Comunicación de Riesgos de OSHA  </vt:lpstr>
      <vt:lpstr>Estándar de Comunicación de Riesgos de OSHA   </vt:lpstr>
      <vt:lpstr> Estándar de Comunicación de Riesgos de OSHA   </vt:lpstr>
      <vt:lpstr> Estándar de Comunicación de Riesgos de OSHA   </vt:lpstr>
      <vt:lpstr>Estándar de Comunicación de Riesgos de OSHA    </vt:lpstr>
      <vt:lpstr>  Estándar de Comunicación de Riesgos de OSHA  </vt:lpstr>
      <vt:lpstr>OSHA’s Hazard Communication Standard </vt:lpstr>
      <vt:lpstr>   Estándar de Comunicación de Riesgos de OSHA </vt:lpstr>
      <vt:lpstr>Estándar de Comunicación de Riesgos de OSHA    </vt:lpstr>
      <vt:lpstr>   Estándar de Comunicación de Riesgos de OSHA  </vt:lpstr>
      <vt:lpstr>  Estándar de Comunicación de Riesgos de OSHA   </vt:lpstr>
      <vt:lpstr>  Estándar de Comunicación de Riesgos de OSHA    </vt:lpstr>
      <vt:lpstr>   Estándar de Comunicación de Riesgos de OSHA </vt:lpstr>
      <vt:lpstr>Estándar de Comunicación de Riesgos de OSHA </vt:lpstr>
      <vt:lpstr> Estándar de Comunicación de Riesgos  de OSHA </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arr</dc:title>
  <dc:creator>Kevim</dc:creator>
  <cp:lastModifiedBy>Robertson, Donna - OSHA</cp:lastModifiedBy>
  <cp:revision>21</cp:revision>
  <cp:lastPrinted>2018-12-17T17:47:39Z</cp:lastPrinted>
  <dcterms:modified xsi:type="dcterms:W3CDTF">2021-07-07T15:12:50Z</dcterms:modified>
</cp:coreProperties>
</file>