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338" r:id="rId2"/>
    <p:sldId id="342" r:id="rId3"/>
    <p:sldId id="303" r:id="rId4"/>
    <p:sldId id="344" r:id="rId5"/>
    <p:sldId id="292" r:id="rId6"/>
    <p:sldId id="297" r:id="rId7"/>
    <p:sldId id="270" r:id="rId8"/>
    <p:sldId id="550" r:id="rId9"/>
    <p:sldId id="273" r:id="rId10"/>
    <p:sldId id="551" r:id="rId11"/>
    <p:sldId id="302" r:id="rId12"/>
    <p:sldId id="553" r:id="rId13"/>
    <p:sldId id="554" r:id="rId14"/>
    <p:sldId id="555" r:id="rId15"/>
    <p:sldId id="556" r:id="rId16"/>
    <p:sldId id="557" r:id="rId17"/>
    <p:sldId id="558" r:id="rId18"/>
    <p:sldId id="559" r:id="rId19"/>
    <p:sldId id="296" r:id="rId20"/>
    <p:sldId id="562" r:id="rId21"/>
    <p:sldId id="564" r:id="rId22"/>
    <p:sldId id="565" r:id="rId23"/>
    <p:sldId id="259" r:id="rId24"/>
    <p:sldId id="602" r:id="rId25"/>
    <p:sldId id="568" r:id="rId26"/>
    <p:sldId id="320" r:id="rId27"/>
    <p:sldId id="306" r:id="rId28"/>
    <p:sldId id="285" r:id="rId29"/>
    <p:sldId id="271" r:id="rId30"/>
    <p:sldId id="304" r:id="rId31"/>
    <p:sldId id="571" r:id="rId32"/>
    <p:sldId id="572" r:id="rId33"/>
    <p:sldId id="573" r:id="rId34"/>
    <p:sldId id="574" r:id="rId35"/>
    <p:sldId id="575" r:id="rId36"/>
    <p:sldId id="307" r:id="rId37"/>
    <p:sldId id="576" r:id="rId38"/>
    <p:sldId id="577" r:id="rId39"/>
    <p:sldId id="578" r:id="rId40"/>
    <p:sldId id="579" r:id="rId41"/>
    <p:sldId id="580" r:id="rId42"/>
    <p:sldId id="581" r:id="rId43"/>
    <p:sldId id="582" r:id="rId44"/>
    <p:sldId id="583" r:id="rId45"/>
    <p:sldId id="584" r:id="rId46"/>
    <p:sldId id="585" r:id="rId47"/>
    <p:sldId id="586" r:id="rId48"/>
    <p:sldId id="587" r:id="rId49"/>
    <p:sldId id="588" r:id="rId50"/>
    <p:sldId id="589" r:id="rId51"/>
    <p:sldId id="590" r:id="rId52"/>
    <p:sldId id="591" r:id="rId53"/>
    <p:sldId id="592" r:id="rId54"/>
    <p:sldId id="593" r:id="rId55"/>
    <p:sldId id="594" r:id="rId56"/>
    <p:sldId id="598" r:id="rId57"/>
    <p:sldId id="258" r:id="rId58"/>
    <p:sldId id="599" r:id="rId59"/>
    <p:sldId id="600" r:id="rId60"/>
    <p:sldId id="601" r:id="rId61"/>
    <p:sldId id="264" r:id="rId62"/>
    <p:sldId id="603" r:id="rId63"/>
    <p:sldId id="604" r:id="rId64"/>
    <p:sldId id="605" r:id="rId65"/>
    <p:sldId id="305" r:id="rId66"/>
    <p:sldId id="606" r:id="rId67"/>
    <p:sldId id="277" r:id="rId68"/>
    <p:sldId id="278" r:id="rId69"/>
    <p:sldId id="341" r:id="rId70"/>
    <p:sldId id="279" r:id="rId71"/>
    <p:sldId id="280" r:id="rId72"/>
    <p:sldId id="281" r:id="rId73"/>
    <p:sldId id="283" r:id="rId74"/>
    <p:sldId id="284" r:id="rId75"/>
    <p:sldId id="330" r:id="rId76"/>
    <p:sldId id="331" r:id="rId77"/>
    <p:sldId id="332" r:id="rId78"/>
    <p:sldId id="334" r:id="rId79"/>
    <p:sldId id="287" r:id="rId80"/>
    <p:sldId id="327" r:id="rId81"/>
    <p:sldId id="329" r:id="rId82"/>
    <p:sldId id="335" r:id="rId83"/>
    <p:sldId id="317" r:id="rId84"/>
    <p:sldId id="345" r:id="rId85"/>
    <p:sldId id="337"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Satti" initials="PS" lastIdx="1" clrIdx="0">
    <p:extLst>
      <p:ext uri="{19B8F6BF-5375-455C-9EA6-DF929625EA0E}">
        <p15:presenceInfo xmlns:p15="http://schemas.microsoft.com/office/powerpoint/2012/main" userId="68a7df1d9c470b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6" autoAdjust="0"/>
    <p:restoredTop sz="65789" autoAdjust="0"/>
  </p:normalViewPr>
  <p:slideViewPr>
    <p:cSldViewPr snapToGrid="0">
      <p:cViewPr varScale="1">
        <p:scale>
          <a:sx n="46" d="100"/>
          <a:sy n="46" d="100"/>
        </p:scale>
        <p:origin x="1589" y="53"/>
      </p:cViewPr>
      <p:guideLst/>
    </p:cSldViewPr>
  </p:slideViewPr>
  <p:outlineViewPr>
    <p:cViewPr>
      <p:scale>
        <a:sx n="33" d="100"/>
        <a:sy n="33" d="100"/>
      </p:scale>
      <p:origin x="0" y="-2597"/>
    </p:cViewPr>
  </p:outlineViewPr>
  <p:notesTextViewPr>
    <p:cViewPr>
      <p:scale>
        <a:sx n="1" d="1"/>
        <a:sy n="1" d="1"/>
      </p:scale>
      <p:origin x="0" y="0"/>
    </p:cViewPr>
  </p:notesTextViewPr>
  <p:sorterViewPr>
    <p:cViewPr varScale="1">
      <p:scale>
        <a:sx n="100" d="100"/>
        <a:sy n="100" d="100"/>
      </p:scale>
      <p:origin x="0" y="-10507"/>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CB2DE-EC26-41B9-ABA3-923BC78943AC}" type="datetimeFigureOut">
              <a:rPr lang="en-US" smtClean="0"/>
              <a:t>5/20/2021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EBF90-47CD-467E-A2F5-E097FDB71233}" type="slidenum">
              <a:rPr lang="en-US" smtClean="0"/>
              <a:t>‹#›</a:t>
            </a:fld>
            <a:endParaRPr lang="en-US"/>
          </a:p>
        </p:txBody>
      </p:sp>
    </p:spTree>
    <p:extLst>
      <p:ext uri="{BB962C8B-B14F-4D97-AF65-F5344CB8AC3E}">
        <p14:creationId xmlns:p14="http://schemas.microsoft.com/office/powerpoint/2010/main" val="3131226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osha.gov/Publications/OSHA3902.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ublications.iarc.fr/Book-And-Report-Series/Iarc-Monographs-On-The-Evaluation-Of-Carcinogenic-Risks-To-Humans/Silica-Some-Silicates-Coal-Dust-And-Para-Aramid-Fibrils-199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Silica Hazards in Construction</a:t>
            </a:r>
          </a:p>
          <a:p>
            <a:endParaRPr lang="en-US" dirty="0"/>
          </a:p>
          <a:p>
            <a:r>
              <a:rPr lang="en-US" sz="1200" kern="1200" dirty="0">
                <a:solidFill>
                  <a:schemeClr val="tx1"/>
                </a:solidFill>
                <a:effectLst/>
                <a:latin typeface="+mn-lt"/>
                <a:ea typeface="+mn-ea"/>
                <a:cs typeface="+mn-cs"/>
              </a:rPr>
              <a:t>An unknown number of workers are exposed every year to the hazards of respirable crystalline silica. Some of these workers will develop a serious illness called </a:t>
            </a:r>
            <a:r>
              <a:rPr lang="en-US" sz="1200" i="1" kern="1200" dirty="0">
                <a:solidFill>
                  <a:schemeClr val="tx1"/>
                </a:solidFill>
                <a:effectLst/>
                <a:latin typeface="+mn-lt"/>
                <a:ea typeface="+mn-ea"/>
                <a:cs typeface="+mn-cs"/>
              </a:rPr>
              <a:t>Silicosis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Working with and around silica containing materials should be taken seriously as a dangerous business. This is no place to cut corners or cheat on safety. You should pay attention and know what it takes to stay safe…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material was produced under grant number SH-05009-SH8 from the Occupational Safety and Health Administration, U.S. Department of Labor. It does not necessarily reflect the views or policies of the U.S. Department of Labor, nor does mention of trade names, commercial products, or organizations imply endorsement by the U.S. </a:t>
            </a:r>
            <a:r>
              <a:rPr lang="en-US"/>
              <a:t>Government.</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1</a:t>
            </a:fld>
            <a:endParaRPr lang="en-US"/>
          </a:p>
        </p:txBody>
      </p:sp>
    </p:spTree>
    <p:extLst>
      <p:ext uri="{BB962C8B-B14F-4D97-AF65-F5344CB8AC3E}">
        <p14:creationId xmlns:p14="http://schemas.microsoft.com/office/powerpoint/2010/main" val="2203102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a:solidFill>
                  <a:schemeClr val="tx1"/>
                </a:solidFill>
                <a:effectLst/>
                <a:latin typeface="+mn-lt"/>
                <a:ea typeface="+mn-ea"/>
                <a:cs typeface="+mn-cs"/>
              </a:rPr>
              <a:t>As dust enters the nose and mouth, it is trapped in a mucus membrane that lines our nose and throat.</a:t>
            </a:r>
          </a:p>
          <a:p>
            <a:pPr marL="228600" lvl="0" indent="-228600">
              <a:buFont typeface="+mj-lt"/>
              <a:buAutoNum type="arabicPeriod"/>
            </a:pPr>
            <a:r>
              <a:rPr lang="en-US" sz="1200" kern="1200" dirty="0">
                <a:solidFill>
                  <a:schemeClr val="tx1"/>
                </a:solidFill>
                <a:effectLst/>
                <a:latin typeface="+mn-lt"/>
                <a:ea typeface="+mn-ea"/>
                <a:cs typeface="+mn-cs"/>
              </a:rPr>
              <a:t>Dust particles that are large, get stuck in the mucus membrane and are removed by small hairs called cilia that pushes these dust particles up the throat and are eventually coughed up or swallowed.</a:t>
            </a:r>
          </a:p>
          <a:p>
            <a:pPr marL="228600" lvl="0" indent="-228600">
              <a:buFont typeface="+mj-lt"/>
              <a:buAutoNum type="arabicPeriod"/>
            </a:pPr>
            <a:r>
              <a:rPr lang="en-US" sz="1200" kern="1200" dirty="0">
                <a:solidFill>
                  <a:schemeClr val="tx1"/>
                </a:solidFill>
                <a:effectLst/>
                <a:latin typeface="+mn-lt"/>
                <a:ea typeface="+mn-ea"/>
                <a:cs typeface="+mn-cs"/>
              </a:rPr>
              <a:t>Small (respirable) sized dust particles pass through the lungs and enter the alveoli. Once inside, the tissue of the lungs become inflamed and tiny fibers grow around the silica particles, called nodules. The lungs become scar; this condition is called silicosis.   </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10</a:t>
            </a:fld>
            <a:endParaRPr lang="en-US"/>
          </a:p>
        </p:txBody>
      </p:sp>
    </p:spTree>
    <p:extLst>
      <p:ext uri="{BB962C8B-B14F-4D97-AF65-F5344CB8AC3E}">
        <p14:creationId xmlns:p14="http://schemas.microsoft.com/office/powerpoint/2010/main" val="3204646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BA21FE-51B7-43F0-B3EC-F5BDC4F3F74F}" type="slidenum">
              <a:rPr lang="en-US" smtClean="0"/>
              <a:pPr eaLnBrk="1" hangingPunct="1"/>
              <a:t>11</a:t>
            </a:fld>
            <a:endParaRPr lang="en-US"/>
          </a:p>
        </p:txBody>
      </p:sp>
      <p:sp>
        <p:nvSpPr>
          <p:cNvPr id="697348" name="Rectangle 2"/>
          <p:cNvSpPr>
            <a:spLocks noGrp="1" noRot="1" noChangeAspect="1" noChangeArrowheads="1" noTextEdit="1"/>
          </p:cNvSpPr>
          <p:nvPr>
            <p:ph type="sldImg"/>
          </p:nvPr>
        </p:nvSpPr>
        <p:spPr>
          <a:ln/>
        </p:spPr>
      </p:sp>
      <p:sp>
        <p:nvSpPr>
          <p:cNvPr id="697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a:t>Smoking increases the chances of illness if you work around hazardous substances.</a:t>
            </a:r>
          </a:p>
          <a:p>
            <a:pPr eaLnBrk="1" hangingPunct="1"/>
            <a:endParaRPr lang="en-US"/>
          </a:p>
          <a:p>
            <a:pPr eaLnBrk="1" hangingPunct="1"/>
            <a:r>
              <a:rPr lang="en-US"/>
              <a:t>When two or more hazardous materials are present at the same time, the resulting effect can be greater than the effect anticipated based on the cumulative effect of the individual substances. </a:t>
            </a:r>
          </a:p>
          <a:p>
            <a:pPr eaLnBrk="1" hangingPunct="1"/>
            <a:r>
              <a:rPr lang="en-US"/>
              <a:t>An example of synergism is the increased risk of developing lung cancer caused by exposures to both cigarette smoking and asbestos. By either smoking one pack of cigarettes per day or being heavily exposed to asbestos, you may increase your risk of lung cancer to five to ten times higher than someone who does neither. But if you smoke a pack a day and are heavily exposed to asbestos, your risk may be 50 times higher than someone who does neither.</a:t>
            </a:r>
          </a:p>
          <a:p>
            <a:pPr eaLnBrk="1" hangingPunct="1"/>
            <a:r>
              <a:rPr lang="en-US"/>
              <a:t>Smoking paralyses the body’s natural defense, specifically the cilia; smoking causes the cilia to relax and not perform its function as a dust capturing mechanism. This means that more dust and/or fiber can get inhaled into the lungs where damage can occur.</a:t>
            </a:r>
          </a:p>
        </p:txBody>
      </p:sp>
    </p:spTree>
    <p:extLst>
      <p:ext uri="{BB962C8B-B14F-4D97-AF65-F5344CB8AC3E}">
        <p14:creationId xmlns:p14="http://schemas.microsoft.com/office/powerpoint/2010/main" val="800736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work or have worked in an occupation with exposure to inhaled silica and have a cough, phlegm, or breathing difficulty, you should be evaluated for silicosis.</a:t>
            </a:r>
          </a:p>
          <a:p>
            <a:r>
              <a:rPr lang="en-US" sz="1200" kern="1200" dirty="0">
                <a:solidFill>
                  <a:schemeClr val="tx1"/>
                </a:solidFill>
                <a:effectLst/>
                <a:latin typeface="+mn-lt"/>
                <a:ea typeface="+mn-ea"/>
                <a:cs typeface="+mn-cs"/>
              </a:rPr>
              <a:t>A medical examination that includes a complete work history and a chest X-ray and lung function test is the only sure way to determine if a person has silicosis. Workers who believe they are overexposed to silica dust should visit a doctor who knows about lung diseases. </a:t>
            </a:r>
          </a:p>
          <a:p>
            <a:r>
              <a:rPr lang="en-US" sz="1200" kern="1200" dirty="0">
                <a:solidFill>
                  <a:schemeClr val="tx1"/>
                </a:solidFill>
                <a:effectLst/>
                <a:latin typeface="+mn-lt"/>
                <a:ea typeface="+mn-ea"/>
                <a:cs typeface="+mn-cs"/>
              </a:rPr>
              <a:t>There is no cure for silicosis. Prevention is still the best way to avoid the disease. Once silicosis has developed, your doctor will assess the degree of lung damage with tests. Some people may need urgent treatment with oxygen and support for breathing. Others may need medicines to decrease sputum production, such as inhaled steroids. Some may need inhaled bronchodilators, which relax the air tubes.</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12</a:t>
            </a:fld>
            <a:endParaRPr lang="en-US"/>
          </a:p>
        </p:txBody>
      </p:sp>
    </p:spTree>
    <p:extLst>
      <p:ext uri="{BB962C8B-B14F-4D97-AF65-F5344CB8AC3E}">
        <p14:creationId xmlns:p14="http://schemas.microsoft.com/office/powerpoint/2010/main" val="2390988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Exposure to respirable crystalline silica increases the risk of developing lung cancer. Lung cancer is a disease where abnormal cells grow uncontrollably into tumors, interfering with lung function. The abnormal cancer cells can also travel ("metastasize") and cause damage to other parts of the body. Most cases are not curable.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Exposure to respirable crystalline silica increases the risk of other lung diseases, primarily COPD, which includes emphysema and chronic bronchitis. The main symptom of COPD is shortness of breath due to difficulty breathing air into the lungs. COPD is not usually reversible and may worsen over time.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Studies of workers exposed to respirable crystalline silica have found that these workers are at increased risk of developing kidney disease. For instance, kidney failure has been observed among workers with high silica exposure, such as in abrasive blasters who also were suffering from silicosis.</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13</a:t>
            </a:fld>
            <a:endParaRPr lang="en-US"/>
          </a:p>
        </p:txBody>
      </p:sp>
    </p:spTree>
    <p:extLst>
      <p:ext uri="{BB962C8B-B14F-4D97-AF65-F5344CB8AC3E}">
        <p14:creationId xmlns:p14="http://schemas.microsoft.com/office/powerpoint/2010/main" val="3144384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estimated 2.3 million people in the U.S. are exposed to silica at work. Exposure occurs during many different construction activities, including: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Abrasive blasting with sand to remove paint and rust from bridges, tanks, concrete structures, and other surfaces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Jack hammering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Rock/well drilling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Concrete mixing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Concrete drilling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Brick and concrete block cutting and sawing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Tuck pointing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Tunneling operations</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14</a:t>
            </a:fld>
            <a:endParaRPr lang="en-US"/>
          </a:p>
        </p:txBody>
      </p:sp>
    </p:spTree>
    <p:extLst>
      <p:ext uri="{BB962C8B-B14F-4D97-AF65-F5344CB8AC3E}">
        <p14:creationId xmlns:p14="http://schemas.microsoft.com/office/powerpoint/2010/main" val="772434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DANGER! Workers exposed to respirable crystalline silica.</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15</a:t>
            </a:fld>
            <a:endParaRPr lang="en-US"/>
          </a:p>
        </p:txBody>
      </p:sp>
    </p:spTree>
    <p:extLst>
      <p:ext uri="{BB962C8B-B14F-4D97-AF65-F5344CB8AC3E}">
        <p14:creationId xmlns:p14="http://schemas.microsoft.com/office/powerpoint/2010/main" val="2051920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OSHA’s purpose and employer duty to provide a safe place of employment</a:t>
            </a:r>
          </a:p>
          <a:p>
            <a:pPr marL="171450" lvl="0" indent="-171450">
              <a:buFont typeface="Arial" panose="020B0604020202020204" pitchFamily="34" charset="0"/>
              <a:buChar char="•"/>
            </a:pPr>
            <a:r>
              <a:rPr lang="en-US" dirty="0"/>
              <a:t>Employer/employee rights &amp; responsibilities under the </a:t>
            </a:r>
            <a:r>
              <a:rPr lang="en-US" dirty="0" err="1"/>
              <a:t>OSHAct</a:t>
            </a:r>
            <a:endParaRPr lang="en-US" dirty="0"/>
          </a:p>
          <a:p>
            <a:pPr marL="171450" lvl="0" indent="-171450">
              <a:buFont typeface="Arial" panose="020B0604020202020204" pitchFamily="34" charset="0"/>
              <a:buChar char="•"/>
            </a:pPr>
            <a:r>
              <a:rPr lang="en-US" dirty="0"/>
              <a:t>Refusing to work because conditions are dangerous</a:t>
            </a:r>
          </a:p>
          <a:p>
            <a:pPr marL="171450" lvl="0" indent="-171450">
              <a:buFont typeface="Arial" panose="020B0604020202020204" pitchFamily="34" charset="0"/>
              <a:buChar char="•"/>
            </a:pPr>
            <a:r>
              <a:rPr lang="en-US" dirty="0"/>
              <a:t>OSHA’s multi-employer worksite citation policy</a:t>
            </a:r>
          </a:p>
          <a:p>
            <a:pPr marL="171450" lvl="0" indent="-171450">
              <a:buFont typeface="Arial" panose="020B0604020202020204" pitchFamily="34" charset="0"/>
              <a:buChar char="•"/>
            </a:pPr>
            <a:r>
              <a:rPr lang="en-US" dirty="0"/>
              <a:t>Rights as a whistleblower</a:t>
            </a:r>
          </a:p>
          <a:p>
            <a:pPr marL="171450" lvl="0" indent="-171450">
              <a:buFont typeface="Arial" panose="020B0604020202020204" pitchFamily="34" charset="0"/>
              <a:buChar char="•"/>
            </a:pPr>
            <a:r>
              <a:rPr lang="en-US" dirty="0"/>
              <a:t>OSHA policy on providing and paying for personal protective equipment</a:t>
            </a:r>
          </a:p>
          <a:p>
            <a:pPr marL="171450" lvl="0" indent="-171450">
              <a:buFont typeface="Arial" panose="020B0604020202020204" pitchFamily="34" charset="0"/>
              <a:buChar char="•"/>
            </a:pPr>
            <a:r>
              <a:rPr lang="en-US" dirty="0"/>
              <a:t>Reporting of fatalities and catastrophes</a:t>
            </a:r>
          </a:p>
          <a:p>
            <a:pPr marL="171450" lvl="0" indent="-171450">
              <a:buFont typeface="Arial" panose="020B0604020202020204" pitchFamily="34" charset="0"/>
              <a:buChar char="•"/>
            </a:pPr>
            <a:r>
              <a:rPr lang="en-US" dirty="0"/>
              <a:t>Employee exposure and medical records</a:t>
            </a:r>
          </a:p>
        </p:txBody>
      </p:sp>
      <p:sp>
        <p:nvSpPr>
          <p:cNvPr id="4" name="Slide Number Placeholder 3"/>
          <p:cNvSpPr>
            <a:spLocks noGrp="1"/>
          </p:cNvSpPr>
          <p:nvPr>
            <p:ph type="sldNum" sz="quarter" idx="5"/>
          </p:nvPr>
        </p:nvSpPr>
        <p:spPr/>
        <p:txBody>
          <a:bodyPr/>
          <a:lstStyle/>
          <a:p>
            <a:fld id="{473EBF90-47CD-467E-A2F5-E097FDB71233}" type="slidenum">
              <a:rPr lang="en-US" smtClean="0"/>
              <a:t>16</a:t>
            </a:fld>
            <a:endParaRPr lang="en-US"/>
          </a:p>
        </p:txBody>
      </p:sp>
    </p:spTree>
    <p:extLst>
      <p:ext uri="{BB962C8B-B14F-4D97-AF65-F5344CB8AC3E}">
        <p14:creationId xmlns:p14="http://schemas.microsoft.com/office/powerpoint/2010/main" val="1636512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OSHA’s Purpose…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assure safe and healthful working conditions for working men and women; by authorizing enforcement of the standards developed under the Act; by assisting and encouraging the States in their efforts to assure safe and healthful working conditions; by providing for research, information, education, and training in the field of occupational safety and health; and for other purposes.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it enacted by the Senate and House of Representatives of the United States of America in Congress assembled, that this Act may be cited as the “Occupational Safety and Health Act of 1970” (</a:t>
            </a:r>
            <a:r>
              <a:rPr lang="en-US" sz="1200" kern="1200" dirty="0" err="1">
                <a:solidFill>
                  <a:schemeClr val="tx1"/>
                </a:solidFill>
                <a:effectLst/>
                <a:latin typeface="+mn-lt"/>
                <a:ea typeface="+mn-ea"/>
                <a:cs typeface="+mn-cs"/>
              </a:rPr>
              <a:t>OSHAct</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17</a:t>
            </a:fld>
            <a:endParaRPr lang="en-US"/>
          </a:p>
        </p:txBody>
      </p:sp>
    </p:spTree>
    <p:extLst>
      <p:ext uri="{BB962C8B-B14F-4D97-AF65-F5344CB8AC3E}">
        <p14:creationId xmlns:p14="http://schemas.microsoft.com/office/powerpoint/2010/main" val="1212963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EMPLOYEES:</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have the right to notify your employer or OSHA about workplace hazards. You may ask OSHA to keep your name confidential.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have the right to request an OSHA inspection if you believe that there are unsafe and unhealthful conditions in your workplace. You or your representative may participate in that inspection.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file a complaint with OSHA within 30 days of retaliation or discrimination by your employer for making safety and health complaints or for exercising your rights under the OSH Act.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have a right to see OSHA citations issued to your employer. Your employer must post the citations at or near the place of the alleged violation.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 employer must correct workplace hazards by the date indicated on the citation and must certify that these hazards have been reduced or eliminated.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have the right to copies of your medical records or records of your exposure to toxic and harmful substances or conditions.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 employer must post this notice (OSHA 3165-12-06R) in your workplace.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must comply with all occupational safety and health standards issued under the </a:t>
            </a:r>
            <a:r>
              <a:rPr lang="en-US" sz="1200" i="1" kern="1200" dirty="0">
                <a:solidFill>
                  <a:schemeClr val="tx1"/>
                </a:solidFill>
                <a:effectLst/>
                <a:latin typeface="+mn-lt"/>
                <a:ea typeface="+mn-ea"/>
                <a:cs typeface="+mn-cs"/>
              </a:rPr>
              <a:t>OSH Act</a:t>
            </a:r>
            <a:r>
              <a:rPr lang="en-US" sz="1200" kern="1200" dirty="0">
                <a:solidFill>
                  <a:schemeClr val="tx1"/>
                </a:solidFill>
                <a:effectLst/>
                <a:latin typeface="+mn-lt"/>
                <a:ea typeface="+mn-ea"/>
                <a:cs typeface="+mn-cs"/>
              </a:rPr>
              <a:t> that apply to your own actions and conduct on the job. </a:t>
            </a:r>
          </a:p>
          <a:p>
            <a:r>
              <a:rPr lang="en-US" sz="1200" b="1" kern="1200" dirty="0">
                <a:solidFill>
                  <a:schemeClr val="tx1"/>
                </a:solidFill>
                <a:effectLst/>
                <a:latin typeface="+mn-lt"/>
                <a:ea typeface="+mn-ea"/>
                <a:cs typeface="+mn-cs"/>
              </a:rPr>
              <a:t>EMPLOYERS:</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must furnish your employees a place of employment free from recognized hazards.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must comply with the occupational safety and health standards issued under the </a:t>
            </a:r>
            <a:r>
              <a:rPr lang="en-US" sz="1200" i="1" kern="1200" dirty="0">
                <a:solidFill>
                  <a:schemeClr val="tx1"/>
                </a:solidFill>
                <a:effectLst/>
                <a:latin typeface="+mn-lt"/>
                <a:ea typeface="+mn-ea"/>
                <a:cs typeface="+mn-cs"/>
              </a:rPr>
              <a:t>OSH Act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18</a:t>
            </a:fld>
            <a:endParaRPr lang="en-US"/>
          </a:p>
        </p:txBody>
      </p:sp>
    </p:spTree>
    <p:extLst>
      <p:ext uri="{BB962C8B-B14F-4D97-AF65-F5344CB8AC3E}">
        <p14:creationId xmlns:p14="http://schemas.microsoft.com/office/powerpoint/2010/main" val="994360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1BEBEA-CA0F-4750-A20D-21B0C341CB97}" type="slidenum">
              <a:rPr lang="en-US" smtClean="0"/>
              <a:pPr eaLnBrk="1" hangingPunct="1"/>
              <a:t>19</a:t>
            </a:fld>
            <a:endParaRPr lang="en-US"/>
          </a:p>
        </p:txBody>
      </p:sp>
      <p:sp>
        <p:nvSpPr>
          <p:cNvPr id="494596" name="Rectangle 2"/>
          <p:cNvSpPr>
            <a:spLocks noGrp="1" noRot="1" noChangeAspect="1" noChangeArrowheads="1" noTextEdit="1"/>
          </p:cNvSpPr>
          <p:nvPr>
            <p:ph type="sldImg"/>
          </p:nvPr>
        </p:nvSpPr>
        <p:spPr>
          <a:ln/>
        </p:spPr>
      </p:sp>
      <p:sp>
        <p:nvSpPr>
          <p:cNvPr id="4945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t>IF…</a:t>
            </a:r>
          </a:p>
          <a:p>
            <a:pPr eaLnBrk="1" hangingPunct="1"/>
            <a:r>
              <a:rPr lang="en-US"/>
              <a:t>You believe working conditions are unsafe or unhealthful.</a:t>
            </a:r>
          </a:p>
          <a:p>
            <a:pPr eaLnBrk="1" hangingPunct="1"/>
            <a:r>
              <a:rPr lang="en-US"/>
              <a:t>Your employer does not correct the hazard or disagrees with you about the extent of the hazard.</a:t>
            </a:r>
          </a:p>
          <a:p>
            <a:pPr eaLnBrk="1" hangingPunct="1"/>
            <a:r>
              <a:rPr lang="en-US"/>
              <a:t>Your employer discriminates against you for refusing to perform the dangerous work.</a:t>
            </a:r>
          </a:p>
          <a:p>
            <a:pPr eaLnBrk="1" hangingPunct="1"/>
            <a:endParaRPr lang="en-US"/>
          </a:p>
          <a:p>
            <a:pPr eaLnBrk="1" hangingPunct="1"/>
            <a:r>
              <a:rPr lang="en-US"/>
              <a:t>THEN…</a:t>
            </a:r>
          </a:p>
          <a:p>
            <a:pPr eaLnBrk="1" hangingPunct="1"/>
            <a:r>
              <a:rPr lang="en-US"/>
              <a:t>Call your employer’s attention to the problem.</a:t>
            </a:r>
          </a:p>
          <a:p>
            <a:pPr eaLnBrk="1" hangingPunct="1"/>
            <a:r>
              <a:rPr lang="en-US"/>
              <a:t>File a complaint with OSHA. </a:t>
            </a:r>
          </a:p>
          <a:p>
            <a:pPr eaLnBrk="1" hangingPunct="1"/>
            <a:r>
              <a:rPr lang="en-US"/>
              <a:t>Contact OSHA immediately. (800) 321-OSHA</a:t>
            </a:r>
          </a:p>
        </p:txBody>
      </p:sp>
    </p:spTree>
    <p:extLst>
      <p:ext uri="{BB962C8B-B14F-4D97-AF65-F5344CB8AC3E}">
        <p14:creationId xmlns:p14="http://schemas.microsoft.com/office/powerpoint/2010/main" val="3183257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material was produced under grant number SH-05009-SH8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2</a:t>
            </a:fld>
            <a:endParaRPr lang="en-US"/>
          </a:p>
        </p:txBody>
      </p:sp>
    </p:spTree>
    <p:extLst>
      <p:ext uri="{BB962C8B-B14F-4D97-AF65-F5344CB8AC3E}">
        <p14:creationId xmlns:p14="http://schemas.microsoft.com/office/powerpoint/2010/main" val="3419424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on a construction jobsite, multiple employers and employees are exposed to a variety of hazards that may or may not have been created or under the control of any one employer. In this </a:t>
            </a:r>
            <a:r>
              <a:rPr lang="en-US" sz="1200" i="1" kern="1200" dirty="0">
                <a:solidFill>
                  <a:schemeClr val="tx1"/>
                </a:solidFill>
                <a:effectLst/>
                <a:latin typeface="+mn-lt"/>
                <a:ea typeface="+mn-ea"/>
                <a:cs typeface="+mn-cs"/>
              </a:rPr>
              <a:t>“multi-employer”</a:t>
            </a:r>
            <a:r>
              <a:rPr lang="en-US" sz="1200" kern="1200" dirty="0">
                <a:solidFill>
                  <a:schemeClr val="tx1"/>
                </a:solidFill>
                <a:effectLst/>
                <a:latin typeface="+mn-lt"/>
                <a:ea typeface="+mn-ea"/>
                <a:cs typeface="+mn-cs"/>
              </a:rPr>
              <a:t> environment, more than one employer may be citable for a hazardous condition that violates an OSHA standard.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OSHA classifies employers into one or more of four categories – the </a:t>
            </a:r>
            <a:r>
              <a:rPr lang="en-US" sz="1200" b="1" i="1" kern="1200" dirty="0">
                <a:solidFill>
                  <a:schemeClr val="tx1"/>
                </a:solidFill>
                <a:effectLst/>
                <a:latin typeface="+mn-lt"/>
                <a:ea typeface="+mn-ea"/>
                <a:cs typeface="+mn-cs"/>
              </a:rPr>
              <a:t>creating, exposing, correcting, and controlling employers</a:t>
            </a:r>
            <a:r>
              <a:rPr lang="en-US" sz="1200" kern="1200" dirty="0">
                <a:solidFill>
                  <a:schemeClr val="tx1"/>
                </a:solidFill>
                <a:effectLst/>
                <a:latin typeface="+mn-lt"/>
                <a:ea typeface="+mn-ea"/>
                <a:cs typeface="+mn-cs"/>
              </a:rPr>
              <a:t> – to determine if a citation will be issued.</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20</a:t>
            </a:fld>
            <a:endParaRPr lang="en-US"/>
          </a:p>
        </p:txBody>
      </p:sp>
    </p:spTree>
    <p:extLst>
      <p:ext uri="{BB962C8B-B14F-4D97-AF65-F5344CB8AC3E}">
        <p14:creationId xmlns:p14="http://schemas.microsoft.com/office/powerpoint/2010/main" val="1838324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PPE is equipment worn to minimize exposure to a variety of hazards. Examples include items such as personal fall arrest systems, gloves, foot and eye protection, hearing protection, hard hats and respirators.</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21</a:t>
            </a:fld>
            <a:endParaRPr lang="en-US"/>
          </a:p>
        </p:txBody>
      </p:sp>
    </p:spTree>
    <p:extLst>
      <p:ext uri="{BB962C8B-B14F-4D97-AF65-F5344CB8AC3E}">
        <p14:creationId xmlns:p14="http://schemas.microsoft.com/office/powerpoint/2010/main" val="2699158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OSHA Standard, 29 CFR Subpart 1904.39, </a:t>
            </a:r>
            <a:r>
              <a:rPr lang="en-US" sz="1200" i="1" kern="1200" dirty="0">
                <a:solidFill>
                  <a:schemeClr val="tx1"/>
                </a:solidFill>
                <a:effectLst/>
                <a:latin typeface="+mn-lt"/>
                <a:ea typeface="+mn-ea"/>
                <a:cs typeface="+mn-cs"/>
              </a:rPr>
              <a:t>Reporting Fatality, Injury and Illness Information to the Government</a:t>
            </a:r>
            <a:r>
              <a:rPr lang="en-US" sz="1200" kern="1200" dirty="0">
                <a:solidFill>
                  <a:schemeClr val="tx1"/>
                </a:solidFill>
                <a:effectLst/>
                <a:latin typeface="+mn-lt"/>
                <a:ea typeface="+mn-ea"/>
                <a:cs typeface="+mn-cs"/>
              </a:rPr>
              <a:t> requires that employers report all work related fatalities within eight (8) hours and all work-related inpatient hospitalizations, all amputations and all losses of an eye within 24 hours. Employers must orally report the fatality/hospitalization by telephone or in-person to the OSHA Area Office or to the State Plan Office that is nearest to the site of the incident. Employers may also use the OSHA toll-free central telephone number: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1-800-321-OSHA (1-800-321-6742).</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22</a:t>
            </a:fld>
            <a:endParaRPr lang="en-US"/>
          </a:p>
        </p:txBody>
      </p:sp>
    </p:spTree>
    <p:extLst>
      <p:ext uri="{BB962C8B-B14F-4D97-AF65-F5344CB8AC3E}">
        <p14:creationId xmlns:p14="http://schemas.microsoft.com/office/powerpoint/2010/main" val="586877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D2E9C0-2DCF-41CF-B585-D9BB953673BD}" type="slidenum">
              <a:rPr lang="en-US" smtClean="0"/>
              <a:pPr eaLnBrk="1" hangingPunct="1"/>
              <a:t>23</a:t>
            </a:fld>
            <a:endParaRPr lang="en-US"/>
          </a:p>
        </p:txBody>
      </p:sp>
      <p:sp>
        <p:nvSpPr>
          <p:cNvPr id="456708" name="Rectangle 2"/>
          <p:cNvSpPr>
            <a:spLocks noGrp="1" noRot="1" noChangeAspect="1" noChangeArrowheads="1" noTextEdit="1"/>
          </p:cNvSpPr>
          <p:nvPr>
            <p:ph type="sldImg"/>
          </p:nvPr>
        </p:nvSpPr>
        <p:spPr>
          <a:ln/>
        </p:spPr>
      </p:sp>
      <p:sp>
        <p:nvSpPr>
          <p:cNvPr id="456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Workers with possible exposure to or uses toxic substances or harmful physical agents on job-sites have rights to access exposure records. These rights and responsibilities can be found in OSHA’s standard 29 CFR 1926.33 (see 29 CFR 1910.1020 – Access to Employee Exposure and Medical Records).</a:t>
            </a:r>
            <a:r>
              <a:rPr lang="en-US" b="1" i="1" dirty="0"/>
              <a:t> </a:t>
            </a:r>
          </a:p>
          <a:p>
            <a:pPr eaLnBrk="1" hangingPunct="1"/>
            <a:endParaRPr lang="en-US" b="1" i="1" dirty="0"/>
          </a:p>
          <a:p>
            <a:pPr eaLnBrk="1" hangingPunct="1"/>
            <a:r>
              <a:rPr lang="en-US" b="1" i="1" dirty="0"/>
              <a:t>Retention of Medical Records…</a:t>
            </a:r>
            <a:endParaRPr lang="en-US" dirty="0"/>
          </a:p>
          <a:p>
            <a:pPr eaLnBrk="1" hangingPunct="1"/>
            <a:r>
              <a:rPr lang="en-US" dirty="0"/>
              <a:t>Employee medical records must be retained for at least the duration of the employee’s employment plus 30 years.</a:t>
            </a:r>
          </a:p>
          <a:p>
            <a:pPr eaLnBrk="1" hangingPunct="1"/>
            <a:r>
              <a:rPr lang="en-US" dirty="0"/>
              <a:t>Employee exposure records for at least 30 years (personal air monitoring results).</a:t>
            </a:r>
          </a:p>
          <a:p>
            <a:pPr eaLnBrk="1" hangingPunct="1"/>
            <a:r>
              <a:rPr lang="en-US" dirty="0"/>
              <a:t>Background data related to environmental, or workplace, monitoring or measuring—such as laboratory reports and worksheets—must only be retained for 1 year, so long as you preserve certain interpretive documents relevant to the interpretation of the data for 30 years.</a:t>
            </a:r>
          </a:p>
        </p:txBody>
      </p:sp>
    </p:spTree>
    <p:extLst>
      <p:ext uri="{BB962C8B-B14F-4D97-AF65-F5344CB8AC3E}">
        <p14:creationId xmlns:p14="http://schemas.microsoft.com/office/powerpoint/2010/main" val="1378836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https://www.osha.gov/Publications/OSHA3902.pdf</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24</a:t>
            </a:fld>
            <a:endParaRPr lang="en-US"/>
          </a:p>
        </p:txBody>
      </p:sp>
    </p:spTree>
    <p:extLst>
      <p:ext uri="{BB962C8B-B14F-4D97-AF65-F5344CB8AC3E}">
        <p14:creationId xmlns:p14="http://schemas.microsoft.com/office/powerpoint/2010/main" val="3096640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 to </a:t>
            </a:r>
            <a:r>
              <a:rPr lang="en-US" sz="1200" b="1" kern="1200" dirty="0">
                <a:solidFill>
                  <a:schemeClr val="tx1"/>
                </a:solidFill>
                <a:effectLst/>
                <a:latin typeface="+mn-lt"/>
                <a:ea typeface="+mn-ea"/>
                <a:cs typeface="+mn-cs"/>
              </a:rPr>
              <a:t>www.osha.gov</a:t>
            </a:r>
            <a:r>
              <a:rPr lang="en-US" sz="1200" kern="1200" dirty="0">
                <a:solidFill>
                  <a:schemeClr val="tx1"/>
                </a:solidFill>
                <a:effectLst/>
                <a:latin typeface="+mn-lt"/>
                <a:ea typeface="+mn-ea"/>
                <a:cs typeface="+mn-cs"/>
              </a:rPr>
              <a:t>  - search topic </a:t>
            </a:r>
            <a:r>
              <a:rPr lang="en-US" sz="1200" b="1" kern="1200" dirty="0">
                <a:solidFill>
                  <a:schemeClr val="tx1"/>
                </a:solidFill>
                <a:effectLst/>
                <a:latin typeface="+mn-lt"/>
                <a:ea typeface="+mn-ea"/>
                <a:cs typeface="+mn-cs"/>
              </a:rPr>
              <a:t>Silica, Crystalline</a:t>
            </a:r>
            <a:r>
              <a:rPr lang="en-US" sz="1200" kern="1200" dirty="0">
                <a:solidFill>
                  <a:schemeClr val="tx1"/>
                </a:solidFill>
                <a:effectLst/>
                <a:latin typeface="+mn-lt"/>
                <a:ea typeface="+mn-ea"/>
                <a:cs typeface="+mn-cs"/>
              </a:rPr>
              <a:t> for a complete list of OSHA standards, fact sheets, compliance guides and other tools on respirable crystalline silica.</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OSHA Standards for Respirable Crystalline Silica:</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Construction – 29 CFR 1926.1153</a:t>
            </a:r>
          </a:p>
          <a:p>
            <a:pPr lvl="0"/>
            <a:r>
              <a:rPr lang="en-US" sz="1200" kern="1200" dirty="0">
                <a:solidFill>
                  <a:schemeClr val="tx1"/>
                </a:solidFill>
                <a:effectLst/>
                <a:latin typeface="+mn-lt"/>
                <a:ea typeface="+mn-ea"/>
                <a:cs typeface="+mn-cs"/>
              </a:rPr>
              <a:t>General Industry &amp; Maritime – 29 CFR 1910.1053</a:t>
            </a:r>
            <a:r>
              <a:rPr lang="en-US" sz="1200" b="1" i="1"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25</a:t>
            </a:fld>
            <a:endParaRPr lang="en-US"/>
          </a:p>
        </p:txBody>
      </p:sp>
    </p:spTree>
    <p:extLst>
      <p:ext uri="{BB962C8B-B14F-4D97-AF65-F5344CB8AC3E}">
        <p14:creationId xmlns:p14="http://schemas.microsoft.com/office/powerpoint/2010/main" val="1588716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OSHA standards in construction applies to all occupational exposures to respirable crystalline silica in construction work, except where employee exposure will remain below 25 micrograms per cubic meter of air (25 </a:t>
            </a:r>
            <a:r>
              <a:rPr lang="en-US" sz="1200" kern="1200" dirty="0" err="1">
                <a:solidFill>
                  <a:schemeClr val="tx1"/>
                </a:solidFill>
                <a:effectLst/>
                <a:latin typeface="+mn-lt"/>
                <a:ea typeface="+mn-ea"/>
                <a:cs typeface="+mn-cs"/>
              </a:rPr>
              <a:t>μg</a:t>
            </a:r>
            <a:r>
              <a:rPr lang="en-US" sz="1200" kern="1200" dirty="0">
                <a:solidFill>
                  <a:schemeClr val="tx1"/>
                </a:solidFill>
                <a:effectLst/>
                <a:latin typeface="+mn-lt"/>
                <a:ea typeface="+mn-ea"/>
                <a:cs typeface="+mn-cs"/>
              </a:rPr>
              <a:t>/m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as an 8-hour time-weighted average (TWA) under any foreseeable conditions.</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26</a:t>
            </a:fld>
            <a:endParaRPr lang="en-US"/>
          </a:p>
        </p:txBody>
      </p:sp>
    </p:spTree>
    <p:extLst>
      <p:ext uri="{BB962C8B-B14F-4D97-AF65-F5344CB8AC3E}">
        <p14:creationId xmlns:p14="http://schemas.microsoft.com/office/powerpoint/2010/main" val="1782277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employer shall ensure that no employee is exposed to an airborne concentration of respirable crystalline silica in excess of </a:t>
            </a:r>
            <a:r>
              <a:rPr lang="en-US" i="1" dirty="0"/>
              <a:t>50 </a:t>
            </a:r>
            <a:r>
              <a:rPr lang="en-US" i="1" dirty="0">
                <a:solidFill>
                  <a:srgbClr val="000000"/>
                </a:solidFill>
              </a:rPr>
              <a:t>µg/m³ </a:t>
            </a:r>
            <a:r>
              <a:rPr lang="en-US" dirty="0"/>
              <a:t>, calculated as an 8-hour TWA.</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27</a:t>
            </a:fld>
            <a:endParaRPr lang="en-US"/>
          </a:p>
        </p:txBody>
      </p:sp>
    </p:spTree>
    <p:extLst>
      <p:ext uri="{BB962C8B-B14F-4D97-AF65-F5344CB8AC3E}">
        <p14:creationId xmlns:p14="http://schemas.microsoft.com/office/powerpoint/2010/main" val="3264993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BE458B-FEAA-43B2-BBD6-2156475ECEEB}" type="slidenum">
              <a:rPr lang="en-US" smtClean="0"/>
              <a:pPr eaLnBrk="1" hangingPunct="1"/>
              <a:t>28</a:t>
            </a:fld>
            <a:endParaRPr lang="en-US"/>
          </a:p>
        </p:txBody>
      </p:sp>
      <p:sp>
        <p:nvSpPr>
          <p:cNvPr id="618500" name="Rectangle 2"/>
          <p:cNvSpPr>
            <a:spLocks noGrp="1" noRot="1" noChangeAspect="1" noChangeArrowheads="1" noTextEdit="1"/>
          </p:cNvSpPr>
          <p:nvPr>
            <p:ph type="sldImg"/>
          </p:nvPr>
        </p:nvSpPr>
        <p:spPr>
          <a:ln/>
        </p:spPr>
      </p:sp>
      <p:sp>
        <p:nvSpPr>
          <p:cNvPr id="6185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t>Micrograms per Cubic Meter of Air (µg/m³)</a:t>
            </a:r>
          </a:p>
          <a:p>
            <a:pPr eaLnBrk="1" hangingPunct="1"/>
            <a:endParaRPr lang="en-US" b="1"/>
          </a:p>
          <a:p>
            <a:pPr eaLnBrk="1" hangingPunct="1"/>
            <a:r>
              <a:rPr lang="en-US"/>
              <a:t>One (1) packet of artificial sweeter in the volume of the Empire State Building is equivalent to 1 microgram per cubic meter of air (1 µg/m³).</a:t>
            </a:r>
          </a:p>
          <a:p>
            <a:pPr eaLnBrk="1" hangingPunct="1"/>
            <a:endParaRPr lang="en-US"/>
          </a:p>
          <a:p>
            <a:pPr eaLnBrk="1" hangingPunct="1"/>
            <a:r>
              <a:rPr lang="en-US"/>
              <a:t>50 artificial sweetener packets in the volume of the Empire State Building is equivalent to 50 µg/m³ (OSHA PEL for Lead).</a:t>
            </a:r>
          </a:p>
        </p:txBody>
      </p:sp>
    </p:spTree>
    <p:extLst>
      <p:ext uri="{BB962C8B-B14F-4D97-AF65-F5344CB8AC3E}">
        <p14:creationId xmlns:p14="http://schemas.microsoft.com/office/powerpoint/2010/main" val="2735500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F9623E-1C50-444A-ABE9-CCA578BFAB6A}" type="slidenum">
              <a:rPr lang="en-US" smtClean="0"/>
              <a:pPr eaLnBrk="1" hangingPunct="1"/>
              <a:t>29</a:t>
            </a:fld>
            <a:endParaRPr lang="en-US"/>
          </a:p>
        </p:txBody>
      </p:sp>
      <p:sp>
        <p:nvSpPr>
          <p:cNvPr id="513028" name="Rectangle 2"/>
          <p:cNvSpPr>
            <a:spLocks noGrp="1" noRot="1" noChangeAspect="1" noChangeArrowheads="1" noTextEdit="1"/>
          </p:cNvSpPr>
          <p:nvPr>
            <p:ph type="sldImg"/>
          </p:nvPr>
        </p:nvSpPr>
        <p:spPr>
          <a:ln/>
        </p:spPr>
      </p:sp>
      <p:sp>
        <p:nvSpPr>
          <p:cNvPr id="5130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t>C –</a:t>
            </a:r>
            <a:r>
              <a:rPr lang="en-US" dirty="0"/>
              <a:t> </a:t>
            </a:r>
            <a:r>
              <a:rPr lang="en-US" b="1" dirty="0"/>
              <a:t>(Ceiling) Never to be exceeded.</a:t>
            </a:r>
          </a:p>
          <a:p>
            <a:pPr eaLnBrk="1" hangingPunct="1"/>
            <a:endParaRPr lang="en-US" b="1" dirty="0"/>
          </a:p>
          <a:p>
            <a:pPr eaLnBrk="1" hangingPunct="1"/>
            <a:r>
              <a:rPr lang="en-US" b="1" dirty="0"/>
              <a:t>PEL – Enforceable by OSHA</a:t>
            </a:r>
          </a:p>
          <a:p>
            <a:pPr eaLnBrk="1" hangingPunct="1"/>
            <a:endParaRPr lang="en-US" b="1" dirty="0"/>
          </a:p>
          <a:p>
            <a:pPr eaLnBrk="1" hangingPunct="1"/>
            <a:r>
              <a:rPr lang="en-US" b="1" dirty="0"/>
              <a:t>TLV – Not enforceable by OSHA</a:t>
            </a:r>
          </a:p>
          <a:p>
            <a:pPr eaLnBrk="1" hangingPunct="1"/>
            <a:endParaRPr lang="en-US" b="1" dirty="0"/>
          </a:p>
        </p:txBody>
      </p:sp>
    </p:spTree>
    <p:extLst>
      <p:ext uri="{BB962C8B-B14F-4D97-AF65-F5344CB8AC3E}">
        <p14:creationId xmlns:p14="http://schemas.microsoft.com/office/powerpoint/2010/main" val="2242994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health hazards associated with exposure to respirable crystalline silica.</a:t>
            </a:r>
          </a:p>
          <a:p>
            <a:pPr marL="171450" indent="-171450">
              <a:buFont typeface="Arial" panose="020B0604020202020204" pitchFamily="34" charset="0"/>
              <a:buChar char="•"/>
            </a:pPr>
            <a:r>
              <a:rPr lang="en-US" dirty="0"/>
              <a:t>Specific tasks in the workplace that could result in exposure to respirable crystalline silica.</a:t>
            </a:r>
          </a:p>
          <a:p>
            <a:pPr marL="171450" indent="-171450">
              <a:buFont typeface="Arial" panose="020B0604020202020204" pitchFamily="34" charset="0"/>
              <a:buChar char="•"/>
            </a:pPr>
            <a:r>
              <a:rPr lang="en-US" dirty="0"/>
              <a:t>Specific measures employers can implement to protect employees from exposure to respirable crystalline silica, including engineering controls, work practices, and respirators to be used.</a:t>
            </a:r>
          </a:p>
          <a:p>
            <a:pPr marL="171450" indent="-171450">
              <a:buFont typeface="Arial" panose="020B0604020202020204" pitchFamily="34" charset="0"/>
              <a:buChar char="•"/>
            </a:pPr>
            <a:r>
              <a:rPr lang="en-US" dirty="0"/>
              <a:t>The contents of OSHA’s Respirable Crystalline Silica standard.</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a:t>
            </a:fld>
            <a:endParaRPr lang="en-US"/>
          </a:p>
        </p:txBody>
      </p:sp>
    </p:spTree>
    <p:extLst>
      <p:ext uri="{BB962C8B-B14F-4D97-AF65-F5344CB8AC3E}">
        <p14:creationId xmlns:p14="http://schemas.microsoft.com/office/powerpoint/2010/main" val="3230225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Competent person </a:t>
            </a:r>
            <a:r>
              <a:rPr lang="en-US" sz="1200" dirty="0"/>
              <a:t>means an individual who is capable of identifying existing and foreseeable respirable crystalline silica hazards in the workplace and who has authorization to take prompt corrective measures to eliminate or minimize them. The competent person must have the knowledge and ability necessary to fulfill the responsibilities set forth in [OSHA’s Silica Standard].</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30</a:t>
            </a:fld>
            <a:endParaRPr lang="en-US"/>
          </a:p>
        </p:txBody>
      </p:sp>
    </p:spTree>
    <p:extLst>
      <p:ext uri="{BB962C8B-B14F-4D97-AF65-F5344CB8AC3E}">
        <p14:creationId xmlns:p14="http://schemas.microsoft.com/office/powerpoint/2010/main" val="4255807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Option 1 – Specified Exposure Control Methods (Table 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Employers who choose the specified exposure controls option must fully and properly implement protections for the tasks or equipment listed in </a:t>
            </a:r>
            <a:r>
              <a:rPr lang="en-US" sz="1200" b="1" kern="1200" dirty="0">
                <a:solidFill>
                  <a:schemeClr val="tx1"/>
                </a:solidFill>
                <a:effectLst/>
                <a:latin typeface="+mn-lt"/>
                <a:ea typeface="+mn-ea"/>
                <a:cs typeface="+mn-cs"/>
              </a:rPr>
              <a:t>Table 1</a:t>
            </a:r>
            <a:r>
              <a:rPr lang="en-US" sz="1200" kern="1200" dirty="0">
                <a:solidFill>
                  <a:schemeClr val="tx1"/>
                </a:solidFill>
                <a:effectLst/>
                <a:latin typeface="+mn-lt"/>
                <a:ea typeface="+mn-ea"/>
                <a:cs typeface="+mn-cs"/>
              </a:rPr>
              <a:t> of the silica standard (29 CFR 1926.1153).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Employers who fully and properly implement the controls in </a:t>
            </a:r>
            <a:r>
              <a:rPr lang="en-US" sz="1200" b="1" kern="1200" dirty="0">
                <a:solidFill>
                  <a:schemeClr val="tx1"/>
                </a:solidFill>
                <a:effectLst/>
                <a:latin typeface="+mn-lt"/>
                <a:ea typeface="+mn-ea"/>
                <a:cs typeface="+mn-cs"/>
              </a:rPr>
              <a:t>Table 1</a:t>
            </a:r>
            <a:r>
              <a:rPr lang="en-US" sz="1200" kern="1200" dirty="0">
                <a:solidFill>
                  <a:schemeClr val="tx1"/>
                </a:solidFill>
                <a:effectLst/>
                <a:latin typeface="+mn-lt"/>
                <a:ea typeface="+mn-ea"/>
                <a:cs typeface="+mn-cs"/>
              </a:rPr>
              <a:t> do not have to assess employees’ silica exposure levels or keep employee exposures at or below the permissible exposure limit (PEL). </a:t>
            </a:r>
          </a:p>
          <a:p>
            <a:endParaRPr lang="en-US" dirty="0"/>
          </a:p>
          <a:p>
            <a:r>
              <a:rPr lang="en-US" sz="1200" b="1" i="1" kern="1200" dirty="0">
                <a:solidFill>
                  <a:schemeClr val="tx1"/>
                </a:solidFill>
                <a:effectLst/>
                <a:latin typeface="+mn-lt"/>
                <a:ea typeface="+mn-ea"/>
                <a:cs typeface="+mn-cs"/>
              </a:rPr>
              <a:t>Option 2 – Alternative Exposure Control Methods (PEL)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Employers who follow alternative exposure control methods must: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Determine the levels of respirable crystalline silica that employees are exposed to;</a:t>
            </a:r>
          </a:p>
          <a:p>
            <a:pPr lvl="0"/>
            <a:r>
              <a:rPr lang="en-US" sz="1200" kern="1200" dirty="0">
                <a:solidFill>
                  <a:schemeClr val="tx1"/>
                </a:solidFill>
                <a:effectLst/>
                <a:latin typeface="+mn-lt"/>
                <a:ea typeface="+mn-ea"/>
                <a:cs typeface="+mn-cs"/>
              </a:rPr>
              <a:t>Limit employee exposures to a PEL of 50 micrograms per cubic meter of air (50 </a:t>
            </a:r>
            <a:r>
              <a:rPr lang="en-US" sz="1200" kern="1200" dirty="0" err="1">
                <a:solidFill>
                  <a:schemeClr val="tx1"/>
                </a:solidFill>
                <a:effectLst/>
                <a:latin typeface="+mn-lt"/>
                <a:ea typeface="+mn-ea"/>
                <a:cs typeface="+mn-cs"/>
              </a:rPr>
              <a:t>μg</a:t>
            </a:r>
            <a:r>
              <a:rPr lang="en-US" sz="1200" kern="1200" dirty="0">
                <a:solidFill>
                  <a:schemeClr val="tx1"/>
                </a:solidFill>
                <a:effectLst/>
                <a:latin typeface="+mn-lt"/>
                <a:ea typeface="+mn-ea"/>
                <a:cs typeface="+mn-cs"/>
              </a:rPr>
              <a:t>/m³) as an 8-hour time-weighted average (TWA);</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 engineering and work practice controls, to the extent feasible, to limit employee exposures to the PEL, and supplement the controls with respiratory protection when necessary.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Keep records of employee exposure to respirable crystalline silica.</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31</a:t>
            </a:fld>
            <a:endParaRPr lang="en-US"/>
          </a:p>
        </p:txBody>
      </p:sp>
    </p:spTree>
    <p:extLst>
      <p:ext uri="{BB962C8B-B14F-4D97-AF65-F5344CB8AC3E}">
        <p14:creationId xmlns:p14="http://schemas.microsoft.com/office/powerpoint/2010/main" val="790972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Fully and properly implemented </a:t>
            </a:r>
            <a:r>
              <a:rPr lang="en-US" sz="1200" kern="1200" dirty="0">
                <a:solidFill>
                  <a:schemeClr val="tx1"/>
                </a:solidFill>
                <a:effectLst/>
                <a:latin typeface="+mn-lt"/>
                <a:ea typeface="+mn-ea"/>
                <a:cs typeface="+mn-cs"/>
              </a:rPr>
              <a:t>means that controls are in place, are properly operated and maintained, and employees understand how to use them. OSHA requires that controls are fully and properly implemented.</a:t>
            </a:r>
          </a:p>
          <a:p>
            <a:r>
              <a:rPr lang="en-US" sz="1200" kern="1200" dirty="0">
                <a:solidFill>
                  <a:schemeClr val="tx1"/>
                </a:solidFill>
                <a:effectLst/>
                <a:latin typeface="+mn-lt"/>
                <a:ea typeface="+mn-ea"/>
                <a:cs typeface="+mn-cs"/>
              </a:rPr>
              <a:t>Refer to equipment operators manuals for information on proper use of dust controls.</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32</a:t>
            </a:fld>
            <a:endParaRPr lang="en-US"/>
          </a:p>
        </p:txBody>
      </p:sp>
    </p:spTree>
    <p:extLst>
      <p:ext uri="{BB962C8B-B14F-4D97-AF65-F5344CB8AC3E}">
        <p14:creationId xmlns:p14="http://schemas.microsoft.com/office/powerpoint/2010/main" val="1948703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performance option gives employers flexibility to determine the 8-hour TWA exposure for each employee based on any combination of air monitoring data or objective data that can accurately characterize employee exposures to respirable crystalline silica.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Air monitoring data are any results of air monitoring that the employer has done to meet the requirements of the standard.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Objective data is information that demonstrates employee exposure to respirable crystalline silica associated with a particular product or material or a specific process, task, or activity. </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33</a:t>
            </a:fld>
            <a:endParaRPr lang="en-US"/>
          </a:p>
        </p:txBody>
      </p:sp>
    </p:spTree>
    <p:extLst>
      <p:ext uri="{BB962C8B-B14F-4D97-AF65-F5344CB8AC3E}">
        <p14:creationId xmlns:p14="http://schemas.microsoft.com/office/powerpoint/2010/main" val="2940279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mn-lt"/>
                <a:ea typeface="+mn-ea"/>
                <a:cs typeface="+mn-cs"/>
              </a:rPr>
              <a:t>All</a:t>
            </a:r>
            <a:r>
              <a:rPr lang="en-US" sz="1200" b="1" i="1" kern="1200" dirty="0">
                <a:solidFill>
                  <a:schemeClr val="tx1"/>
                </a:solidFill>
                <a:effectLst/>
                <a:latin typeface="+mn-lt"/>
                <a:ea typeface="+mn-ea"/>
                <a:cs typeface="+mn-cs"/>
              </a:rPr>
              <a:t> employers covered by the standard must: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respiratory protection when required;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Restrict housekeeping practices that expose employees to respirable crystalline silica where feasible alternatives are available;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Establish and implement a written exposure control plan, including designating a competent person;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Offer medical exams to employees who will be required to wear a respirator under the standard for 30 or more days a year;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Communicate hazards, train employees and keep records of medical examinations. </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34</a:t>
            </a:fld>
            <a:endParaRPr lang="en-US"/>
          </a:p>
        </p:txBody>
      </p:sp>
    </p:spTree>
    <p:extLst>
      <p:ext uri="{BB962C8B-B14F-4D97-AF65-F5344CB8AC3E}">
        <p14:creationId xmlns:p14="http://schemas.microsoft.com/office/powerpoint/2010/main" val="3810034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a:t>
            </a:r>
            <a:r>
              <a:rPr lang="en-US" sz="1200" kern="1200" dirty="0">
                <a:solidFill>
                  <a:schemeClr val="tx1"/>
                </a:solidFill>
                <a:effectLst/>
                <a:latin typeface="+mn-lt"/>
                <a:ea typeface="+mn-ea"/>
                <a:cs typeface="+mn-cs"/>
              </a:rPr>
              <a:t> 	No further action is required under the silica standard.</a:t>
            </a:r>
          </a:p>
          <a:p>
            <a:r>
              <a:rPr lang="en-US" sz="1200" b="1" kern="1200" dirty="0">
                <a:solidFill>
                  <a:schemeClr val="tx1"/>
                </a:solidFill>
                <a:effectLst/>
                <a:latin typeface="+mn-lt"/>
                <a:ea typeface="+mn-ea"/>
                <a:cs typeface="+mn-cs"/>
              </a:rPr>
              <a:t>Yes:</a:t>
            </a:r>
            <a:r>
              <a:rPr lang="en-US" sz="1200" kern="1200" dirty="0">
                <a:solidFill>
                  <a:schemeClr val="tx1"/>
                </a:solidFill>
                <a:effectLst/>
                <a:latin typeface="+mn-lt"/>
                <a:ea typeface="+mn-ea"/>
                <a:cs typeface="+mn-cs"/>
              </a:rPr>
              <a:t> 	Choose to comply with the standard using either the:</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Specified exposure control methods as stated in </a:t>
            </a:r>
            <a:r>
              <a:rPr lang="en-US" sz="1200" b="1" kern="1200" dirty="0">
                <a:solidFill>
                  <a:schemeClr val="tx1"/>
                </a:solidFill>
                <a:effectLst/>
                <a:latin typeface="+mn-lt"/>
                <a:ea typeface="+mn-ea"/>
                <a:cs typeface="+mn-cs"/>
              </a:rPr>
              <a:t>Table 1</a:t>
            </a:r>
            <a:r>
              <a:rPr lang="en-US" sz="1200" kern="1200" dirty="0">
                <a:solidFill>
                  <a:schemeClr val="tx1"/>
                </a:solidFill>
                <a:effectLst/>
                <a:latin typeface="+mn-lt"/>
                <a:ea typeface="+mn-ea"/>
                <a:cs typeface="+mn-cs"/>
              </a:rPr>
              <a:t> of OSHA silica standard §1926.1153, or</a:t>
            </a:r>
          </a:p>
          <a:p>
            <a:pPr lvl="0"/>
            <a:r>
              <a:rPr lang="en-US" sz="1200" kern="1200" dirty="0">
                <a:solidFill>
                  <a:schemeClr val="tx1"/>
                </a:solidFill>
                <a:effectLst/>
                <a:latin typeface="+mn-lt"/>
                <a:ea typeface="+mn-ea"/>
                <a:cs typeface="+mn-cs"/>
              </a:rPr>
              <a:t>The alternative methods of compliance.</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35</a:t>
            </a:fld>
            <a:endParaRPr lang="en-US"/>
          </a:p>
        </p:txBody>
      </p:sp>
    </p:spTree>
    <p:extLst>
      <p:ext uri="{BB962C8B-B14F-4D97-AF65-F5344CB8AC3E}">
        <p14:creationId xmlns:p14="http://schemas.microsoft.com/office/powerpoint/2010/main" val="706648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List of common tasks using various types of tools or equipment found at construction sites:</a:t>
            </a:r>
          </a:p>
          <a:p>
            <a:pPr lvl="0"/>
            <a:r>
              <a:rPr lang="en-US" sz="1200" kern="1200" dirty="0">
                <a:solidFill>
                  <a:schemeClr val="tx1"/>
                </a:solidFill>
                <a:effectLst/>
                <a:latin typeface="+mn-lt"/>
                <a:ea typeface="+mn-ea"/>
                <a:cs typeface="+mn-cs"/>
              </a:rPr>
              <a:t>Stationary masonry saws;</a:t>
            </a:r>
          </a:p>
          <a:p>
            <a:pPr marL="285750" lvl="0" indent="-285750">
              <a:buFont typeface="+mj-lt"/>
              <a:buAutoNum type="romanLcPeriod"/>
            </a:pPr>
            <a:r>
              <a:rPr lang="en-US" sz="1200" kern="1200" dirty="0">
                <a:solidFill>
                  <a:schemeClr val="tx1"/>
                </a:solidFill>
                <a:effectLst/>
                <a:latin typeface="+mn-lt"/>
                <a:ea typeface="+mn-ea"/>
                <a:cs typeface="+mn-cs"/>
              </a:rPr>
              <a:t>Handheld power saws (any blade diameter);</a:t>
            </a:r>
          </a:p>
          <a:p>
            <a:pPr marL="285750" lvl="0" indent="-285750">
              <a:buFont typeface="+mj-lt"/>
              <a:buAutoNum type="romanLcPeriod"/>
            </a:pPr>
            <a:r>
              <a:rPr lang="en-US" sz="1200" kern="1200" dirty="0">
                <a:solidFill>
                  <a:schemeClr val="tx1"/>
                </a:solidFill>
                <a:effectLst/>
                <a:latin typeface="+mn-lt"/>
                <a:ea typeface="+mn-ea"/>
                <a:cs typeface="+mn-cs"/>
              </a:rPr>
              <a:t>Handheld power saws for cutting fiber-cement board (with blade diameter of 8 inches or less)</a:t>
            </a:r>
          </a:p>
          <a:p>
            <a:pPr marL="285750" lvl="0" indent="-285750">
              <a:buFont typeface="+mj-lt"/>
              <a:buAutoNum type="romanLcPeriod"/>
            </a:pPr>
            <a:r>
              <a:rPr lang="en-US" sz="1200" kern="1200" dirty="0">
                <a:solidFill>
                  <a:schemeClr val="tx1"/>
                </a:solidFill>
                <a:effectLst/>
                <a:latin typeface="+mn-lt"/>
                <a:ea typeface="+mn-ea"/>
                <a:cs typeface="+mn-cs"/>
              </a:rPr>
              <a:t>Walk-behind saws;</a:t>
            </a:r>
          </a:p>
          <a:p>
            <a:pPr marL="285750" lvl="0" indent="-285750">
              <a:buFont typeface="+mj-lt"/>
              <a:buAutoNum type="romanLcPeriod"/>
            </a:pPr>
            <a:r>
              <a:rPr lang="en-US" sz="1200" kern="1200" dirty="0">
                <a:solidFill>
                  <a:schemeClr val="tx1"/>
                </a:solidFill>
                <a:effectLst/>
                <a:latin typeface="+mn-lt"/>
                <a:ea typeface="+mn-ea"/>
                <a:cs typeface="+mn-cs"/>
              </a:rPr>
              <a:t>Drivable saws;</a:t>
            </a:r>
          </a:p>
          <a:p>
            <a:pPr marL="285750" lvl="0" indent="-285750">
              <a:buFont typeface="+mj-lt"/>
              <a:buAutoNum type="romanLcPeriod"/>
            </a:pPr>
            <a:r>
              <a:rPr lang="en-US" sz="1200" kern="1200" dirty="0">
                <a:solidFill>
                  <a:schemeClr val="tx1"/>
                </a:solidFill>
                <a:effectLst/>
                <a:latin typeface="+mn-lt"/>
                <a:ea typeface="+mn-ea"/>
                <a:cs typeface="+mn-cs"/>
              </a:rPr>
              <a:t>Rig-mounted core saws or drills;</a:t>
            </a:r>
          </a:p>
          <a:p>
            <a:pPr marL="285750" lvl="0" indent="-285750">
              <a:buFont typeface="+mj-lt"/>
              <a:buAutoNum type="romanLcPeriod"/>
            </a:pPr>
            <a:r>
              <a:rPr lang="en-US" sz="1200" kern="1200" dirty="0">
                <a:solidFill>
                  <a:schemeClr val="tx1"/>
                </a:solidFill>
                <a:effectLst/>
                <a:latin typeface="+mn-lt"/>
                <a:ea typeface="+mn-ea"/>
                <a:cs typeface="+mn-cs"/>
              </a:rPr>
              <a:t>Handheld and stand-mounted drills (including impact and rotary hammer drills);</a:t>
            </a:r>
          </a:p>
          <a:p>
            <a:pPr marL="285750" lvl="0" indent="-285750">
              <a:buFont typeface="+mj-lt"/>
              <a:buAutoNum type="romanLcPeriod"/>
            </a:pPr>
            <a:r>
              <a:rPr lang="en-US" sz="1200" kern="1200" dirty="0">
                <a:solidFill>
                  <a:schemeClr val="tx1"/>
                </a:solidFill>
                <a:effectLst/>
                <a:latin typeface="+mn-lt"/>
                <a:ea typeface="+mn-ea"/>
                <a:cs typeface="+mn-cs"/>
              </a:rPr>
              <a:t>Dowel drilling rigs for concrete;</a:t>
            </a:r>
          </a:p>
          <a:p>
            <a:pPr marL="285750" lvl="0" indent="-285750">
              <a:buFont typeface="+mj-lt"/>
              <a:buAutoNum type="romanLcPeriod"/>
            </a:pPr>
            <a:r>
              <a:rPr lang="en-US" sz="1200" kern="1200" dirty="0">
                <a:solidFill>
                  <a:schemeClr val="tx1"/>
                </a:solidFill>
                <a:effectLst/>
                <a:latin typeface="+mn-lt"/>
                <a:ea typeface="+mn-ea"/>
                <a:cs typeface="+mn-cs"/>
              </a:rPr>
              <a:t>Vehicle-mounted drilling rigs for rock and concrete;</a:t>
            </a:r>
          </a:p>
          <a:p>
            <a:pPr marL="285750" lvl="0" indent="-285750">
              <a:buFont typeface="+mj-lt"/>
              <a:buAutoNum type="romanLcPeriod"/>
            </a:pPr>
            <a:r>
              <a:rPr lang="en-US" sz="1200" kern="1200" dirty="0">
                <a:solidFill>
                  <a:schemeClr val="tx1"/>
                </a:solidFill>
                <a:effectLst/>
                <a:latin typeface="+mn-lt"/>
                <a:ea typeface="+mn-ea"/>
                <a:cs typeface="+mn-cs"/>
              </a:rPr>
              <a:t>Jackhammers and handheld powered chipping tools;</a:t>
            </a:r>
          </a:p>
          <a:p>
            <a:pPr marL="285750" lvl="0" indent="-285750">
              <a:buFont typeface="+mj-lt"/>
              <a:buAutoNum type="romanLcPeriod"/>
            </a:pPr>
            <a:r>
              <a:rPr lang="en-US" sz="1200" kern="1200" dirty="0">
                <a:solidFill>
                  <a:schemeClr val="tx1"/>
                </a:solidFill>
                <a:effectLst/>
                <a:latin typeface="+mn-lt"/>
                <a:ea typeface="+mn-ea"/>
                <a:cs typeface="+mn-cs"/>
              </a:rPr>
              <a:t>Handheld grinders for mortar removal (i.e., tuckpointing);</a:t>
            </a:r>
          </a:p>
          <a:p>
            <a:pPr marL="285750" lvl="0" indent="-285750">
              <a:buFont typeface="+mj-lt"/>
              <a:buAutoNum type="romanLcPeriod"/>
            </a:pPr>
            <a:r>
              <a:rPr lang="en-US" sz="1200" kern="1200" dirty="0">
                <a:solidFill>
                  <a:schemeClr val="tx1"/>
                </a:solidFill>
                <a:effectLst/>
                <a:latin typeface="+mn-lt"/>
                <a:ea typeface="+mn-ea"/>
                <a:cs typeface="+mn-cs"/>
              </a:rPr>
              <a:t>Handheld grinders for uses other than mortar removal;</a:t>
            </a:r>
          </a:p>
          <a:p>
            <a:pPr marL="285750" lvl="0" indent="-285750">
              <a:buFont typeface="+mj-lt"/>
              <a:buAutoNum type="romanLcPeriod"/>
            </a:pPr>
            <a:r>
              <a:rPr lang="en-US" sz="1200" kern="1200" dirty="0">
                <a:solidFill>
                  <a:schemeClr val="tx1"/>
                </a:solidFill>
                <a:effectLst/>
                <a:latin typeface="+mn-lt"/>
                <a:ea typeface="+mn-ea"/>
                <a:cs typeface="+mn-cs"/>
              </a:rPr>
              <a:t>Walk-behind milling machines and floor grinders;</a:t>
            </a:r>
          </a:p>
          <a:p>
            <a:pPr marL="285750" lvl="0" indent="-285750">
              <a:buFont typeface="+mj-lt"/>
              <a:buAutoNum type="romanLcPeriod"/>
            </a:pPr>
            <a:r>
              <a:rPr lang="en-US" sz="1200" kern="1200" dirty="0">
                <a:solidFill>
                  <a:schemeClr val="tx1"/>
                </a:solidFill>
                <a:effectLst/>
                <a:latin typeface="+mn-lt"/>
                <a:ea typeface="+mn-ea"/>
                <a:cs typeface="+mn-cs"/>
              </a:rPr>
              <a:t>Small drivable milling machines (less than half-lane);</a:t>
            </a:r>
          </a:p>
          <a:p>
            <a:pPr marL="285750" lvl="0" indent="-285750">
              <a:buFont typeface="+mj-lt"/>
              <a:buAutoNum type="romanLcPeriod"/>
            </a:pPr>
            <a:r>
              <a:rPr lang="en-US" sz="1200" kern="1200" dirty="0">
                <a:solidFill>
                  <a:schemeClr val="tx1"/>
                </a:solidFill>
                <a:effectLst/>
                <a:latin typeface="+mn-lt"/>
                <a:ea typeface="+mn-ea"/>
                <a:cs typeface="+mn-cs"/>
              </a:rPr>
              <a:t>Large drivable milling machines (half-lane and larger);</a:t>
            </a:r>
          </a:p>
          <a:p>
            <a:pPr marL="285750" lvl="0" indent="-285750">
              <a:buFont typeface="+mj-lt"/>
              <a:buAutoNum type="romanLcPeriod"/>
            </a:pPr>
            <a:r>
              <a:rPr lang="en-US" sz="1200" kern="1200" dirty="0">
                <a:solidFill>
                  <a:schemeClr val="tx1"/>
                </a:solidFill>
                <a:effectLst/>
                <a:latin typeface="+mn-lt"/>
                <a:ea typeface="+mn-ea"/>
                <a:cs typeface="+mn-cs"/>
              </a:rPr>
              <a:t>Crushing machines;</a:t>
            </a:r>
          </a:p>
          <a:p>
            <a:pPr marL="285750" lvl="0" indent="-285750">
              <a:buFont typeface="+mj-lt"/>
              <a:buAutoNum type="romanLcPeriod"/>
            </a:pPr>
            <a:r>
              <a:rPr lang="en-US" sz="1200" kern="1200" dirty="0">
                <a:solidFill>
                  <a:schemeClr val="tx1"/>
                </a:solidFill>
                <a:effectLst/>
                <a:latin typeface="+mn-lt"/>
                <a:ea typeface="+mn-ea"/>
                <a:cs typeface="+mn-cs"/>
              </a:rPr>
              <a:t>Heavy equipment and utility vehicles when used to abrade or fracture silica-containing materials (such as hoe-ramming or rock ripping) or during demolition activities involving silica-containing materials; and</a:t>
            </a:r>
          </a:p>
          <a:p>
            <a:pPr marL="285750" lvl="0" indent="-285750">
              <a:buFont typeface="+mj-lt"/>
              <a:buAutoNum type="romanLcPeriod"/>
            </a:pPr>
            <a:r>
              <a:rPr lang="en-US" sz="1200" kern="1200" dirty="0">
                <a:solidFill>
                  <a:schemeClr val="tx1"/>
                </a:solidFill>
                <a:effectLst/>
                <a:latin typeface="+mn-lt"/>
                <a:ea typeface="+mn-ea"/>
                <a:cs typeface="+mn-cs"/>
              </a:rPr>
              <a:t>Heavy equipment and utility vehicles for tasks such as grading and excavating but not including demolishing, abrading, or fracturing silica-containing materials.</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36</a:t>
            </a:fld>
            <a:endParaRPr lang="en-US"/>
          </a:p>
        </p:txBody>
      </p:sp>
    </p:spTree>
    <p:extLst>
      <p:ext uri="{BB962C8B-B14F-4D97-AF65-F5344CB8AC3E}">
        <p14:creationId xmlns:p14="http://schemas.microsoft.com/office/powerpoint/2010/main" val="141358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Table 1 requires respiratory protection or additional protection, employers must provide that level of protection to all employees engaged in the task. Employers must describe procedures for restricting access of employees not engaged in the task as part of its </a:t>
            </a:r>
            <a:r>
              <a:rPr lang="en-US" sz="1200" i="1" kern="1200" dirty="0">
                <a:solidFill>
                  <a:schemeClr val="tx1"/>
                </a:solidFill>
                <a:effectLst/>
                <a:latin typeface="+mn-lt"/>
                <a:ea typeface="+mn-ea"/>
                <a:cs typeface="+mn-cs"/>
              </a:rPr>
              <a:t>Written Exposure Control Plan</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37</a:t>
            </a:fld>
            <a:endParaRPr lang="en-US"/>
          </a:p>
        </p:txBody>
      </p:sp>
    </p:spTree>
    <p:extLst>
      <p:ext uri="{BB962C8B-B14F-4D97-AF65-F5344CB8AC3E}">
        <p14:creationId xmlns:p14="http://schemas.microsoft.com/office/powerpoint/2010/main" val="102763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(Picture) Two workers helping with the demolition of silica-containing material. </a:t>
            </a:r>
            <a:endParaRPr lang="en-US" sz="1200" b="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Table 1 requires that water and/or dust suppressants be applied. If no dust suppressants are used, then the two helpers need to be evaluated for silica exposure (Alternative Method of Compliance). The operator inside an enclosed cab is protected under Table 1.</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38</a:t>
            </a:fld>
            <a:endParaRPr lang="en-US"/>
          </a:p>
        </p:txBody>
      </p:sp>
    </p:spTree>
    <p:extLst>
      <p:ext uri="{BB962C8B-B14F-4D97-AF65-F5344CB8AC3E}">
        <p14:creationId xmlns:p14="http://schemas.microsoft.com/office/powerpoint/2010/main" val="41108318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Fully and properly implemented </a:t>
            </a:r>
            <a:r>
              <a:rPr lang="en-US" sz="1200" kern="1200" dirty="0">
                <a:solidFill>
                  <a:schemeClr val="tx1"/>
                </a:solidFill>
                <a:effectLst/>
                <a:latin typeface="+mn-lt"/>
                <a:ea typeface="+mn-ea"/>
                <a:cs typeface="+mn-cs"/>
              </a:rPr>
              <a:t>means that controls are in place, are properly operated and maintained, and employees understand how to use them. OSHA requires that controls are fully and properly implemented.</a:t>
            </a:r>
          </a:p>
          <a:p>
            <a:r>
              <a:rPr lang="en-US" sz="1200" kern="1200" dirty="0">
                <a:solidFill>
                  <a:schemeClr val="tx1"/>
                </a:solidFill>
                <a:effectLst/>
                <a:latin typeface="+mn-lt"/>
                <a:ea typeface="+mn-ea"/>
                <a:cs typeface="+mn-cs"/>
              </a:rPr>
              <a:t>Refer to equipment operators manuals for information on proper use of dust controls.</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39</a:t>
            </a:fld>
            <a:endParaRPr lang="en-US"/>
          </a:p>
        </p:txBody>
      </p:sp>
    </p:spTree>
    <p:extLst>
      <p:ext uri="{BB962C8B-B14F-4D97-AF65-F5344CB8AC3E}">
        <p14:creationId xmlns:p14="http://schemas.microsoft.com/office/powerpoint/2010/main" val="2933622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Pre-test</a:t>
            </a:r>
          </a:p>
        </p:txBody>
      </p:sp>
      <p:sp>
        <p:nvSpPr>
          <p:cNvPr id="4" name="Slide Number Placeholder 3"/>
          <p:cNvSpPr>
            <a:spLocks noGrp="1"/>
          </p:cNvSpPr>
          <p:nvPr>
            <p:ph type="sldNum" sz="quarter" idx="5"/>
          </p:nvPr>
        </p:nvSpPr>
        <p:spPr/>
        <p:txBody>
          <a:bodyPr/>
          <a:lstStyle/>
          <a:p>
            <a:fld id="{473EBF90-47CD-467E-A2F5-E097FDB71233}" type="slidenum">
              <a:rPr lang="en-US" smtClean="0"/>
              <a:t>4</a:t>
            </a:fld>
            <a:endParaRPr lang="en-US"/>
          </a:p>
        </p:txBody>
      </p:sp>
    </p:spTree>
    <p:extLst>
      <p:ext uri="{BB962C8B-B14F-4D97-AF65-F5344CB8AC3E}">
        <p14:creationId xmlns:p14="http://schemas.microsoft.com/office/powerpoint/2010/main" val="3368570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presence of large amounts of visible dust generally indicates that controls are not fully and properly implemented. </a:t>
            </a:r>
            <a:r>
              <a:rPr lang="en-US" sz="1200" b="0" i="1" kern="1200" dirty="0">
                <a:solidFill>
                  <a:schemeClr val="tx1"/>
                </a:solidFill>
                <a:effectLst/>
                <a:latin typeface="+mn-lt"/>
                <a:ea typeface="+mn-ea"/>
                <a:cs typeface="+mn-cs"/>
              </a:rPr>
              <a:t>Large amounts of visible dust means controls are not fully and properly implemented.</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40</a:t>
            </a:fld>
            <a:endParaRPr lang="en-US"/>
          </a:p>
        </p:txBody>
      </p:sp>
    </p:spTree>
    <p:extLst>
      <p:ext uri="{BB962C8B-B14F-4D97-AF65-F5344CB8AC3E}">
        <p14:creationId xmlns:p14="http://schemas.microsoft.com/office/powerpoint/2010/main" val="25361651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small amount of dust can be expected from equipment that is operating as intended by the manufacturer; however, a noticeable increase in dust generation during the task is a sign that the dust controls are not operating correctly. The difference between the small amounts of dust generated when control measures are working properly and the large amount of dust generated during tasks when control measures are not used or not operated effectively is easily observed. When this happens, prompt corrective actions are required.</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41</a:t>
            </a:fld>
            <a:endParaRPr lang="en-US"/>
          </a:p>
        </p:txBody>
      </p:sp>
    </p:spTree>
    <p:extLst>
      <p:ext uri="{BB962C8B-B14F-4D97-AF65-F5344CB8AC3E}">
        <p14:creationId xmlns:p14="http://schemas.microsoft.com/office/powerpoint/2010/main" val="3862267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Integrated water systems must be developed specifically for the type of tool in use so they will apply water at the appropriate dust emission points based on tool configuration and do not interfere with other tool components or safety devices. Water systems designed for blade cooling also suppress dust and meet the requirements for Table 1. </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42</a:t>
            </a:fld>
            <a:endParaRPr lang="en-US"/>
          </a:p>
        </p:txBody>
      </p:sp>
    </p:spTree>
    <p:extLst>
      <p:ext uri="{BB962C8B-B14F-4D97-AF65-F5344CB8AC3E}">
        <p14:creationId xmlns:p14="http://schemas.microsoft.com/office/powerpoint/2010/main" val="2563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water must be applied at flow rates sufficient to minimize release of visible dust. Effective control of the dust depends on factors such as dust particle size, dust particle velocity, spray nozzle size and location, use of surfactants or other binders, and environmental factors (water hardness, humidity, weather, etc.), all of which must be considered when using wet methods. </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43</a:t>
            </a:fld>
            <a:endParaRPr lang="en-US"/>
          </a:p>
        </p:txBody>
      </p:sp>
    </p:spTree>
    <p:extLst>
      <p:ext uri="{BB962C8B-B14F-4D97-AF65-F5344CB8AC3E}">
        <p14:creationId xmlns:p14="http://schemas.microsoft.com/office/powerpoint/2010/main" val="10925091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water must be applied at flow rates sufficient to minimize release of visible dust. Effective control of the dust depends on factors such as dust particle size, dust particle velocity, spray nozzle size and location, use of surfactants or other binders, and environmental factors (water hardness, humidity, weather, etc.), all of which must be considered when using wet methods. </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44</a:t>
            </a:fld>
            <a:endParaRPr lang="en-US"/>
          </a:p>
        </p:txBody>
      </p:sp>
    </p:spTree>
    <p:extLst>
      <p:ext uri="{BB962C8B-B14F-4D97-AF65-F5344CB8AC3E}">
        <p14:creationId xmlns:p14="http://schemas.microsoft.com/office/powerpoint/2010/main" val="38426115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Any slurry generated when using water to suppress dust should be cleaned up to limit secondary exposure to silica dust. If the slurry dries, then follow procedures described in the employer’s </a:t>
            </a:r>
            <a:r>
              <a:rPr lang="en-US" sz="1200" i="1" kern="1200" dirty="0">
                <a:solidFill>
                  <a:schemeClr val="tx1"/>
                </a:solidFill>
                <a:effectLst/>
                <a:latin typeface="+mn-lt"/>
                <a:ea typeface="+mn-ea"/>
                <a:cs typeface="+mn-cs"/>
              </a:rPr>
              <a:t>Written Exposure Control Plan</a:t>
            </a:r>
            <a:r>
              <a:rPr lang="en-US" sz="1200" kern="1200" dirty="0">
                <a:solidFill>
                  <a:schemeClr val="tx1"/>
                </a:solidFill>
                <a:effectLst/>
                <a:latin typeface="+mn-lt"/>
                <a:ea typeface="+mn-ea"/>
                <a:cs typeface="+mn-cs"/>
              </a:rPr>
              <a:t>. No dry sweeping allowed!</a:t>
            </a:r>
          </a:p>
          <a:p>
            <a:pPr lvl="0"/>
            <a:r>
              <a:rPr lang="en-US" sz="1200" i="1" kern="1200" dirty="0">
                <a:solidFill>
                  <a:schemeClr val="tx1"/>
                </a:solidFill>
                <a:effectLst/>
                <a:latin typeface="+mn-lt"/>
                <a:ea typeface="+mn-ea"/>
                <a:cs typeface="+mn-cs"/>
              </a:rPr>
              <a:t>Clean up slurry to limit secondary exposure to silica dust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45</a:t>
            </a:fld>
            <a:endParaRPr lang="en-US"/>
          </a:p>
        </p:txBody>
      </p:sp>
    </p:spTree>
    <p:extLst>
      <p:ext uri="{BB962C8B-B14F-4D97-AF65-F5344CB8AC3E}">
        <p14:creationId xmlns:p14="http://schemas.microsoft.com/office/powerpoint/2010/main" val="1440043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a:solidFill>
                  <a:schemeClr val="tx1"/>
                </a:solidFill>
                <a:effectLst/>
                <a:latin typeface="+mn-lt"/>
                <a:ea typeface="+mn-ea"/>
                <a:cs typeface="+mn-cs"/>
              </a:rPr>
              <a:t>WorkWhen</a:t>
            </a:r>
            <a:r>
              <a:rPr lang="en-US" sz="1200" kern="1200" dirty="0">
                <a:solidFill>
                  <a:schemeClr val="tx1"/>
                </a:solidFill>
                <a:effectLst/>
                <a:latin typeface="+mn-lt"/>
                <a:ea typeface="+mn-ea"/>
                <a:cs typeface="+mn-cs"/>
              </a:rPr>
              <a:t> working in cold temperatures, where there is a risk of water freezing, additional work practices such as insulating drums, wrapping drums with gutter heat tape or adding environmentally-friendly antifreeze additives to water may be needed.</a:t>
            </a:r>
          </a:p>
          <a:p>
            <a:pPr lvl="0"/>
            <a:r>
              <a:rPr lang="en-US" sz="1200" i="1" kern="1200" dirty="0">
                <a:solidFill>
                  <a:schemeClr val="tx1"/>
                </a:solidFill>
                <a:effectLst/>
                <a:latin typeface="+mn-lt"/>
                <a:ea typeface="+mn-ea"/>
                <a:cs typeface="+mn-cs"/>
              </a:rPr>
              <a:t>Water delivery systems require additional work practices in cold weather.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46</a:t>
            </a:fld>
            <a:endParaRPr lang="en-US"/>
          </a:p>
        </p:txBody>
      </p:sp>
    </p:spTree>
    <p:extLst>
      <p:ext uri="{BB962C8B-B14F-4D97-AF65-F5344CB8AC3E}">
        <p14:creationId xmlns:p14="http://schemas.microsoft.com/office/powerpoint/2010/main" val="42690619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Water delivery systems that are not integrated from the manufacturer are </a:t>
            </a:r>
            <a:r>
              <a:rPr lang="en-US" sz="1200"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allowed!</a:t>
            </a:r>
          </a:p>
          <a:p>
            <a:pPr lvl="0"/>
            <a:r>
              <a:rPr lang="en-US" sz="1200" i="1" kern="1200" dirty="0">
                <a:solidFill>
                  <a:schemeClr val="tx1"/>
                </a:solidFill>
                <a:effectLst/>
                <a:latin typeface="+mn-lt"/>
                <a:ea typeface="+mn-ea"/>
                <a:cs typeface="+mn-cs"/>
              </a:rPr>
              <a:t>Water delivery systems that are not integrated from the manufacturer are </a:t>
            </a:r>
            <a:r>
              <a:rPr lang="en-US" sz="1200" i="1" u="sng" kern="1200" dirty="0">
                <a:solidFill>
                  <a:schemeClr val="tx1"/>
                </a:solidFill>
                <a:effectLst/>
                <a:latin typeface="+mn-lt"/>
                <a:ea typeface="+mn-ea"/>
                <a:cs typeface="+mn-cs"/>
              </a:rPr>
              <a:t>not</a:t>
            </a:r>
            <a:r>
              <a:rPr lang="en-US" sz="1200" i="1" kern="1200" dirty="0">
                <a:solidFill>
                  <a:schemeClr val="tx1"/>
                </a:solidFill>
                <a:effectLst/>
                <a:latin typeface="+mn-lt"/>
                <a:ea typeface="+mn-ea"/>
                <a:cs typeface="+mn-cs"/>
              </a:rPr>
              <a:t> allowed!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47</a:t>
            </a:fld>
            <a:endParaRPr lang="en-US"/>
          </a:p>
        </p:txBody>
      </p:sp>
    </p:spTree>
    <p:extLst>
      <p:ext uri="{BB962C8B-B14F-4D97-AF65-F5344CB8AC3E}">
        <p14:creationId xmlns:p14="http://schemas.microsoft.com/office/powerpoint/2010/main" val="1110028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Commercially available dust collection systems are required for several types of equipment in Table 1. This requirement ensures that employers use equipment that is designed to effectively capture dust generated by the tool being used and does not introduce new hazards such as obstructing or interfering with safety mechanisms. The “commercially available” limitation is meant only to eliminate on-site improvisations of equipment by the employer.</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48</a:t>
            </a:fld>
            <a:endParaRPr lang="en-US"/>
          </a:p>
        </p:txBody>
      </p:sp>
    </p:spTree>
    <p:extLst>
      <p:ext uri="{BB962C8B-B14F-4D97-AF65-F5344CB8AC3E}">
        <p14:creationId xmlns:p14="http://schemas.microsoft.com/office/powerpoint/2010/main" val="14227066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Employers can use products that are made by aftermarket manufacturers (someone other than the original tool manufacturer) that are intended to fit the make and model of the tool. This includes custom-designed products made to meet the particular needs and specifications of the employer purchasing the product. These systems are designed to work effectively with the equipment and not introduce new hazards such as obstructing or interfering with safety mechanisms. </a:t>
            </a:r>
            <a:r>
              <a:rPr lang="en-US" sz="1200" b="1" i="1" kern="1200" dirty="0" err="1">
                <a:solidFill>
                  <a:schemeClr val="tx1"/>
                </a:solidFill>
                <a:effectLst/>
                <a:latin typeface="+mn-lt"/>
                <a:ea typeface="+mn-ea"/>
                <a:cs typeface="+mn-cs"/>
              </a:rPr>
              <a:t>DustBull</a:t>
            </a:r>
            <a:r>
              <a:rPr lang="en-US" sz="1200" b="1" i="1" kern="1200" dirty="0">
                <a:solidFill>
                  <a:schemeClr val="tx1"/>
                </a:solidFill>
                <a:effectLst/>
                <a:latin typeface="+mn-lt"/>
                <a:ea typeface="+mn-ea"/>
                <a:cs typeface="+mn-cs"/>
              </a:rPr>
              <a:t> Universal Dust Shroud for Cut Off Saws, by Dustless Technologies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49</a:t>
            </a:fld>
            <a:endParaRPr lang="en-US"/>
          </a:p>
        </p:txBody>
      </p:sp>
    </p:spTree>
    <p:extLst>
      <p:ext uri="{BB962C8B-B14F-4D97-AF65-F5344CB8AC3E}">
        <p14:creationId xmlns:p14="http://schemas.microsoft.com/office/powerpoint/2010/main" val="21105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Crystalline silica is a common mineral found in many naturally occurring and man-made materials used at construction sites. Materials like sand, concrete, brick, block, stone and mortar contain crystalline silica.</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a:t>
            </a:fld>
            <a:endParaRPr lang="en-US"/>
          </a:p>
        </p:txBody>
      </p:sp>
    </p:spTree>
    <p:extLst>
      <p:ext uri="{BB962C8B-B14F-4D97-AF65-F5344CB8AC3E}">
        <p14:creationId xmlns:p14="http://schemas.microsoft.com/office/powerpoint/2010/main" val="12996641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Table 1 entries for dust collection systems specify use of cyclonic pre-separators and filter cleaning mechanisms to prevent buildup of debris on filters that result in less dust capture. A cyclonic pre-separator collects large debris before the air reaches the filters. A filter cleaning mechanism prevents the need for manually cleaning filters to prevent buildup of debris (caking). Some vacuums are equipped with a gauge indicating filter pressure or an equivalent device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timer to periodically pulse the filter) to help employees in determining when it is time to run a filter cleaning cycle. </a:t>
            </a:r>
          </a:p>
          <a:p>
            <a:r>
              <a:rPr lang="en-US" sz="1200" kern="1200" dirty="0">
                <a:solidFill>
                  <a:schemeClr val="tx1"/>
                </a:solidFill>
                <a:effectLst/>
                <a:latin typeface="+mn-lt"/>
                <a:ea typeface="+mn-ea"/>
                <a:cs typeface="+mn-cs"/>
              </a:rPr>
              <a:t>A self-cleaning system makes a “thumping” sound which is caused when a solenoid closes a butterfly valve and reverses the air flow thru the filter.  This action blows the fine dust off the filter keeping it clean and then reopens the vale.  </a:t>
            </a:r>
            <a:r>
              <a:rPr lang="en-US" sz="1200" b="1" i="1" kern="1200" dirty="0">
                <a:solidFill>
                  <a:schemeClr val="tx1"/>
                </a:solidFill>
                <a:effectLst/>
                <a:latin typeface="+mn-lt"/>
                <a:ea typeface="+mn-ea"/>
                <a:cs typeface="+mn-cs"/>
              </a:rPr>
              <a:t>DEWALT HEPA Vacuum DWV012</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50</a:t>
            </a:fld>
            <a:endParaRPr lang="en-US"/>
          </a:p>
        </p:txBody>
      </p:sp>
    </p:spTree>
    <p:extLst>
      <p:ext uri="{BB962C8B-B14F-4D97-AF65-F5344CB8AC3E}">
        <p14:creationId xmlns:p14="http://schemas.microsoft.com/office/powerpoint/2010/main" val="28073842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Several Table 1 entries refer to tasks performed “outdoors” or “indoors or in an enclosed area.” Indoors or in an enclosed areas mean areas where airborne dust can build up unless additional exhaust is used. For example, a work area with only a roof that does not affect the dispersal of dust would not be considered enclosed; however, an open-top structure with three walls and limited air movement or a roof that does limit dispersal would be considered enclosed. </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51</a:t>
            </a:fld>
            <a:endParaRPr lang="en-US"/>
          </a:p>
        </p:txBody>
      </p:sp>
    </p:spTree>
    <p:extLst>
      <p:ext uri="{BB962C8B-B14F-4D97-AF65-F5344CB8AC3E}">
        <p14:creationId xmlns:p14="http://schemas.microsoft.com/office/powerpoint/2010/main" val="11872816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Sufficient air circulation in enclosed or indoor environments is important to ensure the effectiveness of the control strategies and to prevent the accumulation of airborne dust. Employers following Table 1 are required to provide a means of exhaust as needed to minimize the accumulation of visible airborne dust for tasks performed indoors or in enclosed areas.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 means of exhaust necessary could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Portable fans (box fans, floor fans, axial fans);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Portable ventilation systems; or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Other systems that increase air movement and assist in the removal and dispersion of airborne dust.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 be effective, the ventilation must be set up so that movements of employees during work, or the opening of doors and windows will not negatively affect the airflow.</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52</a:t>
            </a:fld>
            <a:endParaRPr lang="en-US"/>
          </a:p>
        </p:txBody>
      </p:sp>
    </p:spTree>
    <p:extLst>
      <p:ext uri="{BB962C8B-B14F-4D97-AF65-F5344CB8AC3E}">
        <p14:creationId xmlns:p14="http://schemas.microsoft.com/office/powerpoint/2010/main" val="40393724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controls for enclosed cabs lower the potential for dust to be re-suspended inside the cab or enter the enclosed cab or booth. They also ensure that the filtered air provided to the employee does not contain silica particles and that the working conditions in the cab are comfortable so that employees are less likely to open windows and be exposed. </a:t>
            </a:r>
            <a:r>
              <a:rPr lang="en-US" sz="1200" b="1" i="1" kern="1200" dirty="0">
                <a:solidFill>
                  <a:schemeClr val="tx1"/>
                </a:solidFill>
                <a:effectLst/>
                <a:latin typeface="+mn-lt"/>
                <a:ea typeface="+mn-ea"/>
                <a:cs typeface="+mn-cs"/>
              </a:rPr>
              <a:t>Equipment operator in enclosed cab with positive pressure.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53</a:t>
            </a:fld>
            <a:endParaRPr lang="en-US"/>
          </a:p>
        </p:txBody>
      </p:sp>
    </p:spTree>
    <p:extLst>
      <p:ext uri="{BB962C8B-B14F-4D97-AF65-F5344CB8AC3E}">
        <p14:creationId xmlns:p14="http://schemas.microsoft.com/office/powerpoint/2010/main" val="27420243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of the following scenarios is considered a “shift” for purposes of determining the maximum amount of time that an employee may spend on Table 1 tasks without respiratory protection: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standard 8-hour work period;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day with a break between work periods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four hours on, two hours off, four hours 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 periods longer than eight hours;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Double shifts within a single day;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work period spanning two calendar days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8 p.m. until 4 a.m.).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Task duration time starts when the operator begins using the tool, and continues to be counted until he or she completes the task. This time includes intermittent breaks in tool usage and clean-up. However, tasks that are performed multiple times per day, during distinct time periods, should be counted as separate tasks, and times should be combined.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requirement to provide respirators is based on the anticipated duration of the task. Employers must make a good-faith judgment of the task’s anticipated duration over the work shift, whether performed continuously or intermittently, based on previous experience and all other available information.</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54</a:t>
            </a:fld>
            <a:endParaRPr lang="en-US"/>
          </a:p>
        </p:txBody>
      </p:sp>
    </p:spTree>
    <p:extLst>
      <p:ext uri="{BB962C8B-B14F-4D97-AF65-F5344CB8AC3E}">
        <p14:creationId xmlns:p14="http://schemas.microsoft.com/office/powerpoint/2010/main" val="10753474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Employers that conduct tasks not listed in Table 1 or do not fully and properly implement the engineering controls, work practices, and respiratory protection described in Table 1 of the specified exposure control methods approach must follow the alternative exposure control methods approach. The alternative exposure control methods approach involves assessing employee exposure to respirable crystalline silica, and limiting exposure to the PEL using feasible engineering and work practice control methods, and respiratory protection when necessary.</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55</a:t>
            </a:fld>
            <a:endParaRPr lang="en-US"/>
          </a:p>
        </p:txBody>
      </p:sp>
    </p:spTree>
    <p:extLst>
      <p:ext uri="{BB962C8B-B14F-4D97-AF65-F5344CB8AC3E}">
        <p14:creationId xmlns:p14="http://schemas.microsoft.com/office/powerpoint/2010/main" val="3970468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Construction employers following alternative exposure control methods must assess the 8-hour TWA exposure for each employee who is or may reasonably be expected to be exposed to respirable crystalline silica at or above the action level of 25 µg/m³ as an 8-hour TWA.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purposes of assessing employee exposures include: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Identifying where exposures are occurring;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Helping the employer select control methods and make sure those methods are effective;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Preventing employees from being exposed above the PEL;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Providing employees with information about their exposure levels;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Allowing the employer to give the physician or other licensed health care professional [PLHCP] performing medical examinations information about employee exposures.</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56</a:t>
            </a:fld>
            <a:endParaRPr lang="en-US"/>
          </a:p>
        </p:txBody>
      </p:sp>
    </p:spTree>
    <p:extLst>
      <p:ext uri="{BB962C8B-B14F-4D97-AF65-F5344CB8AC3E}">
        <p14:creationId xmlns:p14="http://schemas.microsoft.com/office/powerpoint/2010/main" val="19234883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DFDF0B-C65F-4E86-8941-9616ED7912DF}" type="slidenum">
              <a:rPr lang="en-US" smtClean="0"/>
              <a:pPr eaLnBrk="1" hangingPunct="1"/>
              <a:t>57</a:t>
            </a:fld>
            <a:endParaRPr lang="en-US"/>
          </a:p>
        </p:txBody>
      </p:sp>
      <p:sp>
        <p:nvSpPr>
          <p:cNvPr id="454660" name="Rectangle 2"/>
          <p:cNvSpPr>
            <a:spLocks noGrp="1" noRot="1" noChangeAspect="1" noChangeArrowheads="1" noTextEdit="1"/>
          </p:cNvSpPr>
          <p:nvPr>
            <p:ph type="sldImg"/>
          </p:nvPr>
        </p:nvSpPr>
        <p:spPr>
          <a:ln/>
        </p:spPr>
      </p:sp>
      <p:sp>
        <p:nvSpPr>
          <p:cNvPr id="454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Personal monitoring is done to determine individual worker exposure and area monitoring may be done to estimate possible exposure of a group of workers in a particular area. It is usually done during a specific time period, often as an 8-hour shift or 15 minute period to ensure compliance with OSHA standards.</a:t>
            </a:r>
          </a:p>
          <a:p>
            <a:pPr eaLnBrk="1" hangingPunct="1"/>
            <a:r>
              <a:rPr lang="en-US"/>
              <a:t>Air monitoring may be done in a number of ways. Some toxins are measured by placing a small pump on your belt and a filter cassette or tube clipped on your collar with a flexible tube running between them. The filter or tube should be located as close as possible to your breathing zone (the air in front of your nose and mouth which you breathe).</a:t>
            </a:r>
          </a:p>
          <a:p>
            <a:pPr eaLnBrk="1" hangingPunct="1"/>
            <a:r>
              <a:rPr lang="en-US"/>
              <a:t>The pump pulls air through the filter or tube, which traps the dust or toxin. After the sample has been taken, the filter or tube is sent to a laboratory. The laboratory uses scientific methods to measure the amount of contaminant on the filter or tube. It may take several days or longer before the results are ready from the laboratory. </a:t>
            </a:r>
          </a:p>
        </p:txBody>
      </p:sp>
    </p:spTree>
    <p:extLst>
      <p:ext uri="{BB962C8B-B14F-4D97-AF65-F5344CB8AC3E}">
        <p14:creationId xmlns:p14="http://schemas.microsoft.com/office/powerpoint/2010/main" val="21812435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Employers choosing the performance option must: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Conduct the exposure assessment before work begins;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Reassess exposures whenever a change in production, process, control equipment, personnel, or work practices may reasonably be expected to result in new or higher exposures at or above the action level, or when the employer has any reason to believe that new or additional exposures at or above the action level have occurred;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sure that the exposure assessment reflects the exposures of employees on each shift, for each job classification, in each work area (i.e., types of material, control methods, work practices, and environmental conditions). </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58</a:t>
            </a:fld>
            <a:endParaRPr lang="en-US"/>
          </a:p>
        </p:txBody>
      </p:sp>
    </p:spTree>
    <p:extLst>
      <p:ext uri="{BB962C8B-B14F-4D97-AF65-F5344CB8AC3E}">
        <p14:creationId xmlns:p14="http://schemas.microsoft.com/office/powerpoint/2010/main" val="16214772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employer must reassess exposures whenever a change in production, process, control equipment, personnel, or work practices may reasonably be expected to result in new or additional exposures to respirable crystalline silica at or above the action level.</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59</a:t>
            </a:fld>
            <a:endParaRPr lang="en-US"/>
          </a:p>
        </p:txBody>
      </p:sp>
    </p:spTree>
    <p:extLst>
      <p:ext uri="{BB962C8B-B14F-4D97-AF65-F5344CB8AC3E}">
        <p14:creationId xmlns:p14="http://schemas.microsoft.com/office/powerpoint/2010/main" val="408394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Crystalline silica has been classified as a human lung carcinogen ¹, ², ³.</a:t>
            </a:r>
          </a:p>
          <a:p>
            <a:r>
              <a:rPr lang="en-US" sz="1200" kern="1200" dirty="0">
                <a:solidFill>
                  <a:schemeClr val="tx1"/>
                </a:solidFill>
                <a:effectLst/>
                <a:latin typeface="+mn-lt"/>
                <a:ea typeface="+mn-ea"/>
                <a:cs typeface="+mn-cs"/>
              </a:rPr>
              <a:t>Breathing in very small ("respirable") crystalline silica particles, causes multiple diseases, including </a:t>
            </a:r>
            <a:r>
              <a:rPr lang="en-US" sz="1200" b="1" kern="1200" dirty="0">
                <a:solidFill>
                  <a:schemeClr val="tx1"/>
                </a:solidFill>
                <a:effectLst/>
                <a:latin typeface="+mn-lt"/>
                <a:ea typeface="+mn-ea"/>
                <a:cs typeface="+mn-cs"/>
              </a:rPr>
              <a:t>silicosis</a:t>
            </a:r>
            <a:r>
              <a:rPr lang="en-US" sz="1200" kern="1200" dirty="0">
                <a:solidFill>
                  <a:schemeClr val="tx1"/>
                </a:solidFill>
                <a:effectLst/>
                <a:latin typeface="+mn-lt"/>
                <a:ea typeface="+mn-ea"/>
                <a:cs typeface="+mn-cs"/>
              </a:rPr>
              <a:t>, an incurable lung disease that leads to disability and death. Respirable crystalline silica also causes </a:t>
            </a:r>
            <a:r>
              <a:rPr lang="en-US" sz="1200" b="1" kern="1200" dirty="0">
                <a:solidFill>
                  <a:schemeClr val="tx1"/>
                </a:solidFill>
                <a:effectLst/>
                <a:latin typeface="+mn-lt"/>
                <a:ea typeface="+mn-ea"/>
                <a:cs typeface="+mn-cs"/>
              </a:rPr>
              <a:t>lung cancer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chronic obstructive pulmonary disease (COPD)</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kidney disease</a:t>
            </a:r>
            <a:r>
              <a:rPr lang="en-US" sz="1200" kern="1200" dirty="0">
                <a:solidFill>
                  <a:schemeClr val="tx1"/>
                </a:solidFill>
                <a:effectLst/>
                <a:latin typeface="+mn-lt"/>
                <a:ea typeface="+mn-ea"/>
                <a:cs typeface="+mn-cs"/>
              </a:rPr>
              <a:t>. Exposure to respirable crystalline silica is related to the development of autoimmune disorders and cardiovascular impairment. These occupational diseases are life-altering and debilitating disorders that affect thousands of workers annually.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¹ 	International Agencies for Research on Cancer (IARC). Monographs on the Evaluation of Carcinogenic Risks to Humans / </a:t>
            </a:r>
            <a:r>
              <a:rPr lang="en-US" sz="1200" b="1" u="sng" kern="1200" dirty="0">
                <a:solidFill>
                  <a:schemeClr val="tx1"/>
                </a:solidFill>
                <a:effectLst/>
                <a:latin typeface="+mn-lt"/>
                <a:ea typeface="+mn-ea"/>
                <a:cs typeface="+mn-cs"/>
                <a:hlinkClick r:id="rId3"/>
              </a:rPr>
              <a:t>Silica, Some Silicates, Coal Dust and para Aramid Fibrils</a:t>
            </a:r>
            <a:r>
              <a:rPr lang="en-US" sz="1200" b="1" kern="1200" dirty="0">
                <a:solidFill>
                  <a:schemeClr val="tx1"/>
                </a:solidFill>
                <a:effectLst/>
                <a:latin typeface="+mn-lt"/>
                <a:ea typeface="+mn-ea"/>
                <a:cs typeface="+mn-cs"/>
              </a:rPr>
              <a:t> (1997).</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²	National Toxicology Program (NTP). Report on Carcinogens, Eleventh Edition. Silica, Crystalline (Respirable Size). U.S. Department of Health and Human Services, Public Health Service, National Toxicology Program (2005).</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³	The National Institute for Occupational Safety and Health (NIOSH). NIOSH Hazard Review: Health Effects of Occupational Exposure to Respirable Crystalline Silica [DHHS (NIOSH) Publication No. 2002-129] (2002).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6</a:t>
            </a:fld>
            <a:endParaRPr lang="en-US"/>
          </a:p>
        </p:txBody>
      </p:sp>
    </p:spTree>
    <p:extLst>
      <p:ext uri="{BB962C8B-B14F-4D97-AF65-F5344CB8AC3E}">
        <p14:creationId xmlns:p14="http://schemas.microsoft.com/office/powerpoint/2010/main" val="26774150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Employers following alternative exposure control methods must comply with the methods of compliance requirements of the standard. The methods of compliance section of the standard requires employers to protect employees following the hierarchy of controls, which relies on engineering and work practice controls for reducing exposures and allows for respirator use, in addition to those controls, only when feasible engineering controls cannot reduce exposures to acceptable levels.</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60</a:t>
            </a:fld>
            <a:endParaRPr lang="en-US"/>
          </a:p>
        </p:txBody>
      </p:sp>
    </p:spTree>
    <p:extLst>
      <p:ext uri="{BB962C8B-B14F-4D97-AF65-F5344CB8AC3E}">
        <p14:creationId xmlns:p14="http://schemas.microsoft.com/office/powerpoint/2010/main" val="32135466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A794E0-8C6D-4833-BC64-4B12E9776273}" type="slidenum">
              <a:rPr lang="en-US" smtClean="0"/>
              <a:pPr eaLnBrk="1" hangingPunct="1"/>
              <a:t>61</a:t>
            </a:fld>
            <a:endParaRPr lang="en-US"/>
          </a:p>
        </p:txBody>
      </p:sp>
      <p:sp>
        <p:nvSpPr>
          <p:cNvPr id="465924" name="Rectangle 2"/>
          <p:cNvSpPr>
            <a:spLocks noGrp="1" noRot="1" noChangeAspect="1" noChangeArrowheads="1" noTextEdit="1"/>
          </p:cNvSpPr>
          <p:nvPr>
            <p:ph type="sldImg"/>
          </p:nvPr>
        </p:nvSpPr>
        <p:spPr>
          <a:ln/>
        </p:spPr>
      </p:sp>
      <p:sp>
        <p:nvSpPr>
          <p:cNvPr id="4659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a:t>Engineering Control Example…</a:t>
            </a:r>
          </a:p>
        </p:txBody>
      </p:sp>
    </p:spTree>
    <p:extLst>
      <p:ext uri="{BB962C8B-B14F-4D97-AF65-F5344CB8AC3E}">
        <p14:creationId xmlns:p14="http://schemas.microsoft.com/office/powerpoint/2010/main" val="3426673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Advantages of engineering controls are that they: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Control crystalline silica-containing dust particles at the source, thus minimizing exposures to all persons in the surrounding work area;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reliable, predictable, and provide consistent levels of protection to a large number of employees;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Can be monitored;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less prone to human error than the use of personal protective equipment. </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62</a:t>
            </a:fld>
            <a:endParaRPr lang="en-US"/>
          </a:p>
        </p:txBody>
      </p:sp>
    </p:spTree>
    <p:extLst>
      <p:ext uri="{BB962C8B-B14F-4D97-AF65-F5344CB8AC3E}">
        <p14:creationId xmlns:p14="http://schemas.microsoft.com/office/powerpoint/2010/main" val="28633020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Advantages of engineering controls are that they: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Control crystalline silica-containing dust particles at the source, thus minimizing exposures to all persons in the surrounding work area;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reliable, predictable, and provide consistent levels of protection to a large number of employees;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Can be monitored;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less prone to human error than the use of personal protective equipment. </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63</a:t>
            </a:fld>
            <a:endParaRPr lang="en-US"/>
          </a:p>
        </p:txBody>
      </p:sp>
    </p:spTree>
    <p:extLst>
      <p:ext uri="{BB962C8B-B14F-4D97-AF65-F5344CB8AC3E}">
        <p14:creationId xmlns:p14="http://schemas.microsoft.com/office/powerpoint/2010/main" val="1263616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Advantages of engineering controls are that they: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Control crystalline silica-containing dust particles at the source, thus minimizing exposures to all persons in the surrounding work area;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reliable, predictable, and provide consistent levels of protection to a large number of employees;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Can be monitored;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less prone to human error than the use of personal protective equipment. </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64</a:t>
            </a:fld>
            <a:endParaRPr lang="en-US"/>
          </a:p>
        </p:txBody>
      </p:sp>
    </p:spTree>
    <p:extLst>
      <p:ext uri="{BB962C8B-B14F-4D97-AF65-F5344CB8AC3E}">
        <p14:creationId xmlns:p14="http://schemas.microsoft.com/office/powerpoint/2010/main" val="3199231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Work practice controls involve performing a task in a way that reduces the likelihood or levels of exposure. Work practice controls are often used with engineering controls to protect employees. Employees must know the appropriate work practices for maximizing the effectiveness of controls and minimizing exposures. </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65</a:t>
            </a:fld>
            <a:endParaRPr lang="en-US"/>
          </a:p>
        </p:txBody>
      </p:sp>
    </p:spTree>
    <p:extLst>
      <p:ext uri="{BB962C8B-B14F-4D97-AF65-F5344CB8AC3E}">
        <p14:creationId xmlns:p14="http://schemas.microsoft.com/office/powerpoint/2010/main" val="25784341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Proper Fitting of Drill Bit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operate a handheld drill in accordance with manufacturer’s instructions and to allow proper suction, position the nozzle assembly so the bit is flush with the forward face of the nozzle.</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66</a:t>
            </a:fld>
            <a:endParaRPr lang="en-US"/>
          </a:p>
        </p:txBody>
      </p:sp>
    </p:spTree>
    <p:extLst>
      <p:ext uri="{BB962C8B-B14F-4D97-AF65-F5344CB8AC3E}">
        <p14:creationId xmlns:p14="http://schemas.microsoft.com/office/powerpoint/2010/main" val="9340955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4A5601-9A2D-410B-BC64-FC391AE2C5B7}" type="slidenum">
              <a:rPr lang="en-US" smtClean="0"/>
              <a:pPr eaLnBrk="1" hangingPunct="1"/>
              <a:t>67</a:t>
            </a:fld>
            <a:endParaRPr lang="en-US"/>
          </a:p>
        </p:txBody>
      </p:sp>
      <p:sp>
        <p:nvSpPr>
          <p:cNvPr id="546820" name="Rectangle 2"/>
          <p:cNvSpPr>
            <a:spLocks noGrp="1" noRot="1" noChangeAspect="1" noChangeArrowheads="1" noTextEdit="1"/>
          </p:cNvSpPr>
          <p:nvPr>
            <p:ph type="sldImg"/>
          </p:nvPr>
        </p:nvSpPr>
        <p:spPr>
          <a:ln/>
        </p:spPr>
      </p:sp>
      <p:sp>
        <p:nvSpPr>
          <p:cNvPr id="546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Engineering and work practice controls are generally regarded as the most effective methods to control exposures to airborne hazardous substances. OSHA considers the use of respirators to be the </a:t>
            </a:r>
            <a:r>
              <a:rPr lang="en-US" i="1"/>
              <a:t>least</a:t>
            </a:r>
            <a:r>
              <a:rPr lang="en-US"/>
              <a:t> satisfactory approach to exposure control because… </a:t>
            </a:r>
          </a:p>
          <a:p>
            <a:pPr eaLnBrk="1" hangingPunct="1"/>
            <a:endParaRPr lang="en-US"/>
          </a:p>
          <a:p>
            <a:pPr eaLnBrk="1" hangingPunct="1"/>
            <a:r>
              <a:rPr lang="en-US"/>
              <a:t>All respirators leak!</a:t>
            </a:r>
          </a:p>
          <a:p>
            <a:pPr eaLnBrk="1" hangingPunct="1"/>
            <a:r>
              <a:rPr lang="en-US"/>
              <a:t>Respirators provide adequate protection only if employers ensure, on a constant basis, that they are properly fitted and worn.</a:t>
            </a:r>
          </a:p>
          <a:p>
            <a:pPr eaLnBrk="1" hangingPunct="1"/>
            <a:r>
              <a:rPr lang="en-US"/>
              <a:t>Respirators protect only the employees who are wearing them from a hazard, rather than reducing or eliminating the hazard from the workplace as a whole (which is what engineering and work practice controls do).</a:t>
            </a:r>
          </a:p>
          <a:p>
            <a:pPr eaLnBrk="1" hangingPunct="1"/>
            <a:r>
              <a:rPr lang="en-US"/>
              <a:t>Respirators are uncomfortable to wear, cumbersome to use, and interfere with communication in the workplace, which can often be critical to maintaining safety and health.</a:t>
            </a:r>
            <a:endParaRPr lang="en-US" b="1" i="1"/>
          </a:p>
          <a:p>
            <a:pPr eaLnBrk="1" hangingPunct="1"/>
            <a:r>
              <a:rPr lang="en-US" b="1" i="1"/>
              <a:t>The costs of operating a functional respiratory protection program are substantial — including regular medical examinations, fit testing, training, and the purchasing and maintenance of equipment.</a:t>
            </a:r>
            <a:endParaRPr lang="en-US"/>
          </a:p>
          <a:p>
            <a:pPr eaLnBrk="1" hangingPunct="1"/>
            <a:r>
              <a:rPr lang="en-US"/>
              <a:t/>
            </a:r>
            <a:br>
              <a:rPr lang="en-US"/>
            </a:br>
            <a:r>
              <a:rPr lang="en-US" b="1" i="1"/>
              <a:t>Use Only NIOSH Approved Respirators!</a:t>
            </a:r>
          </a:p>
        </p:txBody>
      </p:sp>
    </p:spTree>
    <p:extLst>
      <p:ext uri="{BB962C8B-B14F-4D97-AF65-F5344CB8AC3E}">
        <p14:creationId xmlns:p14="http://schemas.microsoft.com/office/powerpoint/2010/main" val="3371667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9BFB83-C22B-4BB8-9755-A6E543D59A96}" type="slidenum">
              <a:rPr lang="en-US" smtClean="0"/>
              <a:pPr eaLnBrk="1" hangingPunct="1"/>
              <a:t>68</a:t>
            </a:fld>
            <a:endParaRPr lang="en-US"/>
          </a:p>
        </p:txBody>
      </p:sp>
      <p:sp>
        <p:nvSpPr>
          <p:cNvPr id="547844" name="Rectangle 2"/>
          <p:cNvSpPr>
            <a:spLocks noGrp="1" noRot="1" noChangeAspect="1" noChangeArrowheads="1" noTextEdit="1"/>
          </p:cNvSpPr>
          <p:nvPr>
            <p:ph type="sldImg"/>
          </p:nvPr>
        </p:nvSpPr>
        <p:spPr>
          <a:ln/>
        </p:spPr>
      </p:sp>
      <p:sp>
        <p:nvSpPr>
          <p:cNvPr id="5478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appropriate respirator will depend on the contaminant(s) to which you are exposed and the protection factor (PF) required. Required respirators must be NIOSH-approved and medical evaluation, fit testing and training must be provided before use. </a:t>
            </a:r>
          </a:p>
        </p:txBody>
      </p:sp>
    </p:spTree>
    <p:extLst>
      <p:ext uri="{BB962C8B-B14F-4D97-AF65-F5344CB8AC3E}">
        <p14:creationId xmlns:p14="http://schemas.microsoft.com/office/powerpoint/2010/main" val="32608999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NIOSH Filtering Facepiece Respirator (FFR) Labels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Individual filtering facepiece respirators (disposable) are required to have the following markings:</a:t>
            </a:r>
          </a:p>
          <a:p>
            <a:pPr lvl="0"/>
            <a:r>
              <a:rPr lang="en-US" sz="1200" kern="1200" dirty="0">
                <a:solidFill>
                  <a:schemeClr val="tx1"/>
                </a:solidFill>
                <a:effectLst/>
                <a:latin typeface="+mn-lt"/>
                <a:ea typeface="+mn-ea"/>
                <a:cs typeface="+mn-cs"/>
              </a:rPr>
              <a:t>Name of approval holder (usually the manufacturer), a registered trademark, or an easily understood abbreviation of the approval holder’s business name as recognized by NIOSH. When applicable, the name of the entity to which the FFR has been private-labeled by the approval holder may replace the approval holder business name, registered trademark, or abbreviation of the approval holder business name as recognized by NIOSH.</a:t>
            </a:r>
          </a:p>
          <a:p>
            <a:pPr lvl="0"/>
            <a:r>
              <a:rPr lang="en-US" sz="1200" kern="1200" dirty="0">
                <a:solidFill>
                  <a:schemeClr val="tx1"/>
                </a:solidFill>
                <a:effectLst/>
                <a:latin typeface="+mn-lt"/>
                <a:ea typeface="+mn-ea"/>
                <a:cs typeface="+mn-cs"/>
              </a:rPr>
              <a:t>NIOSH in block letters or the NIOSH logo.</a:t>
            </a:r>
          </a:p>
          <a:p>
            <a:pPr lvl="0"/>
            <a:r>
              <a:rPr lang="en-US" sz="1200" kern="1200" dirty="0">
                <a:solidFill>
                  <a:schemeClr val="tx1"/>
                </a:solidFill>
                <a:effectLst/>
                <a:latin typeface="+mn-lt"/>
                <a:ea typeface="+mn-ea"/>
                <a:cs typeface="+mn-cs"/>
              </a:rPr>
              <a:t>NIOSH Testing and Certification approval number, e.g., TC-84A-XXXX.</a:t>
            </a:r>
          </a:p>
          <a:p>
            <a:pPr lvl="0"/>
            <a:r>
              <a:rPr lang="en-US" sz="1200" kern="1200" dirty="0">
                <a:solidFill>
                  <a:schemeClr val="tx1"/>
                </a:solidFill>
                <a:effectLst/>
                <a:latin typeface="+mn-lt"/>
                <a:ea typeface="+mn-ea"/>
                <a:cs typeface="+mn-cs"/>
              </a:rPr>
              <a:t>NIOSH filter series and filter efficiency level, e.g., N95, N99, N100, R95, P95, P99, P100.</a:t>
            </a:r>
          </a:p>
          <a:p>
            <a:pPr lvl="0"/>
            <a:r>
              <a:rPr lang="en-US" sz="1200" kern="1200" dirty="0">
                <a:solidFill>
                  <a:schemeClr val="tx1"/>
                </a:solidFill>
                <a:effectLst/>
                <a:latin typeface="+mn-lt"/>
                <a:ea typeface="+mn-ea"/>
                <a:cs typeface="+mn-cs"/>
              </a:rPr>
              <a:t>Model number or part number: The approval holder’s respirator model number or part number, represented by a series of numbers or alphanumeric markings, e.g., 8577 or 8577A.</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69</a:t>
            </a:fld>
            <a:endParaRPr lang="en-US"/>
          </a:p>
        </p:txBody>
      </p:sp>
    </p:spTree>
    <p:extLst>
      <p:ext uri="{BB962C8B-B14F-4D97-AF65-F5344CB8AC3E}">
        <p14:creationId xmlns:p14="http://schemas.microsoft.com/office/powerpoint/2010/main" val="220539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CFBB0D-5C97-4059-B06B-FA6C466575FE}" type="slidenum">
              <a:rPr lang="en-US" smtClean="0"/>
              <a:pPr eaLnBrk="1" hangingPunct="1"/>
              <a:t>7</a:t>
            </a:fld>
            <a:endParaRPr lang="en-US"/>
          </a:p>
        </p:txBody>
      </p:sp>
      <p:sp>
        <p:nvSpPr>
          <p:cNvPr id="492548" name="Rectangle 2"/>
          <p:cNvSpPr>
            <a:spLocks noGrp="1" noRot="1" noChangeAspect="1" noChangeArrowheads="1" noTextEdit="1"/>
          </p:cNvSpPr>
          <p:nvPr>
            <p:ph type="sldImg"/>
          </p:nvPr>
        </p:nvSpPr>
        <p:spPr>
          <a:ln/>
        </p:spPr>
      </p:sp>
      <p:sp>
        <p:nvSpPr>
          <p:cNvPr id="4925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dirty="0"/>
              <a:t>Silicosis is a type of fibrotic lung disease that develops when silica dust particles become trapped in the lungs and form scar tissue. </a:t>
            </a:r>
          </a:p>
          <a:p>
            <a:pPr eaLnBrk="1" hangingPunct="1"/>
            <a:r>
              <a:rPr lang="en-US" b="1" i="1" dirty="0"/>
              <a:t>This can be seen in x-rays by the light areas on the lungs.</a:t>
            </a:r>
          </a:p>
          <a:p>
            <a:pPr eaLnBrk="1" hangingPunct="1"/>
            <a:endParaRPr lang="en-US" b="1" i="1" dirty="0"/>
          </a:p>
          <a:p>
            <a:pPr eaLnBrk="1" hangingPunct="1"/>
            <a:r>
              <a:rPr lang="en-US" b="1" i="1" dirty="0"/>
              <a:t>Special doctors referred to as “B” Readers are trained to identify diseases of the lungs caused by dust exposure.</a:t>
            </a:r>
          </a:p>
        </p:txBody>
      </p:sp>
    </p:spTree>
    <p:extLst>
      <p:ext uri="{BB962C8B-B14F-4D97-AF65-F5344CB8AC3E}">
        <p14:creationId xmlns:p14="http://schemas.microsoft.com/office/powerpoint/2010/main" val="21647953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B9C0FE-B91C-41A4-939E-6376A66FF907}" type="slidenum">
              <a:rPr lang="en-US" smtClean="0"/>
              <a:pPr eaLnBrk="1" hangingPunct="1"/>
              <a:t>70</a:t>
            </a:fld>
            <a:endParaRPr lang="en-US"/>
          </a:p>
        </p:txBody>
      </p:sp>
      <p:sp>
        <p:nvSpPr>
          <p:cNvPr id="548868" name="Rectangle 2"/>
          <p:cNvSpPr>
            <a:spLocks noGrp="1" noRot="1" noChangeAspect="1" noChangeArrowheads="1" noTextEdit="1"/>
          </p:cNvSpPr>
          <p:nvPr>
            <p:ph type="sldImg"/>
          </p:nvPr>
        </p:nvSpPr>
        <p:spPr>
          <a:ln/>
        </p:spPr>
      </p:sp>
      <p:sp>
        <p:nvSpPr>
          <p:cNvPr id="548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appropriate respirator will depend on the contaminant(s) to which you are exposed and the protection factor (PF) required. Required respirators must be NIOSH-approved and medical evaluation, fit testing and training must be provided before use.</a:t>
            </a:r>
          </a:p>
        </p:txBody>
      </p:sp>
    </p:spTree>
    <p:extLst>
      <p:ext uri="{BB962C8B-B14F-4D97-AF65-F5344CB8AC3E}">
        <p14:creationId xmlns:p14="http://schemas.microsoft.com/office/powerpoint/2010/main" val="24139704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5A0757-589C-460F-A7D3-54A677016CE3}" type="slidenum">
              <a:rPr lang="en-US" smtClean="0"/>
              <a:pPr eaLnBrk="1" hangingPunct="1"/>
              <a:t>71</a:t>
            </a:fld>
            <a:endParaRPr lang="en-US"/>
          </a:p>
        </p:txBody>
      </p:sp>
      <p:sp>
        <p:nvSpPr>
          <p:cNvPr id="549892" name="Rectangle 2"/>
          <p:cNvSpPr>
            <a:spLocks noGrp="1" noRot="1" noChangeAspect="1" noChangeArrowheads="1" noTextEdit="1"/>
          </p:cNvSpPr>
          <p:nvPr>
            <p:ph type="sldImg"/>
          </p:nvPr>
        </p:nvSpPr>
        <p:spPr>
          <a:ln/>
        </p:spPr>
      </p:sp>
      <p:sp>
        <p:nvSpPr>
          <p:cNvPr id="549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appropriate respirator will depend on the contaminant(s) to which you are exposed and the protection factor (PF) required. Required respirators must be NIOSH-approved and medical evaluation, fit testing and training must be provided before use.</a:t>
            </a:r>
          </a:p>
        </p:txBody>
      </p:sp>
    </p:spTree>
    <p:extLst>
      <p:ext uri="{BB962C8B-B14F-4D97-AF65-F5344CB8AC3E}">
        <p14:creationId xmlns:p14="http://schemas.microsoft.com/office/powerpoint/2010/main" val="14833572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84414F-D4AB-46A8-B471-CFC52EE3626B}" type="slidenum">
              <a:rPr lang="en-US" smtClean="0"/>
              <a:pPr eaLnBrk="1" hangingPunct="1"/>
              <a:t>72</a:t>
            </a:fld>
            <a:endParaRPr lang="en-US"/>
          </a:p>
        </p:txBody>
      </p:sp>
      <p:sp>
        <p:nvSpPr>
          <p:cNvPr id="550916" name="Rectangle 2"/>
          <p:cNvSpPr>
            <a:spLocks noGrp="1" noRot="1" noChangeAspect="1" noChangeArrowheads="1" noTextEdit="1"/>
          </p:cNvSpPr>
          <p:nvPr>
            <p:ph type="sldImg"/>
          </p:nvPr>
        </p:nvSpPr>
        <p:spPr>
          <a:ln/>
        </p:spPr>
      </p:sp>
      <p:sp>
        <p:nvSpPr>
          <p:cNvPr id="550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appropriate respirator will depend on the contaminant(s) to which you are exposed and the protection factor (PF) required. Required respirators must be NIOSH-approved and medical evaluation, fit testing and training must be provided before use.</a:t>
            </a:r>
          </a:p>
        </p:txBody>
      </p:sp>
    </p:spTree>
    <p:extLst>
      <p:ext uri="{BB962C8B-B14F-4D97-AF65-F5344CB8AC3E}">
        <p14:creationId xmlns:p14="http://schemas.microsoft.com/office/powerpoint/2010/main" val="27751500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219587-8D14-42EB-930E-45EFE9DDF1BA}" type="slidenum">
              <a:rPr lang="en-US" smtClean="0"/>
              <a:pPr eaLnBrk="1" hangingPunct="1"/>
              <a:t>73</a:t>
            </a:fld>
            <a:endParaRPr lang="en-US"/>
          </a:p>
        </p:txBody>
      </p:sp>
      <p:sp>
        <p:nvSpPr>
          <p:cNvPr id="552964" name="Rectangle 2"/>
          <p:cNvSpPr>
            <a:spLocks noGrp="1" noRot="1" noChangeAspect="1" noChangeArrowheads="1" noTextEdit="1"/>
          </p:cNvSpPr>
          <p:nvPr>
            <p:ph type="sldImg"/>
          </p:nvPr>
        </p:nvSpPr>
        <p:spPr>
          <a:ln/>
        </p:spPr>
      </p:sp>
      <p:sp>
        <p:nvSpPr>
          <p:cNvPr id="552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a:t>Notes:</a:t>
            </a:r>
          </a:p>
          <a:p>
            <a:pPr eaLnBrk="1" hangingPunct="1"/>
            <a:r>
              <a:rPr lang="en-US" sz="1000"/>
              <a:t>1 Employers may select respirators assigned for use in higher workplace concentrations of a hazardous substance for use at lower concentrations of that substance, or when required respirator use is independent of concentration.</a:t>
            </a:r>
          </a:p>
          <a:p>
            <a:pPr eaLnBrk="1" hangingPunct="1"/>
            <a:r>
              <a:rPr lang="en-US" sz="1000"/>
              <a:t>2 The assigned protection factors in Table 1 are only effective when the employer implements a continuing, effective respirator program as required by this section (29 CFR 1910.134), including training, fit testing, maintenance, and use requirements.</a:t>
            </a:r>
          </a:p>
          <a:p>
            <a:pPr eaLnBrk="1" hangingPunct="1"/>
            <a:r>
              <a:rPr lang="en-US" sz="1000"/>
              <a:t>3  This APF category includes filtering facepieces, and half masks with elastomeric facepieces.</a:t>
            </a:r>
          </a:p>
          <a:p>
            <a:pPr eaLnBrk="1" hangingPunct="1"/>
            <a:r>
              <a:rPr lang="en-US" sz="1000"/>
              <a:t>4 The employer must have evidence provided by the respirator manufacturer that testing of these respirators demonstrates performance at a level of protection of 1,000 or greater to receive an APF of 1,000. This level of performance can best be demonstrated by performing a WPF or SWPF study or equivalent testing. Absent such testing, all other PAPRs and SARs with helmets/hoods are to be treated as loose-fitting facepiece respirators, and receive an APF of 25.</a:t>
            </a:r>
          </a:p>
          <a:p>
            <a:pPr eaLnBrk="1" hangingPunct="1"/>
            <a:r>
              <a:rPr lang="en-US" sz="1000"/>
              <a:t>5 These APFs do not apply to respirators used solely for escape. For escape respirators used in association with specific substances covered by 29 CFR 1910 subpart Z, employers must refer to the appropriate substance-specific standards in that subpart. Escape respirators for other IDLH atmospheres are specified by 29 CFR 1910.134 (d)(2)(ii).</a:t>
            </a:r>
          </a:p>
        </p:txBody>
      </p:sp>
    </p:spTree>
    <p:extLst>
      <p:ext uri="{BB962C8B-B14F-4D97-AF65-F5344CB8AC3E}">
        <p14:creationId xmlns:p14="http://schemas.microsoft.com/office/powerpoint/2010/main" val="28622499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BDD67F-29A0-43BB-93F0-198AF40C6C96}" type="slidenum">
              <a:rPr lang="en-US" smtClean="0"/>
              <a:pPr eaLnBrk="1" hangingPunct="1"/>
              <a:t>74</a:t>
            </a:fld>
            <a:endParaRPr lang="en-US"/>
          </a:p>
        </p:txBody>
      </p:sp>
      <p:sp>
        <p:nvSpPr>
          <p:cNvPr id="553988" name="Rectangle 2"/>
          <p:cNvSpPr>
            <a:spLocks noGrp="1" noRot="1" noChangeAspect="1" noChangeArrowheads="1" noTextEdit="1"/>
          </p:cNvSpPr>
          <p:nvPr>
            <p:ph type="sldImg"/>
          </p:nvPr>
        </p:nvSpPr>
        <p:spPr>
          <a:ln/>
        </p:spPr>
      </p:sp>
      <p:sp>
        <p:nvSpPr>
          <p:cNvPr id="553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Facial hair is not allowed while wearing a tight fitting facepiece respirator; it interferes with the fit and will allow more hazardous substances to leak into the facepiece. However, some mustaches, sideburns, and small goatees that are trimmed so that no hair underlies the seal of the respirator present no hazard and may be worn – only a properly performed fit test will ensure this. </a:t>
            </a:r>
          </a:p>
        </p:txBody>
      </p:sp>
    </p:spTree>
    <p:extLst>
      <p:ext uri="{BB962C8B-B14F-4D97-AF65-F5344CB8AC3E}">
        <p14:creationId xmlns:p14="http://schemas.microsoft.com/office/powerpoint/2010/main" val="41349705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determining which respirator is required, the employer’s Program Administrator must ensure that employees are physically capable of wearing respirators. A medical evaluation may be performed in one of two ways. First, a confidential questionnaire (Appendix C of the Respirator Standard, 29 CFR 1910.134) may be given during work hours, or at a time and location convenient for the employee, in a language that the employee can read. OSHA provides a translated questionnaire in Spanish. The employee may provide a translator to read the questions to the employee. The employer may not provide a translator or be present during the questioning. After completing the questionnaire, the employee puts it into an envelope and seals it. The employer is required to send the sealed envelope to its designated Physician or Licensed Health Care Professional (PLHCP).</a:t>
            </a:r>
          </a:p>
          <a:p>
            <a:r>
              <a:rPr lang="en-US" sz="1200" kern="1200" dirty="0">
                <a:solidFill>
                  <a:schemeClr val="tx1"/>
                </a:solidFill>
                <a:effectLst/>
                <a:latin typeface="+mn-lt"/>
                <a:ea typeface="+mn-ea"/>
                <a:cs typeface="+mn-cs"/>
              </a:rPr>
              <a:t>Another option for employee medical evaluation is a face-to-face interview with the PLHCP asking the same questions as those found on the questionnaire. The employer must provide a copy of its written respirator program to the PLHCP and the medical evaluation section of the Respirator Standard (29 CFR 1910.134). </a:t>
            </a:r>
          </a:p>
          <a:p>
            <a:r>
              <a:rPr lang="en-US" sz="1200" kern="1200" dirty="0">
                <a:solidFill>
                  <a:schemeClr val="tx1"/>
                </a:solidFill>
                <a:effectLst/>
                <a:latin typeface="+mn-lt"/>
                <a:ea typeface="+mn-ea"/>
                <a:cs typeface="+mn-cs"/>
              </a:rPr>
              <a:t>After evaluating the employee, the PLHCP shall reply to the employer and state:</a:t>
            </a:r>
          </a:p>
          <a:p>
            <a:pPr lvl="0"/>
            <a:r>
              <a:rPr lang="en-US" sz="1200" kern="1200" dirty="0">
                <a:solidFill>
                  <a:schemeClr val="tx1"/>
                </a:solidFill>
                <a:effectLst/>
                <a:latin typeface="+mn-lt"/>
                <a:ea typeface="+mn-ea"/>
                <a:cs typeface="+mn-cs"/>
              </a:rPr>
              <a:t>If the employee can wear a respirator;</a:t>
            </a:r>
          </a:p>
          <a:p>
            <a:pPr lvl="0"/>
            <a:r>
              <a:rPr lang="en-US" sz="1200" kern="1200" dirty="0">
                <a:solidFill>
                  <a:schemeClr val="tx1"/>
                </a:solidFill>
                <a:effectLst/>
                <a:latin typeface="+mn-lt"/>
                <a:ea typeface="+mn-ea"/>
                <a:cs typeface="+mn-cs"/>
              </a:rPr>
              <a:t>Any limitations on respirator use for the employee;</a:t>
            </a:r>
          </a:p>
          <a:p>
            <a:pPr lvl="0"/>
            <a:r>
              <a:rPr lang="en-US" sz="1200" kern="1200" dirty="0">
                <a:solidFill>
                  <a:schemeClr val="tx1"/>
                </a:solidFill>
                <a:effectLst/>
                <a:latin typeface="+mn-lt"/>
                <a:ea typeface="+mn-ea"/>
                <a:cs typeface="+mn-cs"/>
              </a:rPr>
              <a:t>The need and frequency for follow-up evaluations; and</a:t>
            </a:r>
          </a:p>
          <a:p>
            <a:pPr lvl="0"/>
            <a:r>
              <a:rPr lang="en-US" sz="1200" kern="1200" dirty="0">
                <a:solidFill>
                  <a:schemeClr val="tx1"/>
                </a:solidFill>
                <a:effectLst/>
                <a:latin typeface="+mn-lt"/>
                <a:ea typeface="+mn-ea"/>
                <a:cs typeface="+mn-cs"/>
              </a:rPr>
              <a:t>That the PLHCP has communicated the same information to the employee.</a:t>
            </a:r>
          </a:p>
          <a:p>
            <a:r>
              <a:rPr lang="en-US" sz="1200" kern="1200" dirty="0">
                <a:solidFill>
                  <a:schemeClr val="tx1"/>
                </a:solidFill>
                <a:effectLst/>
                <a:latin typeface="+mn-lt"/>
                <a:ea typeface="+mn-ea"/>
                <a:cs typeface="+mn-cs"/>
              </a:rPr>
              <a:t>This information comprises the Medical Record, which must be kept for the employee’s duration of employment plus thirty (30) years thereafter, but the questionnaire is not shared with the employer.</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75</a:t>
            </a:fld>
            <a:endParaRPr lang="en-US"/>
          </a:p>
        </p:txBody>
      </p:sp>
    </p:spTree>
    <p:extLst>
      <p:ext uri="{BB962C8B-B14F-4D97-AF65-F5344CB8AC3E}">
        <p14:creationId xmlns:p14="http://schemas.microsoft.com/office/powerpoint/2010/main" val="31619249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Employers must make an initial or periodic medical examination available to employees who will be required by the silica standard to wear a respirator for 30 or more days during the next 365 days. If the employee is required to wear a respirator at any time during a day, then that period of time is considered one day of respirator use. </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76</a:t>
            </a:fld>
            <a:endParaRPr lang="en-US"/>
          </a:p>
        </p:txBody>
      </p:sp>
    </p:spTree>
    <p:extLst>
      <p:ext uri="{BB962C8B-B14F-4D97-AF65-F5344CB8AC3E}">
        <p14:creationId xmlns:p14="http://schemas.microsoft.com/office/powerpoint/2010/main" val="14447773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Employers must offer medical examinations:</a:t>
            </a:r>
          </a:p>
          <a:p>
            <a:pPr lvl="0"/>
            <a:r>
              <a:rPr lang="en-US" sz="1200" kern="1200" dirty="0">
                <a:solidFill>
                  <a:schemeClr val="tx1"/>
                </a:solidFill>
                <a:effectLst/>
                <a:latin typeface="+mn-lt"/>
                <a:ea typeface="+mn-ea"/>
                <a:cs typeface="+mn-cs"/>
              </a:rPr>
              <a:t>Within 30 days of initial assignment (i.e., the date when the employee starts working in a job/ task in which he or she will be required by the silica standard to wear a respirator for 30 or more days per year), unless the employee has had an examination that meets the requirements of the silica standard within the past three years.</a:t>
            </a:r>
          </a:p>
          <a:p>
            <a:pPr lvl="0"/>
            <a:r>
              <a:rPr lang="en-US" sz="1200" kern="1200" dirty="0">
                <a:solidFill>
                  <a:schemeClr val="tx1"/>
                </a:solidFill>
                <a:effectLst/>
                <a:latin typeface="+mn-lt"/>
                <a:ea typeface="+mn-ea"/>
                <a:cs typeface="+mn-cs"/>
              </a:rPr>
              <a:t>Every three years from the employee’s last examination that met the requirements of the silica standard, or more frequently if recommended by the PLHCP, if the employee will continue to perform tasks that require respirator use under the silica standard for 30 or more days per year. </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77</a:t>
            </a:fld>
            <a:endParaRPr lang="en-US"/>
          </a:p>
        </p:txBody>
      </p:sp>
    </p:spTree>
    <p:extLst>
      <p:ext uri="{BB962C8B-B14F-4D97-AF65-F5344CB8AC3E}">
        <p14:creationId xmlns:p14="http://schemas.microsoft.com/office/powerpoint/2010/main" val="39127232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Employers must comply with the OSHA Hazard Communication Standard (HCS) (29 CFR 1910.1200). HCS requires employers to inform employees about hazardous chemicals in the workplace, such as respirable crystalline silica, through their written hazard communication programs. Written hazard communication programs must describe how requirements for container labels, safety data sheets (SDSs), and employee training will be met. </a:t>
            </a:r>
          </a:p>
          <a:p>
            <a:r>
              <a:rPr lang="en-US" sz="1200" kern="1200" dirty="0">
                <a:solidFill>
                  <a:schemeClr val="tx1"/>
                </a:solidFill>
                <a:effectLst/>
                <a:latin typeface="+mn-lt"/>
                <a:ea typeface="+mn-ea"/>
                <a:cs typeface="+mn-cs"/>
              </a:rPr>
              <a:t>As part of its hazard communication program for respirable crystalline silica, an employer must address, at a minimum, these health hazards: cancer, lung effects, immune system effects, and kidney effects. </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78</a:t>
            </a:fld>
            <a:endParaRPr lang="en-US"/>
          </a:p>
        </p:txBody>
      </p:sp>
    </p:spTree>
    <p:extLst>
      <p:ext uri="{BB962C8B-B14F-4D97-AF65-F5344CB8AC3E}">
        <p14:creationId xmlns:p14="http://schemas.microsoft.com/office/powerpoint/2010/main" val="6615296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employer shall establish and implement a written exposure control plan:</a:t>
            </a:r>
          </a:p>
          <a:p>
            <a:pPr lvl="1"/>
            <a:r>
              <a:rPr lang="en-US" sz="1800" dirty="0"/>
              <a:t>A description of the tasks in the workplace that involve exposure to respirable crystalline silica.</a:t>
            </a:r>
          </a:p>
          <a:p>
            <a:pPr lvl="1"/>
            <a:r>
              <a:rPr lang="en-US" sz="1800" dirty="0"/>
              <a:t>A description of the engineering controls, work practices, and respiratory protection used to limit employee exposure to respirable crystalline silica for each task.</a:t>
            </a:r>
          </a:p>
          <a:p>
            <a:pPr lvl="1"/>
            <a:r>
              <a:rPr lang="en-US" sz="1800" dirty="0"/>
              <a:t>A description of the housekeeping measures used to limit employee exposure to respirable crystalline silica.</a:t>
            </a:r>
          </a:p>
          <a:p>
            <a:pPr lvl="1"/>
            <a:r>
              <a:rPr lang="en-US" sz="1800" dirty="0"/>
              <a:t>A description of the procedures used to restrict access to work areas.</a:t>
            </a:r>
          </a:p>
          <a:p>
            <a:endParaRPr lang="en-US" sz="1000" dirty="0"/>
          </a:p>
        </p:txBody>
      </p:sp>
      <p:sp>
        <p:nvSpPr>
          <p:cNvPr id="4" name="Slide Number Placeholder 3"/>
          <p:cNvSpPr>
            <a:spLocks noGrp="1"/>
          </p:cNvSpPr>
          <p:nvPr>
            <p:ph type="sldNum" sz="quarter" idx="5"/>
          </p:nvPr>
        </p:nvSpPr>
        <p:spPr/>
        <p:txBody>
          <a:bodyPr/>
          <a:lstStyle/>
          <a:p>
            <a:fld id="{473EBF90-47CD-467E-A2F5-E097FDB71233}" type="slidenum">
              <a:rPr lang="en-US" smtClean="0"/>
              <a:t>79</a:t>
            </a:fld>
            <a:endParaRPr lang="en-US"/>
          </a:p>
        </p:txBody>
      </p:sp>
    </p:spTree>
    <p:extLst>
      <p:ext uri="{BB962C8B-B14F-4D97-AF65-F5344CB8AC3E}">
        <p14:creationId xmlns:p14="http://schemas.microsoft.com/office/powerpoint/2010/main" val="3359409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Types of Silicosis: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Chronic/classic silicosis</a:t>
            </a:r>
            <a:r>
              <a:rPr lang="en-US" sz="1200" kern="1200" dirty="0">
                <a:solidFill>
                  <a:schemeClr val="tx1"/>
                </a:solidFill>
                <a:effectLst/>
                <a:latin typeface="+mn-lt"/>
                <a:ea typeface="+mn-ea"/>
                <a:cs typeface="+mn-cs"/>
              </a:rPr>
              <a:t>, the most common, occurs after 15–20 years of moderate to low exposures to respirable crystalline silica. Symptoms associated with chronic silicosis may or may not be obvious; therefore, workers need to have a chest x-ray to determine if there is lung damage. As the disease progresses, the worker may experience shortness of breath upon exercising and have clinical signs of poor oxygen/carbon dioxide exchange. In the later stages, the worker may experience fatigue, extreme shortness of breath, chest pain, or respiratory failure.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Accelerated silicosis </a:t>
            </a:r>
            <a:r>
              <a:rPr lang="en-US" sz="1200" kern="1200" dirty="0">
                <a:solidFill>
                  <a:schemeClr val="tx1"/>
                </a:solidFill>
                <a:effectLst/>
                <a:latin typeface="+mn-lt"/>
                <a:ea typeface="+mn-ea"/>
                <a:cs typeface="+mn-cs"/>
              </a:rPr>
              <a:t>can occur after 5–10 years of high exposures to respirable crystalline silica. Symptoms include severe shortness of breath, weakness, and weight loss. The onset of symptoms takes longer than in acute silicosis.</a:t>
            </a:r>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Acute silicosis </a:t>
            </a:r>
            <a:r>
              <a:rPr lang="en-US" sz="1200" kern="1200" dirty="0">
                <a:solidFill>
                  <a:schemeClr val="tx1"/>
                </a:solidFill>
                <a:effectLst/>
                <a:latin typeface="+mn-lt"/>
                <a:ea typeface="+mn-ea"/>
                <a:cs typeface="+mn-cs"/>
              </a:rPr>
              <a:t>occurs after a few months or as long as 2 years following exposures to extremely high concentrations of respirable crystalline silica. Symptoms of acute silicosis include severe disabling shortness of breath, weakness, and weight loss, which often leads to death.</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8</a:t>
            </a:fld>
            <a:endParaRPr lang="en-US"/>
          </a:p>
        </p:txBody>
      </p:sp>
    </p:spTree>
    <p:extLst>
      <p:ext uri="{BB962C8B-B14F-4D97-AF65-F5344CB8AC3E}">
        <p14:creationId xmlns:p14="http://schemas.microsoft.com/office/powerpoint/2010/main" val="42709750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1"/>
            <a:r>
              <a:rPr lang="en-US" sz="1600" dirty="0"/>
              <a:t>A description of the tasks in the workplace that involve exposure to respirable crystalline silica.</a:t>
            </a:r>
          </a:p>
          <a:p>
            <a:pPr marL="228600" lvl="1"/>
            <a:r>
              <a:rPr lang="en-US" sz="1600" dirty="0"/>
              <a:t>A description of the engineering controls, work practices, and respiratory protection used to limit employee exposure to respirable crystalline silica for each task.</a:t>
            </a:r>
          </a:p>
          <a:p>
            <a:pPr marL="228600" lvl="1"/>
            <a:r>
              <a:rPr lang="en-US" sz="1600" dirty="0"/>
              <a:t>A description of the housekeeping measures used to limit employee exposure to respirable crystalline silica.</a:t>
            </a:r>
          </a:p>
          <a:p>
            <a:pPr marL="228600" lvl="1"/>
            <a:r>
              <a:rPr lang="en-US" sz="1600" dirty="0"/>
              <a:t>A description of the procedures used to restrict access to work areas.</a:t>
            </a:r>
          </a:p>
          <a:p>
            <a:endParaRPr lang="en-US" sz="900" dirty="0"/>
          </a:p>
        </p:txBody>
      </p:sp>
      <p:sp>
        <p:nvSpPr>
          <p:cNvPr id="4" name="Slide Number Placeholder 3"/>
          <p:cNvSpPr>
            <a:spLocks noGrp="1"/>
          </p:cNvSpPr>
          <p:nvPr>
            <p:ph type="sldNum" sz="quarter" idx="5"/>
          </p:nvPr>
        </p:nvSpPr>
        <p:spPr/>
        <p:txBody>
          <a:bodyPr/>
          <a:lstStyle/>
          <a:p>
            <a:fld id="{473EBF90-47CD-467E-A2F5-E097FDB71233}" type="slidenum">
              <a:rPr lang="en-US" smtClean="0"/>
              <a:t>80</a:t>
            </a:fld>
            <a:endParaRPr lang="en-US"/>
          </a:p>
        </p:txBody>
      </p:sp>
    </p:spTree>
    <p:extLst>
      <p:ext uri="{BB962C8B-B14F-4D97-AF65-F5344CB8AC3E}">
        <p14:creationId xmlns:p14="http://schemas.microsoft.com/office/powerpoint/2010/main" val="40415812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employer shall review and evaluate the effectiveness of the written exposure control plan at least annually and update it as necessary.</a:t>
            </a:r>
          </a:p>
          <a:p>
            <a:r>
              <a:rPr lang="en-US" dirty="0"/>
              <a:t>The employer shall make the written exposure control plan readily available for examination and copying, upon request, to each employee covered by this section, their designated representatives, the Assistant Secretary and the Director.</a:t>
            </a:r>
          </a:p>
          <a:p>
            <a:r>
              <a:rPr lang="en-US" dirty="0"/>
              <a:t>The employer shall designate a competent person to make frequent and regular inspections of job sites, materials, and equipment to implement the written exposure control plan.</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81</a:t>
            </a:fld>
            <a:endParaRPr lang="en-US"/>
          </a:p>
        </p:txBody>
      </p:sp>
    </p:spTree>
    <p:extLst>
      <p:ext uri="{BB962C8B-B14F-4D97-AF65-F5344CB8AC3E}">
        <p14:creationId xmlns:p14="http://schemas.microsoft.com/office/powerpoint/2010/main" val="31162045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Employers must ensure that employees trained under the silica standard demonstrate knowledge and understanding of: </a:t>
            </a:r>
          </a:p>
          <a:p>
            <a:pPr lvl="0"/>
            <a:r>
              <a:rPr lang="en-US" sz="1200" kern="1200" dirty="0">
                <a:solidFill>
                  <a:schemeClr val="tx1"/>
                </a:solidFill>
                <a:effectLst/>
                <a:latin typeface="+mn-lt"/>
                <a:ea typeface="+mn-ea"/>
                <a:cs typeface="+mn-cs"/>
              </a:rPr>
              <a:t>Health hazards such as cancer, lung effects, immune system effects, and kidney effects. </a:t>
            </a:r>
          </a:p>
          <a:p>
            <a:pPr lvl="0"/>
            <a:r>
              <a:rPr lang="en-US" sz="1200" kern="1200" dirty="0">
                <a:solidFill>
                  <a:schemeClr val="tx1"/>
                </a:solidFill>
                <a:effectLst/>
                <a:latin typeface="+mn-lt"/>
                <a:ea typeface="+mn-ea"/>
                <a:cs typeface="+mn-cs"/>
              </a:rPr>
              <a:t>Workplace tasks that could expose employees to respirable crystalline silica, especially those listed in Table 1. </a:t>
            </a:r>
          </a:p>
          <a:p>
            <a:pPr lvl="0"/>
            <a:r>
              <a:rPr lang="en-US" sz="1200" kern="1200" dirty="0">
                <a:solidFill>
                  <a:schemeClr val="tx1"/>
                </a:solidFill>
                <a:effectLst/>
                <a:latin typeface="+mn-lt"/>
                <a:ea typeface="+mn-ea"/>
                <a:cs typeface="+mn-cs"/>
              </a:rPr>
              <a:t>Measures the employer has implemented to protect employees from respirable crystalline silica exposure, including engineering controls, work practices, or respirators.</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82</a:t>
            </a:fld>
            <a:endParaRPr lang="en-US"/>
          </a:p>
        </p:txBody>
      </p:sp>
    </p:spTree>
    <p:extLst>
      <p:ext uri="{BB962C8B-B14F-4D97-AF65-F5344CB8AC3E}">
        <p14:creationId xmlns:p14="http://schemas.microsoft.com/office/powerpoint/2010/main" val="1025015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health hazards associated with exposure to respirable crystalline silica.</a:t>
            </a:r>
          </a:p>
          <a:p>
            <a:r>
              <a:rPr lang="en-US" dirty="0"/>
              <a:t>Specific tasks in the workplace that could result in exposure to respirable crystalline silica.</a:t>
            </a:r>
          </a:p>
          <a:p>
            <a:r>
              <a:rPr lang="en-US" dirty="0"/>
              <a:t>Specific measures employers can implement to protect employees from exposure to respirable crystalline silica, including engineering controls, work practices, and respirators to be used.</a:t>
            </a:r>
          </a:p>
          <a:p>
            <a:r>
              <a:rPr lang="en-US" dirty="0"/>
              <a:t>The contents of OSHA’s Respirable Crystalline Silica standard, including Table 1.</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83</a:t>
            </a:fld>
            <a:endParaRPr lang="en-US"/>
          </a:p>
        </p:txBody>
      </p:sp>
    </p:spTree>
    <p:extLst>
      <p:ext uri="{BB962C8B-B14F-4D97-AF65-F5344CB8AC3E}">
        <p14:creationId xmlns:p14="http://schemas.microsoft.com/office/powerpoint/2010/main" val="4004331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Post-test</a:t>
            </a:r>
          </a:p>
        </p:txBody>
      </p:sp>
      <p:sp>
        <p:nvSpPr>
          <p:cNvPr id="4" name="Slide Number Placeholder 3"/>
          <p:cNvSpPr>
            <a:spLocks noGrp="1"/>
          </p:cNvSpPr>
          <p:nvPr>
            <p:ph type="sldNum" sz="quarter" idx="5"/>
          </p:nvPr>
        </p:nvSpPr>
        <p:spPr/>
        <p:txBody>
          <a:bodyPr/>
          <a:lstStyle/>
          <a:p>
            <a:fld id="{473EBF90-47CD-467E-A2F5-E097FDB71233}" type="slidenum">
              <a:rPr lang="en-US" smtClean="0"/>
              <a:t>84</a:t>
            </a:fld>
            <a:endParaRPr lang="en-US"/>
          </a:p>
        </p:txBody>
      </p:sp>
    </p:spTree>
    <p:extLst>
      <p:ext uri="{BB962C8B-B14F-4D97-AF65-F5344CB8AC3E}">
        <p14:creationId xmlns:p14="http://schemas.microsoft.com/office/powerpoint/2010/main" val="3712002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a:p>
            <a:endParaRPr lang="en-US" dirty="0"/>
          </a:p>
          <a:p>
            <a:r>
              <a:rPr lang="en-US" dirty="0"/>
              <a:t>Ask class for questions. </a:t>
            </a:r>
          </a:p>
        </p:txBody>
      </p:sp>
      <p:sp>
        <p:nvSpPr>
          <p:cNvPr id="4" name="Slide Number Placeholder 3"/>
          <p:cNvSpPr>
            <a:spLocks noGrp="1"/>
          </p:cNvSpPr>
          <p:nvPr>
            <p:ph type="sldNum" sz="quarter" idx="5"/>
          </p:nvPr>
        </p:nvSpPr>
        <p:spPr/>
        <p:txBody>
          <a:bodyPr/>
          <a:lstStyle/>
          <a:p>
            <a:fld id="{473EBF90-47CD-467E-A2F5-E097FDB71233}" type="slidenum">
              <a:rPr lang="en-US" smtClean="0"/>
              <a:t>85</a:t>
            </a:fld>
            <a:endParaRPr lang="en-US"/>
          </a:p>
        </p:txBody>
      </p:sp>
    </p:spTree>
    <p:extLst>
      <p:ext uri="{BB962C8B-B14F-4D97-AF65-F5344CB8AC3E}">
        <p14:creationId xmlns:p14="http://schemas.microsoft.com/office/powerpoint/2010/main" val="72826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823ED0-3622-44D7-8FB7-172CBD8ACA4D}" type="slidenum">
              <a:rPr lang="en-US" smtClean="0"/>
              <a:pPr eaLnBrk="1" hangingPunct="1"/>
              <a:t>9</a:t>
            </a:fld>
            <a:endParaRPr lang="en-US"/>
          </a:p>
        </p:txBody>
      </p:sp>
      <p:sp>
        <p:nvSpPr>
          <p:cNvPr id="515076" name="Rectangle 2"/>
          <p:cNvSpPr>
            <a:spLocks noGrp="1" noRot="1" noChangeAspect="1" noChangeArrowheads="1" noTextEdit="1"/>
          </p:cNvSpPr>
          <p:nvPr>
            <p:ph type="sldImg"/>
          </p:nvPr>
        </p:nvSpPr>
        <p:spPr>
          <a:ln/>
        </p:spPr>
      </p:sp>
      <p:sp>
        <p:nvSpPr>
          <p:cNvPr id="5150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Dust, fibers, fumes and other particles that can go past the nose and mouth and enter deep into the respiratory system are considered to be respirable; these particles are less than 10 microns (µm) in diameter.</a:t>
            </a:r>
          </a:p>
          <a:p>
            <a:pPr eaLnBrk="1" hangingPunct="1"/>
            <a:endParaRPr lang="en-US" dirty="0"/>
          </a:p>
          <a:p>
            <a:pPr eaLnBrk="1" hangingPunct="1"/>
            <a:r>
              <a:rPr lang="en-US" dirty="0"/>
              <a:t>A micron is 1 millionth of a meter (1/96,000 of an inch).</a:t>
            </a:r>
          </a:p>
          <a:p>
            <a:pPr eaLnBrk="1" hangingPunct="1"/>
            <a:r>
              <a:rPr lang="en-US" dirty="0"/>
              <a:t>Human hair is between 80 – 120 microns (µm) in diameter.</a:t>
            </a:r>
          </a:p>
          <a:p>
            <a:pPr eaLnBrk="1" hangingPunct="1"/>
            <a:r>
              <a:rPr lang="en-US" dirty="0"/>
              <a:t>Some exposures in construction, such as toxic fumes, dusts and mists occur from particles that are less than 10 microns (µm) in diameter; these exposures are invisible.</a:t>
            </a:r>
          </a:p>
          <a:p>
            <a:pPr eaLnBrk="1" hangingPunct="1"/>
            <a:endParaRPr lang="en-US" dirty="0"/>
          </a:p>
          <a:p>
            <a:pPr eaLnBrk="1" hangingPunct="1"/>
            <a:r>
              <a:rPr lang="en-US" b="1" i="1" dirty="0"/>
              <a:t>Examples of respirable (invisible) fume or dust:</a:t>
            </a:r>
          </a:p>
          <a:p>
            <a:pPr eaLnBrk="1" hangingPunct="1"/>
            <a:endParaRPr lang="en-US" i="1" dirty="0"/>
          </a:p>
          <a:p>
            <a:pPr eaLnBrk="1" hangingPunct="1"/>
            <a:r>
              <a:rPr lang="en-US" dirty="0"/>
              <a:t>Silica</a:t>
            </a:r>
          </a:p>
          <a:p>
            <a:pPr eaLnBrk="1" hangingPunct="1"/>
            <a:r>
              <a:rPr lang="en-US" dirty="0"/>
              <a:t>Lead</a:t>
            </a:r>
          </a:p>
          <a:p>
            <a:pPr eaLnBrk="1" hangingPunct="1"/>
            <a:r>
              <a:rPr lang="en-US" dirty="0"/>
              <a:t>Asbestos</a:t>
            </a:r>
          </a:p>
          <a:p>
            <a:pPr eaLnBrk="1" hangingPunct="1"/>
            <a:r>
              <a:rPr lang="en-US" dirty="0"/>
              <a:t>Hexavalent Chromium</a:t>
            </a:r>
          </a:p>
        </p:txBody>
      </p:sp>
    </p:spTree>
    <p:extLst>
      <p:ext uri="{BB962C8B-B14F-4D97-AF65-F5344CB8AC3E}">
        <p14:creationId xmlns:p14="http://schemas.microsoft.com/office/powerpoint/2010/main" val="227410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CF7CFBE-DAF9-4E2B-914F-3187A6471038}"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295329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F7CFBE-DAF9-4E2B-914F-3187A6471038}"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362509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F7CFBE-DAF9-4E2B-914F-3187A6471038}"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3683037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1F4EF8-6275-46DE-A261-2E9488A461F0}" type="slidenum">
              <a:rPr lang="en-US"/>
              <a:pPr>
                <a:defRPr/>
              </a:pPr>
              <a:t>‹#›</a:t>
            </a:fld>
            <a:endParaRPr lang="en-US"/>
          </a:p>
        </p:txBody>
      </p:sp>
    </p:spTree>
    <p:extLst>
      <p:ext uri="{BB962C8B-B14F-4D97-AF65-F5344CB8AC3E}">
        <p14:creationId xmlns:p14="http://schemas.microsoft.com/office/powerpoint/2010/main" val="3578895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D423F1-4EC3-4612-9A1A-1AA697B55DF4}" type="slidenum">
              <a:rPr lang="en-US"/>
              <a:pPr>
                <a:defRPr/>
              </a:pPr>
              <a:t>‹#›</a:t>
            </a:fld>
            <a:endParaRPr lang="en-US"/>
          </a:p>
        </p:txBody>
      </p:sp>
    </p:spTree>
    <p:extLst>
      <p:ext uri="{BB962C8B-B14F-4D97-AF65-F5344CB8AC3E}">
        <p14:creationId xmlns:p14="http://schemas.microsoft.com/office/powerpoint/2010/main" val="172665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F7CFBE-DAF9-4E2B-914F-3187A6471038}"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6932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7CFBE-DAF9-4E2B-914F-3187A6471038}"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248646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F7CFBE-DAF9-4E2B-914F-3187A6471038}"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270138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F7CFBE-DAF9-4E2B-914F-3187A6471038}" type="datetimeFigureOut">
              <a:rPr lang="en-US" smtClean="0"/>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413001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F7CFBE-DAF9-4E2B-914F-3187A6471038}" type="datetimeFigureOut">
              <a:rPr lang="en-US" smtClean="0"/>
              <a:t>5/20/2021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25723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7CFBE-DAF9-4E2B-914F-3187A6471038}" type="datetimeFigureOut">
              <a:rPr lang="en-US" smtClean="0"/>
              <a:t>5/20/2021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22824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F7CFBE-DAF9-4E2B-914F-3187A6471038}"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268237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F7CFBE-DAF9-4E2B-914F-3187A6471038}"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8879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7CFBE-DAF9-4E2B-914F-3187A6471038}" type="datetimeFigureOut">
              <a:rPr lang="en-US" smtClean="0"/>
              <a:t>5/20/2021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266FE-7A85-403A-A5A4-34BB64BAE190}" type="slidenum">
              <a:rPr lang="en-US" smtClean="0"/>
              <a:t>‹#›</a:t>
            </a:fld>
            <a:endParaRPr lang="en-US"/>
          </a:p>
        </p:txBody>
      </p:sp>
    </p:spTree>
    <p:extLst>
      <p:ext uri="{BB962C8B-B14F-4D97-AF65-F5344CB8AC3E}">
        <p14:creationId xmlns:p14="http://schemas.microsoft.com/office/powerpoint/2010/main" val="1366171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6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7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48E013C-E2AB-46FB-8D32-985EAA4A7070}"/>
              </a:ext>
            </a:extLst>
          </p:cNvPr>
          <p:cNvSpPr>
            <a:spLocks noGrp="1"/>
          </p:cNvSpPr>
          <p:nvPr>
            <p:ph type="subTitle" idx="1"/>
          </p:nvPr>
        </p:nvSpPr>
        <p:spPr/>
        <p:txBody>
          <a:bodyPr/>
          <a:lstStyle/>
          <a:p>
            <a:r>
              <a:rPr lang="en-US" dirty="0"/>
              <a:t>Construction Safety Council</a:t>
            </a:r>
          </a:p>
        </p:txBody>
      </p:sp>
      <p:sp>
        <p:nvSpPr>
          <p:cNvPr id="2" name="Title 1">
            <a:extLst>
              <a:ext uri="{FF2B5EF4-FFF2-40B4-BE49-F238E27FC236}">
                <a16:creationId xmlns:a16="http://schemas.microsoft.com/office/drawing/2014/main" id="{7057D1CD-616D-4B01-94FD-A00F4EA60BA7}"/>
              </a:ext>
            </a:extLst>
          </p:cNvPr>
          <p:cNvSpPr>
            <a:spLocks noGrp="1"/>
          </p:cNvSpPr>
          <p:nvPr>
            <p:ph type="ctrTitle"/>
          </p:nvPr>
        </p:nvSpPr>
        <p:spPr/>
        <p:txBody>
          <a:bodyPr/>
          <a:lstStyle/>
          <a:p>
            <a:r>
              <a:rPr lang="en-US" dirty="0"/>
              <a:t>Silica Hazards in Construction</a:t>
            </a:r>
          </a:p>
        </p:txBody>
      </p:sp>
    </p:spTree>
    <p:extLst>
      <p:ext uri="{BB962C8B-B14F-4D97-AF65-F5344CB8AC3E}">
        <p14:creationId xmlns:p14="http://schemas.microsoft.com/office/powerpoint/2010/main" val="218110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790B3-70A6-418D-A161-92070D2EFFF0}"/>
              </a:ext>
            </a:extLst>
          </p:cNvPr>
          <p:cNvSpPr>
            <a:spLocks noGrp="1"/>
          </p:cNvSpPr>
          <p:nvPr>
            <p:ph type="title"/>
          </p:nvPr>
        </p:nvSpPr>
        <p:spPr/>
        <p:txBody>
          <a:bodyPr/>
          <a:lstStyle/>
          <a:p>
            <a:r>
              <a:rPr lang="en-US" b="1" dirty="0">
                <a:solidFill>
                  <a:srgbClr val="FF0000"/>
                </a:solidFill>
              </a:rPr>
              <a:t>How Silicosis Develops</a:t>
            </a:r>
          </a:p>
        </p:txBody>
      </p:sp>
      <p:pic>
        <p:nvPicPr>
          <p:cNvPr id="24" name="Content Placeholder 23" descr="How Silicosis Develops">
            <a:extLst>
              <a:ext uri="{FF2B5EF4-FFF2-40B4-BE49-F238E27FC236}">
                <a16:creationId xmlns:a16="http://schemas.microsoft.com/office/drawing/2014/main" id="{84CC907B-D9C8-4173-A886-09D8A99860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6868" y="1519518"/>
            <a:ext cx="9196394" cy="4973357"/>
          </a:xfrm>
        </p:spPr>
      </p:pic>
    </p:spTree>
    <p:extLst>
      <p:ext uri="{BB962C8B-B14F-4D97-AF65-F5344CB8AC3E}">
        <p14:creationId xmlns:p14="http://schemas.microsoft.com/office/powerpoint/2010/main" val="187919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2"/>
          <p:cNvSpPr>
            <a:spLocks noGrp="1" noChangeArrowheads="1"/>
          </p:cNvSpPr>
          <p:nvPr>
            <p:ph type="title"/>
          </p:nvPr>
        </p:nvSpPr>
        <p:spPr/>
        <p:txBody>
          <a:bodyPr>
            <a:normAutofit/>
          </a:bodyPr>
          <a:lstStyle/>
          <a:p>
            <a:pPr eaLnBrk="1" hangingPunct="1"/>
            <a:r>
              <a:rPr lang="en-US" sz="5400" b="1" dirty="0">
                <a:solidFill>
                  <a:srgbClr val="FF0000"/>
                </a:solidFill>
              </a:rPr>
              <a:t>Effects of Smoking</a:t>
            </a:r>
          </a:p>
        </p:txBody>
      </p:sp>
      <p:sp>
        <p:nvSpPr>
          <p:cNvPr id="602116" name="Rectangle 4"/>
          <p:cNvSpPr>
            <a:spLocks noGrp="1" noChangeArrowheads="1"/>
          </p:cNvSpPr>
          <p:nvPr>
            <p:ph type="body" idx="1"/>
          </p:nvPr>
        </p:nvSpPr>
        <p:spPr/>
        <p:txBody>
          <a:bodyPr/>
          <a:lstStyle/>
          <a:p>
            <a:r>
              <a:rPr lang="en-US" dirty="0"/>
              <a:t>Smoking paralyses the body’s natural defense – cilia.</a:t>
            </a:r>
          </a:p>
        </p:txBody>
      </p:sp>
      <p:pic>
        <p:nvPicPr>
          <p:cNvPr id="9" name="Content Placeholder 8" descr="Cilia">
            <a:extLst>
              <a:ext uri="{FF2B5EF4-FFF2-40B4-BE49-F238E27FC236}">
                <a16:creationId xmlns:a16="http://schemas.microsoft.com/office/drawing/2014/main" id="{33CF9FCB-CCC0-4FA3-9A55-D494D4CE1B0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76649" y="2707545"/>
            <a:ext cx="5084064" cy="3279648"/>
          </a:xfrm>
        </p:spPr>
      </p:pic>
      <p:sp>
        <p:nvSpPr>
          <p:cNvPr id="5" name="Text Placeholder 4">
            <a:extLst>
              <a:ext uri="{FF2B5EF4-FFF2-40B4-BE49-F238E27FC236}">
                <a16:creationId xmlns:a16="http://schemas.microsoft.com/office/drawing/2014/main" id="{4B4DE78D-09A1-4355-AF20-999AE2BD6FD2}"/>
              </a:ext>
            </a:extLst>
          </p:cNvPr>
          <p:cNvSpPr>
            <a:spLocks noGrp="1"/>
          </p:cNvSpPr>
          <p:nvPr>
            <p:ph type="body" sz="quarter" idx="3"/>
          </p:nvPr>
        </p:nvSpPr>
        <p:spPr/>
        <p:txBody>
          <a:bodyPr/>
          <a:lstStyle/>
          <a:p>
            <a:r>
              <a:rPr lang="en-US" dirty="0"/>
              <a:t>Smoking adds to the damage.</a:t>
            </a:r>
          </a:p>
        </p:txBody>
      </p:sp>
      <p:pic>
        <p:nvPicPr>
          <p:cNvPr id="11" name="Content Placeholder 10" descr="Smoking">
            <a:extLst>
              <a:ext uri="{FF2B5EF4-FFF2-40B4-BE49-F238E27FC236}">
                <a16:creationId xmlns:a16="http://schemas.microsoft.com/office/drawing/2014/main" id="{4F3EBD94-4E77-462E-8BED-6656AF22EFC7}"/>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172200" y="2604745"/>
            <a:ext cx="5183188" cy="3485247"/>
          </a:xfrm>
        </p:spPr>
      </p:pic>
    </p:spTree>
    <p:extLst>
      <p:ext uri="{BB962C8B-B14F-4D97-AF65-F5344CB8AC3E}">
        <p14:creationId xmlns:p14="http://schemas.microsoft.com/office/powerpoint/2010/main" val="27551262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FD24-E113-4AD3-B15F-DFCA837EEC2D}"/>
              </a:ext>
            </a:extLst>
          </p:cNvPr>
          <p:cNvSpPr>
            <a:spLocks noGrp="1"/>
          </p:cNvSpPr>
          <p:nvPr>
            <p:ph type="title"/>
          </p:nvPr>
        </p:nvSpPr>
        <p:spPr/>
        <p:txBody>
          <a:bodyPr/>
          <a:lstStyle/>
          <a:p>
            <a:r>
              <a:rPr lang="en-US" b="1" dirty="0">
                <a:solidFill>
                  <a:srgbClr val="FF0000"/>
                </a:solidFill>
              </a:rPr>
              <a:t>Diagnosing &amp; Treating Silicosis</a:t>
            </a:r>
          </a:p>
        </p:txBody>
      </p:sp>
      <p:sp>
        <p:nvSpPr>
          <p:cNvPr id="3" name="Content Placeholder 2">
            <a:extLst>
              <a:ext uri="{FF2B5EF4-FFF2-40B4-BE49-F238E27FC236}">
                <a16:creationId xmlns:a16="http://schemas.microsoft.com/office/drawing/2014/main" id="{3A4F9CD3-6410-414B-A8F1-6D392E796CC2}"/>
              </a:ext>
            </a:extLst>
          </p:cNvPr>
          <p:cNvSpPr>
            <a:spLocks noGrp="1"/>
          </p:cNvSpPr>
          <p:nvPr>
            <p:ph idx="1"/>
          </p:nvPr>
        </p:nvSpPr>
        <p:spPr/>
        <p:txBody>
          <a:bodyPr/>
          <a:lstStyle/>
          <a:p>
            <a:r>
              <a:rPr lang="en-US" dirty="0"/>
              <a:t>No Cure!</a:t>
            </a:r>
          </a:p>
          <a:p>
            <a:r>
              <a:rPr lang="en-US" dirty="0"/>
              <a:t>Only prevention and treating symptoms</a:t>
            </a:r>
          </a:p>
          <a:p>
            <a:r>
              <a:rPr lang="en-US" dirty="0"/>
              <a:t>Special doctors referred to as "B" Readers are trained to identify diseases of the lungs caused by dust exposure.</a:t>
            </a:r>
          </a:p>
        </p:txBody>
      </p:sp>
    </p:spTree>
    <p:extLst>
      <p:ext uri="{BB962C8B-B14F-4D97-AF65-F5344CB8AC3E}">
        <p14:creationId xmlns:p14="http://schemas.microsoft.com/office/powerpoint/2010/main" val="241904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6691-1FFB-479A-A87C-BCBEA0C413C1}"/>
              </a:ext>
            </a:extLst>
          </p:cNvPr>
          <p:cNvSpPr>
            <a:spLocks noGrp="1"/>
          </p:cNvSpPr>
          <p:nvPr>
            <p:ph type="title"/>
          </p:nvPr>
        </p:nvSpPr>
        <p:spPr/>
        <p:txBody>
          <a:bodyPr/>
          <a:lstStyle/>
          <a:p>
            <a:r>
              <a:rPr lang="en-US" b="1" dirty="0">
                <a:solidFill>
                  <a:srgbClr val="FF0000"/>
                </a:solidFill>
              </a:rPr>
              <a:t>Silica Related Complications</a:t>
            </a:r>
          </a:p>
        </p:txBody>
      </p:sp>
      <p:sp>
        <p:nvSpPr>
          <p:cNvPr id="3" name="Content Placeholder 2">
            <a:extLst>
              <a:ext uri="{FF2B5EF4-FFF2-40B4-BE49-F238E27FC236}">
                <a16:creationId xmlns:a16="http://schemas.microsoft.com/office/drawing/2014/main" id="{6256EF15-8741-4D3D-ADF7-F340E9DA6262}"/>
              </a:ext>
            </a:extLst>
          </p:cNvPr>
          <p:cNvSpPr>
            <a:spLocks noGrp="1"/>
          </p:cNvSpPr>
          <p:nvPr>
            <p:ph sz="half" idx="1"/>
          </p:nvPr>
        </p:nvSpPr>
        <p:spPr/>
        <p:txBody>
          <a:bodyPr/>
          <a:lstStyle/>
          <a:p>
            <a:r>
              <a:rPr lang="en-US" dirty="0"/>
              <a:t>Lung Cancer</a:t>
            </a:r>
          </a:p>
          <a:p>
            <a:r>
              <a:rPr lang="en-US" dirty="0"/>
              <a:t>Chronic Obstructive Pulmonary Disease (COPD)</a:t>
            </a:r>
          </a:p>
          <a:p>
            <a:r>
              <a:rPr lang="en-US" dirty="0"/>
              <a:t>Kidney Disease</a:t>
            </a:r>
          </a:p>
        </p:txBody>
      </p:sp>
      <p:pic>
        <p:nvPicPr>
          <p:cNvPr id="10" name="Content Placeholder 9" descr="COPD">
            <a:extLst>
              <a:ext uri="{FF2B5EF4-FFF2-40B4-BE49-F238E27FC236}">
                <a16:creationId xmlns:a16="http://schemas.microsoft.com/office/drawing/2014/main" id="{9EC6B2BE-4065-40BC-974C-B6E04A4EDCA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67282" y="1948549"/>
            <a:ext cx="3213847" cy="4134318"/>
          </a:xfrm>
        </p:spPr>
      </p:pic>
    </p:spTree>
    <p:extLst>
      <p:ext uri="{BB962C8B-B14F-4D97-AF65-F5344CB8AC3E}">
        <p14:creationId xmlns:p14="http://schemas.microsoft.com/office/powerpoint/2010/main" val="1660200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E605-FBC7-47C9-8BDA-332AB9FD8A97}"/>
              </a:ext>
            </a:extLst>
          </p:cNvPr>
          <p:cNvSpPr>
            <a:spLocks noGrp="1"/>
          </p:cNvSpPr>
          <p:nvPr>
            <p:ph type="title"/>
          </p:nvPr>
        </p:nvSpPr>
        <p:spPr/>
        <p:txBody>
          <a:bodyPr/>
          <a:lstStyle/>
          <a:p>
            <a:r>
              <a:rPr lang="en-US" b="1" dirty="0">
                <a:solidFill>
                  <a:srgbClr val="FF0000"/>
                </a:solidFill>
              </a:rPr>
              <a:t>Where are Workers Exposed?</a:t>
            </a:r>
          </a:p>
        </p:txBody>
      </p:sp>
      <p:sp>
        <p:nvSpPr>
          <p:cNvPr id="3" name="Content Placeholder 2">
            <a:extLst>
              <a:ext uri="{FF2B5EF4-FFF2-40B4-BE49-F238E27FC236}">
                <a16:creationId xmlns:a16="http://schemas.microsoft.com/office/drawing/2014/main" id="{59076A1A-85F1-451A-B7C4-F7666AB584D7}"/>
              </a:ext>
            </a:extLst>
          </p:cNvPr>
          <p:cNvSpPr>
            <a:spLocks noGrp="1"/>
          </p:cNvSpPr>
          <p:nvPr>
            <p:ph idx="1"/>
          </p:nvPr>
        </p:nvSpPr>
        <p:spPr/>
        <p:txBody>
          <a:bodyPr>
            <a:normAutofit lnSpcReduction="10000"/>
          </a:bodyPr>
          <a:lstStyle/>
          <a:p>
            <a:pPr lvl="0"/>
            <a:r>
              <a:rPr lang="en-US" dirty="0"/>
              <a:t>Abrasive blasting with sand to remove paint and rust from bridges, tanks, concrete structures, and other surfaces</a:t>
            </a:r>
          </a:p>
          <a:p>
            <a:pPr lvl="0"/>
            <a:r>
              <a:rPr lang="en-US" dirty="0"/>
              <a:t>Jack hammering</a:t>
            </a:r>
          </a:p>
          <a:p>
            <a:pPr lvl="0"/>
            <a:r>
              <a:rPr lang="en-US" dirty="0"/>
              <a:t>Rock/well drilling</a:t>
            </a:r>
          </a:p>
          <a:p>
            <a:pPr lvl="0"/>
            <a:r>
              <a:rPr lang="en-US" dirty="0"/>
              <a:t>Concrete mixing</a:t>
            </a:r>
          </a:p>
          <a:p>
            <a:pPr lvl="0"/>
            <a:r>
              <a:rPr lang="en-US" dirty="0"/>
              <a:t>Concrete drilling</a:t>
            </a:r>
          </a:p>
          <a:p>
            <a:pPr lvl="0"/>
            <a:r>
              <a:rPr lang="en-US" dirty="0"/>
              <a:t>Brick and concrete block cutting and sawing</a:t>
            </a:r>
          </a:p>
          <a:p>
            <a:pPr lvl="0"/>
            <a:r>
              <a:rPr lang="en-US" dirty="0"/>
              <a:t>Tuck pointing</a:t>
            </a:r>
          </a:p>
          <a:p>
            <a:pPr lvl="0"/>
            <a:r>
              <a:rPr lang="en-US" dirty="0"/>
              <a:t>Tunneling operations</a:t>
            </a:r>
          </a:p>
        </p:txBody>
      </p:sp>
    </p:spTree>
    <p:extLst>
      <p:ext uri="{BB962C8B-B14F-4D97-AF65-F5344CB8AC3E}">
        <p14:creationId xmlns:p14="http://schemas.microsoft.com/office/powerpoint/2010/main" val="418107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FC1E2-8671-45DB-90A4-63BA11944043}"/>
              </a:ext>
            </a:extLst>
          </p:cNvPr>
          <p:cNvSpPr>
            <a:spLocks noGrp="1"/>
          </p:cNvSpPr>
          <p:nvPr>
            <p:ph type="title"/>
          </p:nvPr>
        </p:nvSpPr>
        <p:spPr/>
        <p:txBody>
          <a:bodyPr/>
          <a:lstStyle/>
          <a:p>
            <a:pPr rtl="0" eaLnBrk="1" latinLnBrk="0" hangingPunct="1"/>
            <a:r>
              <a:rPr lang="en-US" sz="3200" b="1" kern="1200" dirty="0">
                <a:solidFill>
                  <a:srgbClr val="FF0000"/>
                </a:solidFill>
                <a:effectLst/>
                <a:latin typeface="Calibri" panose="020F0502020204030204" pitchFamily="34" charset="0"/>
                <a:ea typeface="+mn-ea"/>
                <a:cs typeface="+mn-cs"/>
              </a:rPr>
              <a:t>DANGER! Workers exposed to respirable crystalline silica.</a:t>
            </a:r>
            <a:endParaRPr lang="en-US" sz="5400" dirty="0">
              <a:effectLst/>
            </a:endParaRPr>
          </a:p>
          <a:p>
            <a:endParaRPr lang="en-US" dirty="0"/>
          </a:p>
        </p:txBody>
      </p:sp>
      <p:pic>
        <p:nvPicPr>
          <p:cNvPr id="8" name="Content Placeholder 7" descr="Workers exposed to silica">
            <a:extLst>
              <a:ext uri="{FF2B5EF4-FFF2-40B4-BE49-F238E27FC236}">
                <a16:creationId xmlns:a16="http://schemas.microsoft.com/office/drawing/2014/main" id="{D4E79DFA-9921-43E5-A61F-81E1402F0B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0704" y="1825625"/>
            <a:ext cx="6330592" cy="4351338"/>
          </a:xfrm>
        </p:spPr>
      </p:pic>
    </p:spTree>
    <p:extLst>
      <p:ext uri="{BB962C8B-B14F-4D97-AF65-F5344CB8AC3E}">
        <p14:creationId xmlns:p14="http://schemas.microsoft.com/office/powerpoint/2010/main" val="302927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B9E8-3A43-4E1E-A895-1B2A0A264E31}"/>
              </a:ext>
            </a:extLst>
          </p:cNvPr>
          <p:cNvSpPr>
            <a:spLocks noGrp="1"/>
          </p:cNvSpPr>
          <p:nvPr>
            <p:ph type="title"/>
          </p:nvPr>
        </p:nvSpPr>
        <p:spPr/>
        <p:txBody>
          <a:bodyPr/>
          <a:lstStyle/>
          <a:p>
            <a:r>
              <a:rPr lang="en-US" b="1" dirty="0">
                <a:solidFill>
                  <a:srgbClr val="FF0000"/>
                </a:solidFill>
              </a:rPr>
              <a:t>Introduction to OSHA</a:t>
            </a:r>
          </a:p>
        </p:txBody>
      </p:sp>
      <p:sp>
        <p:nvSpPr>
          <p:cNvPr id="3" name="Content Placeholder 2">
            <a:extLst>
              <a:ext uri="{FF2B5EF4-FFF2-40B4-BE49-F238E27FC236}">
                <a16:creationId xmlns:a16="http://schemas.microsoft.com/office/drawing/2014/main" id="{85BE0FDA-F5A2-4CCC-ADC9-8B0CDF6D7568}"/>
              </a:ext>
            </a:extLst>
          </p:cNvPr>
          <p:cNvSpPr>
            <a:spLocks noGrp="1"/>
          </p:cNvSpPr>
          <p:nvPr>
            <p:ph idx="1"/>
          </p:nvPr>
        </p:nvSpPr>
        <p:spPr/>
        <p:txBody>
          <a:bodyPr>
            <a:normAutofit fontScale="92500"/>
          </a:bodyPr>
          <a:lstStyle/>
          <a:p>
            <a:pPr lvl="0"/>
            <a:r>
              <a:rPr lang="en-US" dirty="0"/>
              <a:t>OSHA’s purpose and employer duty to provide a safe place of employment</a:t>
            </a:r>
          </a:p>
          <a:p>
            <a:pPr lvl="0"/>
            <a:r>
              <a:rPr lang="en-US" dirty="0"/>
              <a:t>Employer/employee rights &amp; responsibilities under the </a:t>
            </a:r>
            <a:r>
              <a:rPr lang="en-US" dirty="0" err="1"/>
              <a:t>OSHAct</a:t>
            </a:r>
            <a:endParaRPr lang="en-US" dirty="0"/>
          </a:p>
          <a:p>
            <a:pPr lvl="0"/>
            <a:r>
              <a:rPr lang="en-US" dirty="0"/>
              <a:t>Refusing to work because conditions are dangerous</a:t>
            </a:r>
          </a:p>
          <a:p>
            <a:pPr lvl="0"/>
            <a:r>
              <a:rPr lang="en-US" dirty="0"/>
              <a:t>OSHA’s multi-employer worksite citation policy</a:t>
            </a:r>
          </a:p>
          <a:p>
            <a:pPr lvl="0"/>
            <a:r>
              <a:rPr lang="en-US" dirty="0"/>
              <a:t>Rights as a whistleblower</a:t>
            </a:r>
          </a:p>
          <a:p>
            <a:pPr lvl="0"/>
            <a:r>
              <a:rPr lang="en-US" dirty="0"/>
              <a:t>OSHA policy on providing and paying for personal protective equipment</a:t>
            </a:r>
          </a:p>
          <a:p>
            <a:pPr lvl="0"/>
            <a:r>
              <a:rPr lang="en-US" dirty="0"/>
              <a:t>Reporting of fatalities and catastrophes</a:t>
            </a:r>
          </a:p>
          <a:p>
            <a:pPr lvl="0"/>
            <a:r>
              <a:rPr lang="en-US" dirty="0"/>
              <a:t>Employee exposure and medical records</a:t>
            </a:r>
          </a:p>
        </p:txBody>
      </p:sp>
    </p:spTree>
    <p:extLst>
      <p:ext uri="{BB962C8B-B14F-4D97-AF65-F5344CB8AC3E}">
        <p14:creationId xmlns:p14="http://schemas.microsoft.com/office/powerpoint/2010/main" val="2988903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AC229-ABA9-4523-B75F-DBDEEAC741F6}"/>
              </a:ext>
            </a:extLst>
          </p:cNvPr>
          <p:cNvSpPr>
            <a:spLocks noGrp="1"/>
          </p:cNvSpPr>
          <p:nvPr>
            <p:ph type="title"/>
          </p:nvPr>
        </p:nvSpPr>
        <p:spPr/>
        <p:txBody>
          <a:bodyPr/>
          <a:lstStyle/>
          <a:p>
            <a:r>
              <a:rPr lang="en-US" b="1" dirty="0">
                <a:solidFill>
                  <a:srgbClr val="FF0000"/>
                </a:solidFill>
              </a:rPr>
              <a:t>General Duty Clause</a:t>
            </a:r>
          </a:p>
        </p:txBody>
      </p:sp>
      <p:sp>
        <p:nvSpPr>
          <p:cNvPr id="3" name="Content Placeholder 2">
            <a:extLst>
              <a:ext uri="{FF2B5EF4-FFF2-40B4-BE49-F238E27FC236}">
                <a16:creationId xmlns:a16="http://schemas.microsoft.com/office/drawing/2014/main" id="{E0C31655-A7E6-4ACE-A155-95272536ADB6}"/>
              </a:ext>
            </a:extLst>
          </p:cNvPr>
          <p:cNvSpPr>
            <a:spLocks noGrp="1"/>
          </p:cNvSpPr>
          <p:nvPr>
            <p:ph idx="1"/>
          </p:nvPr>
        </p:nvSpPr>
        <p:spPr/>
        <p:txBody>
          <a:bodyPr/>
          <a:lstStyle/>
          <a:p>
            <a:pPr marL="0" indent="0">
              <a:buNone/>
            </a:pPr>
            <a:r>
              <a:rPr lang="en-US" b="1" i="1" dirty="0"/>
              <a:t>(a)	Each employer</a:t>
            </a:r>
            <a:endParaRPr lang="en-US" dirty="0"/>
          </a:p>
          <a:p>
            <a:pPr marL="1144588" lvl="0"/>
            <a:r>
              <a:rPr lang="en-US" i="1" dirty="0"/>
              <a:t>Shall furnish to each of his employees employment and a place of employment which are free from recognized hazards that are causing or are likely to cause death or serious physical harm to his employees.</a:t>
            </a:r>
            <a:endParaRPr lang="en-US" dirty="0"/>
          </a:p>
          <a:p>
            <a:pPr marL="1144588" lvl="0"/>
            <a:r>
              <a:rPr lang="en-US" i="1" dirty="0"/>
              <a:t>Shall comply with occupational safety and health standards promulgated under this Act.</a:t>
            </a:r>
            <a:endParaRPr lang="en-US" dirty="0"/>
          </a:p>
          <a:p>
            <a:pPr marL="914400" indent="-914400">
              <a:buNone/>
            </a:pPr>
            <a:r>
              <a:rPr lang="en-US" b="1" i="1" dirty="0"/>
              <a:t>(b)	Each employee</a:t>
            </a:r>
            <a:r>
              <a:rPr lang="en-US" i="1" dirty="0"/>
              <a:t> shall comply with occupational safety and health standards and all rules, regulations, and orders issued pursuant to this Act which are applicable to his own actions and conduct.</a:t>
            </a:r>
            <a:endParaRPr lang="en-US" dirty="0"/>
          </a:p>
          <a:p>
            <a:endParaRPr lang="en-US" dirty="0"/>
          </a:p>
        </p:txBody>
      </p:sp>
    </p:spTree>
    <p:extLst>
      <p:ext uri="{BB962C8B-B14F-4D97-AF65-F5344CB8AC3E}">
        <p14:creationId xmlns:p14="http://schemas.microsoft.com/office/powerpoint/2010/main" val="191618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9F88E-FF7A-48C9-B070-4BC34C4A7B70}"/>
              </a:ext>
            </a:extLst>
          </p:cNvPr>
          <p:cNvSpPr>
            <a:spLocks noGrp="1"/>
          </p:cNvSpPr>
          <p:nvPr>
            <p:ph type="title"/>
          </p:nvPr>
        </p:nvSpPr>
        <p:spPr/>
        <p:txBody>
          <a:bodyPr/>
          <a:lstStyle/>
          <a:p>
            <a:r>
              <a:rPr lang="en-US" b="1" dirty="0">
                <a:solidFill>
                  <a:srgbClr val="FF0000"/>
                </a:solidFill>
              </a:rPr>
              <a:t>OSHA Job-site</a:t>
            </a:r>
            <a:r>
              <a:rPr lang="en-US" b="1" baseline="0" dirty="0">
                <a:solidFill>
                  <a:srgbClr val="FF0000"/>
                </a:solidFill>
              </a:rPr>
              <a:t> Poster</a:t>
            </a:r>
            <a:endParaRPr lang="en-US" b="1" dirty="0">
              <a:solidFill>
                <a:srgbClr val="FF0000"/>
              </a:solidFill>
            </a:endParaRPr>
          </a:p>
        </p:txBody>
      </p:sp>
      <p:pic>
        <p:nvPicPr>
          <p:cNvPr id="7" name="Content Placeholder 6" descr="OSHA Poster - &quot;It's the Law&quot;">
            <a:extLst>
              <a:ext uri="{FF2B5EF4-FFF2-40B4-BE49-F238E27FC236}">
                <a16:creationId xmlns:a16="http://schemas.microsoft.com/office/drawing/2014/main" id="{789104F3-934A-42A7-AEDA-044D2A1459A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73193" y="1825625"/>
            <a:ext cx="2645613" cy="4351338"/>
          </a:xfrm>
        </p:spPr>
      </p:pic>
    </p:spTree>
    <p:extLst>
      <p:ext uri="{BB962C8B-B14F-4D97-AF65-F5344CB8AC3E}">
        <p14:creationId xmlns:p14="http://schemas.microsoft.com/office/powerpoint/2010/main" val="87791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p:nvPr>
        </p:nvSpPr>
        <p:spPr/>
        <p:txBody>
          <a:bodyPr>
            <a:noAutofit/>
          </a:bodyPr>
          <a:lstStyle/>
          <a:p>
            <a:pPr eaLnBrk="1" hangingPunct="1"/>
            <a:r>
              <a:rPr lang="en-US" sz="4800" b="1" dirty="0">
                <a:solidFill>
                  <a:srgbClr val="FF0000"/>
                </a:solidFill>
              </a:rPr>
              <a:t>Refusing to Work because Conditions are Dangerous!</a:t>
            </a:r>
          </a:p>
        </p:txBody>
      </p:sp>
      <p:sp>
        <p:nvSpPr>
          <p:cNvPr id="2" name="Rectangle 3"/>
          <p:cNvSpPr>
            <a:spLocks noGrp="1" noChangeArrowheads="1"/>
          </p:cNvSpPr>
          <p:nvPr>
            <p:ph idx="1"/>
          </p:nvPr>
        </p:nvSpPr>
        <p:spPr/>
        <p:txBody>
          <a:bodyPr/>
          <a:lstStyle/>
          <a:p>
            <a:pPr eaLnBrk="1" hangingPunct="1">
              <a:lnSpc>
                <a:spcPct val="90000"/>
              </a:lnSpc>
              <a:buFontTx/>
              <a:buNone/>
            </a:pPr>
            <a:r>
              <a:rPr lang="en-US" b="1" i="1" dirty="0"/>
              <a:t>When all of these conditions are met, you take the following steps:</a:t>
            </a:r>
            <a:endParaRPr lang="en-US" dirty="0"/>
          </a:p>
          <a:p>
            <a:pPr eaLnBrk="1" hangingPunct="1">
              <a:lnSpc>
                <a:spcPct val="90000"/>
              </a:lnSpc>
            </a:pPr>
            <a:r>
              <a:rPr lang="en-US" dirty="0"/>
              <a:t>Ask your employer to correct the hazard;</a:t>
            </a:r>
          </a:p>
          <a:p>
            <a:pPr eaLnBrk="1" hangingPunct="1">
              <a:lnSpc>
                <a:spcPct val="90000"/>
              </a:lnSpc>
            </a:pPr>
            <a:r>
              <a:rPr lang="en-US" dirty="0"/>
              <a:t>Ask your employer for other work;</a:t>
            </a:r>
          </a:p>
          <a:p>
            <a:pPr eaLnBrk="1" hangingPunct="1">
              <a:lnSpc>
                <a:spcPct val="90000"/>
              </a:lnSpc>
            </a:pPr>
            <a:r>
              <a:rPr lang="en-US" dirty="0"/>
              <a:t>Tell your employer that you won’t perform the work unless and until the hazard is corrected; and</a:t>
            </a:r>
          </a:p>
          <a:p>
            <a:pPr eaLnBrk="1" hangingPunct="1">
              <a:lnSpc>
                <a:spcPct val="90000"/>
              </a:lnSpc>
            </a:pPr>
            <a:r>
              <a:rPr lang="en-US" dirty="0"/>
              <a:t>Remain at the worksite until ordered to leave by your employer.</a:t>
            </a:r>
          </a:p>
        </p:txBody>
      </p:sp>
    </p:spTree>
    <p:extLst>
      <p:ext uri="{BB962C8B-B14F-4D97-AF65-F5344CB8AC3E}">
        <p14:creationId xmlns:p14="http://schemas.microsoft.com/office/powerpoint/2010/main" val="3247192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OSHA Disclaimer</a:t>
            </a:r>
          </a:p>
        </p:txBody>
      </p:sp>
      <p:sp>
        <p:nvSpPr>
          <p:cNvPr id="3" name="Content Placeholder 2"/>
          <p:cNvSpPr>
            <a:spLocks noGrp="1"/>
          </p:cNvSpPr>
          <p:nvPr>
            <p:ph idx="1"/>
          </p:nvPr>
        </p:nvSpPr>
        <p:spPr/>
        <p:txBody>
          <a:bodyPr/>
          <a:lstStyle/>
          <a:p>
            <a:pPr marL="0" indent="0">
              <a:buNone/>
            </a:pPr>
            <a:r>
              <a:rPr lang="en-US" dirty="0"/>
              <a:t>This material was produced under grant number SH-05009-SH8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extLst>
      <p:ext uri="{BB962C8B-B14F-4D97-AF65-F5344CB8AC3E}">
        <p14:creationId xmlns:p14="http://schemas.microsoft.com/office/powerpoint/2010/main" val="2924085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5EF0-C6E4-49DC-A4A0-2D2FE62D9989}"/>
              </a:ext>
            </a:extLst>
          </p:cNvPr>
          <p:cNvSpPr>
            <a:spLocks noGrp="1"/>
          </p:cNvSpPr>
          <p:nvPr>
            <p:ph type="title"/>
          </p:nvPr>
        </p:nvSpPr>
        <p:spPr/>
        <p:txBody>
          <a:bodyPr>
            <a:normAutofit/>
          </a:bodyPr>
          <a:lstStyle/>
          <a:p>
            <a:r>
              <a:rPr lang="en-US" sz="4000" b="1" dirty="0">
                <a:solidFill>
                  <a:srgbClr val="FF0000"/>
                </a:solidFill>
              </a:rPr>
              <a:t>OSHA’s Multi-Employer Worksite Citation Policy</a:t>
            </a:r>
            <a:endParaRPr lang="en-US" sz="4000" dirty="0">
              <a:solidFill>
                <a:srgbClr val="FF0000"/>
              </a:solidFill>
            </a:endParaRPr>
          </a:p>
        </p:txBody>
      </p:sp>
      <p:sp>
        <p:nvSpPr>
          <p:cNvPr id="3" name="Content Placeholder 2">
            <a:extLst>
              <a:ext uri="{FF2B5EF4-FFF2-40B4-BE49-F238E27FC236}">
                <a16:creationId xmlns:a16="http://schemas.microsoft.com/office/drawing/2014/main" id="{80A5D938-A6B0-499A-BE86-1B07998773C9}"/>
              </a:ext>
            </a:extLst>
          </p:cNvPr>
          <p:cNvSpPr>
            <a:spLocks noGrp="1"/>
          </p:cNvSpPr>
          <p:nvPr>
            <p:ph sz="half" idx="1"/>
          </p:nvPr>
        </p:nvSpPr>
        <p:spPr/>
        <p:txBody>
          <a:bodyPr/>
          <a:lstStyle/>
          <a:p>
            <a:r>
              <a:rPr lang="en-US" b="1" dirty="0"/>
              <a:t>The Creating Employer</a:t>
            </a:r>
          </a:p>
          <a:p>
            <a:r>
              <a:rPr lang="en-US" b="1" dirty="0"/>
              <a:t>The Exposing Employer</a:t>
            </a:r>
          </a:p>
          <a:p>
            <a:r>
              <a:rPr lang="en-US" b="1" dirty="0"/>
              <a:t>The Correcting Employer</a:t>
            </a:r>
          </a:p>
          <a:p>
            <a:r>
              <a:rPr lang="en-US" b="1" dirty="0"/>
              <a:t>The Controlling Employer</a:t>
            </a:r>
            <a:endParaRPr lang="en-US" dirty="0"/>
          </a:p>
        </p:txBody>
      </p:sp>
      <p:pic>
        <p:nvPicPr>
          <p:cNvPr id="10" name="Content Placeholder 9" descr="Multi-employer worksite image">
            <a:extLst>
              <a:ext uri="{FF2B5EF4-FFF2-40B4-BE49-F238E27FC236}">
                <a16:creationId xmlns:a16="http://schemas.microsoft.com/office/drawing/2014/main" id="{BE5240A7-20F6-4E67-92DE-6FD72CE980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23427" y="1826712"/>
            <a:ext cx="5079146" cy="4349163"/>
          </a:xfrm>
        </p:spPr>
      </p:pic>
    </p:spTree>
    <p:extLst>
      <p:ext uri="{BB962C8B-B14F-4D97-AF65-F5344CB8AC3E}">
        <p14:creationId xmlns:p14="http://schemas.microsoft.com/office/powerpoint/2010/main" val="2551482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D7E98-8263-4732-B973-071CB257205B}"/>
              </a:ext>
            </a:extLst>
          </p:cNvPr>
          <p:cNvSpPr>
            <a:spLocks noGrp="1"/>
          </p:cNvSpPr>
          <p:nvPr>
            <p:ph type="title"/>
          </p:nvPr>
        </p:nvSpPr>
        <p:spPr/>
        <p:txBody>
          <a:bodyPr>
            <a:normAutofit/>
          </a:bodyPr>
          <a:lstStyle/>
          <a:p>
            <a:r>
              <a:rPr lang="en-US" b="1" dirty="0">
                <a:solidFill>
                  <a:srgbClr val="FF0000"/>
                </a:solidFill>
              </a:rPr>
              <a:t>Employers must Provide and Pay for most PPE</a:t>
            </a:r>
            <a:endParaRPr lang="en-US" dirty="0">
              <a:solidFill>
                <a:srgbClr val="FF0000"/>
              </a:solidFill>
            </a:endParaRPr>
          </a:p>
        </p:txBody>
      </p:sp>
      <p:pic>
        <p:nvPicPr>
          <p:cNvPr id="7" name="Content Placeholder 6" descr="PPE obligations">
            <a:extLst>
              <a:ext uri="{FF2B5EF4-FFF2-40B4-BE49-F238E27FC236}">
                <a16:creationId xmlns:a16="http://schemas.microsoft.com/office/drawing/2014/main" id="{E8409968-232C-42C4-A925-93CE3C59AC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5063" y="1573306"/>
            <a:ext cx="10287532" cy="5029199"/>
          </a:xfrm>
        </p:spPr>
      </p:pic>
    </p:spTree>
    <p:extLst>
      <p:ext uri="{BB962C8B-B14F-4D97-AF65-F5344CB8AC3E}">
        <p14:creationId xmlns:p14="http://schemas.microsoft.com/office/powerpoint/2010/main" val="563721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533B36-60BC-4441-8B3B-D344341C7F25}"/>
              </a:ext>
            </a:extLst>
          </p:cNvPr>
          <p:cNvSpPr>
            <a:spLocks noGrp="1"/>
          </p:cNvSpPr>
          <p:nvPr>
            <p:ph type="title"/>
          </p:nvPr>
        </p:nvSpPr>
        <p:spPr/>
        <p:txBody>
          <a:bodyPr/>
          <a:lstStyle/>
          <a:p>
            <a:r>
              <a:rPr lang="en-US" b="1" dirty="0">
                <a:solidFill>
                  <a:srgbClr val="FF0000"/>
                </a:solidFill>
              </a:rPr>
              <a:t>Reporting of Fatalities and Catastrophes</a:t>
            </a:r>
            <a:endParaRPr lang="en-US" dirty="0">
              <a:solidFill>
                <a:srgbClr val="FF0000"/>
              </a:solidFill>
            </a:endParaRPr>
          </a:p>
        </p:txBody>
      </p:sp>
      <p:sp>
        <p:nvSpPr>
          <p:cNvPr id="4" name="Content Placeholder 3">
            <a:extLst>
              <a:ext uri="{FF2B5EF4-FFF2-40B4-BE49-F238E27FC236}">
                <a16:creationId xmlns:a16="http://schemas.microsoft.com/office/drawing/2014/main" id="{38577116-11FB-4360-A16E-2C2F95260372}"/>
              </a:ext>
            </a:extLst>
          </p:cNvPr>
          <p:cNvSpPr>
            <a:spLocks noGrp="1"/>
          </p:cNvSpPr>
          <p:nvPr>
            <p:ph idx="1"/>
          </p:nvPr>
        </p:nvSpPr>
        <p:spPr/>
        <p:txBody>
          <a:bodyPr/>
          <a:lstStyle/>
          <a:p>
            <a:r>
              <a:rPr lang="en-US" dirty="0"/>
              <a:t>Employers must report all work related fatalities within eight (8) hours.</a:t>
            </a:r>
          </a:p>
          <a:p>
            <a:r>
              <a:rPr lang="en-US" dirty="0"/>
              <a:t>All work-related inpatient hospitalizations, all amputations and all losses of an eye within 24 hours.</a:t>
            </a:r>
          </a:p>
        </p:txBody>
      </p:sp>
    </p:spTree>
    <p:extLst>
      <p:ext uri="{BB962C8B-B14F-4D97-AF65-F5344CB8AC3E}">
        <p14:creationId xmlns:p14="http://schemas.microsoft.com/office/powerpoint/2010/main" val="292544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normAutofit/>
          </a:bodyPr>
          <a:lstStyle/>
          <a:p>
            <a:pPr eaLnBrk="1" hangingPunct="1"/>
            <a:r>
              <a:rPr lang="en-US" b="1" i="1" dirty="0">
                <a:solidFill>
                  <a:srgbClr val="FF0000"/>
                </a:solidFill>
              </a:rPr>
              <a:t>Employee Exposure &amp; Medical Records</a:t>
            </a:r>
            <a:r>
              <a:rPr lang="en-US" b="1" dirty="0">
                <a:solidFill>
                  <a:srgbClr val="FF0000"/>
                </a:solidFill>
              </a:rPr>
              <a:t> </a:t>
            </a:r>
          </a:p>
        </p:txBody>
      </p:sp>
      <p:sp>
        <p:nvSpPr>
          <p:cNvPr id="82948" name="Rectangle 3"/>
          <p:cNvSpPr>
            <a:spLocks noGrp="1" noChangeArrowheads="1"/>
          </p:cNvSpPr>
          <p:nvPr>
            <p:ph sz="half" idx="1"/>
          </p:nvPr>
        </p:nvSpPr>
        <p:spPr/>
        <p:txBody>
          <a:bodyPr/>
          <a:lstStyle/>
          <a:p>
            <a:pPr eaLnBrk="1" hangingPunct="1">
              <a:lnSpc>
                <a:spcPct val="90000"/>
              </a:lnSpc>
              <a:buFontTx/>
              <a:buNone/>
            </a:pPr>
            <a:r>
              <a:rPr lang="en-US" b="1" i="1" dirty="0"/>
              <a:t>Retention of Medical Records…</a:t>
            </a:r>
            <a:endParaRPr lang="en-US" dirty="0"/>
          </a:p>
          <a:p>
            <a:pPr eaLnBrk="1" hangingPunct="1">
              <a:lnSpc>
                <a:spcPct val="90000"/>
              </a:lnSpc>
            </a:pPr>
            <a:r>
              <a:rPr lang="en-US" dirty="0"/>
              <a:t>Employee medical records – duration of the employee’s employment plus 30 years.</a:t>
            </a:r>
          </a:p>
          <a:p>
            <a:pPr eaLnBrk="1" hangingPunct="1">
              <a:lnSpc>
                <a:spcPct val="90000"/>
              </a:lnSpc>
            </a:pPr>
            <a:r>
              <a:rPr lang="en-US" dirty="0"/>
              <a:t>Employee exposure records for at least 30 years (personal air monitoring results).</a:t>
            </a:r>
          </a:p>
          <a:p>
            <a:pPr eaLnBrk="1" hangingPunct="1">
              <a:lnSpc>
                <a:spcPct val="90000"/>
              </a:lnSpc>
            </a:pPr>
            <a:r>
              <a:rPr lang="en-US" dirty="0"/>
              <a:t>Background data –  1 year</a:t>
            </a:r>
          </a:p>
        </p:txBody>
      </p:sp>
      <p:pic>
        <p:nvPicPr>
          <p:cNvPr id="4" name="Content Placeholder 3" descr="Record retention">
            <a:extLst>
              <a:ext uri="{FF2B5EF4-FFF2-40B4-BE49-F238E27FC236}">
                <a16:creationId xmlns:a16="http://schemas.microsoft.com/office/drawing/2014/main" id="{5B30D66C-CF3D-45E6-B6FC-72421551262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09232" y="2529110"/>
            <a:ext cx="3907536" cy="2944368"/>
          </a:xfrm>
        </p:spPr>
      </p:pic>
    </p:spTree>
    <p:extLst>
      <p:ext uri="{BB962C8B-B14F-4D97-AF65-F5344CB8AC3E}">
        <p14:creationId xmlns:p14="http://schemas.microsoft.com/office/powerpoint/2010/main" val="34061318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A87A-AC31-478B-BB05-56A7E4D6AFAB}"/>
              </a:ext>
            </a:extLst>
          </p:cNvPr>
          <p:cNvSpPr>
            <a:spLocks noGrp="1"/>
          </p:cNvSpPr>
          <p:nvPr>
            <p:ph type="title"/>
          </p:nvPr>
        </p:nvSpPr>
        <p:spPr/>
        <p:txBody>
          <a:bodyPr/>
          <a:lstStyle/>
          <a:p>
            <a:r>
              <a:rPr lang="en-US" b="1" dirty="0">
                <a:solidFill>
                  <a:srgbClr val="FF0000"/>
                </a:solidFill>
              </a:rPr>
              <a:t>Compliance Guide for Silica</a:t>
            </a:r>
          </a:p>
        </p:txBody>
      </p:sp>
      <p:sp>
        <p:nvSpPr>
          <p:cNvPr id="3" name="Content Placeholder 2">
            <a:extLst>
              <a:ext uri="{FF2B5EF4-FFF2-40B4-BE49-F238E27FC236}">
                <a16:creationId xmlns:a16="http://schemas.microsoft.com/office/drawing/2014/main" id="{46B86080-BC0F-4E2A-99C9-C648D9E3D1BC}"/>
              </a:ext>
            </a:extLst>
          </p:cNvPr>
          <p:cNvSpPr>
            <a:spLocks noGrp="1"/>
          </p:cNvSpPr>
          <p:nvPr>
            <p:ph sz="half" idx="1"/>
          </p:nvPr>
        </p:nvSpPr>
        <p:spPr/>
        <p:txBody>
          <a:bodyPr/>
          <a:lstStyle/>
          <a:p>
            <a:r>
              <a:rPr lang="en-US" dirty="0"/>
              <a:t>Specific exposure controls methods</a:t>
            </a:r>
          </a:p>
          <a:p>
            <a:r>
              <a:rPr lang="en-US" dirty="0"/>
              <a:t>Alternative exposure control methods</a:t>
            </a:r>
          </a:p>
          <a:p>
            <a:pPr lvl="1"/>
            <a:r>
              <a:rPr lang="en-US" dirty="0"/>
              <a:t>Permissible Exposure Limit (PEL)</a:t>
            </a:r>
          </a:p>
          <a:p>
            <a:pPr lvl="1"/>
            <a:r>
              <a:rPr lang="en-US" dirty="0"/>
              <a:t>Exposure Assessment</a:t>
            </a:r>
          </a:p>
          <a:p>
            <a:pPr lvl="1"/>
            <a:r>
              <a:rPr lang="en-US" dirty="0"/>
              <a:t>Methods of Compliance</a:t>
            </a:r>
          </a:p>
        </p:txBody>
      </p:sp>
      <p:pic>
        <p:nvPicPr>
          <p:cNvPr id="8" name="Content Placeholder 7" descr="Small Entity Compliance Guide">
            <a:extLst>
              <a:ext uri="{FF2B5EF4-FFF2-40B4-BE49-F238E27FC236}">
                <a16:creationId xmlns:a16="http://schemas.microsoft.com/office/drawing/2014/main" id="{E925BBFF-D5A6-4439-A7F0-79ACBAA49FD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73925" y="1825625"/>
            <a:ext cx="4178150" cy="4351338"/>
          </a:xfrm>
        </p:spPr>
      </p:pic>
    </p:spTree>
    <p:extLst>
      <p:ext uri="{BB962C8B-B14F-4D97-AF65-F5344CB8AC3E}">
        <p14:creationId xmlns:p14="http://schemas.microsoft.com/office/powerpoint/2010/main" val="2151654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CF753-9B18-4F31-838E-F3552FDEC697}"/>
              </a:ext>
            </a:extLst>
          </p:cNvPr>
          <p:cNvSpPr>
            <a:spLocks noGrp="1"/>
          </p:cNvSpPr>
          <p:nvPr>
            <p:ph type="title"/>
          </p:nvPr>
        </p:nvSpPr>
        <p:spPr/>
        <p:txBody>
          <a:bodyPr/>
          <a:lstStyle/>
          <a:p>
            <a:r>
              <a:rPr lang="en-US" b="1" dirty="0">
                <a:solidFill>
                  <a:srgbClr val="FF0000"/>
                </a:solidFill>
              </a:rPr>
              <a:t>OSHA Standards for Silica</a:t>
            </a:r>
            <a:endParaRPr lang="en-US" dirty="0">
              <a:solidFill>
                <a:srgbClr val="FF0000"/>
              </a:solidFill>
            </a:endParaRPr>
          </a:p>
        </p:txBody>
      </p:sp>
      <p:sp>
        <p:nvSpPr>
          <p:cNvPr id="3" name="Content Placeholder 2">
            <a:extLst>
              <a:ext uri="{FF2B5EF4-FFF2-40B4-BE49-F238E27FC236}">
                <a16:creationId xmlns:a16="http://schemas.microsoft.com/office/drawing/2014/main" id="{0E3BD127-234D-4888-A979-6894FF0E8149}"/>
              </a:ext>
            </a:extLst>
          </p:cNvPr>
          <p:cNvSpPr>
            <a:spLocks noGrp="1"/>
          </p:cNvSpPr>
          <p:nvPr>
            <p:ph idx="1"/>
          </p:nvPr>
        </p:nvSpPr>
        <p:spPr>
          <a:xfrm>
            <a:off x="838200" y="1825625"/>
            <a:ext cx="10515600" cy="1603375"/>
          </a:xfrm>
        </p:spPr>
        <p:txBody>
          <a:bodyPr/>
          <a:lstStyle/>
          <a:p>
            <a:pPr lvl="0"/>
            <a:r>
              <a:rPr lang="en-US" dirty="0"/>
              <a:t>Construction – 29 CFR 1926.1153</a:t>
            </a:r>
          </a:p>
          <a:p>
            <a:r>
              <a:rPr lang="en-US" dirty="0"/>
              <a:t>General Industry &amp; Maritime – 29 CFR 1910.1053</a:t>
            </a:r>
            <a:r>
              <a:rPr lang="en-US" b="1" i="1" u="sng" dirty="0"/>
              <a:t> </a:t>
            </a:r>
            <a:endParaRPr lang="en-US" dirty="0"/>
          </a:p>
        </p:txBody>
      </p:sp>
    </p:spTree>
    <p:extLst>
      <p:ext uri="{BB962C8B-B14F-4D97-AF65-F5344CB8AC3E}">
        <p14:creationId xmlns:p14="http://schemas.microsoft.com/office/powerpoint/2010/main" val="2623694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29 CFR 1926.1153 Respirable Crystalline Silica</a:t>
            </a:r>
          </a:p>
        </p:txBody>
      </p:sp>
      <p:sp>
        <p:nvSpPr>
          <p:cNvPr id="3" name="Content Placeholder 2"/>
          <p:cNvSpPr>
            <a:spLocks noGrp="1"/>
          </p:cNvSpPr>
          <p:nvPr>
            <p:ph idx="1"/>
          </p:nvPr>
        </p:nvSpPr>
        <p:spPr/>
        <p:txBody>
          <a:bodyPr/>
          <a:lstStyle/>
          <a:p>
            <a:r>
              <a:rPr lang="en-US" u="sng" dirty="0"/>
              <a:t>Scope and application</a:t>
            </a:r>
            <a:r>
              <a:rPr lang="en-US" dirty="0"/>
              <a:t>. This section applies to all occupational exposures to respirable crystalline silica in construction work, except where employee exposure will remain below 25 micrograms per cubic meter of air (25 </a:t>
            </a:r>
            <a:r>
              <a:rPr lang="en-US" dirty="0" err="1"/>
              <a:t>μg</a:t>
            </a:r>
            <a:r>
              <a:rPr lang="en-US" dirty="0"/>
              <a:t>/m</a:t>
            </a:r>
            <a:r>
              <a:rPr lang="en-US" dirty="0">
                <a:solidFill>
                  <a:srgbClr val="000000"/>
                </a:solidFill>
              </a:rPr>
              <a:t>³</a:t>
            </a:r>
            <a:r>
              <a:rPr lang="en-US" dirty="0"/>
              <a:t> ) as an 8-hour time-weighted average (TWA) under any foreseeable conditions.</a:t>
            </a:r>
          </a:p>
        </p:txBody>
      </p:sp>
    </p:spTree>
    <p:extLst>
      <p:ext uri="{BB962C8B-B14F-4D97-AF65-F5344CB8AC3E}">
        <p14:creationId xmlns:p14="http://schemas.microsoft.com/office/powerpoint/2010/main" val="3538565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OSHA PEL for Silica</a:t>
            </a:r>
          </a:p>
        </p:txBody>
      </p:sp>
      <p:sp>
        <p:nvSpPr>
          <p:cNvPr id="3" name="Content Placeholder 2"/>
          <p:cNvSpPr>
            <a:spLocks noGrp="1"/>
          </p:cNvSpPr>
          <p:nvPr>
            <p:ph idx="1"/>
          </p:nvPr>
        </p:nvSpPr>
        <p:spPr/>
        <p:txBody>
          <a:bodyPr/>
          <a:lstStyle/>
          <a:p>
            <a:r>
              <a:rPr lang="en-US" dirty="0"/>
              <a:t>The employer shall ensure that no employee is exposed to an airborne concentration of respirable crystalline silica in excess of </a:t>
            </a:r>
            <a:r>
              <a:rPr lang="en-US" i="1" dirty="0"/>
              <a:t>50 </a:t>
            </a:r>
            <a:r>
              <a:rPr lang="en-US" i="1" dirty="0">
                <a:solidFill>
                  <a:srgbClr val="000000"/>
                </a:solidFill>
              </a:rPr>
              <a:t>µg/m³ </a:t>
            </a:r>
            <a:r>
              <a:rPr lang="en-US" dirty="0"/>
              <a:t>, calculated as an 8-hour TWA.</a:t>
            </a:r>
          </a:p>
          <a:p>
            <a:r>
              <a:rPr lang="en-US" dirty="0"/>
              <a:t>Permissible Exposure Limit</a:t>
            </a:r>
          </a:p>
          <a:p>
            <a:pPr lvl="1"/>
            <a:r>
              <a:rPr lang="en-US" dirty="0"/>
              <a:t>50 micro grams per cubic meter of air (</a:t>
            </a:r>
            <a:r>
              <a:rPr lang="en-US" i="1" dirty="0"/>
              <a:t>50 </a:t>
            </a:r>
            <a:r>
              <a:rPr lang="en-US" i="1" dirty="0">
                <a:solidFill>
                  <a:srgbClr val="000000"/>
                </a:solidFill>
              </a:rPr>
              <a:t>µg/m³ </a:t>
            </a:r>
            <a:r>
              <a:rPr lang="en-US" dirty="0">
                <a:solidFill>
                  <a:srgbClr val="000000"/>
                </a:solidFill>
              </a:rPr>
              <a:t>)</a:t>
            </a:r>
          </a:p>
          <a:p>
            <a:pPr marL="228600" lvl="1"/>
            <a:r>
              <a:rPr lang="en-US" dirty="0">
                <a:solidFill>
                  <a:srgbClr val="000000"/>
                </a:solidFill>
              </a:rPr>
              <a:t>Action Level</a:t>
            </a:r>
          </a:p>
          <a:p>
            <a:pPr marL="685800" lvl="2"/>
            <a:r>
              <a:rPr lang="en-US" sz="2400" dirty="0">
                <a:solidFill>
                  <a:srgbClr val="000000"/>
                </a:solidFill>
              </a:rPr>
              <a:t>25 micro grams per cubic meter of air </a:t>
            </a:r>
            <a:r>
              <a:rPr lang="en-US" sz="2400" dirty="0"/>
              <a:t>(</a:t>
            </a:r>
            <a:r>
              <a:rPr lang="en-US" sz="2400" i="1" dirty="0"/>
              <a:t>25 </a:t>
            </a:r>
            <a:r>
              <a:rPr lang="en-US" sz="2400" i="1" dirty="0">
                <a:solidFill>
                  <a:srgbClr val="000000"/>
                </a:solidFill>
              </a:rPr>
              <a:t>µg/m³ </a:t>
            </a:r>
            <a:r>
              <a:rPr lang="en-US" sz="2400" dirty="0">
                <a:solidFill>
                  <a:srgbClr val="000000"/>
                </a:solidFill>
              </a:rPr>
              <a:t>)</a:t>
            </a:r>
            <a:endParaRPr lang="en-US" sz="2400" dirty="0"/>
          </a:p>
        </p:txBody>
      </p:sp>
    </p:spTree>
    <p:extLst>
      <p:ext uri="{BB962C8B-B14F-4D97-AF65-F5344CB8AC3E}">
        <p14:creationId xmlns:p14="http://schemas.microsoft.com/office/powerpoint/2010/main" val="383091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2"/>
          <p:cNvSpPr>
            <a:spLocks noGrp="1" noChangeArrowheads="1"/>
          </p:cNvSpPr>
          <p:nvPr>
            <p:ph type="title"/>
          </p:nvPr>
        </p:nvSpPr>
        <p:spPr/>
        <p:txBody>
          <a:bodyPr>
            <a:normAutofit/>
          </a:bodyPr>
          <a:lstStyle/>
          <a:p>
            <a:pPr eaLnBrk="1" hangingPunct="1"/>
            <a:r>
              <a:rPr lang="en-US" sz="3600" b="1" dirty="0">
                <a:solidFill>
                  <a:srgbClr val="FF0000"/>
                </a:solidFill>
              </a:rPr>
              <a:t>Micrograms per Cubic Meter of Air (µg/m³)</a:t>
            </a:r>
          </a:p>
        </p:txBody>
      </p:sp>
      <p:pic>
        <p:nvPicPr>
          <p:cNvPr id="5" name="Content Placeholder 4" descr="Micrograms per Cubic Meter of Air">
            <a:extLst>
              <a:ext uri="{FF2B5EF4-FFF2-40B4-BE49-F238E27FC236}">
                <a16:creationId xmlns:a16="http://schemas.microsoft.com/office/drawing/2014/main" id="{2F0106EF-34CA-4419-A4E0-CD875806B9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7427" y="1825625"/>
            <a:ext cx="8197145" cy="4351338"/>
          </a:xfrm>
        </p:spPr>
      </p:pic>
    </p:spTree>
    <p:extLst>
      <p:ext uri="{BB962C8B-B14F-4D97-AF65-F5344CB8AC3E}">
        <p14:creationId xmlns:p14="http://schemas.microsoft.com/office/powerpoint/2010/main" val="375243573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ChangeArrowheads="1"/>
          </p:cNvSpPr>
          <p:nvPr>
            <p:ph type="title"/>
          </p:nvPr>
        </p:nvSpPr>
        <p:spPr/>
        <p:txBody>
          <a:bodyPr>
            <a:noAutofit/>
          </a:bodyPr>
          <a:lstStyle/>
          <a:p>
            <a:pPr eaLnBrk="1" hangingPunct="1"/>
            <a:r>
              <a:rPr lang="en-US" b="1" dirty="0">
                <a:solidFill>
                  <a:srgbClr val="FF0000"/>
                </a:solidFill>
              </a:rPr>
              <a:t>Exposure Limit Comparison Chart </a:t>
            </a:r>
          </a:p>
        </p:txBody>
      </p:sp>
      <p:pic>
        <p:nvPicPr>
          <p:cNvPr id="4" name="Content Placeholder 3" descr="Exposure Limit Comparison Chart">
            <a:extLst>
              <a:ext uri="{FF2B5EF4-FFF2-40B4-BE49-F238E27FC236}">
                <a16:creationId xmlns:a16="http://schemas.microsoft.com/office/drawing/2014/main" id="{C2718F20-F1BA-4B36-88ED-717A2E138E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9968" y="1837214"/>
            <a:ext cx="8132064" cy="4328160"/>
          </a:xfrm>
        </p:spPr>
      </p:pic>
    </p:spTree>
    <p:extLst>
      <p:ext uri="{BB962C8B-B14F-4D97-AF65-F5344CB8AC3E}">
        <p14:creationId xmlns:p14="http://schemas.microsoft.com/office/powerpoint/2010/main" val="32260069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Learning Objectives</a:t>
            </a:r>
          </a:p>
        </p:txBody>
      </p:sp>
      <p:sp>
        <p:nvSpPr>
          <p:cNvPr id="3" name="Content Placeholder 2"/>
          <p:cNvSpPr>
            <a:spLocks noGrp="1"/>
          </p:cNvSpPr>
          <p:nvPr>
            <p:ph idx="1"/>
          </p:nvPr>
        </p:nvSpPr>
        <p:spPr/>
        <p:txBody>
          <a:bodyPr/>
          <a:lstStyle/>
          <a:p>
            <a:r>
              <a:rPr lang="en-US" dirty="0"/>
              <a:t>The health hazards associated with exposure to respirable crystalline silica.</a:t>
            </a:r>
          </a:p>
          <a:p>
            <a:r>
              <a:rPr lang="en-US" dirty="0"/>
              <a:t>Specific tasks in the workplace that could result in exposure to respirable crystalline silica.</a:t>
            </a:r>
          </a:p>
          <a:p>
            <a:r>
              <a:rPr lang="en-US" dirty="0"/>
              <a:t>Specific measures employers can implement to protect employees from exposure to respirable crystalline silica, including engineering controls, work practices, and respirators to be used.</a:t>
            </a:r>
          </a:p>
          <a:p>
            <a:r>
              <a:rPr lang="en-US" dirty="0"/>
              <a:t>The contents of OSHA’s Respirable Crystalline Silica standard.</a:t>
            </a:r>
          </a:p>
        </p:txBody>
      </p:sp>
    </p:spTree>
    <p:extLst>
      <p:ext uri="{BB962C8B-B14F-4D97-AF65-F5344CB8AC3E}">
        <p14:creationId xmlns:p14="http://schemas.microsoft.com/office/powerpoint/2010/main" val="2225433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rPr>
              <a:t>Silica Competent Person</a:t>
            </a:r>
          </a:p>
        </p:txBody>
      </p:sp>
      <p:sp>
        <p:nvSpPr>
          <p:cNvPr id="3" name="Content Placeholder 2"/>
          <p:cNvSpPr>
            <a:spLocks noGrp="1"/>
          </p:cNvSpPr>
          <p:nvPr>
            <p:ph idx="1"/>
          </p:nvPr>
        </p:nvSpPr>
        <p:spPr/>
        <p:txBody>
          <a:bodyPr>
            <a:normAutofit/>
          </a:bodyPr>
          <a:lstStyle/>
          <a:p>
            <a:pPr marL="0" indent="0">
              <a:buNone/>
            </a:pPr>
            <a:r>
              <a:rPr lang="en-US" sz="4800" b="1" dirty="0"/>
              <a:t>Competent person </a:t>
            </a:r>
            <a:r>
              <a:rPr lang="en-US" sz="3200" dirty="0"/>
              <a:t>means an individual who is capable of identifying existing and foreseeable respirable crystalline silica hazards in the workplace and who has authorization to take prompt corrective measures to eliminate or minimize them. The competent person must have the knowledge and ability necessary to fulfill the responsibilities set forth in [OSHA’s Silica Standard].</a:t>
            </a:r>
          </a:p>
        </p:txBody>
      </p:sp>
    </p:spTree>
    <p:extLst>
      <p:ext uri="{BB962C8B-B14F-4D97-AF65-F5344CB8AC3E}">
        <p14:creationId xmlns:p14="http://schemas.microsoft.com/office/powerpoint/2010/main" val="2742147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CA67A-BACB-4F94-B074-534ABD9A9DD4}"/>
              </a:ext>
            </a:extLst>
          </p:cNvPr>
          <p:cNvSpPr>
            <a:spLocks noGrp="1"/>
          </p:cNvSpPr>
          <p:nvPr>
            <p:ph type="title"/>
          </p:nvPr>
        </p:nvSpPr>
        <p:spPr/>
        <p:txBody>
          <a:bodyPr/>
          <a:lstStyle/>
          <a:p>
            <a:r>
              <a:rPr lang="en-US" b="1" dirty="0">
                <a:solidFill>
                  <a:srgbClr val="FF0000"/>
                </a:solidFill>
              </a:rPr>
              <a:t>Compliance Options for Silica</a:t>
            </a:r>
          </a:p>
        </p:txBody>
      </p:sp>
      <p:sp>
        <p:nvSpPr>
          <p:cNvPr id="3" name="Content Placeholder 2">
            <a:extLst>
              <a:ext uri="{FF2B5EF4-FFF2-40B4-BE49-F238E27FC236}">
                <a16:creationId xmlns:a16="http://schemas.microsoft.com/office/drawing/2014/main" id="{6C3E9127-B9C6-425C-B958-A67C2133E560}"/>
              </a:ext>
            </a:extLst>
          </p:cNvPr>
          <p:cNvSpPr>
            <a:spLocks noGrp="1"/>
          </p:cNvSpPr>
          <p:nvPr>
            <p:ph idx="1"/>
          </p:nvPr>
        </p:nvSpPr>
        <p:spPr/>
        <p:txBody>
          <a:bodyPr/>
          <a:lstStyle/>
          <a:p>
            <a:pPr lvl="0"/>
            <a:r>
              <a:rPr lang="en-US" b="1" dirty="0"/>
              <a:t>Specified exposure control methods; or</a:t>
            </a:r>
            <a:endParaRPr lang="en-US" dirty="0"/>
          </a:p>
          <a:p>
            <a:pPr lvl="0"/>
            <a:r>
              <a:rPr lang="en-US" b="1" dirty="0"/>
              <a:t>Alternative exposure control methods.</a:t>
            </a:r>
            <a:endParaRPr lang="en-US" dirty="0"/>
          </a:p>
        </p:txBody>
      </p:sp>
    </p:spTree>
    <p:extLst>
      <p:ext uri="{BB962C8B-B14F-4D97-AF65-F5344CB8AC3E}">
        <p14:creationId xmlns:p14="http://schemas.microsoft.com/office/powerpoint/2010/main" val="599563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586B-CC6A-4566-829C-0AE9EAEF7981}"/>
              </a:ext>
            </a:extLst>
          </p:cNvPr>
          <p:cNvSpPr>
            <a:spLocks noGrp="1"/>
          </p:cNvSpPr>
          <p:nvPr>
            <p:ph type="title"/>
          </p:nvPr>
        </p:nvSpPr>
        <p:spPr/>
        <p:txBody>
          <a:bodyPr>
            <a:normAutofit/>
          </a:bodyPr>
          <a:lstStyle/>
          <a:p>
            <a:r>
              <a:rPr lang="en-US" sz="4000" b="1" dirty="0">
                <a:solidFill>
                  <a:srgbClr val="FF0000"/>
                </a:solidFill>
              </a:rPr>
              <a:t>Option 1 – Specified Exposure Control Methods</a:t>
            </a:r>
          </a:p>
        </p:txBody>
      </p:sp>
      <p:sp>
        <p:nvSpPr>
          <p:cNvPr id="3" name="Content Placeholder 2">
            <a:extLst>
              <a:ext uri="{FF2B5EF4-FFF2-40B4-BE49-F238E27FC236}">
                <a16:creationId xmlns:a16="http://schemas.microsoft.com/office/drawing/2014/main" id="{B1DBC095-90CE-4B48-870E-97E5547A6D2C}"/>
              </a:ext>
            </a:extLst>
          </p:cNvPr>
          <p:cNvSpPr>
            <a:spLocks noGrp="1"/>
          </p:cNvSpPr>
          <p:nvPr>
            <p:ph sz="half" idx="1"/>
          </p:nvPr>
        </p:nvSpPr>
        <p:spPr/>
        <p:txBody>
          <a:bodyPr/>
          <a:lstStyle/>
          <a:p>
            <a:r>
              <a:rPr lang="en-US" dirty="0"/>
              <a:t>Must FULLY and PROPERLY implement protection for the tasks or equipment listed in Table 1.</a:t>
            </a:r>
          </a:p>
          <a:p>
            <a:r>
              <a:rPr lang="en-US" u="sng" dirty="0"/>
              <a:t>Do Not</a:t>
            </a:r>
            <a:r>
              <a:rPr lang="en-US" dirty="0"/>
              <a:t> have to assess exposure levels.</a:t>
            </a:r>
          </a:p>
        </p:txBody>
      </p:sp>
      <p:pic>
        <p:nvPicPr>
          <p:cNvPr id="8" name="Content Placeholder 7" descr="Specified Exposure Control Methods">
            <a:extLst>
              <a:ext uri="{FF2B5EF4-FFF2-40B4-BE49-F238E27FC236}">
                <a16:creationId xmlns:a16="http://schemas.microsoft.com/office/drawing/2014/main" id="{3444E57E-D514-4FE6-8177-55C9E5A6F16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52769" y="2261479"/>
            <a:ext cx="2620462" cy="3479630"/>
          </a:xfrm>
        </p:spPr>
      </p:pic>
    </p:spTree>
    <p:extLst>
      <p:ext uri="{BB962C8B-B14F-4D97-AF65-F5344CB8AC3E}">
        <p14:creationId xmlns:p14="http://schemas.microsoft.com/office/powerpoint/2010/main" val="2491448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C8F9-FA55-47EC-BF06-01C8A1D03395}"/>
              </a:ext>
            </a:extLst>
          </p:cNvPr>
          <p:cNvSpPr>
            <a:spLocks noGrp="1"/>
          </p:cNvSpPr>
          <p:nvPr>
            <p:ph type="title"/>
          </p:nvPr>
        </p:nvSpPr>
        <p:spPr/>
        <p:txBody>
          <a:bodyPr>
            <a:normAutofit/>
          </a:bodyPr>
          <a:lstStyle/>
          <a:p>
            <a:r>
              <a:rPr lang="en-US" sz="4000" b="1" dirty="0">
                <a:solidFill>
                  <a:srgbClr val="FF0000"/>
                </a:solidFill>
              </a:rPr>
              <a:t>Option 2 – Alternative Exposure Control Methods</a:t>
            </a:r>
          </a:p>
        </p:txBody>
      </p:sp>
      <p:sp>
        <p:nvSpPr>
          <p:cNvPr id="3" name="Content Placeholder 2">
            <a:extLst>
              <a:ext uri="{FF2B5EF4-FFF2-40B4-BE49-F238E27FC236}">
                <a16:creationId xmlns:a16="http://schemas.microsoft.com/office/drawing/2014/main" id="{7FEA9ACE-412E-4411-B769-8A982325D52A}"/>
              </a:ext>
            </a:extLst>
          </p:cNvPr>
          <p:cNvSpPr>
            <a:spLocks noGrp="1"/>
          </p:cNvSpPr>
          <p:nvPr>
            <p:ph idx="1"/>
          </p:nvPr>
        </p:nvSpPr>
        <p:spPr/>
        <p:txBody>
          <a:bodyPr/>
          <a:lstStyle/>
          <a:p>
            <a:pPr lvl="0"/>
            <a:r>
              <a:rPr lang="en-US" dirty="0"/>
              <a:t>Determine the levels of respirable crystalline silica that employees are exposed to.</a:t>
            </a:r>
          </a:p>
          <a:p>
            <a:pPr lvl="0"/>
            <a:r>
              <a:rPr lang="en-US" dirty="0"/>
              <a:t>Limit employee exposures to a PEL of 50 micrograms per cubic meter of air (50 </a:t>
            </a:r>
            <a:r>
              <a:rPr lang="en-US" dirty="0" err="1"/>
              <a:t>μg</a:t>
            </a:r>
            <a:r>
              <a:rPr lang="en-US" dirty="0"/>
              <a:t>/m³) as an 8-hour time-weighted average (TWA).</a:t>
            </a:r>
          </a:p>
          <a:p>
            <a:pPr lvl="0"/>
            <a:r>
              <a:rPr lang="en-US" dirty="0"/>
              <a:t>Use engineering and work practice controls, to the extent feasible, to limit employee exposures to the PEL, and supplement the controls with respiratory protection when necessary.</a:t>
            </a:r>
          </a:p>
          <a:p>
            <a:pPr lvl="0"/>
            <a:r>
              <a:rPr lang="en-US" dirty="0"/>
              <a:t>Keep records of employee exposure to respirable crystalline silica.</a:t>
            </a:r>
          </a:p>
        </p:txBody>
      </p:sp>
    </p:spTree>
    <p:extLst>
      <p:ext uri="{BB962C8B-B14F-4D97-AF65-F5344CB8AC3E}">
        <p14:creationId xmlns:p14="http://schemas.microsoft.com/office/powerpoint/2010/main" val="20104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1F57E-D8FC-449C-A89E-377DFC915BCA}"/>
              </a:ext>
            </a:extLst>
          </p:cNvPr>
          <p:cNvSpPr>
            <a:spLocks noGrp="1"/>
          </p:cNvSpPr>
          <p:nvPr>
            <p:ph type="title"/>
          </p:nvPr>
        </p:nvSpPr>
        <p:spPr/>
        <p:txBody>
          <a:bodyPr/>
          <a:lstStyle/>
          <a:p>
            <a:r>
              <a:rPr lang="en-US" b="1" dirty="0">
                <a:solidFill>
                  <a:srgbClr val="FF0000"/>
                </a:solidFill>
              </a:rPr>
              <a:t>All Employers Must:</a:t>
            </a:r>
          </a:p>
        </p:txBody>
      </p:sp>
      <p:sp>
        <p:nvSpPr>
          <p:cNvPr id="3" name="Content Placeholder 2">
            <a:extLst>
              <a:ext uri="{FF2B5EF4-FFF2-40B4-BE49-F238E27FC236}">
                <a16:creationId xmlns:a16="http://schemas.microsoft.com/office/drawing/2014/main" id="{53688585-58F0-4B01-B9EC-B8FCA71AFD82}"/>
              </a:ext>
            </a:extLst>
          </p:cNvPr>
          <p:cNvSpPr>
            <a:spLocks noGrp="1"/>
          </p:cNvSpPr>
          <p:nvPr>
            <p:ph idx="1"/>
          </p:nvPr>
        </p:nvSpPr>
        <p:spPr/>
        <p:txBody>
          <a:bodyPr/>
          <a:lstStyle/>
          <a:p>
            <a:pPr lvl="0"/>
            <a:r>
              <a:rPr lang="en-US" dirty="0"/>
              <a:t>Provide respiratory protection when required;</a:t>
            </a:r>
          </a:p>
          <a:p>
            <a:pPr lvl="0"/>
            <a:r>
              <a:rPr lang="en-US" dirty="0"/>
              <a:t>Restrict housekeeping practices that expose employees to respirable crystalline silica where feasible alternatives are available; </a:t>
            </a:r>
          </a:p>
          <a:p>
            <a:pPr lvl="0"/>
            <a:r>
              <a:rPr lang="en-US" dirty="0"/>
              <a:t>Establish and implement a written exposure control plan, including designating a competent person;</a:t>
            </a:r>
          </a:p>
          <a:p>
            <a:pPr lvl="0"/>
            <a:r>
              <a:rPr lang="en-US" dirty="0"/>
              <a:t>Offer medical exams to employees who will be required to wear a respirator under the standard for 30 or more days a year; and</a:t>
            </a:r>
          </a:p>
          <a:p>
            <a:r>
              <a:rPr lang="en-US" dirty="0"/>
              <a:t>Communicate hazards, train employees and keep records of medical examinations. </a:t>
            </a:r>
          </a:p>
        </p:txBody>
      </p:sp>
    </p:spTree>
    <p:extLst>
      <p:ext uri="{BB962C8B-B14F-4D97-AF65-F5344CB8AC3E}">
        <p14:creationId xmlns:p14="http://schemas.microsoft.com/office/powerpoint/2010/main" val="386656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94252-CFA2-4935-AA24-FCE195033A71}"/>
              </a:ext>
            </a:extLst>
          </p:cNvPr>
          <p:cNvSpPr>
            <a:spLocks noGrp="1"/>
          </p:cNvSpPr>
          <p:nvPr>
            <p:ph type="title"/>
          </p:nvPr>
        </p:nvSpPr>
        <p:spPr/>
        <p:txBody>
          <a:bodyPr/>
          <a:lstStyle/>
          <a:p>
            <a:r>
              <a:rPr lang="en-US" b="1" dirty="0">
                <a:solidFill>
                  <a:srgbClr val="FF0000"/>
                </a:solidFill>
              </a:rPr>
              <a:t>Meeting the Requirements</a:t>
            </a:r>
          </a:p>
        </p:txBody>
      </p:sp>
      <p:sp>
        <p:nvSpPr>
          <p:cNvPr id="3" name="Content Placeholder 2">
            <a:extLst>
              <a:ext uri="{FF2B5EF4-FFF2-40B4-BE49-F238E27FC236}">
                <a16:creationId xmlns:a16="http://schemas.microsoft.com/office/drawing/2014/main" id="{D5391D37-53AC-421E-9FEF-152F2F401E6C}"/>
              </a:ext>
            </a:extLst>
          </p:cNvPr>
          <p:cNvSpPr>
            <a:spLocks noGrp="1"/>
          </p:cNvSpPr>
          <p:nvPr>
            <p:ph idx="1"/>
          </p:nvPr>
        </p:nvSpPr>
        <p:spPr/>
        <p:txBody>
          <a:bodyPr/>
          <a:lstStyle/>
          <a:p>
            <a:r>
              <a:rPr lang="en-US" b="1" dirty="0"/>
              <a:t>Determine if the silica standard applies to your employees. </a:t>
            </a:r>
            <a:endParaRPr lang="en-US" dirty="0"/>
          </a:p>
          <a:p>
            <a:r>
              <a:rPr lang="en-US" b="1" dirty="0"/>
              <a:t>Determine what additional requirements you must meet under the standard, based on the compliance method you are following…</a:t>
            </a:r>
            <a:endParaRPr lang="en-US" dirty="0"/>
          </a:p>
          <a:p>
            <a:endParaRPr lang="en-US" dirty="0"/>
          </a:p>
        </p:txBody>
      </p:sp>
    </p:spTree>
    <p:extLst>
      <p:ext uri="{BB962C8B-B14F-4D97-AF65-F5344CB8AC3E}">
        <p14:creationId xmlns:p14="http://schemas.microsoft.com/office/powerpoint/2010/main" val="1208394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617" y="165625"/>
            <a:ext cx="10645588" cy="1325563"/>
          </a:xfrm>
        </p:spPr>
        <p:txBody>
          <a:bodyPr>
            <a:noAutofit/>
          </a:bodyPr>
          <a:lstStyle/>
          <a:p>
            <a:pPr algn="ctr"/>
            <a:r>
              <a:rPr lang="en-US" sz="4000" cap="small" dirty="0">
                <a:latin typeface="Arial Black" panose="020B0A04020102020204" pitchFamily="34" charset="0"/>
              </a:rPr>
              <a:t>Table 1: </a:t>
            </a:r>
            <a:br>
              <a:rPr lang="en-US" sz="4000" cap="small" dirty="0">
                <a:latin typeface="Arial Black" panose="020B0A04020102020204" pitchFamily="34" charset="0"/>
              </a:rPr>
            </a:br>
            <a:r>
              <a:rPr lang="en-US" sz="4000" cap="small" dirty="0">
                <a:latin typeface="Arial Black" panose="020B0A04020102020204" pitchFamily="34" charset="0"/>
              </a:rPr>
              <a:t>Specified Exposure Control Methods*</a:t>
            </a:r>
          </a:p>
        </p:txBody>
      </p:sp>
    </p:spTree>
    <p:extLst>
      <p:ext uri="{BB962C8B-B14F-4D97-AF65-F5344CB8AC3E}">
        <p14:creationId xmlns:p14="http://schemas.microsoft.com/office/powerpoint/2010/main" val="1780101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CE83-B850-4127-927B-FCCDF8AB21C6}"/>
              </a:ext>
            </a:extLst>
          </p:cNvPr>
          <p:cNvSpPr>
            <a:spLocks noGrp="1"/>
          </p:cNvSpPr>
          <p:nvPr>
            <p:ph type="title"/>
          </p:nvPr>
        </p:nvSpPr>
        <p:spPr/>
        <p:txBody>
          <a:bodyPr/>
          <a:lstStyle/>
          <a:p>
            <a:r>
              <a:rPr lang="en-US" b="1" dirty="0">
                <a:solidFill>
                  <a:srgbClr val="FF0000"/>
                </a:solidFill>
              </a:rPr>
              <a:t>Employees Engaged in the Task</a:t>
            </a:r>
          </a:p>
        </p:txBody>
      </p:sp>
      <p:sp>
        <p:nvSpPr>
          <p:cNvPr id="3" name="Content Placeholder 2">
            <a:extLst>
              <a:ext uri="{FF2B5EF4-FFF2-40B4-BE49-F238E27FC236}">
                <a16:creationId xmlns:a16="http://schemas.microsoft.com/office/drawing/2014/main" id="{DD3CF82F-67E5-4E7D-8EC0-05CB6D3B556F}"/>
              </a:ext>
            </a:extLst>
          </p:cNvPr>
          <p:cNvSpPr>
            <a:spLocks noGrp="1"/>
          </p:cNvSpPr>
          <p:nvPr>
            <p:ph idx="1"/>
          </p:nvPr>
        </p:nvSpPr>
        <p:spPr/>
        <p:txBody>
          <a:bodyPr/>
          <a:lstStyle/>
          <a:p>
            <a:pPr lvl="0"/>
            <a:r>
              <a:rPr lang="en-US" dirty="0"/>
              <a:t>An employee operating a walk-behind saw and another employee helping the operator guide the saw are both engaged in the task. </a:t>
            </a:r>
          </a:p>
          <a:p>
            <a:pPr lvl="0"/>
            <a:r>
              <a:rPr lang="en-US" dirty="0"/>
              <a:t>An employee operating a jackhammer would be engaged in the task, but another employee directing traffic near the employee jackhammering would not be engaged in the task. </a:t>
            </a:r>
          </a:p>
          <a:p>
            <a:pPr lvl="0"/>
            <a:r>
              <a:rPr lang="en-US" dirty="0"/>
              <a:t>When Table 1 requires respiratory protection or additional protection, employers must provide that level of protection to all employees engaged in the task.</a:t>
            </a:r>
          </a:p>
        </p:txBody>
      </p:sp>
    </p:spTree>
    <p:extLst>
      <p:ext uri="{BB962C8B-B14F-4D97-AF65-F5344CB8AC3E}">
        <p14:creationId xmlns:p14="http://schemas.microsoft.com/office/powerpoint/2010/main" val="174528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0C014-9D31-44A2-AE44-99F6EAE8D979}"/>
              </a:ext>
            </a:extLst>
          </p:cNvPr>
          <p:cNvSpPr>
            <a:spLocks noGrp="1"/>
          </p:cNvSpPr>
          <p:nvPr>
            <p:ph type="title"/>
          </p:nvPr>
        </p:nvSpPr>
        <p:spPr/>
        <p:txBody>
          <a:bodyPr>
            <a:normAutofit/>
          </a:bodyPr>
          <a:lstStyle/>
          <a:p>
            <a:pPr algn="r"/>
            <a:r>
              <a:rPr lang="en-US" b="1" i="1" dirty="0"/>
              <a:t>Table 1 – Entry (xvii) heavy equipment used during demolition activities.</a:t>
            </a:r>
            <a:endParaRPr lang="en-US" dirty="0"/>
          </a:p>
        </p:txBody>
      </p:sp>
      <p:sp>
        <p:nvSpPr>
          <p:cNvPr id="7" name="Content Placeholder 6">
            <a:extLst>
              <a:ext uri="{FF2B5EF4-FFF2-40B4-BE49-F238E27FC236}">
                <a16:creationId xmlns:a16="http://schemas.microsoft.com/office/drawing/2014/main" id="{25866063-488C-4EBE-B4D6-3E464FFA107D}"/>
              </a:ext>
            </a:extLst>
          </p:cNvPr>
          <p:cNvSpPr>
            <a:spLocks noGrp="1"/>
          </p:cNvSpPr>
          <p:nvPr>
            <p:ph sz="half" idx="1"/>
          </p:nvPr>
        </p:nvSpPr>
        <p:spPr/>
        <p:txBody>
          <a:bodyPr/>
          <a:lstStyle/>
          <a:p>
            <a:r>
              <a:rPr lang="en-US" dirty="0"/>
              <a:t>When employees outside the cab are engaged in the task, then water must be applied to minimize dust.</a:t>
            </a:r>
          </a:p>
        </p:txBody>
      </p:sp>
      <p:pic>
        <p:nvPicPr>
          <p:cNvPr id="6" name="Content Placeholder 5" descr="Employees engaged in the task">
            <a:extLst>
              <a:ext uri="{FF2B5EF4-FFF2-40B4-BE49-F238E27FC236}">
                <a16:creationId xmlns:a16="http://schemas.microsoft.com/office/drawing/2014/main" id="{9DAD104D-06CC-4ADE-A3FC-F89829056D8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08572"/>
            <a:ext cx="5181600" cy="3985444"/>
          </a:xfrm>
        </p:spPr>
      </p:pic>
    </p:spTree>
    <p:extLst>
      <p:ext uri="{BB962C8B-B14F-4D97-AF65-F5344CB8AC3E}">
        <p14:creationId xmlns:p14="http://schemas.microsoft.com/office/powerpoint/2010/main" val="1565222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CFC0-F872-442F-9AE5-C94F6482E1F0}"/>
              </a:ext>
            </a:extLst>
          </p:cNvPr>
          <p:cNvSpPr>
            <a:spLocks noGrp="1"/>
          </p:cNvSpPr>
          <p:nvPr>
            <p:ph type="title"/>
          </p:nvPr>
        </p:nvSpPr>
        <p:spPr/>
        <p:txBody>
          <a:bodyPr/>
          <a:lstStyle/>
          <a:p>
            <a:r>
              <a:rPr lang="en-US" b="1" dirty="0">
                <a:solidFill>
                  <a:srgbClr val="FF0000"/>
                </a:solidFill>
              </a:rPr>
              <a:t>“Fully and Properly Implemented”</a:t>
            </a:r>
          </a:p>
        </p:txBody>
      </p:sp>
      <p:sp>
        <p:nvSpPr>
          <p:cNvPr id="3" name="Content Placeholder 2">
            <a:extLst>
              <a:ext uri="{FF2B5EF4-FFF2-40B4-BE49-F238E27FC236}">
                <a16:creationId xmlns:a16="http://schemas.microsoft.com/office/drawing/2014/main" id="{2C0E988E-E3DE-42EC-A1B0-047AB9D69FD1}"/>
              </a:ext>
            </a:extLst>
          </p:cNvPr>
          <p:cNvSpPr>
            <a:spLocks noGrp="1"/>
          </p:cNvSpPr>
          <p:nvPr>
            <p:ph idx="1"/>
          </p:nvPr>
        </p:nvSpPr>
        <p:spPr/>
        <p:txBody>
          <a:bodyPr/>
          <a:lstStyle/>
          <a:p>
            <a:r>
              <a:rPr lang="en-US" dirty="0"/>
              <a:t>Controls are in place, are properly operated and maintained, and employees understand how to use them.</a:t>
            </a:r>
          </a:p>
          <a:p>
            <a:r>
              <a:rPr lang="en-US" dirty="0"/>
              <a:t>Refer to equipment operators manuals for information on proper use of dust controls.</a:t>
            </a:r>
          </a:p>
        </p:txBody>
      </p:sp>
    </p:spTree>
    <p:extLst>
      <p:ext uri="{BB962C8B-B14F-4D97-AF65-F5344CB8AC3E}">
        <p14:creationId xmlns:p14="http://schemas.microsoft.com/office/powerpoint/2010/main" val="276607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3EA22-22F2-41B8-982A-4B95953DE3EF}"/>
              </a:ext>
            </a:extLst>
          </p:cNvPr>
          <p:cNvSpPr>
            <a:spLocks noGrp="1"/>
          </p:cNvSpPr>
          <p:nvPr>
            <p:ph type="title"/>
          </p:nvPr>
        </p:nvSpPr>
        <p:spPr/>
        <p:txBody>
          <a:bodyPr/>
          <a:lstStyle/>
          <a:p>
            <a:r>
              <a:rPr lang="en-US" dirty="0"/>
              <a:t>Pre-test</a:t>
            </a:r>
          </a:p>
        </p:txBody>
      </p:sp>
    </p:spTree>
    <p:extLst>
      <p:ext uri="{BB962C8B-B14F-4D97-AF65-F5344CB8AC3E}">
        <p14:creationId xmlns:p14="http://schemas.microsoft.com/office/powerpoint/2010/main" val="2674493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7D4E-267D-4927-947E-B7D431935A8A}"/>
              </a:ext>
            </a:extLst>
          </p:cNvPr>
          <p:cNvSpPr>
            <a:spLocks noGrp="1"/>
          </p:cNvSpPr>
          <p:nvPr>
            <p:ph type="title"/>
          </p:nvPr>
        </p:nvSpPr>
        <p:spPr/>
        <p:txBody>
          <a:bodyPr/>
          <a:lstStyle/>
          <a:p>
            <a:r>
              <a:rPr lang="en-US" b="1" dirty="0">
                <a:solidFill>
                  <a:srgbClr val="FF0000"/>
                </a:solidFill>
              </a:rPr>
              <a:t>“Fully and Properly Implemented” Bad</a:t>
            </a:r>
            <a:endParaRPr lang="en-US" dirty="0"/>
          </a:p>
        </p:txBody>
      </p:sp>
      <p:sp>
        <p:nvSpPr>
          <p:cNvPr id="3" name="Content Placeholder 2">
            <a:extLst>
              <a:ext uri="{FF2B5EF4-FFF2-40B4-BE49-F238E27FC236}">
                <a16:creationId xmlns:a16="http://schemas.microsoft.com/office/drawing/2014/main" id="{DC5CAEF4-40F3-42C3-9901-D2B57A88B3C9}"/>
              </a:ext>
            </a:extLst>
          </p:cNvPr>
          <p:cNvSpPr>
            <a:spLocks noGrp="1"/>
          </p:cNvSpPr>
          <p:nvPr>
            <p:ph sz="half" idx="1"/>
          </p:nvPr>
        </p:nvSpPr>
        <p:spPr/>
        <p:txBody>
          <a:bodyPr/>
          <a:lstStyle/>
          <a:p>
            <a:pPr marL="461963" indent="-461963">
              <a:buNone/>
            </a:pPr>
            <a:r>
              <a:rPr lang="en-US" dirty="0">
                <a:sym typeface="Wingdings 2" panose="05020102010507070707" pitchFamily="18" charset="2"/>
              </a:rPr>
              <a:t>	</a:t>
            </a:r>
            <a:r>
              <a:rPr lang="en-US" dirty="0"/>
              <a:t>The presence of large amounts of visible dust generally indicates that controls are not fully and properly implemented.</a:t>
            </a:r>
          </a:p>
        </p:txBody>
      </p:sp>
      <p:pic>
        <p:nvPicPr>
          <p:cNvPr id="8" name="Content Placeholder 7" descr="Presence of large amounts of dust">
            <a:extLst>
              <a:ext uri="{FF2B5EF4-FFF2-40B4-BE49-F238E27FC236}">
                <a16:creationId xmlns:a16="http://schemas.microsoft.com/office/drawing/2014/main" id="{CB745D39-8199-491A-88C7-9A6D875E640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49864"/>
            <a:ext cx="5181600" cy="3302859"/>
          </a:xfrm>
        </p:spPr>
      </p:pic>
    </p:spTree>
    <p:extLst>
      <p:ext uri="{BB962C8B-B14F-4D97-AF65-F5344CB8AC3E}">
        <p14:creationId xmlns:p14="http://schemas.microsoft.com/office/powerpoint/2010/main" val="213569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0226-B6A7-4125-8BDD-7C7807B23942}"/>
              </a:ext>
            </a:extLst>
          </p:cNvPr>
          <p:cNvSpPr>
            <a:spLocks noGrp="1"/>
          </p:cNvSpPr>
          <p:nvPr>
            <p:ph type="title"/>
          </p:nvPr>
        </p:nvSpPr>
        <p:spPr/>
        <p:txBody>
          <a:bodyPr/>
          <a:lstStyle/>
          <a:p>
            <a:r>
              <a:rPr lang="en-US" b="1" dirty="0">
                <a:solidFill>
                  <a:srgbClr val="FF0000"/>
                </a:solidFill>
              </a:rPr>
              <a:t>“Fully and Properly Implemented” Good</a:t>
            </a:r>
            <a:endParaRPr lang="en-US" dirty="0"/>
          </a:p>
        </p:txBody>
      </p:sp>
      <p:sp>
        <p:nvSpPr>
          <p:cNvPr id="3" name="Content Placeholder 2">
            <a:extLst>
              <a:ext uri="{FF2B5EF4-FFF2-40B4-BE49-F238E27FC236}">
                <a16:creationId xmlns:a16="http://schemas.microsoft.com/office/drawing/2014/main" id="{F23499C2-7035-419C-92FB-506AEA79EE5F}"/>
              </a:ext>
            </a:extLst>
          </p:cNvPr>
          <p:cNvSpPr>
            <a:spLocks noGrp="1"/>
          </p:cNvSpPr>
          <p:nvPr>
            <p:ph sz="half" idx="1"/>
          </p:nvPr>
        </p:nvSpPr>
        <p:spPr/>
        <p:txBody>
          <a:bodyPr/>
          <a:lstStyle/>
          <a:p>
            <a:r>
              <a:rPr lang="en-US" dirty="0"/>
              <a:t>A small amount of dust can be expected from equipment that is operating as intended by the manufacturer.</a:t>
            </a:r>
          </a:p>
          <a:p>
            <a:r>
              <a:rPr lang="en-US" dirty="0"/>
              <a:t>A noticeable increase in dust generation during the task is a sign that the dust controls are not operating correctly. </a:t>
            </a:r>
          </a:p>
        </p:txBody>
      </p:sp>
      <p:pic>
        <p:nvPicPr>
          <p:cNvPr id="8" name="Content Placeholder 7" descr="Good work practice showing minimal dust">
            <a:extLst>
              <a:ext uri="{FF2B5EF4-FFF2-40B4-BE49-F238E27FC236}">
                <a16:creationId xmlns:a16="http://schemas.microsoft.com/office/drawing/2014/main" id="{1AD60176-096A-4800-A750-33F764644A0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93408" y="2644934"/>
            <a:ext cx="4139184" cy="2712720"/>
          </a:xfrm>
        </p:spPr>
      </p:pic>
    </p:spTree>
    <p:extLst>
      <p:ext uri="{BB962C8B-B14F-4D97-AF65-F5344CB8AC3E}">
        <p14:creationId xmlns:p14="http://schemas.microsoft.com/office/powerpoint/2010/main" val="1462442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3B05-4232-446C-B7AD-D6707ACC9195}"/>
              </a:ext>
            </a:extLst>
          </p:cNvPr>
          <p:cNvSpPr>
            <a:spLocks noGrp="1"/>
          </p:cNvSpPr>
          <p:nvPr>
            <p:ph type="title"/>
          </p:nvPr>
        </p:nvSpPr>
        <p:spPr/>
        <p:txBody>
          <a:bodyPr/>
          <a:lstStyle/>
          <a:p>
            <a:r>
              <a:rPr lang="en-US" b="1" dirty="0">
                <a:solidFill>
                  <a:srgbClr val="FF0000"/>
                </a:solidFill>
              </a:rPr>
              <a:t>Manufacturer’s Instructions</a:t>
            </a:r>
          </a:p>
        </p:txBody>
      </p:sp>
      <p:sp>
        <p:nvSpPr>
          <p:cNvPr id="3" name="Content Placeholder 2">
            <a:extLst>
              <a:ext uri="{FF2B5EF4-FFF2-40B4-BE49-F238E27FC236}">
                <a16:creationId xmlns:a16="http://schemas.microsoft.com/office/drawing/2014/main" id="{7939D763-6977-4FE3-B290-48A8123F29FB}"/>
              </a:ext>
            </a:extLst>
          </p:cNvPr>
          <p:cNvSpPr>
            <a:spLocks noGrp="1"/>
          </p:cNvSpPr>
          <p:nvPr>
            <p:ph idx="1"/>
          </p:nvPr>
        </p:nvSpPr>
        <p:spPr/>
        <p:txBody>
          <a:bodyPr/>
          <a:lstStyle/>
          <a:p>
            <a:pPr lvl="0"/>
            <a:r>
              <a:rPr lang="en-US" dirty="0"/>
              <a:t>Water flow rates, </a:t>
            </a:r>
          </a:p>
          <a:p>
            <a:pPr lvl="0"/>
            <a:r>
              <a:rPr lang="en-US" dirty="0"/>
              <a:t>Vacuum equipment air flow rate and capacity, </a:t>
            </a:r>
          </a:p>
          <a:p>
            <a:pPr lvl="0"/>
            <a:r>
              <a:rPr lang="en-US" dirty="0"/>
              <a:t>Rotation of the blade (speed, direction), </a:t>
            </a:r>
          </a:p>
          <a:p>
            <a:pPr lvl="0"/>
            <a:r>
              <a:rPr lang="en-US" dirty="0"/>
              <a:t>Maintaining and changing blades, and </a:t>
            </a:r>
          </a:p>
          <a:p>
            <a:r>
              <a:rPr lang="en-US" dirty="0"/>
              <a:t>Frequency for changing water. </a:t>
            </a:r>
          </a:p>
        </p:txBody>
      </p:sp>
    </p:spTree>
    <p:extLst>
      <p:ext uri="{BB962C8B-B14F-4D97-AF65-F5344CB8AC3E}">
        <p14:creationId xmlns:p14="http://schemas.microsoft.com/office/powerpoint/2010/main" val="359215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37EA-56EF-4D77-A3DC-6295BC37BBCA}"/>
              </a:ext>
            </a:extLst>
          </p:cNvPr>
          <p:cNvSpPr>
            <a:spLocks noGrp="1"/>
          </p:cNvSpPr>
          <p:nvPr>
            <p:ph type="title"/>
          </p:nvPr>
        </p:nvSpPr>
        <p:spPr/>
        <p:txBody>
          <a:bodyPr/>
          <a:lstStyle/>
          <a:p>
            <a:r>
              <a:rPr lang="en-US" b="1" dirty="0">
                <a:solidFill>
                  <a:srgbClr val="FF0000"/>
                </a:solidFill>
              </a:rPr>
              <a:t>Water Delivery Systems</a:t>
            </a:r>
          </a:p>
        </p:txBody>
      </p:sp>
      <p:sp>
        <p:nvSpPr>
          <p:cNvPr id="3" name="Content Placeholder 2">
            <a:extLst>
              <a:ext uri="{FF2B5EF4-FFF2-40B4-BE49-F238E27FC236}">
                <a16:creationId xmlns:a16="http://schemas.microsoft.com/office/drawing/2014/main" id="{F4D3B1F0-F11B-4D81-A384-98E198B5407E}"/>
              </a:ext>
            </a:extLst>
          </p:cNvPr>
          <p:cNvSpPr>
            <a:spLocks noGrp="1"/>
          </p:cNvSpPr>
          <p:nvPr>
            <p:ph sz="half" idx="1"/>
          </p:nvPr>
        </p:nvSpPr>
        <p:spPr/>
        <p:txBody>
          <a:bodyPr/>
          <a:lstStyle/>
          <a:p>
            <a:r>
              <a:rPr lang="en-US" dirty="0"/>
              <a:t>Integrated water systems must be developed specifically for the type of tool .</a:t>
            </a:r>
          </a:p>
          <a:p>
            <a:r>
              <a:rPr lang="en-US" dirty="0"/>
              <a:t>Not interfere with safety devices.</a:t>
            </a:r>
          </a:p>
        </p:txBody>
      </p:sp>
      <p:pic>
        <p:nvPicPr>
          <p:cNvPr id="8" name="Content Placeholder 7" descr="Integrated water delivery system">
            <a:extLst>
              <a:ext uri="{FF2B5EF4-FFF2-40B4-BE49-F238E27FC236}">
                <a16:creationId xmlns:a16="http://schemas.microsoft.com/office/drawing/2014/main" id="{962FBED4-04DA-459E-ACA1-F0011D32EF0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144356"/>
            <a:ext cx="5181600" cy="3713876"/>
          </a:xfrm>
        </p:spPr>
      </p:pic>
    </p:spTree>
    <p:extLst>
      <p:ext uri="{BB962C8B-B14F-4D97-AF65-F5344CB8AC3E}">
        <p14:creationId xmlns:p14="http://schemas.microsoft.com/office/powerpoint/2010/main" val="4048411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66EA-A128-4544-9C5C-446A732E9D28}"/>
              </a:ext>
            </a:extLst>
          </p:cNvPr>
          <p:cNvSpPr>
            <a:spLocks noGrp="1"/>
          </p:cNvSpPr>
          <p:nvPr>
            <p:ph type="title"/>
          </p:nvPr>
        </p:nvSpPr>
        <p:spPr/>
        <p:txBody>
          <a:bodyPr/>
          <a:lstStyle/>
          <a:p>
            <a:r>
              <a:rPr lang="en-US" b="1" dirty="0">
                <a:solidFill>
                  <a:srgbClr val="FF0000"/>
                </a:solidFill>
              </a:rPr>
              <a:t>Water Delivery Systems – Stationary Masonry Saw</a:t>
            </a:r>
            <a:endParaRPr lang="en-US" dirty="0"/>
          </a:p>
        </p:txBody>
      </p:sp>
      <p:sp>
        <p:nvSpPr>
          <p:cNvPr id="3" name="Content Placeholder 2">
            <a:extLst>
              <a:ext uri="{FF2B5EF4-FFF2-40B4-BE49-F238E27FC236}">
                <a16:creationId xmlns:a16="http://schemas.microsoft.com/office/drawing/2014/main" id="{E652668C-505C-4B69-B0A9-4C0B5FD36B61}"/>
              </a:ext>
            </a:extLst>
          </p:cNvPr>
          <p:cNvSpPr>
            <a:spLocks noGrp="1"/>
          </p:cNvSpPr>
          <p:nvPr>
            <p:ph sz="half" idx="1"/>
          </p:nvPr>
        </p:nvSpPr>
        <p:spPr/>
        <p:txBody>
          <a:bodyPr/>
          <a:lstStyle/>
          <a:p>
            <a:r>
              <a:rPr lang="en-US" dirty="0"/>
              <a:t>The water must be applied at flow rates sufficient to minimize release of visible dust. </a:t>
            </a:r>
          </a:p>
        </p:txBody>
      </p:sp>
      <p:pic>
        <p:nvPicPr>
          <p:cNvPr id="8" name="Content Placeholder 7" descr="Stationary masonry saw with integrated water delivery system">
            <a:extLst>
              <a:ext uri="{FF2B5EF4-FFF2-40B4-BE49-F238E27FC236}">
                <a16:creationId xmlns:a16="http://schemas.microsoft.com/office/drawing/2014/main" id="{F981B886-7EB2-45E9-97FE-ED1EB5EBBD4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1517"/>
            <a:ext cx="5181600" cy="3899554"/>
          </a:xfrm>
        </p:spPr>
      </p:pic>
    </p:spTree>
    <p:extLst>
      <p:ext uri="{BB962C8B-B14F-4D97-AF65-F5344CB8AC3E}">
        <p14:creationId xmlns:p14="http://schemas.microsoft.com/office/powerpoint/2010/main" val="630773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35BB-4C09-465D-939E-DB7DF2A2B6FB}"/>
              </a:ext>
            </a:extLst>
          </p:cNvPr>
          <p:cNvSpPr>
            <a:spLocks noGrp="1"/>
          </p:cNvSpPr>
          <p:nvPr>
            <p:ph type="title"/>
          </p:nvPr>
        </p:nvSpPr>
        <p:spPr/>
        <p:txBody>
          <a:bodyPr/>
          <a:lstStyle/>
          <a:p>
            <a:r>
              <a:rPr lang="en-US" b="1" dirty="0">
                <a:solidFill>
                  <a:srgbClr val="FF0000"/>
                </a:solidFill>
              </a:rPr>
              <a:t>Water Delivery Systems – Good Housekeeping</a:t>
            </a:r>
          </a:p>
        </p:txBody>
      </p:sp>
      <p:sp>
        <p:nvSpPr>
          <p:cNvPr id="3" name="Content Placeholder 2">
            <a:extLst>
              <a:ext uri="{FF2B5EF4-FFF2-40B4-BE49-F238E27FC236}">
                <a16:creationId xmlns:a16="http://schemas.microsoft.com/office/drawing/2014/main" id="{FFA680EF-C185-4F55-829F-CB60FD1800A5}"/>
              </a:ext>
            </a:extLst>
          </p:cNvPr>
          <p:cNvSpPr>
            <a:spLocks noGrp="1"/>
          </p:cNvSpPr>
          <p:nvPr>
            <p:ph sz="half" idx="1"/>
          </p:nvPr>
        </p:nvSpPr>
        <p:spPr/>
        <p:txBody>
          <a:bodyPr/>
          <a:lstStyle/>
          <a:p>
            <a:r>
              <a:rPr lang="en-US" dirty="0"/>
              <a:t>Any slurry generated when using water to suppress dust should be cleaned up to limit secondary exposure to silica dust.</a:t>
            </a:r>
          </a:p>
        </p:txBody>
      </p:sp>
      <p:pic>
        <p:nvPicPr>
          <p:cNvPr id="8" name="Content Placeholder 7" descr="Good work practice showing dust control">
            <a:extLst>
              <a:ext uri="{FF2B5EF4-FFF2-40B4-BE49-F238E27FC236}">
                <a16:creationId xmlns:a16="http://schemas.microsoft.com/office/drawing/2014/main" id="{49971E35-23C9-46D5-908C-A58DBC579A3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959518"/>
            <a:ext cx="5181600" cy="4083551"/>
          </a:xfrm>
        </p:spPr>
      </p:pic>
    </p:spTree>
    <p:extLst>
      <p:ext uri="{BB962C8B-B14F-4D97-AF65-F5344CB8AC3E}">
        <p14:creationId xmlns:p14="http://schemas.microsoft.com/office/powerpoint/2010/main" val="3577651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EFE76-17B0-48AD-8F0C-535105646669}"/>
              </a:ext>
            </a:extLst>
          </p:cNvPr>
          <p:cNvSpPr>
            <a:spLocks noGrp="1"/>
          </p:cNvSpPr>
          <p:nvPr>
            <p:ph type="title"/>
          </p:nvPr>
        </p:nvSpPr>
        <p:spPr/>
        <p:txBody>
          <a:bodyPr/>
          <a:lstStyle/>
          <a:p>
            <a:r>
              <a:rPr lang="en-US" b="1" dirty="0">
                <a:solidFill>
                  <a:srgbClr val="FF0000"/>
                </a:solidFill>
              </a:rPr>
              <a:t>Water Delivery Systems – Integrated Water Delivery System</a:t>
            </a:r>
            <a:endParaRPr lang="en-US" dirty="0"/>
          </a:p>
        </p:txBody>
      </p:sp>
      <p:sp>
        <p:nvSpPr>
          <p:cNvPr id="3" name="Content Placeholder 2">
            <a:extLst>
              <a:ext uri="{FF2B5EF4-FFF2-40B4-BE49-F238E27FC236}">
                <a16:creationId xmlns:a16="http://schemas.microsoft.com/office/drawing/2014/main" id="{F3BCDA09-20FE-47D2-B034-FBDC42356C67}"/>
              </a:ext>
            </a:extLst>
          </p:cNvPr>
          <p:cNvSpPr>
            <a:spLocks noGrp="1"/>
          </p:cNvSpPr>
          <p:nvPr>
            <p:ph sz="half" idx="1"/>
          </p:nvPr>
        </p:nvSpPr>
        <p:spPr/>
        <p:txBody>
          <a:bodyPr/>
          <a:lstStyle/>
          <a:p>
            <a:r>
              <a:rPr lang="en-US" dirty="0"/>
              <a:t>When working in cold temperatures, where there is a risk of water freezing, additional work practices such as insulating drums, wrapping drums with gutter heat tape or adding environmentally-friendly antifreeze additives to water may be needed.</a:t>
            </a:r>
          </a:p>
        </p:txBody>
      </p:sp>
      <p:pic>
        <p:nvPicPr>
          <p:cNvPr id="8" name="Content Placeholder 7" descr="Hand-held saw in cold weather">
            <a:extLst>
              <a:ext uri="{FF2B5EF4-FFF2-40B4-BE49-F238E27FC236}">
                <a16:creationId xmlns:a16="http://schemas.microsoft.com/office/drawing/2014/main" id="{EA6D5DAC-0E81-4C4A-AC44-D64665E9781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57544" y="2023142"/>
            <a:ext cx="5010912" cy="3956304"/>
          </a:xfrm>
        </p:spPr>
      </p:pic>
    </p:spTree>
    <p:extLst>
      <p:ext uri="{BB962C8B-B14F-4D97-AF65-F5344CB8AC3E}">
        <p14:creationId xmlns:p14="http://schemas.microsoft.com/office/powerpoint/2010/main" val="2982428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7BEF-A422-4E62-86FD-7679D6AC0BED}"/>
              </a:ext>
            </a:extLst>
          </p:cNvPr>
          <p:cNvSpPr>
            <a:spLocks noGrp="1"/>
          </p:cNvSpPr>
          <p:nvPr>
            <p:ph type="title"/>
          </p:nvPr>
        </p:nvSpPr>
        <p:spPr/>
        <p:txBody>
          <a:bodyPr/>
          <a:lstStyle/>
          <a:p>
            <a:r>
              <a:rPr lang="en-US" b="1" dirty="0">
                <a:solidFill>
                  <a:srgbClr val="FF0000"/>
                </a:solidFill>
              </a:rPr>
              <a:t>Water Delivery Systems - Bad</a:t>
            </a:r>
            <a:endParaRPr lang="en-US" dirty="0"/>
          </a:p>
        </p:txBody>
      </p:sp>
      <p:sp>
        <p:nvSpPr>
          <p:cNvPr id="3" name="Content Placeholder 2">
            <a:extLst>
              <a:ext uri="{FF2B5EF4-FFF2-40B4-BE49-F238E27FC236}">
                <a16:creationId xmlns:a16="http://schemas.microsoft.com/office/drawing/2014/main" id="{5D250F22-859C-4355-AB39-DF7E6F84EEB5}"/>
              </a:ext>
            </a:extLst>
          </p:cNvPr>
          <p:cNvSpPr>
            <a:spLocks noGrp="1"/>
          </p:cNvSpPr>
          <p:nvPr>
            <p:ph sz="half" idx="1"/>
          </p:nvPr>
        </p:nvSpPr>
        <p:spPr/>
        <p:txBody>
          <a:bodyPr/>
          <a:lstStyle/>
          <a:p>
            <a:pPr marL="465138" indent="-465138">
              <a:buNone/>
            </a:pPr>
            <a:r>
              <a:rPr lang="en-US" b="1" dirty="0">
                <a:sym typeface="Wingdings 2" panose="05020102010507070707" pitchFamily="18" charset="2"/>
              </a:rPr>
              <a:t>	</a:t>
            </a:r>
            <a:r>
              <a:rPr lang="en-US" dirty="0"/>
              <a:t>Water delivery systems that are not integrated from the manufacturer are </a:t>
            </a:r>
            <a:r>
              <a:rPr lang="en-US" u="sng" dirty="0"/>
              <a:t>not</a:t>
            </a:r>
            <a:r>
              <a:rPr lang="en-US" dirty="0"/>
              <a:t> allowed!</a:t>
            </a:r>
          </a:p>
        </p:txBody>
      </p:sp>
      <p:pic>
        <p:nvPicPr>
          <p:cNvPr id="7" name="Content Placeholder 6" descr="Bad practice. Water delivery system not integrated into the tool.">
            <a:extLst>
              <a:ext uri="{FF2B5EF4-FFF2-40B4-BE49-F238E27FC236}">
                <a16:creationId xmlns:a16="http://schemas.microsoft.com/office/drawing/2014/main" id="{3AD0ED1C-ED81-43AC-982B-F7D9759CECC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9950" y="1825625"/>
            <a:ext cx="4626100" cy="4351338"/>
          </a:xfrm>
        </p:spPr>
      </p:pic>
    </p:spTree>
    <p:extLst>
      <p:ext uri="{BB962C8B-B14F-4D97-AF65-F5344CB8AC3E}">
        <p14:creationId xmlns:p14="http://schemas.microsoft.com/office/powerpoint/2010/main" val="3023192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26427-E8D2-4F94-BD5D-897CB48C3C5D}"/>
              </a:ext>
            </a:extLst>
          </p:cNvPr>
          <p:cNvSpPr>
            <a:spLocks noGrp="1"/>
          </p:cNvSpPr>
          <p:nvPr>
            <p:ph type="title"/>
          </p:nvPr>
        </p:nvSpPr>
        <p:spPr/>
        <p:txBody>
          <a:bodyPr/>
          <a:lstStyle/>
          <a:p>
            <a:r>
              <a:rPr lang="en-US" b="1" dirty="0">
                <a:solidFill>
                  <a:srgbClr val="FF0000"/>
                </a:solidFill>
              </a:rPr>
              <a:t>Dust Collection Systems</a:t>
            </a:r>
          </a:p>
        </p:txBody>
      </p:sp>
      <p:sp>
        <p:nvSpPr>
          <p:cNvPr id="3" name="Content Placeholder 2">
            <a:extLst>
              <a:ext uri="{FF2B5EF4-FFF2-40B4-BE49-F238E27FC236}">
                <a16:creationId xmlns:a16="http://schemas.microsoft.com/office/drawing/2014/main" id="{3D783818-1911-493A-910B-96103D3F1389}"/>
              </a:ext>
            </a:extLst>
          </p:cNvPr>
          <p:cNvSpPr>
            <a:spLocks noGrp="1"/>
          </p:cNvSpPr>
          <p:nvPr>
            <p:ph idx="1"/>
          </p:nvPr>
        </p:nvSpPr>
        <p:spPr>
          <a:xfrm>
            <a:off x="838200" y="1825625"/>
            <a:ext cx="10234353" cy="4351338"/>
          </a:xfrm>
        </p:spPr>
        <p:txBody>
          <a:bodyPr/>
          <a:lstStyle/>
          <a:p>
            <a:r>
              <a:rPr lang="en-US" dirty="0"/>
              <a:t>Must be “commercially available”.</a:t>
            </a:r>
          </a:p>
          <a:p>
            <a:r>
              <a:rPr lang="en-US" dirty="0"/>
              <a:t>Designed to effectively capture dust generated by the tool.</a:t>
            </a:r>
          </a:p>
          <a:p>
            <a:r>
              <a:rPr lang="en-US" dirty="0"/>
              <a:t>Does not interfere with safety mechanisms.</a:t>
            </a:r>
          </a:p>
        </p:txBody>
      </p:sp>
    </p:spTree>
    <p:extLst>
      <p:ext uri="{BB962C8B-B14F-4D97-AF65-F5344CB8AC3E}">
        <p14:creationId xmlns:p14="http://schemas.microsoft.com/office/powerpoint/2010/main" val="1486058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351B0-4F82-4BEA-81C7-A4119BB2AFAF}"/>
              </a:ext>
            </a:extLst>
          </p:cNvPr>
          <p:cNvSpPr>
            <a:spLocks noGrp="1"/>
          </p:cNvSpPr>
          <p:nvPr>
            <p:ph type="title"/>
          </p:nvPr>
        </p:nvSpPr>
        <p:spPr/>
        <p:txBody>
          <a:bodyPr/>
          <a:lstStyle/>
          <a:p>
            <a:r>
              <a:rPr lang="en-US" b="1" dirty="0">
                <a:solidFill>
                  <a:srgbClr val="FF0000"/>
                </a:solidFill>
              </a:rPr>
              <a:t>Aftermarket Manufacturers</a:t>
            </a:r>
          </a:p>
        </p:txBody>
      </p:sp>
      <p:sp>
        <p:nvSpPr>
          <p:cNvPr id="3" name="Content Placeholder 2">
            <a:extLst>
              <a:ext uri="{FF2B5EF4-FFF2-40B4-BE49-F238E27FC236}">
                <a16:creationId xmlns:a16="http://schemas.microsoft.com/office/drawing/2014/main" id="{FA8CFE40-0E05-434B-9170-167A43A7431C}"/>
              </a:ext>
            </a:extLst>
          </p:cNvPr>
          <p:cNvSpPr>
            <a:spLocks noGrp="1"/>
          </p:cNvSpPr>
          <p:nvPr>
            <p:ph sz="half" idx="1"/>
          </p:nvPr>
        </p:nvSpPr>
        <p:spPr/>
        <p:txBody>
          <a:bodyPr/>
          <a:lstStyle/>
          <a:p>
            <a:r>
              <a:rPr lang="en-US" dirty="0"/>
              <a:t>Designed to work effectively with the equipment and not introduce new hazards such as obstructing or interfering with safety mechanisms.</a:t>
            </a:r>
          </a:p>
        </p:txBody>
      </p:sp>
      <p:pic>
        <p:nvPicPr>
          <p:cNvPr id="9" name="Content Placeholder 8" descr="DustBull universal dust shroud for cut off saws, by Dustless Technologies">
            <a:extLst>
              <a:ext uri="{FF2B5EF4-FFF2-40B4-BE49-F238E27FC236}">
                <a16:creationId xmlns:a16="http://schemas.microsoft.com/office/drawing/2014/main" id="{C8AA41B6-80F1-44D1-B151-0F7E0BDE90B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87905"/>
            <a:ext cx="5181600" cy="3826777"/>
          </a:xfrm>
        </p:spPr>
      </p:pic>
    </p:spTree>
    <p:extLst>
      <p:ext uri="{BB962C8B-B14F-4D97-AF65-F5344CB8AC3E}">
        <p14:creationId xmlns:p14="http://schemas.microsoft.com/office/powerpoint/2010/main" val="3598764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rPr>
              <a:t>What is Silica?</a:t>
            </a:r>
          </a:p>
        </p:txBody>
      </p:sp>
      <p:sp>
        <p:nvSpPr>
          <p:cNvPr id="3" name="Content Placeholder 2"/>
          <p:cNvSpPr>
            <a:spLocks noGrp="1"/>
          </p:cNvSpPr>
          <p:nvPr>
            <p:ph sz="half" idx="1"/>
          </p:nvPr>
        </p:nvSpPr>
        <p:spPr/>
        <p:txBody>
          <a:bodyPr>
            <a:normAutofit lnSpcReduction="10000"/>
          </a:bodyPr>
          <a:lstStyle/>
          <a:p>
            <a:r>
              <a:rPr lang="en-US" sz="3600" dirty="0"/>
              <a:t>Silicon Dioxide</a:t>
            </a:r>
          </a:p>
          <a:p>
            <a:r>
              <a:rPr lang="en-US" sz="3600" dirty="0"/>
              <a:t>Quartz</a:t>
            </a:r>
          </a:p>
          <a:p>
            <a:pPr lvl="1"/>
            <a:r>
              <a:rPr lang="en-US" sz="2800" dirty="0"/>
              <a:t>Soil</a:t>
            </a:r>
          </a:p>
          <a:p>
            <a:pPr lvl="1"/>
            <a:r>
              <a:rPr lang="en-US" sz="2800" dirty="0"/>
              <a:t>Sand</a:t>
            </a:r>
          </a:p>
          <a:p>
            <a:pPr lvl="1"/>
            <a:r>
              <a:rPr lang="en-US" sz="2800" dirty="0"/>
              <a:t>Concrete</a:t>
            </a:r>
          </a:p>
          <a:p>
            <a:pPr lvl="1"/>
            <a:r>
              <a:rPr lang="en-US" sz="2800" dirty="0"/>
              <a:t>Masonry</a:t>
            </a:r>
          </a:p>
          <a:p>
            <a:pPr lvl="1"/>
            <a:r>
              <a:rPr lang="en-US" sz="2800" dirty="0"/>
              <a:t>Rock</a:t>
            </a:r>
          </a:p>
          <a:p>
            <a:pPr lvl="1"/>
            <a:r>
              <a:rPr lang="en-US" sz="2800" dirty="0"/>
              <a:t>Granite</a:t>
            </a:r>
          </a:p>
          <a:p>
            <a:pPr lvl="1"/>
            <a:r>
              <a:rPr lang="en-US" sz="2800" dirty="0"/>
              <a:t>Landscaping Materials</a:t>
            </a:r>
            <a:r>
              <a:rPr lang="en-US" sz="3600" dirty="0"/>
              <a:t> </a:t>
            </a:r>
          </a:p>
        </p:txBody>
      </p:sp>
      <p:pic>
        <p:nvPicPr>
          <p:cNvPr id="9" name="Content Placeholder 8" descr="What is silica?">
            <a:extLst>
              <a:ext uri="{FF2B5EF4-FFF2-40B4-BE49-F238E27FC236}">
                <a16:creationId xmlns:a16="http://schemas.microsoft.com/office/drawing/2014/main" id="{4E42DF97-1C8D-429C-ACD3-306479018BC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709213"/>
            <a:ext cx="5181600" cy="2584162"/>
          </a:xfrm>
        </p:spPr>
      </p:pic>
    </p:spTree>
    <p:extLst>
      <p:ext uri="{BB962C8B-B14F-4D97-AF65-F5344CB8AC3E}">
        <p14:creationId xmlns:p14="http://schemas.microsoft.com/office/powerpoint/2010/main" val="3872957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CB2B-AC97-49E5-A6DE-53FD682142FC}"/>
              </a:ext>
            </a:extLst>
          </p:cNvPr>
          <p:cNvSpPr>
            <a:spLocks noGrp="1"/>
          </p:cNvSpPr>
          <p:nvPr>
            <p:ph type="title"/>
          </p:nvPr>
        </p:nvSpPr>
        <p:spPr/>
        <p:txBody>
          <a:bodyPr/>
          <a:lstStyle/>
          <a:p>
            <a:r>
              <a:rPr lang="en-US" b="1" dirty="0">
                <a:solidFill>
                  <a:srgbClr val="FF0000"/>
                </a:solidFill>
              </a:rPr>
              <a:t>Filter Cleaning Mechanism - Vacuums</a:t>
            </a:r>
          </a:p>
        </p:txBody>
      </p:sp>
      <p:sp>
        <p:nvSpPr>
          <p:cNvPr id="3" name="Content Placeholder 2">
            <a:extLst>
              <a:ext uri="{FF2B5EF4-FFF2-40B4-BE49-F238E27FC236}">
                <a16:creationId xmlns:a16="http://schemas.microsoft.com/office/drawing/2014/main" id="{24F8A69D-2F92-444F-BB34-83F8CDB4B97A}"/>
              </a:ext>
            </a:extLst>
          </p:cNvPr>
          <p:cNvSpPr>
            <a:spLocks noGrp="1"/>
          </p:cNvSpPr>
          <p:nvPr>
            <p:ph sz="half" idx="1"/>
          </p:nvPr>
        </p:nvSpPr>
        <p:spPr/>
        <p:txBody>
          <a:bodyPr/>
          <a:lstStyle/>
          <a:p>
            <a:r>
              <a:rPr lang="en-US" dirty="0"/>
              <a:t>Cyclonic pre-separators and filter cleaning mechanisms to prevent buildup of debris on filters that result in less dust capture. </a:t>
            </a:r>
          </a:p>
        </p:txBody>
      </p:sp>
      <p:pic>
        <p:nvPicPr>
          <p:cNvPr id="9" name="Content Placeholder 8" descr="Dewalt HEPA vacuum ">
            <a:extLst>
              <a:ext uri="{FF2B5EF4-FFF2-40B4-BE49-F238E27FC236}">
                <a16:creationId xmlns:a16="http://schemas.microsoft.com/office/drawing/2014/main" id="{060D99B5-C063-486B-8F5F-F62679E54DC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56248" y="1831118"/>
            <a:ext cx="4413504" cy="4340352"/>
          </a:xfrm>
        </p:spPr>
      </p:pic>
    </p:spTree>
    <p:extLst>
      <p:ext uri="{BB962C8B-B14F-4D97-AF65-F5344CB8AC3E}">
        <p14:creationId xmlns:p14="http://schemas.microsoft.com/office/powerpoint/2010/main" val="4271749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F44E-E518-4FDC-B4A6-423E82745210}"/>
              </a:ext>
            </a:extLst>
          </p:cNvPr>
          <p:cNvSpPr>
            <a:spLocks noGrp="1"/>
          </p:cNvSpPr>
          <p:nvPr>
            <p:ph type="title"/>
          </p:nvPr>
        </p:nvSpPr>
        <p:spPr/>
        <p:txBody>
          <a:bodyPr/>
          <a:lstStyle/>
          <a:p>
            <a:r>
              <a:rPr lang="en-US" b="1" dirty="0">
                <a:solidFill>
                  <a:srgbClr val="FF0000"/>
                </a:solidFill>
              </a:rPr>
              <a:t>Indoors or Enclosed Areas</a:t>
            </a:r>
          </a:p>
        </p:txBody>
      </p:sp>
      <p:sp>
        <p:nvSpPr>
          <p:cNvPr id="3" name="Content Placeholder 2">
            <a:extLst>
              <a:ext uri="{FF2B5EF4-FFF2-40B4-BE49-F238E27FC236}">
                <a16:creationId xmlns:a16="http://schemas.microsoft.com/office/drawing/2014/main" id="{3A0C0CB3-7C68-4551-8283-FD61C4F34A3C}"/>
              </a:ext>
            </a:extLst>
          </p:cNvPr>
          <p:cNvSpPr>
            <a:spLocks noGrp="1"/>
          </p:cNvSpPr>
          <p:nvPr>
            <p:ph idx="1"/>
          </p:nvPr>
        </p:nvSpPr>
        <p:spPr/>
        <p:txBody>
          <a:bodyPr/>
          <a:lstStyle/>
          <a:p>
            <a:r>
              <a:rPr lang="en-US" dirty="0"/>
              <a:t>Areas where airborne dust can build up unless additional exhaust is used. </a:t>
            </a:r>
          </a:p>
          <a:p>
            <a:r>
              <a:rPr lang="en-US" dirty="0"/>
              <a:t>Provide a means of exhaust as needed to minimize the accumulation of visible airborne dust for tasks performed indoors or in enclosed areas. </a:t>
            </a:r>
          </a:p>
          <a:p>
            <a:pPr lvl="1">
              <a:buFont typeface="Wingdings" panose="05000000000000000000" pitchFamily="2" charset="2"/>
              <a:buChar char="Ø"/>
            </a:pPr>
            <a:r>
              <a:rPr lang="en-US" dirty="0"/>
              <a:t>Portable fans (box fans, floor fans, axial fans);</a:t>
            </a:r>
          </a:p>
          <a:p>
            <a:pPr lvl="1">
              <a:buFont typeface="Wingdings" panose="05000000000000000000" pitchFamily="2" charset="2"/>
              <a:buChar char="Ø"/>
            </a:pPr>
            <a:r>
              <a:rPr lang="en-US" dirty="0"/>
              <a:t>Portable ventilation systems; or </a:t>
            </a:r>
          </a:p>
          <a:p>
            <a:pPr lvl="1">
              <a:buFont typeface="Wingdings" panose="05000000000000000000" pitchFamily="2" charset="2"/>
              <a:buChar char="Ø"/>
            </a:pPr>
            <a:r>
              <a:rPr lang="en-US" dirty="0"/>
              <a:t>Other systems that increase air movement and assist in the removal and dispersion of airborne dust. </a:t>
            </a:r>
          </a:p>
        </p:txBody>
      </p:sp>
    </p:spTree>
    <p:extLst>
      <p:ext uri="{BB962C8B-B14F-4D97-AF65-F5344CB8AC3E}">
        <p14:creationId xmlns:p14="http://schemas.microsoft.com/office/powerpoint/2010/main" val="328016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2987-1305-46E3-A28B-B0A803A5C69B}"/>
              </a:ext>
            </a:extLst>
          </p:cNvPr>
          <p:cNvSpPr>
            <a:spLocks noGrp="1"/>
          </p:cNvSpPr>
          <p:nvPr>
            <p:ph type="title"/>
          </p:nvPr>
        </p:nvSpPr>
        <p:spPr/>
        <p:txBody>
          <a:bodyPr/>
          <a:lstStyle/>
          <a:p>
            <a:r>
              <a:rPr lang="en-US" b="1" dirty="0">
                <a:solidFill>
                  <a:srgbClr val="FF0000"/>
                </a:solidFill>
              </a:rPr>
              <a:t>Indoors or Enclosed Areas – Means of Exhaust</a:t>
            </a:r>
          </a:p>
        </p:txBody>
      </p:sp>
      <p:sp>
        <p:nvSpPr>
          <p:cNvPr id="3" name="Content Placeholder 2" descr="Work performed indoors or in enclosed spaces requires a means of exhaust, such as a portable fan, to minimize the accumulation of visible airborne dust.&#10;">
            <a:extLst>
              <a:ext uri="{FF2B5EF4-FFF2-40B4-BE49-F238E27FC236}">
                <a16:creationId xmlns:a16="http://schemas.microsoft.com/office/drawing/2014/main" id="{D97F39AB-A381-404C-8B1E-754060191AC0}"/>
              </a:ext>
            </a:extLst>
          </p:cNvPr>
          <p:cNvSpPr>
            <a:spLocks noGrp="1"/>
          </p:cNvSpPr>
          <p:nvPr>
            <p:ph sz="half" idx="1"/>
          </p:nvPr>
        </p:nvSpPr>
        <p:spPr/>
        <p:txBody>
          <a:bodyPr/>
          <a:lstStyle/>
          <a:p>
            <a:r>
              <a:rPr lang="en-US" b="1" i="1" dirty="0">
                <a:latin typeface="Calibri" panose="020F0502020204030204" pitchFamily="34" charset="0"/>
                <a:ea typeface="Times New Roman" panose="02020603050405020304" pitchFamily="18" charset="0"/>
                <a:cs typeface="Times New Roman" panose="02020603050405020304" pitchFamily="18" charset="0"/>
              </a:rPr>
              <a:t>Work performed indoors or in enclosed spaces requires a means of exhaust, such as a portable fan, to minimize the accumulation of visible airborne dust.</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Content Placeholder 8" descr="Work performed indoors or in enclosed spaces requires a means of exhaust, such as a portable fan, to minimize the accumulation of visible airborne dust.&#10;">
            <a:extLst>
              <a:ext uri="{FF2B5EF4-FFF2-40B4-BE49-F238E27FC236}">
                <a16:creationId xmlns:a16="http://schemas.microsoft.com/office/drawing/2014/main" id="{D3B4273D-0E18-4A7B-AC0E-DEF6E3440A5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20535" y="1825625"/>
            <a:ext cx="4084929" cy="4351338"/>
          </a:xfrm>
        </p:spPr>
      </p:pic>
    </p:spTree>
    <p:extLst>
      <p:ext uri="{BB962C8B-B14F-4D97-AF65-F5344CB8AC3E}">
        <p14:creationId xmlns:p14="http://schemas.microsoft.com/office/powerpoint/2010/main" val="2083127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9269-19CB-46B7-A347-B51A55EF6F28}"/>
              </a:ext>
            </a:extLst>
          </p:cNvPr>
          <p:cNvSpPr>
            <a:spLocks noGrp="1"/>
          </p:cNvSpPr>
          <p:nvPr>
            <p:ph type="title"/>
          </p:nvPr>
        </p:nvSpPr>
        <p:spPr/>
        <p:txBody>
          <a:bodyPr/>
          <a:lstStyle/>
          <a:p>
            <a:r>
              <a:rPr lang="en-US" b="1" dirty="0">
                <a:solidFill>
                  <a:srgbClr val="FF0000"/>
                </a:solidFill>
              </a:rPr>
              <a:t>Enclosed Cabs</a:t>
            </a:r>
          </a:p>
        </p:txBody>
      </p:sp>
      <p:sp>
        <p:nvSpPr>
          <p:cNvPr id="3" name="Content Placeholder 2">
            <a:extLst>
              <a:ext uri="{FF2B5EF4-FFF2-40B4-BE49-F238E27FC236}">
                <a16:creationId xmlns:a16="http://schemas.microsoft.com/office/drawing/2014/main" id="{1519A043-97BC-4C42-BBF5-4E4D647DD6FF}"/>
              </a:ext>
            </a:extLst>
          </p:cNvPr>
          <p:cNvSpPr>
            <a:spLocks noGrp="1"/>
          </p:cNvSpPr>
          <p:nvPr>
            <p:ph idx="1"/>
          </p:nvPr>
        </p:nvSpPr>
        <p:spPr/>
        <p:txBody>
          <a:bodyPr/>
          <a:lstStyle/>
          <a:p>
            <a:r>
              <a:rPr lang="en-US" dirty="0"/>
              <a:t>Specified for rock drilling, crushers, and heavy equipment (Table 1).</a:t>
            </a:r>
          </a:p>
          <a:p>
            <a:pPr lvl="0"/>
            <a:r>
              <a:rPr lang="en-US" dirty="0"/>
              <a:t>Maintained as free as practicable from settled dust; </a:t>
            </a:r>
          </a:p>
          <a:p>
            <a:pPr lvl="0"/>
            <a:r>
              <a:rPr lang="en-US" dirty="0"/>
              <a:t>Has door seals and closing mechanisms that work properly; </a:t>
            </a:r>
          </a:p>
          <a:p>
            <a:pPr lvl="0"/>
            <a:r>
              <a:rPr lang="en-US" dirty="0"/>
              <a:t>Has gaskets and seals that are in good condition and work properly; </a:t>
            </a:r>
          </a:p>
          <a:p>
            <a:pPr lvl="0"/>
            <a:r>
              <a:rPr lang="en-US" dirty="0"/>
              <a:t>Is under positive pressure maintained through continuous delivery of filtered air; </a:t>
            </a:r>
          </a:p>
          <a:p>
            <a:pPr lvl="0"/>
            <a:r>
              <a:rPr lang="en-US" dirty="0"/>
              <a:t>Has intake air that is filtered through a pre-filter that is 95% efficient in the 0.3-10.0 µm range (</a:t>
            </a:r>
            <a:r>
              <a:rPr lang="en-US" i="1" dirty="0"/>
              <a:t>e.g.</a:t>
            </a:r>
            <a:r>
              <a:rPr lang="en-US" dirty="0"/>
              <a:t>, MERV-16 or better); and </a:t>
            </a:r>
          </a:p>
          <a:p>
            <a:r>
              <a:rPr lang="en-US" dirty="0"/>
              <a:t>Has heating and cooling capabilities. </a:t>
            </a:r>
          </a:p>
        </p:txBody>
      </p:sp>
    </p:spTree>
    <p:extLst>
      <p:ext uri="{BB962C8B-B14F-4D97-AF65-F5344CB8AC3E}">
        <p14:creationId xmlns:p14="http://schemas.microsoft.com/office/powerpoint/2010/main" val="306661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01644-5F17-4375-BBE4-3BD56FEB9CE2}"/>
              </a:ext>
            </a:extLst>
          </p:cNvPr>
          <p:cNvSpPr>
            <a:spLocks noGrp="1"/>
          </p:cNvSpPr>
          <p:nvPr>
            <p:ph type="title"/>
          </p:nvPr>
        </p:nvSpPr>
        <p:spPr/>
        <p:txBody>
          <a:bodyPr/>
          <a:lstStyle/>
          <a:p>
            <a:r>
              <a:rPr lang="en-US" b="1" dirty="0">
                <a:solidFill>
                  <a:srgbClr val="FF0000"/>
                </a:solidFill>
              </a:rPr>
              <a:t>Task Duration &amp; Respirator Use</a:t>
            </a:r>
          </a:p>
        </p:txBody>
      </p:sp>
      <p:sp>
        <p:nvSpPr>
          <p:cNvPr id="3" name="Content Placeholder 2">
            <a:extLst>
              <a:ext uri="{FF2B5EF4-FFF2-40B4-BE49-F238E27FC236}">
                <a16:creationId xmlns:a16="http://schemas.microsoft.com/office/drawing/2014/main" id="{EA266BE0-DAEC-4A1B-B644-BE5B8C090CE6}"/>
              </a:ext>
            </a:extLst>
          </p:cNvPr>
          <p:cNvSpPr>
            <a:spLocks noGrp="1"/>
          </p:cNvSpPr>
          <p:nvPr>
            <p:ph sz="half" idx="1"/>
          </p:nvPr>
        </p:nvSpPr>
        <p:spPr/>
        <p:txBody>
          <a:bodyPr>
            <a:normAutofit fontScale="92500"/>
          </a:bodyPr>
          <a:lstStyle/>
          <a:p>
            <a:pPr lvl="0"/>
            <a:r>
              <a:rPr lang="en-US" dirty="0"/>
              <a:t>A standard 8-hour work period; </a:t>
            </a:r>
          </a:p>
          <a:p>
            <a:pPr lvl="0"/>
            <a:r>
              <a:rPr lang="en-US" dirty="0"/>
              <a:t>A day with a break between work periods (</a:t>
            </a:r>
            <a:r>
              <a:rPr lang="en-US" i="1" dirty="0"/>
              <a:t>e.g.</a:t>
            </a:r>
            <a:r>
              <a:rPr lang="en-US" dirty="0"/>
              <a:t>, four hours on, two hours off, four hours on); </a:t>
            </a:r>
          </a:p>
          <a:p>
            <a:pPr lvl="0"/>
            <a:r>
              <a:rPr lang="en-US" dirty="0"/>
              <a:t>Work periods longer than eight hours; </a:t>
            </a:r>
          </a:p>
          <a:p>
            <a:pPr lvl="0"/>
            <a:r>
              <a:rPr lang="en-US" dirty="0"/>
              <a:t>Double shifts within a single day; </a:t>
            </a:r>
          </a:p>
          <a:p>
            <a:pPr lvl="0"/>
            <a:r>
              <a:rPr lang="en-US" dirty="0"/>
              <a:t>A work period spanning two calendar days (</a:t>
            </a:r>
            <a:r>
              <a:rPr lang="en-US" i="1" dirty="0"/>
              <a:t>e.g.</a:t>
            </a:r>
            <a:r>
              <a:rPr lang="en-US" dirty="0"/>
              <a:t>, 8 p.m. until 4 a.m.)</a:t>
            </a:r>
          </a:p>
        </p:txBody>
      </p:sp>
      <p:pic>
        <p:nvPicPr>
          <p:cNvPr id="8" name="Content Placeholder 7" descr="Task duration and respirator use">
            <a:extLst>
              <a:ext uri="{FF2B5EF4-FFF2-40B4-BE49-F238E27FC236}">
                <a16:creationId xmlns:a16="http://schemas.microsoft.com/office/drawing/2014/main" id="{6777667C-F19A-4220-8098-B59217ABEA6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81216" y="2934494"/>
            <a:ext cx="4163568" cy="2133600"/>
          </a:xfrm>
        </p:spPr>
      </p:pic>
    </p:spTree>
    <p:extLst>
      <p:ext uri="{BB962C8B-B14F-4D97-AF65-F5344CB8AC3E}">
        <p14:creationId xmlns:p14="http://schemas.microsoft.com/office/powerpoint/2010/main" val="348091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7C79-C355-4D03-B85D-93DB4422555B}"/>
              </a:ext>
            </a:extLst>
          </p:cNvPr>
          <p:cNvSpPr>
            <a:spLocks noGrp="1"/>
          </p:cNvSpPr>
          <p:nvPr>
            <p:ph type="title"/>
          </p:nvPr>
        </p:nvSpPr>
        <p:spPr/>
        <p:txBody>
          <a:bodyPr/>
          <a:lstStyle/>
          <a:p>
            <a:r>
              <a:rPr lang="en-US" b="1" dirty="0">
                <a:solidFill>
                  <a:srgbClr val="FF0000"/>
                </a:solidFill>
              </a:rPr>
              <a:t>Alternative Exposure Control Methods</a:t>
            </a:r>
          </a:p>
        </p:txBody>
      </p:sp>
      <p:sp>
        <p:nvSpPr>
          <p:cNvPr id="3" name="Content Placeholder 2">
            <a:extLst>
              <a:ext uri="{FF2B5EF4-FFF2-40B4-BE49-F238E27FC236}">
                <a16:creationId xmlns:a16="http://schemas.microsoft.com/office/drawing/2014/main" id="{B1794A79-83D7-41E8-A56E-2ACEAF20D941}"/>
              </a:ext>
            </a:extLst>
          </p:cNvPr>
          <p:cNvSpPr>
            <a:spLocks noGrp="1"/>
          </p:cNvSpPr>
          <p:nvPr>
            <p:ph sz="half" idx="1"/>
          </p:nvPr>
        </p:nvSpPr>
        <p:spPr/>
        <p:txBody>
          <a:bodyPr/>
          <a:lstStyle/>
          <a:p>
            <a:r>
              <a:rPr lang="en-US" dirty="0"/>
              <a:t>Tasks not covered under Table 1; or</a:t>
            </a:r>
          </a:p>
          <a:p>
            <a:r>
              <a:rPr lang="en-US" dirty="0"/>
              <a:t>Do not fully and properly implement the engineering controls, work practices, and respiratory protection described in Table 1.</a:t>
            </a:r>
          </a:p>
          <a:p>
            <a:pPr lvl="1"/>
            <a:r>
              <a:rPr lang="en-US" dirty="0"/>
              <a:t>The PEL</a:t>
            </a:r>
          </a:p>
          <a:p>
            <a:pPr lvl="1"/>
            <a:r>
              <a:rPr lang="en-US" dirty="0"/>
              <a:t>Exposure Assessment</a:t>
            </a:r>
          </a:p>
          <a:p>
            <a:pPr lvl="1"/>
            <a:r>
              <a:rPr lang="en-US" dirty="0"/>
              <a:t>Methods of Compliance</a:t>
            </a:r>
          </a:p>
        </p:txBody>
      </p:sp>
      <p:pic>
        <p:nvPicPr>
          <p:cNvPr id="8" name="Content Placeholder 7" descr="Worker shoveling silica containing materials">
            <a:extLst>
              <a:ext uri="{FF2B5EF4-FFF2-40B4-BE49-F238E27FC236}">
                <a16:creationId xmlns:a16="http://schemas.microsoft.com/office/drawing/2014/main" id="{79843AD7-31FC-4B3E-BFA4-79B47FA5BC2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0548" y="1825625"/>
            <a:ext cx="3264903" cy="4351338"/>
          </a:xfrm>
        </p:spPr>
      </p:pic>
    </p:spTree>
    <p:extLst>
      <p:ext uri="{BB962C8B-B14F-4D97-AF65-F5344CB8AC3E}">
        <p14:creationId xmlns:p14="http://schemas.microsoft.com/office/powerpoint/2010/main" val="48784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7776B-BDE6-496E-9D38-E9204E3B78EB}"/>
              </a:ext>
            </a:extLst>
          </p:cNvPr>
          <p:cNvSpPr>
            <a:spLocks noGrp="1"/>
          </p:cNvSpPr>
          <p:nvPr>
            <p:ph type="title"/>
          </p:nvPr>
        </p:nvSpPr>
        <p:spPr/>
        <p:txBody>
          <a:bodyPr/>
          <a:lstStyle/>
          <a:p>
            <a:r>
              <a:rPr lang="en-US" b="1" dirty="0">
                <a:solidFill>
                  <a:srgbClr val="FF0000"/>
                </a:solidFill>
              </a:rPr>
              <a:t>Exposure Assessment</a:t>
            </a:r>
          </a:p>
        </p:txBody>
      </p:sp>
      <p:sp>
        <p:nvSpPr>
          <p:cNvPr id="3" name="Content Placeholder 2">
            <a:extLst>
              <a:ext uri="{FF2B5EF4-FFF2-40B4-BE49-F238E27FC236}">
                <a16:creationId xmlns:a16="http://schemas.microsoft.com/office/drawing/2014/main" id="{25A1EA06-0091-4C12-9674-0F8BFD8C66F9}"/>
              </a:ext>
            </a:extLst>
          </p:cNvPr>
          <p:cNvSpPr>
            <a:spLocks noGrp="1"/>
          </p:cNvSpPr>
          <p:nvPr>
            <p:ph idx="1"/>
          </p:nvPr>
        </p:nvSpPr>
        <p:spPr/>
        <p:txBody>
          <a:bodyPr/>
          <a:lstStyle/>
          <a:p>
            <a:r>
              <a:rPr lang="en-US" dirty="0"/>
              <a:t>Must assess the 8-hour TWA exposure for each employee who is or may reasonably be expected to be exposed to respirable crystalline silica at or above the action level of 25 µg/m³ as an 8-hour TWA.</a:t>
            </a:r>
          </a:p>
          <a:p>
            <a:pPr marL="914400" lvl="1" indent="-457200">
              <a:buFont typeface="+mj-lt"/>
              <a:buAutoNum type="arabicPeriod"/>
            </a:pPr>
            <a:r>
              <a:rPr lang="en-US" dirty="0"/>
              <a:t>Performance Option</a:t>
            </a:r>
          </a:p>
          <a:p>
            <a:pPr marL="914400" lvl="1" indent="-457200">
              <a:buFont typeface="+mj-lt"/>
              <a:buAutoNum type="arabicPeriod"/>
            </a:pPr>
            <a:r>
              <a:rPr lang="en-US" dirty="0"/>
              <a:t>Scheduled Air Monitoring</a:t>
            </a:r>
          </a:p>
        </p:txBody>
      </p:sp>
    </p:spTree>
    <p:extLst>
      <p:ext uri="{BB962C8B-B14F-4D97-AF65-F5344CB8AC3E}">
        <p14:creationId xmlns:p14="http://schemas.microsoft.com/office/powerpoint/2010/main" val="5764910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normAutofit/>
          </a:bodyPr>
          <a:lstStyle/>
          <a:p>
            <a:r>
              <a:rPr lang="en-US" b="1" dirty="0">
                <a:solidFill>
                  <a:srgbClr val="FF0000"/>
                </a:solidFill>
              </a:rPr>
              <a:t>Exposure Assessment – Silica Sample Pump</a:t>
            </a:r>
          </a:p>
        </p:txBody>
      </p:sp>
      <p:sp>
        <p:nvSpPr>
          <p:cNvPr id="3" name="Content Placeholder 2">
            <a:extLst>
              <a:ext uri="{FF2B5EF4-FFF2-40B4-BE49-F238E27FC236}">
                <a16:creationId xmlns:a16="http://schemas.microsoft.com/office/drawing/2014/main" id="{87CC78DA-B22F-4A19-A2A6-7F5D20C04924}"/>
              </a:ext>
            </a:extLst>
          </p:cNvPr>
          <p:cNvSpPr>
            <a:spLocks noGrp="1"/>
          </p:cNvSpPr>
          <p:nvPr>
            <p:ph sz="half" idx="1"/>
          </p:nvPr>
        </p:nvSpPr>
        <p:spPr/>
        <p:txBody>
          <a:bodyPr/>
          <a:lstStyle/>
          <a:p>
            <a:r>
              <a:rPr lang="en-US" dirty="0"/>
              <a:t>Silica sampling equipment</a:t>
            </a:r>
          </a:p>
          <a:p>
            <a:pPr lvl="1"/>
            <a:r>
              <a:rPr lang="en-US" dirty="0"/>
              <a:t>Air pump</a:t>
            </a:r>
          </a:p>
          <a:p>
            <a:pPr lvl="1"/>
            <a:r>
              <a:rPr lang="en-US" dirty="0"/>
              <a:t>Hose</a:t>
            </a:r>
          </a:p>
          <a:p>
            <a:pPr lvl="1"/>
            <a:r>
              <a:rPr lang="en-US" dirty="0"/>
              <a:t>Cassette assembly</a:t>
            </a:r>
          </a:p>
          <a:p>
            <a:r>
              <a:rPr lang="en-US" dirty="0"/>
              <a:t>Near breathing zone</a:t>
            </a:r>
          </a:p>
          <a:p>
            <a:pPr lvl="1"/>
            <a:r>
              <a:rPr lang="en-US" dirty="0"/>
              <a:t>In hemisphere forward of the shoulders</a:t>
            </a:r>
          </a:p>
          <a:p>
            <a:pPr lvl="1"/>
            <a:r>
              <a:rPr lang="en-US" dirty="0"/>
              <a:t>6 to 9 inches</a:t>
            </a:r>
          </a:p>
        </p:txBody>
      </p:sp>
      <p:pic>
        <p:nvPicPr>
          <p:cNvPr id="6" name="Content Placeholder 5" descr="Worker wearing silica sampling pump">
            <a:extLst>
              <a:ext uri="{FF2B5EF4-FFF2-40B4-BE49-F238E27FC236}">
                <a16:creationId xmlns:a16="http://schemas.microsoft.com/office/drawing/2014/main" id="{56733D7F-873C-4732-A227-129EB4CA534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67302" y="1825625"/>
            <a:ext cx="2191396" cy="4351338"/>
          </a:xfrm>
        </p:spPr>
      </p:pic>
    </p:spTree>
    <p:extLst>
      <p:ext uri="{BB962C8B-B14F-4D97-AF65-F5344CB8AC3E}">
        <p14:creationId xmlns:p14="http://schemas.microsoft.com/office/powerpoint/2010/main" val="2133276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E55-1D2B-4F2C-9768-75532685DCEC}"/>
              </a:ext>
            </a:extLst>
          </p:cNvPr>
          <p:cNvSpPr>
            <a:spLocks noGrp="1"/>
          </p:cNvSpPr>
          <p:nvPr>
            <p:ph type="title"/>
          </p:nvPr>
        </p:nvSpPr>
        <p:spPr/>
        <p:txBody>
          <a:bodyPr/>
          <a:lstStyle/>
          <a:p>
            <a:r>
              <a:rPr lang="en-US" b="1" dirty="0">
                <a:solidFill>
                  <a:srgbClr val="FF0000"/>
                </a:solidFill>
              </a:rPr>
              <a:t>Performance Option</a:t>
            </a:r>
          </a:p>
        </p:txBody>
      </p:sp>
      <p:sp>
        <p:nvSpPr>
          <p:cNvPr id="3" name="Content Placeholder 2">
            <a:extLst>
              <a:ext uri="{FF2B5EF4-FFF2-40B4-BE49-F238E27FC236}">
                <a16:creationId xmlns:a16="http://schemas.microsoft.com/office/drawing/2014/main" id="{7266017D-4BC7-4552-BB12-D1D3BAE43DE7}"/>
              </a:ext>
            </a:extLst>
          </p:cNvPr>
          <p:cNvSpPr>
            <a:spLocks noGrp="1"/>
          </p:cNvSpPr>
          <p:nvPr>
            <p:ph idx="1"/>
          </p:nvPr>
        </p:nvSpPr>
        <p:spPr/>
        <p:txBody>
          <a:bodyPr/>
          <a:lstStyle/>
          <a:p>
            <a:r>
              <a:rPr lang="en-US" dirty="0"/>
              <a:t>Objective Data</a:t>
            </a:r>
          </a:p>
          <a:p>
            <a:r>
              <a:rPr lang="en-US" dirty="0"/>
              <a:t>Combination of air monitoring and objective data</a:t>
            </a:r>
          </a:p>
          <a:p>
            <a:pPr lvl="1"/>
            <a:r>
              <a:rPr lang="en-US" dirty="0"/>
              <a:t>Air monitoring data from industry-wide surveys; </a:t>
            </a:r>
          </a:p>
          <a:p>
            <a:pPr lvl="1"/>
            <a:r>
              <a:rPr lang="en-US" dirty="0"/>
              <a:t>Calculations based on the composition of a substance; </a:t>
            </a:r>
          </a:p>
          <a:p>
            <a:pPr lvl="1"/>
            <a:r>
              <a:rPr lang="en-US" dirty="0"/>
              <a:t>Area sampling results and exposure mapping profile approaches; and </a:t>
            </a:r>
          </a:p>
          <a:p>
            <a:pPr lvl="1"/>
            <a:r>
              <a:rPr lang="en-US" dirty="0"/>
              <a:t>Historical air monitoring data collected by the employer. </a:t>
            </a:r>
          </a:p>
          <a:p>
            <a:endParaRPr lang="en-US" dirty="0"/>
          </a:p>
        </p:txBody>
      </p:sp>
    </p:spTree>
    <p:extLst>
      <p:ext uri="{BB962C8B-B14F-4D97-AF65-F5344CB8AC3E}">
        <p14:creationId xmlns:p14="http://schemas.microsoft.com/office/powerpoint/2010/main" val="1999915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73F5-8558-4BB6-9415-94BB5D03E6D5}"/>
              </a:ext>
            </a:extLst>
          </p:cNvPr>
          <p:cNvSpPr>
            <a:spLocks noGrp="1"/>
          </p:cNvSpPr>
          <p:nvPr>
            <p:ph type="title"/>
          </p:nvPr>
        </p:nvSpPr>
        <p:spPr/>
        <p:txBody>
          <a:bodyPr/>
          <a:lstStyle/>
          <a:p>
            <a:r>
              <a:rPr lang="en-US" b="1" dirty="0">
                <a:solidFill>
                  <a:srgbClr val="FF0000"/>
                </a:solidFill>
              </a:rPr>
              <a:t>Scheduled Monitoring Option</a:t>
            </a:r>
          </a:p>
        </p:txBody>
      </p:sp>
      <p:pic>
        <p:nvPicPr>
          <p:cNvPr id="22" name="Content Placeholder 21" descr="Scheduled monitoring option flow chart">
            <a:extLst>
              <a:ext uri="{FF2B5EF4-FFF2-40B4-BE49-F238E27FC236}">
                <a16:creationId xmlns:a16="http://schemas.microsoft.com/office/drawing/2014/main" id="{123A2D7E-3BF5-42DA-AD4C-9F3B8CE7AD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5930" y="1569574"/>
            <a:ext cx="6185646" cy="4964162"/>
          </a:xfrm>
        </p:spPr>
      </p:pic>
    </p:spTree>
    <p:extLst>
      <p:ext uri="{BB962C8B-B14F-4D97-AF65-F5344CB8AC3E}">
        <p14:creationId xmlns:p14="http://schemas.microsoft.com/office/powerpoint/2010/main" val="2068341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b="1" dirty="0">
                <a:solidFill>
                  <a:srgbClr val="FF0000"/>
                </a:solidFill>
              </a:rPr>
              <a:t>What is Silicosis?</a:t>
            </a:r>
          </a:p>
        </p:txBody>
      </p:sp>
      <p:sp>
        <p:nvSpPr>
          <p:cNvPr id="6" name="Content Placeholder 5"/>
          <p:cNvSpPr>
            <a:spLocks noGrp="1"/>
          </p:cNvSpPr>
          <p:nvPr>
            <p:ph idx="1"/>
          </p:nvPr>
        </p:nvSpPr>
        <p:spPr/>
        <p:txBody>
          <a:bodyPr>
            <a:normAutofit/>
          </a:bodyPr>
          <a:lstStyle/>
          <a:p>
            <a:r>
              <a:rPr lang="en-US" sz="3200" dirty="0"/>
              <a:t>Very small (respirable) particles are inhaled.</a:t>
            </a:r>
          </a:p>
          <a:p>
            <a:pPr lvl="1"/>
            <a:r>
              <a:rPr lang="en-US" sz="2800" dirty="0"/>
              <a:t>Disabling, non-reversible and sometimes fatal lung disease</a:t>
            </a:r>
          </a:p>
          <a:p>
            <a:pPr lvl="1"/>
            <a:r>
              <a:rPr lang="en-US" sz="2800" dirty="0"/>
              <a:t>Chronic bronchitis</a:t>
            </a:r>
          </a:p>
          <a:p>
            <a:pPr lvl="1"/>
            <a:r>
              <a:rPr lang="en-US" sz="2800" dirty="0"/>
              <a:t>Kidney disease</a:t>
            </a:r>
          </a:p>
          <a:p>
            <a:pPr lvl="1"/>
            <a:r>
              <a:rPr lang="en-US" sz="2800" dirty="0"/>
              <a:t>Lung cancer</a:t>
            </a:r>
          </a:p>
          <a:p>
            <a:endParaRPr lang="en-US" sz="3200" dirty="0"/>
          </a:p>
        </p:txBody>
      </p:sp>
    </p:spTree>
    <p:extLst>
      <p:ext uri="{BB962C8B-B14F-4D97-AF65-F5344CB8AC3E}">
        <p14:creationId xmlns:p14="http://schemas.microsoft.com/office/powerpoint/2010/main" val="273278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8D0A-2A26-437C-A6BD-8F7224E96B6D}"/>
              </a:ext>
            </a:extLst>
          </p:cNvPr>
          <p:cNvSpPr>
            <a:spLocks noGrp="1"/>
          </p:cNvSpPr>
          <p:nvPr>
            <p:ph type="title"/>
          </p:nvPr>
        </p:nvSpPr>
        <p:spPr/>
        <p:txBody>
          <a:bodyPr/>
          <a:lstStyle/>
          <a:p>
            <a:r>
              <a:rPr lang="en-US" b="1" dirty="0">
                <a:solidFill>
                  <a:srgbClr val="FF0000"/>
                </a:solidFill>
              </a:rPr>
              <a:t>Methods of Compliance</a:t>
            </a:r>
          </a:p>
        </p:txBody>
      </p:sp>
      <p:pic>
        <p:nvPicPr>
          <p:cNvPr id="7" name="Content Placeholder 6" descr="Methods of compliance">
            <a:extLst>
              <a:ext uri="{FF2B5EF4-FFF2-40B4-BE49-F238E27FC236}">
                <a16:creationId xmlns:a16="http://schemas.microsoft.com/office/drawing/2014/main" id="{B112A978-B877-47C2-90D2-0B53B08878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1246" y="1825625"/>
            <a:ext cx="6509508" cy="4351338"/>
          </a:xfrm>
        </p:spPr>
      </p:pic>
    </p:spTree>
    <p:extLst>
      <p:ext uri="{BB962C8B-B14F-4D97-AF65-F5344CB8AC3E}">
        <p14:creationId xmlns:p14="http://schemas.microsoft.com/office/powerpoint/2010/main" val="25431142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normAutofit/>
          </a:bodyPr>
          <a:lstStyle/>
          <a:p>
            <a:pPr eaLnBrk="1" hangingPunct="1"/>
            <a:r>
              <a:rPr lang="en-US" sz="6000" b="1" dirty="0">
                <a:solidFill>
                  <a:srgbClr val="FF0000"/>
                </a:solidFill>
              </a:rPr>
              <a:t>Engineering Controls</a:t>
            </a:r>
          </a:p>
        </p:txBody>
      </p:sp>
      <p:pic>
        <p:nvPicPr>
          <p:cNvPr id="6" name="Content Placeholder 5" descr="Engineering controls example">
            <a:extLst>
              <a:ext uri="{FF2B5EF4-FFF2-40B4-BE49-F238E27FC236}">
                <a16:creationId xmlns:a16="http://schemas.microsoft.com/office/drawing/2014/main" id="{1FF114EF-A4F3-423A-880F-1E13B561C4E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144629"/>
            <a:ext cx="5181600" cy="3713330"/>
          </a:xfrm>
        </p:spPr>
      </p:pic>
      <p:pic>
        <p:nvPicPr>
          <p:cNvPr id="8" name="Content Placeholder 7" descr="Engineering controls example">
            <a:extLst>
              <a:ext uri="{FF2B5EF4-FFF2-40B4-BE49-F238E27FC236}">
                <a16:creationId xmlns:a16="http://schemas.microsoft.com/office/drawing/2014/main" id="{0D59368A-5CDF-4F75-BAF8-229A2D6A26A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172140" y="1825625"/>
            <a:ext cx="3181719" cy="4351338"/>
          </a:xfrm>
        </p:spPr>
      </p:pic>
    </p:spTree>
    <p:extLst>
      <p:ext uri="{BB962C8B-B14F-4D97-AF65-F5344CB8AC3E}">
        <p14:creationId xmlns:p14="http://schemas.microsoft.com/office/powerpoint/2010/main" val="193725122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438C-0955-4D28-B3AD-4258810A6A16}"/>
              </a:ext>
            </a:extLst>
          </p:cNvPr>
          <p:cNvSpPr>
            <a:spLocks noGrp="1"/>
          </p:cNvSpPr>
          <p:nvPr>
            <p:ph type="title"/>
          </p:nvPr>
        </p:nvSpPr>
        <p:spPr/>
        <p:txBody>
          <a:bodyPr>
            <a:normAutofit/>
          </a:bodyPr>
          <a:lstStyle/>
          <a:p>
            <a:r>
              <a:rPr lang="en-US" sz="1800" b="1" dirty="0"/>
              <a:t>Image Source: CPWR Silica Safe</a:t>
            </a:r>
          </a:p>
        </p:txBody>
      </p:sp>
      <p:pic>
        <p:nvPicPr>
          <p:cNvPr id="6" name="Content Placeholder 5" descr="(Left) Bad work practice. No water delivery system. (Right) Good work practice. Stationary masonry saw with integrated water delivery system.">
            <a:extLst>
              <a:ext uri="{FF2B5EF4-FFF2-40B4-BE49-F238E27FC236}">
                <a16:creationId xmlns:a16="http://schemas.microsoft.com/office/drawing/2014/main" id="{0818CD8D-5A7F-4495-B71F-6A160B7304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0536" y="2416334"/>
            <a:ext cx="9710928" cy="3169920"/>
          </a:xfrm>
        </p:spPr>
      </p:pic>
    </p:spTree>
    <p:extLst>
      <p:ext uri="{BB962C8B-B14F-4D97-AF65-F5344CB8AC3E}">
        <p14:creationId xmlns:p14="http://schemas.microsoft.com/office/powerpoint/2010/main" val="12220302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6BD156-96A2-4803-B183-98027637C045}"/>
              </a:ext>
            </a:extLst>
          </p:cNvPr>
          <p:cNvSpPr>
            <a:spLocks noGrp="1"/>
          </p:cNvSpPr>
          <p:nvPr>
            <p:ph type="title"/>
          </p:nvPr>
        </p:nvSpPr>
        <p:spPr/>
        <p:txBody>
          <a:bodyPr/>
          <a:lstStyle/>
          <a:p>
            <a:r>
              <a:rPr lang="en-US" dirty="0"/>
              <a:t>Poor vs. Good Work</a:t>
            </a:r>
            <a:r>
              <a:rPr lang="en-US" baseline="0" dirty="0"/>
              <a:t> Practice</a:t>
            </a:r>
            <a:endParaRPr lang="en-US" dirty="0"/>
          </a:p>
        </p:txBody>
      </p:sp>
      <p:pic>
        <p:nvPicPr>
          <p:cNvPr id="9" name="Content Placeholder 8" descr="(Left) Bad work practice. No water delivery system. (Right) Good work practice. Stationary masonry saw with integrated water delivery system.">
            <a:extLst>
              <a:ext uri="{FF2B5EF4-FFF2-40B4-BE49-F238E27FC236}">
                <a16:creationId xmlns:a16="http://schemas.microsoft.com/office/drawing/2014/main" id="{4916C09B-5F69-4B30-8A86-664B799351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4336" y="2172494"/>
            <a:ext cx="9863328" cy="3657600"/>
          </a:xfrm>
        </p:spPr>
      </p:pic>
    </p:spTree>
    <p:extLst>
      <p:ext uri="{BB962C8B-B14F-4D97-AF65-F5344CB8AC3E}">
        <p14:creationId xmlns:p14="http://schemas.microsoft.com/office/powerpoint/2010/main" val="1851642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2B1D-0689-409C-AA7A-A9187D067276}"/>
              </a:ext>
            </a:extLst>
          </p:cNvPr>
          <p:cNvSpPr>
            <a:spLocks noGrp="1"/>
          </p:cNvSpPr>
          <p:nvPr>
            <p:ph type="title"/>
          </p:nvPr>
        </p:nvSpPr>
        <p:spPr/>
        <p:txBody>
          <a:bodyPr/>
          <a:lstStyle/>
          <a:p>
            <a:r>
              <a:rPr lang="en-US" dirty="0"/>
              <a:t>Poor</a:t>
            </a:r>
            <a:r>
              <a:rPr lang="en-US" baseline="0" dirty="0"/>
              <a:t> Work Practice vs. Good Work Practice</a:t>
            </a:r>
            <a:endParaRPr lang="en-US" dirty="0"/>
          </a:p>
        </p:txBody>
      </p:sp>
      <p:pic>
        <p:nvPicPr>
          <p:cNvPr id="8" name="Content Placeholder 7" descr="(Left) Bad work practice. No water delivery system. (Right) Good work practice. Stationary masonry saw with integrated water delivery system.">
            <a:extLst>
              <a:ext uri="{FF2B5EF4-FFF2-40B4-BE49-F238E27FC236}">
                <a16:creationId xmlns:a16="http://schemas.microsoft.com/office/drawing/2014/main" id="{CD87FEC1-A1AE-4192-B156-42407D1DB4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074958"/>
            <a:ext cx="10515600" cy="3852672"/>
          </a:xfrm>
        </p:spPr>
      </p:pic>
    </p:spTree>
    <p:extLst>
      <p:ext uri="{BB962C8B-B14F-4D97-AF65-F5344CB8AC3E}">
        <p14:creationId xmlns:p14="http://schemas.microsoft.com/office/powerpoint/2010/main" val="7698052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rPr>
              <a:t>Work Practice Controls</a:t>
            </a:r>
          </a:p>
        </p:txBody>
      </p:sp>
      <p:sp>
        <p:nvSpPr>
          <p:cNvPr id="3" name="Content Placeholder 2"/>
          <p:cNvSpPr>
            <a:spLocks noGrp="1"/>
          </p:cNvSpPr>
          <p:nvPr>
            <p:ph idx="1"/>
          </p:nvPr>
        </p:nvSpPr>
        <p:spPr/>
        <p:txBody>
          <a:bodyPr/>
          <a:lstStyle/>
          <a:p>
            <a:r>
              <a:rPr lang="en-US" dirty="0"/>
              <a:t>Housekeeping</a:t>
            </a:r>
          </a:p>
          <a:p>
            <a:pPr lvl="1"/>
            <a:r>
              <a:rPr lang="en-US" dirty="0"/>
              <a:t>No dry sweeping</a:t>
            </a:r>
          </a:p>
          <a:p>
            <a:pPr lvl="1"/>
            <a:r>
              <a:rPr lang="en-US" dirty="0"/>
              <a:t>No use of compressed air</a:t>
            </a:r>
          </a:p>
          <a:p>
            <a:r>
              <a:rPr lang="en-US" dirty="0"/>
              <a:t>Written Exposure Control Plan</a:t>
            </a:r>
          </a:p>
          <a:p>
            <a:r>
              <a:rPr lang="en-US" dirty="0"/>
              <a:t>Medical Surveillance</a:t>
            </a:r>
          </a:p>
          <a:p>
            <a:r>
              <a:rPr lang="en-US" dirty="0"/>
              <a:t>Hazard Communication &amp; Employee Training</a:t>
            </a:r>
          </a:p>
          <a:p>
            <a:r>
              <a:rPr lang="en-US" dirty="0"/>
              <a:t>Recordkeeping</a:t>
            </a:r>
          </a:p>
        </p:txBody>
      </p:sp>
    </p:spTree>
    <p:extLst>
      <p:ext uri="{BB962C8B-B14F-4D97-AF65-F5344CB8AC3E}">
        <p14:creationId xmlns:p14="http://schemas.microsoft.com/office/powerpoint/2010/main" val="26680756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DBAD-660A-4A6B-80A4-A5521A0D5DD6}"/>
              </a:ext>
            </a:extLst>
          </p:cNvPr>
          <p:cNvSpPr>
            <a:spLocks noGrp="1"/>
          </p:cNvSpPr>
          <p:nvPr>
            <p:ph type="title"/>
          </p:nvPr>
        </p:nvSpPr>
        <p:spPr/>
        <p:txBody>
          <a:bodyPr/>
          <a:lstStyle/>
          <a:p>
            <a:r>
              <a:rPr lang="en-US" b="1" dirty="0">
                <a:solidFill>
                  <a:srgbClr val="FF0000"/>
                </a:solidFill>
              </a:rPr>
              <a:t>Drill Bits</a:t>
            </a:r>
          </a:p>
        </p:txBody>
      </p:sp>
      <p:pic>
        <p:nvPicPr>
          <p:cNvPr id="9" name="Content Placeholder 8" descr="Picture showing the proper and improper installation of a drill bit with vacuum shroud.">
            <a:extLst>
              <a:ext uri="{FF2B5EF4-FFF2-40B4-BE49-F238E27FC236}">
                <a16:creationId xmlns:a16="http://schemas.microsoft.com/office/drawing/2014/main" id="{E21217E2-B532-4055-848B-2C95BFA8955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1352" y="2663222"/>
            <a:ext cx="10369296" cy="2676144"/>
          </a:xfrm>
        </p:spPr>
      </p:pic>
    </p:spTree>
    <p:extLst>
      <p:ext uri="{BB962C8B-B14F-4D97-AF65-F5344CB8AC3E}">
        <p14:creationId xmlns:p14="http://schemas.microsoft.com/office/powerpoint/2010/main" val="12788855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p:cNvSpPr>
            <a:spLocks noGrp="1" noChangeArrowheads="1"/>
          </p:cNvSpPr>
          <p:nvPr>
            <p:ph type="title"/>
          </p:nvPr>
        </p:nvSpPr>
        <p:spPr/>
        <p:txBody>
          <a:bodyPr>
            <a:normAutofit/>
          </a:bodyPr>
          <a:lstStyle/>
          <a:p>
            <a:pPr eaLnBrk="1" hangingPunct="1"/>
            <a:r>
              <a:rPr lang="en-US" b="1" dirty="0">
                <a:solidFill>
                  <a:srgbClr val="FF0000"/>
                </a:solidFill>
              </a:rPr>
              <a:t>Limitations &amp; Use of Respirators</a:t>
            </a:r>
          </a:p>
        </p:txBody>
      </p:sp>
      <p:sp>
        <p:nvSpPr>
          <p:cNvPr id="207875" name="Rectangle 3"/>
          <p:cNvSpPr>
            <a:spLocks noGrp="1" noChangeArrowheads="1"/>
          </p:cNvSpPr>
          <p:nvPr>
            <p:ph sz="half" idx="1"/>
          </p:nvPr>
        </p:nvSpPr>
        <p:spPr/>
        <p:txBody>
          <a:bodyPr/>
          <a:lstStyle/>
          <a:p>
            <a:pPr eaLnBrk="1" hangingPunct="1">
              <a:lnSpc>
                <a:spcPct val="90000"/>
              </a:lnSpc>
            </a:pPr>
            <a:r>
              <a:rPr lang="en-US"/>
              <a:t>All respirators leak!</a:t>
            </a:r>
          </a:p>
          <a:p>
            <a:pPr eaLnBrk="1" hangingPunct="1">
              <a:lnSpc>
                <a:spcPct val="90000"/>
              </a:lnSpc>
            </a:pPr>
            <a:r>
              <a:rPr lang="en-US"/>
              <a:t>Must be properly fitted and worn.</a:t>
            </a:r>
          </a:p>
          <a:p>
            <a:pPr eaLnBrk="1" hangingPunct="1">
              <a:lnSpc>
                <a:spcPct val="90000"/>
              </a:lnSpc>
            </a:pPr>
            <a:r>
              <a:rPr lang="en-US"/>
              <a:t>Respirators protect only the employees who are wearing them.</a:t>
            </a:r>
          </a:p>
          <a:p>
            <a:pPr eaLnBrk="1" hangingPunct="1">
              <a:lnSpc>
                <a:spcPct val="90000"/>
              </a:lnSpc>
            </a:pPr>
            <a:r>
              <a:rPr lang="en-US"/>
              <a:t>Respirators are uncomfortable to wear.</a:t>
            </a:r>
          </a:p>
        </p:txBody>
      </p:sp>
      <p:pic>
        <p:nvPicPr>
          <p:cNvPr id="4" name="Content Placeholder 3" descr="Use only NIOSH Approved Respirators">
            <a:extLst>
              <a:ext uri="{FF2B5EF4-FFF2-40B4-BE49-F238E27FC236}">
                <a16:creationId xmlns:a16="http://schemas.microsoft.com/office/drawing/2014/main" id="{40FF4436-2233-46AE-8A70-FB047EC293B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4502" y="1825625"/>
            <a:ext cx="5136996" cy="4351338"/>
          </a:xfrm>
        </p:spPr>
      </p:pic>
    </p:spTree>
    <p:extLst>
      <p:ext uri="{BB962C8B-B14F-4D97-AF65-F5344CB8AC3E}">
        <p14:creationId xmlns:p14="http://schemas.microsoft.com/office/powerpoint/2010/main" val="25390111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 calcmode="lin" valueType="num">
                                      <p:cBhvr additive="base">
                                        <p:cTn id="7" dur="500" fill="hold"/>
                                        <p:tgtEl>
                                          <p:spTgt spid="207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7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7875">
                                            <p:txEl>
                                              <p:pRg st="1" end="1"/>
                                            </p:txEl>
                                          </p:spTgt>
                                        </p:tgtEl>
                                        <p:attrNameLst>
                                          <p:attrName>style.visibility</p:attrName>
                                        </p:attrNameLst>
                                      </p:cBhvr>
                                      <p:to>
                                        <p:strVal val="visible"/>
                                      </p:to>
                                    </p:set>
                                    <p:anim calcmode="lin" valueType="num">
                                      <p:cBhvr additive="base">
                                        <p:cTn id="13" dur="500" fill="hold"/>
                                        <p:tgtEl>
                                          <p:spTgt spid="207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7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7875">
                                            <p:txEl>
                                              <p:pRg st="2" end="2"/>
                                            </p:txEl>
                                          </p:spTgt>
                                        </p:tgtEl>
                                        <p:attrNameLst>
                                          <p:attrName>style.visibility</p:attrName>
                                        </p:attrNameLst>
                                      </p:cBhvr>
                                      <p:to>
                                        <p:strVal val="visible"/>
                                      </p:to>
                                    </p:set>
                                    <p:anim calcmode="lin" valueType="num">
                                      <p:cBhvr additive="base">
                                        <p:cTn id="19" dur="500" fill="hold"/>
                                        <p:tgtEl>
                                          <p:spTgt spid="207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78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7875">
                                            <p:txEl>
                                              <p:pRg st="3" end="3"/>
                                            </p:txEl>
                                          </p:spTgt>
                                        </p:tgtEl>
                                        <p:attrNameLst>
                                          <p:attrName>style.visibility</p:attrName>
                                        </p:attrNameLst>
                                      </p:cBhvr>
                                      <p:to>
                                        <p:strVal val="visible"/>
                                      </p:to>
                                    </p:set>
                                    <p:anim calcmode="lin" valueType="num">
                                      <p:cBhvr additive="base">
                                        <p:cTn id="25" dur="500" fill="hold"/>
                                        <p:tgtEl>
                                          <p:spTgt spid="2078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78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2"/>
          <p:cNvSpPr>
            <a:spLocks noGrp="1" noChangeArrowheads="1"/>
          </p:cNvSpPr>
          <p:nvPr>
            <p:ph type="title"/>
          </p:nvPr>
        </p:nvSpPr>
        <p:spPr/>
        <p:txBody>
          <a:bodyPr>
            <a:normAutofit/>
          </a:bodyPr>
          <a:lstStyle/>
          <a:p>
            <a:pPr eaLnBrk="1" hangingPunct="1"/>
            <a:r>
              <a:rPr lang="en-US" b="1" dirty="0">
                <a:solidFill>
                  <a:srgbClr val="FF0000"/>
                </a:solidFill>
              </a:rPr>
              <a:t>Approved Filtering </a:t>
            </a:r>
            <a:r>
              <a:rPr lang="en-US" b="1" dirty="0" err="1">
                <a:solidFill>
                  <a:srgbClr val="FF0000"/>
                </a:solidFill>
              </a:rPr>
              <a:t>Facepieces</a:t>
            </a:r>
            <a:r>
              <a:rPr lang="en-US" b="1" dirty="0">
                <a:solidFill>
                  <a:srgbClr val="FF0000"/>
                </a:solidFill>
              </a:rPr>
              <a:t> (Disposable) </a:t>
            </a:r>
          </a:p>
        </p:txBody>
      </p:sp>
      <p:sp>
        <p:nvSpPr>
          <p:cNvPr id="209923" name="Rectangle 3"/>
          <p:cNvSpPr>
            <a:spLocks noGrp="1" noChangeArrowheads="1"/>
          </p:cNvSpPr>
          <p:nvPr>
            <p:ph sz="half" idx="1"/>
          </p:nvPr>
        </p:nvSpPr>
        <p:spPr/>
        <p:txBody>
          <a:bodyPr>
            <a:normAutofit/>
          </a:bodyPr>
          <a:lstStyle/>
          <a:p>
            <a:pPr eaLnBrk="1" hangingPunct="1">
              <a:lnSpc>
                <a:spcPct val="90000"/>
              </a:lnSpc>
            </a:pPr>
            <a:r>
              <a:rPr lang="en-US" dirty="0"/>
              <a:t>Least protection (rated the same as elastomeric half-face).</a:t>
            </a:r>
          </a:p>
          <a:p>
            <a:pPr eaLnBrk="1" hangingPunct="1">
              <a:lnSpc>
                <a:spcPct val="90000"/>
              </a:lnSpc>
            </a:pPr>
            <a:r>
              <a:rPr lang="en-US" dirty="0"/>
              <a:t>Not allowed for use in atmospheres with less than 19.5% oxygen. </a:t>
            </a:r>
          </a:p>
          <a:p>
            <a:pPr eaLnBrk="1" hangingPunct="1">
              <a:lnSpc>
                <a:spcPct val="90000"/>
              </a:lnSpc>
            </a:pPr>
            <a:r>
              <a:rPr lang="en-US" dirty="0"/>
              <a:t>Should only use in voluntary situations. Must read and understand Appendix D of OSHA respiratory protection standard. </a:t>
            </a:r>
          </a:p>
        </p:txBody>
      </p:sp>
      <p:pic>
        <p:nvPicPr>
          <p:cNvPr id="4" name="Content Placeholder 3" descr="Approved Filtering Facepiece">
            <a:extLst>
              <a:ext uri="{FF2B5EF4-FFF2-40B4-BE49-F238E27FC236}">
                <a16:creationId xmlns:a16="http://schemas.microsoft.com/office/drawing/2014/main" id="{6A3FA785-DFF8-4B21-A9D6-184D5D742B2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19912" y="2158206"/>
            <a:ext cx="3686175" cy="3686175"/>
          </a:xfrm>
        </p:spPr>
      </p:pic>
    </p:spTree>
    <p:extLst>
      <p:ext uri="{BB962C8B-B14F-4D97-AF65-F5344CB8AC3E}">
        <p14:creationId xmlns:p14="http://schemas.microsoft.com/office/powerpoint/2010/main" val="37225994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 calcmode="lin" valueType="num">
                                      <p:cBhvr additive="base">
                                        <p:cTn id="7" dur="500" fill="hold"/>
                                        <p:tgtEl>
                                          <p:spTgt spid="209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9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9923">
                                            <p:txEl>
                                              <p:pRg st="1" end="1"/>
                                            </p:txEl>
                                          </p:spTgt>
                                        </p:tgtEl>
                                        <p:attrNameLst>
                                          <p:attrName>style.visibility</p:attrName>
                                        </p:attrNameLst>
                                      </p:cBhvr>
                                      <p:to>
                                        <p:strVal val="visible"/>
                                      </p:to>
                                    </p:set>
                                    <p:anim calcmode="lin" valueType="num">
                                      <p:cBhvr additive="base">
                                        <p:cTn id="13" dur="500" fill="hold"/>
                                        <p:tgtEl>
                                          <p:spTgt spid="209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9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9923">
                                            <p:txEl>
                                              <p:pRg st="2" end="2"/>
                                            </p:txEl>
                                          </p:spTgt>
                                        </p:tgtEl>
                                        <p:attrNameLst>
                                          <p:attrName>style.visibility</p:attrName>
                                        </p:attrNameLst>
                                      </p:cBhvr>
                                      <p:to>
                                        <p:strVal val="visible"/>
                                      </p:to>
                                    </p:set>
                                    <p:anim calcmode="lin" valueType="num">
                                      <p:cBhvr additive="base">
                                        <p:cTn id="19" dur="500" fill="hold"/>
                                        <p:tgtEl>
                                          <p:spTgt spid="2099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99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D43B6-52DA-4AEA-A014-F5AE8EA1A3A5}"/>
              </a:ext>
            </a:extLst>
          </p:cNvPr>
          <p:cNvSpPr>
            <a:spLocks noGrp="1"/>
          </p:cNvSpPr>
          <p:nvPr>
            <p:ph type="title"/>
          </p:nvPr>
        </p:nvSpPr>
        <p:spPr/>
        <p:txBody>
          <a:bodyPr/>
          <a:lstStyle/>
          <a:p>
            <a:r>
              <a:rPr lang="en-US" dirty="0"/>
              <a:t>NIOSH Approved Respirator Identification</a:t>
            </a:r>
          </a:p>
        </p:txBody>
      </p:sp>
      <p:pic>
        <p:nvPicPr>
          <p:cNvPr id="6" name="Content Placeholder 5" descr="NIOSH Approved Respirator Identification">
            <a:extLst>
              <a:ext uri="{FF2B5EF4-FFF2-40B4-BE49-F238E27FC236}">
                <a16:creationId xmlns:a16="http://schemas.microsoft.com/office/drawing/2014/main" id="{4357A340-A022-42A7-A7B5-74D37ABF54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1396" y="1825625"/>
            <a:ext cx="6889207" cy="4351338"/>
          </a:xfrm>
        </p:spPr>
      </p:pic>
    </p:spTree>
    <p:extLst>
      <p:ext uri="{BB962C8B-B14F-4D97-AF65-F5344CB8AC3E}">
        <p14:creationId xmlns:p14="http://schemas.microsoft.com/office/powerpoint/2010/main" val="21439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FCFF-767A-40EE-9F77-841F421E794A}"/>
              </a:ext>
            </a:extLst>
          </p:cNvPr>
          <p:cNvSpPr>
            <a:spLocks noGrp="1"/>
          </p:cNvSpPr>
          <p:nvPr>
            <p:ph type="title"/>
          </p:nvPr>
        </p:nvSpPr>
        <p:spPr/>
        <p:txBody>
          <a:bodyPr/>
          <a:lstStyle/>
          <a:p>
            <a:r>
              <a:rPr lang="en-US" b="1" dirty="0">
                <a:solidFill>
                  <a:srgbClr val="FF0000"/>
                </a:solidFill>
              </a:rPr>
              <a:t>Examples of </a:t>
            </a:r>
            <a:r>
              <a:rPr lang="en-US" b="1" dirty="0" err="1">
                <a:solidFill>
                  <a:srgbClr val="FF0000"/>
                </a:solidFill>
              </a:rPr>
              <a:t>Silicotic</a:t>
            </a:r>
            <a:r>
              <a:rPr lang="en-US" b="1" baseline="0" dirty="0">
                <a:solidFill>
                  <a:srgbClr val="FF0000"/>
                </a:solidFill>
              </a:rPr>
              <a:t> and Healthy Lungs</a:t>
            </a:r>
            <a:endParaRPr lang="en-US" b="1" dirty="0">
              <a:solidFill>
                <a:srgbClr val="FF0000"/>
              </a:solidFill>
            </a:endParaRPr>
          </a:p>
        </p:txBody>
      </p:sp>
      <p:sp>
        <p:nvSpPr>
          <p:cNvPr id="3" name="Text Placeholder 2">
            <a:extLst>
              <a:ext uri="{FF2B5EF4-FFF2-40B4-BE49-F238E27FC236}">
                <a16:creationId xmlns:a16="http://schemas.microsoft.com/office/drawing/2014/main" id="{D3F954FF-D608-4725-8601-B1EACAF89E3C}"/>
              </a:ext>
            </a:extLst>
          </p:cNvPr>
          <p:cNvSpPr>
            <a:spLocks noGrp="1"/>
          </p:cNvSpPr>
          <p:nvPr>
            <p:ph type="body" idx="1"/>
          </p:nvPr>
        </p:nvSpPr>
        <p:spPr/>
        <p:txBody>
          <a:bodyPr/>
          <a:lstStyle/>
          <a:p>
            <a:r>
              <a:rPr lang="en-US" i="1" dirty="0" err="1"/>
              <a:t>Silicotic</a:t>
            </a:r>
            <a:r>
              <a:rPr lang="en-US" i="1" dirty="0"/>
              <a:t> Lungs</a:t>
            </a:r>
            <a:endParaRPr lang="en-US" dirty="0"/>
          </a:p>
        </p:txBody>
      </p:sp>
      <p:pic>
        <p:nvPicPr>
          <p:cNvPr id="9" name="Content Placeholder 8" descr="Silicotic Lungs">
            <a:extLst>
              <a:ext uri="{FF2B5EF4-FFF2-40B4-BE49-F238E27FC236}">
                <a16:creationId xmlns:a16="http://schemas.microsoft.com/office/drawing/2014/main" id="{1ADCB3DA-AC0F-43F2-B2FB-BF6BC196C38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11730" y="2505075"/>
            <a:ext cx="3213902" cy="3684588"/>
          </a:xfrm>
        </p:spPr>
      </p:pic>
      <p:sp>
        <p:nvSpPr>
          <p:cNvPr id="5" name="Text Placeholder 4">
            <a:extLst>
              <a:ext uri="{FF2B5EF4-FFF2-40B4-BE49-F238E27FC236}">
                <a16:creationId xmlns:a16="http://schemas.microsoft.com/office/drawing/2014/main" id="{E604424C-658A-4194-93CD-72D288668072}"/>
              </a:ext>
            </a:extLst>
          </p:cNvPr>
          <p:cNvSpPr>
            <a:spLocks noGrp="1"/>
          </p:cNvSpPr>
          <p:nvPr>
            <p:ph type="body" sz="quarter" idx="3"/>
          </p:nvPr>
        </p:nvSpPr>
        <p:spPr/>
        <p:txBody>
          <a:bodyPr/>
          <a:lstStyle/>
          <a:p>
            <a:r>
              <a:rPr lang="en-US" i="1" dirty="0"/>
              <a:t>Normal Healthy Lungs</a:t>
            </a:r>
            <a:endParaRPr lang="en-US" dirty="0"/>
          </a:p>
        </p:txBody>
      </p:sp>
      <p:pic>
        <p:nvPicPr>
          <p:cNvPr id="11" name="Content Placeholder 10" descr="Normal Healthy Lungs">
            <a:extLst>
              <a:ext uri="{FF2B5EF4-FFF2-40B4-BE49-F238E27FC236}">
                <a16:creationId xmlns:a16="http://schemas.microsoft.com/office/drawing/2014/main" id="{32B5F73A-9355-4121-8ED0-6813C366F261}"/>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164155" y="2505075"/>
            <a:ext cx="3199277" cy="3684588"/>
          </a:xfrm>
        </p:spPr>
      </p:pic>
    </p:spTree>
    <p:extLst>
      <p:ext uri="{BB962C8B-B14F-4D97-AF65-F5344CB8AC3E}">
        <p14:creationId xmlns:p14="http://schemas.microsoft.com/office/powerpoint/2010/main" val="96013823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ChangeArrowheads="1"/>
          </p:cNvSpPr>
          <p:nvPr>
            <p:ph type="title"/>
          </p:nvPr>
        </p:nvSpPr>
        <p:spPr/>
        <p:txBody>
          <a:bodyPr>
            <a:normAutofit/>
          </a:bodyPr>
          <a:lstStyle/>
          <a:p>
            <a:pPr eaLnBrk="1" hangingPunct="1"/>
            <a:r>
              <a:rPr lang="en-US" b="1" dirty="0">
                <a:solidFill>
                  <a:srgbClr val="FF0000"/>
                </a:solidFill>
              </a:rPr>
              <a:t>Half-Face Respirators (Elastomeric) </a:t>
            </a:r>
          </a:p>
        </p:txBody>
      </p:sp>
      <p:sp>
        <p:nvSpPr>
          <p:cNvPr id="211971" name="Rectangle 3"/>
          <p:cNvSpPr>
            <a:spLocks noGrp="1" noChangeArrowheads="1"/>
          </p:cNvSpPr>
          <p:nvPr>
            <p:ph sz="half" idx="1"/>
          </p:nvPr>
        </p:nvSpPr>
        <p:spPr/>
        <p:txBody>
          <a:bodyPr/>
          <a:lstStyle/>
          <a:p>
            <a:pPr eaLnBrk="1" hangingPunct="1">
              <a:lnSpc>
                <a:spcPct val="90000"/>
              </a:lnSpc>
            </a:pPr>
            <a:r>
              <a:rPr lang="en-US" dirty="0"/>
              <a:t>Can be used with a variety of cartridges/filters.</a:t>
            </a:r>
          </a:p>
          <a:p>
            <a:pPr eaLnBrk="1" hangingPunct="1">
              <a:lnSpc>
                <a:spcPct val="90000"/>
              </a:lnSpc>
            </a:pPr>
            <a:r>
              <a:rPr lang="en-US" dirty="0"/>
              <a:t>Requires regular cleaning &amp; maintenance.</a:t>
            </a:r>
          </a:p>
          <a:p>
            <a:pPr eaLnBrk="1" hangingPunct="1">
              <a:lnSpc>
                <a:spcPct val="90000"/>
              </a:lnSpc>
            </a:pPr>
            <a:r>
              <a:rPr lang="en-US" dirty="0"/>
              <a:t>Not allowed for use in atmospheres with less than 19.5% oxygen. </a:t>
            </a:r>
          </a:p>
        </p:txBody>
      </p:sp>
      <p:pic>
        <p:nvPicPr>
          <p:cNvPr id="4" name="Content Placeholder 3" descr="Half-face Respirator (Elastomeric)">
            <a:extLst>
              <a:ext uri="{FF2B5EF4-FFF2-40B4-BE49-F238E27FC236}">
                <a16:creationId xmlns:a16="http://schemas.microsoft.com/office/drawing/2014/main" id="{B01EE99A-650C-4E8A-B800-382732C4B5F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19925" y="2277269"/>
            <a:ext cx="3486150" cy="3448050"/>
          </a:xfrm>
        </p:spPr>
      </p:pic>
    </p:spTree>
    <p:extLst>
      <p:ext uri="{BB962C8B-B14F-4D97-AF65-F5344CB8AC3E}">
        <p14:creationId xmlns:p14="http://schemas.microsoft.com/office/powerpoint/2010/main" val="42552869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 calcmode="lin" valueType="num">
                                      <p:cBhvr additive="base">
                                        <p:cTn id="7" dur="5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1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1971">
                                            <p:txEl>
                                              <p:pRg st="1" end="1"/>
                                            </p:txEl>
                                          </p:spTgt>
                                        </p:tgtEl>
                                        <p:attrNameLst>
                                          <p:attrName>style.visibility</p:attrName>
                                        </p:attrNameLst>
                                      </p:cBhvr>
                                      <p:to>
                                        <p:strVal val="visible"/>
                                      </p:to>
                                    </p:set>
                                    <p:anim calcmode="lin" valueType="num">
                                      <p:cBhvr additive="base">
                                        <p:cTn id="13" dur="5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1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1971">
                                            <p:txEl>
                                              <p:pRg st="2" end="2"/>
                                            </p:txEl>
                                          </p:spTgt>
                                        </p:tgtEl>
                                        <p:attrNameLst>
                                          <p:attrName>style.visibility</p:attrName>
                                        </p:attrNameLst>
                                      </p:cBhvr>
                                      <p:to>
                                        <p:strVal val="visible"/>
                                      </p:to>
                                    </p:set>
                                    <p:anim calcmode="lin" valueType="num">
                                      <p:cBhvr additive="base">
                                        <p:cTn id="19" dur="500" fill="hold"/>
                                        <p:tgtEl>
                                          <p:spTgt spid="2119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19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2"/>
          <p:cNvSpPr>
            <a:spLocks noGrp="1" noChangeArrowheads="1"/>
          </p:cNvSpPr>
          <p:nvPr>
            <p:ph type="title"/>
          </p:nvPr>
        </p:nvSpPr>
        <p:spPr/>
        <p:txBody>
          <a:bodyPr>
            <a:normAutofit/>
          </a:bodyPr>
          <a:lstStyle/>
          <a:p>
            <a:pPr eaLnBrk="1" hangingPunct="1"/>
            <a:r>
              <a:rPr lang="en-US" b="1" dirty="0">
                <a:solidFill>
                  <a:srgbClr val="FF0000"/>
                </a:solidFill>
              </a:rPr>
              <a:t>Full-Face Respirators (Elastomeric) </a:t>
            </a:r>
          </a:p>
        </p:txBody>
      </p:sp>
      <p:sp>
        <p:nvSpPr>
          <p:cNvPr id="214019" name="Rectangle 3"/>
          <p:cNvSpPr>
            <a:spLocks noGrp="1" noChangeArrowheads="1"/>
          </p:cNvSpPr>
          <p:nvPr>
            <p:ph sz="half" idx="1"/>
          </p:nvPr>
        </p:nvSpPr>
        <p:spPr/>
        <p:txBody>
          <a:bodyPr/>
          <a:lstStyle/>
          <a:p>
            <a:pPr eaLnBrk="1" hangingPunct="1">
              <a:lnSpc>
                <a:spcPct val="90000"/>
              </a:lnSpc>
            </a:pPr>
            <a:r>
              <a:rPr lang="en-US" sz="2400" dirty="0"/>
              <a:t>Can be used with a variety of cartridges/filters.</a:t>
            </a:r>
          </a:p>
          <a:p>
            <a:pPr eaLnBrk="1" hangingPunct="1">
              <a:lnSpc>
                <a:spcPct val="90000"/>
              </a:lnSpc>
            </a:pPr>
            <a:r>
              <a:rPr lang="en-US" sz="2400" dirty="0"/>
              <a:t>Requires regular cleaning &amp; maintenance.</a:t>
            </a:r>
          </a:p>
          <a:p>
            <a:pPr eaLnBrk="1" hangingPunct="1">
              <a:lnSpc>
                <a:spcPct val="90000"/>
              </a:lnSpc>
            </a:pPr>
            <a:r>
              <a:rPr lang="en-US" sz="2400" dirty="0"/>
              <a:t>Built in safety eye protection (ANSI Z87). </a:t>
            </a:r>
          </a:p>
          <a:p>
            <a:pPr eaLnBrk="1" hangingPunct="1">
              <a:lnSpc>
                <a:spcPct val="90000"/>
              </a:lnSpc>
            </a:pPr>
            <a:r>
              <a:rPr lang="en-US" sz="2400" dirty="0"/>
              <a:t>Not allowed for use in atmospheres with less than 19.5% oxygen.</a:t>
            </a:r>
          </a:p>
        </p:txBody>
      </p:sp>
      <p:pic>
        <p:nvPicPr>
          <p:cNvPr id="4" name="Content Placeholder 3" descr="Full-face Respirator (Elastomeric)">
            <a:extLst>
              <a:ext uri="{FF2B5EF4-FFF2-40B4-BE49-F238E27FC236}">
                <a16:creationId xmlns:a16="http://schemas.microsoft.com/office/drawing/2014/main" id="{6DF284E2-4EA0-4625-ACFF-366E3222E59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77062" y="2196306"/>
            <a:ext cx="3571875" cy="3609975"/>
          </a:xfrm>
        </p:spPr>
      </p:pic>
    </p:spTree>
    <p:extLst>
      <p:ext uri="{BB962C8B-B14F-4D97-AF65-F5344CB8AC3E}">
        <p14:creationId xmlns:p14="http://schemas.microsoft.com/office/powerpoint/2010/main" val="36427679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 calcmode="lin" valueType="num">
                                      <p:cBhvr additive="base">
                                        <p:cTn id="7" dur="500" fill="hold"/>
                                        <p:tgtEl>
                                          <p:spTgt spid="214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4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4019">
                                            <p:txEl>
                                              <p:pRg st="1" end="1"/>
                                            </p:txEl>
                                          </p:spTgt>
                                        </p:tgtEl>
                                        <p:attrNameLst>
                                          <p:attrName>style.visibility</p:attrName>
                                        </p:attrNameLst>
                                      </p:cBhvr>
                                      <p:to>
                                        <p:strVal val="visible"/>
                                      </p:to>
                                    </p:set>
                                    <p:anim calcmode="lin" valueType="num">
                                      <p:cBhvr additive="base">
                                        <p:cTn id="13" dur="500" fill="hold"/>
                                        <p:tgtEl>
                                          <p:spTgt spid="214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4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4019">
                                            <p:txEl>
                                              <p:pRg st="2" end="2"/>
                                            </p:txEl>
                                          </p:spTgt>
                                        </p:tgtEl>
                                        <p:attrNameLst>
                                          <p:attrName>style.visibility</p:attrName>
                                        </p:attrNameLst>
                                      </p:cBhvr>
                                      <p:to>
                                        <p:strVal val="visible"/>
                                      </p:to>
                                    </p:set>
                                    <p:anim calcmode="lin" valueType="num">
                                      <p:cBhvr additive="base">
                                        <p:cTn id="19" dur="500" fill="hold"/>
                                        <p:tgtEl>
                                          <p:spTgt spid="2140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4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4019">
                                            <p:txEl>
                                              <p:pRg st="3" end="3"/>
                                            </p:txEl>
                                          </p:spTgt>
                                        </p:tgtEl>
                                        <p:attrNameLst>
                                          <p:attrName>style.visibility</p:attrName>
                                        </p:attrNameLst>
                                      </p:cBhvr>
                                      <p:to>
                                        <p:strVal val="visible"/>
                                      </p:to>
                                    </p:set>
                                    <p:anim calcmode="lin" valueType="num">
                                      <p:cBhvr additive="base">
                                        <p:cTn id="25" dur="500" fill="hold"/>
                                        <p:tgtEl>
                                          <p:spTgt spid="214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40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2"/>
          <p:cNvSpPr>
            <a:spLocks noGrp="1" noChangeArrowheads="1"/>
          </p:cNvSpPr>
          <p:nvPr>
            <p:ph type="title"/>
          </p:nvPr>
        </p:nvSpPr>
        <p:spPr/>
        <p:txBody>
          <a:bodyPr>
            <a:normAutofit/>
          </a:bodyPr>
          <a:lstStyle/>
          <a:p>
            <a:pPr eaLnBrk="1" hangingPunct="1"/>
            <a:r>
              <a:rPr lang="en-US" b="1" dirty="0">
                <a:solidFill>
                  <a:srgbClr val="FF0000"/>
                </a:solidFill>
              </a:rPr>
              <a:t>Powered-Air-Purifying Respirators  (PAPR) </a:t>
            </a:r>
          </a:p>
        </p:txBody>
      </p:sp>
      <p:sp>
        <p:nvSpPr>
          <p:cNvPr id="216067" name="Rectangle 3"/>
          <p:cNvSpPr>
            <a:spLocks noGrp="1" noChangeArrowheads="1"/>
          </p:cNvSpPr>
          <p:nvPr>
            <p:ph sz="half" idx="1"/>
          </p:nvPr>
        </p:nvSpPr>
        <p:spPr/>
        <p:txBody>
          <a:bodyPr>
            <a:normAutofit/>
          </a:bodyPr>
          <a:lstStyle/>
          <a:p>
            <a:pPr eaLnBrk="1" hangingPunct="1">
              <a:lnSpc>
                <a:spcPct val="80000"/>
              </a:lnSpc>
            </a:pPr>
            <a:r>
              <a:rPr lang="en-US" sz="2400" dirty="0"/>
              <a:t>Battery powered fan pulls air</a:t>
            </a:r>
            <a:r>
              <a:rPr lang="en-US" sz="2400" b="1" dirty="0"/>
              <a:t> </a:t>
            </a:r>
            <a:r>
              <a:rPr lang="en-US" sz="2400" dirty="0"/>
              <a:t>through filters</a:t>
            </a:r>
            <a:r>
              <a:rPr lang="en-US" sz="2400" b="1" dirty="0"/>
              <a:t> </a:t>
            </a:r>
            <a:r>
              <a:rPr lang="en-US" sz="2400" dirty="0"/>
              <a:t>and blows air into the </a:t>
            </a:r>
            <a:r>
              <a:rPr lang="en-US" sz="2400" dirty="0" err="1"/>
              <a:t>facepiece</a:t>
            </a:r>
            <a:r>
              <a:rPr lang="en-US" sz="2400" dirty="0"/>
              <a:t> or hood. </a:t>
            </a:r>
          </a:p>
          <a:p>
            <a:pPr eaLnBrk="1" hangingPunct="1">
              <a:lnSpc>
                <a:spcPct val="80000"/>
              </a:lnSpc>
            </a:pPr>
            <a:r>
              <a:rPr lang="en-US" sz="2400" dirty="0"/>
              <a:t>Can be used with a variety of cartridges/filters.</a:t>
            </a:r>
          </a:p>
          <a:p>
            <a:pPr eaLnBrk="1" hangingPunct="1">
              <a:lnSpc>
                <a:spcPct val="80000"/>
              </a:lnSpc>
            </a:pPr>
            <a:r>
              <a:rPr lang="en-US" sz="2400" dirty="0"/>
              <a:t>Requires regular cleaning &amp; maintenance.</a:t>
            </a:r>
          </a:p>
          <a:p>
            <a:pPr eaLnBrk="1" hangingPunct="1">
              <a:lnSpc>
                <a:spcPct val="80000"/>
              </a:lnSpc>
            </a:pPr>
            <a:r>
              <a:rPr lang="en-US" sz="2400" dirty="0"/>
              <a:t>Built in safety eye protection (ANSI Z87).</a:t>
            </a:r>
          </a:p>
          <a:p>
            <a:pPr eaLnBrk="1" hangingPunct="1">
              <a:lnSpc>
                <a:spcPct val="80000"/>
              </a:lnSpc>
            </a:pPr>
            <a:r>
              <a:rPr lang="en-US" sz="2400" dirty="0"/>
              <a:t>Easier to fit, easier on heart and lungs.</a:t>
            </a:r>
          </a:p>
          <a:p>
            <a:pPr eaLnBrk="1" hangingPunct="1">
              <a:lnSpc>
                <a:spcPct val="80000"/>
              </a:lnSpc>
            </a:pPr>
            <a:r>
              <a:rPr lang="en-US" sz="2400" dirty="0"/>
              <a:t>Not allowed for use in atmospheres with less than 19.5% oxygen.</a:t>
            </a:r>
          </a:p>
        </p:txBody>
      </p:sp>
      <p:pic>
        <p:nvPicPr>
          <p:cNvPr id="6" name="Content Placeholder 5" descr="Powered-air Purifying Respirator (PAPR)">
            <a:extLst>
              <a:ext uri="{FF2B5EF4-FFF2-40B4-BE49-F238E27FC236}">
                <a16:creationId xmlns:a16="http://schemas.microsoft.com/office/drawing/2014/main" id="{6EBD535C-F9FC-49CB-BF36-02234EDE99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37851"/>
            <a:ext cx="5181600" cy="3926886"/>
          </a:xfrm>
        </p:spPr>
      </p:pic>
    </p:spTree>
    <p:extLst>
      <p:ext uri="{BB962C8B-B14F-4D97-AF65-F5344CB8AC3E}">
        <p14:creationId xmlns:p14="http://schemas.microsoft.com/office/powerpoint/2010/main" val="40467531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 calcmode="lin" valueType="num">
                                      <p:cBhvr additive="base">
                                        <p:cTn id="7" dur="500" fill="hold"/>
                                        <p:tgtEl>
                                          <p:spTgt spid="216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6067">
                                            <p:txEl>
                                              <p:pRg st="1" end="1"/>
                                            </p:txEl>
                                          </p:spTgt>
                                        </p:tgtEl>
                                        <p:attrNameLst>
                                          <p:attrName>style.visibility</p:attrName>
                                        </p:attrNameLst>
                                      </p:cBhvr>
                                      <p:to>
                                        <p:strVal val="visible"/>
                                      </p:to>
                                    </p:set>
                                    <p:anim calcmode="lin" valueType="num">
                                      <p:cBhvr additive="base">
                                        <p:cTn id="13" dur="500" fill="hold"/>
                                        <p:tgtEl>
                                          <p:spTgt spid="216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6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6067">
                                            <p:txEl>
                                              <p:pRg st="2" end="2"/>
                                            </p:txEl>
                                          </p:spTgt>
                                        </p:tgtEl>
                                        <p:attrNameLst>
                                          <p:attrName>style.visibility</p:attrName>
                                        </p:attrNameLst>
                                      </p:cBhvr>
                                      <p:to>
                                        <p:strVal val="visible"/>
                                      </p:to>
                                    </p:set>
                                    <p:anim calcmode="lin" valueType="num">
                                      <p:cBhvr additive="base">
                                        <p:cTn id="19" dur="500" fill="hold"/>
                                        <p:tgtEl>
                                          <p:spTgt spid="2160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6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6067">
                                            <p:txEl>
                                              <p:pRg st="3" end="3"/>
                                            </p:txEl>
                                          </p:spTgt>
                                        </p:tgtEl>
                                        <p:attrNameLst>
                                          <p:attrName>style.visibility</p:attrName>
                                        </p:attrNameLst>
                                      </p:cBhvr>
                                      <p:to>
                                        <p:strVal val="visible"/>
                                      </p:to>
                                    </p:set>
                                    <p:anim calcmode="lin" valueType="num">
                                      <p:cBhvr additive="base">
                                        <p:cTn id="25" dur="500" fill="hold"/>
                                        <p:tgtEl>
                                          <p:spTgt spid="2160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60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6067">
                                            <p:txEl>
                                              <p:pRg st="4" end="4"/>
                                            </p:txEl>
                                          </p:spTgt>
                                        </p:tgtEl>
                                        <p:attrNameLst>
                                          <p:attrName>style.visibility</p:attrName>
                                        </p:attrNameLst>
                                      </p:cBhvr>
                                      <p:to>
                                        <p:strVal val="visible"/>
                                      </p:to>
                                    </p:set>
                                    <p:anim calcmode="lin" valueType="num">
                                      <p:cBhvr additive="base">
                                        <p:cTn id="31" dur="500" fill="hold"/>
                                        <p:tgtEl>
                                          <p:spTgt spid="2160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60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6067">
                                            <p:txEl>
                                              <p:pRg st="5" end="5"/>
                                            </p:txEl>
                                          </p:spTgt>
                                        </p:tgtEl>
                                        <p:attrNameLst>
                                          <p:attrName>style.visibility</p:attrName>
                                        </p:attrNameLst>
                                      </p:cBhvr>
                                      <p:to>
                                        <p:strVal val="visible"/>
                                      </p:to>
                                    </p:set>
                                    <p:anim calcmode="lin" valueType="num">
                                      <p:cBhvr additive="base">
                                        <p:cTn id="37" dur="500" fill="hold"/>
                                        <p:tgtEl>
                                          <p:spTgt spid="2160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60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2"/>
          <p:cNvSpPr>
            <a:spLocks noGrp="1" noChangeArrowheads="1"/>
          </p:cNvSpPr>
          <p:nvPr>
            <p:ph type="title"/>
          </p:nvPr>
        </p:nvSpPr>
        <p:spPr/>
        <p:txBody>
          <a:bodyPr/>
          <a:lstStyle/>
          <a:p>
            <a:pPr eaLnBrk="1" hangingPunct="1"/>
            <a:r>
              <a:rPr lang="en-US" b="1" dirty="0">
                <a:solidFill>
                  <a:srgbClr val="FF0000"/>
                </a:solidFill>
              </a:rPr>
              <a:t>Assigned Protection Factors </a:t>
            </a:r>
          </a:p>
        </p:txBody>
      </p:sp>
      <p:graphicFrame>
        <p:nvGraphicFramePr>
          <p:cNvPr id="220375" name="Group 215" title="protection"/>
          <p:cNvGraphicFramePr>
            <a:graphicFrameLocks noGrp="1"/>
          </p:cNvGraphicFramePr>
          <p:nvPr>
            <p:ph idx="1"/>
            <p:extLst>
              <p:ext uri="{D42A27DB-BD31-4B8C-83A1-F6EECF244321}">
                <p14:modId xmlns:p14="http://schemas.microsoft.com/office/powerpoint/2010/main" val="1975415803"/>
              </p:ext>
            </p:extLst>
          </p:nvPr>
        </p:nvGraphicFramePr>
        <p:xfrm>
          <a:off x="1123950" y="1236783"/>
          <a:ext cx="9787305" cy="5368630"/>
        </p:xfrm>
        <a:graphic>
          <a:graphicData uri="http://schemas.openxmlformats.org/drawingml/2006/table">
            <a:tbl>
              <a:tblPr firstRow="1"/>
              <a:tblGrid>
                <a:gridCol w="4078044">
                  <a:extLst>
                    <a:ext uri="{9D8B030D-6E8A-4147-A177-3AD203B41FA5}">
                      <a16:colId xmlns:a16="http://schemas.microsoft.com/office/drawing/2014/main" val="20000"/>
                    </a:ext>
                  </a:extLst>
                </a:gridCol>
                <a:gridCol w="1142231">
                  <a:extLst>
                    <a:ext uri="{9D8B030D-6E8A-4147-A177-3AD203B41FA5}">
                      <a16:colId xmlns:a16="http://schemas.microsoft.com/office/drawing/2014/main" val="20001"/>
                    </a:ext>
                  </a:extLst>
                </a:gridCol>
                <a:gridCol w="1142229">
                  <a:extLst>
                    <a:ext uri="{9D8B030D-6E8A-4147-A177-3AD203B41FA5}">
                      <a16:colId xmlns:a16="http://schemas.microsoft.com/office/drawing/2014/main" val="20002"/>
                    </a:ext>
                  </a:extLst>
                </a:gridCol>
                <a:gridCol w="1140342">
                  <a:extLst>
                    <a:ext uri="{9D8B030D-6E8A-4147-A177-3AD203B41FA5}">
                      <a16:colId xmlns:a16="http://schemas.microsoft.com/office/drawing/2014/main" val="20003"/>
                    </a:ext>
                  </a:extLst>
                </a:gridCol>
                <a:gridCol w="1196981">
                  <a:extLst>
                    <a:ext uri="{9D8B030D-6E8A-4147-A177-3AD203B41FA5}">
                      <a16:colId xmlns:a16="http://schemas.microsoft.com/office/drawing/2014/main" val="20004"/>
                    </a:ext>
                  </a:extLst>
                </a:gridCol>
                <a:gridCol w="1087478">
                  <a:extLst>
                    <a:ext uri="{9D8B030D-6E8A-4147-A177-3AD203B41FA5}">
                      <a16:colId xmlns:a16="http://schemas.microsoft.com/office/drawing/2014/main" val="20005"/>
                    </a:ext>
                  </a:extLst>
                </a:gridCol>
              </a:tblGrid>
              <a:tr h="97050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Type of respirator</a:t>
                      </a: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Quarter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mask</a:t>
                      </a:r>
                      <a:endParaRPr kumimoji="0" lang="en-US" sz="16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Half mask</a:t>
                      </a:r>
                      <a:endParaRPr kumimoji="0" lang="en-US" sz="28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Full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facepiece</a:t>
                      </a:r>
                      <a:endParaRPr kumimoji="0" lang="en-US" sz="28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Helmet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hood</a:t>
                      </a:r>
                      <a:endParaRPr kumimoji="0" lang="en-US" sz="28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Times New Roman" pitchFamily="18" charset="0"/>
                          <a:cs typeface="Arial" charset="0"/>
                        </a:rPr>
                        <a:t>Loose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Times New Roman" pitchFamily="18" charset="0"/>
                          <a:cs typeface="Arial" charset="0"/>
                        </a:rPr>
                        <a:t>Fitting</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Arial" charset="0"/>
                          <a:ea typeface="Times New Roman" pitchFamily="18" charset="0"/>
                          <a:cs typeface="Arial" charset="0"/>
                        </a:rPr>
                        <a:t>facepiece</a:t>
                      </a:r>
                      <a:endParaRPr kumimoji="0" lang="en-US" sz="2800" b="0" i="0" u="none" strike="noStrike" cap="none" normalizeH="0" baseline="0" dirty="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52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Air-Purifying Respirator</a:t>
                      </a:r>
                      <a:endParaRPr kumimoji="0" lang="en-US" sz="16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5</a:t>
                      </a:r>
                      <a:endParaRPr kumimoji="0" lang="en-US" sz="16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10</a:t>
                      </a: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50</a:t>
                      </a:r>
                      <a:endParaRPr kumimoji="0" lang="en-US" sz="16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a:t>
                      </a:r>
                      <a:endParaRPr kumimoji="0" lang="en-US" sz="28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a:t>
                      </a:r>
                      <a:endParaRPr kumimoji="0" lang="en-US" sz="28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574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Powered Air-Purifying Respirator (PAPR)</a:t>
                      </a:r>
                      <a:endParaRPr kumimoji="0" lang="en-US" sz="16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a:t>
                      </a:r>
                      <a:endParaRPr kumimoji="0" lang="en-US" sz="28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50</a:t>
                      </a:r>
                      <a:endParaRPr kumimoji="0" lang="en-US" sz="16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1,000</a:t>
                      </a:r>
                      <a:endParaRPr kumimoji="0" lang="en-US" sz="16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25/1,000</a:t>
                      </a: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25</a:t>
                      </a:r>
                      <a:endParaRPr kumimoji="0" lang="en-US" sz="16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6722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Supplied-Air Respirator (SAR) or Airline Respirator</a:t>
                      </a: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Demand mode</a:t>
                      </a: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Continuous flow mode</a:t>
                      </a: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Pressure-demand or other positive-pressure mode</a:t>
                      </a: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a:t>
                      </a:r>
                      <a:endParaRPr kumimoji="0" lang="en-US" sz="2800" b="0"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a:t>
                      </a:r>
                      <a:endParaRPr kumimoji="0" lang="en-US" sz="2800" b="0"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10</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50</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50</a:t>
                      </a:r>
                      <a:endParaRPr kumimoji="0" lang="en-US" sz="16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50</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1,000</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1,000</a:t>
                      </a:r>
                      <a:endParaRPr kumimoji="0" lang="en-US" sz="1600" b="0" i="0" u="none" strike="noStrike" cap="none" normalizeH="0" baseline="0" dirty="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Times New Roman" pitchFamily="18" charset="0"/>
                          <a:cs typeface="Arial" charset="0"/>
                        </a:rPr>
                        <a:t>..................</a:t>
                      </a:r>
                      <a:endParaRPr kumimoji="0" lang="en-US" sz="2800" b="0" i="0" u="none" strike="noStrike" cap="none" normalizeH="0" baseline="0" dirty="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25/1,000</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Times New Roman" pitchFamily="18" charset="0"/>
                          <a:cs typeface="Arial" charset="0"/>
                        </a:rPr>
                        <a:t>..................</a:t>
                      </a:r>
                      <a:endParaRPr kumimoji="0" lang="en-US" sz="2800" b="0" i="0" u="none" strike="noStrike" cap="none" normalizeH="0" baseline="0" dirty="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a:t>
                      </a:r>
                      <a:endParaRPr kumimoji="0" lang="en-US" sz="2800" b="0"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25</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a:t>
                      </a: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0377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Self-Contained Breathing Apparatus (SCBA)</a:t>
                      </a:r>
                      <a:endParaRPr kumimoji="0" lang="en-US" sz="1600" b="0"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Demand mode</a:t>
                      </a:r>
                      <a:endParaRPr kumimoji="0" lang="en-US" sz="1600" b="0"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Pressure-demand or other positive-pressure mode (e.g., open/closed circuit)</a:t>
                      </a:r>
                      <a:endParaRPr kumimoji="0" lang="en-US" sz="16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a:t>
                      </a:r>
                      <a:endParaRPr kumimoji="0" lang="en-US" sz="2800" b="0"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a:t>
                      </a:r>
                      <a:endParaRPr kumimoji="0" lang="en-US" sz="28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
                      </a:r>
                      <a:br>
                        <a:rPr kumimoji="0" lang="en-US" sz="1400" b="1" i="0" u="none" strike="noStrike" cap="none" normalizeH="0" baseline="0">
                          <a:ln>
                            <a:noFill/>
                          </a:ln>
                          <a:solidFill>
                            <a:schemeClr val="tx1"/>
                          </a:solidFill>
                          <a:effectLst/>
                          <a:latin typeface="Arial" charset="0"/>
                          <a:ea typeface="Times New Roman" pitchFamily="18" charset="0"/>
                          <a:cs typeface="Arial" charset="0"/>
                        </a:rPr>
                      </a:br>
                      <a:r>
                        <a:rPr kumimoji="0" lang="en-US" sz="1400" b="1" i="0" u="none" strike="noStrike" cap="none" normalizeH="0" baseline="0">
                          <a:ln>
                            <a:noFill/>
                          </a:ln>
                          <a:solidFill>
                            <a:schemeClr val="tx1"/>
                          </a:solidFill>
                          <a:effectLst/>
                          <a:latin typeface="Arial" charset="0"/>
                          <a:ea typeface="Times New Roman" pitchFamily="18" charset="0"/>
                          <a:cs typeface="Arial" charset="0"/>
                        </a:rPr>
                        <a:t/>
                      </a:r>
                      <a:br>
                        <a:rPr kumimoji="0" lang="en-US" sz="1400" b="1" i="0" u="none" strike="noStrike" cap="none" normalizeH="0" baseline="0">
                          <a:ln>
                            <a:noFill/>
                          </a:ln>
                          <a:solidFill>
                            <a:schemeClr val="tx1"/>
                          </a:solidFill>
                          <a:effectLst/>
                          <a:latin typeface="Arial" charset="0"/>
                          <a:ea typeface="Times New Roman" pitchFamily="18" charset="0"/>
                          <a:cs typeface="Arial" charset="0"/>
                        </a:rPr>
                      </a:b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10</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Times New Roman" pitchFamily="18" charset="0"/>
                          <a:cs typeface="Arial" charset="0"/>
                        </a:rPr>
                        <a:t>..................</a:t>
                      </a:r>
                      <a:endParaRPr kumimoji="0" lang="en-US" sz="2800" b="0"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50</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10,000</a:t>
                      </a:r>
                      <a:endParaRPr kumimoji="0" lang="en-US" sz="16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50</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10,000</a:t>
                      </a:r>
                      <a:endParaRPr kumimoji="0" lang="en-US" sz="1600" b="0" i="0" u="none" strike="noStrike" cap="none" normalizeH="0" baseline="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a typeface="Times New Roman" pitchFamily="18"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Times New Roman" pitchFamily="18" charset="0"/>
                          <a:cs typeface="Arial"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Times New Roman" pitchFamily="18" charset="0"/>
                          <a:cs typeface="Arial" charset="0"/>
                        </a:rPr>
                        <a:t>.................</a:t>
                      </a:r>
                      <a:endParaRPr kumimoji="0" lang="en-US" sz="2800" b="0" i="0" u="none" strike="noStrike" cap="none" normalizeH="0" baseline="0" dirty="0">
                        <a:ln>
                          <a:noFill/>
                        </a:ln>
                        <a:solidFill>
                          <a:schemeClr val="tx1"/>
                        </a:solidFill>
                        <a:effectLst/>
                        <a:latin typeface="Arial" charset="0"/>
                        <a:ea typeface="Times New Roman" pitchFamily="18" charset="0"/>
                        <a:cs typeface="Arial"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7233209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2"/>
          <p:cNvSpPr>
            <a:spLocks noGrp="1" noChangeArrowheads="1"/>
          </p:cNvSpPr>
          <p:nvPr>
            <p:ph type="title"/>
          </p:nvPr>
        </p:nvSpPr>
        <p:spPr/>
        <p:txBody>
          <a:bodyPr/>
          <a:lstStyle/>
          <a:p>
            <a:pPr eaLnBrk="1" hangingPunct="1"/>
            <a:r>
              <a:rPr lang="en-US" b="1" dirty="0">
                <a:solidFill>
                  <a:srgbClr val="FF0000"/>
                </a:solidFill>
              </a:rPr>
              <a:t>Facial Hair</a:t>
            </a:r>
          </a:p>
        </p:txBody>
      </p:sp>
      <p:pic>
        <p:nvPicPr>
          <p:cNvPr id="4" name="Content Placeholder 3" descr="Facial hair is not allowed while wearing a tight fitting facepiece respirator.">
            <a:extLst>
              <a:ext uri="{FF2B5EF4-FFF2-40B4-BE49-F238E27FC236}">
                <a16:creationId xmlns:a16="http://schemas.microsoft.com/office/drawing/2014/main" id="{76570A3A-4D10-48F8-8119-A346DD4AB6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1522" y="1825625"/>
            <a:ext cx="6985172" cy="4713142"/>
          </a:xfrm>
        </p:spPr>
      </p:pic>
    </p:spTree>
    <p:extLst>
      <p:ext uri="{BB962C8B-B14F-4D97-AF65-F5344CB8AC3E}">
        <p14:creationId xmlns:p14="http://schemas.microsoft.com/office/powerpoint/2010/main" val="243274956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rPr>
              <a:t>Medical Surveillance</a:t>
            </a:r>
          </a:p>
        </p:txBody>
      </p:sp>
      <p:sp>
        <p:nvSpPr>
          <p:cNvPr id="3" name="Content Placeholder 2"/>
          <p:cNvSpPr>
            <a:spLocks noGrp="1"/>
          </p:cNvSpPr>
          <p:nvPr>
            <p:ph idx="1"/>
          </p:nvPr>
        </p:nvSpPr>
        <p:spPr>
          <a:xfrm>
            <a:off x="838200" y="1825625"/>
            <a:ext cx="7321062" cy="4351338"/>
          </a:xfrm>
        </p:spPr>
        <p:txBody>
          <a:bodyPr/>
          <a:lstStyle/>
          <a:p>
            <a:r>
              <a:rPr lang="en-US" dirty="0"/>
              <a:t>The employer shall make medical surveillance available at no cost to the employee, and at a reasonable time and place, for each employee who will be required under this section to use a respirator for 30 or more days per year. </a:t>
            </a:r>
          </a:p>
        </p:txBody>
      </p:sp>
    </p:spTree>
    <p:extLst>
      <p:ext uri="{BB962C8B-B14F-4D97-AF65-F5344CB8AC3E}">
        <p14:creationId xmlns:p14="http://schemas.microsoft.com/office/powerpoint/2010/main" val="40903289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Initial Examination</a:t>
            </a:r>
          </a:p>
        </p:txBody>
      </p:sp>
      <p:sp>
        <p:nvSpPr>
          <p:cNvPr id="3" name="Content Placeholder 2"/>
          <p:cNvSpPr>
            <a:spLocks noGrp="1"/>
          </p:cNvSpPr>
          <p:nvPr>
            <p:ph idx="1"/>
          </p:nvPr>
        </p:nvSpPr>
        <p:spPr/>
        <p:txBody>
          <a:bodyPr>
            <a:normAutofit lnSpcReduction="10000"/>
          </a:bodyPr>
          <a:lstStyle/>
          <a:p>
            <a:r>
              <a:rPr lang="en-US" dirty="0"/>
              <a:t>The employer shall make available an initial (baseline) medical examination within 30 days after initial assignment, unless the employee has received a medical examination that meets the requirements of this section within the last three years. </a:t>
            </a:r>
          </a:p>
          <a:p>
            <a:pPr lvl="1"/>
            <a:r>
              <a:rPr lang="en-US" dirty="0"/>
              <a:t>A medical and work history, with emphasis on: past, present, and anticipated exposure to respirable crystalline silica, dust, and other agents affecting the respiratory system;</a:t>
            </a:r>
          </a:p>
          <a:p>
            <a:pPr lvl="1"/>
            <a:r>
              <a:rPr lang="en-US" dirty="0"/>
              <a:t>A physical examination with special emphasis on the respiratory system;</a:t>
            </a:r>
          </a:p>
          <a:p>
            <a:pPr lvl="1"/>
            <a:r>
              <a:rPr lang="en-US" dirty="0"/>
              <a:t>A chest X-ray interpreted by a NIOSH-certified B Reader;</a:t>
            </a:r>
          </a:p>
          <a:p>
            <a:pPr lvl="1"/>
            <a:r>
              <a:rPr lang="en-US" dirty="0"/>
              <a:t>A pulmonary function test (PFT);</a:t>
            </a:r>
          </a:p>
          <a:p>
            <a:pPr lvl="1"/>
            <a:r>
              <a:rPr lang="en-US" dirty="0"/>
              <a:t>Testing for latent tuberculosis infection; and </a:t>
            </a:r>
          </a:p>
          <a:p>
            <a:pPr lvl="1"/>
            <a:r>
              <a:rPr lang="en-US" dirty="0"/>
              <a:t>Any other test deemed necessary.</a:t>
            </a:r>
          </a:p>
        </p:txBody>
      </p:sp>
    </p:spTree>
    <p:extLst>
      <p:ext uri="{BB962C8B-B14F-4D97-AF65-F5344CB8AC3E}">
        <p14:creationId xmlns:p14="http://schemas.microsoft.com/office/powerpoint/2010/main" val="14405844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rPr>
              <a:t>Periodic Examinations</a:t>
            </a:r>
          </a:p>
        </p:txBody>
      </p:sp>
      <p:sp>
        <p:nvSpPr>
          <p:cNvPr id="3" name="Content Placeholder 2"/>
          <p:cNvSpPr>
            <a:spLocks noGrp="1"/>
          </p:cNvSpPr>
          <p:nvPr>
            <p:ph idx="1"/>
          </p:nvPr>
        </p:nvSpPr>
        <p:spPr/>
        <p:txBody>
          <a:bodyPr/>
          <a:lstStyle/>
          <a:p>
            <a:r>
              <a:rPr lang="en-US" dirty="0"/>
              <a:t>The employer shall make available medical examinations at least every three years, or more frequently if recommended by the PLHCP.</a:t>
            </a:r>
          </a:p>
          <a:p>
            <a:pPr lvl="1"/>
            <a:r>
              <a:rPr lang="en-US" dirty="0"/>
              <a:t>Physician or other licensed health care professional [PLHCP]</a:t>
            </a:r>
          </a:p>
        </p:txBody>
      </p:sp>
    </p:spTree>
    <p:extLst>
      <p:ext uri="{BB962C8B-B14F-4D97-AF65-F5344CB8AC3E}">
        <p14:creationId xmlns:p14="http://schemas.microsoft.com/office/powerpoint/2010/main" val="4781865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rPr>
              <a:t>Communication of respirable crystalline silica hazards to employees—(1) Hazard communication.</a:t>
            </a:r>
          </a:p>
        </p:txBody>
      </p:sp>
      <p:sp>
        <p:nvSpPr>
          <p:cNvPr id="3" name="Content Placeholder 2"/>
          <p:cNvSpPr>
            <a:spLocks noGrp="1"/>
          </p:cNvSpPr>
          <p:nvPr>
            <p:ph idx="1"/>
          </p:nvPr>
        </p:nvSpPr>
        <p:spPr/>
        <p:txBody>
          <a:bodyPr/>
          <a:lstStyle/>
          <a:p>
            <a:r>
              <a:rPr lang="en-US" dirty="0"/>
              <a:t>The employer shall include respirable crystalline silica in the program established to comply with the hazard communication standard (HCS) (29 CFR 1910.1200). </a:t>
            </a:r>
          </a:p>
          <a:p>
            <a:r>
              <a:rPr lang="en-US" dirty="0"/>
              <a:t>The employer shall ensure that each employee has access to labels on containers of crystalline silica and safety data sheets, and is trained in accordance with the provisions of HCS.</a:t>
            </a:r>
          </a:p>
          <a:p>
            <a:r>
              <a:rPr lang="en-US" dirty="0"/>
              <a:t>The employer shall ensure that at least the following hazards are addressed: Cancer, lung effects, immune system effects, and kidney effects.</a:t>
            </a:r>
          </a:p>
        </p:txBody>
      </p:sp>
    </p:spTree>
    <p:extLst>
      <p:ext uri="{BB962C8B-B14F-4D97-AF65-F5344CB8AC3E}">
        <p14:creationId xmlns:p14="http://schemas.microsoft.com/office/powerpoint/2010/main" val="11078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b="1" dirty="0">
                <a:solidFill>
                  <a:srgbClr val="FF0000"/>
                </a:solidFill>
              </a:rPr>
              <a:t>Employer Responsibilities for Silica</a:t>
            </a:r>
          </a:p>
        </p:txBody>
      </p:sp>
      <p:sp>
        <p:nvSpPr>
          <p:cNvPr id="6" name="Content Placeholder 5"/>
          <p:cNvSpPr>
            <a:spLocks noGrp="1"/>
          </p:cNvSpPr>
          <p:nvPr>
            <p:ph idx="1"/>
          </p:nvPr>
        </p:nvSpPr>
        <p:spPr>
          <a:xfrm>
            <a:off x="838200" y="1825625"/>
            <a:ext cx="10515600" cy="4763434"/>
          </a:xfrm>
        </p:spPr>
        <p:txBody>
          <a:bodyPr>
            <a:noAutofit/>
          </a:bodyPr>
          <a:lstStyle/>
          <a:p>
            <a:r>
              <a:rPr lang="en-US" sz="3200" dirty="0"/>
              <a:t>The employer shall establish and implement a written exposure control plan:</a:t>
            </a:r>
          </a:p>
          <a:p>
            <a:pPr lvl="1"/>
            <a:r>
              <a:rPr lang="en-US" sz="2800" dirty="0"/>
              <a:t>A description of the tasks in the workplace that involve exposure to respirable crystalline silica.</a:t>
            </a:r>
          </a:p>
          <a:p>
            <a:pPr lvl="1"/>
            <a:r>
              <a:rPr lang="en-US" sz="2800" dirty="0"/>
              <a:t>A description of the engineering controls, work practices, and respiratory protection used to limit employee exposure to respirable crystalline silica for each task.</a:t>
            </a:r>
          </a:p>
          <a:p>
            <a:pPr lvl="1"/>
            <a:r>
              <a:rPr lang="en-US" sz="2800" dirty="0"/>
              <a:t>A description of the housekeeping measures used to limit employee exposure to respirable crystalline silica.</a:t>
            </a:r>
          </a:p>
          <a:p>
            <a:pPr lvl="1"/>
            <a:r>
              <a:rPr lang="en-US" sz="2800" dirty="0"/>
              <a:t>A description of the procedures used to restrict access to work areas.</a:t>
            </a:r>
          </a:p>
        </p:txBody>
      </p:sp>
    </p:spTree>
    <p:extLst>
      <p:ext uri="{BB962C8B-B14F-4D97-AF65-F5344CB8AC3E}">
        <p14:creationId xmlns:p14="http://schemas.microsoft.com/office/powerpoint/2010/main" val="422027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80BB-9F25-4153-B48D-46623FA9E3EA}"/>
              </a:ext>
            </a:extLst>
          </p:cNvPr>
          <p:cNvSpPr>
            <a:spLocks noGrp="1"/>
          </p:cNvSpPr>
          <p:nvPr>
            <p:ph type="title"/>
          </p:nvPr>
        </p:nvSpPr>
        <p:spPr/>
        <p:txBody>
          <a:bodyPr/>
          <a:lstStyle/>
          <a:p>
            <a:r>
              <a:rPr lang="en-US" b="1" dirty="0">
                <a:solidFill>
                  <a:srgbClr val="FF0000"/>
                </a:solidFill>
              </a:rPr>
              <a:t>Symptoms of Silicosis</a:t>
            </a:r>
          </a:p>
        </p:txBody>
      </p:sp>
      <p:sp>
        <p:nvSpPr>
          <p:cNvPr id="3" name="Content Placeholder 2">
            <a:extLst>
              <a:ext uri="{FF2B5EF4-FFF2-40B4-BE49-F238E27FC236}">
                <a16:creationId xmlns:a16="http://schemas.microsoft.com/office/drawing/2014/main" id="{F371F10C-A8D2-4146-A43A-B0C6C3EAB8B3}"/>
              </a:ext>
            </a:extLst>
          </p:cNvPr>
          <p:cNvSpPr>
            <a:spLocks noGrp="1"/>
          </p:cNvSpPr>
          <p:nvPr>
            <p:ph idx="1"/>
          </p:nvPr>
        </p:nvSpPr>
        <p:spPr/>
        <p:txBody>
          <a:bodyPr/>
          <a:lstStyle/>
          <a:p>
            <a:r>
              <a:rPr lang="en-US" b="1" dirty="0"/>
              <a:t>Chronic/classic silicosis (15 – 20 years)</a:t>
            </a:r>
          </a:p>
          <a:p>
            <a:r>
              <a:rPr lang="en-US" b="1" dirty="0"/>
              <a:t>Accelerated Silicosis (5 – 10 years)</a:t>
            </a:r>
          </a:p>
          <a:p>
            <a:r>
              <a:rPr lang="en-US" b="1" dirty="0"/>
              <a:t>Acute Silicosis (few months – 2 years)</a:t>
            </a:r>
            <a:endParaRPr lang="en-US" dirty="0"/>
          </a:p>
        </p:txBody>
      </p:sp>
    </p:spTree>
    <p:extLst>
      <p:ext uri="{BB962C8B-B14F-4D97-AF65-F5344CB8AC3E}">
        <p14:creationId xmlns:p14="http://schemas.microsoft.com/office/powerpoint/2010/main" val="1408393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Paragraph (g)</a:t>
            </a:r>
            <a:r>
              <a:rPr lang="en-US" dirty="0"/>
              <a:t> </a:t>
            </a:r>
            <a:r>
              <a:rPr lang="en-US" b="1" dirty="0">
                <a:solidFill>
                  <a:srgbClr val="FF0000"/>
                </a:solidFill>
              </a:rPr>
              <a:t>Written exposure control plan.</a:t>
            </a:r>
          </a:p>
        </p:txBody>
      </p:sp>
      <p:sp>
        <p:nvSpPr>
          <p:cNvPr id="3" name="Content Placeholder 2"/>
          <p:cNvSpPr>
            <a:spLocks noGrp="1"/>
          </p:cNvSpPr>
          <p:nvPr>
            <p:ph idx="1"/>
          </p:nvPr>
        </p:nvSpPr>
        <p:spPr/>
        <p:txBody>
          <a:bodyPr/>
          <a:lstStyle/>
          <a:p>
            <a:pPr marL="228600" lvl="1"/>
            <a:r>
              <a:rPr lang="en-US" sz="2800" dirty="0"/>
              <a:t>A description of the tasks in the workplace that involve exposure to respirable crystalline silica.</a:t>
            </a:r>
          </a:p>
          <a:p>
            <a:pPr marL="228600" lvl="1"/>
            <a:r>
              <a:rPr lang="en-US" sz="2800" dirty="0"/>
              <a:t>A description of the engineering controls, work practices, and respiratory protection used to limit employee exposure to respirable crystalline silica for each task.</a:t>
            </a:r>
          </a:p>
          <a:p>
            <a:pPr marL="228600" lvl="1"/>
            <a:r>
              <a:rPr lang="en-US" sz="2800" dirty="0"/>
              <a:t>A description of the housekeeping measures used to limit employee exposure to respirable crystalline silica.</a:t>
            </a:r>
          </a:p>
          <a:p>
            <a:pPr marL="228600" lvl="1"/>
            <a:r>
              <a:rPr lang="en-US" sz="2800" dirty="0"/>
              <a:t>A description of the procedures used to restrict access to work areas.</a:t>
            </a:r>
          </a:p>
        </p:txBody>
      </p:sp>
    </p:spTree>
    <p:extLst>
      <p:ext uri="{BB962C8B-B14F-4D97-AF65-F5344CB8AC3E}">
        <p14:creationId xmlns:p14="http://schemas.microsoft.com/office/powerpoint/2010/main" val="51943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rPr>
              <a:t>Written Exposure Plan…</a:t>
            </a:r>
          </a:p>
        </p:txBody>
      </p:sp>
      <p:sp>
        <p:nvSpPr>
          <p:cNvPr id="3" name="Content Placeholder 2"/>
          <p:cNvSpPr>
            <a:spLocks noGrp="1"/>
          </p:cNvSpPr>
          <p:nvPr>
            <p:ph idx="1"/>
          </p:nvPr>
        </p:nvSpPr>
        <p:spPr/>
        <p:txBody>
          <a:bodyPr/>
          <a:lstStyle/>
          <a:p>
            <a:r>
              <a:rPr lang="en-US" dirty="0"/>
              <a:t>The employer shall review and evaluate the effectiveness of the written exposure control plan at least annually and update it as necessary.</a:t>
            </a:r>
          </a:p>
          <a:p>
            <a:r>
              <a:rPr lang="en-US" dirty="0"/>
              <a:t>The employer shall make the written exposure control plan readily available for examination and copying, upon request, to each employee covered by this section, their designated representatives, the Assistant Secretary and the Director.</a:t>
            </a:r>
          </a:p>
          <a:p>
            <a:r>
              <a:rPr lang="en-US" dirty="0"/>
              <a:t>The employer shall designate a competent person to make frequent and regular inspections of job sites, materials, and equipment to implement the written exposure control plan.</a:t>
            </a:r>
          </a:p>
        </p:txBody>
      </p:sp>
    </p:spTree>
    <p:extLst>
      <p:ext uri="{BB962C8B-B14F-4D97-AF65-F5344CB8AC3E}">
        <p14:creationId xmlns:p14="http://schemas.microsoft.com/office/powerpoint/2010/main" val="145748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Employee Information &amp; Training</a:t>
            </a:r>
          </a:p>
        </p:txBody>
      </p:sp>
      <p:sp>
        <p:nvSpPr>
          <p:cNvPr id="3" name="Content Placeholder 2"/>
          <p:cNvSpPr>
            <a:spLocks noGrp="1"/>
          </p:cNvSpPr>
          <p:nvPr>
            <p:ph idx="1"/>
          </p:nvPr>
        </p:nvSpPr>
        <p:spPr/>
        <p:txBody>
          <a:bodyPr>
            <a:normAutofit fontScale="92500"/>
          </a:bodyPr>
          <a:lstStyle/>
          <a:p>
            <a:r>
              <a:rPr lang="en-US" dirty="0"/>
              <a:t>The employer shall ensure that each employee covered by this section can demonstrate knowledge and understanding of at least the following:</a:t>
            </a:r>
          </a:p>
          <a:p>
            <a:pPr lvl="1"/>
            <a:r>
              <a:rPr lang="en-US" dirty="0"/>
              <a:t>The health hazards associated with exposure to respirable crystalline silica;</a:t>
            </a:r>
          </a:p>
          <a:p>
            <a:pPr lvl="1"/>
            <a:r>
              <a:rPr lang="en-US" dirty="0"/>
              <a:t>Specific tasks in the workplace that could result in exposure to respirable crystalline silica;</a:t>
            </a:r>
          </a:p>
          <a:p>
            <a:pPr lvl="1"/>
            <a:r>
              <a:rPr lang="en-US" dirty="0"/>
              <a:t>Specific measures the employer has implemented to protect employees from exposure to respirable crystalline silica, including engineering controls, work practices, and respirators to be used;</a:t>
            </a:r>
          </a:p>
          <a:p>
            <a:pPr lvl="1"/>
            <a:r>
              <a:rPr lang="en-US" dirty="0"/>
              <a:t>The contents of the standard;</a:t>
            </a:r>
          </a:p>
          <a:p>
            <a:pPr lvl="1"/>
            <a:r>
              <a:rPr lang="en-US" dirty="0"/>
              <a:t>The identity of the competent person designated by the employer;</a:t>
            </a:r>
          </a:p>
          <a:p>
            <a:pPr lvl="1"/>
            <a:r>
              <a:rPr lang="en-US" dirty="0"/>
              <a:t>The purpose and a description of the medical surveillance program required by this standard.</a:t>
            </a:r>
          </a:p>
        </p:txBody>
      </p:sp>
    </p:spTree>
    <p:extLst>
      <p:ext uri="{BB962C8B-B14F-4D97-AF65-F5344CB8AC3E}">
        <p14:creationId xmlns:p14="http://schemas.microsoft.com/office/powerpoint/2010/main" val="182392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FF0000"/>
                </a:solidFill>
              </a:rPr>
              <a:t>Now you Know!</a:t>
            </a:r>
          </a:p>
        </p:txBody>
      </p:sp>
      <p:sp>
        <p:nvSpPr>
          <p:cNvPr id="4" name="Content Placeholder 3"/>
          <p:cNvSpPr>
            <a:spLocks noGrp="1"/>
          </p:cNvSpPr>
          <p:nvPr>
            <p:ph idx="1"/>
          </p:nvPr>
        </p:nvSpPr>
        <p:spPr/>
        <p:txBody>
          <a:bodyPr/>
          <a:lstStyle/>
          <a:p>
            <a:r>
              <a:rPr lang="en-US" dirty="0"/>
              <a:t>Several health hazards associated with exposure to respirable crystalline silica.</a:t>
            </a:r>
          </a:p>
          <a:p>
            <a:r>
              <a:rPr lang="en-US" dirty="0"/>
              <a:t>Specific tasks in the workplace that could result in exposure to respirable crystalline silica.</a:t>
            </a:r>
          </a:p>
          <a:p>
            <a:r>
              <a:rPr lang="en-US" dirty="0"/>
              <a:t>Specific measures employers can implement to protect employees from exposure to respirable crystalline silica, including engineering controls, work practices, and respirators to be used.</a:t>
            </a:r>
          </a:p>
          <a:p>
            <a:r>
              <a:rPr lang="en-US" dirty="0"/>
              <a:t>The contents of OSHA’s Respirable Crystalline Silica standard, including Table 1.</a:t>
            </a:r>
          </a:p>
        </p:txBody>
      </p:sp>
    </p:spTree>
    <p:extLst>
      <p:ext uri="{BB962C8B-B14F-4D97-AF65-F5344CB8AC3E}">
        <p14:creationId xmlns:p14="http://schemas.microsoft.com/office/powerpoint/2010/main" val="219726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7BDF-A2FD-44EA-A745-44739F792A7F}"/>
              </a:ext>
            </a:extLst>
          </p:cNvPr>
          <p:cNvSpPr>
            <a:spLocks noGrp="1"/>
          </p:cNvSpPr>
          <p:nvPr>
            <p:ph type="title"/>
          </p:nvPr>
        </p:nvSpPr>
        <p:spPr/>
        <p:txBody>
          <a:bodyPr/>
          <a:lstStyle/>
          <a:p>
            <a:r>
              <a:rPr lang="en-US" dirty="0"/>
              <a:t>Post-test</a:t>
            </a:r>
          </a:p>
        </p:txBody>
      </p:sp>
    </p:spTree>
    <p:extLst>
      <p:ext uri="{BB962C8B-B14F-4D97-AF65-F5344CB8AC3E}">
        <p14:creationId xmlns:p14="http://schemas.microsoft.com/office/powerpoint/2010/main" val="23988477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rPr>
              <a:t>Questions?</a:t>
            </a:r>
          </a:p>
        </p:txBody>
      </p:sp>
    </p:spTree>
    <p:extLst>
      <p:ext uri="{BB962C8B-B14F-4D97-AF65-F5344CB8AC3E}">
        <p14:creationId xmlns:p14="http://schemas.microsoft.com/office/powerpoint/2010/main" val="422586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Grp="1" noChangeArrowheads="1"/>
          </p:cNvSpPr>
          <p:nvPr>
            <p:ph type="title"/>
          </p:nvPr>
        </p:nvSpPr>
        <p:spPr/>
        <p:txBody>
          <a:bodyPr>
            <a:normAutofit/>
          </a:bodyPr>
          <a:lstStyle/>
          <a:p>
            <a:pPr eaLnBrk="1" hangingPunct="1"/>
            <a:r>
              <a:rPr lang="en-US" sz="5400" b="1" dirty="0">
                <a:solidFill>
                  <a:srgbClr val="FF0000"/>
                </a:solidFill>
              </a:rPr>
              <a:t>Respirable Particles</a:t>
            </a:r>
          </a:p>
        </p:txBody>
      </p:sp>
      <p:sp>
        <p:nvSpPr>
          <p:cNvPr id="2" name="Text Placeholder 1">
            <a:extLst>
              <a:ext uri="{FF2B5EF4-FFF2-40B4-BE49-F238E27FC236}">
                <a16:creationId xmlns:a16="http://schemas.microsoft.com/office/drawing/2014/main" id="{D0851CD6-5ECA-4C70-B451-D3B50E6D17B4}"/>
              </a:ext>
            </a:extLst>
          </p:cNvPr>
          <p:cNvSpPr>
            <a:spLocks noGrp="1"/>
          </p:cNvSpPr>
          <p:nvPr>
            <p:ph type="body" idx="1"/>
          </p:nvPr>
        </p:nvSpPr>
        <p:spPr/>
        <p:txBody>
          <a:bodyPr/>
          <a:lstStyle/>
          <a:p>
            <a:r>
              <a:rPr lang="en-US" i="1" dirty="0"/>
              <a:t>Respirable dust is less than 10 microns (µm) in diameter!</a:t>
            </a:r>
            <a:r>
              <a:rPr lang="en-US" dirty="0"/>
              <a:t> </a:t>
            </a:r>
          </a:p>
        </p:txBody>
      </p:sp>
      <p:pic>
        <p:nvPicPr>
          <p:cNvPr id="9" name="Content Placeholder 8" descr="Microscopic Image of Silica">
            <a:extLst>
              <a:ext uri="{FF2B5EF4-FFF2-40B4-BE49-F238E27FC236}">
                <a16:creationId xmlns:a16="http://schemas.microsoft.com/office/drawing/2014/main" id="{F92F02BA-3F0C-48A5-B703-E5CC7B8CC04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76621" y="2899569"/>
            <a:ext cx="2484120" cy="2895600"/>
          </a:xfrm>
        </p:spPr>
      </p:pic>
      <p:sp>
        <p:nvSpPr>
          <p:cNvPr id="5" name="Text Placeholder 4">
            <a:extLst>
              <a:ext uri="{FF2B5EF4-FFF2-40B4-BE49-F238E27FC236}">
                <a16:creationId xmlns:a16="http://schemas.microsoft.com/office/drawing/2014/main" id="{36D312B4-C494-4F11-988E-1FDA1B56FCE5}"/>
              </a:ext>
            </a:extLst>
          </p:cNvPr>
          <p:cNvSpPr>
            <a:spLocks noGrp="1"/>
          </p:cNvSpPr>
          <p:nvPr>
            <p:ph type="body" sz="quarter" idx="3"/>
          </p:nvPr>
        </p:nvSpPr>
        <p:spPr/>
        <p:txBody>
          <a:bodyPr/>
          <a:lstStyle/>
          <a:p>
            <a:r>
              <a:rPr lang="en-US" i="1" dirty="0"/>
              <a:t>Human hair is between 80 – 120 microns (</a:t>
            </a:r>
            <a:r>
              <a:rPr lang="en-US" i="1" dirty="0">
                <a:solidFill>
                  <a:srgbClr val="000000"/>
                </a:solidFill>
              </a:rPr>
              <a:t>µm)</a:t>
            </a:r>
            <a:r>
              <a:rPr lang="en-US" dirty="0">
                <a:solidFill>
                  <a:srgbClr val="000000"/>
                </a:solidFill>
              </a:rPr>
              <a:t> </a:t>
            </a:r>
            <a:r>
              <a:rPr lang="en-US" i="1" dirty="0"/>
              <a:t>in diameter.</a:t>
            </a:r>
            <a:endParaRPr lang="en-US" dirty="0"/>
          </a:p>
        </p:txBody>
      </p:sp>
      <p:pic>
        <p:nvPicPr>
          <p:cNvPr id="11" name="Content Placeholder 10" descr="Human hair">
            <a:extLst>
              <a:ext uri="{FF2B5EF4-FFF2-40B4-BE49-F238E27FC236}">
                <a16:creationId xmlns:a16="http://schemas.microsoft.com/office/drawing/2014/main" id="{E49C7C07-8EBC-490D-821F-269CFC5B619D}"/>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330668" y="2505075"/>
            <a:ext cx="2866252" cy="3684588"/>
          </a:xfrm>
        </p:spPr>
      </p:pic>
    </p:spTree>
    <p:extLst>
      <p:ext uri="{BB962C8B-B14F-4D97-AF65-F5344CB8AC3E}">
        <p14:creationId xmlns:p14="http://schemas.microsoft.com/office/powerpoint/2010/main" val="96801006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10686</Words>
  <Application>Microsoft Office PowerPoint</Application>
  <PresentationFormat>Widescreen</PresentationFormat>
  <Paragraphs>792</Paragraphs>
  <Slides>85</Slides>
  <Notes>85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85</vt:i4>
      </vt:variant>
    </vt:vector>
  </HeadingPairs>
  <TitlesOfParts>
    <vt:vector size="93" baseType="lpstr">
      <vt:lpstr>Arial</vt:lpstr>
      <vt:lpstr>Arial Black</vt:lpstr>
      <vt:lpstr>Calibri</vt:lpstr>
      <vt:lpstr>Calibri Light</vt:lpstr>
      <vt:lpstr>Times New Roman</vt:lpstr>
      <vt:lpstr>Wingdings</vt:lpstr>
      <vt:lpstr>Wingdings 2</vt:lpstr>
      <vt:lpstr>Office Theme</vt:lpstr>
      <vt:lpstr>Silica Hazards in Construction</vt:lpstr>
      <vt:lpstr>OSHA Disclaimer</vt:lpstr>
      <vt:lpstr>Learning Objectives</vt:lpstr>
      <vt:lpstr>Pre-test</vt:lpstr>
      <vt:lpstr>What is Silica?</vt:lpstr>
      <vt:lpstr>What is Silicosis?</vt:lpstr>
      <vt:lpstr>Examples of Silicotic and Healthy Lungs</vt:lpstr>
      <vt:lpstr>Symptoms of Silicosis</vt:lpstr>
      <vt:lpstr>Respirable Particles</vt:lpstr>
      <vt:lpstr>How Silicosis Develops</vt:lpstr>
      <vt:lpstr>Effects of Smoking</vt:lpstr>
      <vt:lpstr>Diagnosing &amp; Treating Silicosis</vt:lpstr>
      <vt:lpstr>Silica Related Complications</vt:lpstr>
      <vt:lpstr>Where are Workers Exposed?</vt:lpstr>
      <vt:lpstr>DANGER! Workers exposed to respirable crystalline silica. </vt:lpstr>
      <vt:lpstr>Introduction to OSHA</vt:lpstr>
      <vt:lpstr>General Duty Clause</vt:lpstr>
      <vt:lpstr>OSHA Job-site Poster</vt:lpstr>
      <vt:lpstr>Refusing to Work because Conditions are Dangerous!</vt:lpstr>
      <vt:lpstr>OSHA’s Multi-Employer Worksite Citation Policy</vt:lpstr>
      <vt:lpstr>Employers must Provide and Pay for most PPE</vt:lpstr>
      <vt:lpstr>Reporting of Fatalities and Catastrophes</vt:lpstr>
      <vt:lpstr>Employee Exposure &amp; Medical Records </vt:lpstr>
      <vt:lpstr>Compliance Guide for Silica</vt:lpstr>
      <vt:lpstr>OSHA Standards for Silica</vt:lpstr>
      <vt:lpstr>29 CFR 1926.1153 Respirable Crystalline Silica</vt:lpstr>
      <vt:lpstr>OSHA PEL for Silica</vt:lpstr>
      <vt:lpstr>Micrograms per Cubic Meter of Air (µg/m³)</vt:lpstr>
      <vt:lpstr>Exposure Limit Comparison Chart </vt:lpstr>
      <vt:lpstr>Silica Competent Person</vt:lpstr>
      <vt:lpstr>Compliance Options for Silica</vt:lpstr>
      <vt:lpstr>Option 1 – Specified Exposure Control Methods</vt:lpstr>
      <vt:lpstr>Option 2 – Alternative Exposure Control Methods</vt:lpstr>
      <vt:lpstr>All Employers Must:</vt:lpstr>
      <vt:lpstr>Meeting the Requirements</vt:lpstr>
      <vt:lpstr>Table 1:  Specified Exposure Control Methods*</vt:lpstr>
      <vt:lpstr>Employees Engaged in the Task</vt:lpstr>
      <vt:lpstr>Table 1 – Entry (xvii) heavy equipment used during demolition activities.</vt:lpstr>
      <vt:lpstr>“Fully and Properly Implemented”</vt:lpstr>
      <vt:lpstr>“Fully and Properly Implemented” Bad</vt:lpstr>
      <vt:lpstr>“Fully and Properly Implemented” Good</vt:lpstr>
      <vt:lpstr>Manufacturer’s Instructions</vt:lpstr>
      <vt:lpstr>Water Delivery Systems</vt:lpstr>
      <vt:lpstr>Water Delivery Systems – Stationary Masonry Saw</vt:lpstr>
      <vt:lpstr>Water Delivery Systems – Good Housekeeping</vt:lpstr>
      <vt:lpstr>Water Delivery Systems – Integrated Water Delivery System</vt:lpstr>
      <vt:lpstr>Water Delivery Systems - Bad</vt:lpstr>
      <vt:lpstr>Dust Collection Systems</vt:lpstr>
      <vt:lpstr>Aftermarket Manufacturers</vt:lpstr>
      <vt:lpstr>Filter Cleaning Mechanism - Vacuums</vt:lpstr>
      <vt:lpstr>Indoors or Enclosed Areas</vt:lpstr>
      <vt:lpstr>Indoors or Enclosed Areas – Means of Exhaust</vt:lpstr>
      <vt:lpstr>Enclosed Cabs</vt:lpstr>
      <vt:lpstr>Task Duration &amp; Respirator Use</vt:lpstr>
      <vt:lpstr>Alternative Exposure Control Methods</vt:lpstr>
      <vt:lpstr>Exposure Assessment</vt:lpstr>
      <vt:lpstr>Exposure Assessment – Silica Sample Pump</vt:lpstr>
      <vt:lpstr>Performance Option</vt:lpstr>
      <vt:lpstr>Scheduled Monitoring Option</vt:lpstr>
      <vt:lpstr>Methods of Compliance</vt:lpstr>
      <vt:lpstr>Engineering Controls</vt:lpstr>
      <vt:lpstr>Image Source: CPWR Silica Safe</vt:lpstr>
      <vt:lpstr>Poor vs. Good Work Practice</vt:lpstr>
      <vt:lpstr>Poor Work Practice vs. Good Work Practice</vt:lpstr>
      <vt:lpstr>Work Practice Controls</vt:lpstr>
      <vt:lpstr>Drill Bits</vt:lpstr>
      <vt:lpstr>Limitations &amp; Use of Respirators</vt:lpstr>
      <vt:lpstr>Approved Filtering Facepieces (Disposable) </vt:lpstr>
      <vt:lpstr>NIOSH Approved Respirator Identification</vt:lpstr>
      <vt:lpstr>Half-Face Respirators (Elastomeric) </vt:lpstr>
      <vt:lpstr>Full-Face Respirators (Elastomeric) </vt:lpstr>
      <vt:lpstr>Powered-Air-Purifying Respirators  (PAPR) </vt:lpstr>
      <vt:lpstr>Assigned Protection Factors </vt:lpstr>
      <vt:lpstr>Facial Hair</vt:lpstr>
      <vt:lpstr>Medical Surveillance</vt:lpstr>
      <vt:lpstr>Initial Examination</vt:lpstr>
      <vt:lpstr>Periodic Examinations</vt:lpstr>
      <vt:lpstr>Communication of respirable crystalline silica hazards to employees—(1) Hazard communication.</vt:lpstr>
      <vt:lpstr>Employer Responsibilities for Silica</vt:lpstr>
      <vt:lpstr>Paragraph (g) Written exposure control plan.</vt:lpstr>
      <vt:lpstr>Written Exposure Plan…</vt:lpstr>
      <vt:lpstr>Employee Information &amp; Training</vt:lpstr>
      <vt:lpstr>Now you Know!</vt:lpstr>
      <vt:lpstr>Post-test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Satti</dc:creator>
  <cp:lastModifiedBy>Robertson, Donna - OSHA</cp:lastModifiedBy>
  <cp:revision>150</cp:revision>
  <dcterms:created xsi:type="dcterms:W3CDTF">2017-01-03T18:57:56Z</dcterms:created>
  <dcterms:modified xsi:type="dcterms:W3CDTF">2021-05-20T14:43:52Z</dcterms:modified>
</cp:coreProperties>
</file>