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338" r:id="rId2"/>
    <p:sldId id="342" r:id="rId3"/>
    <p:sldId id="303" r:id="rId4"/>
    <p:sldId id="344" r:id="rId5"/>
    <p:sldId id="292" r:id="rId6"/>
    <p:sldId id="297" r:id="rId7"/>
    <p:sldId id="270" r:id="rId8"/>
    <p:sldId id="550" r:id="rId9"/>
    <p:sldId id="273" r:id="rId10"/>
    <p:sldId id="551" r:id="rId11"/>
    <p:sldId id="302" r:id="rId12"/>
    <p:sldId id="553" r:id="rId13"/>
    <p:sldId id="554" r:id="rId14"/>
    <p:sldId id="555" r:id="rId15"/>
    <p:sldId id="557" r:id="rId16"/>
    <p:sldId id="558" r:id="rId17"/>
    <p:sldId id="296" r:id="rId18"/>
    <p:sldId id="564" r:id="rId19"/>
    <p:sldId id="565" r:id="rId20"/>
    <p:sldId id="259" r:id="rId21"/>
    <p:sldId id="568" r:id="rId22"/>
    <p:sldId id="320" r:id="rId23"/>
    <p:sldId id="306" r:id="rId24"/>
    <p:sldId id="285" r:id="rId25"/>
    <p:sldId id="271" r:id="rId26"/>
    <p:sldId id="304" r:id="rId27"/>
    <p:sldId id="571" r:id="rId28"/>
    <p:sldId id="572" r:id="rId29"/>
    <p:sldId id="573" r:id="rId30"/>
    <p:sldId id="574" r:id="rId31"/>
    <p:sldId id="575" r:id="rId32"/>
    <p:sldId id="576" r:id="rId33"/>
    <p:sldId id="577" r:id="rId34"/>
    <p:sldId id="578" r:id="rId35"/>
    <p:sldId id="579" r:id="rId36"/>
    <p:sldId id="580" r:id="rId37"/>
    <p:sldId id="582" r:id="rId38"/>
    <p:sldId id="583" r:id="rId39"/>
    <p:sldId id="584" r:id="rId40"/>
    <p:sldId id="585" r:id="rId41"/>
    <p:sldId id="586" r:id="rId42"/>
    <p:sldId id="587" r:id="rId43"/>
    <p:sldId id="588" r:id="rId44"/>
    <p:sldId id="589" r:id="rId45"/>
    <p:sldId id="590" r:id="rId46"/>
    <p:sldId id="591" r:id="rId47"/>
    <p:sldId id="592" r:id="rId48"/>
    <p:sldId id="593" r:id="rId49"/>
    <p:sldId id="594" r:id="rId50"/>
    <p:sldId id="598" r:id="rId51"/>
    <p:sldId id="258" r:id="rId52"/>
    <p:sldId id="599" r:id="rId53"/>
    <p:sldId id="601" r:id="rId54"/>
    <p:sldId id="603" r:id="rId55"/>
    <p:sldId id="604" r:id="rId56"/>
    <p:sldId id="605" r:id="rId57"/>
    <p:sldId id="305" r:id="rId58"/>
    <p:sldId id="606" r:id="rId59"/>
    <p:sldId id="277" r:id="rId60"/>
    <p:sldId id="278" r:id="rId61"/>
    <p:sldId id="279" r:id="rId62"/>
    <p:sldId id="280" r:id="rId63"/>
    <p:sldId id="281" r:id="rId64"/>
    <p:sldId id="283" r:id="rId65"/>
    <p:sldId id="284" r:id="rId66"/>
    <p:sldId id="330" r:id="rId67"/>
    <p:sldId id="331" r:id="rId68"/>
    <p:sldId id="332" r:id="rId69"/>
    <p:sldId id="334" r:id="rId70"/>
    <p:sldId id="287" r:id="rId71"/>
    <p:sldId id="327" r:id="rId72"/>
    <p:sldId id="329" r:id="rId73"/>
    <p:sldId id="335" r:id="rId74"/>
    <p:sldId id="317" r:id="rId75"/>
    <p:sldId id="345" r:id="rId76"/>
    <p:sldId id="337" r:id="rId7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2" autoAdjust="0"/>
    <p:restoredTop sz="59364" autoAdjust="0"/>
  </p:normalViewPr>
  <p:slideViewPr>
    <p:cSldViewPr snapToGrid="0">
      <p:cViewPr varScale="1">
        <p:scale>
          <a:sx n="42" d="100"/>
          <a:sy n="42" d="100"/>
        </p:scale>
        <p:origin x="1786" y="34"/>
      </p:cViewPr>
      <p:guideLst/>
    </p:cSldViewPr>
  </p:slideViewPr>
  <p:notesTextViewPr>
    <p:cViewPr>
      <p:scale>
        <a:sx n="1" d="1"/>
        <a:sy n="1" d="1"/>
      </p:scale>
      <p:origin x="0" y="0"/>
    </p:cViewPr>
  </p:notesTextViewPr>
  <p:sorterViewPr>
    <p:cViewPr varScale="1">
      <p:scale>
        <a:sx n="100" d="100"/>
        <a:sy n="100" d="100"/>
      </p:scale>
      <p:origin x="0" y="-10507"/>
    </p:cViewPr>
  </p:sorter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4ACB2DE-EC26-41B9-ABA3-923BC78943AC}" type="datetimeFigureOut">
              <a:rPr lang="en-US" smtClean="0"/>
              <a:t>5/20/2021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3EBF90-47CD-467E-A2F5-E097FDB71233}" type="slidenum">
              <a:rPr lang="en-US" smtClean="0"/>
              <a:t>‹#›</a:t>
            </a:fld>
            <a:endParaRPr lang="en-US"/>
          </a:p>
        </p:txBody>
      </p:sp>
    </p:spTree>
    <p:extLst>
      <p:ext uri="{BB962C8B-B14F-4D97-AF65-F5344CB8AC3E}">
        <p14:creationId xmlns:p14="http://schemas.microsoft.com/office/powerpoint/2010/main" val="3131226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Los trabajadores en ciertas ocupaciones de la construcción están expuestos a la sílice cristalina que es un componente básico de la tierra, arena, granito, y muchos otros materiales. Un peligro en el lugar de trabajo se crea cuando la sílice cristalina es cortada, taladrada o molida. Cuando las partículas de polvo resultantes se mesclan en el aire, se presenta un riesgo para los trabajadores que lo inhalan.</a:t>
            </a:r>
          </a:p>
          <a:p>
            <a:endParaRPr lang="en-US" dirty="0"/>
          </a:p>
          <a:p>
            <a:r>
              <a:rPr lang="es-MX" dirty="0"/>
              <a:t>La exposición prolongada a la sílice cristalina respirable es una grave amenaza para la salud humana. Respirar polvo de sílice puede causar silicosis, que en casos graves puede ser incapacitante, o incluso </a:t>
            </a:r>
            <a:r>
              <a:rPr lang="es-MX" dirty="0" err="1"/>
              <a:t>fatal.Por</a:t>
            </a:r>
            <a:r>
              <a:rPr lang="es-MX" dirty="0"/>
              <a:t> estas razones, los peligros de sílice en la construcción son un asunto serio. Los empleadores y los empleados no pueden darse el lujo de reducir las medidas de seguridad que se ocupan de este riesgo y proporcionan protección para todos.</a:t>
            </a:r>
          </a:p>
          <a:p>
            <a:endParaRPr lang="es-MX" dirty="0"/>
          </a:p>
          <a:p>
            <a:pPr defTabSz="931774"/>
            <a:r>
              <a:rPr lang="es-ES" dirty="0"/>
              <a:t>Este material fue producido bajo el número de subvención SH-05009-SH8 de la Administración de Seguridad y Salud Ocupacional del Departamento de Trabajo de los Estados Unidos. No necesariamente refleja los puntos de vista o políticas del Departamento de Trabajo de los Estados Unidos, ni la mención de nombres comerciales, productos comerciales u organizaciones implique el respaldo del Gobierno de los Estados Unidos.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1</a:t>
            </a:fld>
            <a:endParaRPr lang="en-US"/>
          </a:p>
        </p:txBody>
      </p:sp>
    </p:spTree>
    <p:extLst>
      <p:ext uri="{BB962C8B-B14F-4D97-AF65-F5344CB8AC3E}">
        <p14:creationId xmlns:p14="http://schemas.microsoft.com/office/powerpoint/2010/main" val="3351722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i="1" u="sng" dirty="0"/>
              <a:t>Cómo se Desarrolla la Silicosis</a:t>
            </a:r>
          </a:p>
          <a:p>
            <a:endParaRPr lang="en-US" dirty="0"/>
          </a:p>
          <a:p>
            <a:pPr lvl="0"/>
            <a:r>
              <a:rPr lang="es-MX" dirty="0"/>
              <a:t>A medida que el polvo entra en la nariz y la boca, queda atrapado en una membrana mucosa que reviste la nariz y la garganta.</a:t>
            </a:r>
          </a:p>
          <a:p>
            <a:pPr lvl="0"/>
            <a:endParaRPr lang="en-US" dirty="0"/>
          </a:p>
          <a:p>
            <a:pPr lvl="0"/>
            <a:r>
              <a:rPr lang="es-MX" dirty="0"/>
              <a:t>Las partículas de polvo que son grandes, se pegan en la membrana mucosa y son eliminadas por pequeños pelos llamados cilios que empujan estas partículas de polvo a la garganta y eventualmente son expulsados por tos o tragado.</a:t>
            </a:r>
            <a:endParaRPr lang="en-US" dirty="0"/>
          </a:p>
          <a:p>
            <a:pPr lvl="0"/>
            <a:endParaRPr lang="es-MX" dirty="0"/>
          </a:p>
          <a:p>
            <a:pPr lvl="0"/>
            <a:r>
              <a:rPr lang="es-MX" dirty="0"/>
              <a:t>Partículas de polvo de tamaño más pequeño pasan a través de los pulmones y entran en los alvéolos. Una vez dentro, el tejido de los pulmones se inflama y pequeñas fibras llamadas nódulos crecen alrededor de las partículas de sílice. Los pulmones se vuelven cicatrizados, resultando en una condición llamada silicosis.   </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10</a:t>
            </a:fld>
            <a:endParaRPr lang="en-US"/>
          </a:p>
        </p:txBody>
      </p:sp>
    </p:spTree>
    <p:extLst>
      <p:ext uri="{BB962C8B-B14F-4D97-AF65-F5344CB8AC3E}">
        <p14:creationId xmlns:p14="http://schemas.microsoft.com/office/powerpoint/2010/main" val="1631445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82BA21FE-51B7-43F0-B3EC-F5BDC4F3F74F}" type="slidenum">
              <a:rPr lang="en-US" smtClean="0"/>
              <a:pPr eaLnBrk="1" hangingPunct="1"/>
              <a:t>11</a:t>
            </a:fld>
            <a:endParaRPr lang="en-US"/>
          </a:p>
        </p:txBody>
      </p:sp>
      <p:sp>
        <p:nvSpPr>
          <p:cNvPr id="697348" name="Rectangle 2"/>
          <p:cNvSpPr>
            <a:spLocks noGrp="1" noRot="1" noChangeAspect="1" noChangeArrowheads="1" noTextEdit="1"/>
          </p:cNvSpPr>
          <p:nvPr>
            <p:ph type="sldImg"/>
          </p:nvPr>
        </p:nvSpPr>
        <p:spPr>
          <a:ln/>
        </p:spPr>
      </p:sp>
      <p:sp>
        <p:nvSpPr>
          <p:cNvPr id="6973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dirty="0"/>
              <a:t>El humo del cigarro paraliza las defensas naturales del cuerpo. Específicamente, los cilios (pequeños pelos que filtran el polvo) son inhibidos para realizar su función de un mecanismo de captura de polvo. Esto resulta en más polvo que se inhala en los pulmones, donde puede ocurrir el daño.</a:t>
            </a:r>
            <a:endParaRPr lang="en-US" dirty="0"/>
          </a:p>
        </p:txBody>
      </p:sp>
    </p:spTree>
    <p:extLst>
      <p:ext uri="{BB962C8B-B14F-4D97-AF65-F5344CB8AC3E}">
        <p14:creationId xmlns:p14="http://schemas.microsoft.com/office/powerpoint/2010/main" val="800736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dirty="0"/>
              <a:t>Los trabajadores de la construcción en una ocupación que los expone a la sílice cristalina respirable deben buscar atención médica si experimentan algún síntoma de silicosis. Un examen médico puede incluir una evaluación de la historia de trabajo, una radiografía del tórax y una prueba de función pulmonar. No hay cura para la silicosis. La prevención es la mejor manera de evitar la enfermedad. Se debe seguir el consejo de un profesional en medicina.</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12</a:t>
            </a:fld>
            <a:endParaRPr lang="en-US"/>
          </a:p>
        </p:txBody>
      </p:sp>
    </p:spTree>
    <p:extLst>
      <p:ext uri="{BB962C8B-B14F-4D97-AF65-F5344CB8AC3E}">
        <p14:creationId xmlns:p14="http://schemas.microsoft.com/office/powerpoint/2010/main" val="898851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dirty="0"/>
              <a:t>La exposición a la sílice cristalina respirable aumenta el riesgo de padecer cáncer de pulmón. El cáncer de pulmón es una enfermedad en la que las células anormales crecen de forma incontrolable hasta convertirse en tumores, interfiriendo con la función pulmonar. Las células anormales cancerosas también pueden viajar ("metástasis") y causar daño a otras partes del cuerpo. La mayoría de los casos no son curables.</a:t>
            </a:r>
            <a:endParaRPr lang="en-US" dirty="0"/>
          </a:p>
          <a:p>
            <a:endParaRPr lang="en-US" dirty="0"/>
          </a:p>
          <a:p>
            <a:pPr defTabSz="931774">
              <a:defRPr/>
            </a:pPr>
            <a:r>
              <a:rPr lang="es-MX" dirty="0"/>
              <a:t>La exposición a la sílice cristalina respirable aumenta el riesgo de otras enfermedades pulmonares, principalmente la EPOC, que incluye enfisema y bronquitis crónica. El principal síntoma de la EPOC es la falta de aire debido a la dificultad para absorber aire en los pulmones. La EPOC no suele ser reversible y puede empeorar con el tiempo.</a:t>
            </a:r>
            <a:endParaRPr lang="en-US" dirty="0"/>
          </a:p>
          <a:p>
            <a:endParaRPr lang="en-US" dirty="0"/>
          </a:p>
          <a:p>
            <a:pPr defTabSz="931774">
              <a:defRPr/>
            </a:pPr>
            <a:r>
              <a:rPr lang="es-MX" dirty="0"/>
              <a:t>Los estudios de los trabajadores expuestos a la sílice cristalina respirable han encontrado que estas personas tienen un mayor riesgo de desarrollar enfermedad renal.</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13</a:t>
            </a:fld>
            <a:endParaRPr lang="en-US"/>
          </a:p>
        </p:txBody>
      </p:sp>
    </p:spTree>
    <p:extLst>
      <p:ext uri="{BB962C8B-B14F-4D97-AF65-F5344CB8AC3E}">
        <p14:creationId xmlns:p14="http://schemas.microsoft.com/office/powerpoint/2010/main" val="3712521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Se estima que 2,3 millones de personas en los Estados Unidos están expuestas a la sílice en el trabajo. La exposición se produce durante muchas actividades diferentes de construcción, incluyendo:</a:t>
            </a:r>
          </a:p>
          <a:p>
            <a:endParaRPr lang="en-US" dirty="0"/>
          </a:p>
          <a:p>
            <a:pPr marL="174708" indent="-174708">
              <a:buFont typeface="Arial" panose="020B0604020202020204" pitchFamily="34" charset="0"/>
              <a:buChar char="•"/>
            </a:pPr>
            <a:r>
              <a:rPr lang="es-MX" dirty="0"/>
              <a:t>Chorro abrasivo con arena para eliminar pintura y óxido en puentes, tanques, estructuras de hormigón y otras superficies</a:t>
            </a:r>
            <a:endParaRPr lang="en-US" dirty="0"/>
          </a:p>
          <a:p>
            <a:pPr marL="174708" indent="-174708">
              <a:buFont typeface="Arial" panose="020B0604020202020204" pitchFamily="34" charset="0"/>
              <a:buChar char="•"/>
            </a:pPr>
            <a:r>
              <a:rPr lang="en-US" dirty="0" err="1"/>
              <a:t>Martillo</a:t>
            </a:r>
            <a:r>
              <a:rPr lang="en-US" dirty="0"/>
              <a:t> </a:t>
            </a:r>
            <a:r>
              <a:rPr lang="en-US" dirty="0" err="1"/>
              <a:t>neumatico</a:t>
            </a:r>
            <a:endParaRPr lang="en-US" dirty="0"/>
          </a:p>
          <a:p>
            <a:pPr marL="174708" indent="-174708">
              <a:buFont typeface="Arial" panose="020B0604020202020204" pitchFamily="34" charset="0"/>
              <a:buChar char="•"/>
            </a:pPr>
            <a:r>
              <a:rPr lang="es-MX" dirty="0"/>
              <a:t>Perforación de roca/pozos </a:t>
            </a:r>
            <a:endParaRPr lang="en-US" dirty="0"/>
          </a:p>
          <a:p>
            <a:pPr marL="174708" indent="-174708">
              <a:buFont typeface="Arial" panose="020B0604020202020204" pitchFamily="34" charset="0"/>
              <a:buChar char="•"/>
            </a:pPr>
            <a:r>
              <a:rPr lang="es-MX" dirty="0"/>
              <a:t>Mezcla de concreto</a:t>
            </a:r>
            <a:endParaRPr lang="en-US" dirty="0"/>
          </a:p>
          <a:p>
            <a:pPr marL="174708" indent="-174708">
              <a:buFont typeface="Arial" panose="020B0604020202020204" pitchFamily="34" charset="0"/>
              <a:buChar char="•"/>
            </a:pPr>
            <a:r>
              <a:rPr lang="es-MX" dirty="0"/>
              <a:t>Perforación de Concreto</a:t>
            </a:r>
            <a:endParaRPr lang="en-US" dirty="0"/>
          </a:p>
          <a:p>
            <a:pPr marL="174708" indent="-174708">
              <a:buFont typeface="Arial" panose="020B0604020202020204" pitchFamily="34" charset="0"/>
              <a:buChar char="•"/>
            </a:pPr>
            <a:r>
              <a:rPr lang="es-MX" dirty="0"/>
              <a:t>Corte y aserrado de concreto y ladrillo</a:t>
            </a:r>
            <a:endParaRPr lang="en-US" dirty="0"/>
          </a:p>
          <a:p>
            <a:pPr marL="174708" indent="-174708">
              <a:buFont typeface="Arial" panose="020B0604020202020204" pitchFamily="34" charset="0"/>
              <a:buChar char="•"/>
            </a:pPr>
            <a:r>
              <a:rPr lang="es-MX" dirty="0"/>
              <a:t>Rellenado en ladrillo</a:t>
            </a:r>
            <a:r>
              <a:rPr lang="es-MX" i="1" dirty="0"/>
              <a:t> (</a:t>
            </a:r>
            <a:r>
              <a:rPr lang="es-MX" i="1" dirty="0" err="1"/>
              <a:t>Tuckpointing</a:t>
            </a:r>
            <a:r>
              <a:rPr lang="es-MX" i="1" dirty="0"/>
              <a:t>)</a:t>
            </a:r>
            <a:endParaRPr lang="en-US" dirty="0"/>
          </a:p>
          <a:p>
            <a:pPr marL="174708" indent="-174708">
              <a:buFont typeface="Arial" panose="020B0604020202020204" pitchFamily="34" charset="0"/>
              <a:buChar char="•"/>
            </a:pPr>
            <a:r>
              <a:rPr lang="es-MX" dirty="0" err="1"/>
              <a:t>Tuneleo</a:t>
            </a:r>
            <a:r>
              <a:rPr lang="es-MX" i="1" dirty="0"/>
              <a:t> (</a:t>
            </a:r>
            <a:r>
              <a:rPr lang="es-MX" i="1" dirty="0" err="1"/>
              <a:t>Tunneling</a:t>
            </a:r>
            <a:r>
              <a:rPr lang="es-MX" i="1" dirty="0"/>
              <a:t>)</a:t>
            </a: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14</a:t>
            </a:fld>
            <a:endParaRPr lang="en-US"/>
          </a:p>
        </p:txBody>
      </p:sp>
    </p:spTree>
    <p:extLst>
      <p:ext uri="{BB962C8B-B14F-4D97-AF65-F5344CB8AC3E}">
        <p14:creationId xmlns:p14="http://schemas.microsoft.com/office/powerpoint/2010/main" val="4010013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Asegurar condiciones de trabajo seguras y saludables para los trabajadores y trabajadoras, mediante la autorización de la aplicación de las normas elaboradas en virtud de la Ley; ayudando y alentando a los Estados en sus esfuerzos por garantizar condiciones de trabajo seguras y saludables; proporcionando investigación, información, educación y capacitación en materia de seguridad y salud en el trabajo; y para otros fines.</a:t>
            </a:r>
          </a:p>
          <a:p>
            <a:endParaRPr lang="en-US" dirty="0"/>
          </a:p>
          <a:p>
            <a:r>
              <a:rPr lang="es-MX" dirty="0"/>
              <a:t>Estar aprobado por el Senado y la Cámara de Representantes de los Estados Unidos de América reunidos en la Asamblea del Congreso o, que esta Ley puede ser citada como la "ley de Seguridad y Salud en el Trabajo de 1970" (ley OSH).</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15</a:t>
            </a:fld>
            <a:endParaRPr lang="en-US"/>
          </a:p>
        </p:txBody>
      </p:sp>
    </p:spTree>
    <p:extLst>
      <p:ext uri="{BB962C8B-B14F-4D97-AF65-F5344CB8AC3E}">
        <p14:creationId xmlns:p14="http://schemas.microsoft.com/office/powerpoint/2010/main" val="313149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solidFill>
                  <a:srgbClr val="FF0000"/>
                </a:solidFill>
              </a:rPr>
              <a:t>Cláusula</a:t>
            </a:r>
            <a:r>
              <a:rPr lang="en-US" b="1" dirty="0">
                <a:solidFill>
                  <a:srgbClr val="FF0000"/>
                </a:solidFill>
              </a:rPr>
              <a:t> del </a:t>
            </a:r>
            <a:r>
              <a:rPr lang="en-US" b="1" dirty="0" err="1">
                <a:solidFill>
                  <a:srgbClr val="FF0000"/>
                </a:solidFill>
              </a:rPr>
              <a:t>Deber</a:t>
            </a:r>
            <a:r>
              <a:rPr lang="en-US" b="1" dirty="0">
                <a:solidFill>
                  <a:srgbClr val="FF0000"/>
                </a:solidFill>
              </a:rPr>
              <a:t> General</a:t>
            </a: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16</a:t>
            </a:fld>
            <a:endParaRPr lang="en-US"/>
          </a:p>
        </p:txBody>
      </p:sp>
    </p:spTree>
    <p:extLst>
      <p:ext uri="{BB962C8B-B14F-4D97-AF65-F5344CB8AC3E}">
        <p14:creationId xmlns:p14="http://schemas.microsoft.com/office/powerpoint/2010/main" val="2816219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901BEBEA-CA0F-4750-A20D-21B0C341CB97}" type="slidenum">
              <a:rPr lang="en-US" smtClean="0"/>
              <a:pPr eaLnBrk="1" hangingPunct="1"/>
              <a:t>17</a:t>
            </a:fld>
            <a:endParaRPr lang="en-US"/>
          </a:p>
        </p:txBody>
      </p:sp>
      <p:sp>
        <p:nvSpPr>
          <p:cNvPr id="494596" name="Rectangle 2"/>
          <p:cNvSpPr>
            <a:spLocks noGrp="1" noRot="1" noChangeAspect="1" noChangeArrowheads="1" noTextEdit="1"/>
          </p:cNvSpPr>
          <p:nvPr>
            <p:ph type="sldImg"/>
          </p:nvPr>
        </p:nvSpPr>
        <p:spPr>
          <a:ln/>
        </p:spPr>
      </p:sp>
      <p:sp>
        <p:nvSpPr>
          <p:cNvPr id="4945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b="1" i="1" dirty="0"/>
              <a:t>Su derecho a rechazar a realizar una tarea está protegido si se cumplen todas las condiciones siguientes:</a:t>
            </a:r>
            <a:endParaRPr lang="en-US" dirty="0"/>
          </a:p>
          <a:p>
            <a:pPr lvl="0"/>
            <a:r>
              <a:rPr lang="es-MX" dirty="0"/>
              <a:t>En la medida de lo posible, usted ha pedido al empleador elimine el peligro, y el empleador no lo hizo; y</a:t>
            </a:r>
            <a:endParaRPr lang="en-US" dirty="0"/>
          </a:p>
          <a:p>
            <a:pPr lvl="0"/>
            <a:r>
              <a:rPr lang="es-MX" dirty="0"/>
              <a:t>Rechazar a trabajar de "buena fe". Esto significa que usted debe creer genuinamente que existe un peligro inminente. Su negativa no puede ser un intento encubierto de acosar a su empleador o interrumpir el negocio; y</a:t>
            </a:r>
            <a:endParaRPr lang="en-US" dirty="0"/>
          </a:p>
          <a:p>
            <a:pPr lvl="0"/>
            <a:endParaRPr lang="es-MX" dirty="0"/>
          </a:p>
          <a:p>
            <a:pPr lvl="0"/>
            <a:r>
              <a:rPr lang="es-MX" dirty="0"/>
              <a:t>Una persona razonable estaría de acuerdo en que existe un peligro real de muerte o lesión grave (enfermedad); y</a:t>
            </a:r>
            <a:r>
              <a:rPr lang="en-US" dirty="0"/>
              <a:t> </a:t>
            </a:r>
            <a:r>
              <a:rPr lang="es-MX" dirty="0"/>
              <a:t>No hay suficiente tiempo, debido a la urgencia del peligro, para conseguir que se corrija a través de los canales regulares, tales como solicitar una inspección de la OSHA.</a:t>
            </a:r>
            <a:endParaRPr lang="en-US" dirty="0"/>
          </a:p>
        </p:txBody>
      </p:sp>
    </p:spTree>
    <p:extLst>
      <p:ext uri="{BB962C8B-B14F-4D97-AF65-F5344CB8AC3E}">
        <p14:creationId xmlns:p14="http://schemas.microsoft.com/office/powerpoint/2010/main" val="3183257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dirty="0"/>
              <a:t>El EPP es un equipo usado para minimizar la exposición a una variedad de peligros. Los ejemplos incluyen los sistemas personales para detener caídas, guantes, protección para pies y ojos, de oídos, cascos, y respiradores.</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18</a:t>
            </a:fld>
            <a:endParaRPr lang="en-US"/>
          </a:p>
        </p:txBody>
      </p:sp>
    </p:spTree>
    <p:extLst>
      <p:ext uri="{BB962C8B-B14F-4D97-AF65-F5344CB8AC3E}">
        <p14:creationId xmlns:p14="http://schemas.microsoft.com/office/powerpoint/2010/main" val="979934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dirty="0"/>
              <a:t>La Norma OSHA, 29 CFR </a:t>
            </a:r>
            <a:r>
              <a:rPr lang="es-MX" dirty="0" err="1"/>
              <a:t>subparte</a:t>
            </a:r>
            <a:r>
              <a:rPr lang="es-MX" dirty="0"/>
              <a:t> 1904.39, Reportando fatalidades e informando al Gobierno de lesiones y enfermedades, requiere que los empleadores reporten todas las muertes relacionadas con el trabajo dentro de las ocho (8) horas y, todas las hospitalizaciones relacionadas con el trabajo; amputaciones y pérdidas de un ojo dentro de las 24 horas. Los empleadores deben informar oralmente de la fatalidad/hospitalización por teléfono o en persona a la Oficina de la Zona de OSHA, o a la Oficina del Plan del Estado que está más cerca del lugar del incidente. Los empleadores también pueden usar el número de teléfono gratuito de OSHA: 1-800-321-OSHA (1-800-321-6742).</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19</a:t>
            </a:fld>
            <a:endParaRPr lang="en-US"/>
          </a:p>
        </p:txBody>
      </p:sp>
    </p:spTree>
    <p:extLst>
      <p:ext uri="{BB962C8B-B14F-4D97-AF65-F5344CB8AC3E}">
        <p14:creationId xmlns:p14="http://schemas.microsoft.com/office/powerpoint/2010/main" val="120147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ES" dirty="0"/>
              <a:t>Este material fue producido bajo el número de subvención SH-05009-SH8 de la Administración de Seguridad y Salud Ocupacional del Departamento de Trabajo de los Estados Unidos. No necesariamente refleja los puntos de vista o políticas del Departamento de Trabajo de los Estados Unidos, ni la mención de nombres comerciales, productos comerciales u organizaciones implique el respaldo del Gobierno de los Estados Unidos.</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2</a:t>
            </a:fld>
            <a:endParaRPr lang="en-US"/>
          </a:p>
        </p:txBody>
      </p:sp>
    </p:spTree>
    <p:extLst>
      <p:ext uri="{BB962C8B-B14F-4D97-AF65-F5344CB8AC3E}">
        <p14:creationId xmlns:p14="http://schemas.microsoft.com/office/powerpoint/2010/main" val="3161511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2BD2E9C0-2DCF-41CF-B585-D9BB953673BD}" type="slidenum">
              <a:rPr lang="en-US" smtClean="0"/>
              <a:pPr eaLnBrk="1" hangingPunct="1"/>
              <a:t>20</a:t>
            </a:fld>
            <a:endParaRPr lang="en-US"/>
          </a:p>
        </p:txBody>
      </p:sp>
      <p:sp>
        <p:nvSpPr>
          <p:cNvPr id="456708" name="Rectangle 2"/>
          <p:cNvSpPr>
            <a:spLocks noGrp="1" noRot="1" noChangeAspect="1" noChangeArrowheads="1" noTextEdit="1"/>
          </p:cNvSpPr>
          <p:nvPr>
            <p:ph type="sldImg"/>
          </p:nvPr>
        </p:nvSpPr>
        <p:spPr>
          <a:ln/>
        </p:spPr>
      </p:sp>
      <p:sp>
        <p:nvSpPr>
          <p:cNvPr id="4567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dirty="0"/>
              <a:t>Los trabajadores que están expuestos a sustancias tóxicas o agentes físicos dañinos en los lugares de trabajo, o los utilizan, tienen derecho a acceder a los registros de exposición. Estos derechos y responsabilidades se pueden encontrar en la norma OSHA 29 CFR 1926.33 (ver 29 CFR 1910.1020 – Acceso a la Exposición de los Empleados y Registros Médicos).</a:t>
            </a:r>
            <a:endParaRPr lang="en-US" dirty="0"/>
          </a:p>
        </p:txBody>
      </p:sp>
    </p:spTree>
    <p:extLst>
      <p:ext uri="{BB962C8B-B14F-4D97-AF65-F5344CB8AC3E}">
        <p14:creationId xmlns:p14="http://schemas.microsoft.com/office/powerpoint/2010/main" val="1378836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dirty="0"/>
              <a:t>Ir a </a:t>
            </a:r>
            <a:r>
              <a:rPr lang="es-MX" b="1" dirty="0"/>
              <a:t>www.osha.gov</a:t>
            </a:r>
            <a:r>
              <a:rPr lang="es-MX" dirty="0"/>
              <a:t>  - buscar tópico </a:t>
            </a:r>
            <a:r>
              <a:rPr lang="es-MX" b="1" dirty="0"/>
              <a:t>Sílice, Cristalina</a:t>
            </a:r>
            <a:r>
              <a:rPr lang="es-MX" dirty="0"/>
              <a:t> para una lista completa de estándares de la OSHA, hojas de datos, guías de cumplimiento y otras herramientas sobre la sílice cristalina respirable.</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21</a:t>
            </a:fld>
            <a:endParaRPr lang="en-US"/>
          </a:p>
        </p:txBody>
      </p:sp>
    </p:spTree>
    <p:extLst>
      <p:ext uri="{BB962C8B-B14F-4D97-AF65-F5344CB8AC3E}">
        <p14:creationId xmlns:p14="http://schemas.microsoft.com/office/powerpoint/2010/main" val="4181505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dirty="0"/>
              <a:t>Las normas de OSHA en la construcción se aplican a todas las exposiciones ocupacionales a la sílice cristalina respirable en los trabajos de construcción, excepto cuando la exposición de los empleados se mantiene por debajo de 25 microgramos por metro cúbico de aire (25 µg/m</a:t>
            </a:r>
            <a:r>
              <a:rPr lang="en-US" b="1" baseline="30000" dirty="0"/>
              <a:t>3</a:t>
            </a:r>
            <a:r>
              <a:rPr lang="es-MX" dirty="0"/>
              <a:t>) como una media de tiempo promedio en el prudente de 8 horas (TWA promedio de tiempo) en cualquier condición previsible.</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22</a:t>
            </a:fld>
            <a:endParaRPr lang="en-US"/>
          </a:p>
        </p:txBody>
      </p:sp>
    </p:spTree>
    <p:extLst>
      <p:ext uri="{BB962C8B-B14F-4D97-AF65-F5344CB8AC3E}">
        <p14:creationId xmlns:p14="http://schemas.microsoft.com/office/powerpoint/2010/main" val="864178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empleador se asegurará de que ningún empleado esté expuesto a una concentración en el aire de sílice cristalina respirable superior a </a:t>
            </a:r>
            <a:r>
              <a:rPr lang="es-ES" i="1" dirty="0"/>
              <a:t>50 µg/m³ </a:t>
            </a:r>
            <a:r>
              <a:rPr lang="es-ES" dirty="0"/>
              <a:t>, calculada en un TWA de 8 horas</a:t>
            </a:r>
            <a:r>
              <a:rPr lang="en-US" dirty="0"/>
              <a:t>.</a:t>
            </a:r>
          </a:p>
          <a:p>
            <a:endParaRPr lang="en-US" dirty="0"/>
          </a:p>
          <a:p>
            <a:r>
              <a:rPr lang="en-US" dirty="0" err="1"/>
              <a:t>Límite</a:t>
            </a:r>
            <a:r>
              <a:rPr lang="en-US" dirty="0"/>
              <a:t> de </a:t>
            </a:r>
            <a:r>
              <a:rPr lang="en-US" dirty="0" err="1"/>
              <a:t>Exposición</a:t>
            </a:r>
            <a:r>
              <a:rPr lang="en-US" dirty="0"/>
              <a:t> </a:t>
            </a:r>
            <a:r>
              <a:rPr lang="en-US" dirty="0" err="1"/>
              <a:t>Permisible</a:t>
            </a:r>
            <a:endParaRPr lang="en-US" dirty="0"/>
          </a:p>
          <a:p>
            <a:pPr lvl="1"/>
            <a:r>
              <a:rPr lang="pt-BR" dirty="0">
                <a:solidFill>
                  <a:srgbClr val="000000"/>
                </a:solidFill>
              </a:rPr>
              <a:t>50 microgramos por metro cúbico de aire (50 µg/m³ )</a:t>
            </a:r>
            <a:endParaRPr lang="en-US" dirty="0">
              <a:solidFill>
                <a:srgbClr val="000000"/>
              </a:solidFill>
            </a:endParaRPr>
          </a:p>
          <a:p>
            <a:pPr lvl="1"/>
            <a:endParaRPr lang="en-US" dirty="0">
              <a:solidFill>
                <a:srgbClr val="000000"/>
              </a:solidFill>
            </a:endParaRPr>
          </a:p>
          <a:p>
            <a:pPr lvl="1"/>
            <a:r>
              <a:rPr lang="en-US" dirty="0">
                <a:solidFill>
                  <a:srgbClr val="000000"/>
                </a:solidFill>
              </a:rPr>
              <a:t>Nivel de </a:t>
            </a:r>
            <a:r>
              <a:rPr lang="en-US" dirty="0" err="1">
                <a:solidFill>
                  <a:srgbClr val="000000"/>
                </a:solidFill>
              </a:rPr>
              <a:t>Actuación</a:t>
            </a:r>
            <a:endParaRPr lang="en-US" dirty="0">
              <a:solidFill>
                <a:srgbClr val="000000"/>
              </a:solidFill>
            </a:endParaRPr>
          </a:p>
          <a:p>
            <a:pPr marL="232943" lvl="1"/>
            <a:r>
              <a:rPr lang="en-US" dirty="0">
                <a:solidFill>
                  <a:srgbClr val="000000"/>
                </a:solidFill>
              </a:rPr>
              <a:t>	</a:t>
            </a:r>
            <a:r>
              <a:rPr lang="pt-BR" dirty="0"/>
              <a:t>25 microgramos por metro cúbico de aire </a:t>
            </a:r>
            <a:r>
              <a:rPr lang="en-US" dirty="0"/>
              <a:t>(</a:t>
            </a:r>
            <a:r>
              <a:rPr lang="en-US" i="1" dirty="0"/>
              <a:t>25 </a:t>
            </a:r>
            <a:r>
              <a:rPr lang="en-US" i="1" dirty="0">
                <a:solidFill>
                  <a:srgbClr val="000000"/>
                </a:solidFill>
              </a:rPr>
              <a:t>µg/m³ </a:t>
            </a:r>
            <a:r>
              <a:rPr lang="en-US" dirty="0">
                <a:solidFill>
                  <a:srgbClr val="000000"/>
                </a:solidFill>
              </a:rPr>
              <a:t>)</a:t>
            </a: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23</a:t>
            </a:fld>
            <a:endParaRPr lang="en-US"/>
          </a:p>
        </p:txBody>
      </p:sp>
    </p:spTree>
    <p:extLst>
      <p:ext uri="{BB962C8B-B14F-4D97-AF65-F5344CB8AC3E}">
        <p14:creationId xmlns:p14="http://schemas.microsoft.com/office/powerpoint/2010/main" val="1653637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1BE458B-FEAA-43B2-BBD6-2156475ECEEB}" type="slidenum">
              <a:rPr lang="en-US" smtClean="0"/>
              <a:pPr eaLnBrk="1" hangingPunct="1"/>
              <a:t>24</a:t>
            </a:fld>
            <a:endParaRPr lang="en-US"/>
          </a:p>
        </p:txBody>
      </p:sp>
      <p:sp>
        <p:nvSpPr>
          <p:cNvPr id="618500" name="Rectangle 2"/>
          <p:cNvSpPr>
            <a:spLocks noGrp="1" noRot="1" noChangeAspect="1" noChangeArrowheads="1" noTextEdit="1"/>
          </p:cNvSpPr>
          <p:nvPr>
            <p:ph type="sldImg"/>
          </p:nvPr>
        </p:nvSpPr>
        <p:spPr>
          <a:ln/>
        </p:spPr>
      </p:sp>
      <p:sp>
        <p:nvSpPr>
          <p:cNvPr id="6185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MX" dirty="0"/>
              <a:t>Los empleadores que siguen los métodos alternativos de control de exposición deben asegurarse de que la exposición de los empleados a la sílice cristalina respirable no supere el PEL, que es de 50 µg/m</a:t>
            </a:r>
            <a:r>
              <a:rPr lang="en-US" b="1" baseline="30000" dirty="0"/>
              <a:t>3</a:t>
            </a:r>
            <a:r>
              <a:rPr lang="es-MX" dirty="0"/>
              <a:t> como un TWA (promedio de tiempo) de 8 horas. Esto significa que en el curso de cualquier cambio de trabajo de 8 horas, las exposiciones pueden fluctuar, pero la exposición media a la sílice cristalina respirable no puede exceder los 50 µg/m</a:t>
            </a:r>
            <a:r>
              <a:rPr lang="en-US" b="1" baseline="30000" dirty="0"/>
              <a:t>3</a:t>
            </a:r>
            <a:r>
              <a:rPr lang="es-MX" dirty="0"/>
              <a:t>.</a:t>
            </a:r>
            <a:endParaRPr lang="en-US" dirty="0"/>
          </a:p>
        </p:txBody>
      </p:sp>
    </p:spTree>
    <p:extLst>
      <p:ext uri="{BB962C8B-B14F-4D97-AF65-F5344CB8AC3E}">
        <p14:creationId xmlns:p14="http://schemas.microsoft.com/office/powerpoint/2010/main" val="2735500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5CF9623E-1C50-444A-ABE9-CCA578BFAB6A}" type="slidenum">
              <a:rPr lang="en-US" smtClean="0"/>
              <a:pPr eaLnBrk="1" hangingPunct="1"/>
              <a:t>25</a:t>
            </a:fld>
            <a:endParaRPr lang="en-US"/>
          </a:p>
        </p:txBody>
      </p:sp>
      <p:sp>
        <p:nvSpPr>
          <p:cNvPr id="513028" name="Rectangle 2"/>
          <p:cNvSpPr>
            <a:spLocks noGrp="1" noRot="1" noChangeAspect="1" noChangeArrowheads="1" noTextEdit="1"/>
          </p:cNvSpPr>
          <p:nvPr>
            <p:ph type="sldImg"/>
          </p:nvPr>
        </p:nvSpPr>
        <p:spPr>
          <a:ln/>
        </p:spPr>
      </p:sp>
      <p:sp>
        <p:nvSpPr>
          <p:cNvPr id="5130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b="1" i="1" dirty="0"/>
              <a:t>El Promedio de Tiempo de 8 Horas (TWA) </a:t>
            </a:r>
            <a:r>
              <a:rPr lang="es-MX" dirty="0"/>
              <a:t>es la exposición media del empleado durante un período de 8 horas, basada en mediciones químicas próximas al trabajador. El nivel tóxico puede a veces ir por encima del valor de TWA, siempre y cuando la media de 8 horas se mantenga por debajo. La mayoría de los productos químicos con Límites de Exposición Permisibles (</a:t>
            </a:r>
            <a:r>
              <a:rPr lang="es-MX" dirty="0" err="1"/>
              <a:t>PELs</a:t>
            </a:r>
            <a:r>
              <a:rPr lang="es-MX" dirty="0"/>
              <a:t>, por sus siglas en inglés) tienen un valor de TWA.</a:t>
            </a:r>
            <a:endParaRPr lang="en-US" dirty="0"/>
          </a:p>
          <a:p>
            <a:endParaRPr lang="es-MX" b="1" dirty="0"/>
          </a:p>
          <a:p>
            <a:r>
              <a:rPr lang="es-MX" b="1" dirty="0"/>
              <a:t>NOTA:</a:t>
            </a:r>
            <a:r>
              <a:rPr lang="es-MX" dirty="0"/>
              <a:t>	El Límite de Exposición Permisible (PEL) para la sílice cristalina respirable es de 50 µg/m3, calculado como un TWA de 8 horas.</a:t>
            </a:r>
            <a:endParaRPr lang="en-US" dirty="0"/>
          </a:p>
        </p:txBody>
      </p:sp>
    </p:spTree>
    <p:extLst>
      <p:ext uri="{BB962C8B-B14F-4D97-AF65-F5344CB8AC3E}">
        <p14:creationId xmlns:p14="http://schemas.microsoft.com/office/powerpoint/2010/main" val="2242994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Persona </a:t>
            </a:r>
            <a:r>
              <a:rPr lang="en-US" b="1" dirty="0" err="1"/>
              <a:t>Competente</a:t>
            </a:r>
            <a:r>
              <a:rPr lang="en-US" b="1" dirty="0"/>
              <a:t> </a:t>
            </a:r>
            <a:r>
              <a:rPr lang="en-US" dirty="0"/>
              <a:t>es </a:t>
            </a:r>
            <a:r>
              <a:rPr lang="en-US" dirty="0" err="1"/>
              <a:t>alguien</a:t>
            </a:r>
            <a:r>
              <a:rPr lang="en-US" dirty="0"/>
              <a:t> </a:t>
            </a:r>
            <a:r>
              <a:rPr lang="es-ES" dirty="0"/>
              <a:t>que es capaz de identificar peligros respirables de sílice cristalinos existentes y previsibles en el lugar de trabajo y tiene autorización para tomar medidas correctivas inmediatas para eliminarlos o minimizarlos. La persona competente debe tener el conocimiento y la habilidad necesaria para cumplir con las responsabilidades establecidas en [Estándar de Sílice de OSHA].</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26</a:t>
            </a:fld>
            <a:endParaRPr lang="en-US"/>
          </a:p>
        </p:txBody>
      </p:sp>
    </p:spTree>
    <p:extLst>
      <p:ext uri="{BB962C8B-B14F-4D97-AF65-F5344CB8AC3E}">
        <p14:creationId xmlns:p14="http://schemas.microsoft.com/office/powerpoint/2010/main" val="3330692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Si se determina que el trabajo está cubierto por la norma, entonces un empleador tiene dos opciones para limitar la exposición de los empleados a la sílice cristalina respirable: </a:t>
            </a:r>
          </a:p>
          <a:p>
            <a:endParaRPr lang="en-US" dirty="0"/>
          </a:p>
          <a:p>
            <a:pPr lvl="0"/>
            <a:r>
              <a:rPr lang="es-MX" b="1" dirty="0"/>
              <a:t>Métodos específicos de control a la exposición, o</a:t>
            </a:r>
            <a:endParaRPr lang="en-US" dirty="0"/>
          </a:p>
          <a:p>
            <a:pPr lvl="0"/>
            <a:r>
              <a:rPr lang="es-MX" b="1" dirty="0"/>
              <a:t>Métodos alternativos de control a la exposición.</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27</a:t>
            </a:fld>
            <a:endParaRPr lang="en-US"/>
          </a:p>
        </p:txBody>
      </p:sp>
    </p:spTree>
    <p:extLst>
      <p:ext uri="{BB962C8B-B14F-4D97-AF65-F5344CB8AC3E}">
        <p14:creationId xmlns:p14="http://schemas.microsoft.com/office/powerpoint/2010/main" val="2068448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Algunos empleados en sectores de la construcción realizan tareas que implican una exposición ocasional y breve a la sílice cristalina respirable que son incidentales a su trabajo principal. Estos trabajadores incluyen carpinteros, fontaneros y electricistas que ocasionalmente perforan agujeros en concreto o albañilería o realizan otras tareas que involucran la exposición a sílice cristalina respirable. Cuando los empleados realizan tareas que implican la exposición a la sílice cristalina respirable durante un período de tiempo muy corto, es probable que estas exposiciones sean inferiores a 25 µg/m</a:t>
            </a:r>
            <a:r>
              <a:rPr lang="en-US" b="1" baseline="30000" dirty="0"/>
              <a:t>3</a:t>
            </a:r>
            <a:r>
              <a:rPr lang="es-MX" dirty="0"/>
              <a:t> como TWA de 8 horas. </a:t>
            </a:r>
          </a:p>
          <a:p>
            <a:endParaRPr lang="en-US" dirty="0"/>
          </a:p>
          <a:p>
            <a:r>
              <a:rPr lang="es-MX" dirty="0"/>
              <a:t>Por ejemplo, en el caso de trabajadores que utilizan taladros manuales para hacer agujeros, si la duración de la exposición es de 15 minutos o menos, puede esperarse razonablemente que la exposición de 8 horas de TWA permanezca por debajo del umbral de 25 µg/m</a:t>
            </a:r>
            <a:r>
              <a:rPr lang="en-US" b="1" baseline="30000" dirty="0"/>
              <a:t>3</a:t>
            </a:r>
            <a:r>
              <a:rPr lang="es-MX" dirty="0"/>
              <a:t> (suponiendo que no haya exposición durante el resto del turno), y la norma no se aplicaría. </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28</a:t>
            </a:fld>
            <a:endParaRPr lang="en-US"/>
          </a:p>
        </p:txBody>
      </p:sp>
    </p:spTree>
    <p:extLst>
      <p:ext uri="{BB962C8B-B14F-4D97-AF65-F5344CB8AC3E}">
        <p14:creationId xmlns:p14="http://schemas.microsoft.com/office/powerpoint/2010/main" val="908982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Los empleadores que siguen métodos alternativos de control de exposición deben: </a:t>
            </a:r>
          </a:p>
          <a:p>
            <a:endParaRPr lang="en-US" dirty="0"/>
          </a:p>
          <a:p>
            <a:pPr marL="174708" indent="-174708">
              <a:buFont typeface="Arial" panose="020B0604020202020204" pitchFamily="34" charset="0"/>
              <a:buChar char="•"/>
            </a:pPr>
            <a:r>
              <a:rPr lang="es-MX" dirty="0"/>
              <a:t>Determinar los niveles de sílice cristalina respirable a empleados expuestos.</a:t>
            </a:r>
            <a:endParaRPr lang="en-US" dirty="0"/>
          </a:p>
          <a:p>
            <a:pPr marL="174708" indent="-174708">
              <a:buFont typeface="Arial" panose="020B0604020202020204" pitchFamily="34" charset="0"/>
              <a:buChar char="•"/>
            </a:pPr>
            <a:r>
              <a:rPr lang="es-MX" dirty="0"/>
              <a:t>Límite de exposición de empleados a una PEL de 50 microgramos por metro cúbico de aire (50 µg/m</a:t>
            </a:r>
            <a:r>
              <a:rPr lang="en-US" b="1" baseline="30000" dirty="0"/>
              <a:t>3</a:t>
            </a:r>
            <a:r>
              <a:rPr lang="es-MX" dirty="0"/>
              <a:t>) como media promedio en el tiempo de 8 horas (TWA).</a:t>
            </a:r>
            <a:endParaRPr lang="en-US" dirty="0"/>
          </a:p>
          <a:p>
            <a:pPr marL="174708" indent="-174708">
              <a:buFont typeface="Arial" panose="020B0604020202020204" pitchFamily="34" charset="0"/>
              <a:buChar char="•"/>
            </a:pPr>
            <a:r>
              <a:rPr lang="es-MX" dirty="0"/>
              <a:t>En la medida de lo posible, para limitar la exposición de los empleados al PEL, y complementar los controles con protección respiratoria cuando sea necesario.</a:t>
            </a:r>
            <a:endParaRPr lang="en-US" dirty="0"/>
          </a:p>
          <a:p>
            <a:pPr marL="174708" indent="-174708">
              <a:buFont typeface="Arial" panose="020B0604020202020204" pitchFamily="34" charset="0"/>
              <a:buChar char="•"/>
            </a:pPr>
            <a:r>
              <a:rPr lang="es-MX" dirty="0"/>
              <a:t>Mantener expedientes de exposición de empleados a la sílice cristalina respirable.</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29</a:t>
            </a:fld>
            <a:endParaRPr lang="en-US"/>
          </a:p>
        </p:txBody>
      </p:sp>
    </p:spTree>
    <p:extLst>
      <p:ext uri="{BB962C8B-B14F-4D97-AF65-F5344CB8AC3E}">
        <p14:creationId xmlns:p14="http://schemas.microsoft.com/office/powerpoint/2010/main" val="1608533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s-ES" dirty="0"/>
              <a:t>Los peligros para la salud asociados con la exposición a la sílice cristalina respirable</a:t>
            </a:r>
            <a:r>
              <a:rPr lang="en-US" dirty="0"/>
              <a:t>.</a:t>
            </a:r>
          </a:p>
          <a:p>
            <a:pPr marL="174708" indent="-174708">
              <a:buFont typeface="Arial" panose="020B0604020202020204" pitchFamily="34" charset="0"/>
              <a:buChar char="•"/>
            </a:pPr>
            <a:r>
              <a:rPr lang="es-ES" dirty="0"/>
              <a:t>Tareas específicas en el lugar de trabajo que podrían dar lugar a la exposición de sílice cristalina respirable</a:t>
            </a:r>
            <a:r>
              <a:rPr lang="en-US" dirty="0"/>
              <a:t>.</a:t>
            </a:r>
          </a:p>
          <a:p>
            <a:pPr marL="174708" indent="-174708">
              <a:buFont typeface="Arial" panose="020B0604020202020204" pitchFamily="34" charset="0"/>
              <a:buChar char="•"/>
            </a:pPr>
            <a:r>
              <a:rPr lang="es-ES" dirty="0"/>
              <a:t>Medidas específicas que los empleadores pueden implementar a los empleados en la exposición a sílice cristalina respirable, incluyendo controles de ingeniería, prácticas de trabajo, y el uso de respiradores</a:t>
            </a:r>
            <a:r>
              <a:rPr lang="en-US" dirty="0"/>
              <a:t>.</a:t>
            </a:r>
          </a:p>
          <a:p>
            <a:pPr marL="174708" indent="-174708">
              <a:buFont typeface="Arial" panose="020B0604020202020204" pitchFamily="34" charset="0"/>
              <a:buChar char="•"/>
            </a:pPr>
            <a:r>
              <a:rPr lang="es-ES" dirty="0"/>
              <a:t>Contenido del Estándar de Sílice Respirable de OSHA</a:t>
            </a:r>
            <a:r>
              <a:rPr lang="en-US" dirty="0"/>
              <a:t>.</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a:t>
            </a:fld>
            <a:endParaRPr lang="en-US"/>
          </a:p>
        </p:txBody>
      </p:sp>
    </p:spTree>
    <p:extLst>
      <p:ext uri="{BB962C8B-B14F-4D97-AF65-F5344CB8AC3E}">
        <p14:creationId xmlns:p14="http://schemas.microsoft.com/office/powerpoint/2010/main" val="1668104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s-ES" dirty="0"/>
              <a:t>Proporcionar protección respiratoria cuando sea necesario</a:t>
            </a:r>
            <a:r>
              <a:rPr lang="en-US" dirty="0"/>
              <a:t>;</a:t>
            </a:r>
          </a:p>
          <a:p>
            <a:pPr marL="174708" indent="-174708">
              <a:buFont typeface="Arial" panose="020B0604020202020204" pitchFamily="34" charset="0"/>
              <a:buChar char="•"/>
            </a:pPr>
            <a:r>
              <a:rPr lang="es-ES" dirty="0"/>
              <a:t>Restringir las prácticas de limpieza que exponen a los empleados a la sílice cristalina respirable cuando existen alternativas viables disponibles</a:t>
            </a:r>
            <a:r>
              <a:rPr lang="en-US" dirty="0"/>
              <a:t>; </a:t>
            </a:r>
          </a:p>
          <a:p>
            <a:pPr marL="174708" indent="-174708">
              <a:buFont typeface="Arial" panose="020B0604020202020204" pitchFamily="34" charset="0"/>
              <a:buChar char="•"/>
            </a:pPr>
            <a:r>
              <a:rPr lang="es-ES" dirty="0"/>
              <a:t>Establecer y aplicar un plan de control escrito de la exposición, incluida la designación de una persona competente</a:t>
            </a:r>
            <a:r>
              <a:rPr lang="en-US" dirty="0"/>
              <a:t>;</a:t>
            </a:r>
          </a:p>
          <a:p>
            <a:pPr marL="174708" indent="-174708">
              <a:buFont typeface="Arial" panose="020B0604020202020204" pitchFamily="34" charset="0"/>
              <a:buChar char="•"/>
            </a:pPr>
            <a:r>
              <a:rPr lang="es-ES" dirty="0"/>
              <a:t>Ofrecer exámenes médicos a los empleados que tendrán que usar un respirador bajo el estándar durante 30 o más días al año; y</a:t>
            </a:r>
            <a:endParaRPr lang="en-US" dirty="0"/>
          </a:p>
          <a:p>
            <a:pPr marL="174708" indent="-174708">
              <a:buFont typeface="Arial" panose="020B0604020202020204" pitchFamily="34" charset="0"/>
              <a:buChar char="•"/>
            </a:pPr>
            <a:r>
              <a:rPr lang="es-ES" dirty="0"/>
              <a:t>Comunicar los peligros, capacitar a los empleados y mantener registros de los exámenes médicos</a:t>
            </a:r>
            <a:r>
              <a:rPr lang="en-US" dirty="0"/>
              <a:t>. </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30</a:t>
            </a:fld>
            <a:endParaRPr lang="en-US"/>
          </a:p>
        </p:txBody>
      </p:sp>
    </p:spTree>
    <p:extLst>
      <p:ext uri="{BB962C8B-B14F-4D97-AF65-F5344CB8AC3E}">
        <p14:creationId xmlns:p14="http://schemas.microsoft.com/office/powerpoint/2010/main" val="1655633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¿Podrían exponerse los empleados a una sílice cristalina respirable igual o superior a 25 µg/m</a:t>
            </a:r>
            <a:r>
              <a:rPr lang="en-US" b="1" baseline="30000" dirty="0"/>
              <a:t>3</a:t>
            </a:r>
            <a:r>
              <a:rPr lang="es-MX" dirty="0"/>
              <a:t> con un TWA de 8 horas en condiciones previsibles, incluido el fallo de los controles de ingeniería, mientras realizan actividades de construcción?</a:t>
            </a:r>
          </a:p>
          <a:p>
            <a:endParaRPr lang="en-US" dirty="0"/>
          </a:p>
          <a:p>
            <a:r>
              <a:rPr lang="es-MX" b="1" dirty="0"/>
              <a:t>No:</a:t>
            </a:r>
            <a:r>
              <a:rPr lang="es-MX" dirty="0"/>
              <a:t> 	No se requiere ninguna otra acción bajo el estándar de sílice.</a:t>
            </a:r>
            <a:endParaRPr lang="en-US" dirty="0"/>
          </a:p>
          <a:p>
            <a:r>
              <a:rPr lang="es-MX" b="1" dirty="0"/>
              <a:t>Si:</a:t>
            </a:r>
            <a:r>
              <a:rPr lang="es-MX" dirty="0"/>
              <a:t> 	Optar por cumplir con el estándar utilizando cualquiera de:</a:t>
            </a:r>
            <a:endParaRPr lang="en-US" dirty="0"/>
          </a:p>
          <a:p>
            <a:pPr lvl="0"/>
            <a:endParaRPr lang="es-MX" dirty="0"/>
          </a:p>
          <a:p>
            <a:pPr lvl="0"/>
            <a:r>
              <a:rPr lang="es-MX" dirty="0"/>
              <a:t>Métodos de control de exposición especificados en la Tabla 1 de la norma OSHA sílice §1926.1153, o</a:t>
            </a:r>
            <a:endParaRPr lang="en-US" dirty="0"/>
          </a:p>
          <a:p>
            <a:pPr lvl="0"/>
            <a:r>
              <a:rPr lang="es-MX" dirty="0"/>
              <a:t>Métodos alternativos de control de exposición.</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31</a:t>
            </a:fld>
            <a:endParaRPr lang="en-US"/>
          </a:p>
        </p:txBody>
      </p:sp>
    </p:spTree>
    <p:extLst>
      <p:ext uri="{BB962C8B-B14F-4D97-AF65-F5344CB8AC3E}">
        <p14:creationId xmlns:p14="http://schemas.microsoft.com/office/powerpoint/2010/main" val="775417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dirty="0"/>
              <a:t>Si la Tabla 1 requiere protección respiratoria o protección adicional, los empleadores deben proporcionar ese nivel de protección a todos los empleados que participan en la tarea. Los empleadores deben describir los procedimientos para restringir el acceso de empleados que no participan en la tarea como parte de un </a:t>
            </a:r>
            <a:r>
              <a:rPr lang="es-MX" i="1" dirty="0"/>
              <a:t>Plan Escrito de Control de Exposición</a:t>
            </a:r>
            <a:r>
              <a:rPr lang="es-MX" dirty="0"/>
              <a:t>.</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32</a:t>
            </a:fld>
            <a:endParaRPr lang="en-US"/>
          </a:p>
        </p:txBody>
      </p:sp>
    </p:spTree>
    <p:extLst>
      <p:ext uri="{BB962C8B-B14F-4D97-AF65-F5344CB8AC3E}">
        <p14:creationId xmlns:p14="http://schemas.microsoft.com/office/powerpoint/2010/main" val="3068023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b="1" i="1" dirty="0"/>
              <a:t>Dos trabajadores ayudan con la demolición y están involucrados en la tarea. </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33</a:t>
            </a:fld>
            <a:endParaRPr lang="en-US"/>
          </a:p>
        </p:txBody>
      </p:sp>
    </p:spTree>
    <p:extLst>
      <p:ext uri="{BB962C8B-B14F-4D97-AF65-F5344CB8AC3E}">
        <p14:creationId xmlns:p14="http://schemas.microsoft.com/office/powerpoint/2010/main" val="59373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a:t>Una implementación completa y adecuada </a:t>
            </a:r>
            <a:r>
              <a:rPr lang="es-MX" dirty="0"/>
              <a:t>significa que los controles están en su lugar, son correctamente operados y mantenidos, y los empleados entienden cómo usarlos. La OSHA requiere que los controles se implementen plena y apropiadamente.</a:t>
            </a:r>
            <a:endParaRPr lang="en-US" dirty="0"/>
          </a:p>
          <a:p>
            <a:r>
              <a:rPr lang="es-MX" dirty="0"/>
              <a:t>Consulte los manuales de operación de los equipos para obtener información sobre el uso adecuado de los controles de polvo.</a:t>
            </a: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34</a:t>
            </a:fld>
            <a:endParaRPr lang="en-US"/>
          </a:p>
        </p:txBody>
      </p:sp>
    </p:spTree>
    <p:extLst>
      <p:ext uri="{BB962C8B-B14F-4D97-AF65-F5344CB8AC3E}">
        <p14:creationId xmlns:p14="http://schemas.microsoft.com/office/powerpoint/2010/main" val="3311160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dirty="0"/>
              <a:t>La presencia de grandes cantidades de polvo visible en general indica que los controles no se aplican de manera plena y adecuada. </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35</a:t>
            </a:fld>
            <a:endParaRPr lang="en-US"/>
          </a:p>
        </p:txBody>
      </p:sp>
    </p:spTree>
    <p:extLst>
      <p:ext uri="{BB962C8B-B14F-4D97-AF65-F5344CB8AC3E}">
        <p14:creationId xmlns:p14="http://schemas.microsoft.com/office/powerpoint/2010/main" val="9260148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dirty="0"/>
              <a:t>Una pequeña cantidad de polvo puede esperarse de los equipos que están operando según lo previsto por el fabricante; sin embargo, un aumento notable en la generación de polvo durante la tarea es un signo de que el control de polvo no está funcionando correctamente. Se observa fácilmente la diferencia entre la pequeña cantidad de polvo generada cuando las medidas de control funcionan correctamente, y la gran cantidad de polvo generada durante las tareas cuando las medidas de control no se utilizan o no funcionan correctamente. En estas situaciones se requieren medidas correctivas inmediatas.</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36</a:t>
            </a:fld>
            <a:endParaRPr lang="en-US"/>
          </a:p>
        </p:txBody>
      </p:sp>
    </p:spTree>
    <p:extLst>
      <p:ext uri="{BB962C8B-B14F-4D97-AF65-F5344CB8AC3E}">
        <p14:creationId xmlns:p14="http://schemas.microsoft.com/office/powerpoint/2010/main" val="33902772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dirty="0"/>
              <a:t>Los sistemas de agua integrados deben ser desarrollados específicamente para el tipo de herramienta en uso para que apliquen agua en los puntos de emisión de polvo apropiado, basados en la configuración de la herramienta y no interfieran con otros componentes de la herramienta o dispositivos de seguridad. Los sistemas de agua diseñados para el enfriamiento de las cuchillas también eliminan el polvo y cumplen los requisitos del Tabla 1. </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37</a:t>
            </a:fld>
            <a:endParaRPr lang="en-US"/>
          </a:p>
        </p:txBody>
      </p:sp>
    </p:spTree>
    <p:extLst>
      <p:ext uri="{BB962C8B-B14F-4D97-AF65-F5344CB8AC3E}">
        <p14:creationId xmlns:p14="http://schemas.microsoft.com/office/powerpoint/2010/main" val="35254961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dirty="0"/>
              <a:t>El agua debe aplicarse a un caudal suficiente para minimizar la liberación de polvo visible. El control efectivo del polvo depende de factores tales como el tamaño de las partículas de polvo, la velocidad de las partículas de polvo, el tamaño y la ubicación de la boquilla de pulverización, el uso de tensioactivos u otros aglutinantes, y los factores ambientales (presión del agua, humedad, clima, etc.), todos los cuales deben tenerse en cuenta al utilizar métodos húmedos. </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38</a:t>
            </a:fld>
            <a:endParaRPr lang="en-US"/>
          </a:p>
        </p:txBody>
      </p:sp>
    </p:spTree>
    <p:extLst>
      <p:ext uri="{BB962C8B-B14F-4D97-AF65-F5344CB8AC3E}">
        <p14:creationId xmlns:p14="http://schemas.microsoft.com/office/powerpoint/2010/main" val="1689169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dirty="0"/>
              <a:t>Cualquier lodo generado al utilizar agua para suprimir el polvo debe ser limpiado para limitar la exposición secundaria al polvo de sílice. Si el lodo se seca, siga los procedimientos descritos en El plan Escrito de Control de Exposición del empleador. No se permite barrido en seco.</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39</a:t>
            </a:fld>
            <a:endParaRPr lang="en-US"/>
          </a:p>
        </p:txBody>
      </p:sp>
    </p:spTree>
    <p:extLst>
      <p:ext uri="{BB962C8B-B14F-4D97-AF65-F5344CB8AC3E}">
        <p14:creationId xmlns:p14="http://schemas.microsoft.com/office/powerpoint/2010/main" val="1854442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Pre-test</a:t>
            </a:r>
          </a:p>
        </p:txBody>
      </p:sp>
      <p:sp>
        <p:nvSpPr>
          <p:cNvPr id="4" name="Slide Number Placeholder 3"/>
          <p:cNvSpPr>
            <a:spLocks noGrp="1"/>
          </p:cNvSpPr>
          <p:nvPr>
            <p:ph type="sldNum" sz="quarter" idx="5"/>
          </p:nvPr>
        </p:nvSpPr>
        <p:spPr/>
        <p:txBody>
          <a:bodyPr/>
          <a:lstStyle/>
          <a:p>
            <a:fld id="{473EBF90-47CD-467E-A2F5-E097FDB71233}" type="slidenum">
              <a:rPr lang="en-US" smtClean="0"/>
              <a:t>4</a:t>
            </a:fld>
            <a:endParaRPr lang="en-US"/>
          </a:p>
        </p:txBody>
      </p:sp>
    </p:spTree>
    <p:extLst>
      <p:ext uri="{BB962C8B-B14F-4D97-AF65-F5344CB8AC3E}">
        <p14:creationId xmlns:p14="http://schemas.microsoft.com/office/powerpoint/2010/main" val="26311080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dirty="0"/>
              <a:t>Cuando se trabaja a temperaturas bajas, donde existe un riesgo de congelación de agua, se pueden requerir prácticas de trabajo adicionales como el aislamiento de bidones, envolver los bidones con cinta de calor de canaleta, o agregar aditivos </a:t>
            </a:r>
            <a:r>
              <a:rPr lang="es-MX" dirty="0" err="1"/>
              <a:t>anti-congelantes</a:t>
            </a:r>
            <a:r>
              <a:rPr lang="es-MX" dirty="0"/>
              <a:t> que respetan el medio ambiente del agua que se puedan requerir.</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40</a:t>
            </a:fld>
            <a:endParaRPr lang="en-US"/>
          </a:p>
        </p:txBody>
      </p:sp>
    </p:spTree>
    <p:extLst>
      <p:ext uri="{BB962C8B-B14F-4D97-AF65-F5344CB8AC3E}">
        <p14:creationId xmlns:p14="http://schemas.microsoft.com/office/powerpoint/2010/main" val="31572515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dirty="0"/>
              <a:t>No se permite el uso de sistemas de suministro de agua que no sean compatibles con el fabricante. </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41</a:t>
            </a:fld>
            <a:endParaRPr lang="en-US"/>
          </a:p>
        </p:txBody>
      </p:sp>
    </p:spTree>
    <p:extLst>
      <p:ext uri="{BB962C8B-B14F-4D97-AF65-F5344CB8AC3E}">
        <p14:creationId xmlns:p14="http://schemas.microsoft.com/office/powerpoint/2010/main" val="13563241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dirty="0"/>
              <a:t>Los sistemas de colección de polvo disponibles en el mercado son necesarios para varios tipos de equipos incluidos en la Tabla 1. Este requisito garantiza que los empleadores utilicen equipos diseñados para capturar eficazmente el polvo generado por la herramienta que se está utilizando y que no introduzcan nuevos peligros como la obstrucción o la interferencia con los mecanismos de seguridad. La limitación "disponible comercialmente" tiene por objeto eliminar las improvisaciones en el lugar de trabajo del equipo por el empleador o el empleado.</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42</a:t>
            </a:fld>
            <a:endParaRPr lang="en-US"/>
          </a:p>
        </p:txBody>
      </p:sp>
    </p:spTree>
    <p:extLst>
      <p:ext uri="{BB962C8B-B14F-4D97-AF65-F5344CB8AC3E}">
        <p14:creationId xmlns:p14="http://schemas.microsoft.com/office/powerpoint/2010/main" val="20323714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dirty="0"/>
              <a:t>Los empleadores pueden utilizar productos hechos por los fabricantes de piezas de recambio (es decir, distintos del fabricante original de herramientas) que están diseñados para adaptarse a la marca y modelo de la herramienta. Esto incluye los productos diseñados a la medida para satisfacer las necesidades y especificaciones particulares del empleador que está comprando el producto. Estos sistemas están diseñados para trabajar eficazmente con el equipo y no introducir nuevos peligros, tales como obstruir o interferir con los mecanismos de seguridad. </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43</a:t>
            </a:fld>
            <a:endParaRPr lang="en-US"/>
          </a:p>
        </p:txBody>
      </p:sp>
    </p:spTree>
    <p:extLst>
      <p:ext uri="{BB962C8B-B14F-4D97-AF65-F5344CB8AC3E}">
        <p14:creationId xmlns:p14="http://schemas.microsoft.com/office/powerpoint/2010/main" val="32738918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Algunas entradas de la Tabla 1 para los sistemas de recolección de polvo especifican el uso de </a:t>
            </a:r>
            <a:r>
              <a:rPr lang="es-MX" dirty="0" err="1"/>
              <a:t>pre-separadores</a:t>
            </a:r>
            <a:r>
              <a:rPr lang="es-MX" dirty="0"/>
              <a:t> ciclónicos y los mecanismos de limpieza de filtros para evitar la acumulación de desechos en los filtros, lo que resulta en la captura de polvo. Un </a:t>
            </a:r>
            <a:r>
              <a:rPr lang="es-MX" dirty="0" err="1"/>
              <a:t>pre-separador</a:t>
            </a:r>
            <a:r>
              <a:rPr lang="es-MX" dirty="0"/>
              <a:t> ciclónico recoge grandes desechos antes de que el aire alcance los filtros. Un mecanismo de limpieza de filtros evita la necesidad de limpiar filtros manualmente para evitar la acumulación de residuos (</a:t>
            </a:r>
            <a:r>
              <a:rPr lang="es-MX" dirty="0" err="1"/>
              <a:t>caking</a:t>
            </a:r>
            <a:r>
              <a:rPr lang="es-MX" dirty="0"/>
              <a:t>). Algunas aspiradoras están equipadas con un manómetro que indica la presión del filtro o un dispositivo equivalente (por ejemplo, un temporizador para pulir periódicamente el filtro) para ayudar a los empleados a determinar cuándo ejecutar un ciclo de limpieza del filtro. </a:t>
            </a:r>
            <a:endParaRPr lang="en-US" dirty="0"/>
          </a:p>
          <a:p>
            <a:r>
              <a:rPr lang="es-MX" dirty="0"/>
              <a:t>Un sistema de </a:t>
            </a:r>
            <a:r>
              <a:rPr lang="es-MX" dirty="0" err="1"/>
              <a:t>auto-limpieza</a:t>
            </a:r>
            <a:r>
              <a:rPr lang="es-MX" dirty="0"/>
              <a:t> hace un sonido "golpeteo" que es causado cuando un solenoide cierra una válvula de mariposa e invierte el flujo de aire a través del filtro.  Esta acción ayuda a eliminar el polvo fino del filtro, manteniéndolo limpio, entonces reabre la válvula.  </a:t>
            </a:r>
            <a:endParaRPr lang="en-US" dirty="0"/>
          </a:p>
          <a:p>
            <a:r>
              <a:rPr lang="es-MX" dirty="0"/>
              <a:t/>
            </a:r>
            <a:br>
              <a:rPr lang="es-MX" dirty="0"/>
            </a:b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44</a:t>
            </a:fld>
            <a:endParaRPr lang="en-US"/>
          </a:p>
        </p:txBody>
      </p:sp>
    </p:spTree>
    <p:extLst>
      <p:ext uri="{BB962C8B-B14F-4D97-AF65-F5344CB8AC3E}">
        <p14:creationId xmlns:p14="http://schemas.microsoft.com/office/powerpoint/2010/main" val="32150972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dirty="0"/>
              <a:t>Varias entradas de la Tabla 1 se refieren a tareas realizadas " en interiores o en un área cerrada”. Esto se refiere a las áreas en las que puede acumularse polvo en el aire, a menos que se utilicen escapes adicionales. Por ejemplo, un área de trabajo con sólo un techo que no afecta a la dispersión de polvo no se consideraría cerrado; sin embargo, una estructura de techo abierto con tres paredes y un limitado movimiento de aire, o un techo que limita la dispersión se consideraría cerrado. </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45</a:t>
            </a:fld>
            <a:endParaRPr lang="en-US"/>
          </a:p>
        </p:txBody>
      </p:sp>
    </p:spTree>
    <p:extLst>
      <p:ext uri="{BB962C8B-B14F-4D97-AF65-F5344CB8AC3E}">
        <p14:creationId xmlns:p14="http://schemas.microsoft.com/office/powerpoint/2010/main" val="40450244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La circulación de aire suficiente en ambientes cerrados o en interiores ayuda a asegurar la efectividad de las estrategias de control y previene la acumulación de polvo en el aire. Los empleadores que siguen la Tabla 1, deben proporcionar un medio de extracción para reducir al mínimo la acumulación de polvo visible en el aire para las tareas realizadas en interiores o en zonas cerradas. </a:t>
            </a:r>
          </a:p>
          <a:p>
            <a:endParaRPr lang="en-US" dirty="0"/>
          </a:p>
          <a:p>
            <a:r>
              <a:rPr lang="es-MX" b="1" i="1" dirty="0"/>
              <a:t>Los medios de extracción necesarios podrán incluir:</a:t>
            </a:r>
          </a:p>
          <a:p>
            <a:endParaRPr lang="en-US" dirty="0"/>
          </a:p>
          <a:p>
            <a:pPr marL="174708" indent="-174708">
              <a:buFont typeface="Arial" panose="020B0604020202020204" pitchFamily="34" charset="0"/>
              <a:buChar char="•"/>
            </a:pPr>
            <a:r>
              <a:rPr lang="es-MX" dirty="0"/>
              <a:t>Ventilador portable (ventilador de caja, ventilador de piso, ventilación axial);</a:t>
            </a:r>
            <a:endParaRPr lang="en-US" dirty="0"/>
          </a:p>
          <a:p>
            <a:pPr marL="174708" indent="-174708">
              <a:buFont typeface="Arial" panose="020B0604020202020204" pitchFamily="34" charset="0"/>
              <a:buChar char="•"/>
            </a:pPr>
            <a:r>
              <a:rPr lang="es-MX" dirty="0"/>
              <a:t>Sistema de ventilación portátiles; o</a:t>
            </a:r>
            <a:endParaRPr lang="en-US" dirty="0"/>
          </a:p>
          <a:p>
            <a:pPr marL="174708" indent="-174708">
              <a:buFont typeface="Arial" panose="020B0604020202020204" pitchFamily="34" charset="0"/>
              <a:buChar char="•"/>
            </a:pPr>
            <a:r>
              <a:rPr lang="es-MX" dirty="0"/>
              <a:t>Otros sistemas que aumentan el movimiento de aire y ayuden en la eliminación y dispersión de sílice cristalina en el aire.</a:t>
            </a:r>
            <a:endParaRPr lang="en-US" dirty="0"/>
          </a:p>
          <a:p>
            <a:pPr marL="174708" indent="-174708">
              <a:buFont typeface="Arial" panose="020B0604020202020204" pitchFamily="34" charset="0"/>
              <a:buChar char="•"/>
            </a:pPr>
            <a:r>
              <a:rPr lang="es-MX" dirty="0"/>
              <a:t>Para ser eficaz, la ventilación debe ser instalada de modo que los movimientos de empleados durante el trabajo o la apertura de puertas y ventanas, no afecten negativamente el flujo de aire.</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46</a:t>
            </a:fld>
            <a:endParaRPr lang="en-US"/>
          </a:p>
        </p:txBody>
      </p:sp>
    </p:spTree>
    <p:extLst>
      <p:ext uri="{BB962C8B-B14F-4D97-AF65-F5344CB8AC3E}">
        <p14:creationId xmlns:p14="http://schemas.microsoft.com/office/powerpoint/2010/main" val="29076215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i="1" dirty="0"/>
              <a:t>Los empleadores deben asegurarse de que la cabina o compartimiento: </a:t>
            </a:r>
          </a:p>
          <a:p>
            <a:endParaRPr lang="en-US" dirty="0"/>
          </a:p>
          <a:p>
            <a:pPr marL="174708" indent="-174708">
              <a:buFont typeface="Arial" panose="020B0604020202020204" pitchFamily="34" charset="0"/>
              <a:buChar char="•"/>
            </a:pPr>
            <a:r>
              <a:rPr lang="es-MX" dirty="0"/>
              <a:t>Se mantenga lo más libre posible de polvo sedimentado; </a:t>
            </a:r>
            <a:endParaRPr lang="en-US" dirty="0"/>
          </a:p>
          <a:p>
            <a:pPr marL="174708" indent="-174708">
              <a:buFont typeface="Arial" panose="020B0604020202020204" pitchFamily="34" charset="0"/>
              <a:buChar char="•"/>
            </a:pPr>
            <a:r>
              <a:rPr lang="es-MX" dirty="0"/>
              <a:t>Puertas selladas y mecanismos de cierre que funcionan correctamente; </a:t>
            </a:r>
            <a:endParaRPr lang="en-US" dirty="0"/>
          </a:p>
          <a:p>
            <a:pPr marL="174708" indent="-174708">
              <a:buFont typeface="Arial" panose="020B0604020202020204" pitchFamily="34" charset="0"/>
              <a:buChar char="•"/>
            </a:pPr>
            <a:r>
              <a:rPr lang="es-MX" dirty="0"/>
              <a:t>Juntas, empaques y sellos que están en buenas condiciones y funcionan correctamente; </a:t>
            </a:r>
            <a:endParaRPr lang="en-US" dirty="0"/>
          </a:p>
          <a:p>
            <a:pPr marL="174708" indent="-174708">
              <a:buFont typeface="Arial" panose="020B0604020202020204" pitchFamily="34" charset="0"/>
              <a:buChar char="•"/>
            </a:pPr>
            <a:r>
              <a:rPr lang="es-MX" dirty="0"/>
              <a:t>Está bajo la presión positiva mantenida a través de la entrega continua de aire filtrado; </a:t>
            </a:r>
            <a:endParaRPr lang="en-US" dirty="0"/>
          </a:p>
          <a:p>
            <a:pPr marL="174708" indent="-174708">
              <a:buFont typeface="Arial" panose="020B0604020202020204" pitchFamily="34" charset="0"/>
              <a:buChar char="•"/>
            </a:pPr>
            <a:r>
              <a:rPr lang="es-MX" dirty="0"/>
              <a:t>Tiene admisión de aire que se filtra a través de un </a:t>
            </a:r>
            <a:r>
              <a:rPr lang="es-MX" dirty="0" err="1"/>
              <a:t>pre-filtro</a:t>
            </a:r>
            <a:r>
              <a:rPr lang="es-MX" dirty="0"/>
              <a:t> que es 95% eficiente en la gama de 0.3-10.0 µm (por ejemplo, MERV-16 o mejor) y </a:t>
            </a:r>
            <a:endParaRPr lang="en-US" dirty="0"/>
          </a:p>
          <a:p>
            <a:pPr marL="174708" indent="-174708">
              <a:buFont typeface="Arial" panose="020B0604020202020204" pitchFamily="34" charset="0"/>
              <a:buChar char="•"/>
            </a:pPr>
            <a:r>
              <a:rPr lang="es-MX" dirty="0"/>
              <a:t>Tiene capacidad de calefacción y refrigeración.</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47</a:t>
            </a:fld>
            <a:endParaRPr lang="en-US"/>
          </a:p>
        </p:txBody>
      </p:sp>
    </p:spTree>
    <p:extLst>
      <p:ext uri="{BB962C8B-B14F-4D97-AF65-F5344CB8AC3E}">
        <p14:creationId xmlns:p14="http://schemas.microsoft.com/office/powerpoint/2010/main" val="40905979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Cada uno de los siguientes escenarios se considera un "turno" con el fin de determinar la cantidad máxima de tiempo que un empleado puede pasar en las tareas de la Tabla 1 sin necesidad de protección respiratoria: </a:t>
            </a:r>
          </a:p>
          <a:p>
            <a:endParaRPr lang="en-US" dirty="0"/>
          </a:p>
          <a:p>
            <a:pPr marL="174708" indent="-174708">
              <a:buFont typeface="Arial" panose="020B0604020202020204" pitchFamily="34" charset="0"/>
              <a:buChar char="•"/>
            </a:pPr>
            <a:r>
              <a:rPr lang="es-MX" dirty="0"/>
              <a:t>Un periodo estándar de 8 horas de trabajo;</a:t>
            </a:r>
            <a:endParaRPr lang="en-US" dirty="0"/>
          </a:p>
          <a:p>
            <a:pPr marL="174708" indent="-174708">
              <a:buFont typeface="Arial" panose="020B0604020202020204" pitchFamily="34" charset="0"/>
              <a:buChar char="•"/>
            </a:pPr>
            <a:r>
              <a:rPr lang="es-MX" dirty="0"/>
              <a:t>Un día con un intervalo entre períodos de trabajo (por ejemplo, cuatro horas continuas, dos horas de descanso, cuatro horas continuas);</a:t>
            </a:r>
            <a:endParaRPr lang="en-US" dirty="0"/>
          </a:p>
          <a:p>
            <a:pPr marL="174708" indent="-174708">
              <a:buFont typeface="Arial" panose="020B0604020202020204" pitchFamily="34" charset="0"/>
              <a:buChar char="•"/>
            </a:pPr>
            <a:r>
              <a:rPr lang="es-MX" dirty="0"/>
              <a:t>Períodos de trabajo más de ocho horas;</a:t>
            </a:r>
            <a:endParaRPr lang="en-US" dirty="0"/>
          </a:p>
          <a:p>
            <a:pPr marL="174708" indent="-174708">
              <a:buFont typeface="Arial" panose="020B0604020202020204" pitchFamily="34" charset="0"/>
              <a:buChar char="•"/>
            </a:pPr>
            <a:r>
              <a:rPr lang="es-MX" dirty="0"/>
              <a:t>Doble turno en un solo día;</a:t>
            </a:r>
            <a:endParaRPr lang="en-US" dirty="0"/>
          </a:p>
          <a:p>
            <a:pPr marL="174708" indent="-174708">
              <a:buFont typeface="Arial" panose="020B0604020202020204" pitchFamily="34" charset="0"/>
              <a:buChar char="•"/>
            </a:pPr>
            <a:r>
              <a:rPr lang="es-MX" dirty="0"/>
              <a:t>Un período de trabajo que abarca dos días naturales (por ejemplo, de las 8 p.m. hasta las 4 a.m.). </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48</a:t>
            </a:fld>
            <a:endParaRPr lang="en-US"/>
          </a:p>
        </p:txBody>
      </p:sp>
    </p:spTree>
    <p:extLst>
      <p:ext uri="{BB962C8B-B14F-4D97-AF65-F5344CB8AC3E}">
        <p14:creationId xmlns:p14="http://schemas.microsoft.com/office/powerpoint/2010/main" val="18598190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Los empleadores que realicen tareas no enumeradas en la Tabla 1 o no apliquen plena y adecuadamente los controles técnicos, las prácticas de trabajo y la protección respiratoria descritos en la Tabla 1 de los métodos especificados de control de la exposición, deberán seguir métodos alternativos de control de la exposición. El enfoque de métodos alternativos de control de la exposición consiste en evaluar la exposición de los empleados a la sílice cristalina respirable y limitar la exposición a la PEL, utilizando métodos viables de ingeniería y de control de prácticas de trabajo, así como la protección respiratoria cuando sea necesario.</a:t>
            </a:r>
          </a:p>
          <a:p>
            <a:endParaRPr lang="en-US" dirty="0"/>
          </a:p>
          <a:p>
            <a:r>
              <a:rPr lang="es-MX" b="1" i="1" dirty="0"/>
              <a:t>Hay tres componentes del método alternativo de control de exposición:</a:t>
            </a:r>
            <a:endParaRPr lang="en-US" dirty="0"/>
          </a:p>
          <a:p>
            <a:pPr marL="174708" indent="-174708">
              <a:buFont typeface="Arial" panose="020B0604020202020204" pitchFamily="34" charset="0"/>
              <a:buChar char="•"/>
            </a:pPr>
            <a:r>
              <a:rPr lang="es-MX" b="1" dirty="0"/>
              <a:t>El Límite de Exposición Permisible (PEL por sus siglas en inglés);</a:t>
            </a:r>
            <a:endParaRPr lang="en-US" dirty="0"/>
          </a:p>
          <a:p>
            <a:pPr marL="174708" indent="-174708">
              <a:buFont typeface="Arial" panose="020B0604020202020204" pitchFamily="34" charset="0"/>
              <a:buChar char="•"/>
            </a:pPr>
            <a:r>
              <a:rPr lang="es-MX" b="1" dirty="0"/>
              <a:t>Evaluación de exposición, y </a:t>
            </a:r>
            <a:endParaRPr lang="en-US" dirty="0"/>
          </a:p>
          <a:p>
            <a:pPr marL="174708" indent="-174708">
              <a:buFont typeface="Arial" panose="020B0604020202020204" pitchFamily="34" charset="0"/>
              <a:buChar char="•"/>
            </a:pPr>
            <a:r>
              <a:rPr lang="en-US" b="1" dirty="0" err="1"/>
              <a:t>Método</a:t>
            </a:r>
            <a:r>
              <a:rPr lang="en-US" b="1" dirty="0"/>
              <a:t>(s) de </a:t>
            </a:r>
            <a:r>
              <a:rPr lang="en-US" b="1" dirty="0" err="1"/>
              <a:t>cumplimiento</a:t>
            </a:r>
            <a:r>
              <a:rPr lang="en-US" b="1" dirty="0"/>
              <a:t>.</a:t>
            </a: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49</a:t>
            </a:fld>
            <a:endParaRPr lang="en-US"/>
          </a:p>
        </p:txBody>
      </p:sp>
    </p:spTree>
    <p:extLst>
      <p:ext uri="{BB962C8B-B14F-4D97-AF65-F5344CB8AC3E}">
        <p14:creationId xmlns:p14="http://schemas.microsoft.com/office/powerpoint/2010/main" val="30723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b="1" dirty="0"/>
              <a:t>La sílice cristalina es un mineral muy común encontrados de forma natural y otras hechas por el hombre usados en materiales para construcción en los lugares del trabajo. Arena, hormigón, bloques, piedra y mortero contienen sílice cristalina.</a:t>
            </a:r>
            <a:r>
              <a:rPr lang="es-MX" dirty="0"/>
              <a:t> </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5</a:t>
            </a:fld>
            <a:endParaRPr lang="en-US"/>
          </a:p>
        </p:txBody>
      </p:sp>
    </p:spTree>
    <p:extLst>
      <p:ext uri="{BB962C8B-B14F-4D97-AF65-F5344CB8AC3E}">
        <p14:creationId xmlns:p14="http://schemas.microsoft.com/office/powerpoint/2010/main" val="36995807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i="1" dirty="0"/>
              <a:t>Hay dos opciones para evaluar la exposición: </a:t>
            </a:r>
            <a:endParaRPr lang="en-US" sz="1100" i="1" dirty="0"/>
          </a:p>
          <a:p>
            <a:r>
              <a:rPr lang="es-MX" b="1" dirty="0"/>
              <a:t>Opción de Rendimiento</a:t>
            </a:r>
            <a:r>
              <a:rPr lang="es-MX" sz="1100" b="1" dirty="0"/>
              <a:t> </a:t>
            </a:r>
            <a:endParaRPr lang="en-US" sz="1100" dirty="0"/>
          </a:p>
          <a:p>
            <a:r>
              <a:rPr lang="en-US" dirty="0" err="1"/>
              <a:t>Datos</a:t>
            </a:r>
            <a:r>
              <a:rPr lang="en-US" dirty="0"/>
              <a:t> </a:t>
            </a:r>
            <a:r>
              <a:rPr lang="en-US" dirty="0" err="1"/>
              <a:t>Objetivos</a:t>
            </a:r>
            <a:endParaRPr lang="en-US" dirty="0"/>
          </a:p>
          <a:p>
            <a:pPr lvl="0"/>
            <a:r>
              <a:rPr lang="es-MX" dirty="0"/>
              <a:t>Una combinación de monitoreo del aire y datos objetivos para caracterizar con precisión la exposición respirable de los trabajadores al sílice.</a:t>
            </a:r>
            <a:endParaRPr lang="en-US" dirty="0"/>
          </a:p>
          <a:p>
            <a:r>
              <a:rPr lang="es-ES" b="1" i="1" dirty="0"/>
              <a:t>Programa de Monitoreo del Aire</a:t>
            </a:r>
            <a:r>
              <a:rPr lang="es-ES" b="1" dirty="0"/>
              <a:t> </a:t>
            </a: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50</a:t>
            </a:fld>
            <a:endParaRPr lang="en-US"/>
          </a:p>
        </p:txBody>
      </p:sp>
    </p:spTree>
    <p:extLst>
      <p:ext uri="{BB962C8B-B14F-4D97-AF65-F5344CB8AC3E}">
        <p14:creationId xmlns:p14="http://schemas.microsoft.com/office/powerpoint/2010/main" val="36300274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7EDFDF0B-C65F-4E86-8941-9616ED7912DF}" type="slidenum">
              <a:rPr lang="en-US" smtClean="0"/>
              <a:pPr eaLnBrk="1" hangingPunct="1"/>
              <a:t>51</a:t>
            </a:fld>
            <a:endParaRPr lang="en-US"/>
          </a:p>
        </p:txBody>
      </p:sp>
      <p:sp>
        <p:nvSpPr>
          <p:cNvPr id="454660" name="Rectangle 2"/>
          <p:cNvSpPr>
            <a:spLocks noGrp="1" noRot="1" noChangeAspect="1" noChangeArrowheads="1" noTextEdit="1"/>
          </p:cNvSpPr>
          <p:nvPr>
            <p:ph type="sldImg"/>
          </p:nvPr>
        </p:nvSpPr>
        <p:spPr>
          <a:ln/>
        </p:spPr>
      </p:sp>
      <p:sp>
        <p:nvSpPr>
          <p:cNvPr id="454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b="1" i="1" dirty="0"/>
              <a:t>Trabajador que lleva equipo de muestreo de sílice, incluyendo una bomba de aire, manguera y casete. </a:t>
            </a:r>
          </a:p>
          <a:p>
            <a:endParaRPr lang="en-US" b="1" dirty="0"/>
          </a:p>
          <a:p>
            <a:r>
              <a:rPr lang="es-MX" i="1" dirty="0"/>
              <a:t>La colocación correcta para el casete de muestra de aire está cerca de la zona de respiración del empleado. Debe estar lo más cerca posible a la nariz y la boca del empleado, (es decir, en un hemisferio delantero de los hombros con un radio de 6 a 9 pulgadas).</a:t>
            </a:r>
            <a:endParaRPr lang="en-US" dirty="0"/>
          </a:p>
        </p:txBody>
      </p:sp>
    </p:spTree>
    <p:extLst>
      <p:ext uri="{BB962C8B-B14F-4D97-AF65-F5344CB8AC3E}">
        <p14:creationId xmlns:p14="http://schemas.microsoft.com/office/powerpoint/2010/main" val="21812435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La opción de rendimiento da a los empleadores flexibilidad para determinar la exposición de 8 horas TWA para cada empleado, basado en cualquier combinación de datos de monitoreo de aire o datos objetivos que pueden caracterizar con precisión las exposiciones de los empleados a la sílice cristalina respirable. </a:t>
            </a:r>
          </a:p>
          <a:p>
            <a:endParaRPr lang="en-US" dirty="0"/>
          </a:p>
          <a:p>
            <a:pPr lvl="0"/>
            <a:r>
              <a:rPr lang="es-MX" dirty="0"/>
              <a:t>Los datos de monitoreo del aire son los resultados de la vigilancia que el empleador ha hecho para cumplir con los requisitos de la norma. </a:t>
            </a:r>
          </a:p>
          <a:p>
            <a:pPr lvl="0"/>
            <a:endParaRPr lang="en-US" dirty="0"/>
          </a:p>
          <a:p>
            <a:r>
              <a:rPr lang="es-MX" dirty="0"/>
              <a:t>Los datos de objetivos es la información que demuestra la exposición de los empleados a una sílice cristalina respirable asociada a un producto o material en particular o a un proceso, trabajo o actividad. </a:t>
            </a: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52</a:t>
            </a:fld>
            <a:endParaRPr lang="en-US"/>
          </a:p>
        </p:txBody>
      </p:sp>
    </p:spTree>
    <p:extLst>
      <p:ext uri="{BB962C8B-B14F-4D97-AF65-F5344CB8AC3E}">
        <p14:creationId xmlns:p14="http://schemas.microsoft.com/office/powerpoint/2010/main" val="19137856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Los empleadores que apliquen métodos alternativos de control a la exposición deben cumplir los requisitos de la norma. La sección de métodos de cumplimiento de la norma requiere que los empleadores protejan a los empleados siguiendo la jerarquía de controles, que se basa en los controles de ingeniería y prácticas de trabajo para reducir la exposición, y permite el uso de respirador, además de esos controles, sólo cuando los controles de ingeniería factible no puede reducir la exposición a niveles aceptables.</a:t>
            </a: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53</a:t>
            </a:fld>
            <a:endParaRPr lang="en-US"/>
          </a:p>
        </p:txBody>
      </p:sp>
    </p:spTree>
    <p:extLst>
      <p:ext uri="{BB962C8B-B14F-4D97-AF65-F5344CB8AC3E}">
        <p14:creationId xmlns:p14="http://schemas.microsoft.com/office/powerpoint/2010/main" val="22333453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i="1" dirty="0"/>
              <a:t>Ventajas de los controles de ingeniería: </a:t>
            </a:r>
          </a:p>
          <a:p>
            <a:endParaRPr lang="en-US" dirty="0"/>
          </a:p>
          <a:p>
            <a:pPr marL="174708" indent="-174708">
              <a:buFont typeface="Arial" panose="020B0604020202020204" pitchFamily="34" charset="0"/>
              <a:buChar char="•"/>
            </a:pPr>
            <a:r>
              <a:rPr lang="es-MX" dirty="0"/>
              <a:t>Control de las partículas de polvo que contienen sílice cristalino en la fuente, con lo que se reduce al mínimo la exposición a las personas en la zona de trabajo circundante; </a:t>
            </a:r>
            <a:endParaRPr lang="en-US" dirty="0"/>
          </a:p>
          <a:p>
            <a:pPr marL="174708" indent="-174708">
              <a:buFont typeface="Arial" panose="020B0604020202020204" pitchFamily="34" charset="0"/>
              <a:buChar char="•"/>
            </a:pPr>
            <a:r>
              <a:rPr lang="es-MX" dirty="0"/>
              <a:t>Confiable, previsible, y proporcionar un nivel constante de protección a un gran número de empleados; </a:t>
            </a:r>
            <a:endParaRPr lang="en-US" dirty="0"/>
          </a:p>
          <a:p>
            <a:pPr marL="174708" indent="-174708">
              <a:buFont typeface="Arial" panose="020B0604020202020204" pitchFamily="34" charset="0"/>
              <a:buChar char="•"/>
            </a:pPr>
            <a:r>
              <a:rPr lang="es-MX" dirty="0"/>
              <a:t>Que puedan ser objeto de monitoreo, y</a:t>
            </a:r>
            <a:endParaRPr lang="en-US" dirty="0"/>
          </a:p>
          <a:p>
            <a:pPr marL="174708" indent="-174708">
              <a:buFont typeface="Arial" panose="020B0604020202020204" pitchFamily="34" charset="0"/>
              <a:buChar char="•"/>
            </a:pPr>
            <a:r>
              <a:rPr lang="es-MX" dirty="0"/>
              <a:t>Menos propenso a errores humanos, en comparación con el uso de equipos de protección personal. </a:t>
            </a: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54</a:t>
            </a:fld>
            <a:endParaRPr lang="en-US"/>
          </a:p>
        </p:txBody>
      </p:sp>
    </p:spTree>
    <p:extLst>
      <p:ext uri="{BB962C8B-B14F-4D97-AF65-F5344CB8AC3E}">
        <p14:creationId xmlns:p14="http://schemas.microsoft.com/office/powerpoint/2010/main" val="21396855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i="1" dirty="0"/>
              <a:t>Ventajas de los controles de ingeniería: </a:t>
            </a:r>
          </a:p>
          <a:p>
            <a:endParaRPr lang="en-US" dirty="0"/>
          </a:p>
          <a:p>
            <a:pPr marL="174708" indent="-174708">
              <a:buFont typeface="Arial" panose="020B0604020202020204" pitchFamily="34" charset="0"/>
              <a:buChar char="•"/>
            </a:pPr>
            <a:r>
              <a:rPr lang="es-MX" dirty="0"/>
              <a:t>Control de las partículas de polvo que contienen sílice cristalino en la fuente, con lo que se reduce al mínimo la exposición a las personas en la zona de trabajo circundante; </a:t>
            </a:r>
            <a:endParaRPr lang="en-US" dirty="0"/>
          </a:p>
          <a:p>
            <a:pPr marL="174708" indent="-174708">
              <a:buFont typeface="Arial" panose="020B0604020202020204" pitchFamily="34" charset="0"/>
              <a:buChar char="•"/>
            </a:pPr>
            <a:r>
              <a:rPr lang="es-MX" dirty="0"/>
              <a:t>Confiable, previsible, y proporcionar un nivel constante de protección a un gran número de empleados; </a:t>
            </a:r>
            <a:endParaRPr lang="en-US" dirty="0"/>
          </a:p>
          <a:p>
            <a:pPr marL="174708" indent="-174708">
              <a:buFont typeface="Arial" panose="020B0604020202020204" pitchFamily="34" charset="0"/>
              <a:buChar char="•"/>
            </a:pPr>
            <a:r>
              <a:rPr lang="es-MX" dirty="0"/>
              <a:t>Que puedan ser objeto de monitoreo, y</a:t>
            </a:r>
            <a:endParaRPr lang="en-US" dirty="0"/>
          </a:p>
          <a:p>
            <a:pPr marL="174708" indent="-174708">
              <a:buFont typeface="Arial" panose="020B0604020202020204" pitchFamily="34" charset="0"/>
              <a:buChar char="•"/>
            </a:pPr>
            <a:r>
              <a:rPr lang="es-MX" dirty="0"/>
              <a:t>Menos propenso a errores humanos, en comparación con el uso de equipos de protección personal. </a:t>
            </a: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55</a:t>
            </a:fld>
            <a:endParaRPr lang="en-US"/>
          </a:p>
        </p:txBody>
      </p:sp>
    </p:spTree>
    <p:extLst>
      <p:ext uri="{BB962C8B-B14F-4D97-AF65-F5344CB8AC3E}">
        <p14:creationId xmlns:p14="http://schemas.microsoft.com/office/powerpoint/2010/main" val="11873514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i="1" dirty="0"/>
              <a:t>Ventajas de los controles de ingeniería: </a:t>
            </a:r>
          </a:p>
          <a:p>
            <a:endParaRPr lang="en-US" dirty="0"/>
          </a:p>
          <a:p>
            <a:pPr marL="174708" indent="-174708">
              <a:buFont typeface="Arial" panose="020B0604020202020204" pitchFamily="34" charset="0"/>
              <a:buChar char="•"/>
            </a:pPr>
            <a:r>
              <a:rPr lang="es-MX" dirty="0"/>
              <a:t>Control de las partículas de polvo que contienen sílice cristalino en la fuente, con lo que se reduce al mínimo la exposición a las personas en la zona de trabajo circundante; </a:t>
            </a:r>
            <a:endParaRPr lang="en-US" dirty="0"/>
          </a:p>
          <a:p>
            <a:pPr marL="174708" indent="-174708">
              <a:buFont typeface="Arial" panose="020B0604020202020204" pitchFamily="34" charset="0"/>
              <a:buChar char="•"/>
            </a:pPr>
            <a:r>
              <a:rPr lang="es-MX" dirty="0"/>
              <a:t>Confiable, previsible, y proporcionar un nivel constante de protección a un gran número de empleados; </a:t>
            </a:r>
            <a:endParaRPr lang="en-US" dirty="0"/>
          </a:p>
          <a:p>
            <a:pPr marL="174708" indent="-174708">
              <a:buFont typeface="Arial" panose="020B0604020202020204" pitchFamily="34" charset="0"/>
              <a:buChar char="•"/>
            </a:pPr>
            <a:r>
              <a:rPr lang="es-MX" dirty="0"/>
              <a:t>Que puedan ser objeto de monitoreo, y</a:t>
            </a:r>
            <a:endParaRPr lang="en-US" dirty="0"/>
          </a:p>
          <a:p>
            <a:pPr marL="174708" indent="-174708">
              <a:buFont typeface="Arial" panose="020B0604020202020204" pitchFamily="34" charset="0"/>
              <a:buChar char="•"/>
            </a:pPr>
            <a:r>
              <a:rPr lang="es-MX" dirty="0"/>
              <a:t>Menos propenso a errores humanos, en comparación con el uso de equipos de protección personal. </a:t>
            </a: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56</a:t>
            </a:fld>
            <a:endParaRPr lang="en-US"/>
          </a:p>
        </p:txBody>
      </p:sp>
    </p:spTree>
    <p:extLst>
      <p:ext uri="{BB962C8B-B14F-4D97-AF65-F5344CB8AC3E}">
        <p14:creationId xmlns:p14="http://schemas.microsoft.com/office/powerpoint/2010/main" val="8976878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Los controles de prácticas laborales implican realizar una tarea de manera que se reduzca la probabilidad o el nivel de exposición. Los controles de prácticas de trabajo se utilizan a menudo en combinación con los controles de ingeniería para proteger a los empleados. Los empleados deben ser informados de las prácticas de trabajo adecuadas para maximizar la eficacia de los controles y minimizar la exposición. </a:t>
            </a: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57</a:t>
            </a:fld>
            <a:endParaRPr lang="en-US"/>
          </a:p>
        </p:txBody>
      </p:sp>
    </p:spTree>
    <p:extLst>
      <p:ext uri="{BB962C8B-B14F-4D97-AF65-F5344CB8AC3E}">
        <p14:creationId xmlns:p14="http://schemas.microsoft.com/office/powerpoint/2010/main" val="9362128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dirty="0"/>
              <a:t>Para operar un taladro de mano de acuerdo con las instrucciones del fabricante y para permitir la succión adecuada, coloque el conjunto de la boquilla de modo que la broca esté enjuagada con la cara delantera de la boquilla.</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58</a:t>
            </a:fld>
            <a:endParaRPr lang="en-US"/>
          </a:p>
        </p:txBody>
      </p:sp>
    </p:spTree>
    <p:extLst>
      <p:ext uri="{BB962C8B-B14F-4D97-AF65-F5344CB8AC3E}">
        <p14:creationId xmlns:p14="http://schemas.microsoft.com/office/powerpoint/2010/main" val="25967860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D94A5601-9A2D-410B-BC64-FC391AE2C5B7}" type="slidenum">
              <a:rPr lang="en-US" smtClean="0"/>
              <a:pPr eaLnBrk="1" hangingPunct="1"/>
              <a:t>59</a:t>
            </a:fld>
            <a:endParaRPr lang="en-US"/>
          </a:p>
        </p:txBody>
      </p:sp>
      <p:sp>
        <p:nvSpPr>
          <p:cNvPr id="546820" name="Rectangle 2"/>
          <p:cNvSpPr>
            <a:spLocks noGrp="1" noRot="1" noChangeAspect="1" noChangeArrowheads="1" noTextEdit="1"/>
          </p:cNvSpPr>
          <p:nvPr>
            <p:ph type="sldImg"/>
          </p:nvPr>
        </p:nvSpPr>
        <p:spPr>
          <a:ln/>
        </p:spPr>
      </p:sp>
      <p:sp>
        <p:nvSpPr>
          <p:cNvPr id="546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dirty="0"/>
              <a:t>En la jerarquía de los controles, los respiradores representan un ejemplo de EPP como una manera eficaz de proteger a los empleados. Sin embargo, los respiradores pueden ser menos prácticos o efectivos que los controles de ingeniería por las siguientes razones:</a:t>
            </a:r>
          </a:p>
          <a:p>
            <a:endParaRPr lang="en-US" dirty="0"/>
          </a:p>
          <a:p>
            <a:pPr marL="174708" indent="-174708">
              <a:buFont typeface="Arial" panose="020B0604020202020204" pitchFamily="34" charset="0"/>
              <a:buChar char="•"/>
            </a:pPr>
            <a:r>
              <a:rPr lang="es-MX" dirty="0"/>
              <a:t>Cada trabajador, deberá seleccionar, instalarse, ocasionalmente recolocar y regularmente darle mantenimiento (incluidos los filtros de sustitución y otras partes, según proceda).</a:t>
            </a:r>
            <a:endParaRPr lang="en-US" dirty="0"/>
          </a:p>
          <a:p>
            <a:pPr marL="174708" indent="-174708">
              <a:buFont typeface="Arial" panose="020B0604020202020204" pitchFamily="34" charset="0"/>
              <a:buChar char="•"/>
            </a:pPr>
            <a:r>
              <a:rPr lang="es-MX" dirty="0"/>
              <a:t>Los empleados deben constante y correctamente utilizar respiradores adecuadamente acoplados y mantener la postura porque pueden ser incómodos, especialmente en clima caliente.</a:t>
            </a:r>
            <a:endParaRPr lang="en-US" dirty="0"/>
          </a:p>
          <a:p>
            <a:pPr marL="174708" indent="-174708">
              <a:buFont typeface="Arial" panose="020B0604020202020204" pitchFamily="34" charset="0"/>
              <a:buChar char="•"/>
            </a:pPr>
            <a:r>
              <a:rPr lang="es-MX" dirty="0"/>
              <a:t>Los empleados con condiciones de salud existentes no están en condiciones de usar respiradores.</a:t>
            </a:r>
            <a:endParaRPr lang="en-US" dirty="0"/>
          </a:p>
          <a:p>
            <a:pPr marL="174708" indent="-174708">
              <a:buFont typeface="Arial" panose="020B0604020202020204" pitchFamily="34" charset="0"/>
              <a:buChar char="•"/>
            </a:pPr>
            <a:r>
              <a:rPr lang="es-MX" dirty="0"/>
              <a:t>Respiradores pueden interferir con las habilidades de los trabajadores para oír, ver, oler y comunicarse.</a:t>
            </a:r>
            <a:endParaRPr lang="en-US" dirty="0"/>
          </a:p>
          <a:p>
            <a:pPr marL="174708" indent="-174708">
              <a:buFont typeface="Arial" panose="020B0604020202020204" pitchFamily="34" charset="0"/>
              <a:buChar char="•"/>
            </a:pPr>
            <a:r>
              <a:rPr lang="es-MX" dirty="0"/>
              <a:t>Respiradores sólo protegen a los empleados que los usan.</a:t>
            </a:r>
            <a:endParaRPr lang="en-US" b="1" i="1" dirty="0"/>
          </a:p>
        </p:txBody>
      </p:sp>
    </p:spTree>
    <p:extLst>
      <p:ext uri="{BB962C8B-B14F-4D97-AF65-F5344CB8AC3E}">
        <p14:creationId xmlns:p14="http://schemas.microsoft.com/office/powerpoint/2010/main" val="337166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La sílice cristalina ha sido clasificada como carcinógeno pulmonar humano. ¹˒ ²˒ ³</a:t>
            </a:r>
            <a:endParaRPr lang="en-US" dirty="0"/>
          </a:p>
          <a:p>
            <a:endParaRPr lang="es-MX" dirty="0"/>
          </a:p>
          <a:p>
            <a:r>
              <a:rPr lang="es-MX" dirty="0"/>
              <a:t>La inhalación de partículas de sílice cristalinas muy pequeñas ("respirables"), causa múltiples enfermedades, incluyendo la </a:t>
            </a:r>
            <a:r>
              <a:rPr lang="es-MX" b="1" dirty="0"/>
              <a:t>silicosis</a:t>
            </a:r>
            <a:r>
              <a:rPr lang="es-MX" dirty="0"/>
              <a:t>, una enfermedad pulmonar incurable que puede llevar a la discapacidad y la muerte. La sílice cristalina respirable también causa </a:t>
            </a:r>
            <a:r>
              <a:rPr lang="es-MX" b="1" dirty="0"/>
              <a:t>cáncer de pulmón</a:t>
            </a:r>
            <a:r>
              <a:rPr lang="es-MX" dirty="0"/>
              <a:t>, </a:t>
            </a:r>
            <a:r>
              <a:rPr lang="es-MX" b="1" dirty="0"/>
              <a:t>enfermedad pulmonar obstructiva crónica </a:t>
            </a:r>
            <a:r>
              <a:rPr lang="es-MX" dirty="0"/>
              <a:t>(</a:t>
            </a:r>
            <a:r>
              <a:rPr lang="es-MX" b="1" dirty="0"/>
              <a:t>COPD,</a:t>
            </a:r>
            <a:r>
              <a:rPr lang="es-MX" dirty="0"/>
              <a:t> por sus en inglés)</a:t>
            </a:r>
            <a:r>
              <a:rPr lang="es-MX" b="1" dirty="0"/>
              <a:t> y enfermedad renal</a:t>
            </a:r>
            <a:r>
              <a:rPr lang="es-MX" dirty="0"/>
              <a:t>. La exposición a la sílice cristalina respirable está relacionada con el desarrollo de trastornos autoinmunes y el deterioro cardiovascular. Estas enfermedades ocupacionales alteran la vida y debilitan a miles de trabajadores anualmente.</a:t>
            </a:r>
          </a:p>
          <a:p>
            <a:endParaRPr lang="es-MX" dirty="0"/>
          </a:p>
          <a:p>
            <a:r>
              <a:rPr lang="es-MX" b="1" dirty="0"/>
              <a:t>¹ 	Organismos internacionales de Investigación Sobre el Cáncer (IARC). Monografías sobre la Evaluación de los Riesgos Carcinógenos para los seres Humanos / Sílice, Algunos Silicatos, polvo de Carbón y fibrillas de Aramida (1997).</a:t>
            </a:r>
            <a:endParaRPr lang="en-US" dirty="0"/>
          </a:p>
          <a:p>
            <a:r>
              <a:rPr lang="es-MX" b="1" dirty="0"/>
              <a:t>²	Programa Nacional de Toxicología (NTP). Informe sobre Carcinógenos, Undécima Edición. Sílice, Cristalino (Tamaño Respirable). Departamento de Salud y Servicios Humanos de los Estados Unidos, Servicio de Salud Pública, Programa Nacional de Toxicología (2005).</a:t>
            </a:r>
            <a:endParaRPr lang="en-US" dirty="0"/>
          </a:p>
          <a:p>
            <a:r>
              <a:rPr lang="es-MX" b="1" dirty="0"/>
              <a:t>³	El Instituto Nacional de Seguridad y Salud Ocupacional (NIOSH). NIOSH Revisión de riesgos: efectos sobre la Salud de la Exposición Ocupacional al Silicio Cristalino Respirable [DHHS (NIOSH) Publicación no. 2002-129] (2002).</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6</a:t>
            </a:fld>
            <a:endParaRPr lang="en-US"/>
          </a:p>
        </p:txBody>
      </p:sp>
    </p:spTree>
    <p:extLst>
      <p:ext uri="{BB962C8B-B14F-4D97-AF65-F5344CB8AC3E}">
        <p14:creationId xmlns:p14="http://schemas.microsoft.com/office/powerpoint/2010/main" val="7932299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569BFB83-C22B-4BB8-9755-A6E543D59A96}" type="slidenum">
              <a:rPr lang="en-US" smtClean="0"/>
              <a:pPr eaLnBrk="1" hangingPunct="1"/>
              <a:t>60</a:t>
            </a:fld>
            <a:endParaRPr lang="en-US"/>
          </a:p>
        </p:txBody>
      </p:sp>
      <p:sp>
        <p:nvSpPr>
          <p:cNvPr id="547844" name="Rectangle 2"/>
          <p:cNvSpPr>
            <a:spLocks noGrp="1" noRot="1" noChangeAspect="1" noChangeArrowheads="1" noTextEdit="1"/>
          </p:cNvSpPr>
          <p:nvPr>
            <p:ph type="sldImg"/>
          </p:nvPr>
        </p:nvSpPr>
        <p:spPr>
          <a:ln/>
        </p:spPr>
      </p:sp>
      <p:sp>
        <p:nvSpPr>
          <p:cNvPr id="5478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dirty="0"/>
              <a:t>Protección mínima (igual a la media </a:t>
            </a:r>
            <a:r>
              <a:rPr lang="es-ES" dirty="0" err="1"/>
              <a:t>elastomérica</a:t>
            </a:r>
            <a:r>
              <a:rPr lang="es-ES" dirty="0"/>
              <a:t> de media cara)</a:t>
            </a:r>
            <a:r>
              <a:rPr lang="en-US" dirty="0"/>
              <a:t>.</a:t>
            </a:r>
          </a:p>
          <a:p>
            <a:r>
              <a:rPr lang="es-ES" dirty="0"/>
              <a:t>No está permitido su uso en atmósferas con menos de 19,5% de oxígeno</a:t>
            </a:r>
            <a:r>
              <a:rPr lang="en-US" dirty="0"/>
              <a:t>. </a:t>
            </a:r>
          </a:p>
          <a:p>
            <a:r>
              <a:rPr lang="es-ES" dirty="0"/>
              <a:t>Sólo debe utilizarse en situaciones voluntarias. Debe leer y entender el apéndice D del estándar de protección respiratoria de OSHA</a:t>
            </a:r>
            <a:r>
              <a:rPr lang="en-US" dirty="0"/>
              <a:t>. </a:t>
            </a:r>
          </a:p>
        </p:txBody>
      </p:sp>
    </p:spTree>
    <p:extLst>
      <p:ext uri="{BB962C8B-B14F-4D97-AF65-F5344CB8AC3E}">
        <p14:creationId xmlns:p14="http://schemas.microsoft.com/office/powerpoint/2010/main" val="32608999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48B9C0FE-B91C-41A4-939E-6376A66FF907}" type="slidenum">
              <a:rPr lang="en-US" smtClean="0"/>
              <a:pPr eaLnBrk="1" hangingPunct="1"/>
              <a:t>61</a:t>
            </a:fld>
            <a:endParaRPr lang="en-US"/>
          </a:p>
        </p:txBody>
      </p:sp>
      <p:sp>
        <p:nvSpPr>
          <p:cNvPr id="548868" name="Rectangle 2"/>
          <p:cNvSpPr>
            <a:spLocks noGrp="1" noRot="1" noChangeAspect="1" noChangeArrowheads="1" noTextEdit="1"/>
          </p:cNvSpPr>
          <p:nvPr>
            <p:ph type="sldImg"/>
          </p:nvPr>
        </p:nvSpPr>
        <p:spPr>
          <a:ln/>
        </p:spPr>
      </p:sp>
      <p:sp>
        <p:nvSpPr>
          <p:cNvPr id="548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dirty="0"/>
              <a:t>Se puede utilizar con una variedad de cartuchos/filtros</a:t>
            </a:r>
            <a:r>
              <a:rPr lang="en-US" dirty="0"/>
              <a:t>.</a:t>
            </a:r>
          </a:p>
          <a:p>
            <a:r>
              <a:rPr lang="es-ES" dirty="0"/>
              <a:t>Requiere limpieza y mantenimiento regulares</a:t>
            </a:r>
            <a:r>
              <a:rPr lang="en-US" dirty="0"/>
              <a:t>.</a:t>
            </a:r>
          </a:p>
          <a:p>
            <a:r>
              <a:rPr lang="es-ES" dirty="0"/>
              <a:t>No está permitido su uso en atmósferas con menos de 19,5% de oxígeno</a:t>
            </a:r>
            <a:r>
              <a:rPr lang="en-US" dirty="0"/>
              <a:t>. </a:t>
            </a:r>
          </a:p>
        </p:txBody>
      </p:sp>
    </p:spTree>
    <p:extLst>
      <p:ext uri="{BB962C8B-B14F-4D97-AF65-F5344CB8AC3E}">
        <p14:creationId xmlns:p14="http://schemas.microsoft.com/office/powerpoint/2010/main" val="24139704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CC5A0757-589C-460F-A7D3-54A677016CE3}" type="slidenum">
              <a:rPr lang="en-US" smtClean="0"/>
              <a:pPr eaLnBrk="1" hangingPunct="1"/>
              <a:t>62</a:t>
            </a:fld>
            <a:endParaRPr lang="en-US"/>
          </a:p>
        </p:txBody>
      </p:sp>
      <p:sp>
        <p:nvSpPr>
          <p:cNvPr id="549892" name="Rectangle 2"/>
          <p:cNvSpPr>
            <a:spLocks noGrp="1" noRot="1" noChangeAspect="1" noChangeArrowheads="1" noTextEdit="1"/>
          </p:cNvSpPr>
          <p:nvPr>
            <p:ph type="sldImg"/>
          </p:nvPr>
        </p:nvSpPr>
        <p:spPr>
          <a:ln/>
        </p:spPr>
      </p:sp>
      <p:sp>
        <p:nvSpPr>
          <p:cNvPr id="549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dirty="0"/>
              <a:t>Se puede utilizar con una variedad de cartuchos/filtros</a:t>
            </a:r>
            <a:r>
              <a:rPr lang="en-US" dirty="0"/>
              <a:t>.</a:t>
            </a:r>
          </a:p>
          <a:p>
            <a:r>
              <a:rPr lang="es-ES" dirty="0"/>
              <a:t>Requiere limpieza y mantenimiento regulares</a:t>
            </a:r>
            <a:r>
              <a:rPr lang="en-US" dirty="0"/>
              <a:t>.</a:t>
            </a:r>
          </a:p>
          <a:p>
            <a:r>
              <a:rPr lang="es-ES" dirty="0"/>
              <a:t>Protección ocular de seguridad (ANSI Z87)</a:t>
            </a:r>
            <a:r>
              <a:rPr lang="en-US" dirty="0"/>
              <a:t>. </a:t>
            </a:r>
          </a:p>
          <a:p>
            <a:r>
              <a:rPr lang="es-ES" dirty="0"/>
              <a:t>No está permitido su uso en atmósferas con menos de 19,5% de oxígeno</a:t>
            </a:r>
            <a:r>
              <a:rPr lang="en-US" dirty="0"/>
              <a:t>.</a:t>
            </a:r>
          </a:p>
        </p:txBody>
      </p:sp>
    </p:spTree>
    <p:extLst>
      <p:ext uri="{BB962C8B-B14F-4D97-AF65-F5344CB8AC3E}">
        <p14:creationId xmlns:p14="http://schemas.microsoft.com/office/powerpoint/2010/main" val="14833572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6784414F-D4AB-46A8-B471-CFC52EE3626B}" type="slidenum">
              <a:rPr lang="en-US" smtClean="0"/>
              <a:pPr eaLnBrk="1" hangingPunct="1"/>
              <a:t>63</a:t>
            </a:fld>
            <a:endParaRPr lang="en-US"/>
          </a:p>
        </p:txBody>
      </p:sp>
      <p:sp>
        <p:nvSpPr>
          <p:cNvPr id="550916" name="Rectangle 2"/>
          <p:cNvSpPr>
            <a:spLocks noGrp="1" noRot="1" noChangeAspect="1" noChangeArrowheads="1" noTextEdit="1"/>
          </p:cNvSpPr>
          <p:nvPr>
            <p:ph type="sldImg"/>
          </p:nvPr>
        </p:nvSpPr>
        <p:spPr>
          <a:ln/>
        </p:spPr>
      </p:sp>
      <p:sp>
        <p:nvSpPr>
          <p:cNvPr id="550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s-ES" dirty="0"/>
              <a:t>Ventilador alimentado por batería jala aire a través de filtros y sopla el aire en la parte de la cara o capucha</a:t>
            </a:r>
            <a:r>
              <a:rPr lang="en-US" dirty="0"/>
              <a:t>. </a:t>
            </a:r>
          </a:p>
          <a:p>
            <a:pPr>
              <a:lnSpc>
                <a:spcPct val="80000"/>
              </a:lnSpc>
            </a:pPr>
            <a:r>
              <a:rPr lang="es-ES" dirty="0"/>
              <a:t>Se puede utilizar con una variedad de cartuchos/filtros</a:t>
            </a:r>
            <a:r>
              <a:rPr lang="en-US" dirty="0"/>
              <a:t>.</a:t>
            </a:r>
          </a:p>
          <a:p>
            <a:pPr>
              <a:lnSpc>
                <a:spcPct val="80000"/>
              </a:lnSpc>
            </a:pPr>
            <a:r>
              <a:rPr lang="es-ES" dirty="0"/>
              <a:t>Requiere limpieza y mantenimiento regulares</a:t>
            </a:r>
            <a:r>
              <a:rPr lang="en-US" dirty="0"/>
              <a:t>.</a:t>
            </a:r>
          </a:p>
          <a:p>
            <a:pPr>
              <a:lnSpc>
                <a:spcPct val="80000"/>
              </a:lnSpc>
            </a:pPr>
            <a:r>
              <a:rPr lang="es-ES" dirty="0"/>
              <a:t>Protección ocular de seguridad (ANSI Z87)</a:t>
            </a:r>
            <a:r>
              <a:rPr lang="en-US" dirty="0"/>
              <a:t>.</a:t>
            </a:r>
          </a:p>
          <a:p>
            <a:pPr>
              <a:lnSpc>
                <a:spcPct val="80000"/>
              </a:lnSpc>
            </a:pPr>
            <a:r>
              <a:rPr lang="es-ES" dirty="0"/>
              <a:t>Más fácil de acomodar, más fácil para el corazón y los pulmones</a:t>
            </a:r>
            <a:r>
              <a:rPr lang="en-US" dirty="0"/>
              <a:t>.</a:t>
            </a:r>
          </a:p>
          <a:p>
            <a:pPr>
              <a:lnSpc>
                <a:spcPct val="80000"/>
              </a:lnSpc>
            </a:pPr>
            <a:r>
              <a:rPr lang="es-ES" dirty="0"/>
              <a:t>No está permitido su uso en atmósferas con menos de 19,5% de oxígeno</a:t>
            </a:r>
            <a:r>
              <a:rPr lang="en-US" dirty="0"/>
              <a:t>.</a:t>
            </a:r>
          </a:p>
        </p:txBody>
      </p:sp>
    </p:spTree>
    <p:extLst>
      <p:ext uri="{BB962C8B-B14F-4D97-AF65-F5344CB8AC3E}">
        <p14:creationId xmlns:p14="http://schemas.microsoft.com/office/powerpoint/2010/main" val="27751500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D5219587-8D14-42EB-930E-45EFE9DDF1BA}" type="slidenum">
              <a:rPr lang="en-US" smtClean="0"/>
              <a:pPr eaLnBrk="1" hangingPunct="1"/>
              <a:t>64</a:t>
            </a:fld>
            <a:endParaRPr lang="en-US"/>
          </a:p>
        </p:txBody>
      </p:sp>
      <p:sp>
        <p:nvSpPr>
          <p:cNvPr id="552964" name="Rectangle 2"/>
          <p:cNvSpPr>
            <a:spLocks noGrp="1" noRot="1" noChangeAspect="1" noChangeArrowheads="1" noTextEdit="1"/>
          </p:cNvSpPr>
          <p:nvPr>
            <p:ph type="sldImg"/>
          </p:nvPr>
        </p:nvSpPr>
        <p:spPr>
          <a:ln/>
        </p:spPr>
      </p:sp>
      <p:sp>
        <p:nvSpPr>
          <p:cNvPr id="552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b="1" i="1" dirty="0"/>
              <a:t>Factor de protección asignado (APF,</a:t>
            </a:r>
            <a:r>
              <a:rPr lang="es-MX" dirty="0"/>
              <a:t> </a:t>
            </a:r>
            <a:r>
              <a:rPr lang="es-MX" i="1" dirty="0"/>
              <a:t>por sus siglas en inglés</a:t>
            </a:r>
            <a:r>
              <a:rPr lang="es-MX" b="1" i="1" dirty="0"/>
              <a:t>)</a:t>
            </a:r>
            <a:r>
              <a:rPr lang="es-MX" dirty="0"/>
              <a:t> se refiere al nivel de protección respiratoria en el lugar de trabajo que se espera que un respirador o clase de respiradores se proporcionen a los empleados cuando el empleador implemente un programa continuo y eficaz de protección respiratoria.</a:t>
            </a:r>
            <a:endParaRPr lang="en-US" dirty="0"/>
          </a:p>
        </p:txBody>
      </p:sp>
    </p:spTree>
    <p:extLst>
      <p:ext uri="{BB962C8B-B14F-4D97-AF65-F5344CB8AC3E}">
        <p14:creationId xmlns:p14="http://schemas.microsoft.com/office/powerpoint/2010/main" val="28622499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B5BDD67F-29A0-43BB-93F0-198AF40C6C96}" type="slidenum">
              <a:rPr lang="en-US" smtClean="0"/>
              <a:pPr eaLnBrk="1" hangingPunct="1"/>
              <a:t>65</a:t>
            </a:fld>
            <a:endParaRPr lang="en-US"/>
          </a:p>
        </p:txBody>
      </p:sp>
      <p:sp>
        <p:nvSpPr>
          <p:cNvPr id="553988" name="Rectangle 2"/>
          <p:cNvSpPr>
            <a:spLocks noGrp="1" noRot="1" noChangeAspect="1" noChangeArrowheads="1" noTextEdit="1"/>
          </p:cNvSpPr>
          <p:nvPr>
            <p:ph type="sldImg"/>
          </p:nvPr>
        </p:nvSpPr>
        <p:spPr>
          <a:ln/>
        </p:spPr>
      </p:sp>
      <p:sp>
        <p:nvSpPr>
          <p:cNvPr id="553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Facial hair is not allowed while wearing a tight fitting facepiece respirator; it interferes with the fit and will allow more hazardous substances to leak into the facepiece. However, some mustaches, sideburns, and small goatees that are trimmed so that no hair underlies the seal of the respirator present no hazard and may be worn – only a properly performed fit test will ensure this. </a:t>
            </a:r>
          </a:p>
        </p:txBody>
      </p:sp>
    </p:spTree>
    <p:extLst>
      <p:ext uri="{BB962C8B-B14F-4D97-AF65-F5344CB8AC3E}">
        <p14:creationId xmlns:p14="http://schemas.microsoft.com/office/powerpoint/2010/main" val="41349705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Los empleadores deben hacer un examen médico inicial o periódico a disposición de los empleados que estarán obligados por la norma de sílice a usar un respirador durante 30 o más días durante los próximos 365 días. Si se requiere que el empleado use un respirador en cualquier momento durante un día, entonces ese período de tiempo se considera un día de uso del respirador. </a:t>
            </a:r>
          </a:p>
          <a:p>
            <a:endParaRPr lang="en-US" dirty="0"/>
          </a:p>
          <a:p>
            <a:r>
              <a:rPr lang="es-MX" dirty="0"/>
              <a:t>A un empleador se le permite estimar con qué frecuencia el uso del respirador será requerido por el estándar durante el próximo año basado en los tipos de tareas que el empleado llevará a cabo, así como el tiempo y la frecuencia con que se realizan esas tareas. No se tendrá en cuenta el uso del respirador por el empleado para un empleador anterior.</a:t>
            </a:r>
            <a:endParaRPr lang="en-US" dirty="0"/>
          </a:p>
          <a:p>
            <a:endParaRPr lang="es-MX" dirty="0"/>
          </a:p>
          <a:p>
            <a:r>
              <a:rPr lang="es-MX" dirty="0"/>
              <a:t>Si en circunstancias inesperadas resulta en que se requiera que un empleado use un respirador con más frecuencia de la esperada, entonces el empleador debe hacer que la vigilancia médica esté disponible tan pronto como se haga evidente que el empleado será requerido por el estándar de sílice para usar un respirador durante 30 o más días durante los siguientes 365 días.</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66</a:t>
            </a:fld>
            <a:endParaRPr lang="en-US"/>
          </a:p>
        </p:txBody>
      </p:sp>
    </p:spTree>
    <p:extLst>
      <p:ext uri="{BB962C8B-B14F-4D97-AF65-F5344CB8AC3E}">
        <p14:creationId xmlns:p14="http://schemas.microsoft.com/office/powerpoint/2010/main" val="37517644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100" dirty="0"/>
              <a:t>Un examen médico inicial previsto en la norma de sílice debe consistir en:</a:t>
            </a:r>
            <a:endParaRPr lang="en-US" sz="1100" dirty="0"/>
          </a:p>
          <a:p>
            <a:pPr marL="174708" indent="-174708">
              <a:buFont typeface="Arial" panose="020B0604020202020204" pitchFamily="34" charset="0"/>
              <a:buChar char="•"/>
            </a:pPr>
            <a:r>
              <a:rPr lang="es-MX" sz="1100" dirty="0"/>
              <a:t>Una evaluación de los antecedentes médicos y laborales que se enfoca en: la exposición pasada, presente y anticipada al polvo de sílice cristalino, y otros agentes que afectan al sistema respiratorio; cualquier antecedente de disfunción del sistema respiratorio, incluidos signos y síntomas de enfermedad respiratoria (por ejemplo, dificultad para respirar, tos, sibilancias); antecedentes de tuberculosis; historial del hábito de fumar cigarrillos.</a:t>
            </a:r>
            <a:endParaRPr lang="en-US" sz="1100" dirty="0"/>
          </a:p>
          <a:p>
            <a:pPr marL="174708" indent="-174708">
              <a:buFont typeface="Arial" panose="020B0604020202020204" pitchFamily="34" charset="0"/>
              <a:buChar char="•"/>
            </a:pPr>
            <a:r>
              <a:rPr lang="es-MX" sz="1100" dirty="0"/>
              <a:t>Un examen físico del sistema respiratorio.</a:t>
            </a:r>
            <a:endParaRPr lang="en-US" sz="1100" dirty="0"/>
          </a:p>
          <a:p>
            <a:pPr marL="174708" indent="-174708">
              <a:buFont typeface="Arial" panose="020B0604020202020204" pitchFamily="34" charset="0"/>
              <a:buChar char="•"/>
            </a:pPr>
            <a:r>
              <a:rPr lang="es-MX" sz="1100" dirty="0"/>
              <a:t>Una radiografía digital o rayos-X del tórax interpretada de acuerdo a la Oficina internacional del Trabajo (OIT por sus siglas en inglés) con la Clasificación Internacional de Radiografías de Neumoconiosis por el Instituto Nacional de Seguridad y Salud Ocupacional (NIOSH)- Lectura certificado B (esto implica un certificado médico que lee la radiografía de rayos-X de acuerdo a ciertos procedimientos para determinar si muestra signos de enfermedades, como la silicosis).</a:t>
            </a:r>
            <a:endParaRPr lang="en-US" sz="1100" dirty="0"/>
          </a:p>
          <a:p>
            <a:pPr marL="174708" indent="-174708">
              <a:buFont typeface="Arial" panose="020B0604020202020204" pitchFamily="34" charset="0"/>
              <a:buChar char="•"/>
            </a:pPr>
            <a:r>
              <a:rPr lang="es-MX" sz="1100" dirty="0"/>
              <a:t>Una prueba de función pulmonar (espirometría) que incluye la capacidad de fuerza vital (la cantidad total de aire que es soplado con fuerza después de tomar una respiración completa), el volumen espiratorio forzado en un segundo (la cantidad de aire soplado con fuerza en el primer segundo), y la relación FEV1/FVC (la velocidad del aire que es soplado con fuerza), administrado por un técnico de espirometría con un certificado actual de un curso de espirometría aprobado por NIOSH.</a:t>
            </a:r>
            <a:endParaRPr lang="en-US" sz="1100" dirty="0"/>
          </a:p>
          <a:p>
            <a:pPr marL="174708" indent="-174708">
              <a:buFont typeface="Arial" panose="020B0604020202020204" pitchFamily="34" charset="0"/>
              <a:buChar char="•"/>
            </a:pPr>
            <a:r>
              <a:rPr lang="es-MX" sz="1100" dirty="0"/>
              <a:t>Pruebas para detectar infección latente de tuberculosis.</a:t>
            </a:r>
            <a:endParaRPr lang="en-US" sz="1100" dirty="0"/>
          </a:p>
          <a:p>
            <a:pPr marL="174708" indent="-174708">
              <a:buFont typeface="Arial" panose="020B0604020202020204" pitchFamily="34" charset="0"/>
              <a:buChar char="•"/>
            </a:pPr>
            <a:r>
              <a:rPr lang="es-MX" sz="1100" dirty="0"/>
              <a:t>Cualquier otra prueba que el PLHCP considere apropiada (médicamente necesaria y/o relacionada con la exposición respirable de sílice).</a:t>
            </a:r>
            <a:endParaRPr lang="en-US" sz="1100" dirty="0"/>
          </a:p>
        </p:txBody>
      </p:sp>
      <p:sp>
        <p:nvSpPr>
          <p:cNvPr id="4" name="Slide Number Placeholder 3"/>
          <p:cNvSpPr>
            <a:spLocks noGrp="1"/>
          </p:cNvSpPr>
          <p:nvPr>
            <p:ph type="sldNum" sz="quarter" idx="5"/>
          </p:nvPr>
        </p:nvSpPr>
        <p:spPr/>
        <p:txBody>
          <a:bodyPr/>
          <a:lstStyle/>
          <a:p>
            <a:fld id="{473EBF90-47CD-467E-A2F5-E097FDB71233}" type="slidenum">
              <a:rPr lang="en-US" smtClean="0"/>
              <a:t>67</a:t>
            </a:fld>
            <a:endParaRPr lang="en-US"/>
          </a:p>
        </p:txBody>
      </p:sp>
    </p:spTree>
    <p:extLst>
      <p:ext uri="{BB962C8B-B14F-4D97-AF65-F5344CB8AC3E}">
        <p14:creationId xmlns:p14="http://schemas.microsoft.com/office/powerpoint/2010/main" val="27319753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ES" dirty="0"/>
              <a:t>El empleador deberá facilitar los reconocimientos médicos al menos cada tres años o con mayor frecuencia si así lo recomienda el Profesional de Atención Médica con Licencia (</a:t>
            </a:r>
            <a:r>
              <a:rPr lang="es-ES" sz="1100" dirty="0"/>
              <a:t>PLHCP</a:t>
            </a:r>
            <a:r>
              <a:rPr lang="es-ES" sz="1000" b="1" dirty="0"/>
              <a:t> </a:t>
            </a:r>
            <a:r>
              <a:rPr lang="es-ES" sz="1000" dirty="0"/>
              <a:t>por sus siglas en inglés)</a:t>
            </a:r>
            <a:r>
              <a:rPr lang="en-US" dirty="0"/>
              <a:t>.</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68</a:t>
            </a:fld>
            <a:endParaRPr lang="en-US"/>
          </a:p>
        </p:txBody>
      </p:sp>
    </p:spTree>
    <p:extLst>
      <p:ext uri="{BB962C8B-B14F-4D97-AF65-F5344CB8AC3E}">
        <p14:creationId xmlns:p14="http://schemas.microsoft.com/office/powerpoint/2010/main" val="38194238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Bajo la norma de comunicación de riesgos, los empleadores deben:</a:t>
            </a:r>
            <a:endParaRPr lang="en-US" dirty="0"/>
          </a:p>
          <a:p>
            <a:pPr marL="174708" indent="-174708">
              <a:buFont typeface="Arial" panose="020B0604020202020204" pitchFamily="34" charset="0"/>
              <a:buChar char="•"/>
            </a:pPr>
            <a:r>
              <a:rPr lang="es-MX" dirty="0"/>
              <a:t>Informar a los empleados acerca de los requisitos generales de HCS, así como dónde y cómo pueden ver el programa escrito de comunicación de riesgo del empleador, lista de productos químicos peligrosos y </a:t>
            </a:r>
            <a:r>
              <a:rPr lang="es-MX" dirty="0" err="1"/>
              <a:t>SDSs</a:t>
            </a:r>
            <a:r>
              <a:rPr lang="es-MX" dirty="0"/>
              <a:t>.</a:t>
            </a:r>
            <a:endParaRPr lang="en-US" dirty="0"/>
          </a:p>
          <a:p>
            <a:pPr marL="174708" indent="-174708">
              <a:buFont typeface="Arial" panose="020B0604020202020204" pitchFamily="34" charset="0"/>
              <a:buChar char="•"/>
            </a:pPr>
            <a:r>
              <a:rPr lang="es-MX" dirty="0"/>
              <a:t>Capacitar a los empleados sobre cómo se detecta la presencia o liberación de sustancias químicas peligrosas en el lugar de trabajo. En el caso de la sílice cristalina respirable, esto podría incluir métodos que el empleador utiliza para medir la exposición, como el muestreo de aire o datos objetivos. Si los empleadores están utilizando la Tabla 1, pueden capacitar a los empleados para reconocer que un aumento en el polvo visible es una señal de que un control puede no estar funcionando correctamente.</a:t>
            </a:r>
            <a:endParaRPr lang="en-US" dirty="0"/>
          </a:p>
          <a:p>
            <a:pPr marL="174708" indent="-174708">
              <a:buFont typeface="Arial" panose="020B0604020202020204" pitchFamily="34" charset="0"/>
              <a:buChar char="•"/>
            </a:pPr>
            <a:r>
              <a:rPr lang="es-MX" dirty="0"/>
              <a:t>Educar a los empleados sobre los detalles del programa de comunicación de riesgos específicos del lugar de trabajo desarrollado por el empleador, tales como etiquetas de contenedores, el sistema de etiquetado del lugar de trabajo, </a:t>
            </a:r>
            <a:r>
              <a:rPr lang="es-MX" dirty="0" err="1"/>
              <a:t>SDSs</a:t>
            </a:r>
            <a:r>
              <a:rPr lang="es-MX" dirty="0"/>
              <a:t> (incluyendo la manera en que se presenta la información), y cómo los empleados pueden acceder y utilizar la información de peligros. </a:t>
            </a: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69</a:t>
            </a:fld>
            <a:endParaRPr lang="en-US"/>
          </a:p>
        </p:txBody>
      </p:sp>
    </p:spTree>
    <p:extLst>
      <p:ext uri="{BB962C8B-B14F-4D97-AF65-F5344CB8AC3E}">
        <p14:creationId xmlns:p14="http://schemas.microsoft.com/office/powerpoint/2010/main" val="2826122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DCFBB0D-5C97-4059-B06B-FA6C466575FE}" type="slidenum">
              <a:rPr lang="en-US" smtClean="0"/>
              <a:pPr eaLnBrk="1" hangingPunct="1"/>
              <a:t>7</a:t>
            </a:fld>
            <a:endParaRPr lang="en-US"/>
          </a:p>
        </p:txBody>
      </p:sp>
      <p:sp>
        <p:nvSpPr>
          <p:cNvPr id="492548" name="Rectangle 2"/>
          <p:cNvSpPr>
            <a:spLocks noGrp="1" noRot="1" noChangeAspect="1" noChangeArrowheads="1" noTextEdit="1"/>
          </p:cNvSpPr>
          <p:nvPr>
            <p:ph type="sldImg"/>
          </p:nvPr>
        </p:nvSpPr>
        <p:spPr>
          <a:ln/>
        </p:spPr>
      </p:sp>
      <p:sp>
        <p:nvSpPr>
          <p:cNvPr id="4925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dirty="0"/>
              <a:t>Cuando el polvo de sílice entra en los pulmones, provoca la formación de tejido cicatricial, lo que hace difícil a los pulmones tomar oxígeno. No hay cura para la silicosis. Dado que la silicosis afecta la función pulmonar, los individuos afectados son más susceptibles a las infecciones pulmonares como la tuberculosis. Además, el humo del cigarrillo irrita aún más los pulmones y aumenta el daño causado por el polvo de sílice.</a:t>
            </a:r>
            <a:endParaRPr lang="en-US" dirty="0"/>
          </a:p>
        </p:txBody>
      </p:sp>
    </p:spTree>
    <p:extLst>
      <p:ext uri="{BB962C8B-B14F-4D97-AF65-F5344CB8AC3E}">
        <p14:creationId xmlns:p14="http://schemas.microsoft.com/office/powerpoint/2010/main" val="21647953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Los empleadores deben asegurarse de que los empleados entrenados bajo la norma de sílice demuestren conocimiento y comprensión de los:</a:t>
            </a:r>
            <a:endParaRPr lang="en-US" dirty="0"/>
          </a:p>
          <a:p>
            <a:pPr marL="174708" indent="-174708">
              <a:buFont typeface="Arial" panose="020B0604020202020204" pitchFamily="34" charset="0"/>
              <a:buChar char="•"/>
            </a:pPr>
            <a:r>
              <a:rPr lang="es-MX" dirty="0"/>
              <a:t>Riesgos a la salud como el cáncer, los efectos en los pulmones, los efectos en el sistema inmunitario y los efectos en los riñones. </a:t>
            </a:r>
            <a:endParaRPr lang="en-US" dirty="0"/>
          </a:p>
          <a:p>
            <a:pPr marL="174708" indent="-174708">
              <a:buFont typeface="Arial" panose="020B0604020202020204" pitchFamily="34" charset="0"/>
              <a:buChar char="•"/>
            </a:pPr>
            <a:r>
              <a:rPr lang="es-MX" dirty="0"/>
              <a:t>Tareas en el lugar de trabajo que podrían exponer a los empleados a sílice cristalina respirable, especialmente aquellos enumerados en la Tabla 1. </a:t>
            </a:r>
            <a:endParaRPr lang="en-US" dirty="0"/>
          </a:p>
          <a:p>
            <a:pPr marL="174708" indent="-174708">
              <a:buFont typeface="Arial" panose="020B0604020202020204" pitchFamily="34" charset="0"/>
              <a:buChar char="•"/>
            </a:pPr>
            <a:r>
              <a:rPr lang="es-MX" dirty="0"/>
              <a:t>Medidas que el empleador ha implementado para proteger a los empleados de la exposición respirable al sílice cristalino, incluyendo controles de ingeniería, prácticas de trabajo o respiradores.</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70</a:t>
            </a:fld>
            <a:endParaRPr lang="en-US"/>
          </a:p>
        </p:txBody>
      </p:sp>
    </p:spTree>
    <p:extLst>
      <p:ext uri="{BB962C8B-B14F-4D97-AF65-F5344CB8AC3E}">
        <p14:creationId xmlns:p14="http://schemas.microsoft.com/office/powerpoint/2010/main" val="21775623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El empresario establecerá y aplicará un plan escrito de control a la exposición que contenga al menos los siguientes elementos:</a:t>
            </a:r>
            <a:endParaRPr lang="en-US" dirty="0"/>
          </a:p>
          <a:p>
            <a:pPr marL="174708" indent="-174708">
              <a:buFont typeface="Arial" panose="020B0604020202020204" pitchFamily="34" charset="0"/>
              <a:buChar char="•"/>
            </a:pPr>
            <a:r>
              <a:rPr lang="es-MX" dirty="0"/>
              <a:t>Una descripción de las tareas en el lugar de trabajo que implican la exposición a la sílice cristalina respirable;</a:t>
            </a:r>
            <a:endParaRPr lang="en-US" dirty="0"/>
          </a:p>
          <a:p>
            <a:pPr marL="174708" indent="-174708">
              <a:buFont typeface="Arial" panose="020B0604020202020204" pitchFamily="34" charset="0"/>
              <a:buChar char="•"/>
            </a:pPr>
            <a:r>
              <a:rPr lang="es-MX" dirty="0"/>
              <a:t>Una descripción de los controles de ingeniería, prácticas de trabajo y protección respiratoria utilizados para limitar la exposición de los empleados a la sílice cristalina respirable para cada tarea;</a:t>
            </a:r>
            <a:endParaRPr lang="en-US" dirty="0"/>
          </a:p>
          <a:p>
            <a:pPr marL="174708" indent="-174708">
              <a:buFont typeface="Arial" panose="020B0604020202020204" pitchFamily="34" charset="0"/>
              <a:buChar char="•"/>
            </a:pPr>
            <a:r>
              <a:rPr lang="es-MX" dirty="0"/>
              <a:t>Una descripción de las medidas de limpieza utilizadas para limitar la exposición de los empleados a la sílice cristalina respirable, y</a:t>
            </a:r>
            <a:endParaRPr lang="en-US" dirty="0"/>
          </a:p>
          <a:p>
            <a:pPr marL="174708" indent="-174708">
              <a:buFont typeface="Arial" panose="020B0604020202020204" pitchFamily="34" charset="0"/>
              <a:buChar char="•"/>
            </a:pPr>
            <a:r>
              <a:rPr lang="es-MX" dirty="0"/>
              <a:t>Descripción de los procedimientos utilizados para restringir el acceso a las áreas de trabajo, cuando sea necesario, a fin de reducir al mínimo el número de empleados expuestos a sílice cristalina respirable y su nivel de exposición, incluidas las exposiciones generadas por otros empleadores o empresarios independientes.</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71</a:t>
            </a:fld>
            <a:endParaRPr lang="en-US"/>
          </a:p>
        </p:txBody>
      </p:sp>
    </p:spTree>
    <p:extLst>
      <p:ext uri="{BB962C8B-B14F-4D97-AF65-F5344CB8AC3E}">
        <p14:creationId xmlns:p14="http://schemas.microsoft.com/office/powerpoint/2010/main" val="12968008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s-MX" dirty="0"/>
              <a:t>El empresario revisará y evaluará la eficacia del plan de control de la exposición por escrito al menos una vez al año y lo actualizará según sea necesario.</a:t>
            </a:r>
            <a:endParaRPr lang="en-US" dirty="0"/>
          </a:p>
          <a:p>
            <a:pPr marL="174708" indent="-174708">
              <a:buFont typeface="Arial" panose="020B0604020202020204" pitchFamily="34" charset="0"/>
              <a:buChar char="•"/>
            </a:pPr>
            <a:r>
              <a:rPr lang="es-MX" dirty="0"/>
              <a:t>El empleador deberá hacer el plan escrito de control a la exposición para examen y copia, previa solicitud a cada empleado cubierto por esta sección, a sus representantes designados, al Secretario Asistente y al Director.</a:t>
            </a:r>
            <a:endParaRPr lang="en-US" dirty="0"/>
          </a:p>
          <a:p>
            <a:pPr marL="174708" indent="-174708">
              <a:buFont typeface="Arial" panose="020B0604020202020204" pitchFamily="34" charset="0"/>
              <a:buChar char="•"/>
            </a:pPr>
            <a:r>
              <a:rPr lang="es-MX" dirty="0"/>
              <a:t>El empleador designará a una persona competente para que realice inspecciones frecuentes y periódicas de los lugares de trabajo, los materiales y el equipo para aplicar el plan de control de la exposición por escrito.</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72</a:t>
            </a:fld>
            <a:endParaRPr lang="en-US"/>
          </a:p>
        </p:txBody>
      </p:sp>
    </p:spTree>
    <p:extLst>
      <p:ext uri="{BB962C8B-B14F-4D97-AF65-F5344CB8AC3E}">
        <p14:creationId xmlns:p14="http://schemas.microsoft.com/office/powerpoint/2010/main" val="12362085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r>
              <a:rPr lang="es-ES" dirty="0"/>
              <a:t>Los peligros para la salud asociados con la exposición a la sílice cristalina respirable</a:t>
            </a:r>
            <a:r>
              <a:rPr lang="en-US" dirty="0"/>
              <a:t>;</a:t>
            </a:r>
          </a:p>
          <a:p>
            <a:pPr marL="640594" lvl="1" indent="-174708">
              <a:buFont typeface="Arial" panose="020B0604020202020204" pitchFamily="34" charset="0"/>
              <a:buChar char="•"/>
            </a:pPr>
            <a:r>
              <a:rPr lang="es-ES" dirty="0"/>
              <a:t>Tareas específicas en el lugar de trabajo que podrían dar lugar a la exposición a sílice cristalina respirable</a:t>
            </a:r>
            <a:r>
              <a:rPr lang="en-US" dirty="0"/>
              <a:t>;</a:t>
            </a:r>
          </a:p>
          <a:p>
            <a:pPr marL="640594" lvl="1" indent="-174708">
              <a:buFont typeface="Arial" panose="020B0604020202020204" pitchFamily="34" charset="0"/>
              <a:buChar char="•"/>
            </a:pPr>
            <a:r>
              <a:rPr lang="es-ES" dirty="0"/>
              <a:t>Medidas específicas que el empleador ha implementado para declarar a los empleados de la exposición a sílice cristalina respirable, incluyendo controles de ingeniería, prácticas de trabajo y respiradores para ser utilizados</a:t>
            </a:r>
            <a:r>
              <a:rPr lang="en-US" dirty="0"/>
              <a:t>;</a:t>
            </a:r>
          </a:p>
          <a:p>
            <a:pPr marL="640594" lvl="1" indent="-174708">
              <a:buFont typeface="Arial" panose="020B0604020202020204" pitchFamily="34" charset="0"/>
              <a:buChar char="•"/>
            </a:pPr>
            <a:r>
              <a:rPr lang="es-ES" dirty="0"/>
              <a:t>El contenido de la norma</a:t>
            </a:r>
            <a:r>
              <a:rPr lang="en-US" dirty="0"/>
              <a:t>;</a:t>
            </a:r>
          </a:p>
          <a:p>
            <a:pPr marL="640594" lvl="1" indent="-174708">
              <a:buFont typeface="Arial" panose="020B0604020202020204" pitchFamily="34" charset="0"/>
              <a:buChar char="•"/>
            </a:pPr>
            <a:r>
              <a:rPr lang="es-ES" dirty="0"/>
              <a:t>La identidad de la persona competente designada por el empleador</a:t>
            </a:r>
            <a:r>
              <a:rPr lang="en-US" dirty="0"/>
              <a:t>;</a:t>
            </a:r>
          </a:p>
          <a:p>
            <a:pPr marL="640594" lvl="1" indent="-174708">
              <a:buFont typeface="Arial" panose="020B0604020202020204" pitchFamily="34" charset="0"/>
              <a:buChar char="•"/>
            </a:pPr>
            <a:r>
              <a:rPr lang="es-ES" dirty="0"/>
              <a:t>El propósito y una descripción del programa de vigilancia médica requerida por esta norma</a:t>
            </a:r>
            <a:r>
              <a:rPr lang="en-US" dirty="0"/>
              <a:t>.</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73</a:t>
            </a:fld>
            <a:endParaRPr lang="en-US"/>
          </a:p>
        </p:txBody>
      </p:sp>
    </p:spTree>
    <p:extLst>
      <p:ext uri="{BB962C8B-B14F-4D97-AF65-F5344CB8AC3E}">
        <p14:creationId xmlns:p14="http://schemas.microsoft.com/office/powerpoint/2010/main" val="6654927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s-ES" dirty="0"/>
              <a:t>Varios peligros para la salud asociados con la exposición a la sílice cristalina respirable</a:t>
            </a:r>
            <a:r>
              <a:rPr lang="en-US" dirty="0"/>
              <a:t>.</a:t>
            </a:r>
          </a:p>
          <a:p>
            <a:pPr marL="174708" indent="-174708">
              <a:buFont typeface="Arial" panose="020B0604020202020204" pitchFamily="34" charset="0"/>
              <a:buChar char="•"/>
            </a:pPr>
            <a:r>
              <a:rPr lang="es-ES" dirty="0"/>
              <a:t>Tareas específicas en el lugar de trabajo que podrían dar lugar a la exposición a sílice cristalina respirable</a:t>
            </a:r>
            <a:r>
              <a:rPr lang="en-US" dirty="0"/>
              <a:t>.</a:t>
            </a:r>
          </a:p>
          <a:p>
            <a:pPr marL="174708" indent="-174708">
              <a:buFont typeface="Arial" panose="020B0604020202020204" pitchFamily="34" charset="0"/>
              <a:buChar char="•"/>
            </a:pPr>
            <a:r>
              <a:rPr lang="es-ES" dirty="0"/>
              <a:t>Medidas específicas que los empleadores pueden implementar a los empleados la exposición a la sílice cristalina respirable, incluyendo controles de ingeniería, prácticas de trabajo y respiradores para ser utilizados</a:t>
            </a:r>
            <a:r>
              <a:rPr lang="en-US" dirty="0"/>
              <a:t>.</a:t>
            </a:r>
          </a:p>
          <a:p>
            <a:pPr marL="174708" indent="-174708">
              <a:buFont typeface="Arial" panose="020B0604020202020204" pitchFamily="34" charset="0"/>
              <a:buChar char="•"/>
            </a:pPr>
            <a:r>
              <a:rPr lang="es-ES" dirty="0"/>
              <a:t>Contenido del estándar Respirable de Sílice Cristalina de OSHA, incluyendo la Tabla 1</a:t>
            </a:r>
            <a:r>
              <a:rPr lang="en-US" dirty="0"/>
              <a:t>.</a:t>
            </a:r>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74</a:t>
            </a:fld>
            <a:endParaRPr lang="en-US"/>
          </a:p>
        </p:txBody>
      </p:sp>
    </p:spTree>
    <p:extLst>
      <p:ext uri="{BB962C8B-B14F-4D97-AF65-F5344CB8AC3E}">
        <p14:creationId xmlns:p14="http://schemas.microsoft.com/office/powerpoint/2010/main" val="6519618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Post-test</a:t>
            </a:r>
          </a:p>
        </p:txBody>
      </p:sp>
      <p:sp>
        <p:nvSpPr>
          <p:cNvPr id="4" name="Slide Number Placeholder 3"/>
          <p:cNvSpPr>
            <a:spLocks noGrp="1"/>
          </p:cNvSpPr>
          <p:nvPr>
            <p:ph type="sldNum" sz="quarter" idx="5"/>
          </p:nvPr>
        </p:nvSpPr>
        <p:spPr/>
        <p:txBody>
          <a:bodyPr/>
          <a:lstStyle/>
          <a:p>
            <a:fld id="{473EBF90-47CD-467E-A2F5-E097FDB71233}" type="slidenum">
              <a:rPr lang="en-US" smtClean="0"/>
              <a:t>75</a:t>
            </a:fld>
            <a:endParaRPr lang="en-US"/>
          </a:p>
        </p:txBody>
      </p:sp>
    </p:spTree>
    <p:extLst>
      <p:ext uri="{BB962C8B-B14F-4D97-AF65-F5344CB8AC3E}">
        <p14:creationId xmlns:p14="http://schemas.microsoft.com/office/powerpoint/2010/main" val="13402444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a:t>
            </a:r>
            <a:r>
              <a:rPr lang="en-US" b="1" dirty="0" err="1">
                <a:solidFill>
                  <a:srgbClr val="FF0000"/>
                </a:solidFill>
              </a:rPr>
              <a:t>Preguntas</a:t>
            </a:r>
            <a:r>
              <a:rPr lang="en-US" b="1" dirty="0">
                <a:solidFill>
                  <a:srgbClr val="FF0000"/>
                </a:solidFill>
              </a:rPr>
              <a:t>? </a:t>
            </a:r>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76</a:t>
            </a:fld>
            <a:endParaRPr lang="en-US"/>
          </a:p>
        </p:txBody>
      </p:sp>
    </p:spTree>
    <p:extLst>
      <p:ext uri="{BB962C8B-B14F-4D97-AF65-F5344CB8AC3E}">
        <p14:creationId xmlns:p14="http://schemas.microsoft.com/office/powerpoint/2010/main" val="58237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err="1"/>
              <a:t>Tipos</a:t>
            </a:r>
            <a:r>
              <a:rPr lang="en-US" b="1" i="1" dirty="0"/>
              <a:t> de Silicosis:</a:t>
            </a:r>
          </a:p>
          <a:p>
            <a:endParaRPr lang="en-US" dirty="0"/>
          </a:p>
          <a:p>
            <a:pPr lvl="0"/>
            <a:r>
              <a:rPr lang="es-MX" b="1" dirty="0" err="1"/>
              <a:t>Cronico</a:t>
            </a:r>
            <a:r>
              <a:rPr lang="es-MX" b="1" dirty="0"/>
              <a:t>/Silicosis Típico</a:t>
            </a:r>
            <a:r>
              <a:rPr lang="es-MX" dirty="0"/>
              <a:t>, el tipo más común, se produce después de 15-20 años de exposición qua va de moderada a baja a sílice cristalina respirable. </a:t>
            </a:r>
          </a:p>
          <a:p>
            <a:pPr lvl="0"/>
            <a:endParaRPr lang="en-US" dirty="0"/>
          </a:p>
          <a:p>
            <a:pPr lvl="0"/>
            <a:r>
              <a:rPr lang="es-MX" b="1" dirty="0"/>
              <a:t>Silicosis acelerado</a:t>
            </a:r>
            <a:r>
              <a:rPr lang="es-MX" dirty="0"/>
              <a:t> puede ocurrir después de 5-10 años con alta exposición a la sílice cristalina respirable. Los síntomas incluyen dificultad respiratoria grave, debilidad y pérdida de peso. La aparición de los síntomas tarda más tiempo que la silicosis aguda.</a:t>
            </a:r>
            <a:r>
              <a:rPr lang="es-MX" b="1" i="1" dirty="0"/>
              <a:t> </a:t>
            </a:r>
          </a:p>
          <a:p>
            <a:pPr lvl="0"/>
            <a:endParaRPr lang="en-US" dirty="0"/>
          </a:p>
          <a:p>
            <a:pPr lvl="0"/>
            <a:r>
              <a:rPr lang="es-MX" b="1" dirty="0"/>
              <a:t>Silicosis aguda</a:t>
            </a:r>
            <a:r>
              <a:rPr lang="es-MX" dirty="0"/>
              <a:t> ocurre después de unos pocos meses, o hasta 2 años, después de la exposición a concentraciones extremadamente altas de sílice cristalina respirable. Los síntomas de la silicosis aguda incluyen dificultad grave para respirar, debilidad y pérdida de peso, que a menudo conducen a la muerte.</a:t>
            </a:r>
            <a:endParaRPr lang="en-US" dirty="0"/>
          </a:p>
          <a:p>
            <a:endParaRPr lang="en-US" dirty="0"/>
          </a:p>
        </p:txBody>
      </p:sp>
      <p:sp>
        <p:nvSpPr>
          <p:cNvPr id="4" name="Slide Number Placeholder 3"/>
          <p:cNvSpPr>
            <a:spLocks noGrp="1"/>
          </p:cNvSpPr>
          <p:nvPr>
            <p:ph type="sldNum" sz="quarter" idx="5"/>
          </p:nvPr>
        </p:nvSpPr>
        <p:spPr/>
        <p:txBody>
          <a:bodyPr/>
          <a:lstStyle/>
          <a:p>
            <a:fld id="{473EBF90-47CD-467E-A2F5-E097FDB71233}" type="slidenum">
              <a:rPr lang="en-US" smtClean="0"/>
              <a:t>8</a:t>
            </a:fld>
            <a:endParaRPr lang="en-US"/>
          </a:p>
        </p:txBody>
      </p:sp>
    </p:spTree>
    <p:extLst>
      <p:ext uri="{BB962C8B-B14F-4D97-AF65-F5344CB8AC3E}">
        <p14:creationId xmlns:p14="http://schemas.microsoft.com/office/powerpoint/2010/main" val="3715003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D2823ED0-3622-44D7-8FB7-172CBD8ACA4D}" type="slidenum">
              <a:rPr lang="en-US" smtClean="0"/>
              <a:pPr eaLnBrk="1" hangingPunct="1"/>
              <a:t>9</a:t>
            </a:fld>
            <a:endParaRPr lang="en-US"/>
          </a:p>
        </p:txBody>
      </p:sp>
      <p:sp>
        <p:nvSpPr>
          <p:cNvPr id="515076" name="Rectangle 2"/>
          <p:cNvSpPr>
            <a:spLocks noGrp="1" noRot="1" noChangeAspect="1" noChangeArrowheads="1" noTextEdit="1"/>
          </p:cNvSpPr>
          <p:nvPr>
            <p:ph type="sldImg"/>
          </p:nvPr>
        </p:nvSpPr>
        <p:spPr>
          <a:ln/>
        </p:spPr>
      </p:sp>
      <p:sp>
        <p:nvSpPr>
          <p:cNvPr id="5150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dirty="0"/>
              <a:t>Las partículas de polvo que pasan a través de la nariz y la boca y entran profundamente en el sistema respiratorio se consideran respirables; estas partículas son menos de 10 micras (µm) de diámetro. Un micrón es 1 millonésimo de un metro (1/96, 000 de una pulgada). Para la comparación, el pelo humano está entre 80-120 micrones (µm) de diámetro. Por lo tanto, las partículas de polvo que son menos de 10 micrones (µm) de diámetro son invisibles al ojo y requieren un microscopio para verlas. </a:t>
            </a:r>
            <a:endParaRPr lang="en-US" dirty="0"/>
          </a:p>
        </p:txBody>
      </p:sp>
    </p:spTree>
    <p:extLst>
      <p:ext uri="{BB962C8B-B14F-4D97-AF65-F5344CB8AC3E}">
        <p14:creationId xmlns:p14="http://schemas.microsoft.com/office/powerpoint/2010/main" val="2274100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CF7CFBE-DAF9-4E2B-914F-3187A6471038}"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295329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F7CFBE-DAF9-4E2B-914F-3187A6471038}"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362509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F7CFBE-DAF9-4E2B-914F-3187A6471038}"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3683037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1F4EF8-6275-46DE-A261-2E9488A461F0}" type="slidenum">
              <a:rPr lang="en-US"/>
              <a:pPr>
                <a:defRPr/>
              </a:pPr>
              <a:t>‹#›</a:t>
            </a:fld>
            <a:endParaRPr lang="en-US"/>
          </a:p>
        </p:txBody>
      </p:sp>
    </p:spTree>
    <p:extLst>
      <p:ext uri="{BB962C8B-B14F-4D97-AF65-F5344CB8AC3E}">
        <p14:creationId xmlns:p14="http://schemas.microsoft.com/office/powerpoint/2010/main" val="3578895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D423F1-4EC3-4612-9A1A-1AA697B55DF4}" type="slidenum">
              <a:rPr lang="en-US"/>
              <a:pPr>
                <a:defRPr/>
              </a:pPr>
              <a:t>‹#›</a:t>
            </a:fld>
            <a:endParaRPr lang="en-US"/>
          </a:p>
        </p:txBody>
      </p:sp>
    </p:spTree>
    <p:extLst>
      <p:ext uri="{BB962C8B-B14F-4D97-AF65-F5344CB8AC3E}">
        <p14:creationId xmlns:p14="http://schemas.microsoft.com/office/powerpoint/2010/main" val="1726656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F7CFBE-DAF9-4E2B-914F-3187A6471038}"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6932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7CFBE-DAF9-4E2B-914F-3187A6471038}"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248646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F7CFBE-DAF9-4E2B-914F-3187A6471038}"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270138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F7CFBE-DAF9-4E2B-914F-3187A6471038}" type="datetimeFigureOut">
              <a:rPr lang="en-US" smtClean="0"/>
              <a:t>5/20/2021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413001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F7CFBE-DAF9-4E2B-914F-3187A6471038}" type="datetimeFigureOut">
              <a:rPr lang="en-US" smtClean="0"/>
              <a:t>5/20/2021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25723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7CFBE-DAF9-4E2B-914F-3187A6471038}" type="datetimeFigureOut">
              <a:rPr lang="en-US" smtClean="0"/>
              <a:t>5/20/2021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22824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F7CFBE-DAF9-4E2B-914F-3187A6471038}"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268237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F7CFBE-DAF9-4E2B-914F-3187A6471038}"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266FE-7A85-403A-A5A4-34BB64BAE190}" type="slidenum">
              <a:rPr lang="en-US" smtClean="0"/>
              <a:t>‹#›</a:t>
            </a:fld>
            <a:endParaRPr lang="en-US"/>
          </a:p>
        </p:txBody>
      </p:sp>
    </p:spTree>
    <p:extLst>
      <p:ext uri="{BB962C8B-B14F-4D97-AF65-F5344CB8AC3E}">
        <p14:creationId xmlns:p14="http://schemas.microsoft.com/office/powerpoint/2010/main" val="88794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7CFBE-DAF9-4E2B-914F-3187A6471038}" type="datetimeFigureOut">
              <a:rPr lang="en-US" smtClean="0"/>
              <a:t>5/20/2021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266FE-7A85-403A-A5A4-34BB64BAE190}" type="slidenum">
              <a:rPr lang="en-US" smtClean="0"/>
              <a:t>‹#›</a:t>
            </a:fld>
            <a:endParaRPr lang="en-US"/>
          </a:p>
        </p:txBody>
      </p:sp>
    </p:spTree>
    <p:extLst>
      <p:ext uri="{BB962C8B-B14F-4D97-AF65-F5344CB8AC3E}">
        <p14:creationId xmlns:p14="http://schemas.microsoft.com/office/powerpoint/2010/main" val="1366171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41D58B-E86C-456F-8380-57FE8E3A7C5C}"/>
              </a:ext>
            </a:extLst>
          </p:cNvPr>
          <p:cNvSpPr>
            <a:spLocks noGrp="1"/>
          </p:cNvSpPr>
          <p:nvPr>
            <p:ph type="ctrTitle"/>
          </p:nvPr>
        </p:nvSpPr>
        <p:spPr/>
        <p:txBody>
          <a:bodyPr>
            <a:normAutofit fontScale="90000"/>
          </a:bodyPr>
          <a:lstStyle/>
          <a:p>
            <a:r>
              <a:rPr lang="es-ES" b="1" dirty="0">
                <a:solidFill>
                  <a:srgbClr val="FF0000"/>
                </a:solidFill>
              </a:rPr>
              <a:t>PELIGROS DE SÍLICE EN LA CONSTRUCCIÓN</a:t>
            </a:r>
            <a:r>
              <a:rPr lang="en-US" b="1" dirty="0">
                <a:solidFill>
                  <a:srgbClr val="FF0000"/>
                </a:solidFill>
              </a:rPr>
              <a:t> </a:t>
            </a:r>
            <a:br>
              <a:rPr lang="en-US" b="1" dirty="0">
                <a:solidFill>
                  <a:srgbClr val="FF0000"/>
                </a:solidFill>
              </a:rPr>
            </a:br>
            <a:endParaRPr lang="en-US" dirty="0"/>
          </a:p>
        </p:txBody>
      </p:sp>
      <p:sp>
        <p:nvSpPr>
          <p:cNvPr id="8" name="Subtitle 7">
            <a:extLst>
              <a:ext uri="{FF2B5EF4-FFF2-40B4-BE49-F238E27FC236}">
                <a16:creationId xmlns:a16="http://schemas.microsoft.com/office/drawing/2014/main" id="{E02848E1-128B-4577-867C-A014C17E4CF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8110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ómo Se Desarrolla la Silicosis">
            <a:extLst>
              <a:ext uri="{FF2B5EF4-FFF2-40B4-BE49-F238E27FC236}">
                <a16:creationId xmlns:a16="http://schemas.microsoft.com/office/drawing/2014/main" id="{3AE790B3-70A6-418D-A161-92070D2EFFF0}"/>
              </a:ext>
            </a:extLst>
          </p:cNvPr>
          <p:cNvSpPr>
            <a:spLocks noGrp="1"/>
          </p:cNvSpPr>
          <p:nvPr>
            <p:ph type="title"/>
          </p:nvPr>
        </p:nvSpPr>
        <p:spPr/>
        <p:txBody>
          <a:bodyPr/>
          <a:lstStyle/>
          <a:p>
            <a:r>
              <a:rPr lang="es-ES" b="1" dirty="0">
                <a:solidFill>
                  <a:srgbClr val="FF0000"/>
                </a:solidFill>
              </a:rPr>
              <a:t>Cómo Se Desarrolla la </a:t>
            </a:r>
            <a:r>
              <a:rPr lang="es-ES" b="1" dirty="0" err="1">
                <a:solidFill>
                  <a:srgbClr val="FF0000"/>
                </a:solidFill>
              </a:rPr>
              <a:t>Silicosi</a:t>
            </a:r>
            <a:r>
              <a:rPr lang="en-US" b="1" dirty="0">
                <a:solidFill>
                  <a:srgbClr val="FF0000"/>
                </a:solidFill>
              </a:rPr>
              <a:t>s</a:t>
            </a:r>
          </a:p>
        </p:txBody>
      </p:sp>
      <p:pic>
        <p:nvPicPr>
          <p:cNvPr id="23" name="Content Placeholder 22" descr="Cómo Se Desarrolla la Silicosis">
            <a:extLst>
              <a:ext uri="{FF2B5EF4-FFF2-40B4-BE49-F238E27FC236}">
                <a16:creationId xmlns:a16="http://schemas.microsoft.com/office/drawing/2014/main" id="{5A71159D-1B53-4D7B-99F0-783D49B7FA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9141" y="1668043"/>
            <a:ext cx="8740543" cy="4824832"/>
          </a:xfrm>
        </p:spPr>
      </p:pic>
    </p:spTree>
    <p:extLst>
      <p:ext uri="{BB962C8B-B14F-4D97-AF65-F5344CB8AC3E}">
        <p14:creationId xmlns:p14="http://schemas.microsoft.com/office/powerpoint/2010/main" val="187919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Rectangle 2" descr="Efectos del tabaquismo"/>
          <p:cNvSpPr>
            <a:spLocks noGrp="1" noChangeArrowheads="1"/>
          </p:cNvSpPr>
          <p:nvPr>
            <p:ph type="title"/>
          </p:nvPr>
        </p:nvSpPr>
        <p:spPr/>
        <p:txBody>
          <a:bodyPr>
            <a:normAutofit/>
          </a:bodyPr>
          <a:lstStyle/>
          <a:p>
            <a:r>
              <a:rPr lang="en-US" sz="5400" b="1" dirty="0" err="1">
                <a:solidFill>
                  <a:srgbClr val="FF0000"/>
                </a:solidFill>
              </a:rPr>
              <a:t>Efectos</a:t>
            </a:r>
            <a:r>
              <a:rPr lang="en-US" sz="5400" b="1" dirty="0">
                <a:solidFill>
                  <a:srgbClr val="FF0000"/>
                </a:solidFill>
              </a:rPr>
              <a:t> del </a:t>
            </a:r>
            <a:r>
              <a:rPr lang="en-US" sz="5400" b="1" dirty="0" err="1">
                <a:solidFill>
                  <a:srgbClr val="FF0000"/>
                </a:solidFill>
              </a:rPr>
              <a:t>tabaquismo</a:t>
            </a:r>
            <a:endParaRPr lang="en-US" sz="5400" b="1" dirty="0">
              <a:solidFill>
                <a:srgbClr val="FF0000"/>
              </a:solidFill>
            </a:endParaRPr>
          </a:p>
        </p:txBody>
      </p:sp>
      <p:sp>
        <p:nvSpPr>
          <p:cNvPr id="602116" name="Rectangle 4"/>
          <p:cNvSpPr>
            <a:spLocks noGrp="1" noChangeArrowheads="1"/>
          </p:cNvSpPr>
          <p:nvPr>
            <p:ph type="body" sz="half" idx="1"/>
          </p:nvPr>
        </p:nvSpPr>
        <p:spPr>
          <a:xfrm>
            <a:off x="609600" y="1600201"/>
            <a:ext cx="5384800" cy="2277207"/>
          </a:xfrm>
        </p:spPr>
        <p:txBody>
          <a:bodyPr/>
          <a:lstStyle/>
          <a:p>
            <a:r>
              <a:rPr lang="es-ES" dirty="0"/>
              <a:t>Fumar paraliza la defensa natural del cuerpo-cilios</a:t>
            </a:r>
            <a:r>
              <a:rPr lang="en-US" dirty="0"/>
              <a:t>.</a:t>
            </a:r>
          </a:p>
        </p:txBody>
      </p:sp>
      <p:pic>
        <p:nvPicPr>
          <p:cNvPr id="4" name="Content Placeholder 3" descr="Efectos del tabaquismo">
            <a:extLst>
              <a:ext uri="{FF2B5EF4-FFF2-40B4-BE49-F238E27FC236}">
                <a16:creationId xmlns:a16="http://schemas.microsoft.com/office/drawing/2014/main" id="{C88B3A21-D7F0-4C85-9B5F-B6404317E93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69514" y="2894048"/>
            <a:ext cx="7612886" cy="2740270"/>
          </a:xfrm>
        </p:spPr>
      </p:pic>
    </p:spTree>
    <p:extLst>
      <p:ext uri="{BB962C8B-B14F-4D97-AF65-F5344CB8AC3E}">
        <p14:creationId xmlns:p14="http://schemas.microsoft.com/office/powerpoint/2010/main" val="27551262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FD24-E113-4AD3-B15F-DFCA837EEC2D}"/>
              </a:ext>
            </a:extLst>
          </p:cNvPr>
          <p:cNvSpPr>
            <a:spLocks noGrp="1"/>
          </p:cNvSpPr>
          <p:nvPr>
            <p:ph type="title"/>
          </p:nvPr>
        </p:nvSpPr>
        <p:spPr/>
        <p:txBody>
          <a:bodyPr/>
          <a:lstStyle/>
          <a:p>
            <a:r>
              <a:rPr lang="es-ES" b="1" dirty="0">
                <a:solidFill>
                  <a:srgbClr val="FF0000"/>
                </a:solidFill>
              </a:rPr>
              <a:t>Diagnóstico y Tratamiento de la </a:t>
            </a:r>
            <a:r>
              <a:rPr lang="es-ES" b="1" dirty="0" err="1">
                <a:solidFill>
                  <a:srgbClr val="FF0000"/>
                </a:solidFill>
              </a:rPr>
              <a:t>Silicosi</a:t>
            </a:r>
            <a:r>
              <a:rPr lang="en-US" b="1" dirty="0">
                <a:solidFill>
                  <a:srgbClr val="FF0000"/>
                </a:solidFill>
              </a:rPr>
              <a:t>s</a:t>
            </a:r>
          </a:p>
        </p:txBody>
      </p:sp>
      <p:sp>
        <p:nvSpPr>
          <p:cNvPr id="3" name="Content Placeholder 2">
            <a:extLst>
              <a:ext uri="{FF2B5EF4-FFF2-40B4-BE49-F238E27FC236}">
                <a16:creationId xmlns:a16="http://schemas.microsoft.com/office/drawing/2014/main" id="{3A4F9CD3-6410-414B-A8F1-6D392E796CC2}"/>
              </a:ext>
            </a:extLst>
          </p:cNvPr>
          <p:cNvSpPr>
            <a:spLocks noGrp="1"/>
          </p:cNvSpPr>
          <p:nvPr>
            <p:ph idx="1"/>
          </p:nvPr>
        </p:nvSpPr>
        <p:spPr/>
        <p:txBody>
          <a:bodyPr/>
          <a:lstStyle/>
          <a:p>
            <a:r>
              <a:rPr lang="en-US" dirty="0"/>
              <a:t>¡No Hay </a:t>
            </a:r>
            <a:r>
              <a:rPr lang="en-US" dirty="0" err="1"/>
              <a:t>Cura</a:t>
            </a:r>
            <a:r>
              <a:rPr lang="en-US" dirty="0"/>
              <a:t>!</a:t>
            </a:r>
          </a:p>
          <a:p>
            <a:r>
              <a:rPr lang="es-ES" dirty="0"/>
              <a:t>Sólo la prevención y el tratamiento de los síntoma</a:t>
            </a:r>
            <a:r>
              <a:rPr lang="en-US" dirty="0"/>
              <a:t>s</a:t>
            </a:r>
          </a:p>
          <a:p>
            <a:r>
              <a:rPr lang="es-ES" dirty="0"/>
              <a:t>Los médicos especializados, conocidos como los lectores" B", están capacitados para identificar las enfermedades pulmonares causadas por la exposición al polvo</a:t>
            </a:r>
            <a:r>
              <a:rPr lang="en-US" dirty="0"/>
              <a:t>.</a:t>
            </a:r>
          </a:p>
        </p:txBody>
      </p:sp>
    </p:spTree>
    <p:extLst>
      <p:ext uri="{BB962C8B-B14F-4D97-AF65-F5344CB8AC3E}">
        <p14:creationId xmlns:p14="http://schemas.microsoft.com/office/powerpoint/2010/main" val="241904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6691-1FFB-479A-A87C-BCBEA0C413C1}"/>
              </a:ext>
            </a:extLst>
          </p:cNvPr>
          <p:cNvSpPr>
            <a:spLocks noGrp="1"/>
          </p:cNvSpPr>
          <p:nvPr>
            <p:ph type="title"/>
          </p:nvPr>
        </p:nvSpPr>
        <p:spPr/>
        <p:txBody>
          <a:bodyPr/>
          <a:lstStyle/>
          <a:p>
            <a:r>
              <a:rPr lang="es-ES" b="1" dirty="0">
                <a:solidFill>
                  <a:srgbClr val="FF0000"/>
                </a:solidFill>
              </a:rPr>
              <a:t>Complicaciones Relacionadas con el Sílice</a:t>
            </a:r>
            <a:endParaRPr lang="en-US" b="1" dirty="0">
              <a:solidFill>
                <a:srgbClr val="FF0000"/>
              </a:solidFill>
            </a:endParaRPr>
          </a:p>
        </p:txBody>
      </p:sp>
      <p:sp>
        <p:nvSpPr>
          <p:cNvPr id="3" name="Content Placeholder 2">
            <a:extLst>
              <a:ext uri="{FF2B5EF4-FFF2-40B4-BE49-F238E27FC236}">
                <a16:creationId xmlns:a16="http://schemas.microsoft.com/office/drawing/2014/main" id="{6256EF15-8741-4D3D-ADF7-F340E9DA6262}"/>
              </a:ext>
            </a:extLst>
          </p:cNvPr>
          <p:cNvSpPr>
            <a:spLocks noGrp="1"/>
          </p:cNvSpPr>
          <p:nvPr>
            <p:ph idx="1"/>
          </p:nvPr>
        </p:nvSpPr>
        <p:spPr/>
        <p:txBody>
          <a:bodyPr/>
          <a:lstStyle/>
          <a:p>
            <a:r>
              <a:rPr lang="en-US" dirty="0" err="1"/>
              <a:t>Cáncer</a:t>
            </a:r>
            <a:r>
              <a:rPr lang="en-US" dirty="0"/>
              <a:t> de </a:t>
            </a:r>
            <a:r>
              <a:rPr lang="en-US" dirty="0" err="1"/>
              <a:t>Pulmón</a:t>
            </a:r>
            <a:endParaRPr lang="en-US" dirty="0"/>
          </a:p>
          <a:p>
            <a:r>
              <a:rPr lang="es-ES" dirty="0"/>
              <a:t>Enfermedad pulmonar obstructiva crónica (EPOC - COPD </a:t>
            </a:r>
            <a:r>
              <a:rPr lang="es-ES" sz="1600" dirty="0"/>
              <a:t>POR SUS </a:t>
            </a:r>
          </a:p>
          <a:p>
            <a:pPr marL="0" indent="0">
              <a:buNone/>
            </a:pPr>
            <a:r>
              <a:rPr lang="es-ES" sz="1600" dirty="0"/>
              <a:t>SIGLAS EN INGLÉS</a:t>
            </a:r>
            <a:r>
              <a:rPr lang="en-US" sz="1600" dirty="0"/>
              <a:t>)</a:t>
            </a:r>
          </a:p>
          <a:p>
            <a:r>
              <a:rPr lang="en-US" dirty="0" err="1"/>
              <a:t>Enfermedad</a:t>
            </a:r>
            <a:r>
              <a:rPr lang="en-US" dirty="0"/>
              <a:t> Renal</a:t>
            </a:r>
          </a:p>
        </p:txBody>
      </p:sp>
    </p:spTree>
    <p:extLst>
      <p:ext uri="{BB962C8B-B14F-4D97-AF65-F5344CB8AC3E}">
        <p14:creationId xmlns:p14="http://schemas.microsoft.com/office/powerpoint/2010/main" val="1660200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FE605-FBC7-47C9-8BDA-332AB9FD8A97}"/>
              </a:ext>
            </a:extLst>
          </p:cNvPr>
          <p:cNvSpPr>
            <a:spLocks noGrp="1"/>
          </p:cNvSpPr>
          <p:nvPr>
            <p:ph type="title"/>
          </p:nvPr>
        </p:nvSpPr>
        <p:spPr/>
        <p:txBody>
          <a:bodyPr/>
          <a:lstStyle/>
          <a:p>
            <a:r>
              <a:rPr lang="es-ES" b="1" dirty="0">
                <a:solidFill>
                  <a:srgbClr val="FF0000"/>
                </a:solidFill>
              </a:rPr>
              <a:t>¿Dónde Están Expuestos los trabajadores</a:t>
            </a:r>
            <a:r>
              <a:rPr lang="en-US" b="1" dirty="0">
                <a:solidFill>
                  <a:srgbClr val="FF0000"/>
                </a:solidFill>
              </a:rPr>
              <a:t>?</a:t>
            </a:r>
          </a:p>
        </p:txBody>
      </p:sp>
      <p:sp>
        <p:nvSpPr>
          <p:cNvPr id="3" name="Content Placeholder 2">
            <a:extLst>
              <a:ext uri="{FF2B5EF4-FFF2-40B4-BE49-F238E27FC236}">
                <a16:creationId xmlns:a16="http://schemas.microsoft.com/office/drawing/2014/main" id="{59076A1A-85F1-451A-B7C4-F7666AB584D7}"/>
              </a:ext>
            </a:extLst>
          </p:cNvPr>
          <p:cNvSpPr>
            <a:spLocks noGrp="1"/>
          </p:cNvSpPr>
          <p:nvPr>
            <p:ph idx="1"/>
          </p:nvPr>
        </p:nvSpPr>
        <p:spPr/>
        <p:txBody>
          <a:bodyPr>
            <a:normAutofit lnSpcReduction="10000"/>
          </a:bodyPr>
          <a:lstStyle/>
          <a:p>
            <a:pPr lvl="0"/>
            <a:r>
              <a:rPr lang="es-ES" dirty="0"/>
              <a:t>La limpieza abrasiva con arena para quitar la pintura y el óxido de puentes, tanques, estructuras de hormigón y otras superficie</a:t>
            </a:r>
            <a:r>
              <a:rPr lang="en-US" dirty="0"/>
              <a:t>s</a:t>
            </a:r>
          </a:p>
          <a:p>
            <a:pPr lvl="0"/>
            <a:r>
              <a:rPr lang="en-US" dirty="0" err="1"/>
              <a:t>Martillo</a:t>
            </a:r>
            <a:r>
              <a:rPr lang="en-US" dirty="0"/>
              <a:t> </a:t>
            </a:r>
            <a:r>
              <a:rPr lang="en-US" dirty="0" err="1"/>
              <a:t>neumatico</a:t>
            </a:r>
            <a:endParaRPr lang="en-US" dirty="0"/>
          </a:p>
          <a:p>
            <a:pPr lvl="0"/>
            <a:r>
              <a:rPr lang="en-US" dirty="0" err="1"/>
              <a:t>Perforación</a:t>
            </a:r>
            <a:r>
              <a:rPr lang="en-US" dirty="0"/>
              <a:t> de </a:t>
            </a:r>
            <a:r>
              <a:rPr lang="en-US" dirty="0" err="1"/>
              <a:t>roca</a:t>
            </a:r>
            <a:r>
              <a:rPr lang="en-US" dirty="0"/>
              <a:t>/</a:t>
            </a:r>
            <a:r>
              <a:rPr lang="en-US" dirty="0" err="1"/>
              <a:t>pozo</a:t>
            </a:r>
            <a:endParaRPr lang="en-US" dirty="0"/>
          </a:p>
          <a:p>
            <a:pPr lvl="0"/>
            <a:r>
              <a:rPr lang="en-US" dirty="0" err="1"/>
              <a:t>Mezcla</a:t>
            </a:r>
            <a:r>
              <a:rPr lang="en-US" dirty="0"/>
              <a:t> de </a:t>
            </a:r>
            <a:r>
              <a:rPr lang="en-US" dirty="0" err="1"/>
              <a:t>concreto</a:t>
            </a:r>
            <a:endParaRPr lang="en-US" dirty="0"/>
          </a:p>
          <a:p>
            <a:pPr lvl="0"/>
            <a:r>
              <a:rPr lang="en-US" dirty="0" err="1"/>
              <a:t>Perforación</a:t>
            </a:r>
            <a:r>
              <a:rPr lang="en-US" dirty="0"/>
              <a:t> de </a:t>
            </a:r>
            <a:r>
              <a:rPr lang="en-US" dirty="0" err="1"/>
              <a:t>concreto</a:t>
            </a:r>
            <a:endParaRPr lang="en-US" dirty="0"/>
          </a:p>
          <a:p>
            <a:pPr lvl="0"/>
            <a:r>
              <a:rPr lang="en-US" dirty="0"/>
              <a:t>Corte y </a:t>
            </a:r>
            <a:r>
              <a:rPr lang="en-US" dirty="0" err="1"/>
              <a:t>aserrado</a:t>
            </a:r>
            <a:r>
              <a:rPr lang="en-US" dirty="0"/>
              <a:t> de </a:t>
            </a:r>
            <a:r>
              <a:rPr lang="en-US" dirty="0" err="1"/>
              <a:t>bloques</a:t>
            </a:r>
            <a:r>
              <a:rPr lang="en-US" dirty="0"/>
              <a:t> de </a:t>
            </a:r>
            <a:r>
              <a:rPr lang="en-US" dirty="0" err="1"/>
              <a:t>concreto</a:t>
            </a:r>
            <a:r>
              <a:rPr lang="en-US" dirty="0"/>
              <a:t> y </a:t>
            </a:r>
            <a:r>
              <a:rPr lang="en-US" dirty="0" err="1"/>
              <a:t>ladrillo</a:t>
            </a:r>
            <a:endParaRPr lang="en-US" dirty="0"/>
          </a:p>
          <a:p>
            <a:pPr lvl="0"/>
            <a:r>
              <a:rPr lang="en-US" dirty="0" err="1"/>
              <a:t>Rellenado</a:t>
            </a:r>
            <a:r>
              <a:rPr lang="en-US" dirty="0"/>
              <a:t> </a:t>
            </a:r>
            <a:r>
              <a:rPr lang="en-US" dirty="0" err="1"/>
              <a:t>en</a:t>
            </a:r>
            <a:r>
              <a:rPr lang="en-US" dirty="0"/>
              <a:t> </a:t>
            </a:r>
            <a:r>
              <a:rPr lang="en-US" dirty="0" err="1"/>
              <a:t>ladrillo</a:t>
            </a:r>
            <a:r>
              <a:rPr lang="en-US" dirty="0"/>
              <a:t> (Tuck pointing)</a:t>
            </a:r>
          </a:p>
          <a:p>
            <a:pPr lvl="0"/>
            <a:r>
              <a:rPr lang="en-US" dirty="0" err="1"/>
              <a:t>Operaciones</a:t>
            </a:r>
            <a:r>
              <a:rPr lang="en-US" dirty="0"/>
              <a:t> </a:t>
            </a:r>
            <a:r>
              <a:rPr lang="en-US" dirty="0" err="1"/>
              <a:t>en</a:t>
            </a:r>
            <a:r>
              <a:rPr lang="en-US" dirty="0"/>
              <a:t> </a:t>
            </a:r>
            <a:r>
              <a:rPr lang="en-US" dirty="0" err="1"/>
              <a:t>túneles</a:t>
            </a:r>
            <a:endParaRPr lang="en-US" dirty="0"/>
          </a:p>
        </p:txBody>
      </p:sp>
    </p:spTree>
    <p:extLst>
      <p:ext uri="{BB962C8B-B14F-4D97-AF65-F5344CB8AC3E}">
        <p14:creationId xmlns:p14="http://schemas.microsoft.com/office/powerpoint/2010/main" val="4181070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B9E8-3A43-4E1E-A895-1B2A0A264E31}"/>
              </a:ext>
            </a:extLst>
          </p:cNvPr>
          <p:cNvSpPr>
            <a:spLocks noGrp="1"/>
          </p:cNvSpPr>
          <p:nvPr>
            <p:ph type="title"/>
          </p:nvPr>
        </p:nvSpPr>
        <p:spPr/>
        <p:txBody>
          <a:bodyPr/>
          <a:lstStyle/>
          <a:p>
            <a:r>
              <a:rPr lang="en-US" b="1" dirty="0" err="1">
                <a:solidFill>
                  <a:srgbClr val="FF0000"/>
                </a:solidFill>
              </a:rPr>
              <a:t>Introducción</a:t>
            </a:r>
            <a:r>
              <a:rPr lang="en-US" b="1" dirty="0">
                <a:solidFill>
                  <a:srgbClr val="FF0000"/>
                </a:solidFill>
              </a:rPr>
              <a:t> a la OSHA</a:t>
            </a:r>
          </a:p>
        </p:txBody>
      </p:sp>
      <p:sp>
        <p:nvSpPr>
          <p:cNvPr id="3" name="Content Placeholder 2">
            <a:extLst>
              <a:ext uri="{FF2B5EF4-FFF2-40B4-BE49-F238E27FC236}">
                <a16:creationId xmlns:a16="http://schemas.microsoft.com/office/drawing/2014/main" id="{85BE0FDA-F5A2-4CCC-ADC9-8B0CDF6D7568}"/>
              </a:ext>
            </a:extLst>
          </p:cNvPr>
          <p:cNvSpPr>
            <a:spLocks noGrp="1"/>
          </p:cNvSpPr>
          <p:nvPr>
            <p:ph idx="1"/>
          </p:nvPr>
        </p:nvSpPr>
        <p:spPr/>
        <p:txBody>
          <a:bodyPr>
            <a:normAutofit fontScale="92500"/>
          </a:bodyPr>
          <a:lstStyle/>
          <a:p>
            <a:pPr lvl="0"/>
            <a:r>
              <a:rPr lang="es-ES" dirty="0"/>
              <a:t>El propósito de la OSHA y el deber del empleador es proporcionar un lugar seguro de empleo</a:t>
            </a:r>
            <a:endParaRPr lang="en-US" dirty="0"/>
          </a:p>
          <a:p>
            <a:pPr lvl="0"/>
            <a:r>
              <a:rPr lang="es-ES" dirty="0"/>
              <a:t>Derechos y responsabilidades del empleador/empleado bajo el </a:t>
            </a:r>
            <a:r>
              <a:rPr lang="es-ES" dirty="0" err="1"/>
              <a:t>OSHAc</a:t>
            </a:r>
            <a:r>
              <a:rPr lang="en-US" dirty="0"/>
              <a:t>t</a:t>
            </a:r>
          </a:p>
          <a:p>
            <a:pPr lvl="0"/>
            <a:r>
              <a:rPr lang="es-ES" dirty="0"/>
              <a:t>Reusarse a trabajar porque las condiciones son peligrosa</a:t>
            </a:r>
            <a:r>
              <a:rPr lang="en-US" dirty="0"/>
              <a:t>s</a:t>
            </a:r>
          </a:p>
          <a:p>
            <a:pPr lvl="0"/>
            <a:r>
              <a:rPr lang="es-ES" dirty="0"/>
              <a:t>La política de citación de OSHA en sitios de trabajo con </a:t>
            </a:r>
            <a:r>
              <a:rPr lang="es-ES" dirty="0" err="1"/>
              <a:t>multi</a:t>
            </a:r>
            <a:r>
              <a:rPr lang="es-ES" dirty="0"/>
              <a:t>-empresas</a:t>
            </a:r>
            <a:endParaRPr lang="en-US" dirty="0"/>
          </a:p>
          <a:p>
            <a:pPr lvl="0"/>
            <a:r>
              <a:rPr lang="es-ES" dirty="0"/>
              <a:t>Los derechos de los empleados como denunciantes (</a:t>
            </a:r>
            <a:r>
              <a:rPr lang="es-ES" dirty="0" err="1"/>
              <a:t>whistleblower</a:t>
            </a:r>
            <a:r>
              <a:rPr lang="es-ES" dirty="0"/>
              <a:t>)</a:t>
            </a:r>
            <a:endParaRPr lang="en-US" dirty="0"/>
          </a:p>
          <a:p>
            <a:pPr lvl="0"/>
            <a:r>
              <a:rPr lang="es-ES" dirty="0"/>
              <a:t>Política de OSHA en proveer y pago de equipos de protección personal</a:t>
            </a:r>
            <a:endParaRPr lang="en-US" dirty="0"/>
          </a:p>
          <a:p>
            <a:pPr lvl="0"/>
            <a:r>
              <a:rPr lang="es-ES" dirty="0"/>
              <a:t>Reporte de muertes y catástrofe</a:t>
            </a:r>
            <a:r>
              <a:rPr lang="en-US" dirty="0"/>
              <a:t>s</a:t>
            </a:r>
          </a:p>
          <a:p>
            <a:pPr lvl="0"/>
            <a:r>
              <a:rPr lang="es-ES" dirty="0"/>
              <a:t>Exposición de los empleados y registros médico</a:t>
            </a:r>
            <a:r>
              <a:rPr lang="en-US" dirty="0"/>
              <a:t>s</a:t>
            </a:r>
          </a:p>
        </p:txBody>
      </p:sp>
    </p:spTree>
    <p:extLst>
      <p:ext uri="{BB962C8B-B14F-4D97-AF65-F5344CB8AC3E}">
        <p14:creationId xmlns:p14="http://schemas.microsoft.com/office/powerpoint/2010/main" val="2988903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AC229-ABA9-4523-B75F-DBDEEAC741F6}"/>
              </a:ext>
            </a:extLst>
          </p:cNvPr>
          <p:cNvSpPr>
            <a:spLocks noGrp="1"/>
          </p:cNvSpPr>
          <p:nvPr>
            <p:ph type="title"/>
          </p:nvPr>
        </p:nvSpPr>
        <p:spPr/>
        <p:txBody>
          <a:bodyPr/>
          <a:lstStyle/>
          <a:p>
            <a:r>
              <a:rPr lang="en-US" b="1" dirty="0" err="1">
                <a:solidFill>
                  <a:srgbClr val="FF0000"/>
                </a:solidFill>
              </a:rPr>
              <a:t>Cláusula</a:t>
            </a:r>
            <a:r>
              <a:rPr lang="en-US" b="1" dirty="0">
                <a:solidFill>
                  <a:srgbClr val="FF0000"/>
                </a:solidFill>
              </a:rPr>
              <a:t> del </a:t>
            </a:r>
            <a:r>
              <a:rPr lang="en-US" b="1" dirty="0" err="1">
                <a:solidFill>
                  <a:srgbClr val="FF0000"/>
                </a:solidFill>
              </a:rPr>
              <a:t>Deber</a:t>
            </a:r>
            <a:r>
              <a:rPr lang="en-US" b="1" dirty="0">
                <a:solidFill>
                  <a:srgbClr val="FF0000"/>
                </a:solidFill>
              </a:rPr>
              <a:t> General</a:t>
            </a:r>
          </a:p>
        </p:txBody>
      </p:sp>
      <p:sp>
        <p:nvSpPr>
          <p:cNvPr id="3" name="Content Placeholder 2">
            <a:extLst>
              <a:ext uri="{FF2B5EF4-FFF2-40B4-BE49-F238E27FC236}">
                <a16:creationId xmlns:a16="http://schemas.microsoft.com/office/drawing/2014/main" id="{E0C31655-A7E6-4ACE-A155-95272536ADB6}"/>
              </a:ext>
            </a:extLst>
          </p:cNvPr>
          <p:cNvSpPr>
            <a:spLocks noGrp="1"/>
          </p:cNvSpPr>
          <p:nvPr>
            <p:ph idx="1"/>
          </p:nvPr>
        </p:nvSpPr>
        <p:spPr/>
        <p:txBody>
          <a:bodyPr>
            <a:normAutofit lnSpcReduction="10000"/>
          </a:bodyPr>
          <a:lstStyle/>
          <a:p>
            <a:pPr marL="0" indent="0">
              <a:buNone/>
            </a:pPr>
            <a:r>
              <a:rPr lang="en-US" b="1" i="1" dirty="0"/>
              <a:t>(a)	</a:t>
            </a:r>
            <a:r>
              <a:rPr lang="en-US" b="1" i="1" dirty="0" err="1"/>
              <a:t>Cada</a:t>
            </a:r>
            <a:r>
              <a:rPr lang="en-US" b="1" i="1" dirty="0"/>
              <a:t> </a:t>
            </a:r>
            <a:r>
              <a:rPr lang="en-US" b="1" i="1" dirty="0" err="1"/>
              <a:t>empleador</a:t>
            </a:r>
            <a:endParaRPr lang="en-US" dirty="0"/>
          </a:p>
          <a:p>
            <a:pPr marL="1144588" lvl="0"/>
            <a:r>
              <a:rPr lang="es-ES" i="1" dirty="0"/>
              <a:t>Proporcionará a cada uno de sus empleados un empleo y un lugar de empleo libres de riesgos reconocidos que causen o puedan causar la muerte o daños físicos graves a sus empleados</a:t>
            </a:r>
            <a:r>
              <a:rPr lang="en-US" i="1" dirty="0"/>
              <a:t>.</a:t>
            </a:r>
            <a:endParaRPr lang="en-US" dirty="0"/>
          </a:p>
          <a:p>
            <a:pPr marL="1144588" lvl="0"/>
            <a:r>
              <a:rPr lang="es-ES" i="1" dirty="0"/>
              <a:t>Cumplirán con las normas de seguridad y salud en el trabajo promulgadas bajo esta Ley</a:t>
            </a:r>
            <a:r>
              <a:rPr lang="en-US" i="1" dirty="0"/>
              <a:t>.</a:t>
            </a:r>
            <a:endParaRPr lang="en-US" dirty="0"/>
          </a:p>
          <a:p>
            <a:pPr marL="914400" indent="-914400">
              <a:buNone/>
            </a:pPr>
            <a:r>
              <a:rPr lang="en-US" b="1" i="1" dirty="0"/>
              <a:t>(b)	</a:t>
            </a:r>
            <a:r>
              <a:rPr lang="es-ES" b="1" i="1" dirty="0"/>
              <a:t>Cada empleado </a:t>
            </a:r>
            <a:r>
              <a:rPr lang="es-ES" i="1" dirty="0"/>
              <a:t>deberá cumplir con las normas de seguridad y salud en el trabajo y todas las normas, reglamentos y órdenes dictadas en virtud de esta Ley que son aplicables a sus propias acciones y conducta</a:t>
            </a:r>
            <a:r>
              <a:rPr lang="en-US" i="1" dirty="0"/>
              <a:t>.</a:t>
            </a:r>
            <a:endParaRPr lang="en-US" dirty="0"/>
          </a:p>
          <a:p>
            <a:endParaRPr lang="en-US" dirty="0"/>
          </a:p>
        </p:txBody>
      </p:sp>
    </p:spTree>
    <p:extLst>
      <p:ext uri="{BB962C8B-B14F-4D97-AF65-F5344CB8AC3E}">
        <p14:creationId xmlns:p14="http://schemas.microsoft.com/office/powerpoint/2010/main" val="1916186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p:nvPr>
        </p:nvSpPr>
        <p:spPr/>
        <p:txBody>
          <a:bodyPr>
            <a:noAutofit/>
          </a:bodyPr>
          <a:lstStyle/>
          <a:p>
            <a:r>
              <a:rPr lang="es-ES" sz="4800" b="1" dirty="0">
                <a:solidFill>
                  <a:srgbClr val="FF0000"/>
                </a:solidFill>
              </a:rPr>
              <a:t>!Negarse a Trabajar, porque las Condiciones son Peligrosas</a:t>
            </a:r>
            <a:r>
              <a:rPr lang="en-US" sz="4800" b="1" dirty="0">
                <a:solidFill>
                  <a:srgbClr val="FF0000"/>
                </a:solidFill>
              </a:rPr>
              <a:t>!</a:t>
            </a:r>
          </a:p>
        </p:txBody>
      </p:sp>
      <p:sp>
        <p:nvSpPr>
          <p:cNvPr id="2" name="Rectangle 3"/>
          <p:cNvSpPr>
            <a:spLocks noGrp="1" noChangeArrowheads="1"/>
          </p:cNvSpPr>
          <p:nvPr>
            <p:ph idx="1"/>
          </p:nvPr>
        </p:nvSpPr>
        <p:spPr/>
        <p:txBody>
          <a:bodyPr>
            <a:normAutofit/>
          </a:bodyPr>
          <a:lstStyle/>
          <a:p>
            <a:pPr>
              <a:buNone/>
            </a:pPr>
            <a:r>
              <a:rPr lang="es-ES" b="1" i="1" dirty="0"/>
              <a:t>Cuando se dan todas estas condiciones, debe dar los siguientes pasos</a:t>
            </a:r>
            <a:r>
              <a:rPr lang="en-US" b="1" i="1" dirty="0"/>
              <a:t>:</a:t>
            </a:r>
            <a:endParaRPr lang="en-US" dirty="0"/>
          </a:p>
          <a:p>
            <a:r>
              <a:rPr lang="es-ES" dirty="0"/>
              <a:t>Pida a su empleador que corrija el peligro</a:t>
            </a:r>
            <a:r>
              <a:rPr lang="en-US" dirty="0"/>
              <a:t>;</a:t>
            </a:r>
          </a:p>
          <a:p>
            <a:r>
              <a:rPr lang="es-ES" dirty="0"/>
              <a:t>Pregunte a su empleador por otro trabajo</a:t>
            </a:r>
            <a:r>
              <a:rPr lang="en-US" dirty="0"/>
              <a:t>;</a:t>
            </a:r>
          </a:p>
          <a:p>
            <a:r>
              <a:rPr lang="es-ES" dirty="0"/>
              <a:t>Dígale a su empleador que no realizará el trabajo hasta que se corrija el peligro; y</a:t>
            </a:r>
            <a:endParaRPr lang="en-US" dirty="0"/>
          </a:p>
          <a:p>
            <a:r>
              <a:rPr lang="es-ES" dirty="0"/>
              <a:t>Permanecer en el lugar de trabajo hasta que su empleador le ordene irse</a:t>
            </a:r>
            <a:r>
              <a:rPr lang="en-US" dirty="0"/>
              <a:t>.</a:t>
            </a:r>
          </a:p>
        </p:txBody>
      </p:sp>
    </p:spTree>
    <p:extLst>
      <p:ext uri="{BB962C8B-B14F-4D97-AF65-F5344CB8AC3E}">
        <p14:creationId xmlns:p14="http://schemas.microsoft.com/office/powerpoint/2010/main" val="3247192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os Empleadores Deben Proporcionar y Pagar Por la mayoría de los EPP (PPE por sus siglas en ingles)">
            <a:extLst>
              <a:ext uri="{FF2B5EF4-FFF2-40B4-BE49-F238E27FC236}">
                <a16:creationId xmlns:a16="http://schemas.microsoft.com/office/drawing/2014/main" id="{DC4D7E98-8263-4732-B973-071CB257205B}"/>
              </a:ext>
            </a:extLst>
          </p:cNvPr>
          <p:cNvSpPr>
            <a:spLocks noGrp="1"/>
          </p:cNvSpPr>
          <p:nvPr>
            <p:ph type="title"/>
          </p:nvPr>
        </p:nvSpPr>
        <p:spPr/>
        <p:txBody>
          <a:bodyPr>
            <a:normAutofit/>
          </a:bodyPr>
          <a:lstStyle/>
          <a:p>
            <a:r>
              <a:rPr lang="es-ES" b="1" dirty="0">
                <a:solidFill>
                  <a:srgbClr val="FF0000"/>
                </a:solidFill>
              </a:rPr>
              <a:t>Los Empleadores Deben Proporcionar y Pagar Por la mayoría de los EPP</a:t>
            </a:r>
            <a:r>
              <a:rPr lang="en-US" b="1" dirty="0">
                <a:solidFill>
                  <a:srgbClr val="FF0000"/>
                </a:solidFill>
              </a:rPr>
              <a:t> (PPE </a:t>
            </a:r>
            <a:r>
              <a:rPr lang="en-US" sz="2200" b="1" dirty="0" err="1">
                <a:solidFill>
                  <a:srgbClr val="FF0000"/>
                </a:solidFill>
              </a:rPr>
              <a:t>por</a:t>
            </a:r>
            <a:r>
              <a:rPr lang="en-US" sz="2200" b="1" dirty="0">
                <a:solidFill>
                  <a:srgbClr val="FF0000"/>
                </a:solidFill>
              </a:rPr>
              <a:t> </a:t>
            </a:r>
            <a:r>
              <a:rPr lang="en-US" sz="2200" b="1" dirty="0" err="1">
                <a:solidFill>
                  <a:srgbClr val="FF0000"/>
                </a:solidFill>
              </a:rPr>
              <a:t>sus</a:t>
            </a:r>
            <a:r>
              <a:rPr lang="en-US" sz="2200" b="1" dirty="0">
                <a:solidFill>
                  <a:srgbClr val="FF0000"/>
                </a:solidFill>
              </a:rPr>
              <a:t> </a:t>
            </a:r>
            <a:r>
              <a:rPr lang="en-US" sz="2200" b="1" dirty="0" err="1">
                <a:solidFill>
                  <a:srgbClr val="FF0000"/>
                </a:solidFill>
              </a:rPr>
              <a:t>siglas</a:t>
            </a:r>
            <a:r>
              <a:rPr lang="en-US" sz="2200" b="1" dirty="0">
                <a:solidFill>
                  <a:srgbClr val="FF0000"/>
                </a:solidFill>
              </a:rPr>
              <a:t> </a:t>
            </a:r>
            <a:r>
              <a:rPr lang="en-US" sz="2200" b="1" dirty="0" err="1">
                <a:solidFill>
                  <a:srgbClr val="FF0000"/>
                </a:solidFill>
              </a:rPr>
              <a:t>en</a:t>
            </a:r>
            <a:r>
              <a:rPr lang="en-US" sz="2200" b="1" dirty="0">
                <a:solidFill>
                  <a:srgbClr val="FF0000"/>
                </a:solidFill>
              </a:rPr>
              <a:t> ingles</a:t>
            </a:r>
            <a:r>
              <a:rPr lang="en-US" b="1" dirty="0">
                <a:solidFill>
                  <a:srgbClr val="FF0000"/>
                </a:solidFill>
              </a:rPr>
              <a:t>)</a:t>
            </a:r>
            <a:endParaRPr lang="en-US" dirty="0">
              <a:solidFill>
                <a:srgbClr val="FF0000"/>
              </a:solidFill>
            </a:endParaRPr>
          </a:p>
        </p:txBody>
      </p:sp>
      <p:pic>
        <p:nvPicPr>
          <p:cNvPr id="8" name="Content Placeholder 7" descr="Los Empleadores Deben Proporcionar y Pagar Por la mayoría de los EPP (PPE por sus siglas en ingles)">
            <a:extLst>
              <a:ext uri="{FF2B5EF4-FFF2-40B4-BE49-F238E27FC236}">
                <a16:creationId xmlns:a16="http://schemas.microsoft.com/office/drawing/2014/main" id="{A50ADEED-E507-47A6-A015-1A1DBD1389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0672" y="2029237"/>
            <a:ext cx="8246960" cy="4828763"/>
          </a:xfrm>
        </p:spPr>
      </p:pic>
    </p:spTree>
    <p:extLst>
      <p:ext uri="{BB962C8B-B14F-4D97-AF65-F5344CB8AC3E}">
        <p14:creationId xmlns:p14="http://schemas.microsoft.com/office/powerpoint/2010/main" val="563721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533B36-60BC-4441-8B3B-D344341C7F25}"/>
              </a:ext>
            </a:extLst>
          </p:cNvPr>
          <p:cNvSpPr>
            <a:spLocks noGrp="1"/>
          </p:cNvSpPr>
          <p:nvPr>
            <p:ph type="title"/>
          </p:nvPr>
        </p:nvSpPr>
        <p:spPr/>
        <p:txBody>
          <a:bodyPr/>
          <a:lstStyle/>
          <a:p>
            <a:r>
              <a:rPr lang="es-ES" b="1" dirty="0">
                <a:solidFill>
                  <a:srgbClr val="FF0000"/>
                </a:solidFill>
              </a:rPr>
              <a:t>Reportando Muertes y Catástrofes</a:t>
            </a:r>
            <a:r>
              <a:rPr lang="en-US" b="1" dirty="0">
                <a:solidFill>
                  <a:srgbClr val="FF0000"/>
                </a:solidFill>
              </a:rPr>
              <a:t>s</a:t>
            </a:r>
            <a:endParaRPr lang="en-US" dirty="0">
              <a:solidFill>
                <a:srgbClr val="FF0000"/>
              </a:solidFill>
            </a:endParaRPr>
          </a:p>
        </p:txBody>
      </p:sp>
      <p:sp>
        <p:nvSpPr>
          <p:cNvPr id="4" name="Content Placeholder 3">
            <a:extLst>
              <a:ext uri="{FF2B5EF4-FFF2-40B4-BE49-F238E27FC236}">
                <a16:creationId xmlns:a16="http://schemas.microsoft.com/office/drawing/2014/main" id="{38577116-11FB-4360-A16E-2C2F95260372}"/>
              </a:ext>
            </a:extLst>
          </p:cNvPr>
          <p:cNvSpPr>
            <a:spLocks noGrp="1"/>
          </p:cNvSpPr>
          <p:nvPr>
            <p:ph idx="1"/>
          </p:nvPr>
        </p:nvSpPr>
        <p:spPr/>
        <p:txBody>
          <a:bodyPr/>
          <a:lstStyle/>
          <a:p>
            <a:r>
              <a:rPr lang="es-ES" dirty="0"/>
              <a:t>Los empleadores deben reportar todas las muertes relacionadas con el trabajo dentro de ocho (8) horas</a:t>
            </a:r>
            <a:r>
              <a:rPr lang="en-US" dirty="0"/>
              <a:t>.</a:t>
            </a:r>
          </a:p>
          <a:p>
            <a:r>
              <a:rPr lang="es-ES" dirty="0"/>
              <a:t>Todas las hospitalizaciones relacionadas con el trabajo, todas las amputaciones y todas las pérdidas de un ojo en un plazo de 24 horas</a:t>
            </a:r>
            <a:r>
              <a:rPr lang="en-US" dirty="0"/>
              <a:t>.</a:t>
            </a:r>
          </a:p>
        </p:txBody>
      </p:sp>
    </p:spTree>
    <p:extLst>
      <p:ext uri="{BB962C8B-B14F-4D97-AF65-F5344CB8AC3E}">
        <p14:creationId xmlns:p14="http://schemas.microsoft.com/office/powerpoint/2010/main" val="292544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DESCARGOS DE RESPONSABILIDAD DE OSHA</a:t>
            </a:r>
          </a:p>
        </p:txBody>
      </p:sp>
      <p:sp>
        <p:nvSpPr>
          <p:cNvPr id="3" name="Content Placeholder 2"/>
          <p:cNvSpPr>
            <a:spLocks noGrp="1"/>
          </p:cNvSpPr>
          <p:nvPr>
            <p:ph idx="1"/>
          </p:nvPr>
        </p:nvSpPr>
        <p:spPr/>
        <p:txBody>
          <a:bodyPr/>
          <a:lstStyle/>
          <a:p>
            <a:pPr marL="0" indent="0">
              <a:buNone/>
            </a:pPr>
            <a:r>
              <a:rPr lang="es-ES" dirty="0"/>
              <a:t>Este material fue producido bajo el número de subvención SH-05009-SH8 de la Administración de Seguridad y Salud Ocupacional del Departamento de Trabajo de los Estados Unidos. No necesariamente refleja los puntos de vista o políticas del Departamento de Trabajo de los Estados Unidos, ni la mención de nombres comerciales, productos comerciales u organizaciones implique el respaldo del Gobierno de los Estados Unidos.</a:t>
            </a:r>
            <a:endParaRPr lang="en-US" dirty="0"/>
          </a:p>
        </p:txBody>
      </p:sp>
    </p:spTree>
    <p:extLst>
      <p:ext uri="{BB962C8B-B14F-4D97-AF65-F5344CB8AC3E}">
        <p14:creationId xmlns:p14="http://schemas.microsoft.com/office/powerpoint/2010/main" val="2924085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descr="Exposición de los Empleados y Registros Médicos "/>
          <p:cNvSpPr>
            <a:spLocks noGrp="1" noChangeArrowheads="1"/>
          </p:cNvSpPr>
          <p:nvPr>
            <p:ph type="title"/>
          </p:nvPr>
        </p:nvSpPr>
        <p:spPr/>
        <p:txBody>
          <a:bodyPr>
            <a:normAutofit/>
          </a:bodyPr>
          <a:lstStyle/>
          <a:p>
            <a:r>
              <a:rPr lang="es-ES" b="1" i="1" dirty="0">
                <a:solidFill>
                  <a:srgbClr val="FF0000"/>
                </a:solidFill>
              </a:rPr>
              <a:t>Exposición de los Empleados y Registros Médico</a:t>
            </a:r>
            <a:r>
              <a:rPr lang="en-US" b="1" i="1" dirty="0">
                <a:solidFill>
                  <a:srgbClr val="FF0000"/>
                </a:solidFill>
              </a:rPr>
              <a:t>s</a:t>
            </a:r>
            <a:r>
              <a:rPr lang="en-US" b="1" dirty="0">
                <a:solidFill>
                  <a:srgbClr val="FF0000"/>
                </a:solidFill>
              </a:rPr>
              <a:t> </a:t>
            </a:r>
          </a:p>
        </p:txBody>
      </p:sp>
      <p:sp>
        <p:nvSpPr>
          <p:cNvPr id="82948" name="Rectangle 3"/>
          <p:cNvSpPr>
            <a:spLocks noGrp="1" noChangeArrowheads="1"/>
          </p:cNvSpPr>
          <p:nvPr>
            <p:ph sz="half" idx="1"/>
          </p:nvPr>
        </p:nvSpPr>
        <p:spPr/>
        <p:txBody>
          <a:bodyPr>
            <a:normAutofit lnSpcReduction="10000"/>
          </a:bodyPr>
          <a:lstStyle/>
          <a:p>
            <a:pPr>
              <a:buNone/>
            </a:pPr>
            <a:r>
              <a:rPr lang="en-US" b="1" i="1" dirty="0" err="1"/>
              <a:t>Conservación</a:t>
            </a:r>
            <a:r>
              <a:rPr lang="en-US" b="1" i="1" dirty="0"/>
              <a:t> de </a:t>
            </a:r>
            <a:r>
              <a:rPr lang="en-US" b="1" i="1" dirty="0" err="1"/>
              <a:t>Registros</a:t>
            </a:r>
            <a:r>
              <a:rPr lang="en-US" b="1" i="1" dirty="0"/>
              <a:t> </a:t>
            </a:r>
            <a:r>
              <a:rPr lang="en-US" b="1" i="1" dirty="0" err="1"/>
              <a:t>Médicos</a:t>
            </a:r>
            <a:r>
              <a:rPr lang="en-US" b="1" i="1" dirty="0"/>
              <a:t>…</a:t>
            </a:r>
            <a:endParaRPr lang="en-US" dirty="0"/>
          </a:p>
          <a:p>
            <a:r>
              <a:rPr lang="es-ES" dirty="0"/>
              <a:t>Registros médicos del empleado-duración del empleo del empleado más 30 años</a:t>
            </a:r>
            <a:r>
              <a:rPr lang="en-US" dirty="0"/>
              <a:t>.</a:t>
            </a:r>
          </a:p>
          <a:p>
            <a:r>
              <a:rPr lang="es-ES" dirty="0"/>
              <a:t>Registros de exposición de los empleados durante al menos 30 años (resultados personales de monitoreo del aire)</a:t>
            </a:r>
            <a:r>
              <a:rPr lang="en-US" dirty="0"/>
              <a:t>.</a:t>
            </a:r>
          </a:p>
          <a:p>
            <a:r>
              <a:rPr lang="en-US" dirty="0" err="1"/>
              <a:t>Datos</a:t>
            </a:r>
            <a:r>
              <a:rPr lang="en-US" dirty="0"/>
              <a:t> de antecedents médicos-1 </a:t>
            </a:r>
            <a:r>
              <a:rPr lang="en-US" dirty="0" err="1"/>
              <a:t>año</a:t>
            </a:r>
            <a:endParaRPr lang="en-US" dirty="0"/>
          </a:p>
        </p:txBody>
      </p:sp>
      <p:pic>
        <p:nvPicPr>
          <p:cNvPr id="4" name="Content Placeholder 3" descr="Exposición de los Empleados y Registros Médicos ">
            <a:extLst>
              <a:ext uri="{FF2B5EF4-FFF2-40B4-BE49-F238E27FC236}">
                <a16:creationId xmlns:a16="http://schemas.microsoft.com/office/drawing/2014/main" id="{981141E1-8C82-4AAA-A492-C162C201E01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09232" y="2529110"/>
            <a:ext cx="3907536" cy="2944368"/>
          </a:xfrm>
        </p:spPr>
      </p:pic>
    </p:spTree>
    <p:extLst>
      <p:ext uri="{BB962C8B-B14F-4D97-AF65-F5344CB8AC3E}">
        <p14:creationId xmlns:p14="http://schemas.microsoft.com/office/powerpoint/2010/main" val="340613182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CF753-9B18-4F31-838E-F3552FDEC697}"/>
              </a:ext>
            </a:extLst>
          </p:cNvPr>
          <p:cNvSpPr>
            <a:spLocks noGrp="1"/>
          </p:cNvSpPr>
          <p:nvPr>
            <p:ph type="title"/>
          </p:nvPr>
        </p:nvSpPr>
        <p:spPr/>
        <p:txBody>
          <a:bodyPr/>
          <a:lstStyle/>
          <a:p>
            <a:r>
              <a:rPr lang="en-US" b="1" dirty="0" err="1">
                <a:solidFill>
                  <a:srgbClr val="FF0000"/>
                </a:solidFill>
              </a:rPr>
              <a:t>Normas</a:t>
            </a:r>
            <a:r>
              <a:rPr lang="en-US" b="1" dirty="0">
                <a:solidFill>
                  <a:srgbClr val="FF0000"/>
                </a:solidFill>
              </a:rPr>
              <a:t> de OSHA Para la </a:t>
            </a:r>
            <a:r>
              <a:rPr lang="en-US" b="1" dirty="0" err="1">
                <a:solidFill>
                  <a:srgbClr val="FF0000"/>
                </a:solidFill>
              </a:rPr>
              <a:t>Sílice</a:t>
            </a:r>
            <a:endParaRPr lang="en-US" dirty="0">
              <a:solidFill>
                <a:srgbClr val="FF0000"/>
              </a:solidFill>
            </a:endParaRPr>
          </a:p>
        </p:txBody>
      </p:sp>
      <p:sp>
        <p:nvSpPr>
          <p:cNvPr id="3" name="Content Placeholder 2">
            <a:extLst>
              <a:ext uri="{FF2B5EF4-FFF2-40B4-BE49-F238E27FC236}">
                <a16:creationId xmlns:a16="http://schemas.microsoft.com/office/drawing/2014/main" id="{0E3BD127-234D-4888-A979-6894FF0E8149}"/>
              </a:ext>
            </a:extLst>
          </p:cNvPr>
          <p:cNvSpPr>
            <a:spLocks noGrp="1"/>
          </p:cNvSpPr>
          <p:nvPr>
            <p:ph idx="1"/>
          </p:nvPr>
        </p:nvSpPr>
        <p:spPr>
          <a:xfrm>
            <a:off x="838200" y="1825625"/>
            <a:ext cx="10515600" cy="1603375"/>
          </a:xfrm>
        </p:spPr>
        <p:txBody>
          <a:bodyPr/>
          <a:lstStyle/>
          <a:p>
            <a:pPr lvl="0"/>
            <a:r>
              <a:rPr lang="en-US" dirty="0" err="1"/>
              <a:t>Construcción</a:t>
            </a:r>
            <a:r>
              <a:rPr lang="en-US" dirty="0"/>
              <a:t> – 29 CFR 1926.1153</a:t>
            </a:r>
          </a:p>
          <a:p>
            <a:r>
              <a:rPr lang="it-IT" dirty="0"/>
              <a:t>Industria General &amp; Maritima – 29 CFR 1910.105</a:t>
            </a:r>
            <a:r>
              <a:rPr lang="en-US" dirty="0"/>
              <a:t>3</a:t>
            </a:r>
            <a:r>
              <a:rPr lang="en-US" b="1" i="1" u="sng" dirty="0"/>
              <a:t> </a:t>
            </a:r>
            <a:endParaRPr lang="en-US" dirty="0"/>
          </a:p>
        </p:txBody>
      </p:sp>
    </p:spTree>
    <p:extLst>
      <p:ext uri="{BB962C8B-B14F-4D97-AF65-F5344CB8AC3E}">
        <p14:creationId xmlns:p14="http://schemas.microsoft.com/office/powerpoint/2010/main" val="2623694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29 CFR 1926.1153 </a:t>
            </a:r>
            <a:r>
              <a:rPr lang="en-US" b="1" dirty="0" err="1">
                <a:solidFill>
                  <a:srgbClr val="FF0000"/>
                </a:solidFill>
              </a:rPr>
              <a:t>Sílice</a:t>
            </a:r>
            <a:r>
              <a:rPr lang="en-US" b="1" dirty="0">
                <a:solidFill>
                  <a:srgbClr val="FF0000"/>
                </a:solidFill>
              </a:rPr>
              <a:t> </a:t>
            </a:r>
            <a:r>
              <a:rPr lang="en-US" b="1" dirty="0" err="1">
                <a:solidFill>
                  <a:srgbClr val="FF0000"/>
                </a:solidFill>
              </a:rPr>
              <a:t>Cristalina</a:t>
            </a:r>
            <a:r>
              <a:rPr lang="en-US" b="1" dirty="0">
                <a:solidFill>
                  <a:srgbClr val="FF0000"/>
                </a:solidFill>
              </a:rPr>
              <a:t> Respirable</a:t>
            </a:r>
          </a:p>
        </p:txBody>
      </p:sp>
      <p:sp>
        <p:nvSpPr>
          <p:cNvPr id="3" name="Content Placeholder 2"/>
          <p:cNvSpPr>
            <a:spLocks noGrp="1"/>
          </p:cNvSpPr>
          <p:nvPr>
            <p:ph idx="1"/>
          </p:nvPr>
        </p:nvSpPr>
        <p:spPr/>
        <p:txBody>
          <a:bodyPr/>
          <a:lstStyle/>
          <a:p>
            <a:r>
              <a:rPr lang="en-US" b="1" u="sng" dirty="0" err="1"/>
              <a:t>Alcance</a:t>
            </a:r>
            <a:r>
              <a:rPr lang="en-US" b="1" u="sng" dirty="0"/>
              <a:t> y </a:t>
            </a:r>
            <a:r>
              <a:rPr lang="en-US" b="1" u="sng" dirty="0" err="1"/>
              <a:t>Aplicación</a:t>
            </a:r>
            <a:r>
              <a:rPr lang="en-US" dirty="0"/>
              <a:t>. </a:t>
            </a:r>
            <a:r>
              <a:rPr lang="en-US" dirty="0" err="1"/>
              <a:t>Esta</a:t>
            </a:r>
            <a:r>
              <a:rPr lang="en-US" dirty="0"/>
              <a:t> </a:t>
            </a:r>
            <a:r>
              <a:rPr lang="en-US" dirty="0" err="1"/>
              <a:t>sección</a:t>
            </a:r>
            <a:r>
              <a:rPr lang="en-US" dirty="0"/>
              <a:t> </a:t>
            </a:r>
            <a:r>
              <a:rPr lang="es-ES" dirty="0"/>
              <a:t>aplica a todas las exposiciones ocupacionales a la sílice cristalina respirable en los trabajos de construcción, excepto cuando la exposición de los empleados se mantiene por debajo de 25 microgramos por metro cúbico de aire (25 µg/m³) como una media de tiempo prudente promedio en el lapso de 8 horas (TWA time-</a:t>
            </a:r>
            <a:r>
              <a:rPr lang="es-ES" dirty="0" err="1"/>
              <a:t>weighted</a:t>
            </a:r>
            <a:r>
              <a:rPr lang="es-ES" dirty="0"/>
              <a:t> </a:t>
            </a:r>
            <a:r>
              <a:rPr lang="es-ES" dirty="0" err="1"/>
              <a:t>average</a:t>
            </a:r>
            <a:r>
              <a:rPr lang="es-ES" dirty="0"/>
              <a:t>) en cualquier condición previsible.</a:t>
            </a:r>
          </a:p>
          <a:p>
            <a:pPr marL="0" indent="0">
              <a:buNone/>
            </a:pPr>
            <a:endParaRPr lang="es-ES" dirty="0"/>
          </a:p>
        </p:txBody>
      </p:sp>
    </p:spTree>
    <p:extLst>
      <p:ext uri="{BB962C8B-B14F-4D97-AF65-F5344CB8AC3E}">
        <p14:creationId xmlns:p14="http://schemas.microsoft.com/office/powerpoint/2010/main" val="3538565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rPr>
              <a:t>OSHA PEL para </a:t>
            </a:r>
            <a:r>
              <a:rPr lang="en-US" sz="5400" b="1" dirty="0" err="1">
                <a:solidFill>
                  <a:srgbClr val="FF0000"/>
                </a:solidFill>
              </a:rPr>
              <a:t>Sílice</a:t>
            </a:r>
            <a:endParaRPr lang="en-US" sz="5400" b="1" dirty="0">
              <a:solidFill>
                <a:srgbClr val="FF0000"/>
              </a:solidFill>
            </a:endParaRPr>
          </a:p>
        </p:txBody>
      </p:sp>
      <p:sp>
        <p:nvSpPr>
          <p:cNvPr id="3" name="Content Placeholder 2"/>
          <p:cNvSpPr>
            <a:spLocks noGrp="1"/>
          </p:cNvSpPr>
          <p:nvPr>
            <p:ph idx="1"/>
          </p:nvPr>
        </p:nvSpPr>
        <p:spPr/>
        <p:txBody>
          <a:bodyPr/>
          <a:lstStyle/>
          <a:p>
            <a:r>
              <a:rPr lang="es-ES" dirty="0"/>
              <a:t>El empleador se asegurará de que ningún empleado esté expuesto a una concentración en el aire de sílice cristalina respirable superior a </a:t>
            </a:r>
            <a:r>
              <a:rPr lang="es-ES" i="1" dirty="0"/>
              <a:t>50 µg/m³ </a:t>
            </a:r>
            <a:r>
              <a:rPr lang="es-ES" dirty="0"/>
              <a:t>, calculada en un TWA de 8 horas</a:t>
            </a:r>
            <a:r>
              <a:rPr lang="en-US" dirty="0"/>
              <a:t>.</a:t>
            </a:r>
          </a:p>
          <a:p>
            <a:r>
              <a:rPr lang="en-US" dirty="0" err="1"/>
              <a:t>Límite</a:t>
            </a:r>
            <a:r>
              <a:rPr lang="en-US" dirty="0"/>
              <a:t> de </a:t>
            </a:r>
            <a:r>
              <a:rPr lang="en-US" dirty="0" err="1"/>
              <a:t>Exposición</a:t>
            </a:r>
            <a:r>
              <a:rPr lang="en-US" dirty="0"/>
              <a:t> </a:t>
            </a:r>
            <a:r>
              <a:rPr lang="en-US" dirty="0" err="1"/>
              <a:t>Permisible</a:t>
            </a:r>
            <a:endParaRPr lang="en-US" dirty="0"/>
          </a:p>
          <a:p>
            <a:pPr lvl="1"/>
            <a:r>
              <a:rPr lang="pt-BR" dirty="0">
                <a:solidFill>
                  <a:srgbClr val="000000"/>
                </a:solidFill>
              </a:rPr>
              <a:t>50 microgramos por metro cúbico de aire (50 µg/m³ )</a:t>
            </a:r>
            <a:endParaRPr lang="en-US" dirty="0">
              <a:solidFill>
                <a:srgbClr val="000000"/>
              </a:solidFill>
            </a:endParaRPr>
          </a:p>
          <a:p>
            <a:pPr marL="228600" lvl="1"/>
            <a:r>
              <a:rPr lang="en-US" dirty="0" err="1">
                <a:solidFill>
                  <a:srgbClr val="000000"/>
                </a:solidFill>
              </a:rPr>
              <a:t>Nivel</a:t>
            </a:r>
            <a:r>
              <a:rPr lang="en-US" dirty="0">
                <a:solidFill>
                  <a:srgbClr val="000000"/>
                </a:solidFill>
              </a:rPr>
              <a:t> de </a:t>
            </a:r>
            <a:r>
              <a:rPr lang="en-US" dirty="0" err="1">
                <a:solidFill>
                  <a:srgbClr val="000000"/>
                </a:solidFill>
              </a:rPr>
              <a:t>Actuación</a:t>
            </a:r>
            <a:endParaRPr lang="en-US" dirty="0">
              <a:solidFill>
                <a:srgbClr val="000000"/>
              </a:solidFill>
            </a:endParaRPr>
          </a:p>
          <a:p>
            <a:pPr marL="685800" lvl="2"/>
            <a:r>
              <a:rPr lang="pt-BR" sz="2400" dirty="0"/>
              <a:t>25 microgramos por metro cúbico de aire </a:t>
            </a:r>
            <a:r>
              <a:rPr lang="en-US" sz="2400" dirty="0"/>
              <a:t>(</a:t>
            </a:r>
            <a:r>
              <a:rPr lang="en-US" sz="2400" i="1" dirty="0"/>
              <a:t>25 </a:t>
            </a:r>
            <a:r>
              <a:rPr lang="en-US" sz="2400" i="1" dirty="0">
                <a:solidFill>
                  <a:srgbClr val="000000"/>
                </a:solidFill>
              </a:rPr>
              <a:t>µg/m³ </a:t>
            </a:r>
            <a:r>
              <a:rPr lang="en-US" sz="2400" dirty="0">
                <a:solidFill>
                  <a:srgbClr val="000000"/>
                </a:solidFill>
              </a:rPr>
              <a:t>)</a:t>
            </a:r>
            <a:endParaRPr lang="en-US" sz="2400" dirty="0"/>
          </a:p>
        </p:txBody>
      </p:sp>
    </p:spTree>
    <p:extLst>
      <p:ext uri="{BB962C8B-B14F-4D97-AF65-F5344CB8AC3E}">
        <p14:creationId xmlns:p14="http://schemas.microsoft.com/office/powerpoint/2010/main" val="383091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Microgramos por metro cúbico de air (µg/m³)">
            <a:extLst>
              <a:ext uri="{FF2B5EF4-FFF2-40B4-BE49-F238E27FC236}">
                <a16:creationId xmlns:a16="http://schemas.microsoft.com/office/drawing/2014/main" id="{B84DD1FD-68A1-4A07-86C9-EDEF954CE7F2}"/>
              </a:ext>
            </a:extLst>
          </p:cNvPr>
          <p:cNvSpPr>
            <a:spLocks noGrp="1"/>
          </p:cNvSpPr>
          <p:nvPr>
            <p:ph type="title"/>
          </p:nvPr>
        </p:nvSpPr>
        <p:spPr/>
        <p:txBody>
          <a:bodyPr/>
          <a:lstStyle/>
          <a:p>
            <a:r>
              <a:rPr lang="pt-BR" dirty="0"/>
              <a:t>Microgramos por metro cúbico de air </a:t>
            </a:r>
            <a:r>
              <a:rPr lang="en-US" dirty="0"/>
              <a:t>(µg/m³)</a:t>
            </a:r>
          </a:p>
        </p:txBody>
      </p:sp>
      <p:pic>
        <p:nvPicPr>
          <p:cNvPr id="8" name="Content Placeholder 7" descr="Microgramos por metro cúbico de air (µg/m³)">
            <a:extLst>
              <a:ext uri="{FF2B5EF4-FFF2-40B4-BE49-F238E27FC236}">
                <a16:creationId xmlns:a16="http://schemas.microsoft.com/office/drawing/2014/main" id="{2BAB93B5-D8B0-4249-8DB5-31FD5B9EE2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9471" y="1825625"/>
            <a:ext cx="8353057" cy="4351338"/>
          </a:xfrm>
        </p:spPr>
      </p:pic>
    </p:spTree>
    <p:extLst>
      <p:ext uri="{BB962C8B-B14F-4D97-AF65-F5344CB8AC3E}">
        <p14:creationId xmlns:p14="http://schemas.microsoft.com/office/powerpoint/2010/main" val="375243573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descr="Gráfico de Comparación de Límites de Exposición "/>
          <p:cNvSpPr>
            <a:spLocks noGrp="1" noChangeArrowheads="1"/>
          </p:cNvSpPr>
          <p:nvPr>
            <p:ph type="title"/>
          </p:nvPr>
        </p:nvSpPr>
        <p:spPr/>
        <p:txBody>
          <a:bodyPr>
            <a:noAutofit/>
          </a:bodyPr>
          <a:lstStyle/>
          <a:p>
            <a:r>
              <a:rPr lang="es-ES" b="1" dirty="0">
                <a:solidFill>
                  <a:srgbClr val="FF0000"/>
                </a:solidFill>
              </a:rPr>
              <a:t>Gráfico de Comparación de Límites de Exposición</a:t>
            </a:r>
            <a:r>
              <a:rPr lang="en-US" b="1" dirty="0">
                <a:solidFill>
                  <a:srgbClr val="FF0000"/>
                </a:solidFill>
              </a:rPr>
              <a:t> </a:t>
            </a:r>
          </a:p>
        </p:txBody>
      </p:sp>
      <p:pic>
        <p:nvPicPr>
          <p:cNvPr id="4" name="Content Placeholder 3" descr="Gráfico de Comparación de Límites de Exposición ">
            <a:extLst>
              <a:ext uri="{FF2B5EF4-FFF2-40B4-BE49-F238E27FC236}">
                <a16:creationId xmlns:a16="http://schemas.microsoft.com/office/drawing/2014/main" id="{A53343C5-F6E3-40D7-907F-BF9CC2608A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9968" y="1837214"/>
            <a:ext cx="8132064" cy="4328160"/>
          </a:xfrm>
        </p:spPr>
      </p:pic>
    </p:spTree>
    <p:extLst>
      <p:ext uri="{BB962C8B-B14F-4D97-AF65-F5344CB8AC3E}">
        <p14:creationId xmlns:p14="http://schemas.microsoft.com/office/powerpoint/2010/main" val="322600690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err="1">
                <a:solidFill>
                  <a:srgbClr val="FF0000"/>
                </a:solidFill>
              </a:rPr>
              <a:t>Sílice</a:t>
            </a:r>
            <a:r>
              <a:rPr lang="en-US" sz="6600" b="1" dirty="0">
                <a:solidFill>
                  <a:srgbClr val="FF0000"/>
                </a:solidFill>
              </a:rPr>
              <a:t> Persona </a:t>
            </a:r>
            <a:r>
              <a:rPr lang="en-US" sz="6600" b="1" dirty="0" err="1">
                <a:solidFill>
                  <a:srgbClr val="FF0000"/>
                </a:solidFill>
              </a:rPr>
              <a:t>Competente</a:t>
            </a:r>
            <a:endParaRPr lang="en-US" sz="6600"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3200" b="1" dirty="0"/>
              <a:t>Persona </a:t>
            </a:r>
            <a:r>
              <a:rPr lang="en-US" sz="3200" b="1" dirty="0" err="1"/>
              <a:t>Competente</a:t>
            </a:r>
            <a:r>
              <a:rPr lang="en-US" sz="3200" b="1" dirty="0"/>
              <a:t> </a:t>
            </a:r>
            <a:r>
              <a:rPr lang="en-US" sz="3200" dirty="0" err="1"/>
              <a:t>es</a:t>
            </a:r>
            <a:r>
              <a:rPr lang="en-US" sz="3200" dirty="0"/>
              <a:t> </a:t>
            </a:r>
            <a:r>
              <a:rPr lang="en-US" sz="3200" dirty="0" err="1"/>
              <a:t>alguien</a:t>
            </a:r>
            <a:r>
              <a:rPr lang="en-US" sz="3200" dirty="0"/>
              <a:t> </a:t>
            </a:r>
            <a:r>
              <a:rPr lang="es-ES" sz="3200" dirty="0"/>
              <a:t>que es capaz de identificar peligros respirables de sílice cristalinos existentes y previsibles en el lugar de trabajo y tiene autorización para tomar medidas correctivas inmediatas para eliminarlos o minimizarlos. La persona competente debe tener el conocimiento y la habilidad necesaria para cumplir con las responsabilidades establecidas en [Estándar de Sílice de OSHA].</a:t>
            </a:r>
            <a:endParaRPr lang="en-US" sz="3200" dirty="0"/>
          </a:p>
        </p:txBody>
      </p:sp>
    </p:spTree>
    <p:extLst>
      <p:ext uri="{BB962C8B-B14F-4D97-AF65-F5344CB8AC3E}">
        <p14:creationId xmlns:p14="http://schemas.microsoft.com/office/powerpoint/2010/main" val="2742147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CA67A-BACB-4F94-B074-534ABD9A9DD4}"/>
              </a:ext>
            </a:extLst>
          </p:cNvPr>
          <p:cNvSpPr>
            <a:spLocks noGrp="1"/>
          </p:cNvSpPr>
          <p:nvPr>
            <p:ph type="title"/>
          </p:nvPr>
        </p:nvSpPr>
        <p:spPr/>
        <p:txBody>
          <a:bodyPr/>
          <a:lstStyle/>
          <a:p>
            <a:r>
              <a:rPr lang="es-ES" b="1" dirty="0">
                <a:solidFill>
                  <a:srgbClr val="FF0000"/>
                </a:solidFill>
              </a:rPr>
              <a:t>Opciones de Conformidad para Sílice</a:t>
            </a:r>
            <a:endParaRPr lang="en-US" b="1" dirty="0">
              <a:solidFill>
                <a:srgbClr val="FF0000"/>
              </a:solidFill>
            </a:endParaRPr>
          </a:p>
        </p:txBody>
      </p:sp>
      <p:sp>
        <p:nvSpPr>
          <p:cNvPr id="3" name="Content Placeholder 2">
            <a:extLst>
              <a:ext uri="{FF2B5EF4-FFF2-40B4-BE49-F238E27FC236}">
                <a16:creationId xmlns:a16="http://schemas.microsoft.com/office/drawing/2014/main" id="{6C3E9127-B9C6-425C-B958-A67C2133E560}"/>
              </a:ext>
            </a:extLst>
          </p:cNvPr>
          <p:cNvSpPr>
            <a:spLocks noGrp="1"/>
          </p:cNvSpPr>
          <p:nvPr>
            <p:ph idx="1"/>
          </p:nvPr>
        </p:nvSpPr>
        <p:spPr/>
        <p:txBody>
          <a:bodyPr/>
          <a:lstStyle/>
          <a:p>
            <a:pPr lvl="0"/>
            <a:r>
              <a:rPr lang="es-ES" b="1" dirty="0"/>
              <a:t>Métodos específicos de control a la exposición, o</a:t>
            </a:r>
            <a:endParaRPr lang="en-US" dirty="0"/>
          </a:p>
          <a:p>
            <a:pPr lvl="0"/>
            <a:r>
              <a:rPr lang="es-ES" b="1" dirty="0"/>
              <a:t>Métodos alternativos de control a la exposición</a:t>
            </a:r>
            <a:r>
              <a:rPr lang="en-US" b="1" dirty="0"/>
              <a:t>.</a:t>
            </a:r>
            <a:endParaRPr lang="en-US" dirty="0"/>
          </a:p>
        </p:txBody>
      </p:sp>
    </p:spTree>
    <p:extLst>
      <p:ext uri="{BB962C8B-B14F-4D97-AF65-F5344CB8AC3E}">
        <p14:creationId xmlns:p14="http://schemas.microsoft.com/office/powerpoint/2010/main" val="599563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ción 1-Métodos Especificados de Control a la Exposición ">
            <a:extLst>
              <a:ext uri="{FF2B5EF4-FFF2-40B4-BE49-F238E27FC236}">
                <a16:creationId xmlns:a16="http://schemas.microsoft.com/office/drawing/2014/main" id="{DB51586B-CC6A-4566-829C-0AE9EAEF7981}"/>
              </a:ext>
            </a:extLst>
          </p:cNvPr>
          <p:cNvSpPr>
            <a:spLocks noGrp="1"/>
          </p:cNvSpPr>
          <p:nvPr>
            <p:ph type="title"/>
          </p:nvPr>
        </p:nvSpPr>
        <p:spPr/>
        <p:txBody>
          <a:bodyPr>
            <a:normAutofit/>
          </a:bodyPr>
          <a:lstStyle/>
          <a:p>
            <a:r>
              <a:rPr lang="es-ES" sz="4000" b="1" dirty="0">
                <a:solidFill>
                  <a:srgbClr val="FF0000"/>
                </a:solidFill>
              </a:rPr>
              <a:t>Opción 1-Métodos Especificados de Control a la Exposición </a:t>
            </a:r>
            <a:endParaRPr lang="en-US" sz="4000" b="1" dirty="0">
              <a:solidFill>
                <a:srgbClr val="FF0000"/>
              </a:solidFill>
            </a:endParaRPr>
          </a:p>
        </p:txBody>
      </p:sp>
      <p:sp>
        <p:nvSpPr>
          <p:cNvPr id="3" name="Content Placeholder 2">
            <a:extLst>
              <a:ext uri="{FF2B5EF4-FFF2-40B4-BE49-F238E27FC236}">
                <a16:creationId xmlns:a16="http://schemas.microsoft.com/office/drawing/2014/main" id="{B1DBC095-90CE-4B48-870E-97E5547A6D2C}"/>
              </a:ext>
            </a:extLst>
          </p:cNvPr>
          <p:cNvSpPr>
            <a:spLocks noGrp="1"/>
          </p:cNvSpPr>
          <p:nvPr>
            <p:ph sz="half" idx="1"/>
          </p:nvPr>
        </p:nvSpPr>
        <p:spPr/>
        <p:txBody>
          <a:bodyPr/>
          <a:lstStyle/>
          <a:p>
            <a:r>
              <a:rPr lang="es-ES" dirty="0"/>
              <a:t>Deberán APLICAR plena y ADECUADAMENTE la protección de las tareas o equipos enumerados en la Tabla 1.</a:t>
            </a:r>
            <a:endParaRPr lang="en-US" dirty="0"/>
          </a:p>
          <a:p>
            <a:r>
              <a:rPr lang="es-ES" dirty="0"/>
              <a:t>NO TIENE que evaluar los niveles de exposición</a:t>
            </a:r>
            <a:r>
              <a:rPr lang="en-US" dirty="0"/>
              <a:t>.</a:t>
            </a:r>
          </a:p>
        </p:txBody>
      </p:sp>
      <p:pic>
        <p:nvPicPr>
          <p:cNvPr id="8" name="Content Placeholder 7" descr="Opción 1-Métodos Especificados de Control a la Exposición ">
            <a:extLst>
              <a:ext uri="{FF2B5EF4-FFF2-40B4-BE49-F238E27FC236}">
                <a16:creationId xmlns:a16="http://schemas.microsoft.com/office/drawing/2014/main" id="{29573383-92EA-420C-BD8A-0E2E0974051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52769" y="2261479"/>
            <a:ext cx="2620462" cy="3479630"/>
          </a:xfrm>
        </p:spPr>
      </p:pic>
    </p:spTree>
    <p:extLst>
      <p:ext uri="{BB962C8B-B14F-4D97-AF65-F5344CB8AC3E}">
        <p14:creationId xmlns:p14="http://schemas.microsoft.com/office/powerpoint/2010/main" val="2491448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CC8F9-FA55-47EC-BF06-01C8A1D03395}"/>
              </a:ext>
            </a:extLst>
          </p:cNvPr>
          <p:cNvSpPr>
            <a:spLocks noGrp="1"/>
          </p:cNvSpPr>
          <p:nvPr>
            <p:ph type="title"/>
          </p:nvPr>
        </p:nvSpPr>
        <p:spPr/>
        <p:txBody>
          <a:bodyPr>
            <a:normAutofit/>
          </a:bodyPr>
          <a:lstStyle/>
          <a:p>
            <a:r>
              <a:rPr lang="es-ES" sz="4000" b="1" dirty="0">
                <a:solidFill>
                  <a:srgbClr val="FF0000"/>
                </a:solidFill>
              </a:rPr>
              <a:t>Opción - 2 Métodos Alternativos de Control de la Exposición</a:t>
            </a:r>
            <a:endParaRPr lang="en-US" sz="4000" b="1" dirty="0">
              <a:solidFill>
                <a:srgbClr val="FF0000"/>
              </a:solidFill>
            </a:endParaRPr>
          </a:p>
        </p:txBody>
      </p:sp>
      <p:sp>
        <p:nvSpPr>
          <p:cNvPr id="3" name="Content Placeholder 2">
            <a:extLst>
              <a:ext uri="{FF2B5EF4-FFF2-40B4-BE49-F238E27FC236}">
                <a16:creationId xmlns:a16="http://schemas.microsoft.com/office/drawing/2014/main" id="{7FEA9ACE-412E-4411-B769-8A982325D52A}"/>
              </a:ext>
            </a:extLst>
          </p:cNvPr>
          <p:cNvSpPr>
            <a:spLocks noGrp="1"/>
          </p:cNvSpPr>
          <p:nvPr>
            <p:ph idx="1"/>
          </p:nvPr>
        </p:nvSpPr>
        <p:spPr/>
        <p:txBody>
          <a:bodyPr>
            <a:normAutofit lnSpcReduction="10000"/>
          </a:bodyPr>
          <a:lstStyle/>
          <a:p>
            <a:pPr lvl="0"/>
            <a:r>
              <a:rPr lang="es-ES" dirty="0"/>
              <a:t>Determinar los niveles de sílice cristalina respirable a los que los empleados están expuestos</a:t>
            </a:r>
            <a:r>
              <a:rPr lang="en-US" dirty="0"/>
              <a:t>.</a:t>
            </a:r>
          </a:p>
          <a:p>
            <a:pPr lvl="0"/>
            <a:r>
              <a:rPr lang="es-ES" dirty="0"/>
              <a:t>Limitar las exposiciones de los empleados a una PEL de 50 microgramos por metro cúbico de aire (50 µg/m³) como media prudente de tiempo de 8 horas (TWA)</a:t>
            </a:r>
            <a:r>
              <a:rPr lang="en-US" dirty="0"/>
              <a:t>.</a:t>
            </a:r>
          </a:p>
          <a:p>
            <a:pPr lvl="0"/>
            <a:r>
              <a:rPr lang="es-ES" dirty="0"/>
              <a:t>Utilizar controles de ingeniería y prácticas de trabajo en la medida de lo posible, para limitar las exposiciones de los empleados a la PEL, y complementar los controles con protección respiratoria cuando sea necesario</a:t>
            </a:r>
            <a:r>
              <a:rPr lang="en-US" dirty="0"/>
              <a:t>.</a:t>
            </a:r>
          </a:p>
          <a:p>
            <a:pPr lvl="0"/>
            <a:r>
              <a:rPr lang="es-ES" dirty="0"/>
              <a:t>Mantener registros de la exposición de los empleados a la sílice cristalina respirable</a:t>
            </a:r>
            <a:r>
              <a:rPr lang="en-US" dirty="0"/>
              <a:t>.</a:t>
            </a:r>
          </a:p>
        </p:txBody>
      </p:sp>
    </p:spTree>
    <p:extLst>
      <p:ext uri="{BB962C8B-B14F-4D97-AF65-F5344CB8AC3E}">
        <p14:creationId xmlns:p14="http://schemas.microsoft.com/office/powerpoint/2010/main" val="20104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err="1">
                <a:solidFill>
                  <a:srgbClr val="FF0000"/>
                </a:solidFill>
              </a:rPr>
              <a:t>Objetivos</a:t>
            </a:r>
            <a:r>
              <a:rPr lang="en-US" sz="5400" b="1" dirty="0">
                <a:solidFill>
                  <a:srgbClr val="FF0000"/>
                </a:solidFill>
              </a:rPr>
              <a:t> de </a:t>
            </a:r>
            <a:r>
              <a:rPr lang="en-US" sz="5400" b="1" dirty="0" err="1">
                <a:solidFill>
                  <a:srgbClr val="FF0000"/>
                </a:solidFill>
              </a:rPr>
              <a:t>Aprendizaje</a:t>
            </a:r>
            <a:endParaRPr lang="en-US" sz="5400" b="1" dirty="0">
              <a:solidFill>
                <a:srgbClr val="FF0000"/>
              </a:solidFill>
            </a:endParaRPr>
          </a:p>
        </p:txBody>
      </p:sp>
      <p:sp>
        <p:nvSpPr>
          <p:cNvPr id="3" name="Content Placeholder 2"/>
          <p:cNvSpPr>
            <a:spLocks noGrp="1"/>
          </p:cNvSpPr>
          <p:nvPr>
            <p:ph idx="1"/>
          </p:nvPr>
        </p:nvSpPr>
        <p:spPr/>
        <p:txBody>
          <a:bodyPr/>
          <a:lstStyle/>
          <a:p>
            <a:r>
              <a:rPr lang="es-ES" dirty="0"/>
              <a:t>Los peligros para la salud asociados con la exposición a la sílice cristalina respirable</a:t>
            </a:r>
            <a:r>
              <a:rPr lang="en-US" dirty="0"/>
              <a:t>.</a:t>
            </a:r>
          </a:p>
          <a:p>
            <a:r>
              <a:rPr lang="es-ES" dirty="0"/>
              <a:t>Tareas específicas en el lugar de trabajo que podrían dar lugar a la exposición de sílice cristalina respirable</a:t>
            </a:r>
            <a:r>
              <a:rPr lang="en-US" dirty="0"/>
              <a:t>.</a:t>
            </a:r>
          </a:p>
          <a:p>
            <a:r>
              <a:rPr lang="es-ES" dirty="0"/>
              <a:t>Medidas específicas que los empleadores pueden implementar a los empleados en la exposición a sílice cristalina respirable, incluyendo controles de ingeniería, prácticas de trabajo, y el uso de respiradores</a:t>
            </a:r>
            <a:r>
              <a:rPr lang="en-US" dirty="0"/>
              <a:t>.</a:t>
            </a:r>
          </a:p>
          <a:p>
            <a:r>
              <a:rPr lang="es-ES" dirty="0"/>
              <a:t>Contenido del Estándar de Sílice Respirable de OSHA</a:t>
            </a:r>
            <a:r>
              <a:rPr lang="en-US" dirty="0"/>
              <a:t>.</a:t>
            </a:r>
          </a:p>
        </p:txBody>
      </p:sp>
    </p:spTree>
    <p:extLst>
      <p:ext uri="{BB962C8B-B14F-4D97-AF65-F5344CB8AC3E}">
        <p14:creationId xmlns:p14="http://schemas.microsoft.com/office/powerpoint/2010/main" val="2225433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1F57E-D8FC-449C-A89E-377DFC915BCA}"/>
              </a:ext>
            </a:extLst>
          </p:cNvPr>
          <p:cNvSpPr>
            <a:spLocks noGrp="1"/>
          </p:cNvSpPr>
          <p:nvPr>
            <p:ph type="title"/>
          </p:nvPr>
        </p:nvSpPr>
        <p:spPr/>
        <p:txBody>
          <a:bodyPr/>
          <a:lstStyle/>
          <a:p>
            <a:r>
              <a:rPr lang="en-US" b="1" dirty="0" err="1">
                <a:solidFill>
                  <a:srgbClr val="FF0000"/>
                </a:solidFill>
              </a:rPr>
              <a:t>Todos</a:t>
            </a:r>
            <a:r>
              <a:rPr lang="en-US" b="1" dirty="0">
                <a:solidFill>
                  <a:srgbClr val="FF0000"/>
                </a:solidFill>
              </a:rPr>
              <a:t> </a:t>
            </a:r>
            <a:r>
              <a:rPr lang="en-US" b="1" dirty="0" err="1">
                <a:solidFill>
                  <a:srgbClr val="FF0000"/>
                </a:solidFill>
              </a:rPr>
              <a:t>los</a:t>
            </a:r>
            <a:r>
              <a:rPr lang="en-US" b="1" dirty="0">
                <a:solidFill>
                  <a:srgbClr val="FF0000"/>
                </a:solidFill>
              </a:rPr>
              <a:t> </a:t>
            </a:r>
            <a:r>
              <a:rPr lang="en-US" b="1" dirty="0" err="1">
                <a:solidFill>
                  <a:srgbClr val="FF0000"/>
                </a:solidFill>
              </a:rPr>
              <a:t>Empleadores</a:t>
            </a:r>
            <a:r>
              <a:rPr lang="en-US" b="1" dirty="0">
                <a:solidFill>
                  <a:srgbClr val="FF0000"/>
                </a:solidFill>
              </a:rPr>
              <a:t> Deben:</a:t>
            </a:r>
          </a:p>
        </p:txBody>
      </p:sp>
      <p:sp>
        <p:nvSpPr>
          <p:cNvPr id="3" name="Content Placeholder 2">
            <a:extLst>
              <a:ext uri="{FF2B5EF4-FFF2-40B4-BE49-F238E27FC236}">
                <a16:creationId xmlns:a16="http://schemas.microsoft.com/office/drawing/2014/main" id="{53688585-58F0-4B01-B9EC-B8FCA71AFD82}"/>
              </a:ext>
            </a:extLst>
          </p:cNvPr>
          <p:cNvSpPr>
            <a:spLocks noGrp="1"/>
          </p:cNvSpPr>
          <p:nvPr>
            <p:ph idx="1"/>
          </p:nvPr>
        </p:nvSpPr>
        <p:spPr/>
        <p:txBody>
          <a:bodyPr>
            <a:normAutofit lnSpcReduction="10000"/>
          </a:bodyPr>
          <a:lstStyle/>
          <a:p>
            <a:pPr lvl="0"/>
            <a:r>
              <a:rPr lang="es-ES" dirty="0"/>
              <a:t>Proporcionar protección respiratoria cuando sea necesario</a:t>
            </a:r>
            <a:r>
              <a:rPr lang="en-US" dirty="0"/>
              <a:t>;</a:t>
            </a:r>
          </a:p>
          <a:p>
            <a:pPr lvl="0"/>
            <a:r>
              <a:rPr lang="es-ES" dirty="0"/>
              <a:t>Restringir las prácticas de limpieza que exponen a los empleados a la sílice cristalina respirable cuando existen alternativas viables disponibles</a:t>
            </a:r>
            <a:r>
              <a:rPr lang="en-US" dirty="0"/>
              <a:t>; </a:t>
            </a:r>
          </a:p>
          <a:p>
            <a:pPr lvl="0"/>
            <a:r>
              <a:rPr lang="es-ES" dirty="0"/>
              <a:t>Establecer y aplicar un plan de control escrito de la exposición, incluida la designación de una persona competente</a:t>
            </a:r>
            <a:r>
              <a:rPr lang="en-US" dirty="0"/>
              <a:t>;</a:t>
            </a:r>
          </a:p>
          <a:p>
            <a:pPr lvl="0"/>
            <a:r>
              <a:rPr lang="es-ES" dirty="0"/>
              <a:t>Ofrecer exámenes médicos a los empleados que tendrán que usar un respirador bajo el estándar durante 30 o más días al año; y</a:t>
            </a:r>
            <a:endParaRPr lang="en-US" dirty="0"/>
          </a:p>
          <a:p>
            <a:r>
              <a:rPr lang="es-ES" dirty="0"/>
              <a:t>Comunicar los peligros, capacitar a los empleados y mantener registros de los exámenes médicos</a:t>
            </a:r>
            <a:r>
              <a:rPr lang="en-US" dirty="0"/>
              <a:t>. </a:t>
            </a:r>
          </a:p>
        </p:txBody>
      </p:sp>
    </p:spTree>
    <p:extLst>
      <p:ext uri="{BB962C8B-B14F-4D97-AF65-F5344CB8AC3E}">
        <p14:creationId xmlns:p14="http://schemas.microsoft.com/office/powerpoint/2010/main" val="386656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94252-CFA2-4935-AA24-FCE195033A71}"/>
              </a:ext>
            </a:extLst>
          </p:cNvPr>
          <p:cNvSpPr>
            <a:spLocks noGrp="1"/>
          </p:cNvSpPr>
          <p:nvPr>
            <p:ph type="title"/>
          </p:nvPr>
        </p:nvSpPr>
        <p:spPr/>
        <p:txBody>
          <a:bodyPr/>
          <a:lstStyle/>
          <a:p>
            <a:r>
              <a:rPr lang="en-US" b="1" dirty="0" err="1">
                <a:solidFill>
                  <a:srgbClr val="FF0000"/>
                </a:solidFill>
              </a:rPr>
              <a:t>Cumplimiento</a:t>
            </a:r>
            <a:r>
              <a:rPr lang="en-US" b="1" dirty="0">
                <a:solidFill>
                  <a:srgbClr val="FF0000"/>
                </a:solidFill>
              </a:rPr>
              <a:t> de </a:t>
            </a:r>
            <a:r>
              <a:rPr lang="en-US" b="1" dirty="0" err="1">
                <a:solidFill>
                  <a:srgbClr val="FF0000"/>
                </a:solidFill>
              </a:rPr>
              <a:t>los</a:t>
            </a:r>
            <a:r>
              <a:rPr lang="en-US" b="1" dirty="0">
                <a:solidFill>
                  <a:srgbClr val="FF0000"/>
                </a:solidFill>
              </a:rPr>
              <a:t> </a:t>
            </a:r>
            <a:r>
              <a:rPr lang="en-US" b="1" dirty="0" err="1">
                <a:solidFill>
                  <a:srgbClr val="FF0000"/>
                </a:solidFill>
              </a:rPr>
              <a:t>Requisitos</a:t>
            </a:r>
            <a:endParaRPr lang="en-US" b="1" dirty="0">
              <a:solidFill>
                <a:srgbClr val="FF0000"/>
              </a:solidFill>
            </a:endParaRPr>
          </a:p>
        </p:txBody>
      </p:sp>
      <p:sp>
        <p:nvSpPr>
          <p:cNvPr id="3" name="Content Placeholder 2">
            <a:extLst>
              <a:ext uri="{FF2B5EF4-FFF2-40B4-BE49-F238E27FC236}">
                <a16:creationId xmlns:a16="http://schemas.microsoft.com/office/drawing/2014/main" id="{D5391D37-53AC-421E-9FEF-152F2F401E6C}"/>
              </a:ext>
            </a:extLst>
          </p:cNvPr>
          <p:cNvSpPr>
            <a:spLocks noGrp="1"/>
          </p:cNvSpPr>
          <p:nvPr>
            <p:ph idx="1"/>
          </p:nvPr>
        </p:nvSpPr>
        <p:spPr/>
        <p:txBody>
          <a:bodyPr/>
          <a:lstStyle/>
          <a:p>
            <a:r>
              <a:rPr lang="es-ES" b="1" dirty="0"/>
              <a:t>Determinar si el estándar de sílice se aplica a sus empleados</a:t>
            </a:r>
            <a:r>
              <a:rPr lang="en-US" b="1" dirty="0"/>
              <a:t>. </a:t>
            </a:r>
            <a:endParaRPr lang="en-US" dirty="0"/>
          </a:p>
          <a:p>
            <a:r>
              <a:rPr lang="es-ES" b="1" dirty="0"/>
              <a:t>Determine qué requisitos adicionales debe cumplir bajo el estándar, basado en el método de cumplimiento que está siguiendo</a:t>
            </a:r>
            <a:r>
              <a:rPr lang="en-US" b="1" dirty="0"/>
              <a:t>…</a:t>
            </a:r>
            <a:endParaRPr lang="en-US" dirty="0"/>
          </a:p>
          <a:p>
            <a:endParaRPr lang="en-US" dirty="0"/>
          </a:p>
        </p:txBody>
      </p:sp>
    </p:spTree>
    <p:extLst>
      <p:ext uri="{BB962C8B-B14F-4D97-AF65-F5344CB8AC3E}">
        <p14:creationId xmlns:p14="http://schemas.microsoft.com/office/powerpoint/2010/main" val="1208394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CE83-B850-4127-927B-FCCDF8AB21C6}"/>
              </a:ext>
            </a:extLst>
          </p:cNvPr>
          <p:cNvSpPr>
            <a:spLocks noGrp="1"/>
          </p:cNvSpPr>
          <p:nvPr>
            <p:ph type="title"/>
          </p:nvPr>
        </p:nvSpPr>
        <p:spPr/>
        <p:txBody>
          <a:bodyPr/>
          <a:lstStyle/>
          <a:p>
            <a:r>
              <a:rPr lang="es-ES" b="1" dirty="0">
                <a:solidFill>
                  <a:srgbClr val="FF0000"/>
                </a:solidFill>
              </a:rPr>
              <a:t>Empleados comprometidos en la Tarea</a:t>
            </a:r>
            <a:endParaRPr lang="en-US" b="1" dirty="0">
              <a:solidFill>
                <a:srgbClr val="FF0000"/>
              </a:solidFill>
            </a:endParaRPr>
          </a:p>
        </p:txBody>
      </p:sp>
      <p:sp>
        <p:nvSpPr>
          <p:cNvPr id="3" name="Content Placeholder 2">
            <a:extLst>
              <a:ext uri="{FF2B5EF4-FFF2-40B4-BE49-F238E27FC236}">
                <a16:creationId xmlns:a16="http://schemas.microsoft.com/office/drawing/2014/main" id="{DD3CF82F-67E5-4E7D-8EC0-05CB6D3B556F}"/>
              </a:ext>
            </a:extLst>
          </p:cNvPr>
          <p:cNvSpPr>
            <a:spLocks noGrp="1"/>
          </p:cNvSpPr>
          <p:nvPr>
            <p:ph idx="1"/>
          </p:nvPr>
        </p:nvSpPr>
        <p:spPr/>
        <p:txBody>
          <a:bodyPr/>
          <a:lstStyle/>
          <a:p>
            <a:pPr lvl="0"/>
            <a:r>
              <a:rPr lang="es-ES" dirty="0"/>
              <a:t>Un empleado que opera una sierra a pie y otro empleado que ayuda al operador a guiar la Sierra están ambos involucrados en la tarea</a:t>
            </a:r>
            <a:r>
              <a:rPr lang="en-US" dirty="0"/>
              <a:t>. </a:t>
            </a:r>
          </a:p>
          <a:p>
            <a:pPr lvl="0"/>
            <a:r>
              <a:rPr lang="es-ES" dirty="0"/>
              <a:t>Un empleado que opera un martillo neumático estaría involucrado en la tarea, pero otro empleado que dirigir el tráfico cerca de los empleados que están martillando no estaría involucrado en la tarea</a:t>
            </a:r>
            <a:r>
              <a:rPr lang="en-US" dirty="0"/>
              <a:t>. </a:t>
            </a:r>
          </a:p>
          <a:p>
            <a:pPr lvl="0"/>
            <a:r>
              <a:rPr lang="es-ES" dirty="0"/>
              <a:t>Cuando la Tabla 1 requiera protección respiratoria o protección adicional, los empleadores deben proporcionar ese nivel de protección a todos los empleados que participan en la tarea.</a:t>
            </a:r>
            <a:endParaRPr lang="en-US" dirty="0"/>
          </a:p>
        </p:txBody>
      </p:sp>
    </p:spTree>
    <p:extLst>
      <p:ext uri="{BB962C8B-B14F-4D97-AF65-F5344CB8AC3E}">
        <p14:creationId xmlns:p14="http://schemas.microsoft.com/office/powerpoint/2010/main" val="174528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0C014-9D31-44A2-AE44-99F6EAE8D979}"/>
              </a:ext>
            </a:extLst>
          </p:cNvPr>
          <p:cNvSpPr>
            <a:spLocks noGrp="1"/>
          </p:cNvSpPr>
          <p:nvPr>
            <p:ph type="title"/>
          </p:nvPr>
        </p:nvSpPr>
        <p:spPr/>
        <p:txBody>
          <a:bodyPr>
            <a:normAutofit/>
          </a:bodyPr>
          <a:lstStyle/>
          <a:p>
            <a:pPr algn="r"/>
            <a:r>
              <a:rPr lang="en-US" b="1" i="1" dirty="0" err="1"/>
              <a:t>Tabla</a:t>
            </a:r>
            <a:r>
              <a:rPr lang="en-US" b="1" i="1" dirty="0"/>
              <a:t> 1-entrada (xvii) </a:t>
            </a:r>
            <a:r>
              <a:rPr lang="en-US" b="1" i="1" dirty="0" err="1"/>
              <a:t>equipo</a:t>
            </a:r>
            <a:r>
              <a:rPr lang="en-US" b="1" i="1" dirty="0"/>
              <a:t> </a:t>
            </a:r>
            <a:r>
              <a:rPr lang="en-US" b="1" i="1" dirty="0" err="1"/>
              <a:t>pesado</a:t>
            </a:r>
            <a:r>
              <a:rPr lang="en-US" b="1" i="1" dirty="0"/>
              <a:t> </a:t>
            </a:r>
            <a:r>
              <a:rPr lang="en-US" b="1" i="1" dirty="0" err="1"/>
              <a:t>utilizado</a:t>
            </a:r>
            <a:r>
              <a:rPr lang="en-US" b="1" i="1" dirty="0"/>
              <a:t> </a:t>
            </a:r>
            <a:r>
              <a:rPr lang="en-US" b="1" i="1" dirty="0" err="1"/>
              <a:t>durante</a:t>
            </a:r>
            <a:r>
              <a:rPr lang="en-US" b="1" i="1" dirty="0"/>
              <a:t> las </a:t>
            </a:r>
            <a:r>
              <a:rPr lang="en-US" b="1" i="1" dirty="0" err="1"/>
              <a:t>actividades</a:t>
            </a:r>
            <a:r>
              <a:rPr lang="en-US" b="1" i="1" dirty="0"/>
              <a:t> de </a:t>
            </a:r>
            <a:r>
              <a:rPr lang="en-US" b="1" i="1" dirty="0" err="1"/>
              <a:t>demolición</a:t>
            </a:r>
            <a:r>
              <a:rPr lang="en-US" b="1" i="1" dirty="0"/>
              <a:t>.</a:t>
            </a:r>
            <a:endParaRPr lang="en-US" dirty="0"/>
          </a:p>
        </p:txBody>
      </p:sp>
      <p:sp>
        <p:nvSpPr>
          <p:cNvPr id="7" name="Content Placeholder 6">
            <a:extLst>
              <a:ext uri="{FF2B5EF4-FFF2-40B4-BE49-F238E27FC236}">
                <a16:creationId xmlns:a16="http://schemas.microsoft.com/office/drawing/2014/main" id="{25866063-488C-4EBE-B4D6-3E464FFA107D}"/>
              </a:ext>
            </a:extLst>
          </p:cNvPr>
          <p:cNvSpPr>
            <a:spLocks noGrp="1"/>
          </p:cNvSpPr>
          <p:nvPr>
            <p:ph sz="half" idx="1"/>
          </p:nvPr>
        </p:nvSpPr>
        <p:spPr/>
        <p:txBody>
          <a:bodyPr/>
          <a:lstStyle/>
          <a:p>
            <a:r>
              <a:rPr lang="es-ES" dirty="0"/>
              <a:t>Cuando los empleados fuera de la cabina están involucrados en la tarea, entonces el agua debe ser aplicada para minimizar el polvo</a:t>
            </a:r>
            <a:r>
              <a:rPr lang="en-US" dirty="0"/>
              <a:t>.</a:t>
            </a:r>
          </a:p>
        </p:txBody>
      </p:sp>
      <p:pic>
        <p:nvPicPr>
          <p:cNvPr id="6" name="Content Placeholder 5" descr="Dos trabajadores ayudan con la demolición y están involucrados en la tarea. ">
            <a:extLst>
              <a:ext uri="{FF2B5EF4-FFF2-40B4-BE49-F238E27FC236}">
                <a16:creationId xmlns:a16="http://schemas.microsoft.com/office/drawing/2014/main" id="{619DBFE0-D09D-4C7F-A145-DCBC314058F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08572"/>
            <a:ext cx="5181600" cy="3985444"/>
          </a:xfrm>
        </p:spPr>
      </p:pic>
    </p:spTree>
    <p:extLst>
      <p:ext uri="{BB962C8B-B14F-4D97-AF65-F5344CB8AC3E}">
        <p14:creationId xmlns:p14="http://schemas.microsoft.com/office/powerpoint/2010/main" val="1565222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CFC0-F872-442F-9AE5-C94F6482E1F0}"/>
              </a:ext>
            </a:extLst>
          </p:cNvPr>
          <p:cNvSpPr>
            <a:spLocks noGrp="1"/>
          </p:cNvSpPr>
          <p:nvPr>
            <p:ph type="title"/>
          </p:nvPr>
        </p:nvSpPr>
        <p:spPr/>
        <p:txBody>
          <a:bodyPr/>
          <a:lstStyle/>
          <a:p>
            <a:r>
              <a:rPr lang="en-US" b="1" dirty="0">
                <a:solidFill>
                  <a:srgbClr val="FF0000"/>
                </a:solidFill>
              </a:rPr>
              <a:t>“Total y </a:t>
            </a:r>
            <a:r>
              <a:rPr lang="en-US" b="1" dirty="0" err="1">
                <a:solidFill>
                  <a:srgbClr val="FF0000"/>
                </a:solidFill>
              </a:rPr>
              <a:t>Correctamente</a:t>
            </a:r>
            <a:r>
              <a:rPr lang="en-US" b="1" dirty="0">
                <a:solidFill>
                  <a:srgbClr val="FF0000"/>
                </a:solidFill>
              </a:rPr>
              <a:t> </a:t>
            </a:r>
            <a:r>
              <a:rPr lang="en-US" b="1" dirty="0" err="1">
                <a:solidFill>
                  <a:srgbClr val="FF0000"/>
                </a:solidFill>
              </a:rPr>
              <a:t>Implementado</a:t>
            </a:r>
            <a:r>
              <a:rPr lang="en-US" b="1" dirty="0">
                <a:solidFill>
                  <a:srgbClr val="FF0000"/>
                </a:solidFill>
              </a:rPr>
              <a:t>”</a:t>
            </a:r>
          </a:p>
        </p:txBody>
      </p:sp>
      <p:sp>
        <p:nvSpPr>
          <p:cNvPr id="3" name="Content Placeholder 2">
            <a:extLst>
              <a:ext uri="{FF2B5EF4-FFF2-40B4-BE49-F238E27FC236}">
                <a16:creationId xmlns:a16="http://schemas.microsoft.com/office/drawing/2014/main" id="{2C0E988E-E3DE-42EC-A1B0-047AB9D69FD1}"/>
              </a:ext>
            </a:extLst>
          </p:cNvPr>
          <p:cNvSpPr>
            <a:spLocks noGrp="1"/>
          </p:cNvSpPr>
          <p:nvPr>
            <p:ph idx="1"/>
          </p:nvPr>
        </p:nvSpPr>
        <p:spPr/>
        <p:txBody>
          <a:bodyPr/>
          <a:lstStyle/>
          <a:p>
            <a:r>
              <a:rPr lang="es-ES" dirty="0"/>
              <a:t>Los controles están en su lugar, son correctamente operados y mantenidos, y los empleados entienden cómo utilizarlos</a:t>
            </a:r>
            <a:r>
              <a:rPr lang="en-US" dirty="0"/>
              <a:t>.</a:t>
            </a:r>
          </a:p>
          <a:p>
            <a:r>
              <a:rPr lang="es-ES" dirty="0"/>
              <a:t>Los controles están en su lugar, adecuadamente operados y mantenidos, y los empleados entienden cómo utilizarlos</a:t>
            </a:r>
            <a:r>
              <a:rPr lang="en-US" dirty="0"/>
              <a:t>.</a:t>
            </a:r>
          </a:p>
        </p:txBody>
      </p:sp>
    </p:spTree>
    <p:extLst>
      <p:ext uri="{BB962C8B-B14F-4D97-AF65-F5344CB8AC3E}">
        <p14:creationId xmlns:p14="http://schemas.microsoft.com/office/powerpoint/2010/main" val="276607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7D4E-267D-4927-947E-B7D431935A8A}"/>
              </a:ext>
            </a:extLst>
          </p:cNvPr>
          <p:cNvSpPr>
            <a:spLocks noGrp="1"/>
          </p:cNvSpPr>
          <p:nvPr>
            <p:ph type="title"/>
          </p:nvPr>
        </p:nvSpPr>
        <p:spPr/>
        <p:txBody>
          <a:bodyPr/>
          <a:lstStyle/>
          <a:p>
            <a:r>
              <a:rPr lang="en-US" b="1" dirty="0">
                <a:solidFill>
                  <a:srgbClr val="FF0000"/>
                </a:solidFill>
              </a:rPr>
              <a:t>Total y </a:t>
            </a:r>
            <a:r>
              <a:rPr lang="en-US" b="1" dirty="0" err="1">
                <a:solidFill>
                  <a:srgbClr val="FF0000"/>
                </a:solidFill>
              </a:rPr>
              <a:t>Correctamente</a:t>
            </a:r>
            <a:r>
              <a:rPr lang="en-US" b="1" dirty="0">
                <a:solidFill>
                  <a:srgbClr val="FF0000"/>
                </a:solidFill>
              </a:rPr>
              <a:t> </a:t>
            </a:r>
            <a:r>
              <a:rPr lang="en-US" b="1" dirty="0" err="1">
                <a:solidFill>
                  <a:srgbClr val="FF0000"/>
                </a:solidFill>
              </a:rPr>
              <a:t>Implementado</a:t>
            </a:r>
            <a:r>
              <a:rPr lang="en-US" b="1" dirty="0">
                <a:solidFill>
                  <a:srgbClr val="FF0000"/>
                </a:solidFill>
              </a:rPr>
              <a:t> -1</a:t>
            </a:r>
            <a:endParaRPr lang="en-US" dirty="0"/>
          </a:p>
        </p:txBody>
      </p:sp>
      <p:sp>
        <p:nvSpPr>
          <p:cNvPr id="3" name="Content Placeholder 2">
            <a:extLst>
              <a:ext uri="{FF2B5EF4-FFF2-40B4-BE49-F238E27FC236}">
                <a16:creationId xmlns:a16="http://schemas.microsoft.com/office/drawing/2014/main" id="{DC5CAEF4-40F3-42C3-9901-D2B57A88B3C9}"/>
              </a:ext>
            </a:extLst>
          </p:cNvPr>
          <p:cNvSpPr>
            <a:spLocks noGrp="1"/>
          </p:cNvSpPr>
          <p:nvPr>
            <p:ph sz="half" idx="1"/>
          </p:nvPr>
        </p:nvSpPr>
        <p:spPr/>
        <p:txBody>
          <a:bodyPr/>
          <a:lstStyle/>
          <a:p>
            <a:pPr marL="461963" indent="-461963">
              <a:buNone/>
            </a:pPr>
            <a:r>
              <a:rPr lang="en-US" dirty="0">
                <a:sym typeface="Wingdings 2" panose="05020102010507070707" pitchFamily="18" charset="2"/>
              </a:rPr>
              <a:t>	</a:t>
            </a:r>
            <a:r>
              <a:rPr lang="es-ES" dirty="0">
                <a:sym typeface="Wingdings 2" panose="05020102010507070707" pitchFamily="18" charset="2"/>
              </a:rPr>
              <a:t>La presencia de grandes cantidades de polvo visible en general indica que los controles no se aplican plena y correctamente</a:t>
            </a:r>
            <a:r>
              <a:rPr lang="en-US" dirty="0"/>
              <a:t>.</a:t>
            </a:r>
          </a:p>
        </p:txBody>
      </p:sp>
      <p:pic>
        <p:nvPicPr>
          <p:cNvPr id="8" name="Content Placeholder 7" descr="La presencia de grandes cantidades de polvo visible en general indica que los controles no se aplican de manera plena y adecuada. ">
            <a:extLst>
              <a:ext uri="{FF2B5EF4-FFF2-40B4-BE49-F238E27FC236}">
                <a16:creationId xmlns:a16="http://schemas.microsoft.com/office/drawing/2014/main" id="{C9AB194E-D43C-46A6-9C9F-CA3BE860F18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350858"/>
            <a:ext cx="5181600" cy="3300871"/>
          </a:xfrm>
        </p:spPr>
      </p:pic>
    </p:spTree>
    <p:extLst>
      <p:ext uri="{BB962C8B-B14F-4D97-AF65-F5344CB8AC3E}">
        <p14:creationId xmlns:p14="http://schemas.microsoft.com/office/powerpoint/2010/main" val="213569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0226-B6A7-4125-8BDD-7C7807B23942}"/>
              </a:ext>
            </a:extLst>
          </p:cNvPr>
          <p:cNvSpPr>
            <a:spLocks noGrp="1"/>
          </p:cNvSpPr>
          <p:nvPr>
            <p:ph type="title"/>
          </p:nvPr>
        </p:nvSpPr>
        <p:spPr/>
        <p:txBody>
          <a:bodyPr/>
          <a:lstStyle/>
          <a:p>
            <a:r>
              <a:rPr lang="en-US" b="1" dirty="0">
                <a:solidFill>
                  <a:srgbClr val="FF0000"/>
                </a:solidFill>
              </a:rPr>
              <a:t>Total y </a:t>
            </a:r>
            <a:r>
              <a:rPr lang="en-US" b="1" dirty="0" err="1">
                <a:solidFill>
                  <a:srgbClr val="FF0000"/>
                </a:solidFill>
              </a:rPr>
              <a:t>Correctamente</a:t>
            </a:r>
            <a:r>
              <a:rPr lang="en-US" b="1" dirty="0">
                <a:solidFill>
                  <a:srgbClr val="FF0000"/>
                </a:solidFill>
              </a:rPr>
              <a:t> </a:t>
            </a:r>
            <a:r>
              <a:rPr lang="en-US" b="1" dirty="0" err="1">
                <a:solidFill>
                  <a:srgbClr val="FF0000"/>
                </a:solidFill>
              </a:rPr>
              <a:t>Implementado</a:t>
            </a:r>
            <a:r>
              <a:rPr lang="en-US" b="1" dirty="0">
                <a:solidFill>
                  <a:srgbClr val="FF0000"/>
                </a:solidFill>
              </a:rPr>
              <a:t> -2</a:t>
            </a:r>
            <a:endParaRPr lang="en-US" dirty="0"/>
          </a:p>
        </p:txBody>
      </p:sp>
      <p:sp>
        <p:nvSpPr>
          <p:cNvPr id="3" name="Content Placeholder 2">
            <a:extLst>
              <a:ext uri="{FF2B5EF4-FFF2-40B4-BE49-F238E27FC236}">
                <a16:creationId xmlns:a16="http://schemas.microsoft.com/office/drawing/2014/main" id="{F23499C2-7035-419C-92FB-506AEA79EE5F}"/>
              </a:ext>
            </a:extLst>
          </p:cNvPr>
          <p:cNvSpPr>
            <a:spLocks noGrp="1"/>
          </p:cNvSpPr>
          <p:nvPr>
            <p:ph sz="half" idx="1"/>
          </p:nvPr>
        </p:nvSpPr>
        <p:spPr/>
        <p:txBody>
          <a:bodyPr/>
          <a:lstStyle/>
          <a:p>
            <a:r>
              <a:rPr lang="es-ES" dirty="0"/>
              <a:t>Una pequeña cantidad de polvo se puede esperar de los equipos que está funcionando como previsto por el fabricante</a:t>
            </a:r>
            <a:r>
              <a:rPr lang="en-US" dirty="0"/>
              <a:t>.</a:t>
            </a:r>
          </a:p>
          <a:p>
            <a:r>
              <a:rPr lang="es-ES" dirty="0"/>
              <a:t>Un aumento notable en la generación de polvo durante la tarea es una señal de que los controles de polvo no están funcionando correctamente</a:t>
            </a:r>
            <a:r>
              <a:rPr lang="en-US" dirty="0"/>
              <a:t>. </a:t>
            </a:r>
          </a:p>
        </p:txBody>
      </p:sp>
      <p:pic>
        <p:nvPicPr>
          <p:cNvPr id="8" name="Content Placeholder 7" descr="Se observa fácilmente la diferencia entre la pequeña cantidad de polvo generada cuando las medidas de control funcionan correctamente.">
            <a:extLst>
              <a:ext uri="{FF2B5EF4-FFF2-40B4-BE49-F238E27FC236}">
                <a16:creationId xmlns:a16="http://schemas.microsoft.com/office/drawing/2014/main" id="{D4FFD49E-A2FE-4361-A0FE-968840A639B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93408" y="2644934"/>
            <a:ext cx="4139184" cy="2712720"/>
          </a:xfrm>
        </p:spPr>
      </p:pic>
    </p:spTree>
    <p:extLst>
      <p:ext uri="{BB962C8B-B14F-4D97-AF65-F5344CB8AC3E}">
        <p14:creationId xmlns:p14="http://schemas.microsoft.com/office/powerpoint/2010/main" val="1462442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37EA-56EF-4D77-A3DC-6295BC37BBCA}"/>
              </a:ext>
            </a:extLst>
          </p:cNvPr>
          <p:cNvSpPr>
            <a:spLocks noGrp="1"/>
          </p:cNvSpPr>
          <p:nvPr>
            <p:ph type="title"/>
          </p:nvPr>
        </p:nvSpPr>
        <p:spPr/>
        <p:txBody>
          <a:bodyPr/>
          <a:lstStyle/>
          <a:p>
            <a:r>
              <a:rPr lang="en-US" b="1" dirty="0" err="1">
                <a:solidFill>
                  <a:srgbClr val="FF0000"/>
                </a:solidFill>
              </a:rPr>
              <a:t>Sistemas</a:t>
            </a:r>
            <a:r>
              <a:rPr lang="en-US" b="1" dirty="0">
                <a:solidFill>
                  <a:srgbClr val="FF0000"/>
                </a:solidFill>
              </a:rPr>
              <a:t> de </a:t>
            </a:r>
            <a:r>
              <a:rPr lang="en-US" b="1" dirty="0" err="1">
                <a:solidFill>
                  <a:srgbClr val="FF0000"/>
                </a:solidFill>
              </a:rPr>
              <a:t>Suministro</a:t>
            </a:r>
            <a:r>
              <a:rPr lang="en-US" b="1" dirty="0">
                <a:solidFill>
                  <a:srgbClr val="FF0000"/>
                </a:solidFill>
              </a:rPr>
              <a:t> de Agua</a:t>
            </a:r>
          </a:p>
        </p:txBody>
      </p:sp>
      <p:sp>
        <p:nvSpPr>
          <p:cNvPr id="3" name="Content Placeholder 2">
            <a:extLst>
              <a:ext uri="{FF2B5EF4-FFF2-40B4-BE49-F238E27FC236}">
                <a16:creationId xmlns:a16="http://schemas.microsoft.com/office/drawing/2014/main" id="{F4D3B1F0-F11B-4D81-A384-98E198B5407E}"/>
              </a:ext>
            </a:extLst>
          </p:cNvPr>
          <p:cNvSpPr>
            <a:spLocks noGrp="1"/>
          </p:cNvSpPr>
          <p:nvPr>
            <p:ph sz="half" idx="1"/>
          </p:nvPr>
        </p:nvSpPr>
        <p:spPr/>
        <p:txBody>
          <a:bodyPr/>
          <a:lstStyle/>
          <a:p>
            <a:r>
              <a:rPr lang="es-ES" dirty="0"/>
              <a:t>Los sistemas de agua integrados deben ser desarrollados específicamente para el tipo de herramienta</a:t>
            </a:r>
            <a:r>
              <a:rPr lang="en-US" dirty="0"/>
              <a:t>.</a:t>
            </a:r>
          </a:p>
          <a:p>
            <a:r>
              <a:rPr lang="es-ES" dirty="0"/>
              <a:t>No interferir con los dispositivos de seguridad</a:t>
            </a:r>
            <a:r>
              <a:rPr lang="en-US" dirty="0"/>
              <a:t>.</a:t>
            </a:r>
          </a:p>
        </p:txBody>
      </p:sp>
      <p:pic>
        <p:nvPicPr>
          <p:cNvPr id="8" name="Content Placeholder 7" descr="Sistema Integrado de Suministro de Agua">
            <a:extLst>
              <a:ext uri="{FF2B5EF4-FFF2-40B4-BE49-F238E27FC236}">
                <a16:creationId xmlns:a16="http://schemas.microsoft.com/office/drawing/2014/main" id="{872EC22B-67EB-4F09-9A64-A39416504F8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144356"/>
            <a:ext cx="5181600" cy="3713876"/>
          </a:xfrm>
        </p:spPr>
      </p:pic>
    </p:spTree>
    <p:extLst>
      <p:ext uri="{BB962C8B-B14F-4D97-AF65-F5344CB8AC3E}">
        <p14:creationId xmlns:p14="http://schemas.microsoft.com/office/powerpoint/2010/main" val="4048411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66EA-A128-4544-9C5C-446A732E9D28}"/>
              </a:ext>
            </a:extLst>
          </p:cNvPr>
          <p:cNvSpPr>
            <a:spLocks noGrp="1"/>
          </p:cNvSpPr>
          <p:nvPr>
            <p:ph type="title"/>
          </p:nvPr>
        </p:nvSpPr>
        <p:spPr/>
        <p:txBody>
          <a:bodyPr/>
          <a:lstStyle/>
          <a:p>
            <a:r>
              <a:rPr lang="en-US" b="1" dirty="0" err="1">
                <a:solidFill>
                  <a:srgbClr val="FF0000"/>
                </a:solidFill>
              </a:rPr>
              <a:t>Sistemas</a:t>
            </a:r>
            <a:r>
              <a:rPr lang="en-US" b="1" dirty="0">
                <a:solidFill>
                  <a:srgbClr val="FF0000"/>
                </a:solidFill>
              </a:rPr>
              <a:t> de </a:t>
            </a:r>
            <a:r>
              <a:rPr lang="en-US" b="1" dirty="0" err="1">
                <a:solidFill>
                  <a:srgbClr val="FF0000"/>
                </a:solidFill>
              </a:rPr>
              <a:t>Suministro</a:t>
            </a:r>
            <a:r>
              <a:rPr lang="en-US" b="1" dirty="0">
                <a:solidFill>
                  <a:srgbClr val="FF0000"/>
                </a:solidFill>
              </a:rPr>
              <a:t> de Agua -1</a:t>
            </a:r>
            <a:endParaRPr lang="en-US" dirty="0"/>
          </a:p>
        </p:txBody>
      </p:sp>
      <p:sp>
        <p:nvSpPr>
          <p:cNvPr id="3" name="Content Placeholder 2">
            <a:extLst>
              <a:ext uri="{FF2B5EF4-FFF2-40B4-BE49-F238E27FC236}">
                <a16:creationId xmlns:a16="http://schemas.microsoft.com/office/drawing/2014/main" id="{E652668C-505C-4B69-B0A9-4C0B5FD36B61}"/>
              </a:ext>
            </a:extLst>
          </p:cNvPr>
          <p:cNvSpPr>
            <a:spLocks noGrp="1"/>
          </p:cNvSpPr>
          <p:nvPr>
            <p:ph sz="half" idx="1"/>
          </p:nvPr>
        </p:nvSpPr>
        <p:spPr/>
        <p:txBody>
          <a:bodyPr/>
          <a:lstStyle/>
          <a:p>
            <a:r>
              <a:rPr lang="es-ES" dirty="0"/>
              <a:t>El agua debe ser aplicada a un caudal suficiente para minimizar la liberación de polvo visible</a:t>
            </a:r>
            <a:r>
              <a:rPr lang="en-US" dirty="0"/>
              <a:t>. </a:t>
            </a:r>
          </a:p>
        </p:txBody>
      </p:sp>
      <p:pic>
        <p:nvPicPr>
          <p:cNvPr id="8" name="Content Placeholder 7" descr="Los caudales de agua deben ser suficientes para minimizar el polvo visible.">
            <a:extLst>
              <a:ext uri="{FF2B5EF4-FFF2-40B4-BE49-F238E27FC236}">
                <a16:creationId xmlns:a16="http://schemas.microsoft.com/office/drawing/2014/main" id="{6AB788B7-5141-4AA8-9BD6-46552E2EB08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51517"/>
            <a:ext cx="5181600" cy="3899554"/>
          </a:xfrm>
        </p:spPr>
      </p:pic>
    </p:spTree>
    <p:extLst>
      <p:ext uri="{BB962C8B-B14F-4D97-AF65-F5344CB8AC3E}">
        <p14:creationId xmlns:p14="http://schemas.microsoft.com/office/powerpoint/2010/main" val="630773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35BB-4C09-465D-939E-DB7DF2A2B6FB}"/>
              </a:ext>
            </a:extLst>
          </p:cNvPr>
          <p:cNvSpPr>
            <a:spLocks noGrp="1"/>
          </p:cNvSpPr>
          <p:nvPr>
            <p:ph type="title"/>
          </p:nvPr>
        </p:nvSpPr>
        <p:spPr/>
        <p:txBody>
          <a:bodyPr/>
          <a:lstStyle/>
          <a:p>
            <a:r>
              <a:rPr lang="en-US" b="1" dirty="0" err="1">
                <a:solidFill>
                  <a:srgbClr val="FF0000"/>
                </a:solidFill>
              </a:rPr>
              <a:t>Sistemas</a:t>
            </a:r>
            <a:r>
              <a:rPr lang="en-US" b="1" dirty="0">
                <a:solidFill>
                  <a:srgbClr val="FF0000"/>
                </a:solidFill>
              </a:rPr>
              <a:t> de </a:t>
            </a:r>
            <a:r>
              <a:rPr lang="en-US" b="1" dirty="0" err="1">
                <a:solidFill>
                  <a:srgbClr val="FF0000"/>
                </a:solidFill>
              </a:rPr>
              <a:t>Suministro</a:t>
            </a:r>
            <a:r>
              <a:rPr lang="en-US" b="1" dirty="0">
                <a:solidFill>
                  <a:srgbClr val="FF0000"/>
                </a:solidFill>
              </a:rPr>
              <a:t> de Agua -2</a:t>
            </a:r>
          </a:p>
        </p:txBody>
      </p:sp>
      <p:sp>
        <p:nvSpPr>
          <p:cNvPr id="3" name="Content Placeholder 2">
            <a:extLst>
              <a:ext uri="{FF2B5EF4-FFF2-40B4-BE49-F238E27FC236}">
                <a16:creationId xmlns:a16="http://schemas.microsoft.com/office/drawing/2014/main" id="{FFA680EF-C185-4F55-829F-CB60FD1800A5}"/>
              </a:ext>
            </a:extLst>
          </p:cNvPr>
          <p:cNvSpPr>
            <a:spLocks noGrp="1"/>
          </p:cNvSpPr>
          <p:nvPr>
            <p:ph sz="half" idx="1"/>
          </p:nvPr>
        </p:nvSpPr>
        <p:spPr/>
        <p:txBody>
          <a:bodyPr/>
          <a:lstStyle/>
          <a:p>
            <a:r>
              <a:rPr lang="es-ES" dirty="0"/>
              <a:t>Cualquier lodo generado al usar agua para suprimir polvo debe ser limpiado para limitar la exposición secundaria al polvo de sílice</a:t>
            </a:r>
            <a:r>
              <a:rPr lang="en-US" dirty="0"/>
              <a:t>.</a:t>
            </a:r>
          </a:p>
        </p:txBody>
      </p:sp>
      <p:pic>
        <p:nvPicPr>
          <p:cNvPr id="8" name="Content Placeholder 7" descr="Limpiar el lodo para limitar la exposición secundaria al polvo de sílice.">
            <a:extLst>
              <a:ext uri="{FF2B5EF4-FFF2-40B4-BE49-F238E27FC236}">
                <a16:creationId xmlns:a16="http://schemas.microsoft.com/office/drawing/2014/main" id="{10363D61-3DF7-4D86-80CE-3A6F3AA8D5D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959518"/>
            <a:ext cx="5181600" cy="4083551"/>
          </a:xfrm>
        </p:spPr>
      </p:pic>
    </p:spTree>
    <p:extLst>
      <p:ext uri="{BB962C8B-B14F-4D97-AF65-F5344CB8AC3E}">
        <p14:creationId xmlns:p14="http://schemas.microsoft.com/office/powerpoint/2010/main" val="3577651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3EA22-22F2-41B8-982A-4B95953DE3EF}"/>
              </a:ext>
            </a:extLst>
          </p:cNvPr>
          <p:cNvSpPr>
            <a:spLocks noGrp="1"/>
          </p:cNvSpPr>
          <p:nvPr>
            <p:ph type="title"/>
          </p:nvPr>
        </p:nvSpPr>
        <p:spPr/>
        <p:txBody>
          <a:bodyPr/>
          <a:lstStyle/>
          <a:p>
            <a:r>
              <a:rPr lang="en-US" dirty="0"/>
              <a:t>Pre-test</a:t>
            </a:r>
          </a:p>
        </p:txBody>
      </p:sp>
    </p:spTree>
    <p:extLst>
      <p:ext uri="{BB962C8B-B14F-4D97-AF65-F5344CB8AC3E}">
        <p14:creationId xmlns:p14="http://schemas.microsoft.com/office/powerpoint/2010/main" val="2674493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EFE76-17B0-48AD-8F0C-535105646669}"/>
              </a:ext>
            </a:extLst>
          </p:cNvPr>
          <p:cNvSpPr>
            <a:spLocks noGrp="1"/>
          </p:cNvSpPr>
          <p:nvPr>
            <p:ph type="title"/>
          </p:nvPr>
        </p:nvSpPr>
        <p:spPr/>
        <p:txBody>
          <a:bodyPr/>
          <a:lstStyle/>
          <a:p>
            <a:r>
              <a:rPr lang="en-US" b="1" dirty="0" err="1">
                <a:solidFill>
                  <a:srgbClr val="FF0000"/>
                </a:solidFill>
              </a:rPr>
              <a:t>Sistemas</a:t>
            </a:r>
            <a:r>
              <a:rPr lang="en-US" b="1" dirty="0">
                <a:solidFill>
                  <a:srgbClr val="FF0000"/>
                </a:solidFill>
              </a:rPr>
              <a:t> de </a:t>
            </a:r>
            <a:r>
              <a:rPr lang="en-US" b="1" dirty="0" err="1">
                <a:solidFill>
                  <a:srgbClr val="FF0000"/>
                </a:solidFill>
              </a:rPr>
              <a:t>Suministro</a:t>
            </a:r>
            <a:r>
              <a:rPr lang="en-US" b="1" dirty="0">
                <a:solidFill>
                  <a:srgbClr val="FF0000"/>
                </a:solidFill>
              </a:rPr>
              <a:t> de Agua -3</a:t>
            </a:r>
            <a:endParaRPr lang="en-US" dirty="0"/>
          </a:p>
        </p:txBody>
      </p:sp>
      <p:sp>
        <p:nvSpPr>
          <p:cNvPr id="3" name="Content Placeholder 2">
            <a:extLst>
              <a:ext uri="{FF2B5EF4-FFF2-40B4-BE49-F238E27FC236}">
                <a16:creationId xmlns:a16="http://schemas.microsoft.com/office/drawing/2014/main" id="{F3BCDA09-20FE-47D2-B034-FBDC42356C67}"/>
              </a:ext>
            </a:extLst>
          </p:cNvPr>
          <p:cNvSpPr>
            <a:spLocks noGrp="1"/>
          </p:cNvSpPr>
          <p:nvPr>
            <p:ph sz="half" idx="1"/>
          </p:nvPr>
        </p:nvSpPr>
        <p:spPr/>
        <p:txBody>
          <a:bodyPr/>
          <a:lstStyle/>
          <a:p>
            <a:r>
              <a:rPr lang="es-ES" dirty="0"/>
              <a:t>Cuando se trabaja a temperaturas bajas, donde existe un riesgo de congelación de agua, se pueden necesitar prácticas de trabajo adicionales como el aislamiento de bidones, envolver bidones con cinta de calor o añadir aditivos anti-congelantes al agua respetuosos con el medio ambiente.</a:t>
            </a:r>
            <a:endParaRPr lang="en-US" dirty="0"/>
          </a:p>
        </p:txBody>
      </p:sp>
      <p:pic>
        <p:nvPicPr>
          <p:cNvPr id="8" name="Content Placeholder 7" descr="Sistemas de suministro de agua requieren prácticas de trabajo adicionales en climas fríos.">
            <a:extLst>
              <a:ext uri="{FF2B5EF4-FFF2-40B4-BE49-F238E27FC236}">
                <a16:creationId xmlns:a16="http://schemas.microsoft.com/office/drawing/2014/main" id="{48576287-8788-4B56-B263-50A545FC4E8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1965427"/>
            <a:ext cx="5181600" cy="4071734"/>
          </a:xfrm>
        </p:spPr>
      </p:pic>
    </p:spTree>
    <p:extLst>
      <p:ext uri="{BB962C8B-B14F-4D97-AF65-F5344CB8AC3E}">
        <p14:creationId xmlns:p14="http://schemas.microsoft.com/office/powerpoint/2010/main" val="2982428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17BEF-A422-4E62-86FD-7679D6AC0BED}"/>
              </a:ext>
            </a:extLst>
          </p:cNvPr>
          <p:cNvSpPr>
            <a:spLocks noGrp="1"/>
          </p:cNvSpPr>
          <p:nvPr>
            <p:ph type="title"/>
          </p:nvPr>
        </p:nvSpPr>
        <p:spPr/>
        <p:txBody>
          <a:bodyPr/>
          <a:lstStyle/>
          <a:p>
            <a:r>
              <a:rPr lang="en-US" b="1" dirty="0" err="1">
                <a:solidFill>
                  <a:srgbClr val="FF0000"/>
                </a:solidFill>
              </a:rPr>
              <a:t>Sistemas</a:t>
            </a:r>
            <a:r>
              <a:rPr lang="en-US" b="1" dirty="0">
                <a:solidFill>
                  <a:srgbClr val="FF0000"/>
                </a:solidFill>
              </a:rPr>
              <a:t> de </a:t>
            </a:r>
            <a:r>
              <a:rPr lang="en-US" b="1" dirty="0" err="1">
                <a:solidFill>
                  <a:srgbClr val="FF0000"/>
                </a:solidFill>
              </a:rPr>
              <a:t>Suministro</a:t>
            </a:r>
            <a:r>
              <a:rPr lang="en-US" b="1" dirty="0">
                <a:solidFill>
                  <a:srgbClr val="FF0000"/>
                </a:solidFill>
              </a:rPr>
              <a:t> de Agua -4</a:t>
            </a:r>
            <a:endParaRPr lang="en-US" dirty="0"/>
          </a:p>
        </p:txBody>
      </p:sp>
      <p:sp>
        <p:nvSpPr>
          <p:cNvPr id="3" name="Content Placeholder 2">
            <a:extLst>
              <a:ext uri="{FF2B5EF4-FFF2-40B4-BE49-F238E27FC236}">
                <a16:creationId xmlns:a16="http://schemas.microsoft.com/office/drawing/2014/main" id="{5D250F22-859C-4355-AB39-DF7E6F84EEB5}"/>
              </a:ext>
            </a:extLst>
          </p:cNvPr>
          <p:cNvSpPr>
            <a:spLocks noGrp="1"/>
          </p:cNvSpPr>
          <p:nvPr>
            <p:ph sz="half" idx="1"/>
          </p:nvPr>
        </p:nvSpPr>
        <p:spPr/>
        <p:txBody>
          <a:bodyPr/>
          <a:lstStyle/>
          <a:p>
            <a:pPr marL="465138" indent="-465138">
              <a:buNone/>
            </a:pPr>
            <a:r>
              <a:rPr lang="en-US" b="1" dirty="0">
                <a:sym typeface="Wingdings 2" panose="05020102010507070707" pitchFamily="18" charset="2"/>
              </a:rPr>
              <a:t>	</a:t>
            </a:r>
            <a:r>
              <a:rPr lang="en-US" dirty="0">
                <a:sym typeface="Wingdings 2" panose="05020102010507070707" pitchFamily="18" charset="2"/>
              </a:rPr>
              <a:t>No se </a:t>
            </a:r>
            <a:r>
              <a:rPr lang="en-US" dirty="0" err="1">
                <a:sym typeface="Wingdings 2" panose="05020102010507070707" pitchFamily="18" charset="2"/>
              </a:rPr>
              <a:t>permiten</a:t>
            </a:r>
            <a:r>
              <a:rPr lang="en-US" dirty="0">
                <a:sym typeface="Wingdings 2" panose="05020102010507070707" pitchFamily="18" charset="2"/>
              </a:rPr>
              <a:t> </a:t>
            </a:r>
            <a:r>
              <a:rPr lang="en-US" dirty="0" err="1">
                <a:sym typeface="Wingdings 2" panose="05020102010507070707" pitchFamily="18" charset="2"/>
              </a:rPr>
              <a:t>sistemas</a:t>
            </a:r>
            <a:r>
              <a:rPr lang="en-US" dirty="0">
                <a:sym typeface="Wingdings 2" panose="05020102010507070707" pitchFamily="18" charset="2"/>
              </a:rPr>
              <a:t> de </a:t>
            </a:r>
            <a:r>
              <a:rPr lang="en-US" dirty="0" err="1">
                <a:sym typeface="Wingdings 2" panose="05020102010507070707" pitchFamily="18" charset="2"/>
              </a:rPr>
              <a:t>suministro</a:t>
            </a:r>
            <a:r>
              <a:rPr lang="en-US" dirty="0">
                <a:sym typeface="Wingdings 2" panose="05020102010507070707" pitchFamily="18" charset="2"/>
              </a:rPr>
              <a:t> de </a:t>
            </a:r>
            <a:r>
              <a:rPr lang="en-US" dirty="0" err="1">
                <a:sym typeface="Wingdings 2" panose="05020102010507070707" pitchFamily="18" charset="2"/>
              </a:rPr>
              <a:t>agua</a:t>
            </a:r>
            <a:r>
              <a:rPr lang="en-US" dirty="0">
                <a:sym typeface="Wingdings 2" panose="05020102010507070707" pitchFamily="18" charset="2"/>
              </a:rPr>
              <a:t> que no </a:t>
            </a:r>
            <a:r>
              <a:rPr lang="en-US" dirty="0" err="1">
                <a:sym typeface="Wingdings 2" panose="05020102010507070707" pitchFamily="18" charset="2"/>
              </a:rPr>
              <a:t>estén</a:t>
            </a:r>
            <a:r>
              <a:rPr lang="en-US" dirty="0">
                <a:sym typeface="Wingdings 2" panose="05020102010507070707" pitchFamily="18" charset="2"/>
              </a:rPr>
              <a:t> </a:t>
            </a:r>
            <a:r>
              <a:rPr lang="en-US" dirty="0" err="1">
                <a:sym typeface="Wingdings 2" panose="05020102010507070707" pitchFamily="18" charset="2"/>
              </a:rPr>
              <a:t>integrados</a:t>
            </a:r>
            <a:r>
              <a:rPr lang="en-US" dirty="0">
                <a:sym typeface="Wingdings 2" panose="05020102010507070707" pitchFamily="18" charset="2"/>
              </a:rPr>
              <a:t> </a:t>
            </a:r>
            <a:r>
              <a:rPr lang="en-US" dirty="0" err="1">
                <a:sym typeface="Wingdings 2" panose="05020102010507070707" pitchFamily="18" charset="2"/>
              </a:rPr>
              <a:t>por</a:t>
            </a:r>
            <a:r>
              <a:rPr lang="en-US" dirty="0">
                <a:sym typeface="Wingdings 2" panose="05020102010507070707" pitchFamily="18" charset="2"/>
              </a:rPr>
              <a:t> el </a:t>
            </a:r>
            <a:r>
              <a:rPr lang="en-US" dirty="0" err="1">
                <a:sym typeface="Wingdings 2" panose="05020102010507070707" pitchFamily="18" charset="2"/>
              </a:rPr>
              <a:t>fabricante</a:t>
            </a:r>
            <a:r>
              <a:rPr lang="en-US" dirty="0"/>
              <a:t>!</a:t>
            </a:r>
          </a:p>
        </p:txBody>
      </p:sp>
      <p:pic>
        <p:nvPicPr>
          <p:cNvPr id="8" name="Content Placeholder 7" descr=" No se permite el uso de sistemas de suministro de agua que no sean compatibles con el fabricante. ">
            <a:extLst>
              <a:ext uri="{FF2B5EF4-FFF2-40B4-BE49-F238E27FC236}">
                <a16:creationId xmlns:a16="http://schemas.microsoft.com/office/drawing/2014/main" id="{20A67AB0-A25F-4A61-B27E-92FCAF074B3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48189" y="1825625"/>
            <a:ext cx="4629621" cy="4351338"/>
          </a:xfrm>
        </p:spPr>
      </p:pic>
    </p:spTree>
    <p:extLst>
      <p:ext uri="{BB962C8B-B14F-4D97-AF65-F5344CB8AC3E}">
        <p14:creationId xmlns:p14="http://schemas.microsoft.com/office/powerpoint/2010/main" val="3023192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26427-E8D2-4F94-BD5D-897CB48C3C5D}"/>
              </a:ext>
            </a:extLst>
          </p:cNvPr>
          <p:cNvSpPr>
            <a:spLocks noGrp="1"/>
          </p:cNvSpPr>
          <p:nvPr>
            <p:ph type="title"/>
          </p:nvPr>
        </p:nvSpPr>
        <p:spPr/>
        <p:txBody>
          <a:bodyPr/>
          <a:lstStyle/>
          <a:p>
            <a:r>
              <a:rPr lang="en-US" b="1" dirty="0" err="1">
                <a:solidFill>
                  <a:srgbClr val="FF0000"/>
                </a:solidFill>
              </a:rPr>
              <a:t>Sistemas</a:t>
            </a:r>
            <a:r>
              <a:rPr lang="en-US" b="1" dirty="0">
                <a:solidFill>
                  <a:srgbClr val="FF0000"/>
                </a:solidFill>
              </a:rPr>
              <a:t> de </a:t>
            </a:r>
            <a:r>
              <a:rPr lang="en-US" b="1" dirty="0" err="1">
                <a:solidFill>
                  <a:srgbClr val="FF0000"/>
                </a:solidFill>
              </a:rPr>
              <a:t>Colección</a:t>
            </a:r>
            <a:r>
              <a:rPr lang="en-US" b="1" dirty="0">
                <a:solidFill>
                  <a:srgbClr val="FF0000"/>
                </a:solidFill>
              </a:rPr>
              <a:t> de </a:t>
            </a:r>
            <a:r>
              <a:rPr lang="en-US" b="1" dirty="0" err="1">
                <a:solidFill>
                  <a:srgbClr val="FF0000"/>
                </a:solidFill>
              </a:rPr>
              <a:t>Polvo</a:t>
            </a:r>
            <a:endParaRPr lang="en-US" b="1" dirty="0">
              <a:solidFill>
                <a:srgbClr val="FF0000"/>
              </a:solidFill>
            </a:endParaRPr>
          </a:p>
        </p:txBody>
      </p:sp>
      <p:sp>
        <p:nvSpPr>
          <p:cNvPr id="3" name="Content Placeholder 2">
            <a:extLst>
              <a:ext uri="{FF2B5EF4-FFF2-40B4-BE49-F238E27FC236}">
                <a16:creationId xmlns:a16="http://schemas.microsoft.com/office/drawing/2014/main" id="{3D783818-1911-493A-910B-96103D3F1389}"/>
              </a:ext>
            </a:extLst>
          </p:cNvPr>
          <p:cNvSpPr>
            <a:spLocks noGrp="1"/>
          </p:cNvSpPr>
          <p:nvPr>
            <p:ph idx="1"/>
          </p:nvPr>
        </p:nvSpPr>
        <p:spPr>
          <a:xfrm>
            <a:off x="838200" y="1825625"/>
            <a:ext cx="10234353" cy="4351338"/>
          </a:xfrm>
        </p:spPr>
        <p:txBody>
          <a:bodyPr/>
          <a:lstStyle/>
          <a:p>
            <a:r>
              <a:rPr lang="en-US" dirty="0" err="1"/>
              <a:t>Debe</a:t>
            </a:r>
            <a:r>
              <a:rPr lang="en-US" dirty="0"/>
              <a:t> </a:t>
            </a:r>
            <a:r>
              <a:rPr lang="en-US" dirty="0" err="1"/>
              <a:t>estar</a:t>
            </a:r>
            <a:r>
              <a:rPr lang="en-US" dirty="0"/>
              <a:t> “</a:t>
            </a:r>
            <a:r>
              <a:rPr lang="en-US" dirty="0" err="1"/>
              <a:t>comercialmente</a:t>
            </a:r>
            <a:r>
              <a:rPr lang="en-US" dirty="0"/>
              <a:t> </a:t>
            </a:r>
            <a:r>
              <a:rPr lang="en-US" dirty="0" err="1"/>
              <a:t>disponible</a:t>
            </a:r>
            <a:r>
              <a:rPr lang="en-US" dirty="0"/>
              <a:t>”.</a:t>
            </a:r>
          </a:p>
          <a:p>
            <a:r>
              <a:rPr lang="es-ES" dirty="0"/>
              <a:t>Diseñado para capturar eficazmente el polvo generado por la herramienta</a:t>
            </a:r>
            <a:r>
              <a:rPr lang="en-US" dirty="0"/>
              <a:t>.</a:t>
            </a:r>
          </a:p>
          <a:p>
            <a:r>
              <a:rPr lang="es-ES" dirty="0"/>
              <a:t>No interfiera con los mecanismos de seguridad</a:t>
            </a:r>
            <a:r>
              <a:rPr lang="en-US" dirty="0"/>
              <a:t>.</a:t>
            </a:r>
          </a:p>
        </p:txBody>
      </p:sp>
    </p:spTree>
    <p:extLst>
      <p:ext uri="{BB962C8B-B14F-4D97-AF65-F5344CB8AC3E}">
        <p14:creationId xmlns:p14="http://schemas.microsoft.com/office/powerpoint/2010/main" val="1486058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351B0-4F82-4BEA-81C7-A4119BB2AFAF}"/>
              </a:ext>
            </a:extLst>
          </p:cNvPr>
          <p:cNvSpPr>
            <a:spLocks noGrp="1"/>
          </p:cNvSpPr>
          <p:nvPr>
            <p:ph type="title"/>
          </p:nvPr>
        </p:nvSpPr>
        <p:spPr/>
        <p:txBody>
          <a:bodyPr/>
          <a:lstStyle/>
          <a:p>
            <a:r>
              <a:rPr lang="en-US" b="1" dirty="0" err="1">
                <a:solidFill>
                  <a:srgbClr val="FF0000"/>
                </a:solidFill>
              </a:rPr>
              <a:t>Fabricantes</a:t>
            </a:r>
            <a:r>
              <a:rPr lang="en-US" b="1" dirty="0">
                <a:solidFill>
                  <a:srgbClr val="FF0000"/>
                </a:solidFill>
              </a:rPr>
              <a:t> de </a:t>
            </a:r>
            <a:r>
              <a:rPr lang="en-US" b="1" dirty="0" err="1">
                <a:solidFill>
                  <a:srgbClr val="FF0000"/>
                </a:solidFill>
              </a:rPr>
              <a:t>Piezas</a:t>
            </a:r>
            <a:r>
              <a:rPr lang="en-US" b="1" dirty="0">
                <a:solidFill>
                  <a:srgbClr val="FF0000"/>
                </a:solidFill>
              </a:rPr>
              <a:t> No </a:t>
            </a:r>
            <a:r>
              <a:rPr lang="en-US" b="1" dirty="0" err="1">
                <a:solidFill>
                  <a:srgbClr val="FF0000"/>
                </a:solidFill>
              </a:rPr>
              <a:t>Originales</a:t>
            </a:r>
            <a:endParaRPr lang="en-US" b="1" dirty="0">
              <a:solidFill>
                <a:srgbClr val="FF0000"/>
              </a:solidFill>
            </a:endParaRPr>
          </a:p>
        </p:txBody>
      </p:sp>
      <p:sp>
        <p:nvSpPr>
          <p:cNvPr id="3" name="Content Placeholder 2">
            <a:extLst>
              <a:ext uri="{FF2B5EF4-FFF2-40B4-BE49-F238E27FC236}">
                <a16:creationId xmlns:a16="http://schemas.microsoft.com/office/drawing/2014/main" id="{FA8CFE40-0E05-434B-9170-167A43A7431C}"/>
              </a:ext>
            </a:extLst>
          </p:cNvPr>
          <p:cNvSpPr>
            <a:spLocks noGrp="1"/>
          </p:cNvSpPr>
          <p:nvPr>
            <p:ph idx="1"/>
          </p:nvPr>
        </p:nvSpPr>
        <p:spPr/>
        <p:txBody>
          <a:bodyPr/>
          <a:lstStyle/>
          <a:p>
            <a:r>
              <a:rPr lang="es-ES" dirty="0"/>
              <a:t>Diseñado para trabajar eficazmente con el equipo y no introducir nuevos peligros como obstruir o interferir con los mecanismos de seguridad</a:t>
            </a:r>
            <a:r>
              <a:rPr lang="en-US" dirty="0"/>
              <a:t>.</a:t>
            </a:r>
          </a:p>
        </p:txBody>
      </p:sp>
    </p:spTree>
    <p:extLst>
      <p:ext uri="{BB962C8B-B14F-4D97-AF65-F5344CB8AC3E}">
        <p14:creationId xmlns:p14="http://schemas.microsoft.com/office/powerpoint/2010/main" val="3598764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CB2B-AC97-49E5-A6DE-53FD682142FC}"/>
              </a:ext>
            </a:extLst>
          </p:cNvPr>
          <p:cNvSpPr>
            <a:spLocks noGrp="1"/>
          </p:cNvSpPr>
          <p:nvPr>
            <p:ph type="title"/>
          </p:nvPr>
        </p:nvSpPr>
        <p:spPr/>
        <p:txBody>
          <a:bodyPr/>
          <a:lstStyle/>
          <a:p>
            <a:r>
              <a:rPr lang="es-ES" b="1" dirty="0">
                <a:solidFill>
                  <a:srgbClr val="FF0000"/>
                </a:solidFill>
              </a:rPr>
              <a:t>Mecanismo de Limpieza de Filtros-Aspiradora</a:t>
            </a:r>
            <a:endParaRPr lang="en-US" b="1" dirty="0">
              <a:solidFill>
                <a:srgbClr val="FF0000"/>
              </a:solidFill>
            </a:endParaRPr>
          </a:p>
        </p:txBody>
      </p:sp>
      <p:sp>
        <p:nvSpPr>
          <p:cNvPr id="3" name="Content Placeholder 2">
            <a:extLst>
              <a:ext uri="{FF2B5EF4-FFF2-40B4-BE49-F238E27FC236}">
                <a16:creationId xmlns:a16="http://schemas.microsoft.com/office/drawing/2014/main" id="{24F8A69D-2F92-444F-BB34-83F8CDB4B97A}"/>
              </a:ext>
            </a:extLst>
          </p:cNvPr>
          <p:cNvSpPr>
            <a:spLocks noGrp="1"/>
          </p:cNvSpPr>
          <p:nvPr>
            <p:ph idx="1"/>
          </p:nvPr>
        </p:nvSpPr>
        <p:spPr/>
        <p:txBody>
          <a:bodyPr/>
          <a:lstStyle/>
          <a:p>
            <a:r>
              <a:rPr lang="es-ES" dirty="0"/>
              <a:t>Pre-separadores ciclónicos y mecanismos de limpieza de filtros para evitar la acumulación de residuos en los filtros que dan lugar a una menor captura de polvo</a:t>
            </a:r>
            <a:r>
              <a:rPr lang="en-US" dirty="0"/>
              <a:t>. </a:t>
            </a:r>
          </a:p>
        </p:txBody>
      </p:sp>
    </p:spTree>
    <p:extLst>
      <p:ext uri="{BB962C8B-B14F-4D97-AF65-F5344CB8AC3E}">
        <p14:creationId xmlns:p14="http://schemas.microsoft.com/office/powerpoint/2010/main" val="4271749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F44E-E518-4FDC-B4A6-423E82745210}"/>
              </a:ext>
            </a:extLst>
          </p:cNvPr>
          <p:cNvSpPr>
            <a:spLocks noGrp="1"/>
          </p:cNvSpPr>
          <p:nvPr>
            <p:ph type="title"/>
          </p:nvPr>
        </p:nvSpPr>
        <p:spPr/>
        <p:txBody>
          <a:bodyPr/>
          <a:lstStyle/>
          <a:p>
            <a:r>
              <a:rPr lang="en-US" b="1" dirty="0" err="1">
                <a:solidFill>
                  <a:srgbClr val="FF0000"/>
                </a:solidFill>
              </a:rPr>
              <a:t>Áreas</a:t>
            </a:r>
            <a:r>
              <a:rPr lang="en-US" b="1" dirty="0">
                <a:solidFill>
                  <a:srgbClr val="FF0000"/>
                </a:solidFill>
              </a:rPr>
              <a:t> </a:t>
            </a:r>
            <a:r>
              <a:rPr lang="en-US" b="1" dirty="0" err="1">
                <a:solidFill>
                  <a:srgbClr val="FF0000"/>
                </a:solidFill>
              </a:rPr>
              <a:t>Interiores</a:t>
            </a:r>
            <a:r>
              <a:rPr lang="en-US" b="1" dirty="0">
                <a:solidFill>
                  <a:srgbClr val="FF0000"/>
                </a:solidFill>
              </a:rPr>
              <a:t> o </a:t>
            </a:r>
            <a:r>
              <a:rPr lang="en-US" b="1" dirty="0" err="1">
                <a:solidFill>
                  <a:srgbClr val="FF0000"/>
                </a:solidFill>
              </a:rPr>
              <a:t>Cerradas</a:t>
            </a:r>
            <a:r>
              <a:rPr lang="en-US" b="1" dirty="0">
                <a:solidFill>
                  <a:srgbClr val="FF0000"/>
                </a:solidFill>
              </a:rPr>
              <a:t> -1</a:t>
            </a:r>
          </a:p>
        </p:txBody>
      </p:sp>
      <p:sp>
        <p:nvSpPr>
          <p:cNvPr id="3" name="Content Placeholder 2">
            <a:extLst>
              <a:ext uri="{FF2B5EF4-FFF2-40B4-BE49-F238E27FC236}">
                <a16:creationId xmlns:a16="http://schemas.microsoft.com/office/drawing/2014/main" id="{3A0C0CB3-7C68-4551-8283-FD61C4F34A3C}"/>
              </a:ext>
            </a:extLst>
          </p:cNvPr>
          <p:cNvSpPr>
            <a:spLocks noGrp="1"/>
          </p:cNvSpPr>
          <p:nvPr>
            <p:ph idx="1"/>
          </p:nvPr>
        </p:nvSpPr>
        <p:spPr/>
        <p:txBody>
          <a:bodyPr/>
          <a:lstStyle/>
          <a:p>
            <a:r>
              <a:rPr lang="es-ES" dirty="0"/>
              <a:t>Áreas en las que el polvo en el aire puede acumularse a menos que se utilicen escape adicionales</a:t>
            </a:r>
            <a:r>
              <a:rPr lang="en-US" dirty="0"/>
              <a:t>. </a:t>
            </a:r>
          </a:p>
          <a:p>
            <a:r>
              <a:rPr lang="es-ES" dirty="0"/>
              <a:t>Proporcionar un medio de escape necesario para minimizar la acumulación de polvo visible en el aire para las tareas realizadas en interiores o en áreas cerradas</a:t>
            </a:r>
            <a:r>
              <a:rPr lang="en-US" dirty="0"/>
              <a:t>. </a:t>
            </a:r>
          </a:p>
          <a:p>
            <a:pPr lvl="1">
              <a:buFont typeface="Wingdings" panose="05000000000000000000" pitchFamily="2" charset="2"/>
              <a:buChar char="Ø"/>
            </a:pPr>
            <a:r>
              <a:rPr lang="en-US" dirty="0" err="1"/>
              <a:t>Ventiladores</a:t>
            </a:r>
            <a:r>
              <a:rPr lang="en-US" dirty="0"/>
              <a:t> </a:t>
            </a:r>
            <a:r>
              <a:rPr lang="en-US" dirty="0" err="1"/>
              <a:t>portátiles</a:t>
            </a:r>
            <a:r>
              <a:rPr lang="en-US" dirty="0"/>
              <a:t> (</a:t>
            </a:r>
            <a:r>
              <a:rPr lang="en-US" dirty="0" err="1"/>
              <a:t>ventiladores</a:t>
            </a:r>
            <a:r>
              <a:rPr lang="en-US" dirty="0"/>
              <a:t> de </a:t>
            </a:r>
            <a:r>
              <a:rPr lang="en-US" dirty="0" err="1"/>
              <a:t>caja</a:t>
            </a:r>
            <a:r>
              <a:rPr lang="en-US" dirty="0"/>
              <a:t>, </a:t>
            </a:r>
            <a:r>
              <a:rPr lang="en-US" dirty="0" err="1"/>
              <a:t>ventiladores</a:t>
            </a:r>
            <a:r>
              <a:rPr lang="en-US" dirty="0"/>
              <a:t> de </a:t>
            </a:r>
            <a:r>
              <a:rPr lang="en-US" dirty="0" err="1"/>
              <a:t>piso</a:t>
            </a:r>
            <a:r>
              <a:rPr lang="en-US" dirty="0"/>
              <a:t>, </a:t>
            </a:r>
            <a:r>
              <a:rPr lang="en-US" dirty="0" err="1"/>
              <a:t>ventiladores</a:t>
            </a:r>
            <a:r>
              <a:rPr lang="en-US" dirty="0"/>
              <a:t> </a:t>
            </a:r>
            <a:r>
              <a:rPr lang="en-US" dirty="0" err="1"/>
              <a:t>axiales</a:t>
            </a:r>
            <a:r>
              <a:rPr lang="en-US" dirty="0"/>
              <a:t>);</a:t>
            </a:r>
          </a:p>
          <a:p>
            <a:pPr lvl="1">
              <a:buFont typeface="Wingdings" panose="05000000000000000000" pitchFamily="2" charset="2"/>
              <a:buChar char="Ø"/>
            </a:pPr>
            <a:r>
              <a:rPr lang="es-ES" dirty="0"/>
              <a:t>Sistemas de ventilación portátiles, o</a:t>
            </a:r>
            <a:r>
              <a:rPr lang="en-US" dirty="0"/>
              <a:t> </a:t>
            </a:r>
          </a:p>
          <a:p>
            <a:pPr lvl="1">
              <a:buFont typeface="Wingdings" panose="05000000000000000000" pitchFamily="2" charset="2"/>
              <a:buChar char="Ø"/>
            </a:pPr>
            <a:r>
              <a:rPr lang="es-ES" dirty="0"/>
              <a:t>Otros sistemas que incrementan el movimiento del aire que ayudan en la eliminación y dispersión del polvo aerotransportado</a:t>
            </a:r>
            <a:r>
              <a:rPr lang="en-US" dirty="0"/>
              <a:t>. </a:t>
            </a:r>
          </a:p>
        </p:txBody>
      </p:sp>
    </p:spTree>
    <p:extLst>
      <p:ext uri="{BB962C8B-B14F-4D97-AF65-F5344CB8AC3E}">
        <p14:creationId xmlns:p14="http://schemas.microsoft.com/office/powerpoint/2010/main" val="328016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2987-1305-46E3-A28B-B0A803A5C69B}"/>
              </a:ext>
            </a:extLst>
          </p:cNvPr>
          <p:cNvSpPr>
            <a:spLocks noGrp="1"/>
          </p:cNvSpPr>
          <p:nvPr>
            <p:ph type="title"/>
          </p:nvPr>
        </p:nvSpPr>
        <p:spPr/>
        <p:txBody>
          <a:bodyPr/>
          <a:lstStyle/>
          <a:p>
            <a:r>
              <a:rPr lang="en-US" b="1" dirty="0" err="1">
                <a:solidFill>
                  <a:srgbClr val="FF0000"/>
                </a:solidFill>
              </a:rPr>
              <a:t>Áreas</a:t>
            </a:r>
            <a:r>
              <a:rPr lang="en-US" b="1" dirty="0">
                <a:solidFill>
                  <a:srgbClr val="FF0000"/>
                </a:solidFill>
              </a:rPr>
              <a:t> </a:t>
            </a:r>
            <a:r>
              <a:rPr lang="en-US" b="1" dirty="0" err="1">
                <a:solidFill>
                  <a:srgbClr val="FF0000"/>
                </a:solidFill>
              </a:rPr>
              <a:t>Interiores</a:t>
            </a:r>
            <a:r>
              <a:rPr lang="en-US" b="1" dirty="0">
                <a:solidFill>
                  <a:srgbClr val="FF0000"/>
                </a:solidFill>
              </a:rPr>
              <a:t> o </a:t>
            </a:r>
            <a:r>
              <a:rPr lang="en-US" b="1" dirty="0" err="1">
                <a:solidFill>
                  <a:srgbClr val="FF0000"/>
                </a:solidFill>
              </a:rPr>
              <a:t>Cerradas</a:t>
            </a:r>
            <a:r>
              <a:rPr lang="en-US" b="1" dirty="0">
                <a:solidFill>
                  <a:srgbClr val="FF0000"/>
                </a:solidFill>
              </a:rPr>
              <a:t> -2</a:t>
            </a:r>
          </a:p>
        </p:txBody>
      </p:sp>
      <p:sp>
        <p:nvSpPr>
          <p:cNvPr id="3" name="Content Placeholder 2">
            <a:extLst>
              <a:ext uri="{FF2B5EF4-FFF2-40B4-BE49-F238E27FC236}">
                <a16:creationId xmlns:a16="http://schemas.microsoft.com/office/drawing/2014/main" id="{4090D5DB-584E-4870-A4FA-1FD0CE43C9A7}"/>
              </a:ext>
            </a:extLst>
          </p:cNvPr>
          <p:cNvSpPr>
            <a:spLocks noGrp="1"/>
          </p:cNvSpPr>
          <p:nvPr>
            <p:ph sz="half" idx="1"/>
          </p:nvPr>
        </p:nvSpPr>
        <p:spPr/>
        <p:txBody>
          <a:bodyPr/>
          <a:lstStyle/>
          <a:p>
            <a:r>
              <a:rPr lang="es-ES" dirty="0">
                <a:latin typeface="Calibri" panose="020F0502020204030204" pitchFamily="34" charset="0"/>
                <a:ea typeface="Times New Roman" panose="02020603050405020304" pitchFamily="18" charset="0"/>
                <a:cs typeface="Times New Roman" panose="02020603050405020304" pitchFamily="18" charset="0"/>
              </a:rPr>
              <a:t>El trabajo realizado en interiores o en espacios cerrados requiere un medio de escape, como un ventilador portátil, para minimizar la acumulación de polvo visible en el aire</a:t>
            </a:r>
            <a:r>
              <a:rPr lang="en-US" dirty="0">
                <a:latin typeface="Calibri" panose="020F0502020204030204" pitchFamily="34"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Content Placeholder 8" descr="El trabajo realizado en interiores o en espacios cerrados requiere un medio de extracción, como un ventilador portátil, para minimizar la acumulación de polvo visible en el aire.">
            <a:extLst>
              <a:ext uri="{FF2B5EF4-FFF2-40B4-BE49-F238E27FC236}">
                <a16:creationId xmlns:a16="http://schemas.microsoft.com/office/drawing/2014/main" id="{D3FE9482-E5BC-4B10-81D2-8FEDE248EB3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24769" y="1825625"/>
            <a:ext cx="4076462" cy="4351338"/>
          </a:xfrm>
        </p:spPr>
      </p:pic>
    </p:spTree>
    <p:extLst>
      <p:ext uri="{BB962C8B-B14F-4D97-AF65-F5344CB8AC3E}">
        <p14:creationId xmlns:p14="http://schemas.microsoft.com/office/powerpoint/2010/main" val="2083127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9269-19CB-46B7-A347-B51A55EF6F28}"/>
              </a:ext>
            </a:extLst>
          </p:cNvPr>
          <p:cNvSpPr>
            <a:spLocks noGrp="1"/>
          </p:cNvSpPr>
          <p:nvPr>
            <p:ph type="title"/>
          </p:nvPr>
        </p:nvSpPr>
        <p:spPr/>
        <p:txBody>
          <a:bodyPr/>
          <a:lstStyle/>
          <a:p>
            <a:r>
              <a:rPr lang="en-US" b="1" dirty="0" err="1">
                <a:solidFill>
                  <a:srgbClr val="FF0000"/>
                </a:solidFill>
              </a:rPr>
              <a:t>Cabinas</a:t>
            </a:r>
            <a:r>
              <a:rPr lang="en-US" b="1" dirty="0">
                <a:solidFill>
                  <a:srgbClr val="FF0000"/>
                </a:solidFill>
              </a:rPr>
              <a:t> </a:t>
            </a:r>
            <a:r>
              <a:rPr lang="en-US" b="1" dirty="0" err="1">
                <a:solidFill>
                  <a:srgbClr val="FF0000"/>
                </a:solidFill>
              </a:rPr>
              <a:t>Incluidas</a:t>
            </a:r>
            <a:endParaRPr lang="en-US" b="1" dirty="0">
              <a:solidFill>
                <a:srgbClr val="FF0000"/>
              </a:solidFill>
            </a:endParaRPr>
          </a:p>
        </p:txBody>
      </p:sp>
      <p:sp>
        <p:nvSpPr>
          <p:cNvPr id="3" name="Content Placeholder 2">
            <a:extLst>
              <a:ext uri="{FF2B5EF4-FFF2-40B4-BE49-F238E27FC236}">
                <a16:creationId xmlns:a16="http://schemas.microsoft.com/office/drawing/2014/main" id="{1519A043-97BC-4C42-BBF5-4E4D647DD6FF}"/>
              </a:ext>
            </a:extLst>
          </p:cNvPr>
          <p:cNvSpPr>
            <a:spLocks noGrp="1"/>
          </p:cNvSpPr>
          <p:nvPr>
            <p:ph idx="1"/>
          </p:nvPr>
        </p:nvSpPr>
        <p:spPr/>
        <p:txBody>
          <a:bodyPr>
            <a:normAutofit fontScale="92500" lnSpcReduction="20000"/>
          </a:bodyPr>
          <a:lstStyle/>
          <a:p>
            <a:r>
              <a:rPr lang="en-US" dirty="0" err="1"/>
              <a:t>Especificados</a:t>
            </a:r>
            <a:r>
              <a:rPr lang="en-US" dirty="0"/>
              <a:t> para </a:t>
            </a:r>
            <a:r>
              <a:rPr lang="en-US" dirty="0" err="1"/>
              <a:t>perforadoras</a:t>
            </a:r>
            <a:r>
              <a:rPr lang="en-US" dirty="0"/>
              <a:t> de </a:t>
            </a:r>
            <a:r>
              <a:rPr lang="en-US" dirty="0" err="1"/>
              <a:t>roca</a:t>
            </a:r>
            <a:r>
              <a:rPr lang="en-US" dirty="0"/>
              <a:t>, </a:t>
            </a:r>
            <a:r>
              <a:rPr lang="en-US" dirty="0" err="1"/>
              <a:t>trituradoras</a:t>
            </a:r>
            <a:r>
              <a:rPr lang="en-US" dirty="0"/>
              <a:t> y </a:t>
            </a:r>
            <a:r>
              <a:rPr lang="en-US" dirty="0" err="1"/>
              <a:t>equipo</a:t>
            </a:r>
            <a:r>
              <a:rPr lang="en-US" dirty="0"/>
              <a:t> </a:t>
            </a:r>
            <a:r>
              <a:rPr lang="en-US" dirty="0" err="1"/>
              <a:t>pesado</a:t>
            </a:r>
            <a:r>
              <a:rPr lang="en-US" dirty="0"/>
              <a:t> (</a:t>
            </a:r>
            <a:r>
              <a:rPr lang="en-US" dirty="0" err="1"/>
              <a:t>Tabla</a:t>
            </a:r>
            <a:r>
              <a:rPr lang="en-US" dirty="0"/>
              <a:t> 1).</a:t>
            </a:r>
          </a:p>
          <a:p>
            <a:pPr lvl="0"/>
            <a:r>
              <a:rPr lang="es-ES" dirty="0"/>
              <a:t>Mantenido tan libre como sea posible de polvo sedimentado</a:t>
            </a:r>
            <a:r>
              <a:rPr lang="en-US" dirty="0"/>
              <a:t>; </a:t>
            </a:r>
          </a:p>
          <a:p>
            <a:pPr lvl="0"/>
            <a:r>
              <a:rPr lang="es-ES" dirty="0"/>
              <a:t>Tiene juntas de puertas y mecanismos de cierre que funcionan correctamente</a:t>
            </a:r>
            <a:r>
              <a:rPr lang="en-US" dirty="0"/>
              <a:t>; </a:t>
            </a:r>
          </a:p>
          <a:p>
            <a:pPr lvl="0"/>
            <a:r>
              <a:rPr lang="es-ES" dirty="0"/>
              <a:t>Tiene juntas y sellos que están en buenas condiciones y funcionan correctamente</a:t>
            </a:r>
            <a:r>
              <a:rPr lang="en-US" dirty="0"/>
              <a:t>; </a:t>
            </a:r>
          </a:p>
          <a:p>
            <a:pPr lvl="0"/>
            <a:r>
              <a:rPr lang="es-ES" dirty="0"/>
              <a:t>Está bajo presión positiva mantenida a través de la entrega continua de aire filtrado</a:t>
            </a:r>
            <a:r>
              <a:rPr lang="en-US" dirty="0"/>
              <a:t>; </a:t>
            </a:r>
          </a:p>
          <a:p>
            <a:pPr lvl="0"/>
            <a:r>
              <a:rPr lang="es-ES" dirty="0"/>
              <a:t>Tiene aire de admisión que se filtra a través de un pre-filtro que es 95% eficiente en la rango de 0,3-10,0 µm (por ejemplo, MERV-16 o mejor); y</a:t>
            </a:r>
            <a:r>
              <a:rPr lang="en-US" dirty="0"/>
              <a:t> </a:t>
            </a:r>
          </a:p>
          <a:p>
            <a:r>
              <a:rPr lang="es-ES" dirty="0"/>
              <a:t>Tiene capacidad de Calefacción y refrigeración</a:t>
            </a:r>
            <a:r>
              <a:rPr lang="en-US" dirty="0"/>
              <a:t>. </a:t>
            </a:r>
          </a:p>
        </p:txBody>
      </p:sp>
    </p:spTree>
    <p:extLst>
      <p:ext uri="{BB962C8B-B14F-4D97-AF65-F5344CB8AC3E}">
        <p14:creationId xmlns:p14="http://schemas.microsoft.com/office/powerpoint/2010/main" val="306661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01644-5F17-4375-BBE4-3BD56FEB9CE2}"/>
              </a:ext>
            </a:extLst>
          </p:cNvPr>
          <p:cNvSpPr>
            <a:spLocks noGrp="1"/>
          </p:cNvSpPr>
          <p:nvPr>
            <p:ph type="title"/>
          </p:nvPr>
        </p:nvSpPr>
        <p:spPr/>
        <p:txBody>
          <a:bodyPr/>
          <a:lstStyle/>
          <a:p>
            <a:r>
              <a:rPr lang="es-ES" b="1" dirty="0">
                <a:solidFill>
                  <a:srgbClr val="FF0000"/>
                </a:solidFill>
              </a:rPr>
              <a:t>Duración de la Tarea y Uso del Respirador</a:t>
            </a:r>
            <a:endParaRPr lang="en-US" b="1" dirty="0">
              <a:solidFill>
                <a:srgbClr val="FF0000"/>
              </a:solidFill>
            </a:endParaRPr>
          </a:p>
        </p:txBody>
      </p:sp>
      <p:sp>
        <p:nvSpPr>
          <p:cNvPr id="3" name="Content Placeholder 2">
            <a:extLst>
              <a:ext uri="{FF2B5EF4-FFF2-40B4-BE49-F238E27FC236}">
                <a16:creationId xmlns:a16="http://schemas.microsoft.com/office/drawing/2014/main" id="{EA266BE0-DAEC-4A1B-B644-BE5B8C090CE6}"/>
              </a:ext>
            </a:extLst>
          </p:cNvPr>
          <p:cNvSpPr>
            <a:spLocks noGrp="1"/>
          </p:cNvSpPr>
          <p:nvPr>
            <p:ph idx="1"/>
          </p:nvPr>
        </p:nvSpPr>
        <p:spPr/>
        <p:txBody>
          <a:bodyPr>
            <a:normAutofit/>
          </a:bodyPr>
          <a:lstStyle/>
          <a:p>
            <a:pPr lvl="0"/>
            <a:r>
              <a:rPr lang="es-ES" dirty="0"/>
              <a:t>Un período de trabajo estándar de 8 horas</a:t>
            </a:r>
            <a:r>
              <a:rPr lang="en-US" dirty="0"/>
              <a:t>; </a:t>
            </a:r>
          </a:p>
          <a:p>
            <a:pPr lvl="0"/>
            <a:r>
              <a:rPr lang="es-ES" dirty="0"/>
              <a:t>Un día con un descanso entre períodos de trabajo (por ej., cuatro horas dentro, dos horas fuera, cuatro horas dentro)</a:t>
            </a:r>
            <a:r>
              <a:rPr lang="en-US" dirty="0"/>
              <a:t>; </a:t>
            </a:r>
          </a:p>
          <a:p>
            <a:pPr lvl="0"/>
            <a:r>
              <a:rPr lang="en-US" dirty="0" err="1"/>
              <a:t>Períodos</a:t>
            </a:r>
            <a:r>
              <a:rPr lang="en-US" dirty="0"/>
              <a:t> de </a:t>
            </a:r>
            <a:r>
              <a:rPr lang="en-US" dirty="0" err="1"/>
              <a:t>trabajo</a:t>
            </a:r>
            <a:r>
              <a:rPr lang="en-US" dirty="0"/>
              <a:t> de </a:t>
            </a:r>
            <a:r>
              <a:rPr lang="en-US" dirty="0" err="1"/>
              <a:t>más</a:t>
            </a:r>
            <a:r>
              <a:rPr lang="en-US" dirty="0"/>
              <a:t> de </a:t>
            </a:r>
            <a:r>
              <a:rPr lang="en-US" dirty="0" err="1"/>
              <a:t>ocho</a:t>
            </a:r>
            <a:r>
              <a:rPr lang="en-US" dirty="0"/>
              <a:t> horas; </a:t>
            </a:r>
          </a:p>
          <a:p>
            <a:pPr lvl="0"/>
            <a:r>
              <a:rPr lang="es-ES" dirty="0"/>
              <a:t>Doble turno en un solo día</a:t>
            </a:r>
            <a:r>
              <a:rPr lang="en-US" dirty="0"/>
              <a:t>; </a:t>
            </a:r>
          </a:p>
          <a:p>
            <a:pPr lvl="0"/>
            <a:r>
              <a:rPr lang="es-ES" dirty="0"/>
              <a:t>Un período de trabajo que abarca dos días naturales (por ej., de 8 p.m. a 4 a.m.).</a:t>
            </a:r>
            <a:endParaRPr lang="en-US" dirty="0"/>
          </a:p>
        </p:txBody>
      </p:sp>
    </p:spTree>
    <p:extLst>
      <p:ext uri="{BB962C8B-B14F-4D97-AF65-F5344CB8AC3E}">
        <p14:creationId xmlns:p14="http://schemas.microsoft.com/office/powerpoint/2010/main" val="348091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étodos Alternativos de Control de la Exposición">
            <a:extLst>
              <a:ext uri="{FF2B5EF4-FFF2-40B4-BE49-F238E27FC236}">
                <a16:creationId xmlns:a16="http://schemas.microsoft.com/office/drawing/2014/main" id="{44187C79-C355-4D03-B85D-93DB4422555B}"/>
              </a:ext>
            </a:extLst>
          </p:cNvPr>
          <p:cNvSpPr>
            <a:spLocks noGrp="1"/>
          </p:cNvSpPr>
          <p:nvPr>
            <p:ph type="title"/>
          </p:nvPr>
        </p:nvSpPr>
        <p:spPr/>
        <p:txBody>
          <a:bodyPr/>
          <a:lstStyle/>
          <a:p>
            <a:r>
              <a:rPr lang="es-ES" b="1" dirty="0">
                <a:solidFill>
                  <a:srgbClr val="FF0000"/>
                </a:solidFill>
              </a:rPr>
              <a:t>Métodos Alternativos de Control de la Exposición</a:t>
            </a:r>
            <a:endParaRPr lang="en-US" b="1" dirty="0">
              <a:solidFill>
                <a:srgbClr val="FF0000"/>
              </a:solidFill>
            </a:endParaRPr>
          </a:p>
        </p:txBody>
      </p:sp>
      <p:sp>
        <p:nvSpPr>
          <p:cNvPr id="3" name="Content Placeholder 2">
            <a:extLst>
              <a:ext uri="{FF2B5EF4-FFF2-40B4-BE49-F238E27FC236}">
                <a16:creationId xmlns:a16="http://schemas.microsoft.com/office/drawing/2014/main" id="{B1794A79-83D7-41E8-A56E-2ACEAF20D941}"/>
              </a:ext>
            </a:extLst>
          </p:cNvPr>
          <p:cNvSpPr>
            <a:spLocks noGrp="1"/>
          </p:cNvSpPr>
          <p:nvPr>
            <p:ph sz="half" idx="1"/>
          </p:nvPr>
        </p:nvSpPr>
        <p:spPr/>
        <p:txBody>
          <a:bodyPr/>
          <a:lstStyle/>
          <a:p>
            <a:r>
              <a:rPr lang="es-ES" dirty="0"/>
              <a:t>Las tareas no incluidas en la Tabla 1, o</a:t>
            </a:r>
            <a:endParaRPr lang="en-US" dirty="0"/>
          </a:p>
          <a:p>
            <a:r>
              <a:rPr lang="es-ES" dirty="0"/>
              <a:t>No implementar completa y adecuadamente los controles de ingeniería, prácticas de trabajo y protección respiratoria descritos en la Tabla 1</a:t>
            </a:r>
            <a:r>
              <a:rPr lang="en-US" dirty="0"/>
              <a:t>.</a:t>
            </a:r>
          </a:p>
          <a:p>
            <a:pPr lvl="1"/>
            <a:r>
              <a:rPr lang="en-US" dirty="0"/>
              <a:t>El PEL</a:t>
            </a:r>
          </a:p>
          <a:p>
            <a:pPr lvl="1"/>
            <a:r>
              <a:rPr lang="en-US" dirty="0" err="1"/>
              <a:t>Evaluación</a:t>
            </a:r>
            <a:r>
              <a:rPr lang="en-US" dirty="0"/>
              <a:t> de la </a:t>
            </a:r>
            <a:r>
              <a:rPr lang="en-US" dirty="0" err="1"/>
              <a:t>Exposición</a:t>
            </a:r>
            <a:endParaRPr lang="en-US" dirty="0"/>
          </a:p>
          <a:p>
            <a:pPr lvl="1"/>
            <a:r>
              <a:rPr lang="en-US" dirty="0" err="1"/>
              <a:t>Métodos</a:t>
            </a:r>
            <a:r>
              <a:rPr lang="en-US" dirty="0"/>
              <a:t> de </a:t>
            </a:r>
            <a:r>
              <a:rPr lang="en-US" dirty="0" err="1"/>
              <a:t>Cumplimiento</a:t>
            </a:r>
            <a:endParaRPr lang="en-US" dirty="0"/>
          </a:p>
        </p:txBody>
      </p:sp>
      <p:pic>
        <p:nvPicPr>
          <p:cNvPr id="8" name="Content Placeholder 7" descr="Métodos Alternativos de Control de la Exposición">
            <a:extLst>
              <a:ext uri="{FF2B5EF4-FFF2-40B4-BE49-F238E27FC236}">
                <a16:creationId xmlns:a16="http://schemas.microsoft.com/office/drawing/2014/main" id="{623B3873-899A-45FF-BA3D-8D37C7D48B7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30548" y="1825625"/>
            <a:ext cx="3264903" cy="4351338"/>
          </a:xfrm>
        </p:spPr>
      </p:pic>
    </p:spTree>
    <p:extLst>
      <p:ext uri="{BB962C8B-B14F-4D97-AF65-F5344CB8AC3E}">
        <p14:creationId xmlns:p14="http://schemas.microsoft.com/office/powerpoint/2010/main" val="48784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rPr>
              <a:t>¿</a:t>
            </a:r>
            <a:r>
              <a:rPr lang="en-US" sz="6000" b="1" dirty="0" err="1">
                <a:solidFill>
                  <a:srgbClr val="FF0000"/>
                </a:solidFill>
              </a:rPr>
              <a:t>Qué</a:t>
            </a:r>
            <a:r>
              <a:rPr lang="en-US" sz="6000" b="1" dirty="0">
                <a:solidFill>
                  <a:srgbClr val="FF0000"/>
                </a:solidFill>
              </a:rPr>
              <a:t> </a:t>
            </a:r>
            <a:r>
              <a:rPr lang="en-US" sz="6000" b="1" dirty="0" err="1">
                <a:solidFill>
                  <a:srgbClr val="FF0000"/>
                </a:solidFill>
              </a:rPr>
              <a:t>es</a:t>
            </a:r>
            <a:r>
              <a:rPr lang="en-US" sz="6000" b="1" dirty="0">
                <a:solidFill>
                  <a:srgbClr val="FF0000"/>
                </a:solidFill>
              </a:rPr>
              <a:t> el </a:t>
            </a:r>
            <a:r>
              <a:rPr lang="en-US" sz="6000" b="1" dirty="0" err="1">
                <a:solidFill>
                  <a:srgbClr val="FF0000"/>
                </a:solidFill>
              </a:rPr>
              <a:t>sílice</a:t>
            </a:r>
            <a:r>
              <a:rPr lang="en-US" sz="6000" b="1" dirty="0">
                <a:solidFill>
                  <a:srgbClr val="FF0000"/>
                </a:solidFill>
              </a:rPr>
              <a:t>?</a:t>
            </a:r>
          </a:p>
        </p:txBody>
      </p:sp>
      <p:sp>
        <p:nvSpPr>
          <p:cNvPr id="8" name="Content Placeholder 7">
            <a:extLst>
              <a:ext uri="{FF2B5EF4-FFF2-40B4-BE49-F238E27FC236}">
                <a16:creationId xmlns:a16="http://schemas.microsoft.com/office/drawing/2014/main" id="{A439C675-C4DD-4214-95C4-BE3EA0214668}"/>
              </a:ext>
            </a:extLst>
          </p:cNvPr>
          <p:cNvSpPr>
            <a:spLocks noGrp="1"/>
          </p:cNvSpPr>
          <p:nvPr>
            <p:ph sz="half" idx="1"/>
          </p:nvPr>
        </p:nvSpPr>
        <p:spPr/>
        <p:txBody>
          <a:bodyPr/>
          <a:lstStyle/>
          <a:p>
            <a:r>
              <a:rPr lang="en-US" sz="3600" dirty="0" err="1"/>
              <a:t>Dióxido</a:t>
            </a:r>
            <a:r>
              <a:rPr lang="en-US" sz="3600" dirty="0"/>
              <a:t> de </a:t>
            </a:r>
            <a:r>
              <a:rPr lang="en-US" sz="3600" dirty="0" err="1"/>
              <a:t>Silicio</a:t>
            </a:r>
            <a:r>
              <a:rPr lang="en-US" sz="3600" dirty="0"/>
              <a:t> </a:t>
            </a:r>
          </a:p>
          <a:p>
            <a:r>
              <a:rPr lang="en-US" sz="3600" dirty="0" err="1"/>
              <a:t>Cuarzo</a:t>
            </a:r>
            <a:endParaRPr lang="en-US" sz="3600" dirty="0"/>
          </a:p>
          <a:p>
            <a:pPr lvl="1"/>
            <a:r>
              <a:rPr lang="en-US" sz="2800" dirty="0"/>
              <a:t>Tierra/</a:t>
            </a:r>
            <a:r>
              <a:rPr lang="en-US" sz="2800" dirty="0" err="1"/>
              <a:t>suelo</a:t>
            </a:r>
            <a:endParaRPr lang="en-US" sz="2800" dirty="0"/>
          </a:p>
          <a:p>
            <a:pPr lvl="1"/>
            <a:r>
              <a:rPr lang="en-US" sz="2800" dirty="0"/>
              <a:t>Arena</a:t>
            </a:r>
          </a:p>
          <a:p>
            <a:pPr lvl="1"/>
            <a:r>
              <a:rPr lang="en-US" sz="2800" dirty="0" err="1"/>
              <a:t>Concreto</a:t>
            </a:r>
            <a:endParaRPr lang="en-US" sz="2800" dirty="0"/>
          </a:p>
          <a:p>
            <a:pPr lvl="1"/>
            <a:r>
              <a:rPr lang="en-US" sz="2800" dirty="0" err="1"/>
              <a:t>Mampostería</a:t>
            </a:r>
            <a:r>
              <a:rPr lang="en-US" sz="2800" dirty="0"/>
              <a:t>.</a:t>
            </a:r>
          </a:p>
          <a:p>
            <a:pPr lvl="1"/>
            <a:r>
              <a:rPr lang="en-US" sz="2800" dirty="0"/>
              <a:t>Roca</a:t>
            </a:r>
          </a:p>
          <a:p>
            <a:pPr lvl="1"/>
            <a:r>
              <a:rPr lang="en-US" sz="2800" dirty="0" err="1"/>
              <a:t>Granito</a:t>
            </a:r>
            <a:endParaRPr lang="en-US" sz="2800" dirty="0"/>
          </a:p>
          <a:p>
            <a:pPr lvl="1"/>
            <a:r>
              <a:rPr lang="en-US" sz="2800" dirty="0" err="1"/>
              <a:t>Materiales</a:t>
            </a:r>
            <a:r>
              <a:rPr lang="en-US" sz="2800" dirty="0"/>
              <a:t> de </a:t>
            </a:r>
            <a:r>
              <a:rPr lang="en-US" sz="2800" dirty="0" err="1"/>
              <a:t>Jardinería</a:t>
            </a:r>
            <a:r>
              <a:rPr lang="en-US" sz="2800" dirty="0"/>
              <a:t> </a:t>
            </a:r>
          </a:p>
          <a:p>
            <a:endParaRPr lang="en-US" dirty="0"/>
          </a:p>
        </p:txBody>
      </p:sp>
      <p:pic>
        <p:nvPicPr>
          <p:cNvPr id="12" name="Content Placeholder 11" descr="Silice">
            <a:extLst>
              <a:ext uri="{FF2B5EF4-FFF2-40B4-BE49-F238E27FC236}">
                <a16:creationId xmlns:a16="http://schemas.microsoft.com/office/drawing/2014/main" id="{52366F40-E05B-491F-8E71-05EF3706B9A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49170"/>
            <a:ext cx="5181600" cy="2704248"/>
          </a:xfrm>
        </p:spPr>
      </p:pic>
    </p:spTree>
    <p:extLst>
      <p:ext uri="{BB962C8B-B14F-4D97-AF65-F5344CB8AC3E}">
        <p14:creationId xmlns:p14="http://schemas.microsoft.com/office/powerpoint/2010/main" val="3872957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7776B-BDE6-496E-9D38-E9204E3B78EB}"/>
              </a:ext>
            </a:extLst>
          </p:cNvPr>
          <p:cNvSpPr>
            <a:spLocks noGrp="1"/>
          </p:cNvSpPr>
          <p:nvPr>
            <p:ph type="title"/>
          </p:nvPr>
        </p:nvSpPr>
        <p:spPr/>
        <p:txBody>
          <a:bodyPr/>
          <a:lstStyle/>
          <a:p>
            <a:r>
              <a:rPr lang="en-US" b="1" dirty="0" err="1">
                <a:solidFill>
                  <a:srgbClr val="FF0000"/>
                </a:solidFill>
              </a:rPr>
              <a:t>Evaluación</a:t>
            </a:r>
            <a:r>
              <a:rPr lang="en-US" b="1" dirty="0">
                <a:solidFill>
                  <a:srgbClr val="FF0000"/>
                </a:solidFill>
              </a:rPr>
              <a:t> de la </a:t>
            </a:r>
            <a:r>
              <a:rPr lang="en-US" b="1" dirty="0" err="1">
                <a:solidFill>
                  <a:srgbClr val="FF0000"/>
                </a:solidFill>
              </a:rPr>
              <a:t>Exposición</a:t>
            </a:r>
            <a:r>
              <a:rPr lang="en-US" b="1" dirty="0">
                <a:solidFill>
                  <a:srgbClr val="FF0000"/>
                </a:solidFill>
              </a:rPr>
              <a:t> -1</a:t>
            </a:r>
          </a:p>
        </p:txBody>
      </p:sp>
      <p:sp>
        <p:nvSpPr>
          <p:cNvPr id="3" name="Content Placeholder 2">
            <a:extLst>
              <a:ext uri="{FF2B5EF4-FFF2-40B4-BE49-F238E27FC236}">
                <a16:creationId xmlns:a16="http://schemas.microsoft.com/office/drawing/2014/main" id="{25A1EA06-0091-4C12-9674-0F8BFD8C66F9}"/>
              </a:ext>
            </a:extLst>
          </p:cNvPr>
          <p:cNvSpPr>
            <a:spLocks noGrp="1"/>
          </p:cNvSpPr>
          <p:nvPr>
            <p:ph idx="1"/>
          </p:nvPr>
        </p:nvSpPr>
        <p:spPr/>
        <p:txBody>
          <a:bodyPr/>
          <a:lstStyle/>
          <a:p>
            <a:r>
              <a:rPr lang="es-ES" dirty="0"/>
              <a:t>Se debe evaluar la exposición de 8 horas TWA a cada empleado que está o puede razonablemente esperar a estar expuesto a sílice respirable cristalina en o por encima del nivel de acción de 25 µg/m³ como un TWA de 8 horas</a:t>
            </a:r>
            <a:r>
              <a:rPr lang="en-US" dirty="0"/>
              <a:t>.</a:t>
            </a:r>
          </a:p>
          <a:p>
            <a:pPr marL="914400" lvl="1" indent="-457200">
              <a:buFont typeface="+mj-lt"/>
              <a:buAutoNum type="arabicPeriod"/>
            </a:pPr>
            <a:r>
              <a:rPr lang="en-US" dirty="0" err="1"/>
              <a:t>Opción</a:t>
            </a:r>
            <a:r>
              <a:rPr lang="en-US" dirty="0"/>
              <a:t> de </a:t>
            </a:r>
            <a:r>
              <a:rPr lang="en-US" dirty="0" err="1"/>
              <a:t>Rendimiento</a:t>
            </a:r>
            <a:endParaRPr lang="en-US" dirty="0"/>
          </a:p>
          <a:p>
            <a:pPr marL="914400" lvl="1" indent="-457200">
              <a:buFont typeface="+mj-lt"/>
              <a:buAutoNum type="arabicPeriod"/>
            </a:pPr>
            <a:r>
              <a:rPr lang="en-US" dirty="0" err="1"/>
              <a:t>Monitoreo</a:t>
            </a:r>
            <a:r>
              <a:rPr lang="en-US" dirty="0"/>
              <a:t> </a:t>
            </a:r>
            <a:r>
              <a:rPr lang="en-US" dirty="0" err="1"/>
              <a:t>Programado</a:t>
            </a:r>
            <a:r>
              <a:rPr lang="en-US" dirty="0"/>
              <a:t> del </a:t>
            </a:r>
            <a:r>
              <a:rPr lang="en-US" dirty="0" err="1"/>
              <a:t>Aire</a:t>
            </a:r>
            <a:endParaRPr lang="en-US" dirty="0"/>
          </a:p>
        </p:txBody>
      </p:sp>
    </p:spTree>
    <p:extLst>
      <p:ext uri="{BB962C8B-B14F-4D97-AF65-F5344CB8AC3E}">
        <p14:creationId xmlns:p14="http://schemas.microsoft.com/office/powerpoint/2010/main" val="576491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p:txBody>
          <a:bodyPr>
            <a:normAutofit/>
          </a:bodyPr>
          <a:lstStyle/>
          <a:p>
            <a:r>
              <a:rPr lang="en-US" b="1" dirty="0" err="1">
                <a:solidFill>
                  <a:srgbClr val="FF0000"/>
                </a:solidFill>
              </a:rPr>
              <a:t>Evaluación</a:t>
            </a:r>
            <a:r>
              <a:rPr lang="en-US" b="1" dirty="0">
                <a:solidFill>
                  <a:srgbClr val="FF0000"/>
                </a:solidFill>
              </a:rPr>
              <a:t> de la </a:t>
            </a:r>
            <a:r>
              <a:rPr lang="en-US" b="1" dirty="0" err="1">
                <a:solidFill>
                  <a:srgbClr val="FF0000"/>
                </a:solidFill>
              </a:rPr>
              <a:t>Exposición</a:t>
            </a:r>
            <a:r>
              <a:rPr lang="en-US" b="1" dirty="0">
                <a:solidFill>
                  <a:srgbClr val="FF0000"/>
                </a:solidFill>
              </a:rPr>
              <a:t> -2</a:t>
            </a:r>
          </a:p>
        </p:txBody>
      </p:sp>
      <p:sp>
        <p:nvSpPr>
          <p:cNvPr id="3" name="Content Placeholder 2">
            <a:extLst>
              <a:ext uri="{FF2B5EF4-FFF2-40B4-BE49-F238E27FC236}">
                <a16:creationId xmlns:a16="http://schemas.microsoft.com/office/drawing/2014/main" id="{87CC78DA-B22F-4A19-A2A6-7F5D20C04924}"/>
              </a:ext>
            </a:extLst>
          </p:cNvPr>
          <p:cNvSpPr>
            <a:spLocks noGrp="1"/>
          </p:cNvSpPr>
          <p:nvPr>
            <p:ph sz="half" idx="1"/>
          </p:nvPr>
        </p:nvSpPr>
        <p:spPr/>
        <p:txBody>
          <a:bodyPr/>
          <a:lstStyle/>
          <a:p>
            <a:r>
              <a:rPr lang="es-ES" dirty="0"/>
              <a:t>Equipo de muestreo de sílice</a:t>
            </a:r>
            <a:endParaRPr lang="en-US" dirty="0"/>
          </a:p>
          <a:p>
            <a:pPr lvl="1"/>
            <a:r>
              <a:rPr lang="en-US" dirty="0" err="1"/>
              <a:t>Bomba</a:t>
            </a:r>
            <a:r>
              <a:rPr lang="en-US" dirty="0"/>
              <a:t> de </a:t>
            </a:r>
            <a:r>
              <a:rPr lang="en-US" dirty="0" err="1"/>
              <a:t>aire</a:t>
            </a:r>
            <a:endParaRPr lang="en-US" dirty="0"/>
          </a:p>
          <a:p>
            <a:pPr lvl="1"/>
            <a:r>
              <a:rPr lang="en-US" dirty="0" err="1"/>
              <a:t>Manguera</a:t>
            </a:r>
            <a:endParaRPr lang="en-US" dirty="0"/>
          </a:p>
          <a:p>
            <a:pPr lvl="1"/>
            <a:r>
              <a:rPr lang="en-US" dirty="0" err="1"/>
              <a:t>Ensamblado</a:t>
            </a:r>
            <a:r>
              <a:rPr lang="en-US" dirty="0"/>
              <a:t> de Cassette</a:t>
            </a:r>
          </a:p>
          <a:p>
            <a:r>
              <a:rPr lang="en-US" dirty="0" err="1"/>
              <a:t>Cerca</a:t>
            </a:r>
            <a:r>
              <a:rPr lang="en-US" dirty="0"/>
              <a:t> de la zona </a:t>
            </a:r>
            <a:r>
              <a:rPr lang="en-US" dirty="0" err="1"/>
              <a:t>respiratoria</a:t>
            </a:r>
            <a:endParaRPr lang="en-US" dirty="0"/>
          </a:p>
          <a:p>
            <a:pPr lvl="1"/>
            <a:r>
              <a:rPr lang="es-ES" dirty="0"/>
              <a:t>En el hemisferio delantero de los hombro</a:t>
            </a:r>
            <a:r>
              <a:rPr lang="en-US" dirty="0"/>
              <a:t>s</a:t>
            </a:r>
          </a:p>
          <a:p>
            <a:pPr lvl="1"/>
            <a:r>
              <a:rPr lang="en-US" dirty="0"/>
              <a:t>6 a 9 </a:t>
            </a:r>
            <a:r>
              <a:rPr lang="en-US" dirty="0" err="1"/>
              <a:t>pulgadas</a:t>
            </a:r>
            <a:endParaRPr lang="en-US" dirty="0"/>
          </a:p>
        </p:txBody>
      </p:sp>
      <p:pic>
        <p:nvPicPr>
          <p:cNvPr id="6" name="Content Placeholder 5" descr="Trabajador que lleva equipo de muestreo de sílice, incluyendo una bomba de aire, manguera y casete. ">
            <a:extLst>
              <a:ext uri="{FF2B5EF4-FFF2-40B4-BE49-F238E27FC236}">
                <a16:creationId xmlns:a16="http://schemas.microsoft.com/office/drawing/2014/main" id="{0E91DE22-9E28-4617-AE1F-411DFB9E9D6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48258" y="1825625"/>
            <a:ext cx="2229484" cy="4351338"/>
          </a:xfrm>
        </p:spPr>
      </p:pic>
    </p:spTree>
    <p:extLst>
      <p:ext uri="{BB962C8B-B14F-4D97-AF65-F5344CB8AC3E}">
        <p14:creationId xmlns:p14="http://schemas.microsoft.com/office/powerpoint/2010/main" val="2133276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9E55-1D2B-4F2C-9768-75532685DCEC}"/>
              </a:ext>
            </a:extLst>
          </p:cNvPr>
          <p:cNvSpPr>
            <a:spLocks noGrp="1"/>
          </p:cNvSpPr>
          <p:nvPr>
            <p:ph type="title"/>
          </p:nvPr>
        </p:nvSpPr>
        <p:spPr/>
        <p:txBody>
          <a:bodyPr/>
          <a:lstStyle/>
          <a:p>
            <a:r>
              <a:rPr lang="en-US" b="1" dirty="0" err="1">
                <a:solidFill>
                  <a:srgbClr val="FF0000"/>
                </a:solidFill>
              </a:rPr>
              <a:t>Opción</a:t>
            </a:r>
            <a:r>
              <a:rPr lang="en-US" b="1" dirty="0">
                <a:solidFill>
                  <a:srgbClr val="FF0000"/>
                </a:solidFill>
              </a:rPr>
              <a:t> de </a:t>
            </a:r>
            <a:r>
              <a:rPr lang="en-US" b="1" dirty="0" err="1">
                <a:solidFill>
                  <a:srgbClr val="FF0000"/>
                </a:solidFill>
              </a:rPr>
              <a:t>Rendimiento</a:t>
            </a:r>
            <a:endParaRPr lang="en-US" b="1" dirty="0">
              <a:solidFill>
                <a:srgbClr val="FF0000"/>
              </a:solidFill>
            </a:endParaRPr>
          </a:p>
        </p:txBody>
      </p:sp>
      <p:sp>
        <p:nvSpPr>
          <p:cNvPr id="3" name="Content Placeholder 2">
            <a:extLst>
              <a:ext uri="{FF2B5EF4-FFF2-40B4-BE49-F238E27FC236}">
                <a16:creationId xmlns:a16="http://schemas.microsoft.com/office/drawing/2014/main" id="{7266017D-4BC7-4552-BB12-D1D3BAE43DE7}"/>
              </a:ext>
            </a:extLst>
          </p:cNvPr>
          <p:cNvSpPr>
            <a:spLocks noGrp="1"/>
          </p:cNvSpPr>
          <p:nvPr>
            <p:ph idx="1"/>
          </p:nvPr>
        </p:nvSpPr>
        <p:spPr/>
        <p:txBody>
          <a:bodyPr/>
          <a:lstStyle/>
          <a:p>
            <a:r>
              <a:rPr lang="en-US" dirty="0" err="1"/>
              <a:t>Datos</a:t>
            </a:r>
            <a:r>
              <a:rPr lang="en-US" dirty="0"/>
              <a:t> </a:t>
            </a:r>
            <a:r>
              <a:rPr lang="en-US" dirty="0" err="1"/>
              <a:t>Objetivos</a:t>
            </a:r>
            <a:endParaRPr lang="en-US" dirty="0"/>
          </a:p>
          <a:p>
            <a:r>
              <a:rPr lang="es-ES" dirty="0"/>
              <a:t>Combinación de supervisión del aire y datos objetivos</a:t>
            </a:r>
            <a:endParaRPr lang="en-US" dirty="0"/>
          </a:p>
          <a:p>
            <a:pPr lvl="1"/>
            <a:r>
              <a:rPr lang="es-ES" dirty="0"/>
              <a:t>Datos de vigilancia del aire procedentes de encuestas realizadas en toda la industria</a:t>
            </a:r>
            <a:r>
              <a:rPr lang="en-US" dirty="0"/>
              <a:t>; </a:t>
            </a:r>
          </a:p>
          <a:p>
            <a:pPr lvl="1"/>
            <a:r>
              <a:rPr lang="es-ES" dirty="0"/>
              <a:t>Cálculos basados en la composición de una sustancia</a:t>
            </a:r>
            <a:r>
              <a:rPr lang="en-US" dirty="0"/>
              <a:t>; </a:t>
            </a:r>
          </a:p>
          <a:p>
            <a:pPr lvl="1"/>
            <a:r>
              <a:rPr lang="es-ES" dirty="0"/>
              <a:t>Los resultados de la toma de muestras por área y los enfoques del perfil de cartografía de la exposición, y</a:t>
            </a:r>
            <a:r>
              <a:rPr lang="en-US" dirty="0"/>
              <a:t> </a:t>
            </a:r>
          </a:p>
          <a:p>
            <a:pPr lvl="1"/>
            <a:r>
              <a:rPr lang="es-ES" dirty="0"/>
              <a:t>Datos históricos de vigilancia del aire recopilados por el empleador</a:t>
            </a:r>
            <a:r>
              <a:rPr lang="en-US" dirty="0"/>
              <a:t>. </a:t>
            </a:r>
          </a:p>
          <a:p>
            <a:endParaRPr lang="en-US" dirty="0"/>
          </a:p>
        </p:txBody>
      </p:sp>
    </p:spTree>
    <p:extLst>
      <p:ext uri="{BB962C8B-B14F-4D97-AF65-F5344CB8AC3E}">
        <p14:creationId xmlns:p14="http://schemas.microsoft.com/office/powerpoint/2010/main" val="19999150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8D0A-2A26-437C-A6BD-8F7224E96B6D}"/>
              </a:ext>
            </a:extLst>
          </p:cNvPr>
          <p:cNvSpPr>
            <a:spLocks noGrp="1"/>
          </p:cNvSpPr>
          <p:nvPr>
            <p:ph type="title"/>
          </p:nvPr>
        </p:nvSpPr>
        <p:spPr/>
        <p:txBody>
          <a:bodyPr/>
          <a:lstStyle/>
          <a:p>
            <a:r>
              <a:rPr lang="en-US" b="1" dirty="0" err="1">
                <a:solidFill>
                  <a:srgbClr val="FF0000"/>
                </a:solidFill>
              </a:rPr>
              <a:t>Métodos</a:t>
            </a:r>
            <a:r>
              <a:rPr lang="en-US" b="1" dirty="0">
                <a:solidFill>
                  <a:srgbClr val="FF0000"/>
                </a:solidFill>
              </a:rPr>
              <a:t> de </a:t>
            </a:r>
            <a:r>
              <a:rPr lang="en-US" b="1" dirty="0" err="1">
                <a:solidFill>
                  <a:srgbClr val="FF0000"/>
                </a:solidFill>
              </a:rPr>
              <a:t>Cumplimiento</a:t>
            </a:r>
            <a:endParaRPr lang="en-US" b="1" dirty="0">
              <a:solidFill>
                <a:srgbClr val="FF0000"/>
              </a:solidFill>
            </a:endParaRPr>
          </a:p>
        </p:txBody>
      </p:sp>
      <p:pic>
        <p:nvPicPr>
          <p:cNvPr id="7" name="Content Placeholder 6" descr="Métodos de Cumplimiento ">
            <a:extLst>
              <a:ext uri="{FF2B5EF4-FFF2-40B4-BE49-F238E27FC236}">
                <a16:creationId xmlns:a16="http://schemas.microsoft.com/office/drawing/2014/main" id="{D63B76E0-4D36-4E7B-A28F-6F7B995F06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6690" y="1825625"/>
            <a:ext cx="6438620" cy="4351338"/>
          </a:xfrm>
        </p:spPr>
      </p:pic>
    </p:spTree>
    <p:extLst>
      <p:ext uri="{BB962C8B-B14F-4D97-AF65-F5344CB8AC3E}">
        <p14:creationId xmlns:p14="http://schemas.microsoft.com/office/powerpoint/2010/main" val="25431142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438C-0955-4D28-B3AD-4258810A6A16}"/>
              </a:ext>
            </a:extLst>
          </p:cNvPr>
          <p:cNvSpPr>
            <a:spLocks noGrp="1"/>
          </p:cNvSpPr>
          <p:nvPr>
            <p:ph type="title"/>
          </p:nvPr>
        </p:nvSpPr>
        <p:spPr/>
        <p:txBody>
          <a:bodyPr>
            <a:normAutofit/>
          </a:bodyPr>
          <a:lstStyle/>
          <a:p>
            <a:r>
              <a:rPr lang="es-ES" b="1" dirty="0"/>
              <a:t>Fuente de la imagen: CPWR Sílice seguro -1</a:t>
            </a:r>
            <a:endParaRPr lang="en-US" b="1" dirty="0"/>
          </a:p>
        </p:txBody>
      </p:sp>
      <p:pic>
        <p:nvPicPr>
          <p:cNvPr id="6" name="Content Placeholder 5" descr="Ejemplos de Controles de Ingeniería ">
            <a:extLst>
              <a:ext uri="{FF2B5EF4-FFF2-40B4-BE49-F238E27FC236}">
                <a16:creationId xmlns:a16="http://schemas.microsoft.com/office/drawing/2014/main" id="{11D38DB5-C77A-4D38-9A1E-C2AC9698422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0536" y="2416334"/>
            <a:ext cx="9710928" cy="3169920"/>
          </a:xfrm>
        </p:spPr>
      </p:pic>
    </p:spTree>
    <p:extLst>
      <p:ext uri="{BB962C8B-B14F-4D97-AF65-F5344CB8AC3E}">
        <p14:creationId xmlns:p14="http://schemas.microsoft.com/office/powerpoint/2010/main" val="12220302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08DA0-2589-42FA-8CE4-299718991E3F}"/>
              </a:ext>
            </a:extLst>
          </p:cNvPr>
          <p:cNvSpPr>
            <a:spLocks noGrp="1"/>
          </p:cNvSpPr>
          <p:nvPr>
            <p:ph type="title"/>
          </p:nvPr>
        </p:nvSpPr>
        <p:spPr/>
        <p:txBody>
          <a:bodyPr>
            <a:normAutofit/>
          </a:bodyPr>
          <a:lstStyle/>
          <a:p>
            <a:r>
              <a:rPr lang="es-ES" b="1" dirty="0"/>
              <a:t>Fuente de la imagen: CPWR Sílice seguro -2</a:t>
            </a:r>
            <a:endParaRPr lang="en-US" b="1" dirty="0"/>
          </a:p>
        </p:txBody>
      </p:sp>
      <p:pic>
        <p:nvPicPr>
          <p:cNvPr id="8" name="Content Placeholder 7" descr="Ejemplos de Controles de Ingeniería ">
            <a:extLst>
              <a:ext uri="{FF2B5EF4-FFF2-40B4-BE49-F238E27FC236}">
                <a16:creationId xmlns:a16="http://schemas.microsoft.com/office/drawing/2014/main" id="{D06EBD1D-4666-4616-95D7-3765554BA9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4336" y="2172494"/>
            <a:ext cx="9863328" cy="3657600"/>
          </a:xfrm>
        </p:spPr>
      </p:pic>
    </p:spTree>
    <p:extLst>
      <p:ext uri="{BB962C8B-B14F-4D97-AF65-F5344CB8AC3E}">
        <p14:creationId xmlns:p14="http://schemas.microsoft.com/office/powerpoint/2010/main" val="1851642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B2F96-7AA4-4BAF-80BD-9989809C4DE5}"/>
              </a:ext>
            </a:extLst>
          </p:cNvPr>
          <p:cNvSpPr>
            <a:spLocks noGrp="1"/>
          </p:cNvSpPr>
          <p:nvPr>
            <p:ph type="title"/>
          </p:nvPr>
        </p:nvSpPr>
        <p:spPr/>
        <p:txBody>
          <a:bodyPr/>
          <a:lstStyle/>
          <a:p>
            <a:r>
              <a:rPr lang="es-ES" b="1" dirty="0"/>
              <a:t>Fuente de la imagen: CPWR Sílice seguro -3</a:t>
            </a:r>
            <a:endParaRPr lang="en-US" dirty="0"/>
          </a:p>
        </p:txBody>
      </p:sp>
      <p:pic>
        <p:nvPicPr>
          <p:cNvPr id="8" name="Content Placeholder 7" descr="Ejemplos de Controles de Ingeniería ">
            <a:extLst>
              <a:ext uri="{FF2B5EF4-FFF2-40B4-BE49-F238E27FC236}">
                <a16:creationId xmlns:a16="http://schemas.microsoft.com/office/drawing/2014/main" id="{97DD38B9-7B87-4966-86C0-7941E4DB4F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074958"/>
            <a:ext cx="10515600" cy="3852672"/>
          </a:xfrm>
        </p:spPr>
      </p:pic>
    </p:spTree>
    <p:extLst>
      <p:ext uri="{BB962C8B-B14F-4D97-AF65-F5344CB8AC3E}">
        <p14:creationId xmlns:p14="http://schemas.microsoft.com/office/powerpoint/2010/main" val="7698052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6000" b="1" dirty="0">
                <a:solidFill>
                  <a:srgbClr val="FF0000"/>
                </a:solidFill>
              </a:rPr>
              <a:t>Controles de Prácticas de Trabajo</a:t>
            </a:r>
            <a:endParaRPr lang="en-US" sz="6000" b="1" dirty="0">
              <a:solidFill>
                <a:srgbClr val="FF0000"/>
              </a:solidFill>
            </a:endParaRPr>
          </a:p>
        </p:txBody>
      </p:sp>
      <p:sp>
        <p:nvSpPr>
          <p:cNvPr id="3" name="Content Placeholder 2"/>
          <p:cNvSpPr>
            <a:spLocks noGrp="1"/>
          </p:cNvSpPr>
          <p:nvPr>
            <p:ph idx="1"/>
          </p:nvPr>
        </p:nvSpPr>
        <p:spPr>
          <a:xfrm>
            <a:off x="838200" y="2260523"/>
            <a:ext cx="10515600" cy="4351338"/>
          </a:xfrm>
        </p:spPr>
        <p:txBody>
          <a:bodyPr/>
          <a:lstStyle/>
          <a:p>
            <a:r>
              <a:rPr lang="en-US" dirty="0" err="1"/>
              <a:t>Servicio</a:t>
            </a:r>
            <a:r>
              <a:rPr lang="en-US" dirty="0"/>
              <a:t> de </a:t>
            </a:r>
            <a:r>
              <a:rPr lang="en-US" dirty="0" err="1"/>
              <a:t>limpieza</a:t>
            </a:r>
            <a:endParaRPr lang="en-US" dirty="0"/>
          </a:p>
          <a:p>
            <a:pPr lvl="1"/>
            <a:r>
              <a:rPr lang="en-US" dirty="0"/>
              <a:t>No </a:t>
            </a:r>
            <a:r>
              <a:rPr lang="en-US" dirty="0" err="1"/>
              <a:t>barrido</a:t>
            </a:r>
            <a:r>
              <a:rPr lang="en-US" dirty="0"/>
              <a:t> </a:t>
            </a:r>
            <a:r>
              <a:rPr lang="en-US" dirty="0" err="1"/>
              <a:t>en</a:t>
            </a:r>
            <a:r>
              <a:rPr lang="en-US" dirty="0"/>
              <a:t> </a:t>
            </a:r>
            <a:r>
              <a:rPr lang="en-US" dirty="0" err="1"/>
              <a:t>seco</a:t>
            </a:r>
            <a:endParaRPr lang="en-US" dirty="0"/>
          </a:p>
          <a:p>
            <a:pPr lvl="1"/>
            <a:r>
              <a:rPr lang="en-US" dirty="0"/>
              <a:t>No </a:t>
            </a:r>
            <a:r>
              <a:rPr lang="en-US" dirty="0" err="1"/>
              <a:t>uso</a:t>
            </a:r>
            <a:r>
              <a:rPr lang="en-US" dirty="0"/>
              <a:t> de </a:t>
            </a:r>
            <a:r>
              <a:rPr lang="en-US" dirty="0" err="1"/>
              <a:t>aire</a:t>
            </a:r>
            <a:r>
              <a:rPr lang="en-US" dirty="0"/>
              <a:t> </a:t>
            </a:r>
            <a:r>
              <a:rPr lang="en-US" dirty="0" err="1"/>
              <a:t>comprimido</a:t>
            </a:r>
            <a:endParaRPr lang="en-US" dirty="0"/>
          </a:p>
          <a:p>
            <a:r>
              <a:rPr lang="es-ES" dirty="0"/>
              <a:t>Plan Escrito del Control de la Exposición</a:t>
            </a:r>
            <a:endParaRPr lang="en-US" dirty="0"/>
          </a:p>
          <a:p>
            <a:r>
              <a:rPr lang="en-US" dirty="0" err="1"/>
              <a:t>Vigilancia</a:t>
            </a:r>
            <a:r>
              <a:rPr lang="en-US" dirty="0"/>
              <a:t> </a:t>
            </a:r>
            <a:r>
              <a:rPr lang="en-US" dirty="0" err="1"/>
              <a:t>Médica</a:t>
            </a:r>
            <a:endParaRPr lang="en-US" dirty="0"/>
          </a:p>
          <a:p>
            <a:r>
              <a:rPr lang="es-ES" dirty="0"/>
              <a:t>Comunicación de Riesgos y Entrenamiento a los Empleados</a:t>
            </a:r>
            <a:endParaRPr lang="en-US" dirty="0"/>
          </a:p>
          <a:p>
            <a:r>
              <a:rPr lang="en-US" dirty="0" err="1"/>
              <a:t>Mantenimiento</a:t>
            </a:r>
            <a:r>
              <a:rPr lang="en-US" dirty="0"/>
              <a:t> de </a:t>
            </a:r>
            <a:r>
              <a:rPr lang="en-US" dirty="0" err="1"/>
              <a:t>registros</a:t>
            </a:r>
            <a:endParaRPr lang="en-US" dirty="0"/>
          </a:p>
        </p:txBody>
      </p:sp>
    </p:spTree>
    <p:extLst>
      <p:ext uri="{BB962C8B-B14F-4D97-AF65-F5344CB8AC3E}">
        <p14:creationId xmlns:p14="http://schemas.microsoft.com/office/powerpoint/2010/main" val="2668075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DBAD-660A-4A6B-80A4-A5521A0D5DD6}"/>
              </a:ext>
            </a:extLst>
          </p:cNvPr>
          <p:cNvSpPr>
            <a:spLocks noGrp="1"/>
          </p:cNvSpPr>
          <p:nvPr>
            <p:ph type="title"/>
          </p:nvPr>
        </p:nvSpPr>
        <p:spPr/>
        <p:txBody>
          <a:bodyPr/>
          <a:lstStyle/>
          <a:p>
            <a:r>
              <a:rPr lang="en-US" b="1" dirty="0" err="1">
                <a:solidFill>
                  <a:srgbClr val="FF0000"/>
                </a:solidFill>
              </a:rPr>
              <a:t>brocas</a:t>
            </a:r>
            <a:endParaRPr lang="en-US" b="1" dirty="0">
              <a:solidFill>
                <a:srgbClr val="FF0000"/>
              </a:solidFill>
            </a:endParaRPr>
          </a:p>
        </p:txBody>
      </p:sp>
      <p:pic>
        <p:nvPicPr>
          <p:cNvPr id="9" name="Content Placeholder 8" descr="Para operar un taladro de mano de acuerdo con las instrucciones del fabricante y para permitir la succión adecuada, coloque el conjunto de la boquilla de modo que la broca esté enjuagada con la cara delantera de la boquilla.">
            <a:extLst>
              <a:ext uri="{FF2B5EF4-FFF2-40B4-BE49-F238E27FC236}">
                <a16:creationId xmlns:a16="http://schemas.microsoft.com/office/drawing/2014/main" id="{ADE8F87C-5F49-4F1D-A5C6-615963F8ED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1352" y="2663222"/>
            <a:ext cx="10369296" cy="2676144"/>
          </a:xfrm>
        </p:spPr>
      </p:pic>
    </p:spTree>
    <p:extLst>
      <p:ext uri="{BB962C8B-B14F-4D97-AF65-F5344CB8AC3E}">
        <p14:creationId xmlns:p14="http://schemas.microsoft.com/office/powerpoint/2010/main" val="1278885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2"/>
          <p:cNvSpPr>
            <a:spLocks noGrp="1" noChangeArrowheads="1"/>
          </p:cNvSpPr>
          <p:nvPr>
            <p:ph type="title"/>
          </p:nvPr>
        </p:nvSpPr>
        <p:spPr/>
        <p:txBody>
          <a:bodyPr>
            <a:normAutofit/>
          </a:bodyPr>
          <a:lstStyle/>
          <a:p>
            <a:r>
              <a:rPr lang="es-ES" b="1" dirty="0">
                <a:solidFill>
                  <a:srgbClr val="FF0000"/>
                </a:solidFill>
              </a:rPr>
              <a:t>Limitaciones y Uso de </a:t>
            </a:r>
            <a:r>
              <a:rPr lang="es-ES" b="1" dirty="0" err="1">
                <a:solidFill>
                  <a:srgbClr val="FF0000"/>
                </a:solidFill>
              </a:rPr>
              <a:t>Respiradore</a:t>
            </a:r>
            <a:r>
              <a:rPr lang="en-US" b="1" dirty="0">
                <a:solidFill>
                  <a:srgbClr val="FF0000"/>
                </a:solidFill>
              </a:rPr>
              <a:t>s</a:t>
            </a:r>
          </a:p>
        </p:txBody>
      </p:sp>
      <p:sp>
        <p:nvSpPr>
          <p:cNvPr id="207875" name="Rectangle 3"/>
          <p:cNvSpPr>
            <a:spLocks noGrp="1" noChangeArrowheads="1"/>
          </p:cNvSpPr>
          <p:nvPr>
            <p:ph sz="half" idx="1"/>
          </p:nvPr>
        </p:nvSpPr>
        <p:spPr/>
        <p:txBody>
          <a:bodyPr/>
          <a:lstStyle/>
          <a:p>
            <a:r>
              <a:rPr lang="en-US" dirty="0"/>
              <a:t>¡</a:t>
            </a:r>
            <a:r>
              <a:rPr lang="en-US" dirty="0" err="1"/>
              <a:t>Fugas</a:t>
            </a:r>
            <a:r>
              <a:rPr lang="en-US" dirty="0"/>
              <a:t> de </a:t>
            </a:r>
            <a:r>
              <a:rPr lang="en-US" dirty="0" err="1"/>
              <a:t>todos</a:t>
            </a:r>
            <a:r>
              <a:rPr lang="en-US" dirty="0"/>
              <a:t> </a:t>
            </a:r>
            <a:r>
              <a:rPr lang="en-US" dirty="0" err="1"/>
              <a:t>los</a:t>
            </a:r>
            <a:r>
              <a:rPr lang="en-US" dirty="0"/>
              <a:t> </a:t>
            </a:r>
            <a:r>
              <a:rPr lang="en-US" dirty="0" err="1"/>
              <a:t>respiradores</a:t>
            </a:r>
            <a:r>
              <a:rPr lang="en-US" dirty="0"/>
              <a:t>!</a:t>
            </a:r>
          </a:p>
          <a:p>
            <a:r>
              <a:rPr lang="es-ES" dirty="0"/>
              <a:t>Deben estar bien montados y usados</a:t>
            </a:r>
            <a:r>
              <a:rPr lang="en-US" dirty="0"/>
              <a:t>.</a:t>
            </a:r>
          </a:p>
          <a:p>
            <a:r>
              <a:rPr lang="es-ES" dirty="0"/>
              <a:t>Los respiradores sólo protegen a los empleados que los llevan</a:t>
            </a:r>
            <a:r>
              <a:rPr lang="en-US" dirty="0"/>
              <a:t>.</a:t>
            </a:r>
          </a:p>
          <a:p>
            <a:r>
              <a:rPr lang="es-ES" dirty="0"/>
              <a:t>Los respiradores son incómodos de usar</a:t>
            </a:r>
            <a:r>
              <a:rPr lang="en-US" dirty="0"/>
              <a:t>.</a:t>
            </a:r>
          </a:p>
        </p:txBody>
      </p:sp>
      <p:pic>
        <p:nvPicPr>
          <p:cNvPr id="4" name="Content Placeholder 3" descr="Media Máscara, Purificador de Aire de Presión Negativa &#10;(Tipo Elastómero)&#10;">
            <a:extLst>
              <a:ext uri="{FF2B5EF4-FFF2-40B4-BE49-F238E27FC236}">
                <a16:creationId xmlns:a16="http://schemas.microsoft.com/office/drawing/2014/main" id="{B1000984-462D-40A3-9958-A630316ADF6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89099"/>
            <a:ext cx="5181600" cy="3824389"/>
          </a:xfrm>
        </p:spPr>
      </p:pic>
    </p:spTree>
    <p:extLst>
      <p:ext uri="{BB962C8B-B14F-4D97-AF65-F5344CB8AC3E}">
        <p14:creationId xmlns:p14="http://schemas.microsoft.com/office/powerpoint/2010/main" val="25390111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 calcmode="lin" valueType="num">
                                      <p:cBhvr additive="base">
                                        <p:cTn id="7" dur="500" fill="hold"/>
                                        <p:tgtEl>
                                          <p:spTgt spid="207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7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7875">
                                            <p:txEl>
                                              <p:pRg st="1" end="1"/>
                                            </p:txEl>
                                          </p:spTgt>
                                        </p:tgtEl>
                                        <p:attrNameLst>
                                          <p:attrName>style.visibility</p:attrName>
                                        </p:attrNameLst>
                                      </p:cBhvr>
                                      <p:to>
                                        <p:strVal val="visible"/>
                                      </p:to>
                                    </p:set>
                                    <p:anim calcmode="lin" valueType="num">
                                      <p:cBhvr additive="base">
                                        <p:cTn id="13" dur="500" fill="hold"/>
                                        <p:tgtEl>
                                          <p:spTgt spid="207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7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7875">
                                            <p:txEl>
                                              <p:pRg st="2" end="2"/>
                                            </p:txEl>
                                          </p:spTgt>
                                        </p:tgtEl>
                                        <p:attrNameLst>
                                          <p:attrName>style.visibility</p:attrName>
                                        </p:attrNameLst>
                                      </p:cBhvr>
                                      <p:to>
                                        <p:strVal val="visible"/>
                                      </p:to>
                                    </p:set>
                                    <p:anim calcmode="lin" valueType="num">
                                      <p:cBhvr additive="base">
                                        <p:cTn id="19" dur="500" fill="hold"/>
                                        <p:tgtEl>
                                          <p:spTgt spid="207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78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7875">
                                            <p:txEl>
                                              <p:pRg st="3" end="3"/>
                                            </p:txEl>
                                          </p:spTgt>
                                        </p:tgtEl>
                                        <p:attrNameLst>
                                          <p:attrName>style.visibility</p:attrName>
                                        </p:attrNameLst>
                                      </p:cBhvr>
                                      <p:to>
                                        <p:strVal val="visible"/>
                                      </p:to>
                                    </p:set>
                                    <p:anim calcmode="lin" valueType="num">
                                      <p:cBhvr additive="base">
                                        <p:cTn id="25" dur="500" fill="hold"/>
                                        <p:tgtEl>
                                          <p:spTgt spid="2078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78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400" b="1" dirty="0">
                <a:solidFill>
                  <a:srgbClr val="FF0000"/>
                </a:solidFill>
              </a:rPr>
              <a:t>¿</a:t>
            </a:r>
            <a:r>
              <a:rPr lang="en-US" sz="5400" b="1" dirty="0" err="1">
                <a:solidFill>
                  <a:srgbClr val="FF0000"/>
                </a:solidFill>
              </a:rPr>
              <a:t>Qué</a:t>
            </a:r>
            <a:r>
              <a:rPr lang="en-US" sz="5400" b="1" dirty="0">
                <a:solidFill>
                  <a:srgbClr val="FF0000"/>
                </a:solidFill>
              </a:rPr>
              <a:t> </a:t>
            </a:r>
            <a:r>
              <a:rPr lang="en-US" sz="5400" b="1" dirty="0" err="1">
                <a:solidFill>
                  <a:srgbClr val="FF0000"/>
                </a:solidFill>
              </a:rPr>
              <a:t>es</a:t>
            </a:r>
            <a:r>
              <a:rPr lang="en-US" sz="5400" b="1" dirty="0">
                <a:solidFill>
                  <a:srgbClr val="FF0000"/>
                </a:solidFill>
              </a:rPr>
              <a:t> la Silicosis?</a:t>
            </a:r>
          </a:p>
        </p:txBody>
      </p:sp>
      <p:sp>
        <p:nvSpPr>
          <p:cNvPr id="6" name="Content Placeholder 5"/>
          <p:cNvSpPr>
            <a:spLocks noGrp="1"/>
          </p:cNvSpPr>
          <p:nvPr>
            <p:ph idx="1"/>
          </p:nvPr>
        </p:nvSpPr>
        <p:spPr/>
        <p:txBody>
          <a:bodyPr>
            <a:normAutofit/>
          </a:bodyPr>
          <a:lstStyle/>
          <a:p>
            <a:r>
              <a:rPr lang="es-ES" sz="3200" dirty="0"/>
              <a:t>Se inhalan partículas muy pequeñas (respirables)</a:t>
            </a:r>
            <a:r>
              <a:rPr lang="en-US" sz="3200" dirty="0"/>
              <a:t>.</a:t>
            </a:r>
          </a:p>
          <a:p>
            <a:pPr lvl="1"/>
            <a:r>
              <a:rPr lang="es-ES" sz="2800" dirty="0"/>
              <a:t>Enfermedad pulmonar incapacitante, no reversible y, a veces mortal</a:t>
            </a:r>
            <a:endParaRPr lang="en-US" sz="2800" dirty="0"/>
          </a:p>
          <a:p>
            <a:pPr lvl="1"/>
            <a:r>
              <a:rPr lang="en-US" sz="2800" dirty="0" err="1"/>
              <a:t>Bronquitis</a:t>
            </a:r>
            <a:r>
              <a:rPr lang="en-US" sz="2800" dirty="0"/>
              <a:t> </a:t>
            </a:r>
            <a:r>
              <a:rPr lang="en-US" sz="2800" dirty="0" err="1"/>
              <a:t>crónica</a:t>
            </a:r>
            <a:endParaRPr lang="en-US" sz="2800" dirty="0"/>
          </a:p>
          <a:p>
            <a:pPr lvl="1"/>
            <a:r>
              <a:rPr lang="en-US" sz="2800" dirty="0" err="1"/>
              <a:t>Enfermedad</a:t>
            </a:r>
            <a:r>
              <a:rPr lang="en-US" sz="2800" dirty="0"/>
              <a:t> renal</a:t>
            </a:r>
          </a:p>
          <a:p>
            <a:pPr lvl="1"/>
            <a:r>
              <a:rPr lang="en-US" sz="2800" dirty="0" err="1"/>
              <a:t>Cáncer</a:t>
            </a:r>
            <a:r>
              <a:rPr lang="en-US" sz="2800" dirty="0"/>
              <a:t> de </a:t>
            </a:r>
            <a:r>
              <a:rPr lang="en-US" sz="2800" dirty="0" err="1"/>
              <a:t>pulmón</a:t>
            </a:r>
            <a:endParaRPr lang="en-US" sz="2800" dirty="0"/>
          </a:p>
          <a:p>
            <a:endParaRPr lang="en-US" sz="3200" dirty="0"/>
          </a:p>
        </p:txBody>
      </p:sp>
    </p:spTree>
    <p:extLst>
      <p:ext uri="{BB962C8B-B14F-4D97-AF65-F5344CB8AC3E}">
        <p14:creationId xmlns:p14="http://schemas.microsoft.com/office/powerpoint/2010/main" val="2732788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2" descr="Filtro Parcial Aprobado (Desechables) "/>
          <p:cNvSpPr>
            <a:spLocks noGrp="1" noChangeArrowheads="1"/>
          </p:cNvSpPr>
          <p:nvPr>
            <p:ph type="title"/>
          </p:nvPr>
        </p:nvSpPr>
        <p:spPr/>
        <p:txBody>
          <a:bodyPr>
            <a:normAutofit/>
          </a:bodyPr>
          <a:lstStyle/>
          <a:p>
            <a:r>
              <a:rPr lang="en-US" b="1" dirty="0" err="1">
                <a:solidFill>
                  <a:srgbClr val="FF0000"/>
                </a:solidFill>
              </a:rPr>
              <a:t>Filtro</a:t>
            </a:r>
            <a:r>
              <a:rPr lang="en-US" b="1" dirty="0">
                <a:solidFill>
                  <a:srgbClr val="FF0000"/>
                </a:solidFill>
              </a:rPr>
              <a:t> </a:t>
            </a:r>
            <a:r>
              <a:rPr lang="en-US" b="1" dirty="0" err="1">
                <a:solidFill>
                  <a:srgbClr val="FF0000"/>
                </a:solidFill>
              </a:rPr>
              <a:t>Parcial</a:t>
            </a:r>
            <a:r>
              <a:rPr lang="en-US" b="1" dirty="0">
                <a:solidFill>
                  <a:srgbClr val="FF0000"/>
                </a:solidFill>
              </a:rPr>
              <a:t> </a:t>
            </a:r>
            <a:r>
              <a:rPr lang="en-US" b="1" dirty="0" err="1">
                <a:solidFill>
                  <a:srgbClr val="FF0000"/>
                </a:solidFill>
              </a:rPr>
              <a:t>Aprobado</a:t>
            </a:r>
            <a:r>
              <a:rPr lang="en-US" b="1" dirty="0">
                <a:solidFill>
                  <a:srgbClr val="FF0000"/>
                </a:solidFill>
              </a:rPr>
              <a:t> (</a:t>
            </a:r>
            <a:r>
              <a:rPr lang="en-US" b="1" dirty="0" err="1">
                <a:solidFill>
                  <a:srgbClr val="FF0000"/>
                </a:solidFill>
              </a:rPr>
              <a:t>Desechables</a:t>
            </a:r>
            <a:r>
              <a:rPr lang="en-US" b="1" dirty="0">
                <a:solidFill>
                  <a:srgbClr val="FF0000"/>
                </a:solidFill>
              </a:rPr>
              <a:t>) </a:t>
            </a:r>
          </a:p>
        </p:txBody>
      </p:sp>
      <p:sp>
        <p:nvSpPr>
          <p:cNvPr id="209923" name="Rectangle 3"/>
          <p:cNvSpPr>
            <a:spLocks noGrp="1" noChangeArrowheads="1"/>
          </p:cNvSpPr>
          <p:nvPr>
            <p:ph sz="half" idx="1"/>
          </p:nvPr>
        </p:nvSpPr>
        <p:spPr/>
        <p:txBody>
          <a:bodyPr>
            <a:normAutofit lnSpcReduction="10000"/>
          </a:bodyPr>
          <a:lstStyle/>
          <a:p>
            <a:r>
              <a:rPr lang="es-ES" dirty="0"/>
              <a:t>Protección mínima (igual a la media </a:t>
            </a:r>
            <a:r>
              <a:rPr lang="es-ES" dirty="0" err="1"/>
              <a:t>elastomérica</a:t>
            </a:r>
            <a:r>
              <a:rPr lang="es-ES" dirty="0"/>
              <a:t> de media cara)</a:t>
            </a:r>
            <a:r>
              <a:rPr lang="en-US" dirty="0"/>
              <a:t>.</a:t>
            </a:r>
          </a:p>
          <a:p>
            <a:r>
              <a:rPr lang="es-ES" dirty="0"/>
              <a:t>No está permitido su uso en atmósferas con menos de 19,5% de oxígeno</a:t>
            </a:r>
            <a:r>
              <a:rPr lang="en-US" dirty="0"/>
              <a:t>. </a:t>
            </a:r>
          </a:p>
          <a:p>
            <a:r>
              <a:rPr lang="es-ES" dirty="0"/>
              <a:t>Sólo debe utilizarse en situaciones voluntarias. Debe leer y entender el apéndice D del estándar de protección respiratoria de OSHA</a:t>
            </a:r>
            <a:r>
              <a:rPr lang="en-US" dirty="0"/>
              <a:t>. </a:t>
            </a:r>
          </a:p>
        </p:txBody>
      </p:sp>
      <p:pic>
        <p:nvPicPr>
          <p:cNvPr id="4" name="Content Placeholder 3" descr="Filtro Parcial Aprobado (Desechables) ">
            <a:extLst>
              <a:ext uri="{FF2B5EF4-FFF2-40B4-BE49-F238E27FC236}">
                <a16:creationId xmlns:a16="http://schemas.microsoft.com/office/drawing/2014/main" id="{00A83EB7-D3C0-41AE-9ABA-C21362B20FA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19912" y="2158206"/>
            <a:ext cx="3686175" cy="3686175"/>
          </a:xfrm>
        </p:spPr>
      </p:pic>
    </p:spTree>
    <p:extLst>
      <p:ext uri="{BB962C8B-B14F-4D97-AF65-F5344CB8AC3E}">
        <p14:creationId xmlns:p14="http://schemas.microsoft.com/office/powerpoint/2010/main" val="37225994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 calcmode="lin" valueType="num">
                                      <p:cBhvr additive="base">
                                        <p:cTn id="7" dur="500" fill="hold"/>
                                        <p:tgtEl>
                                          <p:spTgt spid="209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9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9923">
                                            <p:txEl>
                                              <p:pRg st="1" end="1"/>
                                            </p:txEl>
                                          </p:spTgt>
                                        </p:tgtEl>
                                        <p:attrNameLst>
                                          <p:attrName>style.visibility</p:attrName>
                                        </p:attrNameLst>
                                      </p:cBhvr>
                                      <p:to>
                                        <p:strVal val="visible"/>
                                      </p:to>
                                    </p:set>
                                    <p:anim calcmode="lin" valueType="num">
                                      <p:cBhvr additive="base">
                                        <p:cTn id="13" dur="500" fill="hold"/>
                                        <p:tgtEl>
                                          <p:spTgt spid="209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99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9923">
                                            <p:txEl>
                                              <p:pRg st="2" end="2"/>
                                            </p:txEl>
                                          </p:spTgt>
                                        </p:tgtEl>
                                        <p:attrNameLst>
                                          <p:attrName>style.visibility</p:attrName>
                                        </p:attrNameLst>
                                      </p:cBhvr>
                                      <p:to>
                                        <p:strVal val="visible"/>
                                      </p:to>
                                    </p:set>
                                    <p:anim calcmode="lin" valueType="num">
                                      <p:cBhvr additive="base">
                                        <p:cTn id="19" dur="500" fill="hold"/>
                                        <p:tgtEl>
                                          <p:spTgt spid="2099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99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descr="Respiradores de Media Cara (Elastoméricos) "/>
          <p:cNvSpPr>
            <a:spLocks noGrp="1" noChangeArrowheads="1"/>
          </p:cNvSpPr>
          <p:nvPr>
            <p:ph type="title"/>
          </p:nvPr>
        </p:nvSpPr>
        <p:spPr/>
        <p:txBody>
          <a:bodyPr>
            <a:normAutofit/>
          </a:bodyPr>
          <a:lstStyle/>
          <a:p>
            <a:r>
              <a:rPr lang="en-US" b="1" dirty="0" err="1">
                <a:solidFill>
                  <a:srgbClr val="FF0000"/>
                </a:solidFill>
              </a:rPr>
              <a:t>Respiradores</a:t>
            </a:r>
            <a:r>
              <a:rPr lang="en-US" b="1" dirty="0">
                <a:solidFill>
                  <a:srgbClr val="FF0000"/>
                </a:solidFill>
              </a:rPr>
              <a:t> de Media Cara (</a:t>
            </a:r>
            <a:r>
              <a:rPr lang="en-US" b="1" dirty="0" err="1">
                <a:solidFill>
                  <a:srgbClr val="FF0000"/>
                </a:solidFill>
              </a:rPr>
              <a:t>Elastoméricos</a:t>
            </a:r>
            <a:r>
              <a:rPr lang="en-US" b="1" dirty="0">
                <a:solidFill>
                  <a:srgbClr val="FF0000"/>
                </a:solidFill>
              </a:rPr>
              <a:t>) </a:t>
            </a:r>
          </a:p>
        </p:txBody>
      </p:sp>
      <p:sp>
        <p:nvSpPr>
          <p:cNvPr id="211971" name="Rectangle 3"/>
          <p:cNvSpPr>
            <a:spLocks noGrp="1" noChangeArrowheads="1"/>
          </p:cNvSpPr>
          <p:nvPr>
            <p:ph sz="half" idx="1"/>
          </p:nvPr>
        </p:nvSpPr>
        <p:spPr/>
        <p:txBody>
          <a:bodyPr/>
          <a:lstStyle/>
          <a:p>
            <a:r>
              <a:rPr lang="es-ES" dirty="0"/>
              <a:t>Se puede utilizar con una variedad de cartuchos/filtros</a:t>
            </a:r>
            <a:r>
              <a:rPr lang="en-US" dirty="0"/>
              <a:t>.</a:t>
            </a:r>
          </a:p>
          <a:p>
            <a:r>
              <a:rPr lang="es-ES" dirty="0"/>
              <a:t>Requiere limpieza y mantenimiento regulares</a:t>
            </a:r>
            <a:r>
              <a:rPr lang="en-US" dirty="0"/>
              <a:t>.</a:t>
            </a:r>
          </a:p>
          <a:p>
            <a:r>
              <a:rPr lang="es-ES" dirty="0"/>
              <a:t>No está permitido su uso en atmósferas con menos de 19,5% de oxígeno</a:t>
            </a:r>
            <a:r>
              <a:rPr lang="en-US" dirty="0"/>
              <a:t>. </a:t>
            </a:r>
          </a:p>
        </p:txBody>
      </p:sp>
      <p:pic>
        <p:nvPicPr>
          <p:cNvPr id="4" name="Content Placeholder 3" descr="Respiradores de Media Cara (Elastoméricos) ">
            <a:extLst>
              <a:ext uri="{FF2B5EF4-FFF2-40B4-BE49-F238E27FC236}">
                <a16:creationId xmlns:a16="http://schemas.microsoft.com/office/drawing/2014/main" id="{43BA2442-914B-471D-80D1-047FBCEBE65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19925" y="2277269"/>
            <a:ext cx="3486150" cy="3448050"/>
          </a:xfrm>
        </p:spPr>
      </p:pic>
    </p:spTree>
    <p:extLst>
      <p:ext uri="{BB962C8B-B14F-4D97-AF65-F5344CB8AC3E}">
        <p14:creationId xmlns:p14="http://schemas.microsoft.com/office/powerpoint/2010/main" val="42552869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 calcmode="lin" valueType="num">
                                      <p:cBhvr additive="base">
                                        <p:cTn id="7" dur="500" fill="hold"/>
                                        <p:tgtEl>
                                          <p:spTgt spid="211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1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1971">
                                            <p:txEl>
                                              <p:pRg st="1" end="1"/>
                                            </p:txEl>
                                          </p:spTgt>
                                        </p:tgtEl>
                                        <p:attrNameLst>
                                          <p:attrName>style.visibility</p:attrName>
                                        </p:attrNameLst>
                                      </p:cBhvr>
                                      <p:to>
                                        <p:strVal val="visible"/>
                                      </p:to>
                                    </p:set>
                                    <p:anim calcmode="lin" valueType="num">
                                      <p:cBhvr additive="base">
                                        <p:cTn id="13" dur="500" fill="hold"/>
                                        <p:tgtEl>
                                          <p:spTgt spid="211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1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1971">
                                            <p:txEl>
                                              <p:pRg st="2" end="2"/>
                                            </p:txEl>
                                          </p:spTgt>
                                        </p:tgtEl>
                                        <p:attrNameLst>
                                          <p:attrName>style.visibility</p:attrName>
                                        </p:attrNameLst>
                                      </p:cBhvr>
                                      <p:to>
                                        <p:strVal val="visible"/>
                                      </p:to>
                                    </p:set>
                                    <p:anim calcmode="lin" valueType="num">
                                      <p:cBhvr additive="base">
                                        <p:cTn id="19" dur="500" fill="hold"/>
                                        <p:tgtEl>
                                          <p:spTgt spid="2119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19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2" descr="Respiradores de Cara Completa (Elastoméricos) "/>
          <p:cNvSpPr>
            <a:spLocks noGrp="1" noChangeArrowheads="1"/>
          </p:cNvSpPr>
          <p:nvPr>
            <p:ph type="title"/>
          </p:nvPr>
        </p:nvSpPr>
        <p:spPr/>
        <p:txBody>
          <a:bodyPr>
            <a:normAutofit/>
          </a:bodyPr>
          <a:lstStyle/>
          <a:p>
            <a:r>
              <a:rPr lang="en-US" b="1" dirty="0" err="1">
                <a:solidFill>
                  <a:srgbClr val="FF0000"/>
                </a:solidFill>
              </a:rPr>
              <a:t>Respiradores</a:t>
            </a:r>
            <a:r>
              <a:rPr lang="en-US" b="1" dirty="0">
                <a:solidFill>
                  <a:srgbClr val="FF0000"/>
                </a:solidFill>
              </a:rPr>
              <a:t> de Cara </a:t>
            </a:r>
            <a:r>
              <a:rPr lang="en-US" b="1" dirty="0" err="1">
                <a:solidFill>
                  <a:srgbClr val="FF0000"/>
                </a:solidFill>
              </a:rPr>
              <a:t>Completa</a:t>
            </a:r>
            <a:r>
              <a:rPr lang="en-US" b="1" dirty="0">
                <a:solidFill>
                  <a:srgbClr val="FF0000"/>
                </a:solidFill>
              </a:rPr>
              <a:t> (</a:t>
            </a:r>
            <a:r>
              <a:rPr lang="en-US" b="1" dirty="0" err="1">
                <a:solidFill>
                  <a:srgbClr val="FF0000"/>
                </a:solidFill>
              </a:rPr>
              <a:t>Elastoméricos</a:t>
            </a:r>
            <a:r>
              <a:rPr lang="en-US" b="1" dirty="0">
                <a:solidFill>
                  <a:srgbClr val="FF0000"/>
                </a:solidFill>
              </a:rPr>
              <a:t>) </a:t>
            </a:r>
          </a:p>
        </p:txBody>
      </p:sp>
      <p:sp>
        <p:nvSpPr>
          <p:cNvPr id="214019" name="Rectangle 3"/>
          <p:cNvSpPr>
            <a:spLocks noGrp="1" noChangeArrowheads="1"/>
          </p:cNvSpPr>
          <p:nvPr>
            <p:ph sz="half" idx="1"/>
          </p:nvPr>
        </p:nvSpPr>
        <p:spPr/>
        <p:txBody>
          <a:bodyPr/>
          <a:lstStyle/>
          <a:p>
            <a:pPr eaLnBrk="1" hangingPunct="1">
              <a:lnSpc>
                <a:spcPct val="90000"/>
              </a:lnSpc>
            </a:pPr>
            <a:endParaRPr lang="en-US" sz="2400" dirty="0"/>
          </a:p>
          <a:p>
            <a:r>
              <a:rPr lang="es-ES" sz="2400" dirty="0"/>
              <a:t>Se puede utilizar con una variedad de cartuchos/filtros</a:t>
            </a:r>
            <a:r>
              <a:rPr lang="en-US" sz="2400" dirty="0"/>
              <a:t>.</a:t>
            </a:r>
          </a:p>
          <a:p>
            <a:r>
              <a:rPr lang="es-ES" sz="2400" dirty="0"/>
              <a:t>Requiere limpieza y mantenimiento regulares</a:t>
            </a:r>
            <a:r>
              <a:rPr lang="en-US" sz="2400" dirty="0"/>
              <a:t>.</a:t>
            </a:r>
          </a:p>
          <a:p>
            <a:r>
              <a:rPr lang="es-ES" sz="2400" dirty="0"/>
              <a:t>Protección ocular de seguridad (ANSI Z87)</a:t>
            </a:r>
            <a:r>
              <a:rPr lang="en-US" sz="2400" dirty="0"/>
              <a:t>. </a:t>
            </a:r>
          </a:p>
          <a:p>
            <a:r>
              <a:rPr lang="es-ES" sz="2400" dirty="0"/>
              <a:t>No está permitido su uso en atmósferas con menos de 19,5% de oxígeno</a:t>
            </a:r>
            <a:r>
              <a:rPr lang="en-US" sz="2400" dirty="0"/>
              <a:t>.</a:t>
            </a:r>
          </a:p>
        </p:txBody>
      </p:sp>
      <p:pic>
        <p:nvPicPr>
          <p:cNvPr id="4" name="Content Placeholder 3" descr="Respiradores de Cara Completa (Elastoméricos) ">
            <a:extLst>
              <a:ext uri="{FF2B5EF4-FFF2-40B4-BE49-F238E27FC236}">
                <a16:creationId xmlns:a16="http://schemas.microsoft.com/office/drawing/2014/main" id="{E0485941-311C-4543-A2BB-451FF08E1D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77062" y="2196306"/>
            <a:ext cx="3571875" cy="3609975"/>
          </a:xfrm>
        </p:spPr>
      </p:pic>
    </p:spTree>
    <p:extLst>
      <p:ext uri="{BB962C8B-B14F-4D97-AF65-F5344CB8AC3E}">
        <p14:creationId xmlns:p14="http://schemas.microsoft.com/office/powerpoint/2010/main" val="3642767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4019">
                                            <p:txEl>
                                              <p:pRg st="1" end="1"/>
                                            </p:txEl>
                                          </p:spTgt>
                                        </p:tgtEl>
                                        <p:attrNameLst>
                                          <p:attrName>style.visibility</p:attrName>
                                        </p:attrNameLst>
                                      </p:cBhvr>
                                      <p:to>
                                        <p:strVal val="visible"/>
                                      </p:to>
                                    </p:set>
                                    <p:anim calcmode="lin" valueType="num">
                                      <p:cBhvr additive="base">
                                        <p:cTn id="7" dur="500" fill="hold"/>
                                        <p:tgtEl>
                                          <p:spTgt spid="2140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4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4019">
                                            <p:txEl>
                                              <p:pRg st="2" end="2"/>
                                            </p:txEl>
                                          </p:spTgt>
                                        </p:tgtEl>
                                        <p:attrNameLst>
                                          <p:attrName>style.visibility</p:attrName>
                                        </p:attrNameLst>
                                      </p:cBhvr>
                                      <p:to>
                                        <p:strVal val="visible"/>
                                      </p:to>
                                    </p:set>
                                    <p:anim calcmode="lin" valueType="num">
                                      <p:cBhvr additive="base">
                                        <p:cTn id="13" dur="500" fill="hold"/>
                                        <p:tgtEl>
                                          <p:spTgt spid="2140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40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4019">
                                            <p:txEl>
                                              <p:pRg st="3" end="3"/>
                                            </p:txEl>
                                          </p:spTgt>
                                        </p:tgtEl>
                                        <p:attrNameLst>
                                          <p:attrName>style.visibility</p:attrName>
                                        </p:attrNameLst>
                                      </p:cBhvr>
                                      <p:to>
                                        <p:strVal val="visible"/>
                                      </p:to>
                                    </p:set>
                                    <p:anim calcmode="lin" valueType="num">
                                      <p:cBhvr additive="base">
                                        <p:cTn id="19" dur="500" fill="hold"/>
                                        <p:tgtEl>
                                          <p:spTgt spid="2140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40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4019">
                                            <p:txEl>
                                              <p:pRg st="4" end="4"/>
                                            </p:txEl>
                                          </p:spTgt>
                                        </p:tgtEl>
                                        <p:attrNameLst>
                                          <p:attrName>style.visibility</p:attrName>
                                        </p:attrNameLst>
                                      </p:cBhvr>
                                      <p:to>
                                        <p:strVal val="visible"/>
                                      </p:to>
                                    </p:set>
                                    <p:anim calcmode="lin" valueType="num">
                                      <p:cBhvr additive="base">
                                        <p:cTn id="25" dur="500" fill="hold"/>
                                        <p:tgtEl>
                                          <p:spTgt spid="2140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40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2" descr="Respiradores Purificadores de Aire con Bateria(PAPR por sus siglas en inglés) "/>
          <p:cNvSpPr>
            <a:spLocks noGrp="1" noChangeArrowheads="1"/>
          </p:cNvSpPr>
          <p:nvPr>
            <p:ph type="title"/>
          </p:nvPr>
        </p:nvSpPr>
        <p:spPr/>
        <p:txBody>
          <a:bodyPr>
            <a:normAutofit/>
          </a:bodyPr>
          <a:lstStyle/>
          <a:p>
            <a:r>
              <a:rPr lang="en-US" b="1" dirty="0" err="1">
                <a:solidFill>
                  <a:srgbClr val="FF0000"/>
                </a:solidFill>
              </a:rPr>
              <a:t>Respiradores</a:t>
            </a:r>
            <a:r>
              <a:rPr lang="en-US" b="1" dirty="0">
                <a:solidFill>
                  <a:srgbClr val="FF0000"/>
                </a:solidFill>
              </a:rPr>
              <a:t> </a:t>
            </a:r>
            <a:r>
              <a:rPr lang="en-US" b="1" dirty="0" err="1">
                <a:solidFill>
                  <a:srgbClr val="FF0000"/>
                </a:solidFill>
              </a:rPr>
              <a:t>Purificadores</a:t>
            </a:r>
            <a:r>
              <a:rPr lang="en-US" b="1" dirty="0">
                <a:solidFill>
                  <a:srgbClr val="FF0000"/>
                </a:solidFill>
              </a:rPr>
              <a:t> de </a:t>
            </a:r>
            <a:r>
              <a:rPr lang="en-US" b="1" dirty="0" err="1">
                <a:solidFill>
                  <a:srgbClr val="FF0000"/>
                </a:solidFill>
              </a:rPr>
              <a:t>Aire</a:t>
            </a:r>
            <a:r>
              <a:rPr lang="en-US" b="1" dirty="0">
                <a:solidFill>
                  <a:srgbClr val="FF0000"/>
                </a:solidFill>
              </a:rPr>
              <a:t> con </a:t>
            </a:r>
            <a:r>
              <a:rPr lang="en-US" b="1" dirty="0" err="1">
                <a:solidFill>
                  <a:srgbClr val="FF0000"/>
                </a:solidFill>
              </a:rPr>
              <a:t>Bateria</a:t>
            </a:r>
            <a:r>
              <a:rPr lang="en-US" b="1" dirty="0">
                <a:solidFill>
                  <a:srgbClr val="FF0000"/>
                </a:solidFill>
              </a:rPr>
              <a:t>(PAPR </a:t>
            </a:r>
            <a:r>
              <a:rPr lang="es-ES" sz="2000" b="1" dirty="0">
                <a:solidFill>
                  <a:srgbClr val="FF0000"/>
                </a:solidFill>
              </a:rPr>
              <a:t>por sus siglas en inglés</a:t>
            </a:r>
            <a:r>
              <a:rPr lang="en-US" b="1" dirty="0">
                <a:solidFill>
                  <a:srgbClr val="FF0000"/>
                </a:solidFill>
              </a:rPr>
              <a:t>) </a:t>
            </a:r>
          </a:p>
        </p:txBody>
      </p:sp>
      <p:sp>
        <p:nvSpPr>
          <p:cNvPr id="216067" name="Rectangle 3"/>
          <p:cNvSpPr>
            <a:spLocks noGrp="1" noChangeArrowheads="1"/>
          </p:cNvSpPr>
          <p:nvPr>
            <p:ph sz="half" idx="1"/>
          </p:nvPr>
        </p:nvSpPr>
        <p:spPr>
          <a:xfrm>
            <a:off x="838200" y="1825625"/>
            <a:ext cx="5181600" cy="4351338"/>
          </a:xfrm>
        </p:spPr>
        <p:txBody>
          <a:bodyPr>
            <a:normAutofit lnSpcReduction="10000"/>
          </a:bodyPr>
          <a:lstStyle/>
          <a:p>
            <a:pPr>
              <a:lnSpc>
                <a:spcPct val="80000"/>
              </a:lnSpc>
            </a:pPr>
            <a:r>
              <a:rPr lang="es-ES" sz="2400" dirty="0"/>
              <a:t>Ventilador alimentado por batería jala aire a través de filtros y sopla el aire en la parte de la cara o capucha</a:t>
            </a:r>
            <a:r>
              <a:rPr lang="en-US" sz="2400" dirty="0"/>
              <a:t>. </a:t>
            </a:r>
          </a:p>
          <a:p>
            <a:pPr>
              <a:lnSpc>
                <a:spcPct val="80000"/>
              </a:lnSpc>
            </a:pPr>
            <a:r>
              <a:rPr lang="es-ES" sz="2400" dirty="0"/>
              <a:t>Se puede utilizar con una variedad de cartuchos/filtros</a:t>
            </a:r>
            <a:r>
              <a:rPr lang="en-US" sz="2400" dirty="0"/>
              <a:t>.</a:t>
            </a:r>
          </a:p>
          <a:p>
            <a:pPr>
              <a:lnSpc>
                <a:spcPct val="80000"/>
              </a:lnSpc>
            </a:pPr>
            <a:r>
              <a:rPr lang="es-ES" sz="2400" dirty="0"/>
              <a:t>Requiere limpieza y mantenimiento regulares</a:t>
            </a:r>
            <a:r>
              <a:rPr lang="en-US" sz="2400" dirty="0"/>
              <a:t>.</a:t>
            </a:r>
          </a:p>
          <a:p>
            <a:pPr>
              <a:lnSpc>
                <a:spcPct val="80000"/>
              </a:lnSpc>
            </a:pPr>
            <a:r>
              <a:rPr lang="es-ES" sz="2400" dirty="0"/>
              <a:t>Protección ocular de seguridad (ANSI Z87)</a:t>
            </a:r>
            <a:r>
              <a:rPr lang="en-US" sz="2400" dirty="0"/>
              <a:t>.</a:t>
            </a:r>
          </a:p>
          <a:p>
            <a:pPr>
              <a:lnSpc>
                <a:spcPct val="80000"/>
              </a:lnSpc>
            </a:pPr>
            <a:r>
              <a:rPr lang="es-ES" sz="2400" dirty="0"/>
              <a:t>Más fácil de acomodar, más fácil para el corazón y los pulmones</a:t>
            </a:r>
            <a:r>
              <a:rPr lang="en-US" sz="2400" dirty="0"/>
              <a:t>.</a:t>
            </a:r>
          </a:p>
          <a:p>
            <a:pPr>
              <a:lnSpc>
                <a:spcPct val="80000"/>
              </a:lnSpc>
            </a:pPr>
            <a:r>
              <a:rPr lang="es-ES" sz="2400" dirty="0"/>
              <a:t>No está permitido su uso en atmósferas con menos de 19,5% de oxígeno</a:t>
            </a:r>
            <a:r>
              <a:rPr lang="en-US" sz="2400" dirty="0"/>
              <a:t>.</a:t>
            </a:r>
          </a:p>
        </p:txBody>
      </p:sp>
      <p:pic>
        <p:nvPicPr>
          <p:cNvPr id="6" name="Content Placeholder 5" descr="Respiradores Purificadores de Aire con Bateria(PAPR por sus siglas en inglés) ">
            <a:extLst>
              <a:ext uri="{FF2B5EF4-FFF2-40B4-BE49-F238E27FC236}">
                <a16:creationId xmlns:a16="http://schemas.microsoft.com/office/drawing/2014/main" id="{D5A8FA58-25F8-433A-9373-C6D1906A89F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206925"/>
            <a:ext cx="5181600" cy="3588737"/>
          </a:xfrm>
        </p:spPr>
      </p:pic>
    </p:spTree>
    <p:extLst>
      <p:ext uri="{BB962C8B-B14F-4D97-AF65-F5344CB8AC3E}">
        <p14:creationId xmlns:p14="http://schemas.microsoft.com/office/powerpoint/2010/main" val="40467531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 calcmode="lin" valueType="num">
                                      <p:cBhvr additive="base">
                                        <p:cTn id="7" dur="500" fill="hold"/>
                                        <p:tgtEl>
                                          <p:spTgt spid="216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6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6067">
                                            <p:txEl>
                                              <p:pRg st="1" end="1"/>
                                            </p:txEl>
                                          </p:spTgt>
                                        </p:tgtEl>
                                        <p:attrNameLst>
                                          <p:attrName>style.visibility</p:attrName>
                                        </p:attrNameLst>
                                      </p:cBhvr>
                                      <p:to>
                                        <p:strVal val="visible"/>
                                      </p:to>
                                    </p:set>
                                    <p:anim calcmode="lin" valueType="num">
                                      <p:cBhvr additive="base">
                                        <p:cTn id="13" dur="500" fill="hold"/>
                                        <p:tgtEl>
                                          <p:spTgt spid="2160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6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6067">
                                            <p:txEl>
                                              <p:pRg st="2" end="2"/>
                                            </p:txEl>
                                          </p:spTgt>
                                        </p:tgtEl>
                                        <p:attrNameLst>
                                          <p:attrName>style.visibility</p:attrName>
                                        </p:attrNameLst>
                                      </p:cBhvr>
                                      <p:to>
                                        <p:strVal val="visible"/>
                                      </p:to>
                                    </p:set>
                                    <p:anim calcmode="lin" valueType="num">
                                      <p:cBhvr additive="base">
                                        <p:cTn id="19" dur="500" fill="hold"/>
                                        <p:tgtEl>
                                          <p:spTgt spid="2160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60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6067">
                                            <p:txEl>
                                              <p:pRg st="3" end="3"/>
                                            </p:txEl>
                                          </p:spTgt>
                                        </p:tgtEl>
                                        <p:attrNameLst>
                                          <p:attrName>style.visibility</p:attrName>
                                        </p:attrNameLst>
                                      </p:cBhvr>
                                      <p:to>
                                        <p:strVal val="visible"/>
                                      </p:to>
                                    </p:set>
                                    <p:anim calcmode="lin" valueType="num">
                                      <p:cBhvr additive="base">
                                        <p:cTn id="25" dur="500" fill="hold"/>
                                        <p:tgtEl>
                                          <p:spTgt spid="2160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60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6067">
                                            <p:txEl>
                                              <p:pRg st="4" end="4"/>
                                            </p:txEl>
                                          </p:spTgt>
                                        </p:tgtEl>
                                        <p:attrNameLst>
                                          <p:attrName>style.visibility</p:attrName>
                                        </p:attrNameLst>
                                      </p:cBhvr>
                                      <p:to>
                                        <p:strVal val="visible"/>
                                      </p:to>
                                    </p:set>
                                    <p:anim calcmode="lin" valueType="num">
                                      <p:cBhvr additive="base">
                                        <p:cTn id="31" dur="500" fill="hold"/>
                                        <p:tgtEl>
                                          <p:spTgt spid="2160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60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6067">
                                            <p:txEl>
                                              <p:pRg st="5" end="5"/>
                                            </p:txEl>
                                          </p:spTgt>
                                        </p:tgtEl>
                                        <p:attrNameLst>
                                          <p:attrName>style.visibility</p:attrName>
                                        </p:attrNameLst>
                                      </p:cBhvr>
                                      <p:to>
                                        <p:strVal val="visible"/>
                                      </p:to>
                                    </p:set>
                                    <p:anim calcmode="lin" valueType="num">
                                      <p:cBhvr additive="base">
                                        <p:cTn id="37" dur="500" fill="hold"/>
                                        <p:tgtEl>
                                          <p:spTgt spid="2160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60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2" descr="Factores de Protección Asignados "/>
          <p:cNvSpPr>
            <a:spLocks noGrp="1" noChangeArrowheads="1"/>
          </p:cNvSpPr>
          <p:nvPr>
            <p:ph type="title"/>
          </p:nvPr>
        </p:nvSpPr>
        <p:spPr/>
        <p:txBody>
          <a:bodyPr/>
          <a:lstStyle/>
          <a:p>
            <a:r>
              <a:rPr lang="en-US" b="1" dirty="0" err="1">
                <a:solidFill>
                  <a:srgbClr val="FF0000"/>
                </a:solidFill>
              </a:rPr>
              <a:t>Factores</a:t>
            </a:r>
            <a:r>
              <a:rPr lang="en-US" b="1" dirty="0">
                <a:solidFill>
                  <a:srgbClr val="FF0000"/>
                </a:solidFill>
              </a:rPr>
              <a:t> de </a:t>
            </a:r>
            <a:r>
              <a:rPr lang="en-US" b="1" dirty="0" err="1">
                <a:solidFill>
                  <a:srgbClr val="FF0000"/>
                </a:solidFill>
              </a:rPr>
              <a:t>Protección</a:t>
            </a:r>
            <a:r>
              <a:rPr lang="en-US" b="1" dirty="0">
                <a:solidFill>
                  <a:srgbClr val="FF0000"/>
                </a:solidFill>
              </a:rPr>
              <a:t> </a:t>
            </a:r>
            <a:r>
              <a:rPr lang="en-US" b="1" dirty="0" err="1">
                <a:solidFill>
                  <a:srgbClr val="FF0000"/>
                </a:solidFill>
              </a:rPr>
              <a:t>Asignados</a:t>
            </a:r>
            <a:r>
              <a:rPr lang="en-US" b="1" dirty="0">
                <a:solidFill>
                  <a:srgbClr val="FF0000"/>
                </a:solidFill>
              </a:rPr>
              <a:t> </a:t>
            </a:r>
          </a:p>
        </p:txBody>
      </p:sp>
      <p:pic>
        <p:nvPicPr>
          <p:cNvPr id="7" name="Content Placeholder 6" descr="Factores de Protección Asignados ">
            <a:extLst>
              <a:ext uri="{FF2B5EF4-FFF2-40B4-BE49-F238E27FC236}">
                <a16:creationId xmlns:a16="http://schemas.microsoft.com/office/drawing/2014/main" id="{D5615C0B-CFE7-43AC-A7F3-C1A3C6ED8F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3039" y="1825625"/>
            <a:ext cx="7945921" cy="4351338"/>
          </a:xfrm>
        </p:spPr>
      </p:pic>
    </p:spTree>
    <p:extLst>
      <p:ext uri="{BB962C8B-B14F-4D97-AF65-F5344CB8AC3E}">
        <p14:creationId xmlns:p14="http://schemas.microsoft.com/office/powerpoint/2010/main" val="217233209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2" descr="El Vello Facial"/>
          <p:cNvSpPr>
            <a:spLocks noGrp="1" noChangeArrowheads="1"/>
          </p:cNvSpPr>
          <p:nvPr>
            <p:ph type="title"/>
          </p:nvPr>
        </p:nvSpPr>
        <p:spPr/>
        <p:txBody>
          <a:bodyPr/>
          <a:lstStyle/>
          <a:p>
            <a:r>
              <a:rPr lang="en-US" b="1" dirty="0">
                <a:solidFill>
                  <a:srgbClr val="FF0000"/>
                </a:solidFill>
              </a:rPr>
              <a:t>El </a:t>
            </a:r>
            <a:r>
              <a:rPr lang="en-US" b="1" dirty="0" err="1">
                <a:solidFill>
                  <a:srgbClr val="FF0000"/>
                </a:solidFill>
              </a:rPr>
              <a:t>Vello</a:t>
            </a:r>
            <a:r>
              <a:rPr lang="en-US" b="1" dirty="0">
                <a:solidFill>
                  <a:srgbClr val="FF0000"/>
                </a:solidFill>
              </a:rPr>
              <a:t> Facial</a:t>
            </a:r>
          </a:p>
        </p:txBody>
      </p:sp>
      <p:pic>
        <p:nvPicPr>
          <p:cNvPr id="4" name="Content Placeholder 3" descr="El Vello Facial">
            <a:extLst>
              <a:ext uri="{FF2B5EF4-FFF2-40B4-BE49-F238E27FC236}">
                <a16:creationId xmlns:a16="http://schemas.microsoft.com/office/drawing/2014/main" id="{B5BA0717-F567-48DC-BA00-9C3334CB5E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2986" y="1825625"/>
            <a:ext cx="6366027" cy="4351338"/>
          </a:xfrm>
        </p:spPr>
      </p:pic>
    </p:spTree>
    <p:extLst>
      <p:ext uri="{BB962C8B-B14F-4D97-AF65-F5344CB8AC3E}">
        <p14:creationId xmlns:p14="http://schemas.microsoft.com/office/powerpoint/2010/main" val="243274956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err="1">
                <a:solidFill>
                  <a:srgbClr val="FF0000"/>
                </a:solidFill>
              </a:rPr>
              <a:t>Vigilancia</a:t>
            </a:r>
            <a:r>
              <a:rPr lang="en-US" sz="4800" b="1" dirty="0">
                <a:solidFill>
                  <a:srgbClr val="FF0000"/>
                </a:solidFill>
              </a:rPr>
              <a:t> </a:t>
            </a:r>
            <a:r>
              <a:rPr lang="en-US" sz="4800" b="1" dirty="0" err="1">
                <a:solidFill>
                  <a:srgbClr val="FF0000"/>
                </a:solidFill>
              </a:rPr>
              <a:t>Médica</a:t>
            </a:r>
            <a:endParaRPr lang="en-US" sz="4800" b="1" dirty="0">
              <a:solidFill>
                <a:srgbClr val="FF0000"/>
              </a:solidFill>
            </a:endParaRPr>
          </a:p>
        </p:txBody>
      </p:sp>
      <p:sp>
        <p:nvSpPr>
          <p:cNvPr id="3" name="Content Placeholder 2"/>
          <p:cNvSpPr>
            <a:spLocks noGrp="1"/>
          </p:cNvSpPr>
          <p:nvPr>
            <p:ph idx="1"/>
          </p:nvPr>
        </p:nvSpPr>
        <p:spPr>
          <a:xfrm>
            <a:off x="838200" y="1825625"/>
            <a:ext cx="7321062" cy="4351338"/>
          </a:xfrm>
        </p:spPr>
        <p:txBody>
          <a:bodyPr/>
          <a:lstStyle/>
          <a:p>
            <a:r>
              <a:rPr lang="es-ES" dirty="0"/>
              <a:t>El empleador deberá poner a disposición del empleado, sin costo alguno, la vigilancia médica, y en un tiempo y lugar razonables, por cada empleado que se vea obligado por esta sección a utilizar un respirador durante 30 días o más por año</a:t>
            </a:r>
            <a:r>
              <a:rPr lang="en-US" dirty="0"/>
              <a:t>. </a:t>
            </a:r>
          </a:p>
        </p:txBody>
      </p:sp>
    </p:spTree>
    <p:extLst>
      <p:ext uri="{BB962C8B-B14F-4D97-AF65-F5344CB8AC3E}">
        <p14:creationId xmlns:p14="http://schemas.microsoft.com/office/powerpoint/2010/main" val="40903289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Examen</a:t>
            </a:r>
            <a:r>
              <a:rPr lang="en-US" b="1" dirty="0">
                <a:solidFill>
                  <a:srgbClr val="FF0000"/>
                </a:solidFill>
              </a:rPr>
              <a:t> </a:t>
            </a:r>
            <a:r>
              <a:rPr lang="en-US" b="1" dirty="0" err="1">
                <a:solidFill>
                  <a:srgbClr val="FF0000"/>
                </a:solidFill>
              </a:rPr>
              <a:t>Inicial</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s-ES" dirty="0"/>
              <a:t>El empleador deberá facilitar un reconocimiento médico inicial (de referencia) dentro de los 30 días siguientes a la asignación inicial, a menos que el empleado haya recibido un reconocimiento médico que cumpla con los requisitos de este artículo en los últimos tres años</a:t>
            </a:r>
            <a:r>
              <a:rPr lang="en-US" dirty="0"/>
              <a:t>. </a:t>
            </a:r>
          </a:p>
          <a:p>
            <a:pPr lvl="1"/>
            <a:r>
              <a:rPr lang="es-ES" dirty="0"/>
              <a:t>Un historial médico y laboral, con énfasis en: exposición pasada, presente y, anticipada a sílice cristalina respirable, polvo y otros agentes que afectan el sistema respiratorio</a:t>
            </a:r>
            <a:r>
              <a:rPr lang="en-US" dirty="0"/>
              <a:t>;</a:t>
            </a:r>
          </a:p>
          <a:p>
            <a:pPr lvl="1"/>
            <a:r>
              <a:rPr lang="es-ES" dirty="0"/>
              <a:t>Un examen físico con especial énfasis en el sistema respiratorio</a:t>
            </a:r>
            <a:r>
              <a:rPr lang="en-US" dirty="0"/>
              <a:t>;</a:t>
            </a:r>
          </a:p>
          <a:p>
            <a:pPr lvl="1"/>
            <a:r>
              <a:rPr lang="es-ES" dirty="0"/>
              <a:t>Rayos-X de pecho interpretado por un Lector B con certificación NIOSH</a:t>
            </a:r>
            <a:r>
              <a:rPr lang="en-US" dirty="0"/>
              <a:t>;</a:t>
            </a:r>
          </a:p>
          <a:p>
            <a:pPr lvl="1"/>
            <a:r>
              <a:rPr lang="es-ES" dirty="0"/>
              <a:t>Una prueba de la función pulmonar </a:t>
            </a:r>
            <a:r>
              <a:rPr lang="en-US" dirty="0"/>
              <a:t>(PFT</a:t>
            </a:r>
            <a:r>
              <a:rPr lang="es-ES" sz="1800" dirty="0"/>
              <a:t>por sus siglas en inglés</a:t>
            </a:r>
            <a:r>
              <a:rPr lang="en-US" dirty="0"/>
              <a:t>);</a:t>
            </a:r>
          </a:p>
          <a:p>
            <a:pPr lvl="1"/>
            <a:r>
              <a:rPr lang="es-ES" dirty="0"/>
              <a:t>Pruebas para detectar infección latente de tuberculosis; y</a:t>
            </a:r>
            <a:r>
              <a:rPr lang="en-US" dirty="0"/>
              <a:t> </a:t>
            </a:r>
          </a:p>
          <a:p>
            <a:pPr lvl="1"/>
            <a:r>
              <a:rPr lang="es-ES" dirty="0"/>
              <a:t>Cualquier otra prueba que se considere necesaria</a:t>
            </a:r>
            <a:r>
              <a:rPr lang="en-US" dirty="0"/>
              <a:t>.</a:t>
            </a:r>
          </a:p>
        </p:txBody>
      </p:sp>
    </p:spTree>
    <p:extLst>
      <p:ext uri="{BB962C8B-B14F-4D97-AF65-F5344CB8AC3E}">
        <p14:creationId xmlns:p14="http://schemas.microsoft.com/office/powerpoint/2010/main" val="14405844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err="1">
                <a:solidFill>
                  <a:srgbClr val="FF0000"/>
                </a:solidFill>
              </a:rPr>
              <a:t>Exámenes</a:t>
            </a:r>
            <a:r>
              <a:rPr lang="en-US" sz="4800" b="1" dirty="0">
                <a:solidFill>
                  <a:srgbClr val="FF0000"/>
                </a:solidFill>
              </a:rPr>
              <a:t> </a:t>
            </a:r>
            <a:r>
              <a:rPr lang="en-US" sz="4800" b="1" dirty="0" err="1">
                <a:solidFill>
                  <a:srgbClr val="FF0000"/>
                </a:solidFill>
              </a:rPr>
              <a:t>Periódicos</a:t>
            </a:r>
            <a:endParaRPr lang="en-US" sz="4800" b="1" dirty="0">
              <a:solidFill>
                <a:srgbClr val="FF0000"/>
              </a:solidFill>
            </a:endParaRPr>
          </a:p>
        </p:txBody>
      </p:sp>
      <p:sp>
        <p:nvSpPr>
          <p:cNvPr id="3" name="Content Placeholder 2"/>
          <p:cNvSpPr>
            <a:spLocks noGrp="1"/>
          </p:cNvSpPr>
          <p:nvPr>
            <p:ph idx="1"/>
          </p:nvPr>
        </p:nvSpPr>
        <p:spPr/>
        <p:txBody>
          <a:bodyPr/>
          <a:lstStyle/>
          <a:p>
            <a:r>
              <a:rPr lang="es-ES" dirty="0"/>
              <a:t>El empleador deberá facilitar los reconocimientos médicos al menos cada tres años o con mayor frecuencia si así lo recomienda el Profesional de Atención Médica con Licencia (</a:t>
            </a:r>
            <a:r>
              <a:rPr lang="es-ES" sz="2400" dirty="0"/>
              <a:t>PLHCP</a:t>
            </a:r>
            <a:r>
              <a:rPr lang="es-ES" sz="1800" b="1" dirty="0"/>
              <a:t> </a:t>
            </a:r>
            <a:r>
              <a:rPr lang="es-ES" sz="1800" dirty="0"/>
              <a:t>por sus siglas en inglés)</a:t>
            </a:r>
            <a:r>
              <a:rPr lang="en-US" dirty="0"/>
              <a:t>.</a:t>
            </a:r>
          </a:p>
          <a:p>
            <a:pPr lvl="1"/>
            <a:r>
              <a:rPr lang="es-ES" dirty="0"/>
              <a:t>Médico u otro profesional de la salud autorizado</a:t>
            </a:r>
            <a:r>
              <a:rPr lang="en-US" dirty="0"/>
              <a:t> [PLHCP]</a:t>
            </a:r>
          </a:p>
        </p:txBody>
      </p:sp>
    </p:spTree>
    <p:extLst>
      <p:ext uri="{BB962C8B-B14F-4D97-AF65-F5344CB8AC3E}">
        <p14:creationId xmlns:p14="http://schemas.microsoft.com/office/powerpoint/2010/main" val="4781865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3600" b="1" dirty="0">
                <a:solidFill>
                  <a:srgbClr val="FF0000"/>
                </a:solidFill>
              </a:rPr>
              <a:t>Comunicación de riesgos respirables de sílice cristalina a los empleados - (1) comunicación de riesgos</a:t>
            </a:r>
            <a:r>
              <a:rPr lang="en-US" sz="3600" b="1" dirty="0">
                <a:solidFill>
                  <a:srgbClr val="FF0000"/>
                </a:solidFill>
              </a:rPr>
              <a:t>.</a:t>
            </a:r>
          </a:p>
        </p:txBody>
      </p:sp>
      <p:sp>
        <p:nvSpPr>
          <p:cNvPr id="3" name="Content Placeholder 2"/>
          <p:cNvSpPr>
            <a:spLocks noGrp="1"/>
          </p:cNvSpPr>
          <p:nvPr>
            <p:ph idx="1"/>
          </p:nvPr>
        </p:nvSpPr>
        <p:spPr/>
        <p:txBody>
          <a:bodyPr/>
          <a:lstStyle/>
          <a:p>
            <a:r>
              <a:rPr lang="es-ES" dirty="0"/>
              <a:t>El empleador deberá incluir la sílice cristalina respirable en el programa establecido para cumplir con la norma de comunicación de riesgos.</a:t>
            </a:r>
            <a:r>
              <a:rPr lang="en-US" dirty="0"/>
              <a:t>(HCS </a:t>
            </a:r>
            <a:r>
              <a:rPr lang="es-ES" sz="1800" dirty="0"/>
              <a:t>por sus siglas en inglés</a:t>
            </a:r>
            <a:r>
              <a:rPr lang="en-US" dirty="0"/>
              <a:t>) (29 CFR 1910.1200). </a:t>
            </a:r>
          </a:p>
          <a:p>
            <a:r>
              <a:rPr lang="es-ES" dirty="0"/>
              <a:t>El empleador se asegurará de que cada empleado tenga acceso a las etiquetas de los contenedores de sílice cristalina y a las fichas de datos de seguridad, y esté capacitado de conformidad con las disposiciones de HCS</a:t>
            </a:r>
            <a:r>
              <a:rPr lang="en-US" dirty="0"/>
              <a:t>.</a:t>
            </a:r>
          </a:p>
          <a:p>
            <a:r>
              <a:rPr lang="es-ES" dirty="0"/>
              <a:t>El empleador se asegurará de que se aborden al menos los siguientes peligros: Cáncer, efectos en los pulmones, efectos en el sistema inmunitario y efectos en los riñones</a:t>
            </a:r>
            <a:r>
              <a:rPr lang="en-US" dirty="0"/>
              <a:t>.</a:t>
            </a:r>
          </a:p>
        </p:txBody>
      </p:sp>
    </p:spTree>
    <p:extLst>
      <p:ext uri="{BB962C8B-B14F-4D97-AF65-F5344CB8AC3E}">
        <p14:creationId xmlns:p14="http://schemas.microsoft.com/office/powerpoint/2010/main" val="11078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9FA1E08-4C4C-4ECE-AA35-A6F07DAACEFA}"/>
              </a:ext>
            </a:extLst>
          </p:cNvPr>
          <p:cNvSpPr>
            <a:spLocks noGrp="1"/>
          </p:cNvSpPr>
          <p:nvPr>
            <p:ph type="title"/>
          </p:nvPr>
        </p:nvSpPr>
        <p:spPr/>
        <p:txBody>
          <a:bodyPr/>
          <a:lstStyle/>
          <a:p>
            <a:r>
              <a:rPr lang="en-US" dirty="0"/>
              <a:t>Silicosis</a:t>
            </a:r>
          </a:p>
        </p:txBody>
      </p:sp>
      <p:pic>
        <p:nvPicPr>
          <p:cNvPr id="10" name="Content Placeholder 9" descr="Silicosis">
            <a:extLst>
              <a:ext uri="{FF2B5EF4-FFF2-40B4-BE49-F238E27FC236}">
                <a16:creationId xmlns:a16="http://schemas.microsoft.com/office/drawing/2014/main" id="{FBCA6A22-8792-4D2E-8B30-9A2A581998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17634" y="1825625"/>
            <a:ext cx="7756732" cy="4351338"/>
          </a:xfrm>
        </p:spPr>
      </p:pic>
    </p:spTree>
    <p:extLst>
      <p:ext uri="{BB962C8B-B14F-4D97-AF65-F5344CB8AC3E}">
        <p14:creationId xmlns:p14="http://schemas.microsoft.com/office/powerpoint/2010/main" val="960138233"/>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5400" b="1" dirty="0" err="1">
                <a:solidFill>
                  <a:srgbClr val="FF0000"/>
                </a:solidFill>
              </a:rPr>
              <a:t>Responsabilidades</a:t>
            </a:r>
            <a:r>
              <a:rPr lang="en-US" sz="5400" b="1" dirty="0">
                <a:solidFill>
                  <a:srgbClr val="FF0000"/>
                </a:solidFill>
              </a:rPr>
              <a:t> del </a:t>
            </a:r>
            <a:r>
              <a:rPr lang="en-US" sz="5400" b="1" dirty="0" err="1">
                <a:solidFill>
                  <a:srgbClr val="FF0000"/>
                </a:solidFill>
              </a:rPr>
              <a:t>Empleador</a:t>
            </a:r>
            <a:r>
              <a:rPr lang="en-US" sz="5400" b="1" dirty="0">
                <a:solidFill>
                  <a:srgbClr val="FF0000"/>
                </a:solidFill>
              </a:rPr>
              <a:t> </a:t>
            </a:r>
            <a:r>
              <a:rPr lang="en-US" sz="5400" b="1" dirty="0" err="1">
                <a:solidFill>
                  <a:srgbClr val="FF0000"/>
                </a:solidFill>
              </a:rPr>
              <a:t>por</a:t>
            </a:r>
            <a:r>
              <a:rPr lang="en-US" sz="5400" b="1" dirty="0">
                <a:solidFill>
                  <a:srgbClr val="FF0000"/>
                </a:solidFill>
              </a:rPr>
              <a:t> </a:t>
            </a:r>
            <a:r>
              <a:rPr lang="en-US" sz="5400" b="1" dirty="0" err="1">
                <a:solidFill>
                  <a:srgbClr val="FF0000"/>
                </a:solidFill>
              </a:rPr>
              <a:t>Sílice</a:t>
            </a:r>
            <a:endParaRPr lang="en-US" sz="5400" b="1" dirty="0">
              <a:solidFill>
                <a:srgbClr val="FF0000"/>
              </a:solidFill>
            </a:endParaRPr>
          </a:p>
        </p:txBody>
      </p:sp>
      <p:sp>
        <p:nvSpPr>
          <p:cNvPr id="6" name="Content Placeholder 5"/>
          <p:cNvSpPr>
            <a:spLocks noGrp="1"/>
          </p:cNvSpPr>
          <p:nvPr>
            <p:ph idx="1"/>
          </p:nvPr>
        </p:nvSpPr>
        <p:spPr>
          <a:xfrm>
            <a:off x="838200" y="1825625"/>
            <a:ext cx="10515600" cy="4763434"/>
          </a:xfrm>
        </p:spPr>
        <p:txBody>
          <a:bodyPr>
            <a:noAutofit/>
          </a:bodyPr>
          <a:lstStyle/>
          <a:p>
            <a:r>
              <a:rPr lang="es-ES" sz="3200" dirty="0"/>
              <a:t>El empleador establecerá y aplicará un plan de control de la exposición por escrito</a:t>
            </a:r>
            <a:r>
              <a:rPr lang="en-US" sz="3200" dirty="0"/>
              <a:t>:</a:t>
            </a:r>
          </a:p>
          <a:p>
            <a:pPr lvl="1"/>
            <a:r>
              <a:rPr lang="es-ES" sz="2800" dirty="0"/>
              <a:t>Una descripción de las tareas en el lugar de trabajo que implican la exposición a la sílice cristalina respirable</a:t>
            </a:r>
            <a:r>
              <a:rPr lang="en-US" sz="2800" dirty="0"/>
              <a:t>.</a:t>
            </a:r>
          </a:p>
          <a:p>
            <a:pPr lvl="1"/>
            <a:r>
              <a:rPr lang="es-ES" sz="2800" dirty="0"/>
              <a:t>Una descripción de los controles de ingeniería, prácticas de trabajo y protección respiratoria utilizados para limitar la exposición de los empleados a la sílice cristalina respirable para cada tarea</a:t>
            </a:r>
            <a:r>
              <a:rPr lang="en-US" sz="2800" dirty="0"/>
              <a:t>.</a:t>
            </a:r>
          </a:p>
          <a:p>
            <a:pPr lvl="1"/>
            <a:r>
              <a:rPr lang="es-ES" sz="2800" dirty="0"/>
              <a:t>Una descripción de las medidas de limpieza utilizadas para limitar la exposición de los empleados a la sílice cristalina respirable</a:t>
            </a:r>
            <a:r>
              <a:rPr lang="en-US" sz="2800" dirty="0"/>
              <a:t>.</a:t>
            </a:r>
          </a:p>
          <a:p>
            <a:pPr lvl="1"/>
            <a:r>
              <a:rPr lang="es-ES" sz="2800" dirty="0"/>
              <a:t>Descripción de los procedimientos utilizados para restringir el acceso a las áreas de trabajo</a:t>
            </a:r>
            <a:r>
              <a:rPr lang="en-US" sz="2800" dirty="0"/>
              <a:t>.</a:t>
            </a:r>
          </a:p>
        </p:txBody>
      </p:sp>
    </p:spTree>
    <p:extLst>
      <p:ext uri="{BB962C8B-B14F-4D97-AF65-F5344CB8AC3E}">
        <p14:creationId xmlns:p14="http://schemas.microsoft.com/office/powerpoint/2010/main" val="422027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Párrafo</a:t>
            </a:r>
            <a:r>
              <a:rPr lang="en-US" b="1" dirty="0">
                <a:solidFill>
                  <a:srgbClr val="FF0000"/>
                </a:solidFill>
              </a:rPr>
              <a:t> (g) </a:t>
            </a:r>
            <a:r>
              <a:rPr lang="es-ES" b="1" dirty="0">
                <a:solidFill>
                  <a:srgbClr val="FF0000"/>
                </a:solidFill>
              </a:rPr>
              <a:t>Plan de control escrito de la exposición</a:t>
            </a:r>
            <a:r>
              <a:rPr lang="en-US" b="1" dirty="0">
                <a:solidFill>
                  <a:srgbClr val="FF0000"/>
                </a:solidFill>
              </a:rPr>
              <a:t>.</a:t>
            </a:r>
          </a:p>
        </p:txBody>
      </p:sp>
      <p:sp>
        <p:nvSpPr>
          <p:cNvPr id="3" name="Content Placeholder 2"/>
          <p:cNvSpPr>
            <a:spLocks noGrp="1"/>
          </p:cNvSpPr>
          <p:nvPr>
            <p:ph idx="1"/>
          </p:nvPr>
        </p:nvSpPr>
        <p:spPr/>
        <p:txBody>
          <a:bodyPr/>
          <a:lstStyle/>
          <a:p>
            <a:pPr marL="228600" lvl="1"/>
            <a:r>
              <a:rPr lang="es-ES" sz="2800" dirty="0"/>
              <a:t>Una descripción de las tareas en el lugar de trabajo que implican la exposición a la sílice cristalina respirable</a:t>
            </a:r>
            <a:r>
              <a:rPr lang="en-US" sz="2800" dirty="0"/>
              <a:t>.</a:t>
            </a:r>
          </a:p>
          <a:p>
            <a:pPr marL="228600" lvl="1"/>
            <a:r>
              <a:rPr lang="es-ES" sz="2800" dirty="0"/>
              <a:t>Una descripción de los controles de ingeniería, prácticas de trabajo y protección respiratoria utilizados para limitar la exposición de los empleados a la sílice cristalina respirable para cada tarea</a:t>
            </a:r>
            <a:r>
              <a:rPr lang="en-US" sz="2800" dirty="0"/>
              <a:t>.</a:t>
            </a:r>
          </a:p>
          <a:p>
            <a:pPr marL="228600" lvl="1"/>
            <a:r>
              <a:rPr lang="es-ES" sz="2800" dirty="0"/>
              <a:t>Una descripción de las medidas de limpieza utilizadas para limitar la exposición de los empleados a la sílice cristalina respirable</a:t>
            </a:r>
            <a:r>
              <a:rPr lang="en-US" sz="2800" dirty="0"/>
              <a:t>.</a:t>
            </a:r>
          </a:p>
          <a:p>
            <a:pPr marL="228600" lvl="1"/>
            <a:r>
              <a:rPr lang="es-ES" sz="2800" dirty="0"/>
              <a:t>Descripción de los procedimientos utilizados para restringir el acceso a las áreas de trabajo</a:t>
            </a:r>
            <a:r>
              <a:rPr lang="en-US" sz="2800" dirty="0"/>
              <a:t>.</a:t>
            </a:r>
          </a:p>
        </p:txBody>
      </p:sp>
    </p:spTree>
    <p:extLst>
      <p:ext uri="{BB962C8B-B14F-4D97-AF65-F5344CB8AC3E}">
        <p14:creationId xmlns:p14="http://schemas.microsoft.com/office/powerpoint/2010/main" val="51943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rPr>
              <a:t>Plan de </a:t>
            </a:r>
            <a:r>
              <a:rPr lang="en-US" sz="4800" b="1" dirty="0" err="1">
                <a:solidFill>
                  <a:srgbClr val="FF0000"/>
                </a:solidFill>
              </a:rPr>
              <a:t>Exposición</a:t>
            </a:r>
            <a:r>
              <a:rPr lang="en-US" sz="4800" b="1" dirty="0">
                <a:solidFill>
                  <a:srgbClr val="FF0000"/>
                </a:solidFill>
              </a:rPr>
              <a:t> </a:t>
            </a:r>
            <a:r>
              <a:rPr lang="en-US" sz="4800" b="1" dirty="0" err="1">
                <a:solidFill>
                  <a:srgbClr val="FF0000"/>
                </a:solidFill>
              </a:rPr>
              <a:t>Escrito</a:t>
            </a:r>
            <a:r>
              <a:rPr lang="en-US" sz="4800" b="1" dirty="0">
                <a:solidFill>
                  <a:srgbClr val="FF0000"/>
                </a:solidFill>
              </a:rPr>
              <a:t>…</a:t>
            </a:r>
          </a:p>
        </p:txBody>
      </p:sp>
      <p:sp>
        <p:nvSpPr>
          <p:cNvPr id="3" name="Content Placeholder 2"/>
          <p:cNvSpPr>
            <a:spLocks noGrp="1"/>
          </p:cNvSpPr>
          <p:nvPr>
            <p:ph idx="1"/>
          </p:nvPr>
        </p:nvSpPr>
        <p:spPr/>
        <p:txBody>
          <a:bodyPr>
            <a:normAutofit lnSpcReduction="10000"/>
          </a:bodyPr>
          <a:lstStyle/>
          <a:p>
            <a:r>
              <a:rPr lang="es-ES" dirty="0"/>
              <a:t>El empleador revisará y evaluará la eficacia del plan de control escrito de la exposición al menos una vez al año y lo actualizará según sea necesario</a:t>
            </a:r>
            <a:r>
              <a:rPr lang="en-US" dirty="0"/>
              <a:t>.</a:t>
            </a:r>
          </a:p>
          <a:p>
            <a:r>
              <a:rPr lang="es-ES" dirty="0"/>
              <a:t>El empleador pondrá el plan de control escrito de la exposición a disposición de los empleados de la presente sección, sus representantes designados, el Secretario Asistente y el Director, previa solicitud, para su examen y copia</a:t>
            </a:r>
            <a:r>
              <a:rPr lang="en-US" dirty="0"/>
              <a:t>.</a:t>
            </a:r>
          </a:p>
          <a:p>
            <a:r>
              <a:rPr lang="es-ES" dirty="0"/>
              <a:t>El empleador designará a una persona competente para que realice inspecciones frecuentes y periódicas de los lugares de trabajo, los materiales y el equipo para aplicar el plan de control escrito de la exposición</a:t>
            </a:r>
            <a:r>
              <a:rPr lang="en-US" dirty="0"/>
              <a:t>.</a:t>
            </a:r>
          </a:p>
        </p:txBody>
      </p:sp>
    </p:spTree>
    <p:extLst>
      <p:ext uri="{BB962C8B-B14F-4D97-AF65-F5344CB8AC3E}">
        <p14:creationId xmlns:p14="http://schemas.microsoft.com/office/powerpoint/2010/main" val="145748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561" y="365125"/>
            <a:ext cx="10796239" cy="1325563"/>
          </a:xfrm>
        </p:spPr>
        <p:txBody>
          <a:bodyPr/>
          <a:lstStyle/>
          <a:p>
            <a:r>
              <a:rPr lang="es-ES" b="1" dirty="0">
                <a:solidFill>
                  <a:srgbClr val="FF0000"/>
                </a:solidFill>
              </a:rPr>
              <a:t>Información y Entrenamiento de los Empleados</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r>
              <a:rPr lang="es-ES" dirty="0"/>
              <a:t>El empresario se asegurará de que cada empleado cubierto por la presente sección pueda demostrar conocimiento y comprensión de al menos</a:t>
            </a:r>
            <a:r>
              <a:rPr lang="en-US" dirty="0"/>
              <a:t>:</a:t>
            </a:r>
          </a:p>
          <a:p>
            <a:pPr lvl="1"/>
            <a:r>
              <a:rPr lang="es-ES" dirty="0"/>
              <a:t>Los peligros para la salud asociados con la exposición a la sílice cristalina respirable</a:t>
            </a:r>
            <a:r>
              <a:rPr lang="en-US" dirty="0"/>
              <a:t>;</a:t>
            </a:r>
          </a:p>
          <a:p>
            <a:pPr lvl="1"/>
            <a:r>
              <a:rPr lang="es-ES" dirty="0"/>
              <a:t>Tareas específicas en el lugar de trabajo que podrían dar lugar a la exposición a sílice cristalina respirable</a:t>
            </a:r>
            <a:r>
              <a:rPr lang="en-US" dirty="0"/>
              <a:t>;</a:t>
            </a:r>
          </a:p>
          <a:p>
            <a:pPr lvl="1"/>
            <a:r>
              <a:rPr lang="es-ES" dirty="0"/>
              <a:t>Medidas específicas que el empleador ha implementado para declarar a los empleados de la exposición a sílice cristalina respirable, incluyendo controles de ingeniería, prácticas de trabajo y respiradores para ser utilizados</a:t>
            </a:r>
            <a:r>
              <a:rPr lang="en-US" dirty="0"/>
              <a:t>;</a:t>
            </a:r>
          </a:p>
          <a:p>
            <a:pPr lvl="1"/>
            <a:r>
              <a:rPr lang="es-ES" dirty="0"/>
              <a:t>El contenido de la norma</a:t>
            </a:r>
            <a:r>
              <a:rPr lang="en-US" dirty="0"/>
              <a:t>;</a:t>
            </a:r>
          </a:p>
          <a:p>
            <a:pPr lvl="1"/>
            <a:r>
              <a:rPr lang="es-ES" dirty="0"/>
              <a:t>La identidad de la persona competente designada por el empleador</a:t>
            </a:r>
            <a:r>
              <a:rPr lang="en-US" dirty="0"/>
              <a:t>;</a:t>
            </a:r>
          </a:p>
          <a:p>
            <a:pPr lvl="1"/>
            <a:r>
              <a:rPr lang="es-ES" dirty="0"/>
              <a:t>El propósito y una descripción del programa de vigilancia médica requerida por esta norma</a:t>
            </a:r>
            <a:r>
              <a:rPr lang="en-US" dirty="0"/>
              <a:t>.</a:t>
            </a:r>
          </a:p>
        </p:txBody>
      </p:sp>
    </p:spTree>
    <p:extLst>
      <p:ext uri="{BB962C8B-B14F-4D97-AF65-F5344CB8AC3E}">
        <p14:creationId xmlns:p14="http://schemas.microsoft.com/office/powerpoint/2010/main" val="182392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FF0000"/>
                </a:solidFill>
              </a:rPr>
              <a:t>¡</a:t>
            </a:r>
            <a:r>
              <a:rPr lang="en-US" b="1" dirty="0" err="1">
                <a:solidFill>
                  <a:srgbClr val="FF0000"/>
                </a:solidFill>
              </a:rPr>
              <a:t>Ahora</a:t>
            </a:r>
            <a:r>
              <a:rPr lang="en-US" b="1" dirty="0">
                <a:solidFill>
                  <a:srgbClr val="FF0000"/>
                </a:solidFill>
              </a:rPr>
              <a:t> lo </a:t>
            </a:r>
            <a:r>
              <a:rPr lang="en-US" b="1" dirty="0" err="1">
                <a:solidFill>
                  <a:srgbClr val="FF0000"/>
                </a:solidFill>
              </a:rPr>
              <a:t>Sabes</a:t>
            </a:r>
            <a:r>
              <a:rPr lang="en-US" b="1" dirty="0">
                <a:solidFill>
                  <a:srgbClr val="FF0000"/>
                </a:solidFill>
              </a:rPr>
              <a:t>!</a:t>
            </a:r>
          </a:p>
        </p:txBody>
      </p:sp>
      <p:sp>
        <p:nvSpPr>
          <p:cNvPr id="4" name="Content Placeholder 3"/>
          <p:cNvSpPr>
            <a:spLocks noGrp="1"/>
          </p:cNvSpPr>
          <p:nvPr>
            <p:ph idx="1"/>
          </p:nvPr>
        </p:nvSpPr>
        <p:spPr/>
        <p:txBody>
          <a:bodyPr/>
          <a:lstStyle/>
          <a:p>
            <a:r>
              <a:rPr lang="es-ES" dirty="0"/>
              <a:t>Varios peligros para la salud asociados con la exposición a la sílice cristalina respirable</a:t>
            </a:r>
            <a:r>
              <a:rPr lang="en-US" dirty="0"/>
              <a:t>.</a:t>
            </a:r>
          </a:p>
          <a:p>
            <a:r>
              <a:rPr lang="es-ES" dirty="0"/>
              <a:t>Tareas específicas en el lugar de trabajo que podrían dar lugar a la exposición a sílice cristalina respirable</a:t>
            </a:r>
            <a:r>
              <a:rPr lang="en-US" dirty="0"/>
              <a:t>.</a:t>
            </a:r>
          </a:p>
          <a:p>
            <a:r>
              <a:rPr lang="es-ES" dirty="0"/>
              <a:t>Medidas específicas que los empleadores pueden implementar a los empleados la exposición a la sílice cristalina respirable, incluyendo controles de ingeniería, prácticas de trabajo y respiradores para ser utilizados</a:t>
            </a:r>
            <a:r>
              <a:rPr lang="en-US" dirty="0"/>
              <a:t>.</a:t>
            </a:r>
          </a:p>
          <a:p>
            <a:r>
              <a:rPr lang="es-ES" dirty="0"/>
              <a:t>Contenido del estándar Respirable de Sílice Cristalina de OSHA, incluyendo la Tabla 1</a:t>
            </a:r>
            <a:r>
              <a:rPr lang="en-US" dirty="0"/>
              <a:t>.</a:t>
            </a:r>
          </a:p>
        </p:txBody>
      </p:sp>
    </p:spTree>
    <p:extLst>
      <p:ext uri="{BB962C8B-B14F-4D97-AF65-F5344CB8AC3E}">
        <p14:creationId xmlns:p14="http://schemas.microsoft.com/office/powerpoint/2010/main" val="219726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7BDF-A2FD-44EA-A745-44739F792A7F}"/>
              </a:ext>
            </a:extLst>
          </p:cNvPr>
          <p:cNvSpPr>
            <a:spLocks noGrp="1"/>
          </p:cNvSpPr>
          <p:nvPr>
            <p:ph type="title"/>
          </p:nvPr>
        </p:nvSpPr>
        <p:spPr/>
        <p:txBody>
          <a:bodyPr/>
          <a:lstStyle/>
          <a:p>
            <a:r>
              <a:rPr lang="en-US" dirty="0"/>
              <a:t>Post-test</a:t>
            </a:r>
          </a:p>
        </p:txBody>
      </p:sp>
    </p:spTree>
    <p:extLst>
      <p:ext uri="{BB962C8B-B14F-4D97-AF65-F5344CB8AC3E}">
        <p14:creationId xmlns:p14="http://schemas.microsoft.com/office/powerpoint/2010/main" val="23988477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rPr>
              <a:t>¿</a:t>
            </a:r>
            <a:r>
              <a:rPr lang="en-US" sz="4800" b="1" dirty="0" err="1">
                <a:solidFill>
                  <a:srgbClr val="FF0000"/>
                </a:solidFill>
              </a:rPr>
              <a:t>Preguntas</a:t>
            </a:r>
            <a:r>
              <a:rPr lang="en-US" sz="4800" b="1" dirty="0">
                <a:solidFill>
                  <a:srgbClr val="FF0000"/>
                </a:solidFill>
              </a:rPr>
              <a:t>? </a:t>
            </a:r>
          </a:p>
        </p:txBody>
      </p:sp>
    </p:spTree>
    <p:extLst>
      <p:ext uri="{BB962C8B-B14F-4D97-AF65-F5344CB8AC3E}">
        <p14:creationId xmlns:p14="http://schemas.microsoft.com/office/powerpoint/2010/main" val="4225868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80BB-9F25-4153-B48D-46623FA9E3EA}"/>
              </a:ext>
            </a:extLst>
          </p:cNvPr>
          <p:cNvSpPr>
            <a:spLocks noGrp="1"/>
          </p:cNvSpPr>
          <p:nvPr>
            <p:ph type="title"/>
          </p:nvPr>
        </p:nvSpPr>
        <p:spPr/>
        <p:txBody>
          <a:bodyPr/>
          <a:lstStyle/>
          <a:p>
            <a:r>
              <a:rPr lang="en-US" b="1" dirty="0" err="1">
                <a:solidFill>
                  <a:srgbClr val="FF0000"/>
                </a:solidFill>
              </a:rPr>
              <a:t>Síntomas</a:t>
            </a:r>
            <a:r>
              <a:rPr lang="en-US" b="1" dirty="0">
                <a:solidFill>
                  <a:srgbClr val="FF0000"/>
                </a:solidFill>
              </a:rPr>
              <a:t> de la Silicosis</a:t>
            </a:r>
          </a:p>
        </p:txBody>
      </p:sp>
      <p:sp>
        <p:nvSpPr>
          <p:cNvPr id="3" name="Content Placeholder 2">
            <a:extLst>
              <a:ext uri="{FF2B5EF4-FFF2-40B4-BE49-F238E27FC236}">
                <a16:creationId xmlns:a16="http://schemas.microsoft.com/office/drawing/2014/main" id="{F371F10C-A8D2-4146-A43A-B0C6C3EAB8B3}"/>
              </a:ext>
            </a:extLst>
          </p:cNvPr>
          <p:cNvSpPr>
            <a:spLocks noGrp="1"/>
          </p:cNvSpPr>
          <p:nvPr>
            <p:ph idx="1"/>
          </p:nvPr>
        </p:nvSpPr>
        <p:spPr/>
        <p:txBody>
          <a:bodyPr/>
          <a:lstStyle/>
          <a:p>
            <a:r>
              <a:rPr lang="es-ES" b="1" dirty="0"/>
              <a:t>Silicosis crónica/clásica (15-20 años</a:t>
            </a:r>
            <a:r>
              <a:rPr lang="en-US" b="1" dirty="0"/>
              <a:t>)</a:t>
            </a:r>
          </a:p>
          <a:p>
            <a:r>
              <a:rPr lang="en-US" b="1" dirty="0"/>
              <a:t>Silicosis </a:t>
            </a:r>
            <a:r>
              <a:rPr lang="en-US" b="1" dirty="0" err="1"/>
              <a:t>acelerada</a:t>
            </a:r>
            <a:r>
              <a:rPr lang="en-US" b="1" dirty="0"/>
              <a:t> (5-10 </a:t>
            </a:r>
            <a:r>
              <a:rPr lang="en-US" b="1" dirty="0" err="1"/>
              <a:t>años</a:t>
            </a:r>
            <a:r>
              <a:rPr lang="en-US" b="1" dirty="0"/>
              <a:t>)</a:t>
            </a:r>
          </a:p>
          <a:p>
            <a:r>
              <a:rPr lang="es-ES" b="1" dirty="0"/>
              <a:t>Silicosis aguda (pocos meses-2 años</a:t>
            </a:r>
            <a:r>
              <a:rPr lang="en-US" b="1" dirty="0"/>
              <a:t>)</a:t>
            </a:r>
            <a:endParaRPr lang="en-US" dirty="0"/>
          </a:p>
        </p:txBody>
      </p:sp>
    </p:spTree>
    <p:extLst>
      <p:ext uri="{BB962C8B-B14F-4D97-AF65-F5344CB8AC3E}">
        <p14:creationId xmlns:p14="http://schemas.microsoft.com/office/powerpoint/2010/main" val="14083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descr="Partículas Respirables"/>
          <p:cNvSpPr>
            <a:spLocks noGrp="1" noChangeArrowheads="1"/>
          </p:cNvSpPr>
          <p:nvPr>
            <p:ph type="title"/>
          </p:nvPr>
        </p:nvSpPr>
        <p:spPr/>
        <p:txBody>
          <a:bodyPr>
            <a:normAutofit/>
          </a:bodyPr>
          <a:lstStyle/>
          <a:p>
            <a:r>
              <a:rPr lang="en-US" sz="5400" b="1" dirty="0" err="1">
                <a:solidFill>
                  <a:srgbClr val="FF0000"/>
                </a:solidFill>
              </a:rPr>
              <a:t>Partículas</a:t>
            </a:r>
            <a:r>
              <a:rPr lang="en-US" sz="5400" b="1" dirty="0">
                <a:solidFill>
                  <a:srgbClr val="FF0000"/>
                </a:solidFill>
              </a:rPr>
              <a:t> </a:t>
            </a:r>
            <a:r>
              <a:rPr lang="en-US" sz="5400" b="1" dirty="0" err="1">
                <a:solidFill>
                  <a:srgbClr val="FF0000"/>
                </a:solidFill>
              </a:rPr>
              <a:t>Respirables</a:t>
            </a:r>
            <a:endParaRPr lang="en-US" sz="5400" b="1" dirty="0">
              <a:solidFill>
                <a:srgbClr val="FF0000"/>
              </a:solidFill>
            </a:endParaRPr>
          </a:p>
        </p:txBody>
      </p:sp>
      <p:pic>
        <p:nvPicPr>
          <p:cNvPr id="5" name="Content Placeholder 4" descr="Partículas Respirables">
            <a:extLst>
              <a:ext uri="{FF2B5EF4-FFF2-40B4-BE49-F238E27FC236}">
                <a16:creationId xmlns:a16="http://schemas.microsoft.com/office/drawing/2014/main" id="{708C57C3-83D1-4AC1-A3AA-5CBCF34A6B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9119" y="1825625"/>
            <a:ext cx="8713762" cy="4351338"/>
          </a:xfrm>
        </p:spPr>
      </p:pic>
    </p:spTree>
    <p:extLst>
      <p:ext uri="{BB962C8B-B14F-4D97-AF65-F5344CB8AC3E}">
        <p14:creationId xmlns:p14="http://schemas.microsoft.com/office/powerpoint/2010/main" val="96801006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5210</TotalTime>
  <Words>10382</Words>
  <Application>Microsoft Office PowerPoint</Application>
  <PresentationFormat>Widescreen</PresentationFormat>
  <Paragraphs>609</Paragraphs>
  <Slides>76</Slides>
  <Notes>76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Arial</vt:lpstr>
      <vt:lpstr>Calibri</vt:lpstr>
      <vt:lpstr>Calibri Light</vt:lpstr>
      <vt:lpstr>Times New Roman</vt:lpstr>
      <vt:lpstr>Wingdings</vt:lpstr>
      <vt:lpstr>Wingdings 2</vt:lpstr>
      <vt:lpstr>Office Theme</vt:lpstr>
      <vt:lpstr>PELIGROS DE SÍLICE EN LA CONSTRUCCIÓN  </vt:lpstr>
      <vt:lpstr>DESCARGOS DE RESPONSABILIDAD DE OSHA</vt:lpstr>
      <vt:lpstr>Objetivos de Aprendizaje</vt:lpstr>
      <vt:lpstr>Pre-test</vt:lpstr>
      <vt:lpstr>¿Qué es el sílice?</vt:lpstr>
      <vt:lpstr>¿Qué es la Silicosis?</vt:lpstr>
      <vt:lpstr>Silicosis</vt:lpstr>
      <vt:lpstr>Síntomas de la Silicosis</vt:lpstr>
      <vt:lpstr>Partículas Respirables</vt:lpstr>
      <vt:lpstr>Cómo Se Desarrolla la Silicosis</vt:lpstr>
      <vt:lpstr>Efectos del tabaquismo</vt:lpstr>
      <vt:lpstr>Diagnóstico y Tratamiento de la Silicosis</vt:lpstr>
      <vt:lpstr>Complicaciones Relacionadas con el Sílice</vt:lpstr>
      <vt:lpstr>¿Dónde Están Expuestos los trabajadores?</vt:lpstr>
      <vt:lpstr>Introducción a la OSHA</vt:lpstr>
      <vt:lpstr>Cláusula del Deber General</vt:lpstr>
      <vt:lpstr>!Negarse a Trabajar, porque las Condiciones son Peligrosas!</vt:lpstr>
      <vt:lpstr>Los Empleadores Deben Proporcionar y Pagar Por la mayoría de los EPP (PPE por sus siglas en ingles)</vt:lpstr>
      <vt:lpstr>Reportando Muertes y Catástrofess</vt:lpstr>
      <vt:lpstr>Exposición de los Empleados y Registros Médicos </vt:lpstr>
      <vt:lpstr>Normas de OSHA Para la Sílice</vt:lpstr>
      <vt:lpstr>29 CFR 1926.1153 Sílice Cristalina Respirable</vt:lpstr>
      <vt:lpstr>OSHA PEL para Sílice</vt:lpstr>
      <vt:lpstr>Microgramos por metro cúbico de air (µg/m³)</vt:lpstr>
      <vt:lpstr>Gráfico de Comparación de Límites de Exposición </vt:lpstr>
      <vt:lpstr>Sílice Persona Competente</vt:lpstr>
      <vt:lpstr>Opciones de Conformidad para Sílice</vt:lpstr>
      <vt:lpstr>Opción 1-Métodos Especificados de Control a la Exposición </vt:lpstr>
      <vt:lpstr>Opción - 2 Métodos Alternativos de Control de la Exposición</vt:lpstr>
      <vt:lpstr>Todos los Empleadores Deben:</vt:lpstr>
      <vt:lpstr>Cumplimiento de los Requisitos</vt:lpstr>
      <vt:lpstr>Empleados comprometidos en la Tarea</vt:lpstr>
      <vt:lpstr>Tabla 1-entrada (xvii) equipo pesado utilizado durante las actividades de demolición.</vt:lpstr>
      <vt:lpstr>“Total y Correctamente Implementado”</vt:lpstr>
      <vt:lpstr>Total y Correctamente Implementado -1</vt:lpstr>
      <vt:lpstr>Total y Correctamente Implementado -2</vt:lpstr>
      <vt:lpstr>Sistemas de Suministro de Agua</vt:lpstr>
      <vt:lpstr>Sistemas de Suministro de Agua -1</vt:lpstr>
      <vt:lpstr>Sistemas de Suministro de Agua -2</vt:lpstr>
      <vt:lpstr>Sistemas de Suministro de Agua -3</vt:lpstr>
      <vt:lpstr>Sistemas de Suministro de Agua -4</vt:lpstr>
      <vt:lpstr>Sistemas de Colección de Polvo</vt:lpstr>
      <vt:lpstr>Fabricantes de Piezas No Originales</vt:lpstr>
      <vt:lpstr>Mecanismo de Limpieza de Filtros-Aspiradora</vt:lpstr>
      <vt:lpstr>Áreas Interiores o Cerradas -1</vt:lpstr>
      <vt:lpstr>Áreas Interiores o Cerradas -2</vt:lpstr>
      <vt:lpstr>Cabinas Incluidas</vt:lpstr>
      <vt:lpstr>Duración de la Tarea y Uso del Respirador</vt:lpstr>
      <vt:lpstr>Métodos Alternativos de Control de la Exposición</vt:lpstr>
      <vt:lpstr>Evaluación de la Exposición -1</vt:lpstr>
      <vt:lpstr>Evaluación de la Exposición -2</vt:lpstr>
      <vt:lpstr>Opción de Rendimiento</vt:lpstr>
      <vt:lpstr>Métodos de Cumplimiento</vt:lpstr>
      <vt:lpstr>Fuente de la imagen: CPWR Sílice seguro -1</vt:lpstr>
      <vt:lpstr>Fuente de la imagen: CPWR Sílice seguro -2</vt:lpstr>
      <vt:lpstr>Fuente de la imagen: CPWR Sílice seguro -3</vt:lpstr>
      <vt:lpstr>Controles de Prácticas de Trabajo</vt:lpstr>
      <vt:lpstr>brocas</vt:lpstr>
      <vt:lpstr>Limitaciones y Uso de Respiradores</vt:lpstr>
      <vt:lpstr>Filtro Parcial Aprobado (Desechables) </vt:lpstr>
      <vt:lpstr>Respiradores de Media Cara (Elastoméricos) </vt:lpstr>
      <vt:lpstr>Respiradores de Cara Completa (Elastoméricos) </vt:lpstr>
      <vt:lpstr>Respiradores Purificadores de Aire con Bateria(PAPR por sus siglas en inglés) </vt:lpstr>
      <vt:lpstr>Factores de Protección Asignados </vt:lpstr>
      <vt:lpstr>El Vello Facial</vt:lpstr>
      <vt:lpstr>Vigilancia Médica</vt:lpstr>
      <vt:lpstr>Examen Inicial</vt:lpstr>
      <vt:lpstr>Exámenes Periódicos</vt:lpstr>
      <vt:lpstr>Comunicación de riesgos respirables de sílice cristalina a los empleados - (1) comunicación de riesgos.</vt:lpstr>
      <vt:lpstr>Responsabilidades del Empleador por Sílice</vt:lpstr>
      <vt:lpstr>Párrafo (g) Plan de control escrito de la exposición.</vt:lpstr>
      <vt:lpstr>Plan de Exposición Escrito…</vt:lpstr>
      <vt:lpstr>Información y Entrenamiento de los Empleados</vt:lpstr>
      <vt:lpstr>¡Ahora lo Sabes!</vt:lpstr>
      <vt:lpstr>Post-test</vt:lpstr>
      <vt:lpstr>¿Preguntas?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Satti</dc:creator>
  <cp:lastModifiedBy>Robertson, Donna - OSHA</cp:lastModifiedBy>
  <cp:revision>348</cp:revision>
  <cp:lastPrinted>2019-11-12T21:24:01Z</cp:lastPrinted>
  <dcterms:created xsi:type="dcterms:W3CDTF">2017-01-03T18:57:56Z</dcterms:created>
  <dcterms:modified xsi:type="dcterms:W3CDTF">2021-05-20T14:44:48Z</dcterms:modified>
</cp:coreProperties>
</file>