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20" r:id="rId1"/>
  </p:sldMasterIdLst>
  <p:notesMasterIdLst>
    <p:notesMasterId r:id="rId77"/>
  </p:notesMasterIdLst>
  <p:handoutMasterIdLst>
    <p:handoutMasterId r:id="rId78"/>
  </p:handoutMasterIdLst>
  <p:sldIdLst>
    <p:sldId id="530" r:id="rId2"/>
    <p:sldId id="580" r:id="rId3"/>
    <p:sldId id="680" r:id="rId4"/>
    <p:sldId id="681" r:id="rId5"/>
    <p:sldId id="598" r:id="rId6"/>
    <p:sldId id="588" r:id="rId7"/>
    <p:sldId id="589" r:id="rId8"/>
    <p:sldId id="590" r:id="rId9"/>
    <p:sldId id="601" r:id="rId10"/>
    <p:sldId id="602" r:id="rId11"/>
    <p:sldId id="591" r:id="rId12"/>
    <p:sldId id="594" r:id="rId13"/>
    <p:sldId id="592" r:id="rId14"/>
    <p:sldId id="593" r:id="rId15"/>
    <p:sldId id="595" r:id="rId16"/>
    <p:sldId id="674" r:id="rId17"/>
    <p:sldId id="596" r:id="rId18"/>
    <p:sldId id="599" r:id="rId19"/>
    <p:sldId id="600" r:id="rId20"/>
    <p:sldId id="668" r:id="rId21"/>
    <p:sldId id="669" r:id="rId22"/>
    <p:sldId id="670" r:id="rId23"/>
    <p:sldId id="612" r:id="rId24"/>
    <p:sldId id="613" r:id="rId25"/>
    <p:sldId id="614" r:id="rId26"/>
    <p:sldId id="615" r:id="rId27"/>
    <p:sldId id="678" r:id="rId28"/>
    <p:sldId id="616" r:id="rId29"/>
    <p:sldId id="617" r:id="rId30"/>
    <p:sldId id="618" r:id="rId31"/>
    <p:sldId id="672" r:id="rId32"/>
    <p:sldId id="619" r:id="rId33"/>
    <p:sldId id="620" r:id="rId34"/>
    <p:sldId id="621" r:id="rId35"/>
    <p:sldId id="675" r:id="rId36"/>
    <p:sldId id="622" r:id="rId37"/>
    <p:sldId id="623" r:id="rId38"/>
    <p:sldId id="624" r:id="rId39"/>
    <p:sldId id="625" r:id="rId40"/>
    <p:sldId id="626" r:id="rId41"/>
    <p:sldId id="627" r:id="rId42"/>
    <p:sldId id="630" r:id="rId43"/>
    <p:sldId id="671" r:id="rId44"/>
    <p:sldId id="628" r:id="rId45"/>
    <p:sldId id="629" r:id="rId46"/>
    <p:sldId id="676" r:id="rId47"/>
    <p:sldId id="631" r:id="rId48"/>
    <p:sldId id="632" r:id="rId49"/>
    <p:sldId id="633" r:id="rId50"/>
    <p:sldId id="634" r:id="rId51"/>
    <p:sldId id="677" r:id="rId52"/>
    <p:sldId id="635" r:id="rId53"/>
    <p:sldId id="636" r:id="rId54"/>
    <p:sldId id="637" r:id="rId55"/>
    <p:sldId id="638" r:id="rId56"/>
    <p:sldId id="673" r:id="rId57"/>
    <p:sldId id="640" r:id="rId58"/>
    <p:sldId id="659" r:id="rId59"/>
    <p:sldId id="641" r:id="rId60"/>
    <p:sldId id="642" r:id="rId61"/>
    <p:sldId id="643" r:id="rId62"/>
    <p:sldId id="644" r:id="rId63"/>
    <p:sldId id="645" r:id="rId64"/>
    <p:sldId id="646" r:id="rId65"/>
    <p:sldId id="647" r:id="rId66"/>
    <p:sldId id="648" r:id="rId67"/>
    <p:sldId id="649" r:id="rId68"/>
    <p:sldId id="650" r:id="rId69"/>
    <p:sldId id="651" r:id="rId70"/>
    <p:sldId id="652" r:id="rId71"/>
    <p:sldId id="653" r:id="rId72"/>
    <p:sldId id="657" r:id="rId73"/>
    <p:sldId id="658" r:id="rId74"/>
    <p:sldId id="656" r:id="rId75"/>
    <p:sldId id="587" r:id="rId76"/>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3" userDrawn="1">
          <p15:clr>
            <a:srgbClr val="A4A3A4"/>
          </p15:clr>
        </p15:guide>
        <p15:guide id="2" pos="2213"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37" autoAdjust="0"/>
    <p:restoredTop sz="90226" autoAdjust="0"/>
  </p:normalViewPr>
  <p:slideViewPr>
    <p:cSldViewPr>
      <p:cViewPr varScale="1">
        <p:scale>
          <a:sx n="65" d="100"/>
          <a:sy n="65" d="100"/>
        </p:scale>
        <p:origin x="1435"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p:scale>
          <a:sx n="80" d="100"/>
          <a:sy n="80" d="100"/>
        </p:scale>
        <p:origin x="-1092" y="-72"/>
      </p:cViewPr>
      <p:guideLst>
        <p:guide orient="horz" pos="2933"/>
        <p:guide pos="2213"/>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2"/>
            <a:ext cx="7023100" cy="464839"/>
          </a:xfrm>
          <a:prstGeom prst="rect">
            <a:avLst/>
          </a:prstGeom>
          <a:noFill/>
          <a:ln w="9525">
            <a:noFill/>
            <a:miter lim="800000"/>
            <a:headEnd/>
            <a:tailEnd/>
          </a:ln>
        </p:spPr>
        <p:txBody>
          <a:bodyPr vert="horz" wrap="square" lIns="93304" tIns="46652" rIns="93304" bIns="46652" numCol="1" anchor="t" anchorCtr="0" compatLnSpc="1">
            <a:prstTxWarp prst="textNoShape">
              <a:avLst/>
            </a:prstTxWarp>
          </a:bodyPr>
          <a:lstStyle>
            <a:lvl1pPr algn="ctr" defTabSz="913331">
              <a:defRPr sz="1200" cap="small">
                <a:latin typeface="Arial" charset="0"/>
                <a:ea typeface="ＭＳ Ｐゴシック" pitchFamily="-105" charset="-128"/>
              </a:defRPr>
            </a:lvl1pPr>
          </a:lstStyle>
          <a:p>
            <a:pPr>
              <a:defRPr/>
            </a:pPr>
            <a:r>
              <a:rPr lang="en-US" cap="none" smtClean="0"/>
              <a:t>Machine Guarding</a:t>
            </a:r>
            <a:endParaRPr lang="en-US" dirty="0"/>
          </a:p>
        </p:txBody>
      </p:sp>
      <p:sp>
        <p:nvSpPr>
          <p:cNvPr id="4" name="Footer Placeholder 3"/>
          <p:cNvSpPr>
            <a:spLocks noGrp="1"/>
          </p:cNvSpPr>
          <p:nvPr>
            <p:ph type="ftr" sz="quarter" idx="2"/>
          </p:nvPr>
        </p:nvSpPr>
        <p:spPr bwMode="auto">
          <a:xfrm>
            <a:off x="0" y="8842724"/>
            <a:ext cx="3043649" cy="464839"/>
          </a:xfrm>
          <a:prstGeom prst="rect">
            <a:avLst/>
          </a:prstGeom>
          <a:noFill/>
          <a:ln w="9525">
            <a:noFill/>
            <a:miter lim="800000"/>
            <a:headEnd/>
            <a:tailEnd/>
          </a:ln>
        </p:spPr>
        <p:txBody>
          <a:bodyPr vert="horz" wrap="square" lIns="93304" tIns="46652" rIns="93304" bIns="46652" numCol="1" anchor="b" anchorCtr="0" compatLnSpc="1">
            <a:prstTxWarp prst="textNoShape">
              <a:avLst/>
            </a:prstTxWarp>
          </a:bodyPr>
          <a:lstStyle>
            <a:lvl1pPr defTabSz="911912">
              <a:defRPr sz="1000">
                <a:latin typeface="Arial" charset="0"/>
                <a:ea typeface="ＭＳ Ｐゴシック" pitchFamily="-105" charset="-128"/>
              </a:defRPr>
            </a:lvl1pPr>
          </a:lstStyle>
          <a:p>
            <a:pPr>
              <a:defRPr/>
            </a:pPr>
            <a:r>
              <a:rPr lang="en-US" smtClean="0"/>
              <a:t>SH-05029-SH8</a:t>
            </a:r>
            <a:endParaRPr lang="en-US" dirty="0"/>
          </a:p>
        </p:txBody>
      </p:sp>
      <p:sp>
        <p:nvSpPr>
          <p:cNvPr id="5" name="Slide Number Placeholder 4"/>
          <p:cNvSpPr>
            <a:spLocks noGrp="1"/>
          </p:cNvSpPr>
          <p:nvPr>
            <p:ph type="sldNum" sz="quarter" idx="3"/>
          </p:nvPr>
        </p:nvSpPr>
        <p:spPr bwMode="auto">
          <a:xfrm>
            <a:off x="3977928" y="8842724"/>
            <a:ext cx="3043649" cy="464839"/>
          </a:xfrm>
          <a:prstGeom prst="rect">
            <a:avLst/>
          </a:prstGeom>
          <a:noFill/>
          <a:ln w="9525">
            <a:noFill/>
            <a:miter lim="800000"/>
            <a:headEnd/>
            <a:tailEnd/>
          </a:ln>
        </p:spPr>
        <p:txBody>
          <a:bodyPr vert="horz" wrap="square" lIns="93304" tIns="46652" rIns="93304" bIns="46652" numCol="1" anchor="b" anchorCtr="0" compatLnSpc="1">
            <a:prstTxWarp prst="textNoShape">
              <a:avLst/>
            </a:prstTxWarp>
          </a:bodyPr>
          <a:lstStyle>
            <a:lvl1pPr algn="r" defTabSz="913331">
              <a:defRPr sz="1000">
                <a:latin typeface="Arial" charset="0"/>
                <a:ea typeface="ＭＳ Ｐゴシック" pitchFamily="-105" charset="-128"/>
              </a:defRPr>
            </a:lvl1pPr>
          </a:lstStyle>
          <a:p>
            <a:pPr>
              <a:defRPr/>
            </a:pPr>
            <a:fld id="{3042CFC5-2FEF-4864-BB40-769F84265B03}" type="slidenum">
              <a:rPr lang="en-US"/>
              <a:pPr>
                <a:defRPr/>
              </a:pPr>
              <a:t>‹#›</a:t>
            </a:fld>
            <a:endParaRPr lang="en-US" dirty="0"/>
          </a:p>
        </p:txBody>
      </p:sp>
    </p:spTree>
    <p:extLst>
      <p:ext uri="{BB962C8B-B14F-4D97-AF65-F5344CB8AC3E}">
        <p14:creationId xmlns:p14="http://schemas.microsoft.com/office/powerpoint/2010/main" val="90656999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2"/>
            <a:ext cx="7023100" cy="464839"/>
          </a:xfrm>
          <a:prstGeom prst="rect">
            <a:avLst/>
          </a:prstGeom>
          <a:noFill/>
          <a:ln w="9525">
            <a:noFill/>
            <a:miter lim="800000"/>
            <a:headEnd/>
            <a:tailEnd/>
          </a:ln>
        </p:spPr>
        <p:txBody>
          <a:bodyPr vert="horz" wrap="square" lIns="93304" tIns="46652" rIns="93304" bIns="46652" numCol="1" anchor="t" anchorCtr="0" compatLnSpc="1">
            <a:prstTxWarp prst="textNoShape">
              <a:avLst/>
            </a:prstTxWarp>
          </a:bodyPr>
          <a:lstStyle>
            <a:lvl1pPr algn="ctr" defTabSz="911912">
              <a:defRPr sz="1300">
                <a:latin typeface="Arial" charset="0"/>
                <a:ea typeface="ＭＳ Ｐゴシック" pitchFamily="-105" charset="-128"/>
                <a:cs typeface="Arial" charset="0"/>
              </a:defRPr>
            </a:lvl1pPr>
          </a:lstStyle>
          <a:p>
            <a:pPr>
              <a:defRPr/>
            </a:pPr>
            <a:r>
              <a:rPr lang="en-US" smtClean="0"/>
              <a:t>Machine Guarding</a:t>
            </a:r>
            <a:endParaRPr lang="en-US" dirty="0"/>
          </a:p>
        </p:txBody>
      </p:sp>
      <p:sp>
        <p:nvSpPr>
          <p:cNvPr id="4" name="Slide Image Placeholder 3"/>
          <p:cNvSpPr>
            <a:spLocks noGrp="1" noRot="1" noChangeAspect="1"/>
          </p:cNvSpPr>
          <p:nvPr>
            <p:ph type="sldImg" idx="2"/>
          </p:nvPr>
        </p:nvSpPr>
        <p:spPr>
          <a:xfrm>
            <a:off x="1184275" y="698500"/>
            <a:ext cx="4656138" cy="3490913"/>
          </a:xfrm>
          <a:prstGeom prst="rect">
            <a:avLst/>
          </a:prstGeom>
          <a:noFill/>
          <a:ln w="12700">
            <a:solidFill>
              <a:prstClr val="black"/>
            </a:solidFill>
          </a:ln>
        </p:spPr>
        <p:txBody>
          <a:bodyPr vert="horz" lIns="90121" tIns="45060" rIns="90121" bIns="45060" rtlCol="0" anchor="ctr"/>
          <a:lstStyle/>
          <a:p>
            <a:pPr lvl="0"/>
            <a:endParaRPr lang="en-US" noProof="0" dirty="0" smtClean="0"/>
          </a:p>
        </p:txBody>
      </p:sp>
      <p:sp>
        <p:nvSpPr>
          <p:cNvPr id="5" name="Notes Placeholder 4"/>
          <p:cNvSpPr>
            <a:spLocks noGrp="1"/>
          </p:cNvSpPr>
          <p:nvPr>
            <p:ph type="body" sz="quarter" idx="3"/>
          </p:nvPr>
        </p:nvSpPr>
        <p:spPr bwMode="auto">
          <a:xfrm>
            <a:off x="702618" y="4420591"/>
            <a:ext cx="5617870" cy="4189711"/>
          </a:xfrm>
          <a:prstGeom prst="rect">
            <a:avLst/>
          </a:prstGeom>
          <a:noFill/>
          <a:ln w="9525">
            <a:noFill/>
            <a:miter lim="800000"/>
            <a:headEnd/>
            <a:tailEnd/>
          </a:ln>
        </p:spPr>
        <p:txBody>
          <a:bodyPr vert="horz" wrap="square" lIns="93304" tIns="46652" rIns="93304" bIns="4665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bwMode="auto">
          <a:xfrm>
            <a:off x="0" y="8842724"/>
            <a:ext cx="3043649" cy="464839"/>
          </a:xfrm>
          <a:prstGeom prst="rect">
            <a:avLst/>
          </a:prstGeom>
          <a:noFill/>
          <a:ln w="9525">
            <a:noFill/>
            <a:miter lim="800000"/>
            <a:headEnd/>
            <a:tailEnd/>
          </a:ln>
        </p:spPr>
        <p:txBody>
          <a:bodyPr vert="horz" wrap="square" lIns="93304" tIns="46652" rIns="93304" bIns="46652" numCol="1" anchor="b" anchorCtr="0" compatLnSpc="1">
            <a:prstTxWarp prst="textNoShape">
              <a:avLst/>
            </a:prstTxWarp>
          </a:bodyPr>
          <a:lstStyle>
            <a:lvl1pPr defTabSz="911912">
              <a:defRPr sz="1000">
                <a:latin typeface="Arial" charset="0"/>
                <a:ea typeface="ＭＳ Ｐゴシック" pitchFamily="-105" charset="-128"/>
                <a:cs typeface="Arial" charset="0"/>
              </a:defRPr>
            </a:lvl1pPr>
          </a:lstStyle>
          <a:p>
            <a:pPr>
              <a:defRPr/>
            </a:pPr>
            <a:r>
              <a:rPr lang="en-US" smtClean="0"/>
              <a:t>SH-05029-SH8</a:t>
            </a:r>
            <a:endParaRPr lang="en-US" dirty="0"/>
          </a:p>
        </p:txBody>
      </p:sp>
      <p:sp>
        <p:nvSpPr>
          <p:cNvPr id="7" name="Slide Number Placeholder 6"/>
          <p:cNvSpPr>
            <a:spLocks noGrp="1"/>
          </p:cNvSpPr>
          <p:nvPr>
            <p:ph type="sldNum" sz="quarter" idx="5"/>
          </p:nvPr>
        </p:nvSpPr>
        <p:spPr bwMode="auto">
          <a:xfrm>
            <a:off x="3977928" y="8842724"/>
            <a:ext cx="3043649" cy="464839"/>
          </a:xfrm>
          <a:prstGeom prst="rect">
            <a:avLst/>
          </a:prstGeom>
          <a:noFill/>
          <a:ln w="9525">
            <a:noFill/>
            <a:miter lim="800000"/>
            <a:headEnd/>
            <a:tailEnd/>
          </a:ln>
        </p:spPr>
        <p:txBody>
          <a:bodyPr vert="horz" wrap="square" lIns="93304" tIns="46652" rIns="93304" bIns="46652" numCol="1" anchor="b" anchorCtr="0" compatLnSpc="1">
            <a:prstTxWarp prst="textNoShape">
              <a:avLst/>
            </a:prstTxWarp>
          </a:bodyPr>
          <a:lstStyle>
            <a:lvl1pPr algn="r" defTabSz="913331">
              <a:defRPr sz="1000">
                <a:latin typeface="Calibri" pitchFamily="34" charset="0"/>
                <a:ea typeface="ＭＳ Ｐゴシック" pitchFamily="-105" charset="-128"/>
              </a:defRPr>
            </a:lvl1pPr>
          </a:lstStyle>
          <a:p>
            <a:pPr>
              <a:defRPr/>
            </a:pPr>
            <a:fld id="{63B389D7-D234-4424-88C3-C77417765572}" type="slidenum">
              <a:rPr lang="en-US"/>
              <a:pPr>
                <a:defRPr/>
              </a:pPr>
              <a:t>‹#›</a:t>
            </a:fld>
            <a:endParaRPr lang="en-US" dirty="0"/>
          </a:p>
        </p:txBody>
      </p:sp>
    </p:spTree>
    <p:extLst>
      <p:ext uri="{BB962C8B-B14F-4D97-AF65-F5344CB8AC3E}">
        <p14:creationId xmlns:p14="http://schemas.microsoft.com/office/powerpoint/2010/main" val="1918950759"/>
      </p:ext>
    </p:extLst>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mn-lt"/>
        <a:ea typeface="ＭＳ Ｐゴシック" pitchFamily="-105"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pitchFamily="-105"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05"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05"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05"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Machine Guarding</a:t>
            </a:r>
            <a:endParaRPr lang="en-US" dirty="0"/>
          </a:p>
        </p:txBody>
      </p:sp>
      <p:sp>
        <p:nvSpPr>
          <p:cNvPr id="5" name="Footer Placeholder 4"/>
          <p:cNvSpPr>
            <a:spLocks noGrp="1"/>
          </p:cNvSpPr>
          <p:nvPr>
            <p:ph type="ftr" sz="quarter" idx="11"/>
          </p:nvPr>
        </p:nvSpPr>
        <p:spPr/>
        <p:txBody>
          <a:bodyPr/>
          <a:lstStyle/>
          <a:p>
            <a:pPr>
              <a:defRPr/>
            </a:pPr>
            <a:r>
              <a:rPr lang="en-US" smtClean="0"/>
              <a:t>SH-05029-SH8</a:t>
            </a:r>
            <a:endParaRPr lang="en-US" dirty="0"/>
          </a:p>
        </p:txBody>
      </p:sp>
      <p:sp>
        <p:nvSpPr>
          <p:cNvPr id="6" name="Slide Number Placeholder 5"/>
          <p:cNvSpPr>
            <a:spLocks noGrp="1"/>
          </p:cNvSpPr>
          <p:nvPr>
            <p:ph type="sldNum" sz="quarter" idx="12"/>
          </p:nvPr>
        </p:nvSpPr>
        <p:spPr/>
        <p:txBody>
          <a:bodyPr/>
          <a:lstStyle/>
          <a:p>
            <a:pPr>
              <a:defRPr/>
            </a:pPr>
            <a:fld id="{63B389D7-D234-4424-88C3-C77417765572}" type="slidenum">
              <a:rPr lang="en-US" smtClean="0"/>
              <a:pPr>
                <a:defRPr/>
              </a:pPr>
              <a:t>1</a:t>
            </a:fld>
            <a:endParaRPr lang="en-US" dirty="0"/>
          </a:p>
        </p:txBody>
      </p:sp>
    </p:spTree>
    <p:extLst>
      <p:ext uri="{BB962C8B-B14F-4D97-AF65-F5344CB8AC3E}">
        <p14:creationId xmlns:p14="http://schemas.microsoft.com/office/powerpoint/2010/main" val="38274017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Machine Guarding</a:t>
            </a:r>
            <a:endParaRPr lang="en-US" dirty="0"/>
          </a:p>
        </p:txBody>
      </p:sp>
      <p:sp>
        <p:nvSpPr>
          <p:cNvPr id="5" name="Footer Placeholder 4"/>
          <p:cNvSpPr>
            <a:spLocks noGrp="1"/>
          </p:cNvSpPr>
          <p:nvPr>
            <p:ph type="ftr" sz="quarter" idx="11"/>
          </p:nvPr>
        </p:nvSpPr>
        <p:spPr/>
        <p:txBody>
          <a:bodyPr/>
          <a:lstStyle/>
          <a:p>
            <a:pPr>
              <a:defRPr/>
            </a:pPr>
            <a:r>
              <a:rPr lang="en-US" smtClean="0"/>
              <a:t>SH-05029-SH8</a:t>
            </a:r>
            <a:endParaRPr lang="en-US" dirty="0"/>
          </a:p>
        </p:txBody>
      </p:sp>
      <p:sp>
        <p:nvSpPr>
          <p:cNvPr id="6" name="Slide Number Placeholder 5"/>
          <p:cNvSpPr>
            <a:spLocks noGrp="1"/>
          </p:cNvSpPr>
          <p:nvPr>
            <p:ph type="sldNum" sz="quarter" idx="12"/>
          </p:nvPr>
        </p:nvSpPr>
        <p:spPr/>
        <p:txBody>
          <a:bodyPr/>
          <a:lstStyle/>
          <a:p>
            <a:pPr>
              <a:defRPr/>
            </a:pPr>
            <a:fld id="{63B389D7-D234-4424-88C3-C77417765572}" type="slidenum">
              <a:rPr lang="en-US" smtClean="0"/>
              <a:pPr>
                <a:defRPr/>
              </a:pPr>
              <a:t>60</a:t>
            </a:fld>
            <a:endParaRPr lang="en-US" dirty="0"/>
          </a:p>
        </p:txBody>
      </p:sp>
    </p:spTree>
    <p:extLst>
      <p:ext uri="{BB962C8B-B14F-4D97-AF65-F5344CB8AC3E}">
        <p14:creationId xmlns:p14="http://schemas.microsoft.com/office/powerpoint/2010/main" val="3332213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pitchFamily="34" charset="-128"/>
            </a:endParaRPr>
          </a:p>
        </p:txBody>
      </p:sp>
      <p:sp>
        <p:nvSpPr>
          <p:cNvPr id="9216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912" eaLnBrk="0" hangingPunct="0">
              <a:defRPr>
                <a:solidFill>
                  <a:schemeClr val="tx1"/>
                </a:solidFill>
                <a:latin typeface="Arial" charset="0"/>
                <a:ea typeface="ＭＳ Ｐゴシック" pitchFamily="34" charset="-128"/>
              </a:defRPr>
            </a:lvl1pPr>
            <a:lvl2pPr marL="717268" indent="-275872" defTabSz="911912" eaLnBrk="0" hangingPunct="0">
              <a:defRPr>
                <a:solidFill>
                  <a:schemeClr val="tx1"/>
                </a:solidFill>
                <a:latin typeface="Arial" charset="0"/>
                <a:ea typeface="ＭＳ Ｐゴシック" pitchFamily="34" charset="-128"/>
              </a:defRPr>
            </a:lvl2pPr>
            <a:lvl3pPr marL="1103489" indent="-220698" defTabSz="911912" eaLnBrk="0" hangingPunct="0">
              <a:defRPr>
                <a:solidFill>
                  <a:schemeClr val="tx1"/>
                </a:solidFill>
                <a:latin typeface="Arial" charset="0"/>
                <a:ea typeface="ＭＳ Ｐゴシック" pitchFamily="34" charset="-128"/>
              </a:defRPr>
            </a:lvl3pPr>
            <a:lvl4pPr marL="1544884" indent="-220698" defTabSz="911912" eaLnBrk="0" hangingPunct="0">
              <a:defRPr>
                <a:solidFill>
                  <a:schemeClr val="tx1"/>
                </a:solidFill>
                <a:latin typeface="Arial" charset="0"/>
                <a:ea typeface="ＭＳ Ｐゴシック" pitchFamily="34" charset="-128"/>
              </a:defRPr>
            </a:lvl4pPr>
            <a:lvl5pPr marL="1986279" indent="-220698" defTabSz="911912" eaLnBrk="0" hangingPunct="0">
              <a:defRPr>
                <a:solidFill>
                  <a:schemeClr val="tx1"/>
                </a:solidFill>
                <a:latin typeface="Arial" charset="0"/>
                <a:ea typeface="ＭＳ Ｐゴシック" pitchFamily="34" charset="-128"/>
              </a:defRPr>
            </a:lvl5pPr>
            <a:lvl6pPr marL="2427675" indent="-220698" defTabSz="911912" eaLnBrk="0" fontAlgn="base" hangingPunct="0">
              <a:spcBef>
                <a:spcPct val="0"/>
              </a:spcBef>
              <a:spcAft>
                <a:spcPct val="0"/>
              </a:spcAft>
              <a:defRPr>
                <a:solidFill>
                  <a:schemeClr val="tx1"/>
                </a:solidFill>
                <a:latin typeface="Arial" charset="0"/>
                <a:ea typeface="ＭＳ Ｐゴシック" pitchFamily="34" charset="-128"/>
              </a:defRPr>
            </a:lvl6pPr>
            <a:lvl7pPr marL="2869071" indent="-220698" defTabSz="911912" eaLnBrk="0" fontAlgn="base" hangingPunct="0">
              <a:spcBef>
                <a:spcPct val="0"/>
              </a:spcBef>
              <a:spcAft>
                <a:spcPct val="0"/>
              </a:spcAft>
              <a:defRPr>
                <a:solidFill>
                  <a:schemeClr val="tx1"/>
                </a:solidFill>
                <a:latin typeface="Arial" charset="0"/>
                <a:ea typeface="ＭＳ Ｐゴシック" pitchFamily="34" charset="-128"/>
              </a:defRPr>
            </a:lvl7pPr>
            <a:lvl8pPr marL="3310466" indent="-220698" defTabSz="911912" eaLnBrk="0" fontAlgn="base" hangingPunct="0">
              <a:spcBef>
                <a:spcPct val="0"/>
              </a:spcBef>
              <a:spcAft>
                <a:spcPct val="0"/>
              </a:spcAft>
              <a:defRPr>
                <a:solidFill>
                  <a:schemeClr val="tx1"/>
                </a:solidFill>
                <a:latin typeface="Arial" charset="0"/>
                <a:ea typeface="ＭＳ Ｐゴシック" pitchFamily="34" charset="-128"/>
              </a:defRPr>
            </a:lvl8pPr>
            <a:lvl9pPr marL="3751862" indent="-220698" defTabSz="911912"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mtClean="0"/>
              <a:t>Machine Guarding</a:t>
            </a:r>
            <a:endParaRPr lang="en-US" dirty="0" smtClean="0"/>
          </a:p>
        </p:txBody>
      </p:sp>
      <p:sp>
        <p:nvSpPr>
          <p:cNvPr id="92165"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912" eaLnBrk="0" hangingPunct="0">
              <a:defRPr>
                <a:solidFill>
                  <a:schemeClr val="tx1"/>
                </a:solidFill>
                <a:latin typeface="Arial" charset="0"/>
                <a:ea typeface="ＭＳ Ｐゴシック" pitchFamily="34" charset="-128"/>
              </a:defRPr>
            </a:lvl1pPr>
            <a:lvl2pPr marL="717268" indent="-275872" defTabSz="911912" eaLnBrk="0" hangingPunct="0">
              <a:defRPr>
                <a:solidFill>
                  <a:schemeClr val="tx1"/>
                </a:solidFill>
                <a:latin typeface="Arial" charset="0"/>
                <a:ea typeface="ＭＳ Ｐゴシック" pitchFamily="34" charset="-128"/>
              </a:defRPr>
            </a:lvl2pPr>
            <a:lvl3pPr marL="1103489" indent="-220698" defTabSz="911912" eaLnBrk="0" hangingPunct="0">
              <a:defRPr>
                <a:solidFill>
                  <a:schemeClr val="tx1"/>
                </a:solidFill>
                <a:latin typeface="Arial" charset="0"/>
                <a:ea typeface="ＭＳ Ｐゴシック" pitchFamily="34" charset="-128"/>
              </a:defRPr>
            </a:lvl3pPr>
            <a:lvl4pPr marL="1544884" indent="-220698" defTabSz="911912" eaLnBrk="0" hangingPunct="0">
              <a:defRPr>
                <a:solidFill>
                  <a:schemeClr val="tx1"/>
                </a:solidFill>
                <a:latin typeface="Arial" charset="0"/>
                <a:ea typeface="ＭＳ Ｐゴシック" pitchFamily="34" charset="-128"/>
              </a:defRPr>
            </a:lvl4pPr>
            <a:lvl5pPr marL="1986279" indent="-220698" defTabSz="911912" eaLnBrk="0" hangingPunct="0">
              <a:defRPr>
                <a:solidFill>
                  <a:schemeClr val="tx1"/>
                </a:solidFill>
                <a:latin typeface="Arial" charset="0"/>
                <a:ea typeface="ＭＳ Ｐゴシック" pitchFamily="34" charset="-128"/>
              </a:defRPr>
            </a:lvl5pPr>
            <a:lvl6pPr marL="2427675" indent="-220698" defTabSz="911912" eaLnBrk="0" fontAlgn="base" hangingPunct="0">
              <a:spcBef>
                <a:spcPct val="0"/>
              </a:spcBef>
              <a:spcAft>
                <a:spcPct val="0"/>
              </a:spcAft>
              <a:defRPr>
                <a:solidFill>
                  <a:schemeClr val="tx1"/>
                </a:solidFill>
                <a:latin typeface="Arial" charset="0"/>
                <a:ea typeface="ＭＳ Ｐゴシック" pitchFamily="34" charset="-128"/>
              </a:defRPr>
            </a:lvl6pPr>
            <a:lvl7pPr marL="2869071" indent="-220698" defTabSz="911912" eaLnBrk="0" fontAlgn="base" hangingPunct="0">
              <a:spcBef>
                <a:spcPct val="0"/>
              </a:spcBef>
              <a:spcAft>
                <a:spcPct val="0"/>
              </a:spcAft>
              <a:defRPr>
                <a:solidFill>
                  <a:schemeClr val="tx1"/>
                </a:solidFill>
                <a:latin typeface="Arial" charset="0"/>
                <a:ea typeface="ＭＳ Ｐゴシック" pitchFamily="34" charset="-128"/>
              </a:defRPr>
            </a:lvl7pPr>
            <a:lvl8pPr marL="3310466" indent="-220698" defTabSz="911912" eaLnBrk="0" fontAlgn="base" hangingPunct="0">
              <a:spcBef>
                <a:spcPct val="0"/>
              </a:spcBef>
              <a:spcAft>
                <a:spcPct val="0"/>
              </a:spcAft>
              <a:defRPr>
                <a:solidFill>
                  <a:schemeClr val="tx1"/>
                </a:solidFill>
                <a:latin typeface="Arial" charset="0"/>
                <a:ea typeface="ＭＳ Ｐゴシック" pitchFamily="34" charset="-128"/>
              </a:defRPr>
            </a:lvl8pPr>
            <a:lvl9pPr marL="3751862" indent="-220698" defTabSz="911912"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mtClean="0"/>
              <a:t>SH-05029-SH8</a:t>
            </a:r>
            <a:endParaRPr lang="en-US" dirty="0" smtClean="0"/>
          </a:p>
        </p:txBody>
      </p:sp>
      <p:sp>
        <p:nvSpPr>
          <p:cNvPr id="92166"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912" eaLnBrk="0" hangingPunct="0">
              <a:defRPr>
                <a:solidFill>
                  <a:schemeClr val="tx1"/>
                </a:solidFill>
                <a:latin typeface="Arial" charset="0"/>
                <a:ea typeface="ＭＳ Ｐゴシック" pitchFamily="34" charset="-128"/>
              </a:defRPr>
            </a:lvl1pPr>
            <a:lvl2pPr marL="717268" indent="-275872" defTabSz="911912" eaLnBrk="0" hangingPunct="0">
              <a:defRPr>
                <a:solidFill>
                  <a:schemeClr val="tx1"/>
                </a:solidFill>
                <a:latin typeface="Arial" charset="0"/>
                <a:ea typeface="ＭＳ Ｐゴシック" pitchFamily="34" charset="-128"/>
              </a:defRPr>
            </a:lvl2pPr>
            <a:lvl3pPr marL="1103489" indent="-220698" defTabSz="911912" eaLnBrk="0" hangingPunct="0">
              <a:defRPr>
                <a:solidFill>
                  <a:schemeClr val="tx1"/>
                </a:solidFill>
                <a:latin typeface="Arial" charset="0"/>
                <a:ea typeface="ＭＳ Ｐゴシック" pitchFamily="34" charset="-128"/>
              </a:defRPr>
            </a:lvl3pPr>
            <a:lvl4pPr marL="1544884" indent="-220698" defTabSz="911912" eaLnBrk="0" hangingPunct="0">
              <a:defRPr>
                <a:solidFill>
                  <a:schemeClr val="tx1"/>
                </a:solidFill>
                <a:latin typeface="Arial" charset="0"/>
                <a:ea typeface="ＭＳ Ｐゴシック" pitchFamily="34" charset="-128"/>
              </a:defRPr>
            </a:lvl4pPr>
            <a:lvl5pPr marL="1986279" indent="-220698" defTabSz="911912" eaLnBrk="0" hangingPunct="0">
              <a:defRPr>
                <a:solidFill>
                  <a:schemeClr val="tx1"/>
                </a:solidFill>
                <a:latin typeface="Arial" charset="0"/>
                <a:ea typeface="ＭＳ Ｐゴシック" pitchFamily="34" charset="-128"/>
              </a:defRPr>
            </a:lvl5pPr>
            <a:lvl6pPr marL="2427675" indent="-220698" defTabSz="911912" eaLnBrk="0" fontAlgn="base" hangingPunct="0">
              <a:spcBef>
                <a:spcPct val="0"/>
              </a:spcBef>
              <a:spcAft>
                <a:spcPct val="0"/>
              </a:spcAft>
              <a:defRPr>
                <a:solidFill>
                  <a:schemeClr val="tx1"/>
                </a:solidFill>
                <a:latin typeface="Arial" charset="0"/>
                <a:ea typeface="ＭＳ Ｐゴシック" pitchFamily="34" charset="-128"/>
              </a:defRPr>
            </a:lvl6pPr>
            <a:lvl7pPr marL="2869071" indent="-220698" defTabSz="911912" eaLnBrk="0" fontAlgn="base" hangingPunct="0">
              <a:spcBef>
                <a:spcPct val="0"/>
              </a:spcBef>
              <a:spcAft>
                <a:spcPct val="0"/>
              </a:spcAft>
              <a:defRPr>
                <a:solidFill>
                  <a:schemeClr val="tx1"/>
                </a:solidFill>
                <a:latin typeface="Arial" charset="0"/>
                <a:ea typeface="ＭＳ Ｐゴシック" pitchFamily="34" charset="-128"/>
              </a:defRPr>
            </a:lvl7pPr>
            <a:lvl8pPr marL="3310466" indent="-220698" defTabSz="911912" eaLnBrk="0" fontAlgn="base" hangingPunct="0">
              <a:spcBef>
                <a:spcPct val="0"/>
              </a:spcBef>
              <a:spcAft>
                <a:spcPct val="0"/>
              </a:spcAft>
              <a:defRPr>
                <a:solidFill>
                  <a:schemeClr val="tx1"/>
                </a:solidFill>
                <a:latin typeface="Arial" charset="0"/>
                <a:ea typeface="ＭＳ Ｐゴシック" pitchFamily="34" charset="-128"/>
              </a:defRPr>
            </a:lvl8pPr>
            <a:lvl9pPr marL="3751862" indent="-220698" defTabSz="911912"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22D57502-3B98-49AF-B96D-9932281B052D}" type="slidenum">
              <a:rPr lang="en-US" smtClean="0">
                <a:latin typeface="Calibri" pitchFamily="34" charset="0"/>
              </a:rPr>
              <a:pPr eaLnBrk="1" hangingPunct="1"/>
              <a:t>75</a:t>
            </a:fld>
            <a:endParaRPr lang="en-US" dirty="0" smtClean="0">
              <a:latin typeface="Calibri" pitchFamily="34" charset="0"/>
            </a:endParaRPr>
          </a:p>
        </p:txBody>
      </p:sp>
    </p:spTree>
    <p:extLst>
      <p:ext uri="{BB962C8B-B14F-4D97-AF65-F5344CB8AC3E}">
        <p14:creationId xmlns:p14="http://schemas.microsoft.com/office/powerpoint/2010/main" val="3841841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pitchFamily="34" charset="-128"/>
            </a:endParaRPr>
          </a:p>
        </p:txBody>
      </p:sp>
      <p:sp>
        <p:nvSpPr>
          <p:cNvPr id="5018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912" eaLnBrk="0" hangingPunct="0">
              <a:defRPr>
                <a:solidFill>
                  <a:schemeClr val="tx1"/>
                </a:solidFill>
                <a:latin typeface="Arial" charset="0"/>
                <a:ea typeface="ＭＳ Ｐゴシック" pitchFamily="34" charset="-128"/>
              </a:defRPr>
            </a:lvl1pPr>
            <a:lvl2pPr marL="717268" indent="-275872" defTabSz="911912" eaLnBrk="0" hangingPunct="0">
              <a:defRPr>
                <a:solidFill>
                  <a:schemeClr val="tx1"/>
                </a:solidFill>
                <a:latin typeface="Arial" charset="0"/>
                <a:ea typeface="ＭＳ Ｐゴシック" pitchFamily="34" charset="-128"/>
              </a:defRPr>
            </a:lvl2pPr>
            <a:lvl3pPr marL="1103489" indent="-220698" defTabSz="911912" eaLnBrk="0" hangingPunct="0">
              <a:defRPr>
                <a:solidFill>
                  <a:schemeClr val="tx1"/>
                </a:solidFill>
                <a:latin typeface="Arial" charset="0"/>
                <a:ea typeface="ＭＳ Ｐゴシック" pitchFamily="34" charset="-128"/>
              </a:defRPr>
            </a:lvl3pPr>
            <a:lvl4pPr marL="1544884" indent="-220698" defTabSz="911912" eaLnBrk="0" hangingPunct="0">
              <a:defRPr>
                <a:solidFill>
                  <a:schemeClr val="tx1"/>
                </a:solidFill>
                <a:latin typeface="Arial" charset="0"/>
                <a:ea typeface="ＭＳ Ｐゴシック" pitchFamily="34" charset="-128"/>
              </a:defRPr>
            </a:lvl4pPr>
            <a:lvl5pPr marL="1986279" indent="-220698" defTabSz="911912" eaLnBrk="0" hangingPunct="0">
              <a:defRPr>
                <a:solidFill>
                  <a:schemeClr val="tx1"/>
                </a:solidFill>
                <a:latin typeface="Arial" charset="0"/>
                <a:ea typeface="ＭＳ Ｐゴシック" pitchFamily="34" charset="-128"/>
              </a:defRPr>
            </a:lvl5pPr>
            <a:lvl6pPr marL="2427675" indent="-220698" defTabSz="911912" eaLnBrk="0" fontAlgn="base" hangingPunct="0">
              <a:spcBef>
                <a:spcPct val="0"/>
              </a:spcBef>
              <a:spcAft>
                <a:spcPct val="0"/>
              </a:spcAft>
              <a:defRPr>
                <a:solidFill>
                  <a:schemeClr val="tx1"/>
                </a:solidFill>
                <a:latin typeface="Arial" charset="0"/>
                <a:ea typeface="ＭＳ Ｐゴシック" pitchFamily="34" charset="-128"/>
              </a:defRPr>
            </a:lvl6pPr>
            <a:lvl7pPr marL="2869071" indent="-220698" defTabSz="911912" eaLnBrk="0" fontAlgn="base" hangingPunct="0">
              <a:spcBef>
                <a:spcPct val="0"/>
              </a:spcBef>
              <a:spcAft>
                <a:spcPct val="0"/>
              </a:spcAft>
              <a:defRPr>
                <a:solidFill>
                  <a:schemeClr val="tx1"/>
                </a:solidFill>
                <a:latin typeface="Arial" charset="0"/>
                <a:ea typeface="ＭＳ Ｐゴシック" pitchFamily="34" charset="-128"/>
              </a:defRPr>
            </a:lvl7pPr>
            <a:lvl8pPr marL="3310466" indent="-220698" defTabSz="911912" eaLnBrk="0" fontAlgn="base" hangingPunct="0">
              <a:spcBef>
                <a:spcPct val="0"/>
              </a:spcBef>
              <a:spcAft>
                <a:spcPct val="0"/>
              </a:spcAft>
              <a:defRPr>
                <a:solidFill>
                  <a:schemeClr val="tx1"/>
                </a:solidFill>
                <a:latin typeface="Arial" charset="0"/>
                <a:ea typeface="ＭＳ Ｐゴシック" pitchFamily="34" charset="-128"/>
              </a:defRPr>
            </a:lvl8pPr>
            <a:lvl9pPr marL="3751862" indent="-220698" defTabSz="911912"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mtClean="0"/>
              <a:t>Machine Guarding</a:t>
            </a:r>
          </a:p>
        </p:txBody>
      </p:sp>
      <p:sp>
        <p:nvSpPr>
          <p:cNvPr id="50181"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912" eaLnBrk="0" hangingPunct="0">
              <a:defRPr>
                <a:solidFill>
                  <a:schemeClr val="tx1"/>
                </a:solidFill>
                <a:latin typeface="Arial" charset="0"/>
                <a:ea typeface="ＭＳ Ｐゴシック" pitchFamily="34" charset="-128"/>
              </a:defRPr>
            </a:lvl1pPr>
            <a:lvl2pPr marL="717268" indent="-275872" defTabSz="911912" eaLnBrk="0" hangingPunct="0">
              <a:defRPr>
                <a:solidFill>
                  <a:schemeClr val="tx1"/>
                </a:solidFill>
                <a:latin typeface="Arial" charset="0"/>
                <a:ea typeface="ＭＳ Ｐゴシック" pitchFamily="34" charset="-128"/>
              </a:defRPr>
            </a:lvl2pPr>
            <a:lvl3pPr marL="1103489" indent="-220698" defTabSz="911912" eaLnBrk="0" hangingPunct="0">
              <a:defRPr>
                <a:solidFill>
                  <a:schemeClr val="tx1"/>
                </a:solidFill>
                <a:latin typeface="Arial" charset="0"/>
                <a:ea typeface="ＭＳ Ｐゴシック" pitchFamily="34" charset="-128"/>
              </a:defRPr>
            </a:lvl3pPr>
            <a:lvl4pPr marL="1544884" indent="-220698" defTabSz="911912" eaLnBrk="0" hangingPunct="0">
              <a:defRPr>
                <a:solidFill>
                  <a:schemeClr val="tx1"/>
                </a:solidFill>
                <a:latin typeface="Arial" charset="0"/>
                <a:ea typeface="ＭＳ Ｐゴシック" pitchFamily="34" charset="-128"/>
              </a:defRPr>
            </a:lvl4pPr>
            <a:lvl5pPr marL="1986279" indent="-220698" defTabSz="911912" eaLnBrk="0" hangingPunct="0">
              <a:defRPr>
                <a:solidFill>
                  <a:schemeClr val="tx1"/>
                </a:solidFill>
                <a:latin typeface="Arial" charset="0"/>
                <a:ea typeface="ＭＳ Ｐゴシック" pitchFamily="34" charset="-128"/>
              </a:defRPr>
            </a:lvl5pPr>
            <a:lvl6pPr marL="2427675" indent="-220698" defTabSz="911912" eaLnBrk="0" fontAlgn="base" hangingPunct="0">
              <a:spcBef>
                <a:spcPct val="0"/>
              </a:spcBef>
              <a:spcAft>
                <a:spcPct val="0"/>
              </a:spcAft>
              <a:defRPr>
                <a:solidFill>
                  <a:schemeClr val="tx1"/>
                </a:solidFill>
                <a:latin typeface="Arial" charset="0"/>
                <a:ea typeface="ＭＳ Ｐゴシック" pitchFamily="34" charset="-128"/>
              </a:defRPr>
            </a:lvl6pPr>
            <a:lvl7pPr marL="2869071" indent="-220698" defTabSz="911912" eaLnBrk="0" fontAlgn="base" hangingPunct="0">
              <a:spcBef>
                <a:spcPct val="0"/>
              </a:spcBef>
              <a:spcAft>
                <a:spcPct val="0"/>
              </a:spcAft>
              <a:defRPr>
                <a:solidFill>
                  <a:schemeClr val="tx1"/>
                </a:solidFill>
                <a:latin typeface="Arial" charset="0"/>
                <a:ea typeface="ＭＳ Ｐゴシック" pitchFamily="34" charset="-128"/>
              </a:defRPr>
            </a:lvl7pPr>
            <a:lvl8pPr marL="3310466" indent="-220698" defTabSz="911912" eaLnBrk="0" fontAlgn="base" hangingPunct="0">
              <a:spcBef>
                <a:spcPct val="0"/>
              </a:spcBef>
              <a:spcAft>
                <a:spcPct val="0"/>
              </a:spcAft>
              <a:defRPr>
                <a:solidFill>
                  <a:schemeClr val="tx1"/>
                </a:solidFill>
                <a:latin typeface="Arial" charset="0"/>
                <a:ea typeface="ＭＳ Ｐゴシック" pitchFamily="34" charset="-128"/>
              </a:defRPr>
            </a:lvl8pPr>
            <a:lvl9pPr marL="3751862" indent="-220698" defTabSz="911912"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r>
              <a:rPr lang="en-US" smtClean="0"/>
              <a:t>SH-05029-SH8</a:t>
            </a:r>
          </a:p>
        </p:txBody>
      </p:sp>
      <p:sp>
        <p:nvSpPr>
          <p:cNvPr id="50182" name="Slide Number Placeholder 5"/>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912" eaLnBrk="0" hangingPunct="0">
              <a:defRPr>
                <a:solidFill>
                  <a:schemeClr val="tx1"/>
                </a:solidFill>
                <a:latin typeface="Arial" charset="0"/>
                <a:ea typeface="ＭＳ Ｐゴシック" pitchFamily="34" charset="-128"/>
              </a:defRPr>
            </a:lvl1pPr>
            <a:lvl2pPr marL="717268" indent="-275872" defTabSz="911912" eaLnBrk="0" hangingPunct="0">
              <a:defRPr>
                <a:solidFill>
                  <a:schemeClr val="tx1"/>
                </a:solidFill>
                <a:latin typeface="Arial" charset="0"/>
                <a:ea typeface="ＭＳ Ｐゴシック" pitchFamily="34" charset="-128"/>
              </a:defRPr>
            </a:lvl2pPr>
            <a:lvl3pPr marL="1103489" indent="-220698" defTabSz="911912" eaLnBrk="0" hangingPunct="0">
              <a:defRPr>
                <a:solidFill>
                  <a:schemeClr val="tx1"/>
                </a:solidFill>
                <a:latin typeface="Arial" charset="0"/>
                <a:ea typeface="ＭＳ Ｐゴシック" pitchFamily="34" charset="-128"/>
              </a:defRPr>
            </a:lvl3pPr>
            <a:lvl4pPr marL="1544884" indent="-220698" defTabSz="911912" eaLnBrk="0" hangingPunct="0">
              <a:defRPr>
                <a:solidFill>
                  <a:schemeClr val="tx1"/>
                </a:solidFill>
                <a:latin typeface="Arial" charset="0"/>
                <a:ea typeface="ＭＳ Ｐゴシック" pitchFamily="34" charset="-128"/>
              </a:defRPr>
            </a:lvl4pPr>
            <a:lvl5pPr marL="1986279" indent="-220698" defTabSz="911912" eaLnBrk="0" hangingPunct="0">
              <a:defRPr>
                <a:solidFill>
                  <a:schemeClr val="tx1"/>
                </a:solidFill>
                <a:latin typeface="Arial" charset="0"/>
                <a:ea typeface="ＭＳ Ｐゴシック" pitchFamily="34" charset="-128"/>
              </a:defRPr>
            </a:lvl5pPr>
            <a:lvl6pPr marL="2427675" indent="-220698" defTabSz="911912" eaLnBrk="0" fontAlgn="base" hangingPunct="0">
              <a:spcBef>
                <a:spcPct val="0"/>
              </a:spcBef>
              <a:spcAft>
                <a:spcPct val="0"/>
              </a:spcAft>
              <a:defRPr>
                <a:solidFill>
                  <a:schemeClr val="tx1"/>
                </a:solidFill>
                <a:latin typeface="Arial" charset="0"/>
                <a:ea typeface="ＭＳ Ｐゴシック" pitchFamily="34" charset="-128"/>
              </a:defRPr>
            </a:lvl6pPr>
            <a:lvl7pPr marL="2869071" indent="-220698" defTabSz="911912" eaLnBrk="0" fontAlgn="base" hangingPunct="0">
              <a:spcBef>
                <a:spcPct val="0"/>
              </a:spcBef>
              <a:spcAft>
                <a:spcPct val="0"/>
              </a:spcAft>
              <a:defRPr>
                <a:solidFill>
                  <a:schemeClr val="tx1"/>
                </a:solidFill>
                <a:latin typeface="Arial" charset="0"/>
                <a:ea typeface="ＭＳ Ｐゴシック" pitchFamily="34" charset="-128"/>
              </a:defRPr>
            </a:lvl7pPr>
            <a:lvl8pPr marL="3310466" indent="-220698" defTabSz="911912" eaLnBrk="0" fontAlgn="base" hangingPunct="0">
              <a:spcBef>
                <a:spcPct val="0"/>
              </a:spcBef>
              <a:spcAft>
                <a:spcPct val="0"/>
              </a:spcAft>
              <a:defRPr>
                <a:solidFill>
                  <a:schemeClr val="tx1"/>
                </a:solidFill>
                <a:latin typeface="Arial" charset="0"/>
                <a:ea typeface="ＭＳ Ｐゴシック" pitchFamily="34" charset="-128"/>
              </a:defRPr>
            </a:lvl8pPr>
            <a:lvl9pPr marL="3751862" indent="-220698" defTabSz="911912"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D5CC1F3B-1582-4074-A539-FD558F4603D6}" type="slidenum">
              <a:rPr lang="en-US" smtClean="0">
                <a:latin typeface="Calibri" pitchFamily="34" charset="0"/>
              </a:rPr>
              <a:pPr eaLnBrk="1" hangingPunct="1"/>
              <a:t>2</a:t>
            </a:fld>
            <a:endParaRPr lang="en-US" smtClean="0">
              <a:latin typeface="Calibri" pitchFamily="34" charset="0"/>
            </a:endParaRPr>
          </a:p>
        </p:txBody>
      </p:sp>
    </p:spTree>
    <p:extLst>
      <p:ext uri="{BB962C8B-B14F-4D97-AF65-F5344CB8AC3E}">
        <p14:creationId xmlns:p14="http://schemas.microsoft.com/office/powerpoint/2010/main" val="1361422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Machine Guarding</a:t>
            </a:r>
            <a:endParaRPr lang="en-US" dirty="0"/>
          </a:p>
        </p:txBody>
      </p:sp>
      <p:sp>
        <p:nvSpPr>
          <p:cNvPr id="5" name="Footer Placeholder 4"/>
          <p:cNvSpPr>
            <a:spLocks noGrp="1"/>
          </p:cNvSpPr>
          <p:nvPr>
            <p:ph type="ftr" sz="quarter" idx="11"/>
          </p:nvPr>
        </p:nvSpPr>
        <p:spPr/>
        <p:txBody>
          <a:bodyPr/>
          <a:lstStyle/>
          <a:p>
            <a:pPr>
              <a:defRPr/>
            </a:pPr>
            <a:r>
              <a:rPr lang="en-US" smtClean="0"/>
              <a:t>SH-05029-SH8</a:t>
            </a:r>
            <a:endParaRPr lang="en-US" dirty="0"/>
          </a:p>
        </p:txBody>
      </p:sp>
      <p:sp>
        <p:nvSpPr>
          <p:cNvPr id="6" name="Slide Number Placeholder 5"/>
          <p:cNvSpPr>
            <a:spLocks noGrp="1"/>
          </p:cNvSpPr>
          <p:nvPr>
            <p:ph type="sldNum" sz="quarter" idx="12"/>
          </p:nvPr>
        </p:nvSpPr>
        <p:spPr/>
        <p:txBody>
          <a:bodyPr/>
          <a:lstStyle/>
          <a:p>
            <a:pPr>
              <a:defRPr/>
            </a:pPr>
            <a:fld id="{63B389D7-D234-4424-88C3-C77417765572}" type="slidenum">
              <a:rPr lang="en-US" smtClean="0"/>
              <a:pPr>
                <a:defRPr/>
              </a:pPr>
              <a:t>5</a:t>
            </a:fld>
            <a:endParaRPr lang="en-US" dirty="0"/>
          </a:p>
        </p:txBody>
      </p:sp>
    </p:spTree>
    <p:extLst>
      <p:ext uri="{BB962C8B-B14F-4D97-AF65-F5344CB8AC3E}">
        <p14:creationId xmlns:p14="http://schemas.microsoft.com/office/powerpoint/2010/main" val="3994631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two type of standards: Horizontal and Vertical</a:t>
            </a:r>
            <a:r>
              <a:rPr lang="en-US" baseline="0" dirty="0" smtClean="0"/>
              <a:t> Standard.  Horizontal standards are standards that apply across the many different types of industries.  Vertical standards are standards that apply to specific industries, such as: wood working, hydraulic presses, etc..  In General Industry 1910, standard 1910.212(a)(1) and 1910.212(a)(2) are board in nature and encompasses all industries that fall under the 1910 standard.  In summary if any part of your body can come into contact with a moving part and/or  you can be exposed to flying debris, there must be a guard to protect the workers.</a:t>
            </a:r>
            <a:endParaRPr lang="en-US" dirty="0"/>
          </a:p>
        </p:txBody>
      </p:sp>
      <p:sp>
        <p:nvSpPr>
          <p:cNvPr id="4" name="Header Placeholder 3"/>
          <p:cNvSpPr>
            <a:spLocks noGrp="1"/>
          </p:cNvSpPr>
          <p:nvPr>
            <p:ph type="hdr" sz="quarter" idx="10"/>
          </p:nvPr>
        </p:nvSpPr>
        <p:spPr/>
        <p:txBody>
          <a:bodyPr/>
          <a:lstStyle/>
          <a:p>
            <a:pPr>
              <a:defRPr/>
            </a:pPr>
            <a:r>
              <a:rPr lang="en-US" smtClean="0"/>
              <a:t>Machine Guarding</a:t>
            </a:r>
            <a:endParaRPr lang="en-US" dirty="0"/>
          </a:p>
        </p:txBody>
      </p:sp>
      <p:sp>
        <p:nvSpPr>
          <p:cNvPr id="5" name="Footer Placeholder 4"/>
          <p:cNvSpPr>
            <a:spLocks noGrp="1"/>
          </p:cNvSpPr>
          <p:nvPr>
            <p:ph type="ftr" sz="quarter" idx="11"/>
          </p:nvPr>
        </p:nvSpPr>
        <p:spPr/>
        <p:txBody>
          <a:bodyPr/>
          <a:lstStyle/>
          <a:p>
            <a:pPr>
              <a:defRPr/>
            </a:pPr>
            <a:r>
              <a:rPr lang="en-US" smtClean="0"/>
              <a:t>SH-05029-SH8</a:t>
            </a:r>
            <a:endParaRPr lang="en-US" dirty="0"/>
          </a:p>
        </p:txBody>
      </p:sp>
      <p:sp>
        <p:nvSpPr>
          <p:cNvPr id="6" name="Slide Number Placeholder 5"/>
          <p:cNvSpPr>
            <a:spLocks noGrp="1"/>
          </p:cNvSpPr>
          <p:nvPr>
            <p:ph type="sldNum" sz="quarter" idx="12"/>
          </p:nvPr>
        </p:nvSpPr>
        <p:spPr/>
        <p:txBody>
          <a:bodyPr/>
          <a:lstStyle/>
          <a:p>
            <a:pPr>
              <a:defRPr/>
            </a:pPr>
            <a:fld id="{63B389D7-D234-4424-88C3-C77417765572}" type="slidenum">
              <a:rPr lang="en-US" smtClean="0"/>
              <a:pPr>
                <a:defRPr/>
              </a:pPr>
              <a:t>15</a:t>
            </a:fld>
            <a:endParaRPr lang="en-US" dirty="0"/>
          </a:p>
        </p:txBody>
      </p:sp>
    </p:spTree>
    <p:extLst>
      <p:ext uri="{BB962C8B-B14F-4D97-AF65-F5344CB8AC3E}">
        <p14:creationId xmlns:p14="http://schemas.microsoft.com/office/powerpoint/2010/main" val="22381709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Machine Guarding</a:t>
            </a:r>
            <a:endParaRPr lang="en-US" dirty="0"/>
          </a:p>
        </p:txBody>
      </p:sp>
      <p:sp>
        <p:nvSpPr>
          <p:cNvPr id="5" name="Footer Placeholder 4"/>
          <p:cNvSpPr>
            <a:spLocks noGrp="1"/>
          </p:cNvSpPr>
          <p:nvPr>
            <p:ph type="ftr" sz="quarter" idx="11"/>
          </p:nvPr>
        </p:nvSpPr>
        <p:spPr/>
        <p:txBody>
          <a:bodyPr/>
          <a:lstStyle/>
          <a:p>
            <a:pPr>
              <a:defRPr/>
            </a:pPr>
            <a:r>
              <a:rPr lang="en-US" smtClean="0"/>
              <a:t>SH-05029-SH8</a:t>
            </a:r>
            <a:endParaRPr lang="en-US" dirty="0"/>
          </a:p>
        </p:txBody>
      </p:sp>
      <p:sp>
        <p:nvSpPr>
          <p:cNvPr id="6" name="Slide Number Placeholder 5"/>
          <p:cNvSpPr>
            <a:spLocks noGrp="1"/>
          </p:cNvSpPr>
          <p:nvPr>
            <p:ph type="sldNum" sz="quarter" idx="12"/>
          </p:nvPr>
        </p:nvSpPr>
        <p:spPr/>
        <p:txBody>
          <a:bodyPr/>
          <a:lstStyle/>
          <a:p>
            <a:pPr>
              <a:defRPr/>
            </a:pPr>
            <a:fld id="{63B389D7-D234-4424-88C3-C77417765572}" type="slidenum">
              <a:rPr lang="en-US" smtClean="0"/>
              <a:pPr>
                <a:defRPr/>
              </a:pPr>
              <a:t>26</a:t>
            </a:fld>
            <a:endParaRPr lang="en-US" dirty="0"/>
          </a:p>
        </p:txBody>
      </p:sp>
    </p:spTree>
    <p:extLst>
      <p:ext uri="{BB962C8B-B14F-4D97-AF65-F5344CB8AC3E}">
        <p14:creationId xmlns:p14="http://schemas.microsoft.com/office/powerpoint/2010/main" val="3685618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Machine Guarding</a:t>
            </a:r>
            <a:endParaRPr lang="en-US" dirty="0"/>
          </a:p>
        </p:txBody>
      </p:sp>
      <p:sp>
        <p:nvSpPr>
          <p:cNvPr id="5" name="Footer Placeholder 4"/>
          <p:cNvSpPr>
            <a:spLocks noGrp="1"/>
          </p:cNvSpPr>
          <p:nvPr>
            <p:ph type="ftr" sz="quarter" idx="11"/>
          </p:nvPr>
        </p:nvSpPr>
        <p:spPr/>
        <p:txBody>
          <a:bodyPr/>
          <a:lstStyle/>
          <a:p>
            <a:pPr>
              <a:defRPr/>
            </a:pPr>
            <a:r>
              <a:rPr lang="en-US" smtClean="0"/>
              <a:t>SH-05029-SH8</a:t>
            </a:r>
            <a:endParaRPr lang="en-US" dirty="0"/>
          </a:p>
        </p:txBody>
      </p:sp>
      <p:sp>
        <p:nvSpPr>
          <p:cNvPr id="6" name="Slide Number Placeholder 5"/>
          <p:cNvSpPr>
            <a:spLocks noGrp="1"/>
          </p:cNvSpPr>
          <p:nvPr>
            <p:ph type="sldNum" sz="quarter" idx="12"/>
          </p:nvPr>
        </p:nvSpPr>
        <p:spPr/>
        <p:txBody>
          <a:bodyPr/>
          <a:lstStyle/>
          <a:p>
            <a:pPr>
              <a:defRPr/>
            </a:pPr>
            <a:fld id="{63B389D7-D234-4424-88C3-C77417765572}" type="slidenum">
              <a:rPr lang="en-US" smtClean="0"/>
              <a:pPr>
                <a:defRPr/>
              </a:pPr>
              <a:t>34</a:t>
            </a:fld>
            <a:endParaRPr lang="en-US" dirty="0"/>
          </a:p>
        </p:txBody>
      </p:sp>
    </p:spTree>
    <p:extLst>
      <p:ext uri="{BB962C8B-B14F-4D97-AF65-F5344CB8AC3E}">
        <p14:creationId xmlns:p14="http://schemas.microsoft.com/office/powerpoint/2010/main" val="1670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Machine Guarding</a:t>
            </a:r>
            <a:endParaRPr lang="en-US" dirty="0"/>
          </a:p>
        </p:txBody>
      </p:sp>
      <p:sp>
        <p:nvSpPr>
          <p:cNvPr id="5" name="Footer Placeholder 4"/>
          <p:cNvSpPr>
            <a:spLocks noGrp="1"/>
          </p:cNvSpPr>
          <p:nvPr>
            <p:ph type="ftr" sz="quarter" idx="11"/>
          </p:nvPr>
        </p:nvSpPr>
        <p:spPr/>
        <p:txBody>
          <a:bodyPr/>
          <a:lstStyle/>
          <a:p>
            <a:pPr>
              <a:defRPr/>
            </a:pPr>
            <a:r>
              <a:rPr lang="en-US" smtClean="0"/>
              <a:t>SH-05029-SH8</a:t>
            </a:r>
            <a:endParaRPr lang="en-US" dirty="0"/>
          </a:p>
        </p:txBody>
      </p:sp>
      <p:sp>
        <p:nvSpPr>
          <p:cNvPr id="6" name="Slide Number Placeholder 5"/>
          <p:cNvSpPr>
            <a:spLocks noGrp="1"/>
          </p:cNvSpPr>
          <p:nvPr>
            <p:ph type="sldNum" sz="quarter" idx="12"/>
          </p:nvPr>
        </p:nvSpPr>
        <p:spPr/>
        <p:txBody>
          <a:bodyPr/>
          <a:lstStyle/>
          <a:p>
            <a:pPr>
              <a:defRPr/>
            </a:pPr>
            <a:fld id="{63B389D7-D234-4424-88C3-C77417765572}" type="slidenum">
              <a:rPr lang="en-US" smtClean="0"/>
              <a:pPr>
                <a:defRPr/>
              </a:pPr>
              <a:t>48</a:t>
            </a:fld>
            <a:endParaRPr lang="en-US" dirty="0"/>
          </a:p>
        </p:txBody>
      </p:sp>
    </p:spTree>
    <p:extLst>
      <p:ext uri="{BB962C8B-B14F-4D97-AF65-F5344CB8AC3E}">
        <p14:creationId xmlns:p14="http://schemas.microsoft.com/office/powerpoint/2010/main" val="1318874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Machine Guarding</a:t>
            </a:r>
            <a:endParaRPr lang="en-US" dirty="0"/>
          </a:p>
        </p:txBody>
      </p:sp>
      <p:sp>
        <p:nvSpPr>
          <p:cNvPr id="5" name="Footer Placeholder 4"/>
          <p:cNvSpPr>
            <a:spLocks noGrp="1"/>
          </p:cNvSpPr>
          <p:nvPr>
            <p:ph type="ftr" sz="quarter" idx="11"/>
          </p:nvPr>
        </p:nvSpPr>
        <p:spPr/>
        <p:txBody>
          <a:bodyPr/>
          <a:lstStyle/>
          <a:p>
            <a:pPr>
              <a:defRPr/>
            </a:pPr>
            <a:r>
              <a:rPr lang="en-US" smtClean="0"/>
              <a:t>SH-05029-SH8</a:t>
            </a:r>
            <a:endParaRPr lang="en-US" dirty="0"/>
          </a:p>
        </p:txBody>
      </p:sp>
      <p:sp>
        <p:nvSpPr>
          <p:cNvPr id="6" name="Slide Number Placeholder 5"/>
          <p:cNvSpPr>
            <a:spLocks noGrp="1"/>
          </p:cNvSpPr>
          <p:nvPr>
            <p:ph type="sldNum" sz="quarter" idx="12"/>
          </p:nvPr>
        </p:nvSpPr>
        <p:spPr/>
        <p:txBody>
          <a:bodyPr/>
          <a:lstStyle/>
          <a:p>
            <a:pPr>
              <a:defRPr/>
            </a:pPr>
            <a:fld id="{63B389D7-D234-4424-88C3-C77417765572}" type="slidenum">
              <a:rPr lang="en-US" smtClean="0"/>
              <a:pPr>
                <a:defRPr/>
              </a:pPr>
              <a:t>55</a:t>
            </a:fld>
            <a:endParaRPr lang="en-US" dirty="0"/>
          </a:p>
        </p:txBody>
      </p:sp>
    </p:spTree>
    <p:extLst>
      <p:ext uri="{BB962C8B-B14F-4D97-AF65-F5344CB8AC3E}">
        <p14:creationId xmlns:p14="http://schemas.microsoft.com/office/powerpoint/2010/main" val="16872285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Machine Guarding</a:t>
            </a:r>
            <a:endParaRPr lang="en-US" dirty="0"/>
          </a:p>
        </p:txBody>
      </p:sp>
      <p:sp>
        <p:nvSpPr>
          <p:cNvPr id="5" name="Footer Placeholder 4"/>
          <p:cNvSpPr>
            <a:spLocks noGrp="1"/>
          </p:cNvSpPr>
          <p:nvPr>
            <p:ph type="ftr" sz="quarter" idx="11"/>
          </p:nvPr>
        </p:nvSpPr>
        <p:spPr/>
        <p:txBody>
          <a:bodyPr/>
          <a:lstStyle/>
          <a:p>
            <a:pPr>
              <a:defRPr/>
            </a:pPr>
            <a:r>
              <a:rPr lang="en-US" smtClean="0"/>
              <a:t>SH-05029-SH8</a:t>
            </a:r>
            <a:endParaRPr lang="en-US" dirty="0"/>
          </a:p>
        </p:txBody>
      </p:sp>
      <p:sp>
        <p:nvSpPr>
          <p:cNvPr id="6" name="Slide Number Placeholder 5"/>
          <p:cNvSpPr>
            <a:spLocks noGrp="1"/>
          </p:cNvSpPr>
          <p:nvPr>
            <p:ph type="sldNum" sz="quarter" idx="12"/>
          </p:nvPr>
        </p:nvSpPr>
        <p:spPr/>
        <p:txBody>
          <a:bodyPr/>
          <a:lstStyle/>
          <a:p>
            <a:pPr>
              <a:defRPr/>
            </a:pPr>
            <a:fld id="{63B389D7-D234-4424-88C3-C77417765572}" type="slidenum">
              <a:rPr lang="en-US" smtClean="0"/>
              <a:pPr>
                <a:defRPr/>
              </a:pPr>
              <a:t>57</a:t>
            </a:fld>
            <a:endParaRPr lang="en-US" dirty="0"/>
          </a:p>
        </p:txBody>
      </p:sp>
    </p:spTree>
    <p:extLst>
      <p:ext uri="{BB962C8B-B14F-4D97-AF65-F5344CB8AC3E}">
        <p14:creationId xmlns:p14="http://schemas.microsoft.com/office/powerpoint/2010/main" val="33449019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4" name="Group 15"/>
          <p:cNvGrpSpPr>
            <a:grpSpLocks/>
          </p:cNvGrpSpPr>
          <p:nvPr userDrawn="1"/>
        </p:nvGrpSpPr>
        <p:grpSpPr bwMode="auto">
          <a:xfrm>
            <a:off x="-11601" y="5105217"/>
            <a:ext cx="9155601" cy="1765921"/>
            <a:chOff x="-6687" y="4559374"/>
            <a:chExt cx="9156192" cy="1877568"/>
          </a:xfrm>
        </p:grpSpPr>
        <p:sp>
          <p:nvSpPr>
            <p:cNvPr id="5" name="Freeform 4"/>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a typeface="+mn-ea"/>
              </a:endParaRPr>
            </a:p>
          </p:txBody>
        </p:sp>
        <p:sp>
          <p:nvSpPr>
            <p:cNvPr id="6"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2147483647 h 528"/>
                <a:gd name="T6" fmla="*/ 2147483647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dirty="0"/>
            </a:p>
          </p:txBody>
        </p:sp>
        <p:grpSp>
          <p:nvGrpSpPr>
            <p:cNvPr id="7" name="Freeform 19"/>
            <p:cNvGrpSpPr>
              <a:grpSpLocks/>
            </p:cNvGrpSpPr>
            <p:nvPr userDrawn="1"/>
          </p:nvGrpSpPr>
          <p:grpSpPr bwMode="auto">
            <a:xfrm>
              <a:off x="-6687" y="4559374"/>
              <a:ext cx="9156192" cy="1877568"/>
              <a:chOff x="-6096" y="4992624"/>
              <a:chExt cx="9156192" cy="1877568"/>
            </a:xfrm>
          </p:grpSpPr>
          <p:pic>
            <p:nvPicPr>
              <p:cNvPr id="9" name="Freeform 19"/>
              <p:cNvPicPr>
                <a:picLocks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096" y="4992624"/>
                <a:ext cx="9156192" cy="18775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8"/>
              <p:cNvSpPr txBox="1">
                <a:spLocks noChangeArrowheads="1"/>
              </p:cNvSpPr>
              <p:nvPr/>
            </p:nvSpPr>
            <p:spPr bwMode="auto">
              <a:xfrm>
                <a:off x="1" y="5000626"/>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ea typeface="ＭＳ Ｐゴシック" pitchFamily="-105" charset="-128"/>
                  </a:defRPr>
                </a:lvl1pPr>
                <a:lvl2pPr marL="742950" indent="-285750" eaLnBrk="0" hangingPunct="0">
                  <a:defRPr>
                    <a:solidFill>
                      <a:schemeClr val="tx1"/>
                    </a:solidFill>
                    <a:latin typeface="Arial" charset="0"/>
                    <a:ea typeface="ＭＳ Ｐゴシック" pitchFamily="-105" charset="-128"/>
                  </a:defRPr>
                </a:lvl2pPr>
                <a:lvl3pPr marL="1143000" indent="-228600" eaLnBrk="0" hangingPunct="0">
                  <a:defRPr>
                    <a:solidFill>
                      <a:schemeClr val="tx1"/>
                    </a:solidFill>
                    <a:latin typeface="Arial" charset="0"/>
                    <a:ea typeface="ＭＳ Ｐゴシック" pitchFamily="-105" charset="-128"/>
                  </a:defRPr>
                </a:lvl3pPr>
                <a:lvl4pPr marL="1600200" indent="-228600" eaLnBrk="0" hangingPunct="0">
                  <a:defRPr>
                    <a:solidFill>
                      <a:schemeClr val="tx1"/>
                    </a:solidFill>
                    <a:latin typeface="Arial" charset="0"/>
                    <a:ea typeface="ＭＳ Ｐゴシック" pitchFamily="-105" charset="-128"/>
                  </a:defRPr>
                </a:lvl4pPr>
                <a:lvl5pPr marL="2057400" indent="-228600" eaLnBrk="0" hangingPunct="0">
                  <a:defRPr>
                    <a:solidFill>
                      <a:schemeClr val="tx1"/>
                    </a:solidFill>
                    <a:latin typeface="Arial" charset="0"/>
                    <a:ea typeface="ＭＳ Ｐゴシック" pitchFamily="-105"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105"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105"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105"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105" charset="-128"/>
                  </a:defRPr>
                </a:lvl9pPr>
              </a:lstStyle>
              <a:p>
                <a:pPr algn="ctr" eaLnBrk="1" hangingPunct="1">
                  <a:defRPr/>
                </a:pPr>
                <a:endParaRPr lang="en-US" dirty="0" smtClean="0">
                  <a:solidFill>
                    <a:srgbClr val="FFFFFF"/>
                  </a:solidFill>
                  <a:latin typeface="Lucida Sans Unicode" pitchFamily="34" charset="0"/>
                </a:endParaRPr>
              </a:p>
            </p:txBody>
          </p:sp>
        </p:grpSp>
        <p:cxnSp>
          <p:nvCxnSpPr>
            <p:cNvPr id="8" name="Straight Connector 7"/>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1" name="Right Triangle 10"/>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6563" name="Text Placeholder 29"/>
          <p:cNvSpPr>
            <a:spLocks noGrp="1"/>
          </p:cNvSpPr>
          <p:nvPr>
            <p:ph type="subTitle" idx="1"/>
          </p:nvPr>
        </p:nvSpPr>
        <p:spPr>
          <a:xfrm>
            <a:off x="1371600" y="3886200"/>
            <a:ext cx="6400800" cy="1752600"/>
          </a:xfrm>
        </p:spPr>
        <p:txBody>
          <a:bodyPr/>
          <a:lstStyle>
            <a:lvl1pPr marL="109538" indent="0" algn="ctr">
              <a:buFont typeface="Wingdings 3" pitchFamily="18" charset="2"/>
              <a:buNone/>
              <a:defRPr smtClean="0"/>
            </a:lvl1pPr>
          </a:lstStyle>
          <a:p>
            <a:r>
              <a:rPr lang="en-US" smtClean="0"/>
              <a:t>Click to edit Master subtitle style</a:t>
            </a:r>
          </a:p>
        </p:txBody>
      </p:sp>
      <p:sp>
        <p:nvSpPr>
          <p:cNvPr id="66567" name="Rectangle 7"/>
          <p:cNvSpPr>
            <a:spLocks noGrp="1" noChangeArrowheads="1"/>
          </p:cNvSpPr>
          <p:nvPr>
            <p:ph type="ctrTitle"/>
          </p:nvPr>
        </p:nvSpPr>
        <p:spPr>
          <a:xfrm>
            <a:off x="685800" y="2130425"/>
            <a:ext cx="7772400" cy="1470025"/>
          </a:xfrm>
        </p:spPr>
        <p:txBody>
          <a:bodyPr/>
          <a:lstStyle>
            <a:lvl1pPr>
              <a:defRPr smtClean="0"/>
            </a:lvl1pPr>
          </a:lstStyle>
          <a:p>
            <a:r>
              <a:rPr lang="en-US" smtClean="0"/>
              <a:t>Click to edit Master title style</a:t>
            </a:r>
          </a:p>
        </p:txBody>
      </p:sp>
    </p:spTree>
    <p:extLst>
      <p:ext uri="{BB962C8B-B14F-4D97-AF65-F5344CB8AC3E}">
        <p14:creationId xmlns:p14="http://schemas.microsoft.com/office/powerpoint/2010/main" val="3269205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9"/>
          <p:cNvSpPr>
            <a:spLocks noGrp="1"/>
          </p:cNvSpPr>
          <p:nvPr>
            <p:ph type="dt" sz="half" idx="10"/>
          </p:nvPr>
        </p:nvSpPr>
        <p:spPr/>
        <p:txBody>
          <a:bodyPr/>
          <a:lstStyle>
            <a:lvl1pPr>
              <a:defRPr/>
            </a:lvl1pPr>
          </a:lstStyle>
          <a:p>
            <a:pPr>
              <a:defRPr/>
            </a:pPr>
            <a:fld id="{A4EC0DF8-6881-4D88-A8BD-4814A1820FBE}" type="datetime1">
              <a:rPr lang="en-US"/>
              <a:pPr>
                <a:defRPr/>
              </a:pPr>
              <a:t>5/20/2021</a:t>
            </a:fld>
            <a:endParaRPr lang="en-US" dirty="0"/>
          </a:p>
        </p:txBody>
      </p:sp>
      <p:sp>
        <p:nvSpPr>
          <p:cNvPr id="5" name="Footer Placeholder 18"/>
          <p:cNvSpPr>
            <a:spLocks noGrp="1"/>
          </p:cNvSpPr>
          <p:nvPr>
            <p:ph type="ftr" sz="quarter" idx="11"/>
          </p:nvPr>
        </p:nvSpPr>
        <p:spPr/>
        <p:txBody>
          <a:bodyPr/>
          <a:lstStyle>
            <a:lvl1pPr>
              <a:defRPr/>
            </a:lvl1pPr>
          </a:lstStyle>
          <a:p>
            <a:pPr>
              <a:defRPr/>
            </a:pPr>
            <a:endParaRPr lang="en-US" dirty="0"/>
          </a:p>
        </p:txBody>
      </p:sp>
      <p:sp>
        <p:nvSpPr>
          <p:cNvPr id="6" name="Slide Number Placeholder 26"/>
          <p:cNvSpPr>
            <a:spLocks noGrp="1"/>
          </p:cNvSpPr>
          <p:nvPr>
            <p:ph type="sldNum" sz="quarter" idx="12"/>
          </p:nvPr>
        </p:nvSpPr>
        <p:spPr/>
        <p:txBody>
          <a:bodyPr/>
          <a:lstStyle>
            <a:lvl1pPr>
              <a:defRPr/>
            </a:lvl1pPr>
          </a:lstStyle>
          <a:p>
            <a:pPr>
              <a:defRPr/>
            </a:pPr>
            <a:fld id="{A77FB45D-CDB8-489D-B78B-DD7FBE40CB23}" type="slidenum">
              <a:rPr lang="en-US"/>
              <a:pPr>
                <a:defRPr/>
              </a:pPr>
              <a:t>‹#›</a:t>
            </a:fld>
            <a:endParaRPr lang="en-US" dirty="0"/>
          </a:p>
        </p:txBody>
      </p:sp>
    </p:spTree>
    <p:extLst>
      <p:ext uri="{BB962C8B-B14F-4D97-AF65-F5344CB8AC3E}">
        <p14:creationId xmlns:p14="http://schemas.microsoft.com/office/powerpoint/2010/main" val="7919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7324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732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9"/>
          <p:cNvSpPr>
            <a:spLocks noGrp="1"/>
          </p:cNvSpPr>
          <p:nvPr>
            <p:ph type="dt" sz="half" idx="10"/>
          </p:nvPr>
        </p:nvSpPr>
        <p:spPr/>
        <p:txBody>
          <a:bodyPr/>
          <a:lstStyle>
            <a:lvl1pPr>
              <a:defRPr/>
            </a:lvl1pPr>
          </a:lstStyle>
          <a:p>
            <a:pPr>
              <a:defRPr/>
            </a:pPr>
            <a:fld id="{8B29261C-86B3-4C19-B7D7-BA40AF42D89A}" type="datetime1">
              <a:rPr lang="en-US"/>
              <a:pPr>
                <a:defRPr/>
              </a:pPr>
              <a:t>5/20/2021</a:t>
            </a:fld>
            <a:endParaRPr lang="en-US" dirty="0"/>
          </a:p>
        </p:txBody>
      </p:sp>
      <p:sp>
        <p:nvSpPr>
          <p:cNvPr id="5" name="Footer Placeholder 18"/>
          <p:cNvSpPr>
            <a:spLocks noGrp="1"/>
          </p:cNvSpPr>
          <p:nvPr>
            <p:ph type="ftr" sz="quarter" idx="11"/>
          </p:nvPr>
        </p:nvSpPr>
        <p:spPr/>
        <p:txBody>
          <a:bodyPr/>
          <a:lstStyle>
            <a:lvl1pPr>
              <a:defRPr/>
            </a:lvl1pPr>
          </a:lstStyle>
          <a:p>
            <a:pPr>
              <a:defRPr/>
            </a:pPr>
            <a:endParaRPr lang="en-US" dirty="0"/>
          </a:p>
        </p:txBody>
      </p:sp>
      <p:sp>
        <p:nvSpPr>
          <p:cNvPr id="6" name="Slide Number Placeholder 26"/>
          <p:cNvSpPr>
            <a:spLocks noGrp="1"/>
          </p:cNvSpPr>
          <p:nvPr>
            <p:ph type="sldNum" sz="quarter" idx="12"/>
          </p:nvPr>
        </p:nvSpPr>
        <p:spPr/>
        <p:txBody>
          <a:bodyPr/>
          <a:lstStyle>
            <a:lvl1pPr>
              <a:defRPr/>
            </a:lvl1pPr>
          </a:lstStyle>
          <a:p>
            <a:pPr>
              <a:defRPr/>
            </a:pPr>
            <a:fld id="{759E9782-5D0D-44E2-AEB0-9010C6793A00}" type="slidenum">
              <a:rPr lang="en-US"/>
              <a:pPr>
                <a:defRPr/>
              </a:pPr>
              <a:t>‹#›</a:t>
            </a:fld>
            <a:endParaRPr lang="en-US" dirty="0"/>
          </a:p>
        </p:txBody>
      </p:sp>
    </p:spTree>
    <p:extLst>
      <p:ext uri="{BB962C8B-B14F-4D97-AF65-F5344CB8AC3E}">
        <p14:creationId xmlns:p14="http://schemas.microsoft.com/office/powerpoint/2010/main" val="2588874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9"/>
          <p:cNvSpPr>
            <a:spLocks noGrp="1"/>
          </p:cNvSpPr>
          <p:nvPr>
            <p:ph type="dt" sz="half" idx="10"/>
          </p:nvPr>
        </p:nvSpPr>
        <p:spPr/>
        <p:txBody>
          <a:bodyPr/>
          <a:lstStyle>
            <a:lvl1pPr>
              <a:defRPr/>
            </a:lvl1pPr>
          </a:lstStyle>
          <a:p>
            <a:pPr>
              <a:defRPr/>
            </a:pPr>
            <a:fld id="{BC225BC3-F884-41AB-8257-C0E65F45F27D}" type="datetime1">
              <a:rPr lang="en-US"/>
              <a:pPr>
                <a:defRPr/>
              </a:pPr>
              <a:t>5/20/2021</a:t>
            </a:fld>
            <a:endParaRPr lang="en-US" dirty="0"/>
          </a:p>
        </p:txBody>
      </p:sp>
      <p:sp>
        <p:nvSpPr>
          <p:cNvPr id="5" name="Footer Placeholder 18"/>
          <p:cNvSpPr>
            <a:spLocks noGrp="1"/>
          </p:cNvSpPr>
          <p:nvPr>
            <p:ph type="ftr" sz="quarter" idx="11"/>
          </p:nvPr>
        </p:nvSpPr>
        <p:spPr/>
        <p:txBody>
          <a:bodyPr/>
          <a:lstStyle>
            <a:lvl1pPr>
              <a:defRPr/>
            </a:lvl1pPr>
          </a:lstStyle>
          <a:p>
            <a:pPr>
              <a:defRPr/>
            </a:pPr>
            <a:endParaRPr lang="en-US" dirty="0"/>
          </a:p>
        </p:txBody>
      </p:sp>
      <p:sp>
        <p:nvSpPr>
          <p:cNvPr id="6" name="Slide Number Placeholder 26"/>
          <p:cNvSpPr>
            <a:spLocks noGrp="1"/>
          </p:cNvSpPr>
          <p:nvPr>
            <p:ph type="sldNum" sz="quarter" idx="12"/>
          </p:nvPr>
        </p:nvSpPr>
        <p:spPr/>
        <p:txBody>
          <a:bodyPr/>
          <a:lstStyle>
            <a:lvl1pPr>
              <a:defRPr/>
            </a:lvl1pPr>
          </a:lstStyle>
          <a:p>
            <a:pPr>
              <a:defRPr/>
            </a:pPr>
            <a:fld id="{C7B42076-267A-4A32-9195-6A94A848664B}" type="slidenum">
              <a:rPr lang="en-US"/>
              <a:pPr>
                <a:defRPr/>
              </a:pPr>
              <a:t>‹#›</a:t>
            </a:fld>
            <a:endParaRPr lang="en-US" dirty="0"/>
          </a:p>
        </p:txBody>
      </p:sp>
    </p:spTree>
    <p:extLst>
      <p:ext uri="{BB962C8B-B14F-4D97-AF65-F5344CB8AC3E}">
        <p14:creationId xmlns:p14="http://schemas.microsoft.com/office/powerpoint/2010/main" val="2519548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29"/>
          <p:cNvSpPr>
            <a:spLocks noGrp="1"/>
          </p:cNvSpPr>
          <p:nvPr>
            <p:ph type="dt" sz="half" idx="10"/>
          </p:nvPr>
        </p:nvSpPr>
        <p:spPr/>
        <p:txBody>
          <a:bodyPr/>
          <a:lstStyle>
            <a:lvl1pPr>
              <a:defRPr/>
            </a:lvl1pPr>
          </a:lstStyle>
          <a:p>
            <a:pPr>
              <a:defRPr/>
            </a:pPr>
            <a:fld id="{BD5320A4-6914-41E7-8716-B12BE0640668}" type="datetime1">
              <a:rPr lang="en-US"/>
              <a:pPr>
                <a:defRPr/>
              </a:pPr>
              <a:t>5/20/2021</a:t>
            </a:fld>
            <a:endParaRPr lang="en-US" dirty="0"/>
          </a:p>
        </p:txBody>
      </p:sp>
      <p:sp>
        <p:nvSpPr>
          <p:cNvPr id="5" name="Footer Placeholder 18"/>
          <p:cNvSpPr>
            <a:spLocks noGrp="1"/>
          </p:cNvSpPr>
          <p:nvPr>
            <p:ph type="ftr" sz="quarter" idx="11"/>
          </p:nvPr>
        </p:nvSpPr>
        <p:spPr/>
        <p:txBody>
          <a:bodyPr/>
          <a:lstStyle>
            <a:lvl1pPr>
              <a:defRPr/>
            </a:lvl1pPr>
          </a:lstStyle>
          <a:p>
            <a:pPr>
              <a:defRPr/>
            </a:pPr>
            <a:endParaRPr lang="en-US" dirty="0"/>
          </a:p>
        </p:txBody>
      </p:sp>
      <p:sp>
        <p:nvSpPr>
          <p:cNvPr id="6" name="Slide Number Placeholder 26"/>
          <p:cNvSpPr>
            <a:spLocks noGrp="1"/>
          </p:cNvSpPr>
          <p:nvPr>
            <p:ph type="sldNum" sz="quarter" idx="12"/>
          </p:nvPr>
        </p:nvSpPr>
        <p:spPr/>
        <p:txBody>
          <a:bodyPr/>
          <a:lstStyle>
            <a:lvl1pPr>
              <a:defRPr/>
            </a:lvl1pPr>
          </a:lstStyle>
          <a:p>
            <a:pPr>
              <a:defRPr/>
            </a:pPr>
            <a:fld id="{5DCC029B-03DD-428E-9210-AE984D937609}" type="slidenum">
              <a:rPr lang="en-US"/>
              <a:pPr>
                <a:defRPr/>
              </a:pPr>
              <a:t>‹#›</a:t>
            </a:fld>
            <a:endParaRPr lang="en-US" dirty="0"/>
          </a:p>
        </p:txBody>
      </p:sp>
    </p:spTree>
    <p:extLst>
      <p:ext uri="{BB962C8B-B14F-4D97-AF65-F5344CB8AC3E}">
        <p14:creationId xmlns:p14="http://schemas.microsoft.com/office/powerpoint/2010/main" val="3816254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4811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138"/>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9"/>
          <p:cNvSpPr>
            <a:spLocks noGrp="1"/>
          </p:cNvSpPr>
          <p:nvPr>
            <p:ph type="dt" sz="half" idx="10"/>
          </p:nvPr>
        </p:nvSpPr>
        <p:spPr/>
        <p:txBody>
          <a:bodyPr/>
          <a:lstStyle>
            <a:lvl1pPr>
              <a:defRPr/>
            </a:lvl1pPr>
          </a:lstStyle>
          <a:p>
            <a:pPr>
              <a:defRPr/>
            </a:pPr>
            <a:fld id="{CBD5EB06-F0B8-4B49-A10A-E20703DBA822}" type="datetime1">
              <a:rPr lang="en-US"/>
              <a:pPr>
                <a:defRPr/>
              </a:pPr>
              <a:t>5/20/2021</a:t>
            </a:fld>
            <a:endParaRPr lang="en-US" dirty="0"/>
          </a:p>
        </p:txBody>
      </p:sp>
      <p:sp>
        <p:nvSpPr>
          <p:cNvPr id="6" name="Footer Placeholder 18"/>
          <p:cNvSpPr>
            <a:spLocks noGrp="1"/>
          </p:cNvSpPr>
          <p:nvPr>
            <p:ph type="ftr" sz="quarter" idx="11"/>
          </p:nvPr>
        </p:nvSpPr>
        <p:spPr/>
        <p:txBody>
          <a:bodyPr/>
          <a:lstStyle>
            <a:lvl1pPr>
              <a:defRPr/>
            </a:lvl1pPr>
          </a:lstStyle>
          <a:p>
            <a:pPr>
              <a:defRPr/>
            </a:pPr>
            <a:endParaRPr lang="en-US" dirty="0"/>
          </a:p>
        </p:txBody>
      </p:sp>
      <p:sp>
        <p:nvSpPr>
          <p:cNvPr id="7" name="Slide Number Placeholder 26"/>
          <p:cNvSpPr>
            <a:spLocks noGrp="1"/>
          </p:cNvSpPr>
          <p:nvPr>
            <p:ph type="sldNum" sz="quarter" idx="12"/>
          </p:nvPr>
        </p:nvSpPr>
        <p:spPr/>
        <p:txBody>
          <a:bodyPr/>
          <a:lstStyle>
            <a:lvl1pPr>
              <a:defRPr/>
            </a:lvl1pPr>
          </a:lstStyle>
          <a:p>
            <a:pPr>
              <a:defRPr/>
            </a:pPr>
            <a:fld id="{E000F8FC-2220-426B-BC4B-E844F9C06D08}" type="slidenum">
              <a:rPr lang="en-US"/>
              <a:pPr>
                <a:defRPr/>
              </a:pPr>
              <a:t>‹#›</a:t>
            </a:fld>
            <a:endParaRPr lang="en-US" dirty="0"/>
          </a:p>
        </p:txBody>
      </p:sp>
    </p:spTree>
    <p:extLst>
      <p:ext uri="{BB962C8B-B14F-4D97-AF65-F5344CB8AC3E}">
        <p14:creationId xmlns:p14="http://schemas.microsoft.com/office/powerpoint/2010/main" val="3714773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9"/>
          <p:cNvSpPr>
            <a:spLocks noGrp="1"/>
          </p:cNvSpPr>
          <p:nvPr>
            <p:ph type="dt" sz="half" idx="10"/>
          </p:nvPr>
        </p:nvSpPr>
        <p:spPr/>
        <p:txBody>
          <a:bodyPr/>
          <a:lstStyle>
            <a:lvl1pPr>
              <a:defRPr/>
            </a:lvl1pPr>
          </a:lstStyle>
          <a:p>
            <a:pPr>
              <a:defRPr/>
            </a:pPr>
            <a:fld id="{4873B364-001C-4B27-820C-558D2DB8F3D9}" type="datetime1">
              <a:rPr lang="en-US"/>
              <a:pPr>
                <a:defRPr/>
              </a:pPr>
              <a:t>5/20/2021</a:t>
            </a:fld>
            <a:endParaRPr lang="en-US" dirty="0"/>
          </a:p>
        </p:txBody>
      </p:sp>
      <p:sp>
        <p:nvSpPr>
          <p:cNvPr id="8" name="Footer Placeholder 18"/>
          <p:cNvSpPr>
            <a:spLocks noGrp="1"/>
          </p:cNvSpPr>
          <p:nvPr>
            <p:ph type="ftr" sz="quarter" idx="11"/>
          </p:nvPr>
        </p:nvSpPr>
        <p:spPr/>
        <p:txBody>
          <a:bodyPr/>
          <a:lstStyle>
            <a:lvl1pPr>
              <a:defRPr/>
            </a:lvl1pPr>
          </a:lstStyle>
          <a:p>
            <a:pPr>
              <a:defRPr/>
            </a:pPr>
            <a:endParaRPr lang="en-US" dirty="0"/>
          </a:p>
        </p:txBody>
      </p:sp>
      <p:sp>
        <p:nvSpPr>
          <p:cNvPr id="9" name="Slide Number Placeholder 26"/>
          <p:cNvSpPr>
            <a:spLocks noGrp="1"/>
          </p:cNvSpPr>
          <p:nvPr>
            <p:ph type="sldNum" sz="quarter" idx="12"/>
          </p:nvPr>
        </p:nvSpPr>
        <p:spPr/>
        <p:txBody>
          <a:bodyPr/>
          <a:lstStyle>
            <a:lvl1pPr>
              <a:defRPr/>
            </a:lvl1pPr>
          </a:lstStyle>
          <a:p>
            <a:pPr>
              <a:defRPr/>
            </a:pPr>
            <a:fld id="{F769B66F-4095-4C30-90C6-3261001882B4}" type="slidenum">
              <a:rPr lang="en-US"/>
              <a:pPr>
                <a:defRPr/>
              </a:pPr>
              <a:t>‹#›</a:t>
            </a:fld>
            <a:endParaRPr lang="en-US" dirty="0"/>
          </a:p>
        </p:txBody>
      </p:sp>
    </p:spTree>
    <p:extLst>
      <p:ext uri="{BB962C8B-B14F-4D97-AF65-F5344CB8AC3E}">
        <p14:creationId xmlns:p14="http://schemas.microsoft.com/office/powerpoint/2010/main" val="3430861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Date Placeholder 29"/>
          <p:cNvSpPr>
            <a:spLocks noGrp="1"/>
          </p:cNvSpPr>
          <p:nvPr>
            <p:ph type="dt" sz="half" idx="10"/>
          </p:nvPr>
        </p:nvSpPr>
        <p:spPr/>
        <p:txBody>
          <a:bodyPr/>
          <a:lstStyle>
            <a:lvl1pPr>
              <a:defRPr/>
            </a:lvl1pPr>
          </a:lstStyle>
          <a:p>
            <a:pPr>
              <a:defRPr/>
            </a:pPr>
            <a:fld id="{58C647E5-172E-4DF3-8311-6718D4F6E7B3}" type="datetime1">
              <a:rPr lang="en-US"/>
              <a:pPr>
                <a:defRPr/>
              </a:pPr>
              <a:t>5/20/2021</a:t>
            </a:fld>
            <a:endParaRPr lang="en-US" dirty="0"/>
          </a:p>
        </p:txBody>
      </p:sp>
      <p:sp>
        <p:nvSpPr>
          <p:cNvPr id="4" name="Footer Placeholder 18"/>
          <p:cNvSpPr>
            <a:spLocks noGrp="1"/>
          </p:cNvSpPr>
          <p:nvPr>
            <p:ph type="ftr" sz="quarter" idx="11"/>
          </p:nvPr>
        </p:nvSpPr>
        <p:spPr/>
        <p:txBody>
          <a:bodyPr/>
          <a:lstStyle>
            <a:lvl1pPr>
              <a:defRPr/>
            </a:lvl1pPr>
          </a:lstStyle>
          <a:p>
            <a:pPr>
              <a:defRPr/>
            </a:pPr>
            <a:endParaRPr lang="en-US" dirty="0"/>
          </a:p>
        </p:txBody>
      </p:sp>
      <p:sp>
        <p:nvSpPr>
          <p:cNvPr id="5" name="Slide Number Placeholder 26"/>
          <p:cNvSpPr>
            <a:spLocks noGrp="1"/>
          </p:cNvSpPr>
          <p:nvPr>
            <p:ph type="sldNum" sz="quarter" idx="12"/>
          </p:nvPr>
        </p:nvSpPr>
        <p:spPr/>
        <p:txBody>
          <a:bodyPr/>
          <a:lstStyle>
            <a:lvl1pPr>
              <a:defRPr/>
            </a:lvl1pPr>
          </a:lstStyle>
          <a:p>
            <a:pPr>
              <a:defRPr/>
            </a:pPr>
            <a:fld id="{E711C361-3907-40E2-B851-7BB339B8B2FA}" type="slidenum">
              <a:rPr lang="en-US"/>
              <a:pPr>
                <a:defRPr/>
              </a:pPr>
              <a:t>‹#›</a:t>
            </a:fld>
            <a:endParaRPr lang="en-US" dirty="0"/>
          </a:p>
        </p:txBody>
      </p:sp>
    </p:spTree>
    <p:extLst>
      <p:ext uri="{BB962C8B-B14F-4D97-AF65-F5344CB8AC3E}">
        <p14:creationId xmlns:p14="http://schemas.microsoft.com/office/powerpoint/2010/main" val="1867992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9"/>
          <p:cNvSpPr>
            <a:spLocks noGrp="1"/>
          </p:cNvSpPr>
          <p:nvPr>
            <p:ph type="dt" sz="half" idx="10"/>
          </p:nvPr>
        </p:nvSpPr>
        <p:spPr/>
        <p:txBody>
          <a:bodyPr/>
          <a:lstStyle>
            <a:lvl1pPr>
              <a:defRPr/>
            </a:lvl1pPr>
          </a:lstStyle>
          <a:p>
            <a:pPr>
              <a:defRPr/>
            </a:pPr>
            <a:fld id="{45838D4C-67A1-4854-965C-271D5C368978}" type="datetime1">
              <a:rPr lang="en-US"/>
              <a:pPr>
                <a:defRPr/>
              </a:pPr>
              <a:t>5/20/2021</a:t>
            </a:fld>
            <a:endParaRPr lang="en-US" dirty="0"/>
          </a:p>
        </p:txBody>
      </p:sp>
      <p:sp>
        <p:nvSpPr>
          <p:cNvPr id="3" name="Footer Placeholder 18"/>
          <p:cNvSpPr>
            <a:spLocks noGrp="1"/>
          </p:cNvSpPr>
          <p:nvPr>
            <p:ph type="ftr" sz="quarter" idx="11"/>
          </p:nvPr>
        </p:nvSpPr>
        <p:spPr/>
        <p:txBody>
          <a:bodyPr/>
          <a:lstStyle>
            <a:lvl1pPr>
              <a:defRPr/>
            </a:lvl1pPr>
          </a:lstStyle>
          <a:p>
            <a:pPr>
              <a:defRPr/>
            </a:pPr>
            <a:endParaRPr lang="en-US" dirty="0"/>
          </a:p>
        </p:txBody>
      </p:sp>
      <p:sp>
        <p:nvSpPr>
          <p:cNvPr id="4" name="Slide Number Placeholder 26"/>
          <p:cNvSpPr>
            <a:spLocks noGrp="1"/>
          </p:cNvSpPr>
          <p:nvPr>
            <p:ph type="sldNum" sz="quarter" idx="12"/>
          </p:nvPr>
        </p:nvSpPr>
        <p:spPr/>
        <p:txBody>
          <a:bodyPr/>
          <a:lstStyle>
            <a:lvl1pPr>
              <a:defRPr/>
            </a:lvl1pPr>
          </a:lstStyle>
          <a:p>
            <a:pPr>
              <a:defRPr/>
            </a:pPr>
            <a:fld id="{635C7BE7-D0BC-437E-83C7-410627AD12E5}" type="slidenum">
              <a:rPr lang="en-US"/>
              <a:pPr>
                <a:defRPr/>
              </a:pPr>
              <a:t>‹#›</a:t>
            </a:fld>
            <a:endParaRPr lang="en-US" dirty="0"/>
          </a:p>
        </p:txBody>
      </p:sp>
    </p:spTree>
    <p:extLst>
      <p:ext uri="{BB962C8B-B14F-4D97-AF65-F5344CB8AC3E}">
        <p14:creationId xmlns:p14="http://schemas.microsoft.com/office/powerpoint/2010/main" val="2265242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29"/>
          <p:cNvSpPr>
            <a:spLocks noGrp="1"/>
          </p:cNvSpPr>
          <p:nvPr>
            <p:ph type="dt" sz="half" idx="10"/>
          </p:nvPr>
        </p:nvSpPr>
        <p:spPr/>
        <p:txBody>
          <a:bodyPr/>
          <a:lstStyle>
            <a:lvl1pPr>
              <a:defRPr/>
            </a:lvl1pPr>
          </a:lstStyle>
          <a:p>
            <a:pPr>
              <a:defRPr/>
            </a:pPr>
            <a:fld id="{6316FF77-9B29-447A-B33F-D6FACC55D8C5}" type="datetime1">
              <a:rPr lang="en-US"/>
              <a:pPr>
                <a:defRPr/>
              </a:pPr>
              <a:t>5/20/2021</a:t>
            </a:fld>
            <a:endParaRPr lang="en-US" dirty="0"/>
          </a:p>
        </p:txBody>
      </p:sp>
      <p:sp>
        <p:nvSpPr>
          <p:cNvPr id="6" name="Footer Placeholder 18"/>
          <p:cNvSpPr>
            <a:spLocks noGrp="1"/>
          </p:cNvSpPr>
          <p:nvPr>
            <p:ph type="ftr" sz="quarter" idx="11"/>
          </p:nvPr>
        </p:nvSpPr>
        <p:spPr/>
        <p:txBody>
          <a:bodyPr/>
          <a:lstStyle>
            <a:lvl1pPr>
              <a:defRPr/>
            </a:lvl1pPr>
          </a:lstStyle>
          <a:p>
            <a:pPr>
              <a:defRPr/>
            </a:pPr>
            <a:endParaRPr lang="en-US" dirty="0"/>
          </a:p>
        </p:txBody>
      </p:sp>
      <p:sp>
        <p:nvSpPr>
          <p:cNvPr id="7" name="Slide Number Placeholder 26"/>
          <p:cNvSpPr>
            <a:spLocks noGrp="1"/>
          </p:cNvSpPr>
          <p:nvPr>
            <p:ph type="sldNum" sz="quarter" idx="12"/>
          </p:nvPr>
        </p:nvSpPr>
        <p:spPr/>
        <p:txBody>
          <a:bodyPr/>
          <a:lstStyle>
            <a:lvl1pPr>
              <a:defRPr/>
            </a:lvl1pPr>
          </a:lstStyle>
          <a:p>
            <a:pPr>
              <a:defRPr/>
            </a:pPr>
            <a:fld id="{E4BC679C-C67A-43AD-835B-66D011EE4763}" type="slidenum">
              <a:rPr lang="en-US"/>
              <a:pPr>
                <a:defRPr/>
              </a:pPr>
              <a:t>‹#›</a:t>
            </a:fld>
            <a:endParaRPr lang="en-US" dirty="0"/>
          </a:p>
        </p:txBody>
      </p:sp>
    </p:spTree>
    <p:extLst>
      <p:ext uri="{BB962C8B-B14F-4D97-AF65-F5344CB8AC3E}">
        <p14:creationId xmlns:p14="http://schemas.microsoft.com/office/powerpoint/2010/main" val="3056821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29"/>
          <p:cNvSpPr>
            <a:spLocks noGrp="1"/>
          </p:cNvSpPr>
          <p:nvPr>
            <p:ph type="dt" sz="half" idx="10"/>
          </p:nvPr>
        </p:nvSpPr>
        <p:spPr/>
        <p:txBody>
          <a:bodyPr/>
          <a:lstStyle>
            <a:lvl1pPr>
              <a:defRPr/>
            </a:lvl1pPr>
          </a:lstStyle>
          <a:p>
            <a:pPr>
              <a:defRPr/>
            </a:pPr>
            <a:fld id="{569FF85A-F902-4479-B964-DEB015506DC5}" type="datetime1">
              <a:rPr lang="en-US"/>
              <a:pPr>
                <a:defRPr/>
              </a:pPr>
              <a:t>5/20/2021</a:t>
            </a:fld>
            <a:endParaRPr lang="en-US" dirty="0"/>
          </a:p>
        </p:txBody>
      </p:sp>
      <p:sp>
        <p:nvSpPr>
          <p:cNvPr id="6" name="Footer Placeholder 18"/>
          <p:cNvSpPr>
            <a:spLocks noGrp="1"/>
          </p:cNvSpPr>
          <p:nvPr>
            <p:ph type="ftr" sz="quarter" idx="11"/>
          </p:nvPr>
        </p:nvSpPr>
        <p:spPr/>
        <p:txBody>
          <a:bodyPr/>
          <a:lstStyle>
            <a:lvl1pPr>
              <a:defRPr/>
            </a:lvl1pPr>
          </a:lstStyle>
          <a:p>
            <a:pPr>
              <a:defRPr/>
            </a:pPr>
            <a:endParaRPr lang="en-US" dirty="0"/>
          </a:p>
        </p:txBody>
      </p:sp>
      <p:sp>
        <p:nvSpPr>
          <p:cNvPr id="7" name="Slide Number Placeholder 26"/>
          <p:cNvSpPr>
            <a:spLocks noGrp="1"/>
          </p:cNvSpPr>
          <p:nvPr>
            <p:ph type="sldNum" sz="quarter" idx="12"/>
          </p:nvPr>
        </p:nvSpPr>
        <p:spPr/>
        <p:txBody>
          <a:bodyPr/>
          <a:lstStyle>
            <a:lvl1pPr>
              <a:defRPr/>
            </a:lvl1pPr>
          </a:lstStyle>
          <a:p>
            <a:pPr>
              <a:defRPr/>
            </a:pPr>
            <a:fld id="{BDEE5CB7-E703-4484-9C01-4E1D903E4BDD}" type="slidenum">
              <a:rPr lang="en-US"/>
              <a:pPr>
                <a:defRPr/>
              </a:pPr>
              <a:t>‹#›</a:t>
            </a:fld>
            <a:endParaRPr lang="en-US" dirty="0"/>
          </a:p>
        </p:txBody>
      </p:sp>
    </p:spTree>
    <p:extLst>
      <p:ext uri="{BB962C8B-B14F-4D97-AF65-F5344CB8AC3E}">
        <p14:creationId xmlns:p14="http://schemas.microsoft.com/office/powerpoint/2010/main" val="2112292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ight Triangle 10"/>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7"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4" name="Date Placeholder 29"/>
          <p:cNvSpPr>
            <a:spLocks noGrp="1"/>
          </p:cNvSpPr>
          <p:nvPr>
            <p:ph type="dt" sz="half" idx="2"/>
          </p:nvPr>
        </p:nvSpPr>
        <p:spPr>
          <a:xfrm>
            <a:off x="6727825" y="6408738"/>
            <a:ext cx="1919288" cy="365125"/>
          </a:xfrm>
          <a:prstGeom prst="rect">
            <a:avLst/>
          </a:prstGeom>
        </p:spPr>
        <p:txBody>
          <a:bodyPr vert="horz" wrap="square" lIns="91440" tIns="45720" rIns="91440" bIns="45720" numCol="1" anchor="b" anchorCtr="0" compatLnSpc="1">
            <a:prstTxWarp prst="textNoShape">
              <a:avLst/>
            </a:prstTxWarp>
          </a:bodyPr>
          <a:lstStyle>
            <a:lvl1pPr>
              <a:defRPr sz="1000">
                <a:solidFill>
                  <a:srgbClr val="FFFFFF"/>
                </a:solidFill>
                <a:latin typeface="+mn-lt"/>
                <a:ea typeface="ＭＳ Ｐゴシック" pitchFamily="-105" charset="-128"/>
              </a:defRPr>
            </a:lvl1pPr>
          </a:lstStyle>
          <a:p>
            <a:pPr>
              <a:defRPr/>
            </a:pPr>
            <a:fld id="{F7D8AC69-1FDA-42E5-9FB7-61C2BED07074}" type="datetime1">
              <a:rPr lang="en-US"/>
              <a:pPr>
                <a:defRPr/>
              </a:pPr>
              <a:t>5/20/2021</a:t>
            </a:fld>
            <a:endParaRPr lang="en-US" dirty="0"/>
          </a:p>
        </p:txBody>
      </p:sp>
      <p:sp>
        <p:nvSpPr>
          <p:cNvPr id="25" name="Footer Placeholder 18"/>
          <p:cNvSpPr>
            <a:spLocks noGrp="1"/>
          </p:cNvSpPr>
          <p:nvPr>
            <p:ph type="ftr" sz="quarter" idx="3"/>
          </p:nvPr>
        </p:nvSpPr>
        <p:spPr>
          <a:xfrm>
            <a:off x="4379913" y="6408738"/>
            <a:ext cx="2351087" cy="365125"/>
          </a:xfrm>
          <a:prstGeom prst="rect">
            <a:avLst/>
          </a:prstGeom>
        </p:spPr>
        <p:txBody>
          <a:bodyPr vert="horz" anchor="b"/>
          <a:lstStyle>
            <a:lvl1pPr algn="r" fontAlgn="auto">
              <a:spcBef>
                <a:spcPts val="0"/>
              </a:spcBef>
              <a:spcAft>
                <a:spcPts val="0"/>
              </a:spcAft>
              <a:defRPr sz="1000">
                <a:solidFill>
                  <a:schemeClr val="accent1">
                    <a:tint val="20000"/>
                  </a:schemeClr>
                </a:solidFill>
                <a:latin typeface="+mn-lt"/>
                <a:ea typeface="+mn-ea"/>
              </a:defRPr>
            </a:lvl1pPr>
          </a:lstStyle>
          <a:p>
            <a:pPr>
              <a:defRPr/>
            </a:pPr>
            <a:endParaRPr lang="en-US" dirty="0"/>
          </a:p>
        </p:txBody>
      </p:sp>
      <p:sp>
        <p:nvSpPr>
          <p:cNvPr id="26" name="Slide Number Placeholder 26"/>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solidFill>
                  <a:srgbClr val="FFFFFF"/>
                </a:solidFill>
                <a:latin typeface="+mn-lt"/>
                <a:ea typeface="ＭＳ Ｐゴシック" pitchFamily="-105" charset="-128"/>
              </a:defRPr>
            </a:lvl1pPr>
          </a:lstStyle>
          <a:p>
            <a:pPr>
              <a:defRPr/>
            </a:pPr>
            <a:fld id="{BF7185D2-789B-496A-BD25-16FFA926A001}" type="slidenum">
              <a:rPr lang="en-US"/>
              <a:pPr>
                <a:defRPr/>
              </a:pPr>
              <a:t>‹#›</a:t>
            </a:fld>
            <a:endParaRPr lang="en-US" dirty="0"/>
          </a:p>
        </p:txBody>
      </p:sp>
      <p:sp>
        <p:nvSpPr>
          <p:cNvPr id="1031" name="Rectangle 7"/>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cxnSp>
        <p:nvCxnSpPr>
          <p:cNvPr id="16" name="Straight Connector 15"/>
          <p:cNvCxnSpPr>
            <a:cxnSpLocks noChangeShapeType="1"/>
          </p:cNvCxnSpPr>
          <p:nvPr/>
        </p:nvCxnSpPr>
        <p:spPr bwMode="auto">
          <a:xfrm>
            <a:off x="533400" y="1268413"/>
            <a:ext cx="8077200" cy="1587"/>
          </a:xfrm>
          <a:prstGeom prst="line">
            <a:avLst/>
          </a:prstGeom>
          <a:noFill/>
          <a:ln w="55000" cmpd="thickThin">
            <a:solidFill>
              <a:schemeClr val="accent1"/>
            </a:solidFill>
            <a:round/>
            <a:headEnd/>
            <a:tailEnd/>
          </a:ln>
          <a:effectLst>
            <a:outerShdw blurRad="63500" dist="38100" dir="5400000" rotWithShape="0">
              <a:srgbClr val="000000">
                <a:alpha val="34999"/>
              </a:srgbClr>
            </a:outerShdw>
          </a:effectLst>
        </p:spPr>
      </p:cxnSp>
      <p:grpSp>
        <p:nvGrpSpPr>
          <p:cNvPr id="1033" name="Group 9"/>
          <p:cNvGrpSpPr>
            <a:grpSpLocks/>
          </p:cNvGrpSpPr>
          <p:nvPr userDrawn="1"/>
        </p:nvGrpSpPr>
        <p:grpSpPr bwMode="auto">
          <a:xfrm>
            <a:off x="-19050" y="5772150"/>
            <a:ext cx="5459413" cy="1109663"/>
            <a:chOff x="-12" y="3636"/>
            <a:chExt cx="3439" cy="699"/>
          </a:xfrm>
        </p:grpSpPr>
        <p:sp>
          <p:nvSpPr>
            <p:cNvPr id="13" name="Freeform 12"/>
            <p:cNvSpPr>
              <a:spLocks/>
            </p:cNvSpPr>
            <p:nvPr userDrawn="1"/>
          </p:nvSpPr>
          <p:spPr bwMode="auto">
            <a:xfrm>
              <a:off x="315" y="3745"/>
              <a:ext cx="3112" cy="58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a typeface="+mn-ea"/>
              </a:endParaRPr>
            </a:p>
          </p:txBody>
        </p:sp>
        <p:sp>
          <p:nvSpPr>
            <p:cNvPr id="1036" name="Freeform 11"/>
            <p:cNvSpPr>
              <a:spLocks/>
            </p:cNvSpPr>
            <p:nvPr/>
          </p:nvSpPr>
          <p:spPr bwMode="auto">
            <a:xfrm>
              <a:off x="306" y="3741"/>
              <a:ext cx="2325" cy="588"/>
            </a:xfrm>
            <a:custGeom>
              <a:avLst/>
              <a:gdLst>
                <a:gd name="T0" fmla="*/ 0 w 5591"/>
                <a:gd name="T1" fmla="*/ 0 h 588"/>
                <a:gd name="T2" fmla="*/ 0 w 5591"/>
                <a:gd name="T3" fmla="*/ 0 h 588"/>
                <a:gd name="T4" fmla="*/ 0 w 5591"/>
                <a:gd name="T5" fmla="*/ 528 h 588"/>
                <a:gd name="T6" fmla="*/ 0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dirty="0"/>
            </a:p>
          </p:txBody>
        </p:sp>
        <p:sp>
          <p:nvSpPr>
            <p:cNvPr id="14" name="Right Triangle 13"/>
            <p:cNvSpPr>
              <a:spLocks/>
            </p:cNvSpPr>
            <p:nvPr/>
          </p:nvSpPr>
          <p:spPr bwMode="auto">
            <a:xfrm>
              <a:off x="-4" y="3648"/>
              <a:ext cx="2143" cy="681"/>
            </a:xfrm>
            <a:prstGeom prst="rtTriangle">
              <a:avLst/>
            </a:prstGeom>
            <a:blipFill>
              <a:blip r:embed="rId13" cstate="email">
                <a:alphaModFix amt="50000"/>
                <a:extLst>
                  <a:ext uri="{28A0092B-C50C-407E-A947-70E740481C1C}">
                    <a14:useLocalDpi xmlns:a14="http://schemas.microsoft.com/office/drawing/2010/main"/>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userDrawn="1"/>
          </p:nvCxnSpPr>
          <p:spPr>
            <a:xfrm>
              <a:off x="-6" y="3646"/>
              <a:ext cx="2145" cy="6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Tree>
  </p:cSld>
  <p:clrMap bg1="lt1" tx1="dk1" bg2="lt2" tx2="dk2" accent1="accent1" accent2="accent2" accent3="accent3" accent4="accent4" accent5="accent5" accent6="accent6" hlink="hlink" folHlink="folHlink"/>
  <p:sldLayoutIdLst>
    <p:sldLayoutId id="2147484260" r:id="rId1"/>
    <p:sldLayoutId id="2147484250" r:id="rId2"/>
    <p:sldLayoutId id="2147484251" r:id="rId3"/>
    <p:sldLayoutId id="2147484252" r:id="rId4"/>
    <p:sldLayoutId id="2147484253" r:id="rId5"/>
    <p:sldLayoutId id="2147484254" r:id="rId6"/>
    <p:sldLayoutId id="2147484255" r:id="rId7"/>
    <p:sldLayoutId id="2147484256" r:id="rId8"/>
    <p:sldLayoutId id="2147484257" r:id="rId9"/>
    <p:sldLayoutId id="2147484258" r:id="rId10"/>
    <p:sldLayoutId id="2147484259" r:id="rId11"/>
  </p:sldLayoutIdLst>
  <p:hf hdr="0" ftr="0" dt="0"/>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Lucida Sans Unicode" pitchFamily="34" charset="0"/>
          <a:ea typeface="ＭＳ Ｐゴシック" pitchFamily="-105" charset="-128"/>
        </a:defRPr>
      </a:lvl2pPr>
      <a:lvl3pPr algn="l" rtl="0" eaLnBrk="0" fontAlgn="base" hangingPunct="0">
        <a:spcBef>
          <a:spcPct val="0"/>
        </a:spcBef>
        <a:spcAft>
          <a:spcPct val="0"/>
        </a:spcAft>
        <a:defRPr sz="3600" b="1">
          <a:solidFill>
            <a:schemeClr val="tx2"/>
          </a:solidFill>
          <a:latin typeface="Lucida Sans Unicode" pitchFamily="34" charset="0"/>
          <a:ea typeface="ＭＳ Ｐゴシック" pitchFamily="-105" charset="-128"/>
        </a:defRPr>
      </a:lvl3pPr>
      <a:lvl4pPr algn="l" rtl="0" eaLnBrk="0" fontAlgn="base" hangingPunct="0">
        <a:spcBef>
          <a:spcPct val="0"/>
        </a:spcBef>
        <a:spcAft>
          <a:spcPct val="0"/>
        </a:spcAft>
        <a:defRPr sz="3600" b="1">
          <a:solidFill>
            <a:schemeClr val="tx2"/>
          </a:solidFill>
          <a:latin typeface="Lucida Sans Unicode" pitchFamily="34" charset="0"/>
          <a:ea typeface="ＭＳ Ｐゴシック" pitchFamily="-105" charset="-128"/>
        </a:defRPr>
      </a:lvl4pPr>
      <a:lvl5pPr algn="l" rtl="0" eaLnBrk="0" fontAlgn="base" hangingPunct="0">
        <a:spcBef>
          <a:spcPct val="0"/>
        </a:spcBef>
        <a:spcAft>
          <a:spcPct val="0"/>
        </a:spcAft>
        <a:defRPr sz="3600" b="1">
          <a:solidFill>
            <a:schemeClr val="tx2"/>
          </a:solidFill>
          <a:latin typeface="Lucida Sans Unicode" pitchFamily="34" charset="0"/>
          <a:ea typeface="ＭＳ Ｐゴシック" pitchFamily="-105" charset="-128"/>
        </a:defRPr>
      </a:lvl5pPr>
      <a:lvl6pPr marL="457200" algn="l" rtl="0" fontAlgn="base">
        <a:spcBef>
          <a:spcPct val="0"/>
        </a:spcBef>
        <a:spcAft>
          <a:spcPct val="0"/>
        </a:spcAft>
        <a:defRPr sz="3600" b="1">
          <a:solidFill>
            <a:schemeClr val="tx2"/>
          </a:solidFill>
          <a:latin typeface="Lucida Sans Unicode" pitchFamily="34" charset="0"/>
          <a:ea typeface="ＭＳ Ｐゴシック" pitchFamily="-105" charset="-128"/>
        </a:defRPr>
      </a:lvl6pPr>
      <a:lvl7pPr marL="914400" algn="l" rtl="0" fontAlgn="base">
        <a:spcBef>
          <a:spcPct val="0"/>
        </a:spcBef>
        <a:spcAft>
          <a:spcPct val="0"/>
        </a:spcAft>
        <a:defRPr sz="3600" b="1">
          <a:solidFill>
            <a:schemeClr val="tx2"/>
          </a:solidFill>
          <a:latin typeface="Lucida Sans Unicode" pitchFamily="34" charset="0"/>
          <a:ea typeface="ＭＳ Ｐゴシック" pitchFamily="-105" charset="-128"/>
        </a:defRPr>
      </a:lvl7pPr>
      <a:lvl8pPr marL="1371600" algn="l" rtl="0" fontAlgn="base">
        <a:spcBef>
          <a:spcPct val="0"/>
        </a:spcBef>
        <a:spcAft>
          <a:spcPct val="0"/>
        </a:spcAft>
        <a:defRPr sz="3600" b="1">
          <a:solidFill>
            <a:schemeClr val="tx2"/>
          </a:solidFill>
          <a:latin typeface="Lucida Sans Unicode" pitchFamily="34" charset="0"/>
          <a:ea typeface="ＭＳ Ｐゴシック" pitchFamily="-105" charset="-128"/>
        </a:defRPr>
      </a:lvl8pPr>
      <a:lvl9pPr marL="1828800" algn="l" rtl="0" fontAlgn="base">
        <a:spcBef>
          <a:spcPct val="0"/>
        </a:spcBef>
        <a:spcAft>
          <a:spcPct val="0"/>
        </a:spcAft>
        <a:defRPr sz="3600" b="1">
          <a:solidFill>
            <a:schemeClr val="tx2"/>
          </a:solidFill>
          <a:latin typeface="Lucida Sans Unicode" pitchFamily="34" charset="0"/>
          <a:ea typeface="ＭＳ Ｐゴシック" pitchFamily="-105" charset="-128"/>
        </a:defRPr>
      </a:lvl9pPr>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a:solidFill>
            <a:schemeClr val="tx1"/>
          </a:solidFill>
          <a:latin typeface="+mn-lt"/>
          <a:ea typeface="+mn-ea"/>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a:solidFill>
            <a:schemeClr val="tx1"/>
          </a:solidFill>
          <a:latin typeface="+mn-lt"/>
          <a:ea typeface="+mn-ea"/>
        </a:defRPr>
      </a:lvl3pPr>
      <a:lvl4pPr marL="1143000" indent="-228600" algn="l" rtl="0" eaLnBrk="0" fontAlgn="base" hangingPunct="0">
        <a:spcBef>
          <a:spcPts val="350"/>
        </a:spcBef>
        <a:spcAft>
          <a:spcPct val="0"/>
        </a:spcAft>
        <a:buClr>
          <a:schemeClr val="accent2"/>
        </a:buClr>
        <a:buFont typeface="Wingdings 2" pitchFamily="18" charset="2"/>
        <a:buChar char=""/>
        <a:defRPr sz="1900">
          <a:solidFill>
            <a:schemeClr val="tx1"/>
          </a:solidFill>
          <a:latin typeface="+mn-lt"/>
          <a:ea typeface="+mn-ea"/>
        </a:defRPr>
      </a:lvl4pPr>
      <a:lvl5pPr marL="1371600" indent="-228600" algn="l" rtl="0" eaLnBrk="0" fontAlgn="base" hangingPunct="0">
        <a:spcBef>
          <a:spcPts val="350"/>
        </a:spcBef>
        <a:spcAft>
          <a:spcPct val="0"/>
        </a:spcAft>
        <a:buClr>
          <a:schemeClr val="accent2"/>
        </a:buClr>
        <a:buFont typeface="Wingdings 2" pitchFamily="18" charset="2"/>
        <a:buChar char=""/>
        <a:defRPr sz="2000">
          <a:solidFill>
            <a:schemeClr val="tx1"/>
          </a:solidFill>
          <a:latin typeface="+mn-lt"/>
          <a:ea typeface="+mn-ea"/>
        </a:defRPr>
      </a:lvl5pPr>
      <a:lvl6pPr marL="1828800" indent="-228600" algn="l" rtl="0" fontAlgn="base">
        <a:spcBef>
          <a:spcPts val="350"/>
        </a:spcBef>
        <a:spcAft>
          <a:spcPct val="0"/>
        </a:spcAft>
        <a:buClr>
          <a:schemeClr val="accent2"/>
        </a:buClr>
        <a:buFont typeface="Wingdings 2" pitchFamily="18" charset="2"/>
        <a:buChar char=""/>
        <a:defRPr sz="2000">
          <a:solidFill>
            <a:schemeClr val="tx1"/>
          </a:solidFill>
          <a:latin typeface="+mn-lt"/>
          <a:ea typeface="+mn-ea"/>
        </a:defRPr>
      </a:lvl6pPr>
      <a:lvl7pPr marL="2286000" indent="-228600" algn="l" rtl="0" fontAlgn="base">
        <a:spcBef>
          <a:spcPts val="350"/>
        </a:spcBef>
        <a:spcAft>
          <a:spcPct val="0"/>
        </a:spcAft>
        <a:buClr>
          <a:schemeClr val="accent2"/>
        </a:buClr>
        <a:buFont typeface="Wingdings 2" pitchFamily="18" charset="2"/>
        <a:buChar char=""/>
        <a:defRPr sz="2000">
          <a:solidFill>
            <a:schemeClr val="tx1"/>
          </a:solidFill>
          <a:latin typeface="+mn-lt"/>
          <a:ea typeface="+mn-ea"/>
        </a:defRPr>
      </a:lvl7pPr>
      <a:lvl8pPr marL="2743200" indent="-228600" algn="l" rtl="0" fontAlgn="base">
        <a:spcBef>
          <a:spcPts val="350"/>
        </a:spcBef>
        <a:spcAft>
          <a:spcPct val="0"/>
        </a:spcAft>
        <a:buClr>
          <a:schemeClr val="accent2"/>
        </a:buClr>
        <a:buFont typeface="Wingdings 2" pitchFamily="18" charset="2"/>
        <a:buChar char=""/>
        <a:defRPr sz="2000">
          <a:solidFill>
            <a:schemeClr val="tx1"/>
          </a:solidFill>
          <a:latin typeface="+mn-lt"/>
          <a:ea typeface="+mn-ea"/>
        </a:defRPr>
      </a:lvl8pPr>
      <a:lvl9pPr marL="3200400" indent="-228600" algn="l" rtl="0" fontAlgn="base">
        <a:spcBef>
          <a:spcPts val="350"/>
        </a:spcBef>
        <a:spcAft>
          <a:spcPct val="0"/>
        </a:spcAft>
        <a:buClr>
          <a:schemeClr val="accent2"/>
        </a:buClr>
        <a:buFont typeface="Wingdings 2" pitchFamily="18"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6.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osha.gov/"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18.gif"/><Relationship Id="rId4" Type="http://schemas.openxmlformats.org/officeDocument/2006/relationships/image" Target="../media/image17.jpeg"/></Relationships>
</file>

<file path=ppt/slides/_rels/slide4.xml.rels><?xml version="1.0" encoding="UTF-8" standalone="yes"?>
<Relationships xmlns="http://schemas.openxmlformats.org/package/2006/relationships"><Relationship Id="rId2" Type="http://schemas.openxmlformats.org/officeDocument/2006/relationships/hyperlink" Target="https://www.whistleblowers.gov/"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Machine Guarding</a:t>
            </a:r>
            <a:endParaRPr lang="en-US" dirty="0"/>
          </a:p>
        </p:txBody>
      </p:sp>
    </p:spTree>
    <p:extLst>
      <p:ext uri="{BB962C8B-B14F-4D97-AF65-F5344CB8AC3E}">
        <p14:creationId xmlns:p14="http://schemas.microsoft.com/office/powerpoint/2010/main" val="979268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 – </a:t>
            </a:r>
            <a:r>
              <a:rPr lang="en-US" sz="2800" dirty="0" smtClean="0"/>
              <a:t>National Safety Council-Injury Facts – 2016 </a:t>
            </a:r>
            <a:r>
              <a:rPr lang="en-US" sz="2000" dirty="0" smtClean="0"/>
              <a:t>(continued)</a:t>
            </a:r>
            <a:endParaRPr lang="en-US" sz="2000" dirty="0"/>
          </a:p>
        </p:txBody>
      </p:sp>
      <p:sp>
        <p:nvSpPr>
          <p:cNvPr id="3" name="Content Placeholder 2"/>
          <p:cNvSpPr>
            <a:spLocks noGrp="1"/>
          </p:cNvSpPr>
          <p:nvPr>
            <p:ph idx="1"/>
          </p:nvPr>
        </p:nvSpPr>
        <p:spPr/>
        <p:txBody>
          <a:bodyPr/>
          <a:lstStyle/>
          <a:p>
            <a:r>
              <a:rPr lang="en-US" dirty="0" smtClean="0"/>
              <a:t>Contact with objects/equipment</a:t>
            </a:r>
          </a:p>
          <a:p>
            <a:endParaRPr lang="en-US" dirty="0" smtClean="0"/>
          </a:p>
          <a:p>
            <a:pPr lvl="1"/>
            <a:r>
              <a:rPr lang="en-US" b="1" dirty="0" smtClean="0"/>
              <a:t>Injury rate</a:t>
            </a:r>
            <a:r>
              <a:rPr lang="en-US" dirty="0" smtClean="0"/>
              <a:t>: 23.9 per 10,000 full-time workers</a:t>
            </a:r>
          </a:p>
          <a:p>
            <a:pPr lvl="1"/>
            <a:r>
              <a:rPr lang="en-US" b="1" dirty="0" smtClean="0"/>
              <a:t>Age group </a:t>
            </a:r>
            <a:r>
              <a:rPr lang="en-US" dirty="0" smtClean="0"/>
              <a:t>most at risk 16 to 24</a:t>
            </a:r>
          </a:p>
          <a:p>
            <a:pPr lvl="1"/>
            <a:r>
              <a:rPr lang="en-US" b="1" dirty="0" smtClean="0"/>
              <a:t>Industry most at risk</a:t>
            </a:r>
            <a:r>
              <a:rPr lang="en-US" dirty="0" smtClean="0"/>
              <a:t>:  agriculture, construction and extraction, and transportation and warehousing</a:t>
            </a:r>
          </a:p>
          <a:p>
            <a:pPr lvl="1"/>
            <a:r>
              <a:rPr lang="en-US" b="1" dirty="0" smtClean="0"/>
              <a:t>Typical days lost</a:t>
            </a:r>
            <a:r>
              <a:rPr lang="en-US" dirty="0" smtClean="0"/>
              <a:t>: 5</a:t>
            </a:r>
          </a:p>
          <a:p>
            <a:pPr lvl="1"/>
            <a:r>
              <a:rPr lang="en-US" b="1" dirty="0" smtClean="0"/>
              <a:t>Most frequent type of injury</a:t>
            </a:r>
            <a:r>
              <a:rPr lang="en-US" dirty="0" smtClean="0"/>
              <a:t>: cuts, lacerations, punctures  </a:t>
            </a:r>
          </a:p>
          <a:p>
            <a:pPr lvl="1"/>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10</a:t>
            </a:fld>
            <a:endParaRPr lang="en-US" dirty="0"/>
          </a:p>
        </p:txBody>
      </p:sp>
    </p:spTree>
    <p:extLst>
      <p:ext uri="{BB962C8B-B14F-4D97-AF65-F5344CB8AC3E}">
        <p14:creationId xmlns:p14="http://schemas.microsoft.com/office/powerpoint/2010/main" val="1198535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Machine-related Injuries</a:t>
            </a:r>
            <a:endParaRPr lang="en-US" dirty="0"/>
          </a:p>
        </p:txBody>
      </p:sp>
      <p:sp>
        <p:nvSpPr>
          <p:cNvPr id="3" name="Content Placeholder 2"/>
          <p:cNvSpPr>
            <a:spLocks noGrp="1"/>
          </p:cNvSpPr>
          <p:nvPr>
            <p:ph idx="1"/>
          </p:nvPr>
        </p:nvSpPr>
        <p:spPr/>
        <p:txBody>
          <a:bodyPr/>
          <a:lstStyle/>
          <a:p>
            <a:r>
              <a:rPr lang="en-US" dirty="0" smtClean="0"/>
              <a:t>Death</a:t>
            </a:r>
          </a:p>
          <a:p>
            <a:r>
              <a:rPr lang="en-US" dirty="0" smtClean="0"/>
              <a:t>Crushing wounds</a:t>
            </a:r>
          </a:p>
          <a:p>
            <a:r>
              <a:rPr lang="en-US" dirty="0" smtClean="0"/>
              <a:t>Cutting and tearing</a:t>
            </a:r>
          </a:p>
          <a:p>
            <a:r>
              <a:rPr lang="en-US" dirty="0" smtClean="0"/>
              <a:t>Puncture wounds</a:t>
            </a:r>
          </a:p>
          <a:p>
            <a:r>
              <a:rPr lang="en-US" dirty="0" smtClean="0"/>
              <a:t>Shearing wounds</a:t>
            </a:r>
          </a:p>
          <a:p>
            <a:r>
              <a:rPr lang="en-US" dirty="0" smtClean="0"/>
              <a:t>Spraining and straining</a:t>
            </a:r>
          </a:p>
          <a:p>
            <a:r>
              <a:rPr lang="en-US" dirty="0" smtClean="0"/>
              <a:t>PTSD</a:t>
            </a:r>
            <a:r>
              <a:rPr lang="en-US" b="1" dirty="0" smtClean="0"/>
              <a:t>*</a:t>
            </a:r>
            <a:endParaRPr lang="en-US" b="1"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11</a:t>
            </a:fld>
            <a:endParaRPr lang="en-US" dirty="0"/>
          </a:p>
        </p:txBody>
      </p:sp>
    </p:spTree>
    <p:extLst>
      <p:ext uri="{BB962C8B-B14F-4D97-AF65-F5344CB8AC3E}">
        <p14:creationId xmlns:p14="http://schemas.microsoft.com/office/powerpoint/2010/main" val="3911422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PTSD – </a:t>
            </a:r>
            <a:r>
              <a:rPr lang="en-US" sz="2800" dirty="0" smtClean="0"/>
              <a:t>Workers don’t return from injury</a:t>
            </a:r>
            <a:endParaRPr lang="en-US" sz="2800" dirty="0"/>
          </a:p>
        </p:txBody>
      </p:sp>
      <p:sp>
        <p:nvSpPr>
          <p:cNvPr id="3" name="Content Placeholder 2"/>
          <p:cNvSpPr>
            <a:spLocks noGrp="1"/>
          </p:cNvSpPr>
          <p:nvPr>
            <p:ph idx="1"/>
          </p:nvPr>
        </p:nvSpPr>
        <p:spPr/>
        <p:txBody>
          <a:bodyPr/>
          <a:lstStyle/>
          <a:p>
            <a:r>
              <a:rPr lang="en-US" sz="2400" dirty="0" smtClean="0"/>
              <a:t>Did you know that many workers who sustain both minor and major injuries, including compensable injuries, within weeks or months suffer from episodes of depression?</a:t>
            </a:r>
          </a:p>
          <a:p>
            <a:r>
              <a:rPr lang="en-US" sz="2400" dirty="0" smtClean="0"/>
              <a:t>A </a:t>
            </a:r>
            <a:r>
              <a:rPr lang="en-US" sz="2400" dirty="0"/>
              <a:t>study, “Incidence of Depression After Occupational Injury,” conducted by the U.S. Centers for Disease Control and Prevention (CDC) and drawing on nearly 367,900 injured and non-injured workers from a 2005 database, found that the odds of injured workers being treated for depression were 45% higher than those of non-injured workers.</a:t>
            </a:r>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12</a:t>
            </a:fld>
            <a:endParaRPr lang="en-US" dirty="0"/>
          </a:p>
        </p:txBody>
      </p:sp>
    </p:spTree>
    <p:extLst>
      <p:ext uri="{BB962C8B-B14F-4D97-AF65-F5344CB8AC3E}">
        <p14:creationId xmlns:p14="http://schemas.microsoft.com/office/powerpoint/2010/main" val="27470594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Machines are essential</a:t>
            </a:r>
            <a:endParaRPr lang="en-US"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r>
              <a:rPr lang="en-US" dirty="0" smtClean="0"/>
              <a:t>How do we prevent injuries, amputations, and even death when working with machinery?</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13</a:t>
            </a:fld>
            <a:endParaRPr lang="en-US" dirty="0"/>
          </a:p>
        </p:txBody>
      </p:sp>
    </p:spTree>
    <p:extLst>
      <p:ext uri="{BB962C8B-B14F-4D97-AF65-F5344CB8AC3E}">
        <p14:creationId xmlns:p14="http://schemas.microsoft.com/office/powerpoint/2010/main" val="2149751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Machine Guarding Safety Program</a:t>
            </a:r>
            <a:endParaRPr lang="en-US" dirty="0"/>
          </a:p>
        </p:txBody>
      </p:sp>
      <p:sp>
        <p:nvSpPr>
          <p:cNvPr id="3" name="Content Placeholder 2"/>
          <p:cNvSpPr>
            <a:spLocks noGrp="1"/>
          </p:cNvSpPr>
          <p:nvPr>
            <p:ph idx="1"/>
          </p:nvPr>
        </p:nvSpPr>
        <p:spPr/>
        <p:txBody>
          <a:bodyPr/>
          <a:lstStyle/>
          <a:p>
            <a:r>
              <a:rPr lang="en-US" dirty="0" smtClean="0"/>
              <a:t>Compliance with:</a:t>
            </a:r>
          </a:p>
          <a:p>
            <a:pPr lvl="1"/>
            <a:r>
              <a:rPr lang="en-US" dirty="0" smtClean="0"/>
              <a:t>29 CFR 1910 Subpart O  (General Industry)</a:t>
            </a:r>
          </a:p>
          <a:p>
            <a:pPr lvl="1"/>
            <a:r>
              <a:rPr lang="en-US" dirty="0" smtClean="0"/>
              <a:t>29 CFR 1926 Subpart I   (Construction Industry)</a:t>
            </a:r>
          </a:p>
          <a:p>
            <a:pPr lvl="1"/>
            <a:r>
              <a:rPr lang="en-US" dirty="0" smtClean="0"/>
              <a:t>29 CFR 1928 Subpart D  (Agriculture Industry)</a:t>
            </a:r>
          </a:p>
          <a:p>
            <a:r>
              <a:rPr lang="en-US" dirty="0" smtClean="0"/>
              <a:t>Lockout/</a:t>
            </a:r>
            <a:r>
              <a:rPr lang="en-US" dirty="0" err="1" smtClean="0"/>
              <a:t>Tagout</a:t>
            </a:r>
            <a:endParaRPr lang="en-US" dirty="0" smtClean="0"/>
          </a:p>
          <a:p>
            <a:r>
              <a:rPr lang="en-US" dirty="0" smtClean="0"/>
              <a:t>Safe Work Practices</a:t>
            </a:r>
          </a:p>
          <a:p>
            <a:r>
              <a:rPr lang="en-US" dirty="0" smtClean="0"/>
              <a:t>Warnings</a:t>
            </a:r>
          </a:p>
          <a:p>
            <a:r>
              <a:rPr lang="en-US" dirty="0" smtClean="0"/>
              <a:t>Inspections</a:t>
            </a:r>
          </a:p>
          <a:p>
            <a:r>
              <a:rPr lang="en-US" dirty="0" smtClean="0"/>
              <a:t>Enforcement</a:t>
            </a:r>
          </a:p>
          <a:p>
            <a:r>
              <a:rPr lang="en-US" dirty="0" smtClean="0"/>
              <a:t>Training</a:t>
            </a:r>
          </a:p>
          <a:p>
            <a:endParaRPr lang="en-US" dirty="0" smtClean="0"/>
          </a:p>
          <a:p>
            <a:endParaRPr lang="en-US" dirty="0" smtClean="0"/>
          </a:p>
          <a:p>
            <a:pPr lvl="1"/>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14</a:t>
            </a:fld>
            <a:endParaRPr lang="en-US" dirty="0"/>
          </a:p>
        </p:txBody>
      </p:sp>
    </p:spTree>
    <p:extLst>
      <p:ext uri="{BB962C8B-B14F-4D97-AF65-F5344CB8AC3E}">
        <p14:creationId xmlns:p14="http://schemas.microsoft.com/office/powerpoint/2010/main" val="3381375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1910.212 – General requirements for all machines (horizontal standard)</a:t>
            </a:r>
            <a:endParaRPr lang="en-US" sz="3200" dirty="0"/>
          </a:p>
        </p:txBody>
      </p:sp>
      <p:sp>
        <p:nvSpPr>
          <p:cNvPr id="3" name="Content Placeholder 2"/>
          <p:cNvSpPr>
            <a:spLocks noGrp="1"/>
          </p:cNvSpPr>
          <p:nvPr>
            <p:ph idx="1"/>
          </p:nvPr>
        </p:nvSpPr>
        <p:spPr/>
        <p:txBody>
          <a:bodyPr/>
          <a:lstStyle/>
          <a:p>
            <a:r>
              <a:rPr lang="en-US" sz="2000" b="1" dirty="0" smtClean="0"/>
              <a:t>1910.212(a)(1)  </a:t>
            </a:r>
            <a:r>
              <a:rPr lang="en-US" sz="2000" dirty="0" smtClean="0"/>
              <a:t>Types </a:t>
            </a:r>
            <a:r>
              <a:rPr lang="en-US" sz="2000" dirty="0"/>
              <a:t>of guarding. One or more methods of machine guarding shall be provided to protect the operator and other employees in the machine area from hazards such as those created by point of operation, ingoing nip points, rotating parts, flying chips and sparks. Examples of guarding methods are-barrier guards, two-hand tripping devices</a:t>
            </a:r>
            <a:r>
              <a:rPr lang="en-US" sz="2000" dirty="0" smtClean="0"/>
              <a:t>, electronic </a:t>
            </a:r>
            <a:r>
              <a:rPr lang="en-US" sz="2000" dirty="0"/>
              <a:t>safety devices, etc</a:t>
            </a:r>
            <a:r>
              <a:rPr lang="en-US" sz="2000" dirty="0" smtClean="0"/>
              <a:t>.</a:t>
            </a:r>
          </a:p>
          <a:p>
            <a:endParaRPr lang="en-US" sz="2000" dirty="0"/>
          </a:p>
          <a:p>
            <a:r>
              <a:rPr lang="en-US" sz="2000" b="1" dirty="0" smtClean="0"/>
              <a:t>19210.212(a)(2)  </a:t>
            </a:r>
            <a:r>
              <a:rPr lang="en-US" sz="2000" dirty="0" smtClean="0"/>
              <a:t>General </a:t>
            </a:r>
            <a:r>
              <a:rPr lang="en-US" sz="2000" dirty="0"/>
              <a:t>requirements for machine guards. Guards shall be affixed to the machine where possible and secured elsewhere if for any reason attachment to the machine is not possible. The guard shall be such that it does not offer an accident hazard in itself</a:t>
            </a:r>
          </a:p>
          <a:p>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15</a:t>
            </a:fld>
            <a:endParaRPr lang="en-US" dirty="0"/>
          </a:p>
        </p:txBody>
      </p:sp>
    </p:spTree>
    <p:extLst>
      <p:ext uri="{BB962C8B-B14F-4D97-AF65-F5344CB8AC3E}">
        <p14:creationId xmlns:p14="http://schemas.microsoft.com/office/powerpoint/2010/main" val="24983379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Your Knowledge</a:t>
            </a:r>
            <a:endParaRPr lang="en-US" dirty="0"/>
          </a:p>
        </p:txBody>
      </p:sp>
      <p:sp>
        <p:nvSpPr>
          <p:cNvPr id="3" name="Content Placeholder 2"/>
          <p:cNvSpPr>
            <a:spLocks noGrp="1"/>
          </p:cNvSpPr>
          <p:nvPr>
            <p:ph idx="1"/>
          </p:nvPr>
        </p:nvSpPr>
        <p:spPr/>
        <p:txBody>
          <a:bodyPr/>
          <a:lstStyle/>
          <a:p>
            <a:r>
              <a:rPr lang="en-US" dirty="0" smtClean="0"/>
              <a:t>Machinery, such as grinders or buffers when secured to a work bench, the work bench must be securely anchored to prevent walking or moving?</a:t>
            </a:r>
          </a:p>
          <a:p>
            <a:r>
              <a:rPr lang="en-US" sz="2000" dirty="0" smtClean="0"/>
              <a:t>(reference standard interpretations/Interlock requirements for access door(s) of trash compactor)</a:t>
            </a:r>
            <a:endParaRPr lang="en-US" sz="20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16</a:t>
            </a:fld>
            <a:endParaRPr lang="en-US" dirty="0"/>
          </a:p>
        </p:txBody>
      </p:sp>
    </p:spTree>
    <p:extLst>
      <p:ext uri="{BB962C8B-B14F-4D97-AF65-F5344CB8AC3E}">
        <p14:creationId xmlns:p14="http://schemas.microsoft.com/office/powerpoint/2010/main" val="1584327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1926.300 General requirements</a:t>
            </a:r>
            <a:endParaRPr lang="en-US" dirty="0"/>
          </a:p>
        </p:txBody>
      </p:sp>
      <p:sp>
        <p:nvSpPr>
          <p:cNvPr id="3" name="Content Placeholder 2"/>
          <p:cNvSpPr>
            <a:spLocks noGrp="1"/>
          </p:cNvSpPr>
          <p:nvPr>
            <p:ph idx="1"/>
          </p:nvPr>
        </p:nvSpPr>
        <p:spPr/>
        <p:txBody>
          <a:bodyPr/>
          <a:lstStyle/>
          <a:p>
            <a:r>
              <a:rPr lang="en-US" sz="2000" b="1" dirty="0" smtClean="0"/>
              <a:t>1926.300(b)(1)  </a:t>
            </a:r>
            <a:r>
              <a:rPr lang="en-US" sz="2000" dirty="0" smtClean="0"/>
              <a:t>When </a:t>
            </a:r>
            <a:r>
              <a:rPr lang="en-US" sz="2000" dirty="0"/>
              <a:t>power operated tools are designed to accommodate guards, they shall be equipped with such guards when in use. </a:t>
            </a:r>
            <a:endParaRPr lang="en-US" sz="2000" dirty="0" smtClean="0"/>
          </a:p>
          <a:p>
            <a:endParaRPr lang="en-US" sz="2000" dirty="0"/>
          </a:p>
          <a:p>
            <a:r>
              <a:rPr lang="en-US" sz="2000" b="1" dirty="0" smtClean="0"/>
              <a:t>1926.300(b)(2)  </a:t>
            </a:r>
            <a:r>
              <a:rPr lang="en-US" sz="2000" dirty="0" smtClean="0"/>
              <a:t>Belts</a:t>
            </a:r>
            <a:r>
              <a:rPr lang="en-US" sz="2000" dirty="0"/>
              <a:t>, gears, shafts, pulleys, sprockets, spindles, drums, fly wheels, chains, or other reciprocating, rotating or moving parts of equipment shall be guarded if such parts are exposed to contact by employees or otherwise create a hazard. Guarding shall meet the requirements as set forth in American National Standards Institute, B15.1-1953 (R1958), Safety Code for Mechanical Power-Transmission Apparatus.</a:t>
            </a:r>
          </a:p>
          <a:p>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17</a:t>
            </a:fld>
            <a:endParaRPr lang="en-US" dirty="0"/>
          </a:p>
        </p:txBody>
      </p:sp>
    </p:spTree>
    <p:extLst>
      <p:ext uri="{BB962C8B-B14F-4D97-AF65-F5344CB8AC3E}">
        <p14:creationId xmlns:p14="http://schemas.microsoft.com/office/powerpoint/2010/main" val="514103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1928.57 – </a:t>
            </a:r>
            <a:r>
              <a:rPr lang="en-US" sz="2400" dirty="0" smtClean="0"/>
              <a:t>Guarding of farm field equipment, farmstead equipment, and cotton gins.</a:t>
            </a:r>
            <a:endParaRPr lang="en-US" sz="2400" dirty="0"/>
          </a:p>
        </p:txBody>
      </p:sp>
      <p:sp>
        <p:nvSpPr>
          <p:cNvPr id="3" name="Content Placeholder 2"/>
          <p:cNvSpPr>
            <a:spLocks noGrp="1"/>
          </p:cNvSpPr>
          <p:nvPr>
            <p:ph idx="1"/>
          </p:nvPr>
        </p:nvSpPr>
        <p:spPr/>
        <p:txBody>
          <a:bodyPr/>
          <a:lstStyle/>
          <a:p>
            <a:r>
              <a:rPr lang="en-US" sz="2000" b="1" dirty="0" smtClean="0"/>
              <a:t>1928.57(a)(1) </a:t>
            </a:r>
            <a:r>
              <a:rPr lang="en-US" sz="2000" dirty="0" smtClean="0"/>
              <a:t>Purpose.  The purpose of this section is to provide for the protection from the hazards associated with moving machinery parts of farm field equipment, farmstead equipment, and cotton gins used in any agricultural operations.</a:t>
            </a:r>
          </a:p>
          <a:p>
            <a:endParaRPr lang="en-US" sz="2000" dirty="0" smtClean="0"/>
          </a:p>
          <a:p>
            <a:r>
              <a:rPr lang="en-US" sz="2000" b="1" dirty="0" smtClean="0"/>
              <a:t>1928.57(a)(6)(</a:t>
            </a:r>
            <a:r>
              <a:rPr lang="en-US" sz="2000" b="1" dirty="0" err="1" smtClean="0"/>
              <a:t>i</a:t>
            </a:r>
            <a:r>
              <a:rPr lang="en-US" sz="2000" b="1" dirty="0" smtClean="0"/>
              <a:t>)  </a:t>
            </a:r>
            <a:r>
              <a:rPr lang="en-US" sz="2000" dirty="0" smtClean="0"/>
              <a:t>Keep all guards in place when the machine is in operation;</a:t>
            </a:r>
          </a:p>
          <a:p>
            <a:endParaRPr lang="en-US" sz="2000" dirty="0" smtClean="0"/>
          </a:p>
          <a:p>
            <a:r>
              <a:rPr lang="en-US" sz="2000" b="1" dirty="0" smtClean="0"/>
              <a:t>1928.57(a)(7)   </a:t>
            </a:r>
            <a:r>
              <a:rPr lang="en-US" sz="2000" dirty="0" smtClean="0"/>
              <a:t>Methods of guarding….</a:t>
            </a:r>
          </a:p>
          <a:p>
            <a:endParaRPr lang="en-US" sz="2000" dirty="0" smtClean="0"/>
          </a:p>
          <a:p>
            <a:r>
              <a:rPr lang="en-US" sz="2000" b="1" dirty="0" smtClean="0"/>
              <a:t>1928.57(a)(8)  </a:t>
            </a:r>
            <a:r>
              <a:rPr lang="en-US" sz="2000" dirty="0" smtClean="0"/>
              <a:t>Strength and design of guards</a:t>
            </a:r>
            <a:endParaRPr lang="en-US" sz="20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18</a:t>
            </a:fld>
            <a:endParaRPr lang="en-US" dirty="0"/>
          </a:p>
        </p:txBody>
      </p:sp>
    </p:spTree>
    <p:extLst>
      <p:ext uri="{BB962C8B-B14F-4D97-AF65-F5344CB8AC3E}">
        <p14:creationId xmlns:p14="http://schemas.microsoft.com/office/powerpoint/2010/main" val="38412207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1928.57 – </a:t>
            </a:r>
            <a:r>
              <a:rPr lang="en-US" sz="2400" dirty="0" smtClean="0"/>
              <a:t>Guarding of farm field equipment, farmstead equipment, and cotton gins.  </a:t>
            </a:r>
            <a:r>
              <a:rPr lang="en-US" sz="2000" dirty="0" smtClean="0"/>
              <a:t>(continued)</a:t>
            </a:r>
            <a:endParaRPr lang="en-US" sz="2000" dirty="0"/>
          </a:p>
        </p:txBody>
      </p:sp>
      <p:sp>
        <p:nvSpPr>
          <p:cNvPr id="3" name="Content Placeholder 2"/>
          <p:cNvSpPr>
            <a:spLocks noGrp="1"/>
          </p:cNvSpPr>
          <p:nvPr>
            <p:ph idx="1"/>
          </p:nvPr>
        </p:nvSpPr>
        <p:spPr/>
        <p:txBody>
          <a:bodyPr/>
          <a:lstStyle/>
          <a:p>
            <a:r>
              <a:rPr lang="en-US" sz="2400" b="1" dirty="0" smtClean="0"/>
              <a:t>1928.57(b)  </a:t>
            </a:r>
            <a:r>
              <a:rPr lang="en-US" sz="2400" dirty="0" smtClean="0"/>
              <a:t>Farm field equipment</a:t>
            </a:r>
          </a:p>
          <a:p>
            <a:endParaRPr lang="en-US" sz="2400" dirty="0" smtClean="0"/>
          </a:p>
          <a:p>
            <a:r>
              <a:rPr lang="en-US" sz="2400" b="1" dirty="0" smtClean="0"/>
              <a:t>1928.57(b)(2) </a:t>
            </a:r>
            <a:r>
              <a:rPr lang="en-US" sz="2400" dirty="0" smtClean="0"/>
              <a:t>Other power transmission components</a:t>
            </a:r>
          </a:p>
          <a:p>
            <a:endParaRPr lang="en-US" sz="2400" dirty="0" smtClean="0"/>
          </a:p>
          <a:p>
            <a:r>
              <a:rPr lang="en-US" sz="2400" b="1" dirty="0" smtClean="0"/>
              <a:t>1928.57(c) </a:t>
            </a:r>
            <a:r>
              <a:rPr lang="en-US" sz="2400" dirty="0" smtClean="0"/>
              <a:t>Farmstead equipment</a:t>
            </a:r>
          </a:p>
          <a:p>
            <a:endParaRPr lang="en-US" sz="2400" dirty="0" smtClean="0"/>
          </a:p>
          <a:p>
            <a:r>
              <a:rPr lang="en-US" sz="2400" b="1" dirty="0" smtClean="0"/>
              <a:t>1928.57(d) </a:t>
            </a:r>
            <a:r>
              <a:rPr lang="en-US" sz="2400" dirty="0" smtClean="0"/>
              <a:t>Cotton gin equipment</a:t>
            </a:r>
            <a:endParaRPr lang="en-US" sz="24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19</a:t>
            </a:fld>
            <a:endParaRPr lang="en-US" dirty="0"/>
          </a:p>
        </p:txBody>
      </p:sp>
    </p:spTree>
    <p:extLst>
      <p:ext uri="{BB962C8B-B14F-4D97-AF65-F5344CB8AC3E}">
        <p14:creationId xmlns:p14="http://schemas.microsoft.com/office/powerpoint/2010/main" val="30624717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228600" y="457200"/>
            <a:ext cx="8763000" cy="609600"/>
          </a:xfrm>
        </p:spPr>
        <p:txBody>
          <a:bodyPr/>
          <a:lstStyle/>
          <a:p>
            <a:pPr eaLnBrk="1" hangingPunct="1"/>
            <a:r>
              <a:rPr lang="en-US" dirty="0" smtClean="0"/>
              <a:t>Disclaimer</a:t>
            </a:r>
            <a:endParaRPr lang="en-US" dirty="0" smtClean="0">
              <a:cs typeface="Arial" charset="0"/>
            </a:endParaRPr>
          </a:p>
        </p:txBody>
      </p:sp>
      <p:sp>
        <p:nvSpPr>
          <p:cNvPr id="4" name="Rectangle 3"/>
          <p:cNvSpPr txBox="1">
            <a:spLocks noChangeArrowheads="1"/>
          </p:cNvSpPr>
          <p:nvPr/>
        </p:nvSpPr>
        <p:spPr>
          <a:xfrm>
            <a:off x="304800" y="1555750"/>
            <a:ext cx="8534400" cy="4540250"/>
          </a:xfrm>
          <a:prstGeom prst="rect">
            <a:avLst/>
          </a:prstGeom>
        </p:spPr>
        <p:txBody>
          <a:bodyPr>
            <a:normAutofit/>
          </a:bodyPr>
          <a:lstStyle>
            <a:lvl1pPr marL="365125" indent="-255588" algn="l" rtl="0" eaLnBrk="0" fontAlgn="base" hangingPunct="0">
              <a:spcBef>
                <a:spcPts val="400"/>
              </a:spcBef>
              <a:spcAft>
                <a:spcPct val="0"/>
              </a:spcAft>
              <a:buClr>
                <a:schemeClr val="accent1"/>
              </a:buClr>
              <a:buSzPct val="68000"/>
              <a:buFont typeface="Wingdings 3" pitchFamily="18" charset="2"/>
              <a:buChar char=""/>
              <a:defRPr sz="27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a:solidFill>
                  <a:schemeClr val="tx1"/>
                </a:solidFill>
                <a:latin typeface="+mn-lt"/>
                <a:ea typeface="+mn-ea"/>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a:solidFill>
                  <a:schemeClr val="tx1"/>
                </a:solidFill>
                <a:latin typeface="+mn-lt"/>
                <a:ea typeface="+mn-ea"/>
              </a:defRPr>
            </a:lvl3pPr>
            <a:lvl4pPr marL="1143000" indent="-228600" algn="l" rtl="0" eaLnBrk="0" fontAlgn="base" hangingPunct="0">
              <a:spcBef>
                <a:spcPts val="350"/>
              </a:spcBef>
              <a:spcAft>
                <a:spcPct val="0"/>
              </a:spcAft>
              <a:buClr>
                <a:schemeClr val="accent2"/>
              </a:buClr>
              <a:buFont typeface="Wingdings 2" pitchFamily="18" charset="2"/>
              <a:buChar char=""/>
              <a:defRPr sz="1900">
                <a:solidFill>
                  <a:schemeClr val="tx1"/>
                </a:solidFill>
                <a:latin typeface="+mn-lt"/>
                <a:ea typeface="+mn-ea"/>
              </a:defRPr>
            </a:lvl4pPr>
            <a:lvl5pPr marL="1371600" indent="-228600" algn="l" rtl="0" eaLnBrk="0" fontAlgn="base" hangingPunct="0">
              <a:spcBef>
                <a:spcPts val="350"/>
              </a:spcBef>
              <a:spcAft>
                <a:spcPct val="0"/>
              </a:spcAft>
              <a:buClr>
                <a:schemeClr val="accent2"/>
              </a:buClr>
              <a:buFont typeface="Wingdings 2" pitchFamily="18" charset="2"/>
              <a:buChar char=""/>
              <a:defRPr sz="2000">
                <a:solidFill>
                  <a:schemeClr val="tx1"/>
                </a:solidFill>
                <a:latin typeface="+mn-lt"/>
                <a:ea typeface="+mn-ea"/>
              </a:defRPr>
            </a:lvl5pPr>
            <a:lvl6pPr marL="1828800" indent="-228600" algn="l" rtl="0" fontAlgn="base">
              <a:spcBef>
                <a:spcPts val="350"/>
              </a:spcBef>
              <a:spcAft>
                <a:spcPct val="0"/>
              </a:spcAft>
              <a:buClr>
                <a:schemeClr val="accent2"/>
              </a:buClr>
              <a:buFont typeface="Wingdings 2" pitchFamily="18" charset="2"/>
              <a:buChar char=""/>
              <a:defRPr sz="2000">
                <a:solidFill>
                  <a:schemeClr val="tx1"/>
                </a:solidFill>
                <a:latin typeface="+mn-lt"/>
                <a:ea typeface="+mn-ea"/>
              </a:defRPr>
            </a:lvl6pPr>
            <a:lvl7pPr marL="2286000" indent="-228600" algn="l" rtl="0" fontAlgn="base">
              <a:spcBef>
                <a:spcPts val="350"/>
              </a:spcBef>
              <a:spcAft>
                <a:spcPct val="0"/>
              </a:spcAft>
              <a:buClr>
                <a:schemeClr val="accent2"/>
              </a:buClr>
              <a:buFont typeface="Wingdings 2" pitchFamily="18" charset="2"/>
              <a:buChar char=""/>
              <a:defRPr sz="2000">
                <a:solidFill>
                  <a:schemeClr val="tx1"/>
                </a:solidFill>
                <a:latin typeface="+mn-lt"/>
                <a:ea typeface="+mn-ea"/>
              </a:defRPr>
            </a:lvl7pPr>
            <a:lvl8pPr marL="2743200" indent="-228600" algn="l" rtl="0" fontAlgn="base">
              <a:spcBef>
                <a:spcPts val="350"/>
              </a:spcBef>
              <a:spcAft>
                <a:spcPct val="0"/>
              </a:spcAft>
              <a:buClr>
                <a:schemeClr val="accent2"/>
              </a:buClr>
              <a:buFont typeface="Wingdings 2" pitchFamily="18" charset="2"/>
              <a:buChar char=""/>
              <a:defRPr sz="2000">
                <a:solidFill>
                  <a:schemeClr val="tx1"/>
                </a:solidFill>
                <a:latin typeface="+mn-lt"/>
                <a:ea typeface="+mn-ea"/>
              </a:defRPr>
            </a:lvl8pPr>
            <a:lvl9pPr marL="3200400" indent="-228600" algn="l" rtl="0" fontAlgn="base">
              <a:spcBef>
                <a:spcPts val="350"/>
              </a:spcBef>
              <a:spcAft>
                <a:spcPct val="0"/>
              </a:spcAft>
              <a:buClr>
                <a:schemeClr val="accent2"/>
              </a:buClr>
              <a:buFont typeface="Wingdings 2" pitchFamily="18" charset="2"/>
              <a:buChar char=""/>
              <a:defRPr sz="2000">
                <a:solidFill>
                  <a:schemeClr val="tx1"/>
                </a:solidFill>
                <a:latin typeface="+mn-lt"/>
                <a:ea typeface="+mn-ea"/>
              </a:defRPr>
            </a:lvl9pPr>
          </a:lstStyle>
          <a:p>
            <a:pPr marL="109537" indent="0" eaLnBrk="1" hangingPunct="1">
              <a:buNone/>
            </a:pPr>
            <a:r>
              <a:rPr lang="en-US" altLang="en-US" dirty="0"/>
              <a:t>This material was produced under grant </a:t>
            </a:r>
            <a:r>
              <a:rPr lang="en-US" altLang="en-US" dirty="0" smtClean="0"/>
              <a:t>number</a:t>
            </a:r>
          </a:p>
          <a:p>
            <a:pPr marL="109537" indent="0" eaLnBrk="1" hangingPunct="1">
              <a:buNone/>
            </a:pPr>
            <a:r>
              <a:rPr lang="en-US" dirty="0" smtClean="0"/>
              <a:t>SH-05029-SH8 </a:t>
            </a:r>
            <a:r>
              <a:rPr lang="en-US" altLang="en-US" dirty="0" smtClean="0"/>
              <a:t>from </a:t>
            </a:r>
            <a:r>
              <a:rPr lang="en-US" altLang="en-US" dirty="0"/>
              <a:t>the Occupational Safety and Health Administration, U.S. Department of Labor. It does not necessarily reflect the views or policies of the U.S. Department of Labor, nor does mention of trade names, commercial products, or </a:t>
            </a:r>
            <a:r>
              <a:rPr lang="en-US" altLang="en-US" dirty="0" smtClean="0"/>
              <a:t>organizations imply </a:t>
            </a:r>
            <a:r>
              <a:rPr lang="en-US" altLang="en-US" dirty="0"/>
              <a:t>endorsement by the U.S. </a:t>
            </a:r>
            <a:r>
              <a:rPr lang="en-US" altLang="en-US" dirty="0" smtClean="0"/>
              <a:t>Government.</a:t>
            </a:r>
            <a:r>
              <a:rPr lang="en-US" altLang="en-US" sz="2400" dirty="0" smtClean="0">
                <a:solidFill>
                  <a:schemeClr val="bg1"/>
                </a:solidFill>
              </a:rPr>
              <a:t>. </a:t>
            </a:r>
            <a:endParaRPr lang="en-US" altLang="en-US" sz="2400" dirty="0">
              <a:solidFill>
                <a:schemeClr val="bg1"/>
              </a:solidFill>
            </a:endParaRPr>
          </a:p>
        </p:txBody>
      </p:sp>
    </p:spTree>
    <p:extLst>
      <p:ext uri="{BB962C8B-B14F-4D97-AF65-F5344CB8AC3E}">
        <p14:creationId xmlns:p14="http://schemas.microsoft.com/office/powerpoint/2010/main" val="47164808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Your Knowledge </a:t>
            </a:r>
            <a:endParaRPr lang="en-US" dirty="0"/>
          </a:p>
        </p:txBody>
      </p:sp>
      <p:sp>
        <p:nvSpPr>
          <p:cNvPr id="3" name="Content Placeholder 2"/>
          <p:cNvSpPr>
            <a:spLocks noGrp="1"/>
          </p:cNvSpPr>
          <p:nvPr>
            <p:ph idx="1"/>
          </p:nvPr>
        </p:nvSpPr>
        <p:spPr/>
        <p:txBody>
          <a:bodyPr/>
          <a:lstStyle/>
          <a:p>
            <a:r>
              <a:rPr lang="en-US" dirty="0" smtClean="0"/>
              <a:t>Per the OSHA Agriculture regulations, employees operating or servicing all covered equipment all required to receive operating instructions at the time of initial assignment?</a:t>
            </a:r>
          </a:p>
          <a:p>
            <a:r>
              <a:rPr lang="en-US" sz="2000" dirty="0" smtClean="0"/>
              <a:t>(reference 1928.57(a)(6))</a:t>
            </a:r>
            <a:endParaRPr lang="en-US" sz="20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20</a:t>
            </a:fld>
            <a:endParaRPr lang="en-US" dirty="0"/>
          </a:p>
        </p:txBody>
      </p:sp>
    </p:spTree>
    <p:extLst>
      <p:ext uri="{BB962C8B-B14F-4D97-AF65-F5344CB8AC3E}">
        <p14:creationId xmlns:p14="http://schemas.microsoft.com/office/powerpoint/2010/main" val="36376780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Your Knowledge  </a:t>
            </a:r>
            <a:endParaRPr lang="en-US" dirty="0"/>
          </a:p>
        </p:txBody>
      </p:sp>
      <p:sp>
        <p:nvSpPr>
          <p:cNvPr id="3" name="Content Placeholder 2"/>
          <p:cNvSpPr>
            <a:spLocks noGrp="1"/>
          </p:cNvSpPr>
          <p:nvPr>
            <p:ph idx="1"/>
          </p:nvPr>
        </p:nvSpPr>
        <p:spPr/>
        <p:txBody>
          <a:bodyPr/>
          <a:lstStyle/>
          <a:p>
            <a:r>
              <a:rPr lang="en-US" dirty="0" smtClean="0"/>
              <a:t>Per the OSHA Agriculture regulations, unless otherwise specified, each guard and its support shall be capable of withstanding the force that a (XXX) pound individual, leaning against the guard, would exert upon the guard?</a:t>
            </a:r>
          </a:p>
          <a:p>
            <a:r>
              <a:rPr lang="en-US" sz="2000" dirty="0" smtClean="0"/>
              <a:t>(reference 1928.57(a)(8)(ii))</a:t>
            </a:r>
            <a:endParaRPr lang="en-US" sz="20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21</a:t>
            </a:fld>
            <a:endParaRPr lang="en-US" dirty="0"/>
          </a:p>
        </p:txBody>
      </p:sp>
    </p:spTree>
    <p:extLst>
      <p:ext uri="{BB962C8B-B14F-4D97-AF65-F5344CB8AC3E}">
        <p14:creationId xmlns:p14="http://schemas.microsoft.com/office/powerpoint/2010/main" val="26777667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Your Knowledge   </a:t>
            </a:r>
            <a:endParaRPr lang="en-US" dirty="0"/>
          </a:p>
        </p:txBody>
      </p:sp>
      <p:sp>
        <p:nvSpPr>
          <p:cNvPr id="3" name="Content Placeholder 2"/>
          <p:cNvSpPr>
            <a:spLocks noGrp="1"/>
          </p:cNvSpPr>
          <p:nvPr>
            <p:ph idx="1"/>
          </p:nvPr>
        </p:nvSpPr>
        <p:spPr/>
        <p:txBody>
          <a:bodyPr/>
          <a:lstStyle/>
          <a:p>
            <a:r>
              <a:rPr lang="en-US" dirty="0" smtClean="0"/>
              <a:t>All tractors shall be equipped with an agricultural tractor master shield on the rear power take-off with no exceptions?</a:t>
            </a:r>
          </a:p>
          <a:p>
            <a:r>
              <a:rPr lang="en-US" sz="2000" dirty="0" smtClean="0"/>
              <a:t>(reference 1928.57(b)(1)(</a:t>
            </a:r>
            <a:r>
              <a:rPr lang="en-US" sz="2000" dirty="0" err="1" smtClean="0"/>
              <a:t>i</a:t>
            </a:r>
            <a:r>
              <a:rPr lang="en-US" sz="2000" dirty="0" smtClean="0"/>
              <a:t>))</a:t>
            </a:r>
            <a:endParaRPr lang="en-US" sz="20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22</a:t>
            </a:fld>
            <a:endParaRPr lang="en-US" dirty="0"/>
          </a:p>
        </p:txBody>
      </p:sp>
    </p:spTree>
    <p:extLst>
      <p:ext uri="{BB962C8B-B14F-4D97-AF65-F5344CB8AC3E}">
        <p14:creationId xmlns:p14="http://schemas.microsoft.com/office/powerpoint/2010/main" val="15491379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Guards</a:t>
            </a:r>
            <a:endParaRPr lang="en-US" dirty="0"/>
          </a:p>
        </p:txBody>
      </p:sp>
      <p:sp>
        <p:nvSpPr>
          <p:cNvPr id="3" name="Content Placeholder 2"/>
          <p:cNvSpPr>
            <a:spLocks noGrp="1"/>
          </p:cNvSpPr>
          <p:nvPr>
            <p:ph idx="1"/>
          </p:nvPr>
        </p:nvSpPr>
        <p:spPr/>
        <p:txBody>
          <a:bodyPr/>
          <a:lstStyle/>
          <a:p>
            <a:r>
              <a:rPr lang="en-US" dirty="0" smtClean="0"/>
              <a:t>Fixed </a:t>
            </a:r>
          </a:p>
          <a:p>
            <a:endParaRPr lang="en-US" dirty="0" smtClean="0"/>
          </a:p>
          <a:p>
            <a:r>
              <a:rPr lang="en-US" dirty="0" smtClean="0"/>
              <a:t>Interlocked</a:t>
            </a:r>
          </a:p>
          <a:p>
            <a:endParaRPr lang="en-US" dirty="0" smtClean="0"/>
          </a:p>
          <a:p>
            <a:r>
              <a:rPr lang="en-US" dirty="0" smtClean="0"/>
              <a:t>Adjustable</a:t>
            </a:r>
          </a:p>
          <a:p>
            <a:endParaRPr lang="en-US" dirty="0" smtClean="0"/>
          </a:p>
          <a:p>
            <a:r>
              <a:rPr lang="en-US" dirty="0" smtClean="0"/>
              <a:t>Self-adjusting</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23</a:t>
            </a:fld>
            <a:endParaRPr lang="en-US" dirty="0"/>
          </a:p>
        </p:txBody>
      </p:sp>
    </p:spTree>
    <p:extLst>
      <p:ext uri="{BB962C8B-B14F-4D97-AF65-F5344CB8AC3E}">
        <p14:creationId xmlns:p14="http://schemas.microsoft.com/office/powerpoint/2010/main" val="29628961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Fixed</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Provides a barrier</a:t>
            </a:r>
          </a:p>
          <a:p>
            <a:pPr lvl="1"/>
            <a:endParaRPr lang="en-US" dirty="0" smtClean="0"/>
          </a:p>
          <a:p>
            <a:r>
              <a:rPr lang="en-US" dirty="0" smtClean="0"/>
              <a:t>Advantages</a:t>
            </a:r>
          </a:p>
          <a:p>
            <a:pPr lvl="1"/>
            <a:r>
              <a:rPr lang="en-US" dirty="0" smtClean="0"/>
              <a:t>Suitable for many applications</a:t>
            </a:r>
          </a:p>
          <a:p>
            <a:pPr lvl="1"/>
            <a:r>
              <a:rPr lang="en-US" dirty="0" smtClean="0"/>
              <a:t>In-house fabrication</a:t>
            </a:r>
          </a:p>
          <a:p>
            <a:pPr lvl="1"/>
            <a:r>
              <a:rPr lang="en-US" dirty="0" smtClean="0"/>
              <a:t>Provides maximum protection</a:t>
            </a:r>
          </a:p>
          <a:p>
            <a:pPr lvl="1"/>
            <a:r>
              <a:rPr lang="en-US" dirty="0" smtClean="0"/>
              <a:t>Usually requires minimum maintenance</a:t>
            </a:r>
          </a:p>
          <a:p>
            <a:pPr lvl="1"/>
            <a:r>
              <a:rPr lang="en-US" dirty="0" smtClean="0"/>
              <a:t>Suitable for high production, repetitive operations</a:t>
            </a:r>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24</a:t>
            </a:fld>
            <a:endParaRPr lang="en-US" dirty="0"/>
          </a:p>
        </p:txBody>
      </p:sp>
    </p:spTree>
    <p:extLst>
      <p:ext uri="{BB962C8B-B14F-4D97-AF65-F5344CB8AC3E}">
        <p14:creationId xmlns:p14="http://schemas.microsoft.com/office/powerpoint/2010/main" val="26724058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Fixed  </a:t>
            </a:r>
            <a:r>
              <a:rPr lang="en-US" sz="2000" dirty="0" smtClean="0"/>
              <a:t>(continued 1)</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Provides a barrier</a:t>
            </a:r>
          </a:p>
          <a:p>
            <a:pPr lvl="1"/>
            <a:endParaRPr lang="en-US" dirty="0" smtClean="0"/>
          </a:p>
          <a:p>
            <a:r>
              <a:rPr lang="en-US" dirty="0" smtClean="0"/>
              <a:t>Limitations</a:t>
            </a:r>
          </a:p>
          <a:p>
            <a:pPr lvl="1"/>
            <a:r>
              <a:rPr lang="en-US" dirty="0" smtClean="0"/>
              <a:t>Interferes with visibility</a:t>
            </a:r>
          </a:p>
          <a:p>
            <a:pPr lvl="1"/>
            <a:r>
              <a:rPr lang="en-US" dirty="0" smtClean="0"/>
              <a:t>Limited to specific operations</a:t>
            </a:r>
          </a:p>
          <a:p>
            <a:pPr lvl="1"/>
            <a:r>
              <a:rPr lang="en-US" dirty="0" smtClean="0"/>
              <a:t>Machine adjustments and repair often requires its removal</a:t>
            </a:r>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25</a:t>
            </a:fld>
            <a:endParaRPr lang="en-US" dirty="0"/>
          </a:p>
        </p:txBody>
      </p:sp>
    </p:spTree>
    <p:extLst>
      <p:ext uri="{BB962C8B-B14F-4D97-AF65-F5344CB8AC3E}">
        <p14:creationId xmlns:p14="http://schemas.microsoft.com/office/powerpoint/2010/main" val="18450351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Fixed  </a:t>
            </a:r>
            <a:r>
              <a:rPr lang="en-US" sz="2000" dirty="0" smtClean="0"/>
              <a:t>(continued 2)</a:t>
            </a:r>
            <a:endParaRPr lang="en-US" sz="2000"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Provides a barrier</a:t>
            </a:r>
          </a:p>
          <a:p>
            <a:pPr lvl="1"/>
            <a:endParaRPr lang="en-US" dirty="0" smtClean="0"/>
          </a:p>
        </p:txBody>
      </p:sp>
      <p:pic>
        <p:nvPicPr>
          <p:cNvPr id="6" name="Picture 5" descr="Rotating equipment with fixed guard in up position" title="Fixed Guard"/>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2400" y="2895600"/>
            <a:ext cx="3918858" cy="1905000"/>
          </a:xfrm>
          <a:prstGeom prst="rect">
            <a:avLst/>
          </a:prstGeom>
        </p:spPr>
      </p:pic>
      <p:pic>
        <p:nvPicPr>
          <p:cNvPr id="7" name="Picture 6" descr="Rotating equipment with fixed guard in lowered position" title="Fixed Guard"/>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199202" y="3985419"/>
            <a:ext cx="4572000" cy="2222500"/>
          </a:xfrm>
          <a:prstGeom prst="rect">
            <a:avLst/>
          </a:prstGeom>
        </p:spPr>
      </p:pic>
    </p:spTree>
    <p:extLst>
      <p:ext uri="{BB962C8B-B14F-4D97-AF65-F5344CB8AC3E}">
        <p14:creationId xmlns:p14="http://schemas.microsoft.com/office/powerpoint/2010/main" val="28771518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fixed guards</a:t>
            </a:r>
            <a:endParaRPr lang="en-US" dirty="0"/>
          </a:p>
        </p:txBody>
      </p:sp>
      <p:sp>
        <p:nvSpPr>
          <p:cNvPr id="3" name="Slide Number Placeholder 2"/>
          <p:cNvSpPr>
            <a:spLocks noGrp="1"/>
          </p:cNvSpPr>
          <p:nvPr>
            <p:ph type="sldNum" sz="quarter" idx="12"/>
          </p:nvPr>
        </p:nvSpPr>
        <p:spPr/>
        <p:txBody>
          <a:bodyPr/>
          <a:lstStyle/>
          <a:p>
            <a:pPr>
              <a:defRPr/>
            </a:pPr>
            <a:fld id="{E711C361-3907-40E2-B851-7BB339B8B2FA}" type="slidenum">
              <a:rPr lang="en-US" smtClean="0"/>
              <a:pPr>
                <a:defRPr/>
              </a:pPr>
              <a:t>27</a:t>
            </a:fld>
            <a:endParaRPr lang="en-US" dirty="0"/>
          </a:p>
        </p:txBody>
      </p:sp>
      <p:pic>
        <p:nvPicPr>
          <p:cNvPr id="4" name="Picture 3" descr="Fixed guard on drill press" title="Fixed Guard"/>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200" y="1828800"/>
            <a:ext cx="1676400" cy="1676400"/>
          </a:xfrm>
          <a:prstGeom prst="rect">
            <a:avLst/>
          </a:prstGeom>
        </p:spPr>
      </p:pic>
      <p:pic>
        <p:nvPicPr>
          <p:cNvPr id="5" name="Picture 4" descr="Fixed guard on drill press" title="Fixed Guard"/>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24000" y="3795141"/>
            <a:ext cx="2286000" cy="2286000"/>
          </a:xfrm>
          <a:prstGeom prst="rect">
            <a:avLst/>
          </a:prstGeom>
        </p:spPr>
      </p:pic>
      <p:pic>
        <p:nvPicPr>
          <p:cNvPr id="6" name="Picture 5" descr="Fixed guard to shield from work in an fixed area" title="Fixed Guard"/>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057400" y="1420368"/>
            <a:ext cx="3825380" cy="2084832"/>
          </a:xfrm>
          <a:prstGeom prst="rect">
            <a:avLst/>
          </a:prstGeom>
        </p:spPr>
      </p:pic>
      <p:pic>
        <p:nvPicPr>
          <p:cNvPr id="7" name="Picture 6" title="Fixed Guard"/>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079702" y="1956816"/>
            <a:ext cx="2448276" cy="1838325"/>
          </a:xfrm>
          <a:prstGeom prst="rect">
            <a:avLst/>
          </a:prstGeom>
        </p:spPr>
      </p:pic>
      <p:pic>
        <p:nvPicPr>
          <p:cNvPr id="8" name="Picture 7" descr="Fixed guard cover for rotating equipment" title="Fixed Guard"/>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4591050" y="4728147"/>
            <a:ext cx="3598255" cy="1352994"/>
          </a:xfrm>
          <a:prstGeom prst="rect">
            <a:avLst/>
          </a:prstGeom>
        </p:spPr>
      </p:pic>
    </p:spTree>
    <p:extLst>
      <p:ext uri="{BB962C8B-B14F-4D97-AF65-F5344CB8AC3E}">
        <p14:creationId xmlns:p14="http://schemas.microsoft.com/office/powerpoint/2010/main" val="25004206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Interlocked</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Shuts off or disengages power and prevents starting of machine when guard is open</a:t>
            </a:r>
          </a:p>
          <a:p>
            <a:pPr lvl="1"/>
            <a:endParaRPr lang="en-US" dirty="0" smtClean="0"/>
          </a:p>
          <a:p>
            <a:r>
              <a:rPr lang="en-US" dirty="0" smtClean="0"/>
              <a:t>Advantages</a:t>
            </a:r>
          </a:p>
          <a:p>
            <a:pPr lvl="1"/>
            <a:r>
              <a:rPr lang="en-US" dirty="0" smtClean="0"/>
              <a:t>Can provide maximum protection</a:t>
            </a:r>
          </a:p>
          <a:p>
            <a:pPr lvl="1"/>
            <a:r>
              <a:rPr lang="en-US" dirty="0" smtClean="0"/>
              <a:t>Allows access to machine for making minor adjustments or removing jams without removal of fixed guards</a:t>
            </a:r>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28</a:t>
            </a:fld>
            <a:endParaRPr lang="en-US" dirty="0"/>
          </a:p>
        </p:txBody>
      </p:sp>
    </p:spTree>
    <p:extLst>
      <p:ext uri="{BB962C8B-B14F-4D97-AF65-F5344CB8AC3E}">
        <p14:creationId xmlns:p14="http://schemas.microsoft.com/office/powerpoint/2010/main" val="21573714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Interlocked  </a:t>
            </a:r>
            <a:r>
              <a:rPr lang="en-US" sz="2000" dirty="0"/>
              <a:t>(</a:t>
            </a:r>
            <a:r>
              <a:rPr lang="en-US" sz="2000" dirty="0" smtClean="0"/>
              <a:t>continued 1)</a:t>
            </a:r>
            <a:endParaRPr lang="en-US" sz="2000" dirty="0"/>
          </a:p>
        </p:txBody>
      </p:sp>
      <p:sp>
        <p:nvSpPr>
          <p:cNvPr id="3" name="Content Placeholder 2"/>
          <p:cNvSpPr>
            <a:spLocks noGrp="1"/>
          </p:cNvSpPr>
          <p:nvPr>
            <p:ph idx="1"/>
          </p:nvPr>
        </p:nvSpPr>
        <p:spPr/>
        <p:txBody>
          <a:bodyPr/>
          <a:lstStyle/>
          <a:p>
            <a:r>
              <a:rPr lang="en-US" dirty="0" smtClean="0"/>
              <a:t>What is the purpose?</a:t>
            </a:r>
          </a:p>
          <a:p>
            <a:pPr lvl="1"/>
            <a:r>
              <a:rPr lang="en-US" dirty="0"/>
              <a:t>Shuts off or disengages power and prevents starting of machine when guard is open</a:t>
            </a:r>
          </a:p>
          <a:p>
            <a:pPr lvl="1"/>
            <a:endParaRPr lang="en-US" dirty="0" smtClean="0"/>
          </a:p>
          <a:p>
            <a:r>
              <a:rPr lang="en-US" dirty="0" smtClean="0"/>
              <a:t>Limitations</a:t>
            </a:r>
          </a:p>
          <a:p>
            <a:pPr lvl="1"/>
            <a:r>
              <a:rPr lang="en-US" dirty="0" smtClean="0"/>
              <a:t>Requires careful adjustment and maintenance</a:t>
            </a:r>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29</a:t>
            </a:fld>
            <a:endParaRPr lang="en-US" dirty="0"/>
          </a:p>
        </p:txBody>
      </p:sp>
    </p:spTree>
    <p:extLst>
      <p:ext uri="{BB962C8B-B14F-4D97-AF65-F5344CB8AC3E}">
        <p14:creationId xmlns:p14="http://schemas.microsoft.com/office/powerpoint/2010/main" val="27732755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635C7BE7-D0BC-437E-83C7-410627AD12E5}" type="slidenum">
              <a:rPr lang="en-US" smtClean="0"/>
              <a:pPr>
                <a:defRPr/>
              </a:pPr>
              <a:t>3</a:t>
            </a:fld>
            <a:endParaRPr lang="en-US" dirty="0"/>
          </a:p>
        </p:txBody>
      </p:sp>
      <p:sp>
        <p:nvSpPr>
          <p:cNvPr id="4" name="Content Placeholder 3"/>
          <p:cNvSpPr>
            <a:spLocks noGrp="1"/>
          </p:cNvSpPr>
          <p:nvPr>
            <p:ph idx="1"/>
          </p:nvPr>
        </p:nvSpPr>
        <p:spPr/>
        <p:txBody>
          <a:bodyPr/>
          <a:lstStyle/>
          <a:p>
            <a:r>
              <a:rPr lang="en-US" dirty="0"/>
              <a:t>With the Occupational Safety and Health Act of 1970, Congress created the Occupational Safety and Health Administration (OSHA) to assure safe and healthful working conditions for working men and women by setting and enforcing standards, providing training, outreach, education and assistance.  Additional information can be found </a:t>
            </a:r>
            <a:r>
              <a:rPr lang="en-US" dirty="0" smtClean="0"/>
              <a:t>on the </a:t>
            </a:r>
            <a:r>
              <a:rPr lang="en-US" dirty="0" smtClean="0">
                <a:hlinkClick r:id="rId2"/>
              </a:rPr>
              <a:t>OSHA Website</a:t>
            </a:r>
            <a:r>
              <a:rPr lang="en-US" dirty="0" smtClean="0"/>
              <a:t> at </a:t>
            </a:r>
            <a:r>
              <a:rPr lang="en-US" dirty="0"/>
              <a:t>https://www.osha.gov</a:t>
            </a:r>
            <a:r>
              <a:rPr lang="en-US" dirty="0" smtClean="0"/>
              <a:t>/ </a:t>
            </a:r>
            <a:endParaRPr lang="en-US" dirty="0"/>
          </a:p>
        </p:txBody>
      </p:sp>
      <p:sp>
        <p:nvSpPr>
          <p:cNvPr id="3" name="Title 2"/>
          <p:cNvSpPr>
            <a:spLocks noGrp="1"/>
          </p:cNvSpPr>
          <p:nvPr>
            <p:ph type="title"/>
          </p:nvPr>
        </p:nvSpPr>
        <p:spPr/>
        <p:txBody>
          <a:bodyPr/>
          <a:lstStyle/>
          <a:p>
            <a:r>
              <a:rPr lang="en-US" dirty="0"/>
              <a:t>OSHA’s Mission</a:t>
            </a:r>
          </a:p>
        </p:txBody>
      </p:sp>
    </p:spTree>
    <p:extLst>
      <p:ext uri="{BB962C8B-B14F-4D97-AF65-F5344CB8AC3E}">
        <p14:creationId xmlns:p14="http://schemas.microsoft.com/office/powerpoint/2010/main" val="42758443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Interlocked </a:t>
            </a:r>
            <a:r>
              <a:rPr lang="en-US" sz="2000" dirty="0" smtClean="0"/>
              <a:t>(continued 2)</a:t>
            </a:r>
            <a:endParaRPr lang="en-US" sz="2000" dirty="0"/>
          </a:p>
        </p:txBody>
      </p:sp>
      <p:sp>
        <p:nvSpPr>
          <p:cNvPr id="3" name="Content Placeholder 2"/>
          <p:cNvSpPr>
            <a:spLocks noGrp="1"/>
          </p:cNvSpPr>
          <p:nvPr>
            <p:ph idx="1"/>
          </p:nvPr>
        </p:nvSpPr>
        <p:spPr/>
        <p:txBody>
          <a:bodyPr/>
          <a:lstStyle/>
          <a:p>
            <a:r>
              <a:rPr lang="en-US" dirty="0" smtClean="0"/>
              <a:t>What is the purpose?</a:t>
            </a:r>
          </a:p>
          <a:p>
            <a:pPr lvl="1"/>
            <a:r>
              <a:rPr lang="en-US" dirty="0"/>
              <a:t>Shuts off or disengages power and prevents starting of machine when guard is open</a:t>
            </a:r>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30</a:t>
            </a:fld>
            <a:endParaRPr lang="en-US" dirty="0"/>
          </a:p>
        </p:txBody>
      </p:sp>
      <p:pic>
        <p:nvPicPr>
          <p:cNvPr id="5" name="Picture 4" descr="RADIA Speed Demon Interlocked Picture" title="Interlocked"/>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3352800" y="2778352"/>
            <a:ext cx="2962275" cy="3619500"/>
          </a:xfrm>
          <a:prstGeom prst="rect">
            <a:avLst/>
          </a:prstGeom>
        </p:spPr>
      </p:pic>
    </p:spTree>
    <p:extLst>
      <p:ext uri="{BB962C8B-B14F-4D97-AF65-F5344CB8AC3E}">
        <p14:creationId xmlns:p14="http://schemas.microsoft.com/office/powerpoint/2010/main" val="239084163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Your Knowledge    </a:t>
            </a:r>
            <a:endParaRPr lang="en-US" dirty="0"/>
          </a:p>
        </p:txBody>
      </p:sp>
      <p:sp>
        <p:nvSpPr>
          <p:cNvPr id="3" name="Content Placeholder 2"/>
          <p:cNvSpPr>
            <a:spLocks noGrp="1"/>
          </p:cNvSpPr>
          <p:nvPr>
            <p:ph idx="1"/>
          </p:nvPr>
        </p:nvSpPr>
        <p:spPr/>
        <p:txBody>
          <a:bodyPr/>
          <a:lstStyle/>
          <a:p>
            <a:r>
              <a:rPr lang="en-US" dirty="0" smtClean="0"/>
              <a:t>Is an interlock required on the side door of a trash compactor, if the side door is located 55 inches from ground level, and the door is closed and lathed while the compactor is cycling</a:t>
            </a:r>
          </a:p>
          <a:p>
            <a:r>
              <a:rPr lang="en-US" sz="2000" dirty="0" smtClean="0"/>
              <a:t>(reference standard interpretations/Guarding machines on moveable benches and pedestals)</a:t>
            </a:r>
            <a:endParaRPr lang="en-US" sz="20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31</a:t>
            </a:fld>
            <a:endParaRPr lang="en-US" dirty="0"/>
          </a:p>
        </p:txBody>
      </p:sp>
    </p:spTree>
    <p:extLst>
      <p:ext uri="{BB962C8B-B14F-4D97-AF65-F5344CB8AC3E}">
        <p14:creationId xmlns:p14="http://schemas.microsoft.com/office/powerpoint/2010/main" val="3089187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Adjustable</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Provides a barrier that may be adjusted to facilitate a variety of production operations</a:t>
            </a:r>
          </a:p>
          <a:p>
            <a:pPr lvl="1"/>
            <a:endParaRPr lang="en-US" dirty="0" smtClean="0"/>
          </a:p>
          <a:p>
            <a:r>
              <a:rPr lang="en-US" dirty="0" smtClean="0"/>
              <a:t>Advantages</a:t>
            </a:r>
          </a:p>
          <a:p>
            <a:pPr lvl="1"/>
            <a:r>
              <a:rPr lang="en-US" dirty="0" smtClean="0"/>
              <a:t>Can construct to suit many specific operations</a:t>
            </a:r>
          </a:p>
          <a:p>
            <a:pPr lvl="1"/>
            <a:r>
              <a:rPr lang="en-US" dirty="0" smtClean="0"/>
              <a:t>Adjustable to allow for varying sizes of material</a:t>
            </a:r>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32</a:t>
            </a:fld>
            <a:endParaRPr lang="en-US" dirty="0"/>
          </a:p>
        </p:txBody>
      </p:sp>
    </p:spTree>
    <p:extLst>
      <p:ext uri="{BB962C8B-B14F-4D97-AF65-F5344CB8AC3E}">
        <p14:creationId xmlns:p14="http://schemas.microsoft.com/office/powerpoint/2010/main" val="38589994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Adjustable  </a:t>
            </a:r>
            <a:r>
              <a:rPr lang="en-US" sz="2000" dirty="0" smtClean="0"/>
              <a:t>(continued 1)</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a:t>Provides a barrier that may be adjusted to facilitate a variety of production operations</a:t>
            </a:r>
          </a:p>
          <a:p>
            <a:pPr lvl="1"/>
            <a:endParaRPr lang="en-US" dirty="0" smtClean="0"/>
          </a:p>
          <a:p>
            <a:r>
              <a:rPr lang="en-US" dirty="0" smtClean="0"/>
              <a:t>Limitations</a:t>
            </a:r>
          </a:p>
          <a:p>
            <a:pPr lvl="1"/>
            <a:r>
              <a:rPr lang="en-US" dirty="0" smtClean="0"/>
              <a:t>Hands may enter danger area</a:t>
            </a:r>
          </a:p>
          <a:p>
            <a:pPr lvl="1"/>
            <a:r>
              <a:rPr lang="en-US" dirty="0" smtClean="0"/>
              <a:t>May require frequent maintenance and adjustment</a:t>
            </a:r>
          </a:p>
          <a:p>
            <a:pPr lvl="1"/>
            <a:r>
              <a:rPr lang="en-US" dirty="0" smtClean="0"/>
              <a:t>The guard may be tampered with by the operator</a:t>
            </a:r>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33</a:t>
            </a:fld>
            <a:endParaRPr lang="en-US" dirty="0"/>
          </a:p>
        </p:txBody>
      </p:sp>
    </p:spTree>
    <p:extLst>
      <p:ext uri="{BB962C8B-B14F-4D97-AF65-F5344CB8AC3E}">
        <p14:creationId xmlns:p14="http://schemas.microsoft.com/office/powerpoint/2010/main" val="34265739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Adjustable  </a:t>
            </a:r>
            <a:r>
              <a:rPr lang="en-US" sz="2000" dirty="0" smtClean="0"/>
              <a:t>(continued 2)</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a:t>Provides a barrier that may be adjusted to facilitate a variety of production operations</a:t>
            </a:r>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34</a:t>
            </a:fld>
            <a:endParaRPr lang="en-US" dirty="0"/>
          </a:p>
        </p:txBody>
      </p:sp>
      <p:pic>
        <p:nvPicPr>
          <p:cNvPr id="5" name="Picture 4" descr="Adjustable guard" title="Adjustabl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31857" y="3276600"/>
            <a:ext cx="5016138" cy="2438400"/>
          </a:xfrm>
          <a:prstGeom prst="rect">
            <a:avLst/>
          </a:prstGeom>
        </p:spPr>
      </p:pic>
      <p:pic>
        <p:nvPicPr>
          <p:cNvPr id="6" name="Picture 5" descr="Adjustable guard" title="Adjustable"/>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5400000">
            <a:off x="5846151" y="3616244"/>
            <a:ext cx="3769518" cy="1832405"/>
          </a:xfrm>
          <a:prstGeom prst="rect">
            <a:avLst/>
          </a:prstGeom>
        </p:spPr>
      </p:pic>
    </p:spTree>
    <p:extLst>
      <p:ext uri="{BB962C8B-B14F-4D97-AF65-F5344CB8AC3E}">
        <p14:creationId xmlns:p14="http://schemas.microsoft.com/office/powerpoint/2010/main" val="30250871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Your Knowledge     </a:t>
            </a:r>
            <a:endParaRPr lang="en-US" dirty="0"/>
          </a:p>
        </p:txBody>
      </p:sp>
      <p:sp>
        <p:nvSpPr>
          <p:cNvPr id="3" name="Content Placeholder 2"/>
          <p:cNvSpPr>
            <a:spLocks noGrp="1"/>
          </p:cNvSpPr>
          <p:nvPr>
            <p:ph idx="1"/>
          </p:nvPr>
        </p:nvSpPr>
        <p:spPr/>
        <p:txBody>
          <a:bodyPr/>
          <a:lstStyle/>
          <a:p>
            <a:r>
              <a:rPr lang="en-US" dirty="0" smtClean="0"/>
              <a:t>Cutting saw blade or abrasive wheels:  Is D’AX wheels considered to be cutting or abrasive wheels in regards to OSHA guarding requirements?</a:t>
            </a:r>
          </a:p>
          <a:p>
            <a:r>
              <a:rPr lang="en-US" sz="2000" dirty="0" smtClean="0"/>
              <a:t>(reference standard interpretations/D’AX wheels are to be guarded as cutting saws)</a:t>
            </a:r>
            <a:endParaRPr lang="en-US" sz="20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35</a:t>
            </a:fld>
            <a:endParaRPr lang="en-US" dirty="0"/>
          </a:p>
        </p:txBody>
      </p:sp>
    </p:spTree>
    <p:extLst>
      <p:ext uri="{BB962C8B-B14F-4D97-AF65-F5344CB8AC3E}">
        <p14:creationId xmlns:p14="http://schemas.microsoft.com/office/powerpoint/2010/main" val="12221827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Self-adjusting</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a:t>Provides barrier that moves according to size of material entering the danger zone</a:t>
            </a:r>
          </a:p>
          <a:p>
            <a:pPr lvl="1"/>
            <a:endParaRPr lang="en-US" dirty="0" smtClean="0"/>
          </a:p>
          <a:p>
            <a:r>
              <a:rPr lang="en-US" dirty="0" smtClean="0"/>
              <a:t>Advantages</a:t>
            </a:r>
          </a:p>
          <a:p>
            <a:pPr lvl="1"/>
            <a:r>
              <a:rPr lang="en-US" dirty="0" smtClean="0"/>
              <a:t>Off-the-shelf guards often commercially available</a:t>
            </a:r>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36</a:t>
            </a:fld>
            <a:endParaRPr lang="en-US" dirty="0"/>
          </a:p>
        </p:txBody>
      </p:sp>
    </p:spTree>
    <p:extLst>
      <p:ext uri="{BB962C8B-B14F-4D97-AF65-F5344CB8AC3E}">
        <p14:creationId xmlns:p14="http://schemas.microsoft.com/office/powerpoint/2010/main" val="37626010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Self-adjusting  </a:t>
            </a:r>
            <a:r>
              <a:rPr lang="en-US" sz="2000" dirty="0" smtClean="0"/>
              <a:t>(continued 1)</a:t>
            </a:r>
            <a:endParaRPr lang="en-US" sz="2000" dirty="0"/>
          </a:p>
        </p:txBody>
      </p:sp>
      <p:sp>
        <p:nvSpPr>
          <p:cNvPr id="3" name="Content Placeholder 2"/>
          <p:cNvSpPr>
            <a:spLocks noGrp="1"/>
          </p:cNvSpPr>
          <p:nvPr>
            <p:ph idx="1"/>
          </p:nvPr>
        </p:nvSpPr>
        <p:spPr/>
        <p:txBody>
          <a:bodyPr/>
          <a:lstStyle/>
          <a:p>
            <a:r>
              <a:rPr lang="en-US" dirty="0" smtClean="0"/>
              <a:t>What is the purpose?</a:t>
            </a:r>
          </a:p>
          <a:p>
            <a:pPr lvl="1"/>
            <a:r>
              <a:rPr lang="en-US" dirty="0"/>
              <a:t>Provides barrier that moves according to size of material entering the danger zone</a:t>
            </a:r>
          </a:p>
          <a:p>
            <a:pPr lvl="1"/>
            <a:endParaRPr lang="en-US" dirty="0" smtClean="0"/>
          </a:p>
          <a:p>
            <a:r>
              <a:rPr lang="en-US" dirty="0" smtClean="0"/>
              <a:t>Limitations</a:t>
            </a:r>
          </a:p>
          <a:p>
            <a:pPr lvl="1"/>
            <a:r>
              <a:rPr lang="en-US" dirty="0" smtClean="0"/>
              <a:t>Does not always provide maximum protection</a:t>
            </a:r>
          </a:p>
          <a:p>
            <a:pPr lvl="1"/>
            <a:r>
              <a:rPr lang="en-US" dirty="0" smtClean="0"/>
              <a:t>May interfere with visibility</a:t>
            </a:r>
          </a:p>
          <a:p>
            <a:pPr lvl="1"/>
            <a:r>
              <a:rPr lang="en-US" dirty="0" smtClean="0"/>
              <a:t>May require frequent maintenance and adjustment</a:t>
            </a:r>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37</a:t>
            </a:fld>
            <a:endParaRPr lang="en-US" dirty="0"/>
          </a:p>
        </p:txBody>
      </p:sp>
    </p:spTree>
    <p:extLst>
      <p:ext uri="{BB962C8B-B14F-4D97-AF65-F5344CB8AC3E}">
        <p14:creationId xmlns:p14="http://schemas.microsoft.com/office/powerpoint/2010/main" val="201539238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Self-adjusting  </a:t>
            </a:r>
            <a:r>
              <a:rPr lang="en-US" sz="2000" dirty="0" smtClean="0"/>
              <a:t>(continued 2)</a:t>
            </a:r>
            <a:endParaRPr lang="en-US" sz="2000" dirty="0"/>
          </a:p>
        </p:txBody>
      </p:sp>
      <p:sp>
        <p:nvSpPr>
          <p:cNvPr id="3" name="Content Placeholder 2"/>
          <p:cNvSpPr>
            <a:spLocks noGrp="1"/>
          </p:cNvSpPr>
          <p:nvPr>
            <p:ph idx="1"/>
          </p:nvPr>
        </p:nvSpPr>
        <p:spPr/>
        <p:txBody>
          <a:bodyPr/>
          <a:lstStyle/>
          <a:p>
            <a:r>
              <a:rPr lang="en-US" dirty="0" smtClean="0"/>
              <a:t>What is the purpose?</a:t>
            </a:r>
          </a:p>
          <a:p>
            <a:pPr lvl="1"/>
            <a:r>
              <a:rPr lang="en-US" dirty="0"/>
              <a:t>Provides </a:t>
            </a:r>
            <a:r>
              <a:rPr lang="en-US" dirty="0" smtClean="0"/>
              <a:t>barrier that moves according to size of material entering the danger zone</a:t>
            </a:r>
            <a:endParaRPr lang="en-US" dirty="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38</a:t>
            </a:fld>
            <a:endParaRPr lang="en-US" dirty="0"/>
          </a:p>
        </p:txBody>
      </p:sp>
      <p:pic>
        <p:nvPicPr>
          <p:cNvPr id="5" name="Picture 4" descr="Self-adjusting guard on saw" title="Self-adjusting guard"/>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057400" y="3048000"/>
            <a:ext cx="5617029" cy="2730500"/>
          </a:xfrm>
          <a:prstGeom prst="rect">
            <a:avLst/>
          </a:prstGeom>
        </p:spPr>
      </p:pic>
    </p:spTree>
    <p:extLst>
      <p:ext uri="{BB962C8B-B14F-4D97-AF65-F5344CB8AC3E}">
        <p14:creationId xmlns:p14="http://schemas.microsoft.com/office/powerpoint/2010/main" val="577911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Devices</a:t>
            </a:r>
            <a:endParaRPr lang="en-US" dirty="0"/>
          </a:p>
        </p:txBody>
      </p:sp>
      <p:sp>
        <p:nvSpPr>
          <p:cNvPr id="3" name="Content Placeholder 2"/>
          <p:cNvSpPr>
            <a:spLocks noGrp="1"/>
          </p:cNvSpPr>
          <p:nvPr>
            <p:ph idx="1"/>
          </p:nvPr>
        </p:nvSpPr>
        <p:spPr/>
        <p:txBody>
          <a:bodyPr/>
          <a:lstStyle/>
          <a:p>
            <a:r>
              <a:rPr lang="en-US" dirty="0" smtClean="0"/>
              <a:t>Presence sensing devices</a:t>
            </a:r>
          </a:p>
          <a:p>
            <a:r>
              <a:rPr lang="en-US" dirty="0" smtClean="0"/>
              <a:t>Restraints</a:t>
            </a:r>
          </a:p>
          <a:p>
            <a:r>
              <a:rPr lang="en-US" dirty="0" smtClean="0"/>
              <a:t>Pullback devices</a:t>
            </a:r>
          </a:p>
          <a:p>
            <a:r>
              <a:rPr lang="en-US" dirty="0" smtClean="0"/>
              <a:t>Safety trip controls</a:t>
            </a:r>
          </a:p>
          <a:p>
            <a:r>
              <a:rPr lang="en-US" dirty="0" smtClean="0"/>
              <a:t>Gates</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39</a:t>
            </a:fld>
            <a:endParaRPr lang="en-US" dirty="0"/>
          </a:p>
        </p:txBody>
      </p:sp>
      <p:pic>
        <p:nvPicPr>
          <p:cNvPr id="5" name="Picture 4" title="Presence sensing device"/>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893576" y="1634471"/>
            <a:ext cx="2802194" cy="1828800"/>
          </a:xfrm>
          <a:prstGeom prst="rect">
            <a:avLst/>
          </a:prstGeom>
        </p:spPr>
      </p:pic>
      <p:pic>
        <p:nvPicPr>
          <p:cNvPr id="6" name="Picture 5" title="Restraint device on a power pres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650819" y="3713518"/>
            <a:ext cx="2057400" cy="2103692"/>
          </a:xfrm>
          <a:prstGeom prst="rect">
            <a:avLst/>
          </a:prstGeom>
        </p:spPr>
      </p:pic>
      <p:pic>
        <p:nvPicPr>
          <p:cNvPr id="7" name="Picture 6" title="Pullback device on a power press"/>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476740" y="2634830"/>
            <a:ext cx="1373999" cy="1656881"/>
          </a:xfrm>
          <a:prstGeom prst="rect">
            <a:avLst/>
          </a:prstGeom>
        </p:spPr>
      </p:pic>
      <p:pic>
        <p:nvPicPr>
          <p:cNvPr id="8" name="Picture 7" title="Safety trip controls"/>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134194" y="4013937"/>
            <a:ext cx="2067757" cy="1942273"/>
          </a:xfrm>
          <a:prstGeom prst="rect">
            <a:avLst/>
          </a:prstGeom>
        </p:spPr>
      </p:pic>
      <p:pic>
        <p:nvPicPr>
          <p:cNvPr id="10" name="Picture 9" title="Gates"/>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769516" y="4622424"/>
            <a:ext cx="2481263" cy="1722039"/>
          </a:xfrm>
          <a:prstGeom prst="rect">
            <a:avLst/>
          </a:prstGeom>
        </p:spPr>
      </p:pic>
    </p:spTree>
    <p:extLst>
      <p:ext uri="{BB962C8B-B14F-4D97-AF65-F5344CB8AC3E}">
        <p14:creationId xmlns:p14="http://schemas.microsoft.com/office/powerpoint/2010/main" val="1551604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OSHA’s Whistleblower Protection Program</a:t>
            </a:r>
          </a:p>
        </p:txBody>
      </p:sp>
      <p:sp>
        <p:nvSpPr>
          <p:cNvPr id="6" name="Content Placeholder 5"/>
          <p:cNvSpPr>
            <a:spLocks noGrp="1"/>
          </p:cNvSpPr>
          <p:nvPr>
            <p:ph idx="1"/>
          </p:nvPr>
        </p:nvSpPr>
        <p:spPr/>
        <p:txBody>
          <a:bodyPr/>
          <a:lstStyle/>
          <a:p>
            <a:r>
              <a:rPr lang="en-US" sz="2500" dirty="0"/>
              <a:t>This program enforces the whistleblower provisions of more than 20 whistleblower statutes protecting employees who report various workplace violations.  In general, the whistleblower anti-retaliation provision provide that employers may not discharge or otherwise retaliate against an employee because the employee has filed a complaint or exercised any rights provided to employees.  More information can be </a:t>
            </a:r>
            <a:r>
              <a:rPr lang="en-US" sz="2500" dirty="0" smtClean="0"/>
              <a:t>found on the </a:t>
            </a:r>
            <a:r>
              <a:rPr lang="en-US" sz="2500" dirty="0" smtClean="0">
                <a:hlinkClick r:id="rId2"/>
              </a:rPr>
              <a:t>Whistleblowers Website  </a:t>
            </a:r>
            <a:r>
              <a:rPr lang="en-US" sz="2500" dirty="0" smtClean="0"/>
              <a:t>at </a:t>
            </a:r>
            <a:r>
              <a:rPr lang="en-US" sz="2500" dirty="0"/>
              <a:t>https://www.whistleblowers.gov</a:t>
            </a:r>
            <a:r>
              <a:rPr lang="en-US" sz="2500" dirty="0" smtClean="0"/>
              <a:t>/ </a:t>
            </a:r>
            <a:endParaRPr lang="en-US" sz="25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4</a:t>
            </a:fld>
            <a:endParaRPr lang="en-US" dirty="0"/>
          </a:p>
        </p:txBody>
      </p:sp>
    </p:spTree>
    <p:extLst>
      <p:ext uri="{BB962C8B-B14F-4D97-AF65-F5344CB8AC3E}">
        <p14:creationId xmlns:p14="http://schemas.microsoft.com/office/powerpoint/2010/main" val="4799312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Presence Sensing Devices </a:t>
            </a:r>
            <a:r>
              <a:rPr lang="en-US" sz="2000" dirty="0" smtClean="0"/>
              <a:t>(continued 1)</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Disengage the machine when something is detected in the hazard zone</a:t>
            </a:r>
            <a:endParaRPr lang="en-US" dirty="0"/>
          </a:p>
          <a:p>
            <a:pPr lvl="1"/>
            <a:endParaRPr lang="en-US" dirty="0" smtClean="0"/>
          </a:p>
          <a:p>
            <a:r>
              <a:rPr lang="en-US" dirty="0" smtClean="0"/>
              <a:t>Types</a:t>
            </a:r>
          </a:p>
          <a:p>
            <a:pPr lvl="1"/>
            <a:r>
              <a:rPr lang="en-US" dirty="0" smtClean="0"/>
              <a:t>Photoelectric</a:t>
            </a:r>
          </a:p>
          <a:p>
            <a:pPr lvl="1"/>
            <a:r>
              <a:rPr lang="en-US" dirty="0" smtClean="0"/>
              <a:t>Radiofrequency</a:t>
            </a:r>
          </a:p>
          <a:p>
            <a:pPr lvl="1"/>
            <a:r>
              <a:rPr lang="en-US" dirty="0" smtClean="0"/>
              <a:t>Electromagnetic</a:t>
            </a:r>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40</a:t>
            </a:fld>
            <a:endParaRPr lang="en-US" dirty="0"/>
          </a:p>
        </p:txBody>
      </p:sp>
    </p:spTree>
    <p:extLst>
      <p:ext uri="{BB962C8B-B14F-4D97-AF65-F5344CB8AC3E}">
        <p14:creationId xmlns:p14="http://schemas.microsoft.com/office/powerpoint/2010/main" val="245193450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Presence Sensing Devices</a:t>
            </a:r>
            <a:r>
              <a:rPr lang="en-US" sz="2000" dirty="0">
                <a:solidFill>
                  <a:srgbClr val="464646"/>
                </a:solidFill>
              </a:rPr>
              <a:t> (</a:t>
            </a:r>
            <a:r>
              <a:rPr lang="en-US" sz="2000" dirty="0" smtClean="0">
                <a:solidFill>
                  <a:srgbClr val="464646"/>
                </a:solidFill>
              </a:rPr>
              <a:t>continued 2)</a:t>
            </a:r>
            <a:r>
              <a:rPr lang="en-US" dirty="0" smtClean="0"/>
              <a:t>   </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Disengage the machine when something is detected in the hazard zone</a:t>
            </a:r>
            <a:endParaRPr lang="en-US" dirty="0"/>
          </a:p>
          <a:p>
            <a:r>
              <a:rPr lang="en-US" dirty="0" smtClean="0"/>
              <a:t>Advantages</a:t>
            </a:r>
          </a:p>
          <a:p>
            <a:pPr lvl="1"/>
            <a:r>
              <a:rPr lang="en-US" dirty="0" smtClean="0"/>
              <a:t>All three types can allow free movement for operator</a:t>
            </a:r>
          </a:p>
          <a:p>
            <a:pPr lvl="1"/>
            <a:r>
              <a:rPr lang="en-US" dirty="0" smtClean="0"/>
              <a:t>Simplicity of use</a:t>
            </a:r>
          </a:p>
          <a:p>
            <a:pPr lvl="1"/>
            <a:r>
              <a:rPr lang="en-US" dirty="0" smtClean="0"/>
              <a:t>Photo electrics requires no adjustment</a:t>
            </a:r>
          </a:p>
          <a:p>
            <a:r>
              <a:rPr lang="en-US" dirty="0" smtClean="0"/>
              <a:t>Limitations</a:t>
            </a:r>
          </a:p>
          <a:p>
            <a:pPr lvl="1"/>
            <a:r>
              <a:rPr lang="en-US" dirty="0" smtClean="0"/>
              <a:t>Failures of input/output devices resulting in no detection when something is in the danger zone</a:t>
            </a:r>
          </a:p>
          <a:p>
            <a:endParaRPr lang="en-US" dirty="0" smtClean="0"/>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41</a:t>
            </a:fld>
            <a:endParaRPr lang="en-US" dirty="0"/>
          </a:p>
        </p:txBody>
      </p:sp>
    </p:spTree>
    <p:extLst>
      <p:ext uri="{BB962C8B-B14F-4D97-AF65-F5344CB8AC3E}">
        <p14:creationId xmlns:p14="http://schemas.microsoft.com/office/powerpoint/2010/main" val="10762599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Presence Sensing Devices </a:t>
            </a:r>
            <a:r>
              <a:rPr lang="en-US" sz="2000" dirty="0">
                <a:solidFill>
                  <a:srgbClr val="464646"/>
                </a:solidFill>
              </a:rPr>
              <a:t>(</a:t>
            </a:r>
            <a:r>
              <a:rPr lang="en-US" sz="2000" dirty="0" smtClean="0">
                <a:solidFill>
                  <a:srgbClr val="464646"/>
                </a:solidFill>
              </a:rPr>
              <a:t>continued 3)</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Disengage the machine when something is detected in the hazard zone</a:t>
            </a:r>
            <a:endParaRPr lang="en-US" dirty="0"/>
          </a:p>
          <a:p>
            <a:pPr lvl="1"/>
            <a:endParaRPr lang="en-US" dirty="0" smtClean="0"/>
          </a:p>
          <a:p>
            <a:r>
              <a:rPr lang="en-US" dirty="0" smtClean="0"/>
              <a:t>Limitations</a:t>
            </a:r>
          </a:p>
          <a:p>
            <a:pPr lvl="1"/>
            <a:r>
              <a:rPr lang="en-US" dirty="0" smtClean="0"/>
              <a:t>Does not protect against mechanical failure</a:t>
            </a:r>
          </a:p>
          <a:p>
            <a:pPr lvl="1"/>
            <a:r>
              <a:rPr lang="en-US" dirty="0" smtClean="0"/>
              <a:t>Limited to equipment that can be stopped</a:t>
            </a:r>
          </a:p>
          <a:p>
            <a:pPr lvl="1"/>
            <a:r>
              <a:rPr lang="en-US" dirty="0" smtClean="0"/>
              <a:t>Sensitivity of antennae may be an issue</a:t>
            </a:r>
          </a:p>
          <a:p>
            <a:pPr lvl="1"/>
            <a:r>
              <a:rPr lang="en-US" dirty="0" smtClean="0"/>
              <a:t>Contact bar or probe must be properly adjusted for each application(electro-mechanical)</a:t>
            </a:r>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42</a:t>
            </a:fld>
            <a:endParaRPr lang="en-US" dirty="0"/>
          </a:p>
        </p:txBody>
      </p:sp>
    </p:spTree>
    <p:extLst>
      <p:ext uri="{BB962C8B-B14F-4D97-AF65-F5344CB8AC3E}">
        <p14:creationId xmlns:p14="http://schemas.microsoft.com/office/powerpoint/2010/main" val="257395444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Your Knowledge      </a:t>
            </a:r>
            <a:endParaRPr lang="en-US" dirty="0"/>
          </a:p>
        </p:txBody>
      </p:sp>
      <p:sp>
        <p:nvSpPr>
          <p:cNvPr id="3" name="Content Placeholder 2"/>
          <p:cNvSpPr>
            <a:spLocks noGrp="1"/>
          </p:cNvSpPr>
          <p:nvPr>
            <p:ph idx="1"/>
          </p:nvPr>
        </p:nvSpPr>
        <p:spPr/>
        <p:txBody>
          <a:bodyPr/>
          <a:lstStyle/>
          <a:p>
            <a:r>
              <a:rPr lang="en-US" dirty="0" smtClean="0"/>
              <a:t>Does OSHA have any prohibition on the use of </a:t>
            </a:r>
            <a:r>
              <a:rPr lang="en-US" dirty="0" err="1" smtClean="0"/>
              <a:t>Presense</a:t>
            </a:r>
            <a:r>
              <a:rPr lang="en-US" dirty="0" smtClean="0"/>
              <a:t> Sensing Device Initiation (PSDI) light curtains in regard to:  Mechanical Power Presses, and Hydraulic Welding Presses?</a:t>
            </a:r>
          </a:p>
          <a:p>
            <a:r>
              <a:rPr lang="en-US" sz="2000" dirty="0" smtClean="0"/>
              <a:t>(reference standard interpretations/The use of </a:t>
            </a:r>
            <a:r>
              <a:rPr lang="en-US" sz="2000" dirty="0" err="1" smtClean="0"/>
              <a:t>Presense</a:t>
            </a:r>
            <a:r>
              <a:rPr lang="en-US" sz="2000" dirty="0" smtClean="0"/>
              <a:t> Sensing Device Initiation light curtains in regard to Mechanical Power Presses, Hydraulic Power Presses and Hydraulic Welding Presses)</a:t>
            </a:r>
            <a:endParaRPr lang="en-US" sz="20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43</a:t>
            </a:fld>
            <a:endParaRPr lang="en-US" dirty="0"/>
          </a:p>
        </p:txBody>
      </p:sp>
    </p:spTree>
    <p:extLst>
      <p:ext uri="{BB962C8B-B14F-4D97-AF65-F5344CB8AC3E}">
        <p14:creationId xmlns:p14="http://schemas.microsoft.com/office/powerpoint/2010/main" val="368752155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Restraint</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Prevents the operator from reaching into the danger area</a:t>
            </a:r>
            <a:endParaRPr lang="en-US" dirty="0"/>
          </a:p>
          <a:p>
            <a:pPr lvl="1"/>
            <a:endParaRPr lang="en-US" dirty="0" smtClean="0"/>
          </a:p>
          <a:p>
            <a:r>
              <a:rPr lang="en-US" dirty="0" smtClean="0"/>
              <a:t>Advantages</a:t>
            </a:r>
          </a:p>
          <a:p>
            <a:pPr lvl="1"/>
            <a:r>
              <a:rPr lang="en-US" dirty="0" smtClean="0"/>
              <a:t>Little risk of mechanical failure</a:t>
            </a:r>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44</a:t>
            </a:fld>
            <a:endParaRPr lang="en-US" dirty="0"/>
          </a:p>
        </p:txBody>
      </p:sp>
    </p:spTree>
    <p:extLst>
      <p:ext uri="{BB962C8B-B14F-4D97-AF65-F5344CB8AC3E}">
        <p14:creationId xmlns:p14="http://schemas.microsoft.com/office/powerpoint/2010/main" val="9332780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Restraint  </a:t>
            </a:r>
            <a:r>
              <a:rPr lang="en-US" sz="2000" dirty="0" smtClean="0"/>
              <a:t>(continued)</a:t>
            </a:r>
            <a:endParaRPr lang="en-US" sz="2000" dirty="0"/>
          </a:p>
        </p:txBody>
      </p:sp>
      <p:sp>
        <p:nvSpPr>
          <p:cNvPr id="3" name="Content Placeholder 2"/>
          <p:cNvSpPr>
            <a:spLocks noGrp="1"/>
          </p:cNvSpPr>
          <p:nvPr>
            <p:ph idx="1"/>
          </p:nvPr>
        </p:nvSpPr>
        <p:spPr/>
        <p:txBody>
          <a:bodyPr/>
          <a:lstStyle/>
          <a:p>
            <a:r>
              <a:rPr lang="en-US" dirty="0" smtClean="0"/>
              <a:t>What is the purpose?</a:t>
            </a:r>
          </a:p>
          <a:p>
            <a:pPr lvl="1"/>
            <a:r>
              <a:rPr lang="en-US" dirty="0"/>
              <a:t>Prevents the operator from reaching into the danger area</a:t>
            </a:r>
          </a:p>
          <a:p>
            <a:pPr lvl="1"/>
            <a:endParaRPr lang="en-US" dirty="0" smtClean="0"/>
          </a:p>
          <a:p>
            <a:r>
              <a:rPr lang="en-US" dirty="0" smtClean="0"/>
              <a:t>Limitations</a:t>
            </a:r>
          </a:p>
          <a:p>
            <a:pPr lvl="1"/>
            <a:r>
              <a:rPr lang="en-US" dirty="0" smtClean="0"/>
              <a:t>Limits movements of operator</a:t>
            </a:r>
          </a:p>
          <a:p>
            <a:pPr lvl="1"/>
            <a:r>
              <a:rPr lang="en-US" dirty="0" smtClean="0"/>
              <a:t>Requires close supervision of operator’s use of equipment</a:t>
            </a:r>
          </a:p>
          <a:p>
            <a:pPr lvl="1"/>
            <a:r>
              <a:rPr lang="en-US" dirty="0" smtClean="0"/>
              <a:t>Requires frequent inspection, maintenance and adjustments</a:t>
            </a:r>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45</a:t>
            </a:fld>
            <a:endParaRPr lang="en-US" dirty="0"/>
          </a:p>
        </p:txBody>
      </p:sp>
    </p:spTree>
    <p:extLst>
      <p:ext uri="{BB962C8B-B14F-4D97-AF65-F5344CB8AC3E}">
        <p14:creationId xmlns:p14="http://schemas.microsoft.com/office/powerpoint/2010/main" val="181437139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Your Knowledge       </a:t>
            </a:r>
            <a:endParaRPr lang="en-US" dirty="0"/>
          </a:p>
        </p:txBody>
      </p:sp>
      <p:sp>
        <p:nvSpPr>
          <p:cNvPr id="3" name="Content Placeholder 2"/>
          <p:cNvSpPr>
            <a:spLocks noGrp="1"/>
          </p:cNvSpPr>
          <p:nvPr>
            <p:ph idx="1"/>
          </p:nvPr>
        </p:nvSpPr>
        <p:spPr/>
        <p:txBody>
          <a:bodyPr/>
          <a:lstStyle/>
          <a:p>
            <a:r>
              <a:rPr lang="en-US" dirty="0" smtClean="0"/>
              <a:t>Does OSHA have a regulation for machine guarding specific to the bowling pin setting machinery?</a:t>
            </a:r>
          </a:p>
          <a:p>
            <a:r>
              <a:rPr lang="en-US" sz="2000" dirty="0" smtClean="0"/>
              <a:t>(reference standard interpretations/OSHA ARCHIVE regarding the subject of guarding machinery in bowling centers)</a:t>
            </a:r>
            <a:endParaRPr lang="en-US" sz="20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46</a:t>
            </a:fld>
            <a:endParaRPr lang="en-US" dirty="0"/>
          </a:p>
        </p:txBody>
      </p:sp>
    </p:spTree>
    <p:extLst>
      <p:ext uri="{BB962C8B-B14F-4D97-AF65-F5344CB8AC3E}">
        <p14:creationId xmlns:p14="http://schemas.microsoft.com/office/powerpoint/2010/main" val="20300387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Pullback</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As the machine cycle, the operator’s hands are pulled out of the danger zone</a:t>
            </a:r>
            <a:endParaRPr lang="en-US" dirty="0"/>
          </a:p>
          <a:p>
            <a:pPr lvl="1"/>
            <a:endParaRPr lang="en-US" dirty="0" smtClean="0"/>
          </a:p>
          <a:p>
            <a:r>
              <a:rPr lang="en-US" dirty="0" smtClean="0"/>
              <a:t>Advantages</a:t>
            </a:r>
          </a:p>
          <a:p>
            <a:pPr lvl="1"/>
            <a:r>
              <a:rPr lang="en-US" dirty="0" smtClean="0"/>
              <a:t>Eliminates the needs for guards at the danger zone</a:t>
            </a:r>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47</a:t>
            </a:fld>
            <a:endParaRPr lang="en-US" dirty="0"/>
          </a:p>
        </p:txBody>
      </p:sp>
    </p:spTree>
    <p:extLst>
      <p:ext uri="{BB962C8B-B14F-4D97-AF65-F5344CB8AC3E}">
        <p14:creationId xmlns:p14="http://schemas.microsoft.com/office/powerpoint/2010/main" val="341658493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Pullback </a:t>
            </a:r>
            <a:r>
              <a:rPr lang="en-US" sz="2000" dirty="0" smtClean="0"/>
              <a:t>(continued)</a:t>
            </a:r>
            <a:endParaRPr lang="en-US" sz="2000" dirty="0"/>
          </a:p>
        </p:txBody>
      </p:sp>
      <p:sp>
        <p:nvSpPr>
          <p:cNvPr id="3" name="Content Placeholder 2"/>
          <p:cNvSpPr>
            <a:spLocks noGrp="1"/>
          </p:cNvSpPr>
          <p:nvPr>
            <p:ph idx="1"/>
          </p:nvPr>
        </p:nvSpPr>
        <p:spPr/>
        <p:txBody>
          <a:bodyPr/>
          <a:lstStyle/>
          <a:p>
            <a:r>
              <a:rPr lang="en-US" dirty="0" smtClean="0"/>
              <a:t>What is the purpose?</a:t>
            </a:r>
          </a:p>
          <a:p>
            <a:pPr lvl="1"/>
            <a:r>
              <a:rPr lang="en-US" dirty="0"/>
              <a:t>As the machine cycle, the operator’s hands are pulled out of the danger zone</a:t>
            </a:r>
          </a:p>
          <a:p>
            <a:pPr lvl="1"/>
            <a:endParaRPr lang="en-US" dirty="0" smtClean="0"/>
          </a:p>
          <a:p>
            <a:r>
              <a:rPr lang="en-US" dirty="0" smtClean="0"/>
              <a:t>Limitations</a:t>
            </a:r>
          </a:p>
          <a:p>
            <a:pPr lvl="1"/>
            <a:r>
              <a:rPr lang="en-US" dirty="0" smtClean="0"/>
              <a:t>Limits movements of operator</a:t>
            </a:r>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48</a:t>
            </a:fld>
            <a:endParaRPr lang="en-US" dirty="0"/>
          </a:p>
        </p:txBody>
      </p:sp>
    </p:spTree>
    <p:extLst>
      <p:ext uri="{BB962C8B-B14F-4D97-AF65-F5344CB8AC3E}">
        <p14:creationId xmlns:p14="http://schemas.microsoft.com/office/powerpoint/2010/main" val="276339768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trip controls</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Stops machine when controls tripped</a:t>
            </a:r>
            <a:endParaRPr lang="en-US" dirty="0"/>
          </a:p>
          <a:p>
            <a:pPr lvl="1"/>
            <a:endParaRPr lang="en-US" dirty="0" smtClean="0"/>
          </a:p>
          <a:p>
            <a:r>
              <a:rPr lang="en-US" dirty="0" smtClean="0"/>
              <a:t>Types</a:t>
            </a:r>
          </a:p>
          <a:p>
            <a:pPr lvl="1"/>
            <a:r>
              <a:rPr lang="en-US" dirty="0" smtClean="0"/>
              <a:t>Pressure sensitive body bar</a:t>
            </a:r>
          </a:p>
          <a:p>
            <a:pPr lvl="1"/>
            <a:r>
              <a:rPr lang="en-US" dirty="0" smtClean="0"/>
              <a:t>Safety </a:t>
            </a:r>
            <a:r>
              <a:rPr lang="en-US" dirty="0" err="1" smtClean="0"/>
              <a:t>triprod</a:t>
            </a:r>
            <a:endParaRPr lang="en-US" dirty="0" smtClean="0"/>
          </a:p>
          <a:p>
            <a:pPr lvl="1"/>
            <a:r>
              <a:rPr lang="en-US" dirty="0" smtClean="0"/>
              <a:t>Two-hand control</a:t>
            </a:r>
          </a:p>
          <a:p>
            <a:pPr lvl="1"/>
            <a:r>
              <a:rPr lang="en-US" dirty="0" smtClean="0"/>
              <a:t>Two-hand trip</a:t>
            </a:r>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49</a:t>
            </a:fld>
            <a:endParaRPr lang="en-US" dirty="0"/>
          </a:p>
        </p:txBody>
      </p:sp>
    </p:spTree>
    <p:extLst>
      <p:ext uri="{BB962C8B-B14F-4D97-AF65-F5344CB8AC3E}">
        <p14:creationId xmlns:p14="http://schemas.microsoft.com/office/powerpoint/2010/main" val="27322662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Accidents Related to Unguarded Equipment</a:t>
            </a:r>
          </a:p>
          <a:p>
            <a:r>
              <a:rPr lang="en-US" dirty="0" smtClean="0"/>
              <a:t>Elements of a Machine Guarding Program</a:t>
            </a:r>
          </a:p>
          <a:p>
            <a:r>
              <a:rPr lang="en-US" dirty="0" smtClean="0"/>
              <a:t>OSHA Regulations for Machine Guarding</a:t>
            </a:r>
          </a:p>
          <a:p>
            <a:r>
              <a:rPr lang="en-US" dirty="0" smtClean="0"/>
              <a:t>Types of Guards and Devices</a:t>
            </a:r>
          </a:p>
          <a:p>
            <a:r>
              <a:rPr lang="en-US" dirty="0" smtClean="0"/>
              <a:t>Guarding by Location and Distance</a:t>
            </a:r>
          </a:p>
          <a:p>
            <a:r>
              <a:rPr lang="en-US" dirty="0" smtClean="0"/>
              <a:t>Robots in the Workplace</a:t>
            </a:r>
          </a:p>
          <a:p>
            <a:r>
              <a:rPr lang="en-US" dirty="0"/>
              <a:t>Hazards of Unguarded Machines</a:t>
            </a:r>
          </a:p>
          <a:p>
            <a:r>
              <a:rPr lang="en-US" dirty="0"/>
              <a:t>Requirements for Guarding</a:t>
            </a:r>
          </a:p>
          <a:p>
            <a:r>
              <a:rPr lang="en-US" dirty="0" smtClean="0"/>
              <a:t>Workshop discussion for practical application of various type of guards and devices</a:t>
            </a:r>
          </a:p>
          <a:p>
            <a:pPr marL="109537" indent="0">
              <a:buNone/>
            </a:pPr>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5</a:t>
            </a:fld>
            <a:endParaRPr lang="en-US" dirty="0"/>
          </a:p>
        </p:txBody>
      </p:sp>
    </p:spTree>
    <p:extLst>
      <p:ext uri="{BB962C8B-B14F-4D97-AF65-F5344CB8AC3E}">
        <p14:creationId xmlns:p14="http://schemas.microsoft.com/office/powerpoint/2010/main" val="421673593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trip controls  </a:t>
            </a:r>
            <a:r>
              <a:rPr lang="en-US" sz="2000" dirty="0" smtClean="0"/>
              <a:t>(continued 1)</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Stops machine when controls tripped</a:t>
            </a:r>
            <a:endParaRPr lang="en-US" dirty="0"/>
          </a:p>
          <a:p>
            <a:pPr lvl="1"/>
            <a:endParaRPr lang="en-US" dirty="0" smtClean="0"/>
          </a:p>
          <a:p>
            <a:r>
              <a:rPr lang="en-US" dirty="0" smtClean="0"/>
              <a:t>Advantages</a:t>
            </a:r>
          </a:p>
          <a:p>
            <a:pPr lvl="1"/>
            <a:r>
              <a:rPr lang="en-US" dirty="0" smtClean="0"/>
              <a:t>Simplicity in use</a:t>
            </a:r>
          </a:p>
          <a:p>
            <a:pPr lvl="1"/>
            <a:r>
              <a:rPr lang="en-US" dirty="0" smtClean="0"/>
              <a:t>Concurrent use of both hands on separated controls prevent hands from being in danger zone</a:t>
            </a:r>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50</a:t>
            </a:fld>
            <a:endParaRPr lang="en-US" dirty="0"/>
          </a:p>
        </p:txBody>
      </p:sp>
    </p:spTree>
    <p:extLst>
      <p:ext uri="{BB962C8B-B14F-4D97-AF65-F5344CB8AC3E}">
        <p14:creationId xmlns:p14="http://schemas.microsoft.com/office/powerpoint/2010/main" val="183413087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Your Knowledge        </a:t>
            </a:r>
            <a:endParaRPr lang="en-US" dirty="0"/>
          </a:p>
        </p:txBody>
      </p:sp>
      <p:sp>
        <p:nvSpPr>
          <p:cNvPr id="3" name="Content Placeholder 2"/>
          <p:cNvSpPr>
            <a:spLocks noGrp="1"/>
          </p:cNvSpPr>
          <p:nvPr>
            <p:ph idx="1"/>
          </p:nvPr>
        </p:nvSpPr>
        <p:spPr/>
        <p:txBody>
          <a:bodyPr/>
          <a:lstStyle/>
          <a:p>
            <a:r>
              <a:rPr lang="en-US" dirty="0" smtClean="0"/>
              <a:t>Does machine safeguarding requirements apply to refuse balers, compactors and garbage trucks?</a:t>
            </a:r>
          </a:p>
          <a:p>
            <a:r>
              <a:rPr lang="en-US" sz="2000" dirty="0" smtClean="0"/>
              <a:t>(reference standard interpretations/Machine safeguarding requirements apply to refuse industry balers, compactors, and garbage trucks)</a:t>
            </a:r>
            <a:endParaRPr lang="en-US" sz="20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51</a:t>
            </a:fld>
            <a:endParaRPr lang="en-US" dirty="0"/>
          </a:p>
        </p:txBody>
      </p:sp>
    </p:spTree>
    <p:extLst>
      <p:ext uri="{BB962C8B-B14F-4D97-AF65-F5344CB8AC3E}">
        <p14:creationId xmlns:p14="http://schemas.microsoft.com/office/powerpoint/2010/main" val="16675096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trip controls  </a:t>
            </a:r>
            <a:r>
              <a:rPr lang="en-US" sz="2000" dirty="0" smtClean="0"/>
              <a:t>(continued 2)</a:t>
            </a:r>
            <a:endParaRPr lang="en-US" sz="2000"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Stops machine when controls tripped</a:t>
            </a:r>
            <a:endParaRPr lang="en-US" dirty="0"/>
          </a:p>
          <a:p>
            <a:pPr lvl="1"/>
            <a:endParaRPr lang="en-US" dirty="0" smtClean="0"/>
          </a:p>
          <a:p>
            <a:r>
              <a:rPr lang="en-US" dirty="0" smtClean="0"/>
              <a:t>Limitations</a:t>
            </a:r>
          </a:p>
          <a:p>
            <a:pPr lvl="1"/>
            <a:r>
              <a:rPr lang="en-US" dirty="0" smtClean="0"/>
              <a:t>Only protects the operator</a:t>
            </a:r>
          </a:p>
          <a:p>
            <a:pPr lvl="1"/>
            <a:r>
              <a:rPr lang="en-US" dirty="0" smtClean="0"/>
              <a:t>May require a machine brake</a:t>
            </a:r>
          </a:p>
          <a:p>
            <a:pPr lvl="1"/>
            <a:r>
              <a:rPr lang="en-US" dirty="0" smtClean="0"/>
              <a:t>Operator may block one control open</a:t>
            </a:r>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52</a:t>
            </a:fld>
            <a:endParaRPr lang="en-US" dirty="0"/>
          </a:p>
        </p:txBody>
      </p:sp>
    </p:spTree>
    <p:extLst>
      <p:ext uri="{BB962C8B-B14F-4D97-AF65-F5344CB8AC3E}">
        <p14:creationId xmlns:p14="http://schemas.microsoft.com/office/powerpoint/2010/main" val="18899050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Gates</a:t>
            </a:r>
            <a:endParaRPr lang="en-US"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Provided a barrier between danger area and operator or other personnel</a:t>
            </a:r>
            <a:endParaRPr lang="en-US" dirty="0"/>
          </a:p>
          <a:p>
            <a:pPr lvl="1"/>
            <a:endParaRPr lang="en-US" dirty="0" smtClean="0"/>
          </a:p>
          <a:p>
            <a:r>
              <a:rPr lang="en-US" dirty="0" smtClean="0"/>
              <a:t>Advantages</a:t>
            </a:r>
          </a:p>
          <a:p>
            <a:pPr lvl="1"/>
            <a:r>
              <a:rPr lang="en-US" dirty="0" smtClean="0"/>
              <a:t>Can prevent reaching into or walking into the danger zone</a:t>
            </a:r>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53</a:t>
            </a:fld>
            <a:endParaRPr lang="en-US" dirty="0"/>
          </a:p>
        </p:txBody>
      </p:sp>
    </p:spTree>
    <p:extLst>
      <p:ext uri="{BB962C8B-B14F-4D97-AF65-F5344CB8AC3E}">
        <p14:creationId xmlns:p14="http://schemas.microsoft.com/office/powerpoint/2010/main" val="123990441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Gates  </a:t>
            </a:r>
            <a:r>
              <a:rPr lang="en-US" sz="2000" dirty="0" smtClean="0"/>
              <a:t>(continued)</a:t>
            </a:r>
            <a:endParaRPr lang="en-US" sz="2000" dirty="0"/>
          </a:p>
        </p:txBody>
      </p:sp>
      <p:sp>
        <p:nvSpPr>
          <p:cNvPr id="3" name="Content Placeholder 2"/>
          <p:cNvSpPr>
            <a:spLocks noGrp="1"/>
          </p:cNvSpPr>
          <p:nvPr>
            <p:ph idx="1"/>
          </p:nvPr>
        </p:nvSpPr>
        <p:spPr/>
        <p:txBody>
          <a:bodyPr/>
          <a:lstStyle/>
          <a:p>
            <a:r>
              <a:rPr lang="en-US" dirty="0" smtClean="0"/>
              <a:t>What is the purpose?</a:t>
            </a:r>
          </a:p>
          <a:p>
            <a:pPr lvl="1"/>
            <a:r>
              <a:rPr lang="en-US" dirty="0" smtClean="0"/>
              <a:t>Provided a barrier between danger area and operator or other personnel</a:t>
            </a:r>
            <a:endParaRPr lang="en-US" dirty="0"/>
          </a:p>
          <a:p>
            <a:pPr lvl="1"/>
            <a:endParaRPr lang="en-US" dirty="0" smtClean="0"/>
          </a:p>
          <a:p>
            <a:r>
              <a:rPr lang="en-US" dirty="0" smtClean="0"/>
              <a:t>Limitations</a:t>
            </a:r>
          </a:p>
          <a:p>
            <a:pPr lvl="1"/>
            <a:r>
              <a:rPr lang="en-US" dirty="0" smtClean="0"/>
              <a:t>May require frequent inspection and regular maintenance</a:t>
            </a:r>
          </a:p>
          <a:p>
            <a:pPr lvl="1"/>
            <a:r>
              <a:rPr lang="en-US" dirty="0" smtClean="0"/>
              <a:t>May interfere with the operator’s ability to see the work</a:t>
            </a:r>
          </a:p>
          <a:p>
            <a:pPr lvl="1"/>
            <a:endParaRPr lang="en-US" dirty="0"/>
          </a:p>
          <a:p>
            <a:pPr lvl="1"/>
            <a:endParaRPr lang="en-US" dirty="0" smtClean="0"/>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54</a:t>
            </a:fld>
            <a:endParaRPr lang="en-US" dirty="0"/>
          </a:p>
        </p:txBody>
      </p:sp>
    </p:spTree>
    <p:extLst>
      <p:ext uri="{BB962C8B-B14F-4D97-AF65-F5344CB8AC3E}">
        <p14:creationId xmlns:p14="http://schemas.microsoft.com/office/powerpoint/2010/main" val="367564652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Guarding by Location and Distance</a:t>
            </a:r>
            <a:endParaRPr lang="en-US" dirty="0"/>
          </a:p>
        </p:txBody>
      </p:sp>
      <p:sp>
        <p:nvSpPr>
          <p:cNvPr id="3" name="Content Placeholder 2"/>
          <p:cNvSpPr>
            <a:spLocks noGrp="1"/>
          </p:cNvSpPr>
          <p:nvPr>
            <p:ph idx="1"/>
          </p:nvPr>
        </p:nvSpPr>
        <p:spPr>
          <a:xfrm>
            <a:off x="479612" y="1417638"/>
            <a:ext cx="8229600" cy="5059362"/>
          </a:xfrm>
        </p:spPr>
        <p:txBody>
          <a:bodyPr/>
          <a:lstStyle/>
          <a:p>
            <a:r>
              <a:rPr lang="en-US" dirty="0" smtClean="0"/>
              <a:t>Location</a:t>
            </a:r>
          </a:p>
          <a:p>
            <a:pPr lvl="1"/>
            <a:r>
              <a:rPr lang="en-US" dirty="0" smtClean="0"/>
              <a:t>Position machines so that the dangerous moving parts of a machine are not accessible, or do not present a hazard to the worker during the normal operation of the machine</a:t>
            </a:r>
          </a:p>
          <a:p>
            <a:pPr lvl="2"/>
            <a:r>
              <a:rPr lang="en-US" dirty="0" smtClean="0"/>
              <a:t>Minimum distance required from floor to danger zone is 7 feet.</a:t>
            </a:r>
            <a:endParaRPr lang="en-US" dirty="0"/>
          </a:p>
          <a:p>
            <a:r>
              <a:rPr lang="en-US" dirty="0" smtClean="0"/>
              <a:t>Distance</a:t>
            </a:r>
          </a:p>
          <a:p>
            <a:pPr lvl="1"/>
            <a:r>
              <a:rPr lang="en-US" dirty="0" smtClean="0"/>
              <a:t>D = 63 in/s x </a:t>
            </a:r>
            <a:r>
              <a:rPr lang="en-US" dirty="0" err="1" smtClean="0"/>
              <a:t>Ts</a:t>
            </a:r>
            <a:endParaRPr lang="en-US" dirty="0" smtClean="0"/>
          </a:p>
          <a:p>
            <a:pPr lvl="3"/>
            <a:r>
              <a:rPr lang="en-US" dirty="0" smtClean="0"/>
              <a:t>D is inches from the point of operation</a:t>
            </a:r>
          </a:p>
          <a:p>
            <a:pPr lvl="3"/>
            <a:r>
              <a:rPr lang="en-US" dirty="0" smtClean="0"/>
              <a:t>63 in/s is an assumed hand speed</a:t>
            </a:r>
          </a:p>
          <a:p>
            <a:pPr lvl="3"/>
            <a:r>
              <a:rPr lang="en-US" dirty="0" err="1" smtClean="0"/>
              <a:t>Ts</a:t>
            </a:r>
            <a:r>
              <a:rPr lang="en-US" dirty="0" smtClean="0"/>
              <a:t> is the stopping time of the machine in seconds</a:t>
            </a:r>
          </a:p>
          <a:p>
            <a:pPr lvl="3"/>
            <a:endParaRPr lang="en-US" dirty="0" smtClean="0"/>
          </a:p>
          <a:p>
            <a:pPr lvl="1"/>
            <a:endParaRPr lang="en-US" b="1"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55</a:t>
            </a:fld>
            <a:endParaRPr lang="en-US" dirty="0"/>
          </a:p>
        </p:txBody>
      </p:sp>
    </p:spTree>
    <p:extLst>
      <p:ext uri="{BB962C8B-B14F-4D97-AF65-F5344CB8AC3E}">
        <p14:creationId xmlns:p14="http://schemas.microsoft.com/office/powerpoint/2010/main" val="207684228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Your Knowledge         </a:t>
            </a:r>
            <a:endParaRPr lang="en-US" dirty="0"/>
          </a:p>
        </p:txBody>
      </p:sp>
      <p:sp>
        <p:nvSpPr>
          <p:cNvPr id="3" name="Content Placeholder 2"/>
          <p:cNvSpPr>
            <a:spLocks noGrp="1"/>
          </p:cNvSpPr>
          <p:nvPr>
            <p:ph idx="1"/>
          </p:nvPr>
        </p:nvSpPr>
        <p:spPr/>
        <p:txBody>
          <a:bodyPr/>
          <a:lstStyle/>
          <a:p>
            <a:r>
              <a:rPr lang="en-US" dirty="0" smtClean="0"/>
              <a:t>Are barrier chains or fencing surrounding the working envelope and employer training and work procedures which prohibit employee access into the work area be considered adequate machine guarding?</a:t>
            </a:r>
          </a:p>
          <a:p>
            <a:r>
              <a:rPr lang="en-US" sz="1800" dirty="0" smtClean="0"/>
              <a:t>(reference standard interpretations/machine guarding and exposure to hazards from robotic laundry shuttles)</a:t>
            </a:r>
            <a:endParaRPr lang="en-US" sz="1800"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56</a:t>
            </a:fld>
            <a:endParaRPr lang="en-US" dirty="0"/>
          </a:p>
        </p:txBody>
      </p:sp>
    </p:spTree>
    <p:extLst>
      <p:ext uri="{BB962C8B-B14F-4D97-AF65-F5344CB8AC3E}">
        <p14:creationId xmlns:p14="http://schemas.microsoft.com/office/powerpoint/2010/main" val="4314051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Machine Motion</a:t>
            </a:r>
            <a:endParaRPr lang="en-US" sz="2000" dirty="0"/>
          </a:p>
        </p:txBody>
      </p:sp>
      <p:sp>
        <p:nvSpPr>
          <p:cNvPr id="3" name="Content Placeholder 2"/>
          <p:cNvSpPr>
            <a:spLocks noGrp="1"/>
          </p:cNvSpPr>
          <p:nvPr>
            <p:ph idx="1"/>
          </p:nvPr>
        </p:nvSpPr>
        <p:spPr/>
        <p:txBody>
          <a:bodyPr/>
          <a:lstStyle/>
          <a:p>
            <a:r>
              <a:rPr lang="en-US" dirty="0" smtClean="0"/>
              <a:t>1 Rotating</a:t>
            </a:r>
          </a:p>
          <a:p>
            <a:endParaRPr lang="en-US" dirty="0" smtClean="0"/>
          </a:p>
          <a:p>
            <a:pPr lvl="1"/>
            <a:r>
              <a:rPr lang="en-US" dirty="0" smtClean="0"/>
              <a:t>List examples of rotating motion at your place of employment</a:t>
            </a:r>
          </a:p>
          <a:p>
            <a:pPr lvl="1"/>
            <a:r>
              <a:rPr lang="en-US" dirty="0" smtClean="0"/>
              <a:t>Identify hazards resulting for rotating motion</a:t>
            </a:r>
          </a:p>
          <a:p>
            <a:pPr lvl="2"/>
            <a:r>
              <a:rPr lang="en-US" sz="2000" dirty="0" smtClean="0"/>
              <a:t>Point of operation, In-running nib points, chips, sparks</a:t>
            </a:r>
          </a:p>
          <a:p>
            <a:pPr lvl="1"/>
            <a:r>
              <a:rPr lang="en-US" dirty="0" smtClean="0"/>
              <a:t>Are the examples listed; guarded or unguarded?</a:t>
            </a:r>
          </a:p>
          <a:p>
            <a:pPr lvl="2"/>
            <a:r>
              <a:rPr lang="en-US" dirty="0" smtClean="0"/>
              <a:t>If not Why?</a:t>
            </a:r>
            <a:endParaRPr lang="en-US" dirty="0"/>
          </a:p>
          <a:p>
            <a:pPr lvl="1"/>
            <a:r>
              <a:rPr lang="en-US" dirty="0" smtClean="0"/>
              <a:t>Share examples of how rotating motion are guarded at your place of employment</a:t>
            </a:r>
          </a:p>
          <a:p>
            <a:pPr lvl="1"/>
            <a:r>
              <a:rPr lang="en-US" dirty="0" smtClean="0"/>
              <a:t>Discussion of Requirements for machine guards</a:t>
            </a:r>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57</a:t>
            </a:fld>
            <a:endParaRPr lang="en-US" dirty="0"/>
          </a:p>
        </p:txBody>
      </p:sp>
    </p:spTree>
    <p:extLst>
      <p:ext uri="{BB962C8B-B14F-4D97-AF65-F5344CB8AC3E}">
        <p14:creationId xmlns:p14="http://schemas.microsoft.com/office/powerpoint/2010/main" val="79877194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3200" dirty="0" smtClean="0"/>
              <a:t>Discussion on Requirements for Machine Guarding </a:t>
            </a:r>
            <a:r>
              <a:rPr lang="en-US" sz="2000" dirty="0" smtClean="0"/>
              <a:t>(rotating)</a:t>
            </a:r>
            <a:endParaRPr lang="en-US" sz="1400" dirty="0"/>
          </a:p>
        </p:txBody>
      </p:sp>
      <p:sp>
        <p:nvSpPr>
          <p:cNvPr id="3" name="Content Placeholder 2"/>
          <p:cNvSpPr>
            <a:spLocks noGrp="1"/>
          </p:cNvSpPr>
          <p:nvPr>
            <p:ph idx="1"/>
          </p:nvPr>
        </p:nvSpPr>
        <p:spPr>
          <a:xfrm>
            <a:off x="439615" y="1371600"/>
            <a:ext cx="8229600" cy="4800600"/>
          </a:xfrm>
        </p:spPr>
        <p:txBody>
          <a:bodyPr/>
          <a:lstStyle/>
          <a:p>
            <a:r>
              <a:rPr lang="en-US" dirty="0" smtClean="0"/>
              <a:t>Does the current guarding method prevent contact?</a:t>
            </a:r>
          </a:p>
          <a:p>
            <a:pPr lvl="1"/>
            <a:r>
              <a:rPr lang="en-US" dirty="0" smtClean="0"/>
              <a:t>Does the guard openings width meet the requirement for the distance a guard must be from a danger line?</a:t>
            </a:r>
          </a:p>
          <a:p>
            <a:pPr lvl="1"/>
            <a:endParaRPr lang="en-US" dirty="0" smtClean="0"/>
          </a:p>
          <a:p>
            <a:r>
              <a:rPr lang="en-US" dirty="0" smtClean="0"/>
              <a:t>Is the machine guard secure?</a:t>
            </a:r>
          </a:p>
          <a:p>
            <a:endParaRPr lang="en-US" dirty="0" smtClean="0"/>
          </a:p>
          <a:p>
            <a:r>
              <a:rPr lang="en-US" dirty="0" smtClean="0"/>
              <a:t>Does the machine guard create no new Hazards?</a:t>
            </a:r>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58</a:t>
            </a:fld>
            <a:endParaRPr lang="en-US" dirty="0"/>
          </a:p>
        </p:txBody>
      </p:sp>
    </p:spTree>
    <p:extLst>
      <p:ext uri="{BB962C8B-B14F-4D97-AF65-F5344CB8AC3E}">
        <p14:creationId xmlns:p14="http://schemas.microsoft.com/office/powerpoint/2010/main" val="313667905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3200" dirty="0" smtClean="0"/>
              <a:t>Discussion on Requirements for Machine Guarding </a:t>
            </a:r>
            <a:r>
              <a:rPr lang="en-US" sz="2000" dirty="0" smtClean="0"/>
              <a:t>(rotating continued 1)</a:t>
            </a:r>
            <a:endParaRPr lang="en-US" sz="2000" dirty="0"/>
          </a:p>
        </p:txBody>
      </p:sp>
      <p:sp>
        <p:nvSpPr>
          <p:cNvPr id="3" name="Content Placeholder 2"/>
          <p:cNvSpPr>
            <a:spLocks noGrp="1"/>
          </p:cNvSpPr>
          <p:nvPr>
            <p:ph idx="1"/>
          </p:nvPr>
        </p:nvSpPr>
        <p:spPr>
          <a:xfrm>
            <a:off x="439615" y="1371600"/>
            <a:ext cx="8229600" cy="4800600"/>
          </a:xfrm>
        </p:spPr>
        <p:txBody>
          <a:bodyPr/>
          <a:lstStyle/>
          <a:p>
            <a:r>
              <a:rPr lang="en-US" dirty="0" smtClean="0"/>
              <a:t>Does the guard protect from falling objects?</a:t>
            </a:r>
          </a:p>
          <a:p>
            <a:endParaRPr lang="en-US" dirty="0" smtClean="0"/>
          </a:p>
          <a:p>
            <a:r>
              <a:rPr lang="en-US" dirty="0" smtClean="0"/>
              <a:t>Does the guard create no interference?</a:t>
            </a:r>
          </a:p>
          <a:p>
            <a:endParaRPr lang="en-US" dirty="0" smtClean="0"/>
          </a:p>
          <a:p>
            <a:r>
              <a:rPr lang="en-US" dirty="0" smtClean="0"/>
              <a:t>Does the guard allow for safe lubrication?</a:t>
            </a:r>
          </a:p>
          <a:p>
            <a:endParaRPr lang="en-US" dirty="0"/>
          </a:p>
          <a:p>
            <a:r>
              <a:rPr lang="en-US" dirty="0" smtClean="0"/>
              <a:t>Does the guarding method allow for work to be done?</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59</a:t>
            </a:fld>
            <a:endParaRPr lang="en-US" dirty="0"/>
          </a:p>
        </p:txBody>
      </p:sp>
    </p:spTree>
    <p:extLst>
      <p:ext uri="{BB962C8B-B14F-4D97-AF65-F5344CB8AC3E}">
        <p14:creationId xmlns:p14="http://schemas.microsoft.com/office/powerpoint/2010/main" val="31704464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OSHA Data – Accident Search Results (Keyword: machine guarding)</a:t>
            </a:r>
            <a:endParaRPr lang="en-US" sz="3200" dirty="0"/>
          </a:p>
        </p:txBody>
      </p:sp>
      <p:sp>
        <p:nvSpPr>
          <p:cNvPr id="3" name="Content Placeholder 2"/>
          <p:cNvSpPr>
            <a:spLocks noGrp="1"/>
          </p:cNvSpPr>
          <p:nvPr>
            <p:ph idx="1"/>
          </p:nvPr>
        </p:nvSpPr>
        <p:spPr/>
        <p:txBody>
          <a:bodyPr/>
          <a:lstStyle/>
          <a:p>
            <a:r>
              <a:rPr lang="en-US" dirty="0" smtClean="0"/>
              <a:t>Event Date: 01/26/2018 – </a:t>
            </a:r>
            <a:r>
              <a:rPr lang="en-US" b="1" i="1" dirty="0" smtClean="0"/>
              <a:t>Employee is killed </a:t>
            </a:r>
            <a:r>
              <a:rPr lang="en-US" dirty="0" smtClean="0"/>
              <a:t>by tire recycling shredder</a:t>
            </a:r>
          </a:p>
          <a:p>
            <a:r>
              <a:rPr lang="en-US" dirty="0" smtClean="0"/>
              <a:t>Event Date: 01/25/2018 – </a:t>
            </a:r>
            <a:r>
              <a:rPr lang="en-US" b="1" i="1" dirty="0" smtClean="0"/>
              <a:t>Employee dies </a:t>
            </a:r>
            <a:r>
              <a:rPr lang="en-US" dirty="0" smtClean="0"/>
              <a:t>after being caught in auger</a:t>
            </a:r>
          </a:p>
          <a:p>
            <a:r>
              <a:rPr lang="en-US" dirty="0" smtClean="0"/>
              <a:t>Event Date: 11/17/2017 – Employee </a:t>
            </a:r>
            <a:r>
              <a:rPr lang="en-US" b="1" i="1" dirty="0" smtClean="0"/>
              <a:t>amputates three fingertips </a:t>
            </a:r>
            <a:r>
              <a:rPr lang="en-US" dirty="0" smtClean="0"/>
              <a:t>clearing jammed vacuum sealer</a:t>
            </a:r>
          </a:p>
          <a:p>
            <a:r>
              <a:rPr lang="en-US" dirty="0" smtClean="0"/>
              <a:t>Event Date: 11/16/2017 – Employee catches gloved hand on a rotating shaft and </a:t>
            </a:r>
            <a:r>
              <a:rPr lang="en-US" b="1" i="1" dirty="0" smtClean="0"/>
              <a:t>suffered a compound fracture</a:t>
            </a:r>
            <a:r>
              <a:rPr lang="en-US" dirty="0" smtClean="0"/>
              <a:t> to his left wrist</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6</a:t>
            </a:fld>
            <a:endParaRPr lang="en-US" dirty="0"/>
          </a:p>
        </p:txBody>
      </p:sp>
    </p:spTree>
    <p:extLst>
      <p:ext uri="{BB962C8B-B14F-4D97-AF65-F5344CB8AC3E}">
        <p14:creationId xmlns:p14="http://schemas.microsoft.com/office/powerpoint/2010/main" val="306047651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Table O-10 </a:t>
            </a:r>
            <a:endParaRPr lang="en-US" dirty="0"/>
          </a:p>
        </p:txBody>
      </p:sp>
      <p:sp>
        <p:nvSpPr>
          <p:cNvPr id="2" name="Slide Number Placeholder 1"/>
          <p:cNvSpPr>
            <a:spLocks noGrp="1"/>
          </p:cNvSpPr>
          <p:nvPr>
            <p:ph type="sldNum" sz="quarter" idx="12"/>
          </p:nvPr>
        </p:nvSpPr>
        <p:spPr/>
        <p:txBody>
          <a:bodyPr/>
          <a:lstStyle/>
          <a:p>
            <a:pPr>
              <a:defRPr/>
            </a:pPr>
            <a:fld id="{635C7BE7-D0BC-437E-83C7-410627AD12E5}" type="slidenum">
              <a:rPr lang="en-US" smtClean="0"/>
              <a:pPr>
                <a:defRPr/>
              </a:pPr>
              <a:t>60</a:t>
            </a:fld>
            <a:endParaRPr lang="en-US" dirty="0"/>
          </a:p>
        </p:txBody>
      </p:sp>
      <p:pic>
        <p:nvPicPr>
          <p:cNvPr id="3" name="Picture 2" descr="The table is list of maximum width of openings for a fixed guard based on the distance of the opening from the point of operation" title="Tabl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1291814"/>
            <a:ext cx="6365129" cy="2975386"/>
          </a:xfrm>
          <a:prstGeom prst="rect">
            <a:avLst/>
          </a:prstGeom>
        </p:spPr>
      </p:pic>
      <p:sp>
        <p:nvSpPr>
          <p:cNvPr id="5" name="TextBox 4"/>
          <p:cNvSpPr txBox="1"/>
          <p:nvPr/>
        </p:nvSpPr>
        <p:spPr>
          <a:xfrm>
            <a:off x="304800" y="4419600"/>
            <a:ext cx="8077200" cy="1477328"/>
          </a:xfrm>
          <a:prstGeom prst="rect">
            <a:avLst/>
          </a:prstGeom>
          <a:noFill/>
        </p:spPr>
        <p:txBody>
          <a:bodyPr wrap="square" rtlCol="0">
            <a:spAutoFit/>
          </a:bodyPr>
          <a:lstStyle/>
          <a:p>
            <a:r>
              <a:rPr lang="en-US" dirty="0" smtClean="0"/>
              <a:t>In the 2010 release of ANSI 11.19 there were two fundamental changes:</a:t>
            </a:r>
          </a:p>
          <a:p>
            <a:r>
              <a:rPr lang="en-US" dirty="0"/>
              <a:t> </a:t>
            </a:r>
            <a:r>
              <a:rPr lang="en-US" dirty="0" smtClean="0"/>
              <a:t>1:  ANSI B11.19 (2010) now applies o ALL machines and equipment.</a:t>
            </a:r>
          </a:p>
          <a:p>
            <a:r>
              <a:rPr lang="en-US" dirty="0"/>
              <a:t> </a:t>
            </a:r>
            <a:r>
              <a:rPr lang="en-US" dirty="0" smtClean="0"/>
              <a:t>2:  There is no longer any difference between the guarding standards for</a:t>
            </a:r>
          </a:p>
          <a:p>
            <a:r>
              <a:rPr lang="en-US" dirty="0" smtClean="0"/>
              <a:t>	- Point of Operation</a:t>
            </a:r>
          </a:p>
          <a:p>
            <a:r>
              <a:rPr lang="en-US" dirty="0"/>
              <a:t>	</a:t>
            </a:r>
            <a:r>
              <a:rPr lang="en-US" dirty="0" smtClean="0"/>
              <a:t>- Mechanical Transmission Apparatus</a:t>
            </a:r>
            <a:endParaRPr lang="en-US" dirty="0"/>
          </a:p>
        </p:txBody>
      </p:sp>
    </p:spTree>
    <p:extLst>
      <p:ext uri="{BB962C8B-B14F-4D97-AF65-F5344CB8AC3E}">
        <p14:creationId xmlns:p14="http://schemas.microsoft.com/office/powerpoint/2010/main" val="38669944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Machine Motion </a:t>
            </a:r>
            <a:r>
              <a:rPr lang="en-US" sz="2800" dirty="0" smtClean="0"/>
              <a:t>(</a:t>
            </a:r>
            <a:r>
              <a:rPr lang="en-US" sz="2800" dirty="0" err="1" smtClean="0"/>
              <a:t>tranverse</a:t>
            </a:r>
            <a:r>
              <a:rPr lang="en-US" sz="2800" dirty="0" smtClean="0"/>
              <a:t>)</a:t>
            </a:r>
            <a:endParaRPr lang="en-US" sz="2800" dirty="0"/>
          </a:p>
        </p:txBody>
      </p:sp>
      <p:sp>
        <p:nvSpPr>
          <p:cNvPr id="3" name="Content Placeholder 2"/>
          <p:cNvSpPr>
            <a:spLocks noGrp="1"/>
          </p:cNvSpPr>
          <p:nvPr>
            <p:ph idx="1"/>
          </p:nvPr>
        </p:nvSpPr>
        <p:spPr/>
        <p:txBody>
          <a:bodyPr/>
          <a:lstStyle/>
          <a:p>
            <a:r>
              <a:rPr lang="en-US" dirty="0" smtClean="0"/>
              <a:t>2 Transverse Motions</a:t>
            </a:r>
          </a:p>
          <a:p>
            <a:endParaRPr lang="en-US" dirty="0" smtClean="0"/>
          </a:p>
          <a:p>
            <a:pPr lvl="1"/>
            <a:r>
              <a:rPr lang="en-US" dirty="0" smtClean="0"/>
              <a:t>List examples of transverse motion at your place of employment</a:t>
            </a:r>
          </a:p>
          <a:p>
            <a:pPr lvl="1"/>
            <a:r>
              <a:rPr lang="en-US" dirty="0" smtClean="0"/>
              <a:t>Identify hazards resulting for </a:t>
            </a:r>
            <a:r>
              <a:rPr lang="en-US" dirty="0" err="1" smtClean="0"/>
              <a:t>tranverse</a:t>
            </a:r>
            <a:r>
              <a:rPr lang="en-US" dirty="0" smtClean="0"/>
              <a:t> motion</a:t>
            </a:r>
          </a:p>
          <a:p>
            <a:pPr lvl="1"/>
            <a:r>
              <a:rPr lang="en-US" dirty="0" smtClean="0"/>
              <a:t>Are the examples listed; guarded or unguarded?</a:t>
            </a:r>
          </a:p>
          <a:p>
            <a:pPr lvl="2"/>
            <a:r>
              <a:rPr lang="en-US" dirty="0" smtClean="0"/>
              <a:t>If not Why?</a:t>
            </a:r>
            <a:endParaRPr lang="en-US" dirty="0"/>
          </a:p>
          <a:p>
            <a:pPr lvl="1"/>
            <a:r>
              <a:rPr lang="en-US" dirty="0" smtClean="0"/>
              <a:t>Share examples of how transverse motion are guarded at your place of employment</a:t>
            </a:r>
          </a:p>
          <a:p>
            <a:pPr lvl="1"/>
            <a:r>
              <a:rPr lang="en-US" dirty="0" smtClean="0"/>
              <a:t>Share concerns/issues with current guarding methods</a:t>
            </a:r>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61</a:t>
            </a:fld>
            <a:endParaRPr lang="en-US" dirty="0"/>
          </a:p>
        </p:txBody>
      </p:sp>
    </p:spTree>
    <p:extLst>
      <p:ext uri="{BB962C8B-B14F-4D97-AF65-F5344CB8AC3E}">
        <p14:creationId xmlns:p14="http://schemas.microsoft.com/office/powerpoint/2010/main" val="110156239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3200" dirty="0" smtClean="0"/>
              <a:t>Discussion on Requirements for Machine Guarding  </a:t>
            </a:r>
            <a:r>
              <a:rPr lang="en-US" sz="2000" dirty="0" smtClean="0"/>
              <a:t>(</a:t>
            </a:r>
            <a:r>
              <a:rPr lang="en-US" sz="2000" dirty="0" err="1" smtClean="0"/>
              <a:t>tranverse</a:t>
            </a:r>
            <a:r>
              <a:rPr lang="en-US" sz="2000" dirty="0" smtClean="0"/>
              <a:t>)</a:t>
            </a:r>
            <a:endParaRPr lang="en-US" sz="2000" dirty="0"/>
          </a:p>
        </p:txBody>
      </p:sp>
      <p:sp>
        <p:nvSpPr>
          <p:cNvPr id="3" name="Content Placeholder 2"/>
          <p:cNvSpPr>
            <a:spLocks noGrp="1"/>
          </p:cNvSpPr>
          <p:nvPr>
            <p:ph idx="1"/>
          </p:nvPr>
        </p:nvSpPr>
        <p:spPr>
          <a:xfrm>
            <a:off x="439615" y="1371600"/>
            <a:ext cx="8229600" cy="4800600"/>
          </a:xfrm>
        </p:spPr>
        <p:txBody>
          <a:bodyPr/>
          <a:lstStyle/>
          <a:p>
            <a:r>
              <a:rPr lang="en-US" dirty="0" smtClean="0"/>
              <a:t>Does the current guarding method prevent contact?</a:t>
            </a:r>
          </a:p>
          <a:p>
            <a:pPr lvl="1"/>
            <a:r>
              <a:rPr lang="en-US" dirty="0" smtClean="0"/>
              <a:t>Does the guard openings width meet the requirement for the distance a guard must be from a danger line?</a:t>
            </a:r>
          </a:p>
          <a:p>
            <a:r>
              <a:rPr lang="en-US" dirty="0" smtClean="0"/>
              <a:t>Is the machine guard secure?</a:t>
            </a:r>
          </a:p>
          <a:p>
            <a:r>
              <a:rPr lang="en-US" dirty="0" smtClean="0"/>
              <a:t>Does the machine guard create no new Hazards?</a:t>
            </a:r>
          </a:p>
          <a:p>
            <a:r>
              <a:rPr lang="en-US" dirty="0" smtClean="0"/>
              <a:t>Does the guard protect from falling objects?</a:t>
            </a:r>
          </a:p>
          <a:p>
            <a:r>
              <a:rPr lang="en-US" dirty="0" smtClean="0"/>
              <a:t>Does the guard create no interference?</a:t>
            </a:r>
          </a:p>
          <a:p>
            <a:r>
              <a:rPr lang="en-US" dirty="0" smtClean="0"/>
              <a:t>Does the guard allow for safe lubrication?</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62</a:t>
            </a:fld>
            <a:endParaRPr lang="en-US" dirty="0"/>
          </a:p>
        </p:txBody>
      </p:sp>
    </p:spTree>
    <p:extLst>
      <p:ext uri="{BB962C8B-B14F-4D97-AF65-F5344CB8AC3E}">
        <p14:creationId xmlns:p14="http://schemas.microsoft.com/office/powerpoint/2010/main" val="365781377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Machine Motion </a:t>
            </a:r>
            <a:r>
              <a:rPr lang="en-US" sz="2000" dirty="0" smtClean="0"/>
              <a:t>(cutting)</a:t>
            </a:r>
            <a:endParaRPr lang="en-US" sz="2000" dirty="0"/>
          </a:p>
        </p:txBody>
      </p:sp>
      <p:sp>
        <p:nvSpPr>
          <p:cNvPr id="3" name="Content Placeholder 2"/>
          <p:cNvSpPr>
            <a:spLocks noGrp="1"/>
          </p:cNvSpPr>
          <p:nvPr>
            <p:ph idx="1"/>
          </p:nvPr>
        </p:nvSpPr>
        <p:spPr/>
        <p:txBody>
          <a:bodyPr/>
          <a:lstStyle/>
          <a:p>
            <a:r>
              <a:rPr lang="en-US" dirty="0" smtClean="0"/>
              <a:t>3 Cutting Action</a:t>
            </a:r>
          </a:p>
          <a:p>
            <a:endParaRPr lang="en-US" dirty="0" smtClean="0"/>
          </a:p>
          <a:p>
            <a:pPr lvl="1"/>
            <a:r>
              <a:rPr lang="en-US" dirty="0" smtClean="0"/>
              <a:t>List examples of cutting action at your place of employment</a:t>
            </a:r>
          </a:p>
          <a:p>
            <a:pPr lvl="1"/>
            <a:r>
              <a:rPr lang="en-US" dirty="0" smtClean="0"/>
              <a:t>Identify hazards resulting for cutting action</a:t>
            </a:r>
          </a:p>
          <a:p>
            <a:pPr lvl="1"/>
            <a:r>
              <a:rPr lang="en-US" dirty="0" smtClean="0"/>
              <a:t>Are the examples listed; guarded or unguarded?</a:t>
            </a:r>
          </a:p>
          <a:p>
            <a:pPr lvl="2"/>
            <a:r>
              <a:rPr lang="en-US" dirty="0" smtClean="0"/>
              <a:t>If not Why?</a:t>
            </a:r>
            <a:endParaRPr lang="en-US" dirty="0"/>
          </a:p>
          <a:p>
            <a:pPr lvl="1"/>
            <a:r>
              <a:rPr lang="en-US" dirty="0" smtClean="0"/>
              <a:t>Share examples of how cutting actions are guarded at your place of employment</a:t>
            </a:r>
          </a:p>
          <a:p>
            <a:pPr lvl="1"/>
            <a:r>
              <a:rPr lang="en-US" dirty="0" smtClean="0"/>
              <a:t>Share concerns/issues with current guarding methods</a:t>
            </a:r>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63</a:t>
            </a:fld>
            <a:endParaRPr lang="en-US" dirty="0"/>
          </a:p>
        </p:txBody>
      </p:sp>
    </p:spTree>
    <p:extLst>
      <p:ext uri="{BB962C8B-B14F-4D97-AF65-F5344CB8AC3E}">
        <p14:creationId xmlns:p14="http://schemas.microsoft.com/office/powerpoint/2010/main" val="127898383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3200" dirty="0" smtClean="0"/>
              <a:t>Discussion on Requirements for Machine Guarding  </a:t>
            </a:r>
            <a:r>
              <a:rPr lang="en-US" sz="2000" dirty="0" smtClean="0"/>
              <a:t>(cutting)</a:t>
            </a:r>
            <a:endParaRPr lang="en-US" sz="2000" dirty="0"/>
          </a:p>
        </p:txBody>
      </p:sp>
      <p:sp>
        <p:nvSpPr>
          <p:cNvPr id="3" name="Content Placeholder 2"/>
          <p:cNvSpPr>
            <a:spLocks noGrp="1"/>
          </p:cNvSpPr>
          <p:nvPr>
            <p:ph idx="1"/>
          </p:nvPr>
        </p:nvSpPr>
        <p:spPr>
          <a:xfrm>
            <a:off x="439615" y="1371600"/>
            <a:ext cx="8229600" cy="4800600"/>
          </a:xfrm>
        </p:spPr>
        <p:txBody>
          <a:bodyPr/>
          <a:lstStyle/>
          <a:p>
            <a:r>
              <a:rPr lang="en-US" dirty="0" smtClean="0"/>
              <a:t>Does the current guarding method prevent contact?</a:t>
            </a:r>
          </a:p>
          <a:p>
            <a:pPr lvl="1"/>
            <a:r>
              <a:rPr lang="en-US" dirty="0" smtClean="0"/>
              <a:t>Does the guard openings width meet the requirement for the distance a guard must be from a danger line?</a:t>
            </a:r>
          </a:p>
          <a:p>
            <a:r>
              <a:rPr lang="en-US" dirty="0" smtClean="0"/>
              <a:t>Is the machine guard secure?</a:t>
            </a:r>
          </a:p>
          <a:p>
            <a:r>
              <a:rPr lang="en-US" dirty="0" smtClean="0"/>
              <a:t>Does the machine guard create no new Hazards?</a:t>
            </a:r>
          </a:p>
          <a:p>
            <a:r>
              <a:rPr lang="en-US" dirty="0" smtClean="0"/>
              <a:t>Does the guard protect from falling objects?</a:t>
            </a:r>
          </a:p>
          <a:p>
            <a:r>
              <a:rPr lang="en-US" dirty="0" smtClean="0"/>
              <a:t>Does the guard create no interference?</a:t>
            </a:r>
          </a:p>
          <a:p>
            <a:r>
              <a:rPr lang="en-US" dirty="0" smtClean="0"/>
              <a:t>Does the guard allow for safe lubrication?</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64</a:t>
            </a:fld>
            <a:endParaRPr lang="en-US" dirty="0"/>
          </a:p>
        </p:txBody>
      </p:sp>
    </p:spTree>
    <p:extLst>
      <p:ext uri="{BB962C8B-B14F-4D97-AF65-F5344CB8AC3E}">
        <p14:creationId xmlns:p14="http://schemas.microsoft.com/office/powerpoint/2010/main" val="368595725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Machine Motion </a:t>
            </a:r>
            <a:r>
              <a:rPr lang="en-US" sz="2000" dirty="0" smtClean="0"/>
              <a:t>(sheet metal)</a:t>
            </a:r>
            <a:endParaRPr lang="en-US" dirty="0"/>
          </a:p>
        </p:txBody>
      </p:sp>
      <p:sp>
        <p:nvSpPr>
          <p:cNvPr id="3" name="Content Placeholder 2"/>
          <p:cNvSpPr>
            <a:spLocks noGrp="1"/>
          </p:cNvSpPr>
          <p:nvPr>
            <p:ph idx="1"/>
          </p:nvPr>
        </p:nvSpPr>
        <p:spPr/>
        <p:txBody>
          <a:bodyPr/>
          <a:lstStyle/>
          <a:p>
            <a:r>
              <a:rPr lang="en-US" dirty="0" smtClean="0"/>
              <a:t>4 Punching, Shearing, and Bending</a:t>
            </a:r>
          </a:p>
          <a:p>
            <a:endParaRPr lang="en-US" dirty="0" smtClean="0"/>
          </a:p>
          <a:p>
            <a:pPr lvl="1"/>
            <a:r>
              <a:rPr lang="en-US" dirty="0" smtClean="0"/>
              <a:t>List examples of punching, shearing and bending at your place of employment</a:t>
            </a:r>
          </a:p>
          <a:p>
            <a:pPr lvl="1"/>
            <a:r>
              <a:rPr lang="en-US" dirty="0" smtClean="0"/>
              <a:t>Identify hazards resulting for punching, shearing and bending</a:t>
            </a:r>
          </a:p>
          <a:p>
            <a:pPr lvl="1"/>
            <a:r>
              <a:rPr lang="en-US" dirty="0" smtClean="0"/>
              <a:t>Are the examples listed; guarded or unguarded?</a:t>
            </a:r>
          </a:p>
          <a:p>
            <a:pPr lvl="2"/>
            <a:r>
              <a:rPr lang="en-US" dirty="0" smtClean="0"/>
              <a:t>If not Why?</a:t>
            </a:r>
            <a:endParaRPr lang="en-US" dirty="0"/>
          </a:p>
          <a:p>
            <a:pPr lvl="1"/>
            <a:r>
              <a:rPr lang="en-US" dirty="0" smtClean="0"/>
              <a:t>Share examples of how cutting actions are guarded at your place of employment</a:t>
            </a:r>
          </a:p>
          <a:p>
            <a:pPr lvl="1"/>
            <a:r>
              <a:rPr lang="en-US" dirty="0" smtClean="0"/>
              <a:t>Share concerns/issues with current guarding methods</a:t>
            </a:r>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65</a:t>
            </a:fld>
            <a:endParaRPr lang="en-US" dirty="0"/>
          </a:p>
        </p:txBody>
      </p:sp>
    </p:spTree>
    <p:extLst>
      <p:ext uri="{BB962C8B-B14F-4D97-AF65-F5344CB8AC3E}">
        <p14:creationId xmlns:p14="http://schemas.microsoft.com/office/powerpoint/2010/main" val="4240308884"/>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sz="3200" dirty="0" smtClean="0"/>
              <a:t>Discussion on Requirements for Machine Guarding  </a:t>
            </a:r>
            <a:r>
              <a:rPr lang="en-US" sz="2000" dirty="0" smtClean="0"/>
              <a:t>(sheet metal)</a:t>
            </a:r>
            <a:endParaRPr lang="en-US" sz="2000" dirty="0"/>
          </a:p>
        </p:txBody>
      </p:sp>
      <p:sp>
        <p:nvSpPr>
          <p:cNvPr id="3" name="Content Placeholder 2"/>
          <p:cNvSpPr>
            <a:spLocks noGrp="1"/>
          </p:cNvSpPr>
          <p:nvPr>
            <p:ph idx="1"/>
          </p:nvPr>
        </p:nvSpPr>
        <p:spPr>
          <a:xfrm>
            <a:off x="439615" y="1371600"/>
            <a:ext cx="8229600" cy="4800600"/>
          </a:xfrm>
        </p:spPr>
        <p:txBody>
          <a:bodyPr/>
          <a:lstStyle/>
          <a:p>
            <a:r>
              <a:rPr lang="en-US" dirty="0" smtClean="0"/>
              <a:t>Does the current guarding method prevent contact?</a:t>
            </a:r>
          </a:p>
          <a:p>
            <a:pPr lvl="1"/>
            <a:r>
              <a:rPr lang="en-US" dirty="0" smtClean="0"/>
              <a:t>Does the guard openings width meet the requirement for the distance a guard must be from a danger line?</a:t>
            </a:r>
          </a:p>
          <a:p>
            <a:r>
              <a:rPr lang="en-US" dirty="0" smtClean="0"/>
              <a:t>Is the machine guard secure?</a:t>
            </a:r>
          </a:p>
          <a:p>
            <a:r>
              <a:rPr lang="en-US" dirty="0" smtClean="0"/>
              <a:t>Does the machine guard create no new Hazards?</a:t>
            </a:r>
          </a:p>
          <a:p>
            <a:r>
              <a:rPr lang="en-US" dirty="0" smtClean="0"/>
              <a:t>Does the guard protect from falling objects?</a:t>
            </a:r>
          </a:p>
          <a:p>
            <a:r>
              <a:rPr lang="en-US" dirty="0" smtClean="0"/>
              <a:t>Does the guard create no interference?</a:t>
            </a:r>
          </a:p>
          <a:p>
            <a:r>
              <a:rPr lang="en-US" dirty="0" smtClean="0"/>
              <a:t>Does the guard allow for safe lubrication?</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66</a:t>
            </a:fld>
            <a:endParaRPr lang="en-US" dirty="0"/>
          </a:p>
        </p:txBody>
      </p:sp>
    </p:spTree>
    <p:extLst>
      <p:ext uri="{BB962C8B-B14F-4D97-AF65-F5344CB8AC3E}">
        <p14:creationId xmlns:p14="http://schemas.microsoft.com/office/powerpoint/2010/main" val="365536226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Robots in the Workplace</a:t>
            </a:r>
            <a:endParaRPr lang="en-US" dirty="0"/>
          </a:p>
        </p:txBody>
      </p:sp>
      <p:sp>
        <p:nvSpPr>
          <p:cNvPr id="3" name="Content Placeholder 2"/>
          <p:cNvSpPr>
            <a:spLocks noGrp="1"/>
          </p:cNvSpPr>
          <p:nvPr>
            <p:ph idx="1"/>
          </p:nvPr>
        </p:nvSpPr>
        <p:spPr/>
        <p:txBody>
          <a:bodyPr/>
          <a:lstStyle/>
          <a:p>
            <a:r>
              <a:rPr lang="en-US" dirty="0" smtClean="0"/>
              <a:t>What are industrial robots?</a:t>
            </a:r>
          </a:p>
          <a:p>
            <a:pPr lvl="1"/>
            <a:r>
              <a:rPr lang="en-US" dirty="0" smtClean="0"/>
              <a:t>Programmable multifunctional mechanical devices</a:t>
            </a:r>
          </a:p>
          <a:p>
            <a:pPr lvl="1"/>
            <a:r>
              <a:rPr lang="en-US" dirty="0" smtClean="0"/>
              <a:t>Designed to move:</a:t>
            </a:r>
          </a:p>
          <a:p>
            <a:pPr lvl="2"/>
            <a:r>
              <a:rPr lang="en-US" dirty="0" smtClean="0"/>
              <a:t>Material</a:t>
            </a:r>
          </a:p>
          <a:p>
            <a:pPr lvl="2"/>
            <a:r>
              <a:rPr lang="en-US" dirty="0" smtClean="0"/>
              <a:t>Parts</a:t>
            </a:r>
          </a:p>
          <a:p>
            <a:pPr lvl="2"/>
            <a:r>
              <a:rPr lang="en-US" dirty="0" smtClean="0"/>
              <a:t>Tools</a:t>
            </a:r>
          </a:p>
          <a:p>
            <a:pPr lvl="2"/>
            <a:r>
              <a:rPr lang="en-US" dirty="0" smtClean="0"/>
              <a:t>Specialized devices</a:t>
            </a:r>
          </a:p>
          <a:p>
            <a:r>
              <a:rPr lang="en-US" dirty="0" smtClean="0"/>
              <a:t>An industrial robot system</a:t>
            </a:r>
          </a:p>
          <a:p>
            <a:pPr lvl="1"/>
            <a:r>
              <a:rPr lang="en-US" dirty="0" smtClean="0"/>
              <a:t>Includes an industrial robot</a:t>
            </a:r>
          </a:p>
          <a:p>
            <a:pPr lvl="1"/>
            <a:r>
              <a:rPr lang="en-US" dirty="0" smtClean="0"/>
              <a:t>devices and/or sensors</a:t>
            </a:r>
          </a:p>
          <a:p>
            <a:pPr lvl="1"/>
            <a:r>
              <a:rPr lang="en-US" dirty="0" smtClean="0"/>
              <a:t>Sequencing or monitoring communication devices</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67</a:t>
            </a:fld>
            <a:endParaRPr lang="en-US" dirty="0"/>
          </a:p>
        </p:txBody>
      </p:sp>
    </p:spTree>
    <p:extLst>
      <p:ext uri="{BB962C8B-B14F-4D97-AF65-F5344CB8AC3E}">
        <p14:creationId xmlns:p14="http://schemas.microsoft.com/office/powerpoint/2010/main" val="1874262732"/>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Robots in the Workplace  </a:t>
            </a:r>
            <a:r>
              <a:rPr lang="en-US" sz="2000" dirty="0" smtClean="0"/>
              <a:t>(continue)</a:t>
            </a:r>
            <a:endParaRPr lang="en-US" dirty="0"/>
          </a:p>
        </p:txBody>
      </p:sp>
      <p:sp>
        <p:nvSpPr>
          <p:cNvPr id="3" name="Content Placeholder 2"/>
          <p:cNvSpPr>
            <a:spLocks noGrp="1"/>
          </p:cNvSpPr>
          <p:nvPr>
            <p:ph idx="1"/>
          </p:nvPr>
        </p:nvSpPr>
        <p:spPr/>
        <p:txBody>
          <a:bodyPr/>
          <a:lstStyle/>
          <a:p>
            <a:r>
              <a:rPr lang="en-US" dirty="0" smtClean="0"/>
              <a:t>Why robots?</a:t>
            </a:r>
          </a:p>
          <a:p>
            <a:pPr lvl="1"/>
            <a:r>
              <a:rPr lang="en-US" dirty="0" smtClean="0"/>
              <a:t>Used to perform work that is unsafe, hazardous for humans</a:t>
            </a:r>
          </a:p>
          <a:p>
            <a:pPr lvl="1"/>
            <a:r>
              <a:rPr lang="en-US" dirty="0" smtClean="0"/>
              <a:t>Highly repetitive and unpleasant tasks</a:t>
            </a:r>
          </a:p>
          <a:p>
            <a:r>
              <a:rPr lang="en-US" dirty="0" smtClean="0"/>
              <a:t>Features of robots</a:t>
            </a:r>
          </a:p>
          <a:p>
            <a:pPr lvl="1"/>
            <a:r>
              <a:rPr lang="en-US" dirty="0" smtClean="0"/>
              <a:t>Small to large lifting capacity</a:t>
            </a:r>
          </a:p>
          <a:p>
            <a:pPr lvl="1"/>
            <a:r>
              <a:rPr lang="en-US" dirty="0" smtClean="0"/>
              <a:t>High speed</a:t>
            </a:r>
          </a:p>
          <a:p>
            <a:pPr lvl="1"/>
            <a:r>
              <a:rPr lang="en-US" dirty="0" smtClean="0"/>
              <a:t>High torque</a:t>
            </a:r>
          </a:p>
          <a:p>
            <a:pPr lvl="1"/>
            <a:r>
              <a:rPr lang="en-US" dirty="0" smtClean="0"/>
              <a:t>Six-axis articulation</a:t>
            </a:r>
          </a:p>
          <a:p>
            <a:pPr lvl="1"/>
            <a:r>
              <a:rPr lang="en-US" dirty="0" smtClean="0"/>
              <a:t>High payload positioning accuracy</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68</a:t>
            </a:fld>
            <a:endParaRPr lang="en-US" dirty="0"/>
          </a:p>
        </p:txBody>
      </p:sp>
    </p:spTree>
    <p:extLst>
      <p:ext uri="{BB962C8B-B14F-4D97-AF65-F5344CB8AC3E}">
        <p14:creationId xmlns:p14="http://schemas.microsoft.com/office/powerpoint/2010/main" val="80397044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and Classification of Robots</a:t>
            </a:r>
            <a:endParaRPr lang="en-US" dirty="0"/>
          </a:p>
        </p:txBody>
      </p:sp>
      <p:sp>
        <p:nvSpPr>
          <p:cNvPr id="3" name="Slide Number Placeholder 2"/>
          <p:cNvSpPr>
            <a:spLocks noGrp="1"/>
          </p:cNvSpPr>
          <p:nvPr>
            <p:ph type="sldNum" sz="quarter" idx="12"/>
          </p:nvPr>
        </p:nvSpPr>
        <p:spPr/>
        <p:txBody>
          <a:bodyPr/>
          <a:lstStyle/>
          <a:p>
            <a:pPr>
              <a:defRPr/>
            </a:pPr>
            <a:fld id="{E711C361-3907-40E2-B851-7BB339B8B2FA}" type="slidenum">
              <a:rPr lang="en-US" smtClean="0"/>
              <a:pPr>
                <a:defRPr/>
              </a:pPr>
              <a:t>69</a:t>
            </a:fld>
            <a:endParaRPr lang="en-US" dirty="0"/>
          </a:p>
        </p:txBody>
      </p:sp>
      <p:pic>
        <p:nvPicPr>
          <p:cNvPr id="4" name="Picture 3" descr="The picture shows sketches of various types of robots and arm motions base on the application." title="Types of Robots"/>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971800" y="1600200"/>
            <a:ext cx="4148138" cy="4382938"/>
          </a:xfrm>
          <a:prstGeom prst="rect">
            <a:avLst/>
          </a:prstGeom>
        </p:spPr>
      </p:pic>
      <p:sp>
        <p:nvSpPr>
          <p:cNvPr id="5" name="TextBox 4"/>
          <p:cNvSpPr txBox="1"/>
          <p:nvPr/>
        </p:nvSpPr>
        <p:spPr>
          <a:xfrm>
            <a:off x="5715000" y="6183686"/>
            <a:ext cx="2590800" cy="338554"/>
          </a:xfrm>
          <a:prstGeom prst="rect">
            <a:avLst/>
          </a:prstGeom>
          <a:noFill/>
        </p:spPr>
        <p:txBody>
          <a:bodyPr wrap="square" rtlCol="0">
            <a:spAutoFit/>
          </a:bodyPr>
          <a:lstStyle/>
          <a:p>
            <a:r>
              <a:rPr lang="en-US" sz="1600" dirty="0" smtClean="0"/>
              <a:t>Source:  OSHA web site</a:t>
            </a:r>
            <a:endParaRPr lang="en-US" sz="1600" dirty="0"/>
          </a:p>
        </p:txBody>
      </p:sp>
    </p:spTree>
    <p:extLst>
      <p:ext uri="{BB962C8B-B14F-4D97-AF65-F5344CB8AC3E}">
        <p14:creationId xmlns:p14="http://schemas.microsoft.com/office/powerpoint/2010/main" val="39040079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OSHA Data – Accident Search Results (Keyword: machine guarding) (</a:t>
            </a:r>
            <a:r>
              <a:rPr lang="en-US" sz="2000" dirty="0" smtClean="0"/>
              <a:t>continued</a:t>
            </a:r>
            <a:r>
              <a:rPr lang="en-US" sz="3200" dirty="0" smtClean="0"/>
              <a:t>)</a:t>
            </a:r>
            <a:endParaRPr lang="en-US" sz="3200" dirty="0"/>
          </a:p>
        </p:txBody>
      </p:sp>
      <p:sp>
        <p:nvSpPr>
          <p:cNvPr id="3" name="Content Placeholder 2"/>
          <p:cNvSpPr>
            <a:spLocks noGrp="1"/>
          </p:cNvSpPr>
          <p:nvPr>
            <p:ph idx="1"/>
          </p:nvPr>
        </p:nvSpPr>
        <p:spPr>
          <a:xfrm>
            <a:off x="461682" y="1417638"/>
            <a:ext cx="8229600" cy="4525962"/>
          </a:xfrm>
        </p:spPr>
        <p:txBody>
          <a:bodyPr/>
          <a:lstStyle/>
          <a:p>
            <a:r>
              <a:rPr lang="en-US" dirty="0" smtClean="0"/>
              <a:t>Event Date: 11/07/2017 – Employee </a:t>
            </a:r>
            <a:r>
              <a:rPr lang="en-US" b="1" i="1" dirty="0" smtClean="0"/>
              <a:t>fractures skull </a:t>
            </a:r>
            <a:r>
              <a:rPr lang="en-US" dirty="0" smtClean="0"/>
              <a:t>while operating a CNC machine</a:t>
            </a:r>
          </a:p>
          <a:p>
            <a:r>
              <a:rPr lang="en-US" dirty="0" smtClean="0"/>
              <a:t>Event Date: 11/06/2017 – Employee’s right ring </a:t>
            </a:r>
            <a:r>
              <a:rPr lang="en-US" b="1" i="1" dirty="0" smtClean="0"/>
              <a:t>finger is amputated </a:t>
            </a:r>
            <a:r>
              <a:rPr lang="en-US" dirty="0" smtClean="0"/>
              <a:t>by hydraulic press</a:t>
            </a:r>
          </a:p>
          <a:p>
            <a:r>
              <a:rPr lang="en-US" dirty="0" smtClean="0"/>
              <a:t>Event Date:  11/03/2017 – Employee is troubleshooting equipment and </a:t>
            </a:r>
            <a:r>
              <a:rPr lang="en-US" b="1" i="1" dirty="0" smtClean="0"/>
              <a:t>amputated the tip of middle finger</a:t>
            </a:r>
            <a:r>
              <a:rPr lang="en-US" dirty="0" smtClean="0"/>
              <a:t> and </a:t>
            </a:r>
            <a:r>
              <a:rPr lang="en-US" b="1" i="1" dirty="0" smtClean="0"/>
              <a:t>broke his ring finger</a:t>
            </a:r>
          </a:p>
          <a:p>
            <a:r>
              <a:rPr lang="en-US" dirty="0" smtClean="0"/>
              <a:t>Event Date: Employee catches finger between chain and sprocket and </a:t>
            </a:r>
            <a:r>
              <a:rPr lang="en-US" b="1" i="1" dirty="0" smtClean="0"/>
              <a:t>amputates his right hand index finger</a:t>
            </a:r>
          </a:p>
          <a:p>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7</a:t>
            </a:fld>
            <a:endParaRPr lang="en-US" dirty="0"/>
          </a:p>
        </p:txBody>
      </p:sp>
    </p:spTree>
    <p:extLst>
      <p:ext uri="{BB962C8B-B14F-4D97-AF65-F5344CB8AC3E}">
        <p14:creationId xmlns:p14="http://schemas.microsoft.com/office/powerpoint/2010/main" val="267374509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Accidents related to Robots</a:t>
            </a:r>
            <a:endParaRPr lang="en-US" dirty="0"/>
          </a:p>
        </p:txBody>
      </p:sp>
      <p:sp>
        <p:nvSpPr>
          <p:cNvPr id="5" name="Content Placeholder 4"/>
          <p:cNvSpPr>
            <a:spLocks noGrp="1"/>
          </p:cNvSpPr>
          <p:nvPr>
            <p:ph idx="1"/>
          </p:nvPr>
        </p:nvSpPr>
        <p:spPr>
          <a:xfrm>
            <a:off x="439615" y="1417638"/>
            <a:ext cx="8229600" cy="4525962"/>
          </a:xfrm>
        </p:spPr>
        <p:txBody>
          <a:bodyPr/>
          <a:lstStyle/>
          <a:p>
            <a:r>
              <a:rPr lang="en-US" sz="2400" dirty="0" smtClean="0"/>
              <a:t>Studies in Sweden and Japan indicates that many robot accidents do not occur under normal operating conditions but, instead during:</a:t>
            </a:r>
          </a:p>
          <a:p>
            <a:pPr lvl="1"/>
            <a:r>
              <a:rPr lang="en-US" sz="2000" dirty="0" smtClean="0"/>
              <a:t>Programming</a:t>
            </a:r>
          </a:p>
          <a:p>
            <a:pPr lvl="1"/>
            <a:r>
              <a:rPr lang="en-US" sz="2000" dirty="0" smtClean="0"/>
              <a:t>Program refinement</a:t>
            </a:r>
          </a:p>
          <a:p>
            <a:pPr lvl="1"/>
            <a:r>
              <a:rPr lang="en-US" sz="2000" dirty="0" smtClean="0"/>
              <a:t>Maintenance and repair</a:t>
            </a:r>
          </a:p>
          <a:p>
            <a:pPr lvl="1"/>
            <a:r>
              <a:rPr lang="en-US" sz="2000" dirty="0" smtClean="0"/>
              <a:t>Testing</a:t>
            </a:r>
          </a:p>
          <a:p>
            <a:pPr lvl="1"/>
            <a:r>
              <a:rPr lang="en-US" sz="2000" dirty="0" smtClean="0"/>
              <a:t>Setup and adjustment</a:t>
            </a:r>
          </a:p>
          <a:p>
            <a:r>
              <a:rPr lang="en-US" sz="2400" dirty="0" smtClean="0"/>
              <a:t>All these operations may require personnel to be temporarily within the robot’s working envelope</a:t>
            </a:r>
          </a:p>
          <a:p>
            <a:pPr lvl="1"/>
            <a:endParaRPr lang="en-US" dirty="0"/>
          </a:p>
        </p:txBody>
      </p:sp>
      <p:sp>
        <p:nvSpPr>
          <p:cNvPr id="3" name="Slide Number Placeholder 2"/>
          <p:cNvSpPr>
            <a:spLocks noGrp="1"/>
          </p:cNvSpPr>
          <p:nvPr>
            <p:ph type="sldNum" sz="quarter" idx="12"/>
          </p:nvPr>
        </p:nvSpPr>
        <p:spPr/>
        <p:txBody>
          <a:bodyPr/>
          <a:lstStyle/>
          <a:p>
            <a:pPr>
              <a:defRPr/>
            </a:pPr>
            <a:fld id="{E711C361-3907-40E2-B851-7BB339B8B2FA}" type="slidenum">
              <a:rPr lang="en-US" smtClean="0"/>
              <a:pPr>
                <a:defRPr/>
              </a:pPr>
              <a:t>70</a:t>
            </a:fld>
            <a:endParaRPr lang="en-US" dirty="0"/>
          </a:p>
        </p:txBody>
      </p:sp>
    </p:spTree>
    <p:extLst>
      <p:ext uri="{BB962C8B-B14F-4D97-AF65-F5344CB8AC3E}">
        <p14:creationId xmlns:p14="http://schemas.microsoft.com/office/powerpoint/2010/main" val="4155500499"/>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accidents related to robots</a:t>
            </a:r>
            <a:endParaRPr lang="en-US" dirty="0"/>
          </a:p>
        </p:txBody>
      </p:sp>
      <p:sp>
        <p:nvSpPr>
          <p:cNvPr id="3" name="Content Placeholder 2"/>
          <p:cNvSpPr>
            <a:spLocks noGrp="1"/>
          </p:cNvSpPr>
          <p:nvPr>
            <p:ph idx="1"/>
          </p:nvPr>
        </p:nvSpPr>
        <p:spPr/>
        <p:txBody>
          <a:bodyPr/>
          <a:lstStyle/>
          <a:p>
            <a:r>
              <a:rPr lang="en-US" dirty="0" smtClean="0"/>
              <a:t>A robot’s arm functioned erratically during programming sequence and struck operator</a:t>
            </a:r>
          </a:p>
          <a:p>
            <a:r>
              <a:rPr lang="en-US" dirty="0" smtClean="0"/>
              <a:t>A materials handling robot operator entered a robot’s work envelope during operations and was pinned between the back end of the robot and safety pole</a:t>
            </a:r>
          </a:p>
          <a:p>
            <a:r>
              <a:rPr lang="en-US" dirty="0" smtClean="0"/>
              <a:t>A fellow employee accidentally tripped the power switch while a maintenance worker was servicing an assembly door.  The robot’s arm struck the maintenance </a:t>
            </a:r>
            <a:r>
              <a:rPr lang="en-US" smtClean="0"/>
              <a:t>worker’s hand</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71</a:t>
            </a:fld>
            <a:endParaRPr lang="en-US" dirty="0"/>
          </a:p>
        </p:txBody>
      </p:sp>
    </p:spTree>
    <p:extLst>
      <p:ext uri="{BB962C8B-B14F-4D97-AF65-F5344CB8AC3E}">
        <p14:creationId xmlns:p14="http://schemas.microsoft.com/office/powerpoint/2010/main" val="34459418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hazards</a:t>
            </a:r>
            <a:endParaRPr lang="en-US" dirty="0"/>
          </a:p>
        </p:txBody>
      </p:sp>
      <p:sp>
        <p:nvSpPr>
          <p:cNvPr id="3" name="Content Placeholder 2"/>
          <p:cNvSpPr>
            <a:spLocks noGrp="1"/>
          </p:cNvSpPr>
          <p:nvPr>
            <p:ph idx="1"/>
          </p:nvPr>
        </p:nvSpPr>
        <p:spPr/>
        <p:txBody>
          <a:bodyPr/>
          <a:lstStyle/>
          <a:p>
            <a:r>
              <a:rPr lang="en-US" dirty="0" smtClean="0"/>
              <a:t>Moving mechanical components causing:</a:t>
            </a:r>
          </a:p>
          <a:p>
            <a:pPr lvl="1"/>
            <a:r>
              <a:rPr lang="en-US" dirty="0" smtClean="0"/>
              <a:t>Trapping</a:t>
            </a:r>
          </a:p>
          <a:p>
            <a:pPr lvl="1"/>
            <a:r>
              <a:rPr lang="en-US" dirty="0" smtClean="0"/>
              <a:t>Crushing</a:t>
            </a:r>
          </a:p>
          <a:p>
            <a:pPr lvl="1"/>
            <a:r>
              <a:rPr lang="en-US" dirty="0" smtClean="0"/>
              <a:t>Death</a:t>
            </a:r>
          </a:p>
          <a:p>
            <a:r>
              <a:rPr lang="en-US" dirty="0" smtClean="0"/>
              <a:t>Stored energy</a:t>
            </a:r>
          </a:p>
          <a:p>
            <a:pPr lvl="1"/>
            <a:r>
              <a:rPr lang="en-US" dirty="0" smtClean="0"/>
              <a:t>electrical,</a:t>
            </a:r>
          </a:p>
          <a:p>
            <a:pPr lvl="1"/>
            <a:r>
              <a:rPr lang="en-US" dirty="0" smtClean="0"/>
              <a:t>Hydraulic</a:t>
            </a:r>
          </a:p>
          <a:p>
            <a:pPr lvl="1"/>
            <a:r>
              <a:rPr lang="en-US" dirty="0" smtClean="0"/>
              <a:t>Pneumatic</a:t>
            </a:r>
          </a:p>
          <a:p>
            <a:pPr lvl="1"/>
            <a:r>
              <a:rPr lang="en-US" dirty="0" smtClean="0"/>
              <a:t>Gravity</a:t>
            </a:r>
          </a:p>
          <a:p>
            <a:pPr lvl="2"/>
            <a:r>
              <a:rPr lang="en-US" dirty="0" smtClean="0"/>
              <a:t>NOTE:  unexpected release of stored energy can result in sudden drop of payload, axis arms, etc.</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72</a:t>
            </a:fld>
            <a:endParaRPr lang="en-US" dirty="0"/>
          </a:p>
        </p:txBody>
      </p:sp>
    </p:spTree>
    <p:extLst>
      <p:ext uri="{BB962C8B-B14F-4D97-AF65-F5344CB8AC3E}">
        <p14:creationId xmlns:p14="http://schemas.microsoft.com/office/powerpoint/2010/main" val="2123902827"/>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hazards  </a:t>
            </a:r>
            <a:r>
              <a:rPr lang="en-US" sz="2000" dirty="0" smtClean="0"/>
              <a:t>(continued1)</a:t>
            </a:r>
            <a:endParaRPr lang="en-US" sz="2000" dirty="0"/>
          </a:p>
        </p:txBody>
      </p:sp>
      <p:sp>
        <p:nvSpPr>
          <p:cNvPr id="3" name="Content Placeholder 2"/>
          <p:cNvSpPr>
            <a:spLocks noGrp="1"/>
          </p:cNvSpPr>
          <p:nvPr>
            <p:ph idx="1"/>
          </p:nvPr>
        </p:nvSpPr>
        <p:spPr/>
        <p:txBody>
          <a:bodyPr/>
          <a:lstStyle/>
          <a:p>
            <a:r>
              <a:rPr lang="en-US" dirty="0" smtClean="0"/>
              <a:t>Hazardous atmospheres, explosive/combustible materials, high or low temperatures</a:t>
            </a:r>
          </a:p>
          <a:p>
            <a:pPr lvl="1"/>
            <a:r>
              <a:rPr lang="en-US" dirty="0" smtClean="0"/>
              <a:t>The use of industrial robots to eliminate safety concerns to employees, does not eliminate the safety concerns for those doing maintenance or programming of the robots</a:t>
            </a:r>
          </a:p>
          <a:p>
            <a:r>
              <a:rPr lang="en-US" dirty="0" smtClean="0"/>
              <a:t>Inadvertent operation caused by equipment failure</a:t>
            </a:r>
          </a:p>
          <a:p>
            <a:r>
              <a:rPr lang="en-US" dirty="0" smtClean="0"/>
              <a:t>Actions by personnel, either unintended or deliberate</a:t>
            </a:r>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73</a:t>
            </a:fld>
            <a:endParaRPr lang="en-US" dirty="0"/>
          </a:p>
        </p:txBody>
      </p:sp>
    </p:spTree>
    <p:extLst>
      <p:ext uri="{BB962C8B-B14F-4D97-AF65-F5344CB8AC3E}">
        <p14:creationId xmlns:p14="http://schemas.microsoft.com/office/powerpoint/2010/main" val="147234365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Eliminating the hazards</a:t>
            </a:r>
            <a:endParaRPr lang="en-US" dirty="0"/>
          </a:p>
        </p:txBody>
      </p:sp>
      <p:sp>
        <p:nvSpPr>
          <p:cNvPr id="3" name="Content Placeholder 2"/>
          <p:cNvSpPr>
            <a:spLocks noGrp="1"/>
          </p:cNvSpPr>
          <p:nvPr>
            <p:ph idx="1"/>
          </p:nvPr>
        </p:nvSpPr>
        <p:spPr/>
        <p:txBody>
          <a:bodyPr/>
          <a:lstStyle/>
          <a:p>
            <a:r>
              <a:rPr lang="en-US" dirty="0" smtClean="0"/>
              <a:t>Barrier guards, fixed and interlocked</a:t>
            </a:r>
          </a:p>
          <a:p>
            <a:r>
              <a:rPr lang="en-US" dirty="0" smtClean="0"/>
              <a:t>Safety light curtains/screens</a:t>
            </a:r>
          </a:p>
          <a:p>
            <a:r>
              <a:rPr lang="en-US" dirty="0" smtClean="0"/>
              <a:t>Area scanning safeguarding devices</a:t>
            </a:r>
          </a:p>
          <a:p>
            <a:r>
              <a:rPr lang="en-US" dirty="0" smtClean="0"/>
              <a:t>Radio frequency/capacitance safeguarding devices</a:t>
            </a:r>
          </a:p>
          <a:p>
            <a:r>
              <a:rPr lang="en-US" dirty="0" smtClean="0"/>
              <a:t>Safety mat systems</a:t>
            </a:r>
          </a:p>
          <a:p>
            <a:r>
              <a:rPr lang="en-US" dirty="0" smtClean="0"/>
              <a:t>Single and multiple beam safety systems</a:t>
            </a:r>
          </a:p>
          <a:p>
            <a:r>
              <a:rPr lang="en-US" dirty="0" smtClean="0"/>
              <a:t>Two hand control systems</a:t>
            </a:r>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74</a:t>
            </a:fld>
            <a:endParaRPr lang="en-US" dirty="0"/>
          </a:p>
        </p:txBody>
      </p:sp>
    </p:spTree>
    <p:extLst>
      <p:ext uri="{BB962C8B-B14F-4D97-AF65-F5344CB8AC3E}">
        <p14:creationId xmlns:p14="http://schemas.microsoft.com/office/powerpoint/2010/main" val="408907141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noChangeArrowheads="1"/>
          </p:cNvSpPr>
          <p:nvPr>
            <p:ph type="ctrTitle"/>
          </p:nvPr>
        </p:nvSpPr>
        <p:spPr bwMode="auto">
          <a:xfrm rot="10800000" flipV="1">
            <a:off x="304800" y="457200"/>
            <a:ext cx="8458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p>
            <a:pPr algn="ctr">
              <a:lnSpc>
                <a:spcPct val="80000"/>
              </a:lnSpc>
            </a:pPr>
            <a:r>
              <a:rPr lang="en-US" sz="4200" b="1" dirty="0" smtClean="0">
                <a:solidFill>
                  <a:schemeClr val="tx1"/>
                </a:solidFill>
                <a:latin typeface="+mn-lt"/>
              </a:rPr>
              <a:t>Questions</a:t>
            </a:r>
            <a:endParaRPr lang="en-US" sz="4200" b="1" dirty="0">
              <a:solidFill>
                <a:schemeClr val="tx1"/>
              </a:solidFill>
              <a:latin typeface="+mn-lt"/>
            </a:endParaRPr>
          </a:p>
        </p:txBody>
      </p:sp>
      <p:pic>
        <p:nvPicPr>
          <p:cNvPr id="4" name="Picture 3" descr="End of presentation with time for questions and answers" title="Questions"/>
          <p:cNvPicPr>
            <a:picLocks noChangeAspect="1" noChangeArrowheads="1"/>
          </p:cNvPicPr>
          <p:nvPr/>
        </p:nvPicPr>
        <p:blipFill>
          <a:blip r:embed="rId3">
            <a:duotone>
              <a:schemeClr val="accent1">
                <a:shade val="45000"/>
                <a:satMod val="135000"/>
              </a:schemeClr>
              <a:prstClr val="white"/>
            </a:duotone>
            <a:extLst>
              <a:ext uri="{28A0092B-C50C-407E-A947-70E740481C1C}">
                <a14:useLocalDpi xmlns:a14="http://schemas.microsoft.com/office/drawing/2010/main"/>
              </a:ext>
            </a:extLst>
          </a:blip>
          <a:srcRect/>
          <a:stretch>
            <a:fillRect/>
          </a:stretch>
        </p:blipFill>
        <p:spPr bwMode="auto">
          <a:xfrm>
            <a:off x="2711450" y="1524001"/>
            <a:ext cx="407035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40242613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a:t>
            </a:r>
            <a:endParaRPr lang="en-US" dirty="0"/>
          </a:p>
        </p:txBody>
      </p:sp>
      <p:sp>
        <p:nvSpPr>
          <p:cNvPr id="3" name="Content Placeholder 2"/>
          <p:cNvSpPr>
            <a:spLocks noGrp="1"/>
          </p:cNvSpPr>
          <p:nvPr>
            <p:ph idx="1"/>
          </p:nvPr>
        </p:nvSpPr>
        <p:spPr/>
        <p:txBody>
          <a:bodyPr/>
          <a:lstStyle/>
          <a:p>
            <a:r>
              <a:rPr lang="en-US" dirty="0" smtClean="0"/>
              <a:t>Workers who operate and maintain machinery suffer approximately 18,000 amputations, lacerations, crushing injuries, abrasions, and over 800 deaths per year in the United States</a:t>
            </a:r>
          </a:p>
          <a:p>
            <a:pPr marL="109537" indent="0">
              <a:buNone/>
            </a:pPr>
            <a:endParaRPr lang="en-US" dirty="0"/>
          </a:p>
          <a:p>
            <a:pPr marL="109537" indent="0">
              <a:buNone/>
            </a:pPr>
            <a:r>
              <a:rPr lang="en-US" dirty="0" smtClean="0"/>
              <a:t> </a:t>
            </a:r>
            <a:r>
              <a:rPr lang="en-US" sz="1800" dirty="0" smtClean="0"/>
              <a:t>(Sources: OSHA website)</a:t>
            </a:r>
          </a:p>
          <a:p>
            <a:endParaRPr lang="en-US" dirty="0"/>
          </a:p>
        </p:txBody>
      </p:sp>
      <p:pic>
        <p:nvPicPr>
          <p:cNvPr id="5" name="Picture 4" descr="The danger sign shows a potential danger for getting part of the body caught in rotating equipment.&#10;&#10;" title="Yellow ITriangle Danger Sign"/>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867400" y="4371845"/>
            <a:ext cx="2300288" cy="2014481"/>
          </a:xfrm>
          <a:prstGeom prst="rect">
            <a:avLst/>
          </a:prstGeom>
        </p:spPr>
      </p:pic>
    </p:spTree>
    <p:extLst>
      <p:ext uri="{BB962C8B-B14F-4D97-AF65-F5344CB8AC3E}">
        <p14:creationId xmlns:p14="http://schemas.microsoft.com/office/powerpoint/2010/main" val="42067013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 – </a:t>
            </a:r>
            <a:r>
              <a:rPr lang="en-US" sz="2800" dirty="0" smtClean="0"/>
              <a:t>National Safety Council-Injury Facts - 2016</a:t>
            </a:r>
            <a:endParaRPr lang="en-US" sz="2800" dirty="0"/>
          </a:p>
        </p:txBody>
      </p:sp>
      <p:sp>
        <p:nvSpPr>
          <p:cNvPr id="3" name="Content Placeholder 2"/>
          <p:cNvSpPr>
            <a:spLocks noGrp="1"/>
          </p:cNvSpPr>
          <p:nvPr>
            <p:ph idx="1"/>
          </p:nvPr>
        </p:nvSpPr>
        <p:spPr/>
        <p:txBody>
          <a:bodyPr/>
          <a:lstStyle/>
          <a:p>
            <a:r>
              <a:rPr lang="en-US" dirty="0" smtClean="0"/>
              <a:t>The top three leading causes of work-related injuries:</a:t>
            </a:r>
          </a:p>
          <a:p>
            <a:pPr lvl="1"/>
            <a:r>
              <a:rPr lang="en-US" dirty="0" smtClean="0"/>
              <a:t>#1 Overexertion, bodily reaction</a:t>
            </a:r>
          </a:p>
          <a:p>
            <a:pPr lvl="1"/>
            <a:r>
              <a:rPr lang="en-US" b="1" dirty="0" smtClean="0"/>
              <a:t>#2 Contact with objects/equipment</a:t>
            </a:r>
          </a:p>
          <a:p>
            <a:pPr lvl="1"/>
            <a:r>
              <a:rPr lang="en-US" dirty="0" smtClean="0"/>
              <a:t>#3 Falls, slips, trips</a:t>
            </a:r>
          </a:p>
          <a:p>
            <a:pPr lvl="1"/>
            <a:endParaRPr lang="en-US" dirty="0"/>
          </a:p>
        </p:txBody>
      </p:sp>
      <p:sp>
        <p:nvSpPr>
          <p:cNvPr id="4" name="Slide Number Placeholder 3"/>
          <p:cNvSpPr>
            <a:spLocks noGrp="1"/>
          </p:cNvSpPr>
          <p:nvPr>
            <p:ph type="sldNum" sz="quarter" idx="12"/>
          </p:nvPr>
        </p:nvSpPr>
        <p:spPr/>
        <p:txBody>
          <a:bodyPr/>
          <a:lstStyle/>
          <a:p>
            <a:pPr>
              <a:defRPr/>
            </a:pPr>
            <a:fld id="{C7B42076-267A-4A32-9195-6A94A848664B}" type="slidenum">
              <a:rPr lang="en-US" smtClean="0"/>
              <a:pPr>
                <a:defRPr/>
              </a:pPr>
              <a:t>9</a:t>
            </a:fld>
            <a:endParaRPr lang="en-US" dirty="0"/>
          </a:p>
        </p:txBody>
      </p:sp>
    </p:spTree>
    <p:extLst>
      <p:ext uri="{BB962C8B-B14F-4D97-AF65-F5344CB8AC3E}">
        <p14:creationId xmlns:p14="http://schemas.microsoft.com/office/powerpoint/2010/main" val="1614256241"/>
      </p:ext>
    </p:extLst>
  </p:cSld>
  <p:clrMapOvr>
    <a:masterClrMapping/>
  </p:clrMapOvr>
  <p:timing>
    <p:tnLst>
      <p:par>
        <p:cTn id="1" dur="indefinite" restart="never" nodeType="tmRoot"/>
      </p:par>
    </p:tnLst>
  </p:timing>
</p:sld>
</file>

<file path=ppt/theme/theme1.xml><?xml version="1.0" encoding="utf-8"?>
<a:theme xmlns:a="http://schemas.openxmlformats.org/drawingml/2006/main" name="4_Concourse">
  <a:themeElements>
    <a:clrScheme name="4_Concourse 1">
      <a:dk1>
        <a:srgbClr val="000000"/>
      </a:dk1>
      <a:lt1>
        <a:srgbClr val="FFFFFF"/>
      </a:lt1>
      <a:dk2>
        <a:srgbClr val="464646"/>
      </a:dk2>
      <a:lt2>
        <a:srgbClr val="DEF5FA"/>
      </a:lt2>
      <a:accent1>
        <a:srgbClr val="2DA2BF"/>
      </a:accent1>
      <a:accent2>
        <a:srgbClr val="DA1F28"/>
      </a:accent2>
      <a:accent3>
        <a:srgbClr val="FFFFFF"/>
      </a:accent3>
      <a:accent4>
        <a:srgbClr val="000000"/>
      </a:accent4>
      <a:accent5>
        <a:srgbClr val="ADCEDC"/>
      </a:accent5>
      <a:accent6>
        <a:srgbClr val="C51B23"/>
      </a:accent6>
      <a:hlink>
        <a:srgbClr val="FF8119"/>
      </a:hlink>
      <a:folHlink>
        <a:srgbClr val="44B9E8"/>
      </a:folHlink>
    </a:clrScheme>
    <a:fontScheme name="4_Concourse">
      <a:majorFont>
        <a:latin typeface="Lucida Sans Unicode"/>
        <a:ea typeface="ＭＳ Ｐゴシック"/>
        <a:cs typeface=""/>
      </a:majorFont>
      <a:minorFont>
        <a:latin typeface="Lucida Sans Unicode"/>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4_Concourse 1">
        <a:dk1>
          <a:srgbClr val="000000"/>
        </a:dk1>
        <a:lt1>
          <a:srgbClr val="FFFFFF"/>
        </a:lt1>
        <a:dk2>
          <a:srgbClr val="464646"/>
        </a:dk2>
        <a:lt2>
          <a:srgbClr val="DEF5FA"/>
        </a:lt2>
        <a:accent1>
          <a:srgbClr val="2DA2BF"/>
        </a:accent1>
        <a:accent2>
          <a:srgbClr val="DA1F28"/>
        </a:accent2>
        <a:accent3>
          <a:srgbClr val="FFFFFF"/>
        </a:accent3>
        <a:accent4>
          <a:srgbClr val="000000"/>
        </a:accent4>
        <a:accent5>
          <a:srgbClr val="ADCEDC"/>
        </a:accent5>
        <a:accent6>
          <a:srgbClr val="C51B23"/>
        </a:accent6>
        <a:hlink>
          <a:srgbClr val="FF8119"/>
        </a:hlink>
        <a:folHlink>
          <a:srgbClr val="44B9E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3573</Words>
  <Application>Microsoft Office PowerPoint</Application>
  <PresentationFormat>On-screen Show (4:3)</PresentationFormat>
  <Paragraphs>588</Paragraphs>
  <Slides>75</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75</vt:i4>
      </vt:variant>
    </vt:vector>
  </HeadingPairs>
  <TitlesOfParts>
    <vt:vector size="83" baseType="lpstr">
      <vt:lpstr>ＭＳ Ｐゴシック</vt:lpstr>
      <vt:lpstr>Arial</vt:lpstr>
      <vt:lpstr>Calibri</vt:lpstr>
      <vt:lpstr>Lucida Sans Unicode</vt:lpstr>
      <vt:lpstr>Verdana</vt:lpstr>
      <vt:lpstr>Wingdings 2</vt:lpstr>
      <vt:lpstr>Wingdings 3</vt:lpstr>
      <vt:lpstr>4_Concourse</vt:lpstr>
      <vt:lpstr>Machine Guarding</vt:lpstr>
      <vt:lpstr>Disclaimer</vt:lpstr>
      <vt:lpstr>OSHA’s Mission</vt:lpstr>
      <vt:lpstr>OSHA’s Whistleblower Protection Program</vt:lpstr>
      <vt:lpstr>Agenda</vt:lpstr>
      <vt:lpstr>OSHA Data – Accident Search Results (Keyword: machine guarding)</vt:lpstr>
      <vt:lpstr>OSHA Data – Accident Search Results (Keyword: machine guarding) (continued)</vt:lpstr>
      <vt:lpstr>Statistics</vt:lpstr>
      <vt:lpstr>Statistics – National Safety Council-Injury Facts - 2016</vt:lpstr>
      <vt:lpstr>Statistics – National Safety Council-Injury Facts – 2016 (continued)</vt:lpstr>
      <vt:lpstr>Common Machine-related Injuries</vt:lpstr>
      <vt:lpstr>PTSD – Workers don’t return from injury</vt:lpstr>
      <vt:lpstr>Machines are essential</vt:lpstr>
      <vt:lpstr>Machine Guarding Safety Program</vt:lpstr>
      <vt:lpstr>1910.212 – General requirements for all machines (horizontal standard)</vt:lpstr>
      <vt:lpstr>Check Your Knowledge</vt:lpstr>
      <vt:lpstr>1926.300 General requirements</vt:lpstr>
      <vt:lpstr>1928.57 – Guarding of farm field equipment, farmstead equipment, and cotton gins.</vt:lpstr>
      <vt:lpstr>1928.57 – Guarding of farm field equipment, farmstead equipment, and cotton gins.  (continued)</vt:lpstr>
      <vt:lpstr>Check Your Knowledge </vt:lpstr>
      <vt:lpstr>Check Your Knowledge  </vt:lpstr>
      <vt:lpstr>Check Your Knowledge   </vt:lpstr>
      <vt:lpstr>Types of Guards</vt:lpstr>
      <vt:lpstr>Fixed</vt:lpstr>
      <vt:lpstr>Fixed  (continued 1)</vt:lpstr>
      <vt:lpstr>Fixed  (continued 2)</vt:lpstr>
      <vt:lpstr>Examples of fixed guards</vt:lpstr>
      <vt:lpstr>Interlocked</vt:lpstr>
      <vt:lpstr>Interlocked  (continued 1)</vt:lpstr>
      <vt:lpstr>Interlocked (continued 2)</vt:lpstr>
      <vt:lpstr>Check Your Knowledge    </vt:lpstr>
      <vt:lpstr>Adjustable</vt:lpstr>
      <vt:lpstr>Adjustable  (continued 1)</vt:lpstr>
      <vt:lpstr>Adjustable  (continued 2)</vt:lpstr>
      <vt:lpstr>Check Your Knowledge     </vt:lpstr>
      <vt:lpstr>Self-adjusting</vt:lpstr>
      <vt:lpstr>Self-adjusting  (continued 1)</vt:lpstr>
      <vt:lpstr>Self-adjusting  (continued 2)</vt:lpstr>
      <vt:lpstr>Types of Devices</vt:lpstr>
      <vt:lpstr>Presence Sensing Devices (continued 1)</vt:lpstr>
      <vt:lpstr>Presence Sensing Devices (continued 2)   </vt:lpstr>
      <vt:lpstr>Presence Sensing Devices (continued 3)</vt:lpstr>
      <vt:lpstr>Check Your Knowledge      </vt:lpstr>
      <vt:lpstr>Restraint</vt:lpstr>
      <vt:lpstr>Restraint  (continued)</vt:lpstr>
      <vt:lpstr>Check Your Knowledge       </vt:lpstr>
      <vt:lpstr>Pullback</vt:lpstr>
      <vt:lpstr>Pullback (continued)</vt:lpstr>
      <vt:lpstr>Safety trip controls</vt:lpstr>
      <vt:lpstr>Safety trip controls  (continued 1)</vt:lpstr>
      <vt:lpstr>Check Your Knowledge        </vt:lpstr>
      <vt:lpstr>Safety trip controls  (continued 2)</vt:lpstr>
      <vt:lpstr>Gates</vt:lpstr>
      <vt:lpstr>Gates  (continued)</vt:lpstr>
      <vt:lpstr>Guarding by Location and Distance</vt:lpstr>
      <vt:lpstr>Check Your Knowledge         </vt:lpstr>
      <vt:lpstr>Types of Machine Motion</vt:lpstr>
      <vt:lpstr>Discussion on Requirements for Machine Guarding (rotating)</vt:lpstr>
      <vt:lpstr>Discussion on Requirements for Machine Guarding (rotating continued 1)</vt:lpstr>
      <vt:lpstr>Table O-10 </vt:lpstr>
      <vt:lpstr>Types of Machine Motion (tranverse)</vt:lpstr>
      <vt:lpstr>Discussion on Requirements for Machine Guarding  (tranverse)</vt:lpstr>
      <vt:lpstr>Types of Machine Motion (cutting)</vt:lpstr>
      <vt:lpstr>Discussion on Requirements for Machine Guarding  (cutting)</vt:lpstr>
      <vt:lpstr>Types of Machine Motion (sheet metal)</vt:lpstr>
      <vt:lpstr>Discussion on Requirements for Machine Guarding  (sheet metal)</vt:lpstr>
      <vt:lpstr>Robots in the Workplace</vt:lpstr>
      <vt:lpstr>Robots in the Workplace  (continue)</vt:lpstr>
      <vt:lpstr>Types and Classification of Robots</vt:lpstr>
      <vt:lpstr>Accidents related to Robots</vt:lpstr>
      <vt:lpstr>Typical accidents related to robots</vt:lpstr>
      <vt:lpstr>Sources of hazards</vt:lpstr>
      <vt:lpstr>Sources of hazards  (continued1)</vt:lpstr>
      <vt:lpstr>Eliminating the hazards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2021-05-20T13:26:33Z</dcterms:created>
  <dcterms:modified xsi:type="dcterms:W3CDTF">2021-05-20T13:28:28Z</dcterms:modified>
</cp:coreProperties>
</file>