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92" r:id="rId3"/>
    <p:sldId id="258" r:id="rId4"/>
    <p:sldId id="269" r:id="rId5"/>
    <p:sldId id="330" r:id="rId6"/>
    <p:sldId id="329" r:id="rId7"/>
    <p:sldId id="293" r:id="rId8"/>
    <p:sldId id="296" r:id="rId9"/>
    <p:sldId id="297" r:id="rId10"/>
    <p:sldId id="333" r:id="rId11"/>
    <p:sldId id="310" r:id="rId12"/>
    <p:sldId id="327" r:id="rId13"/>
    <p:sldId id="325" r:id="rId14"/>
    <p:sldId id="316" r:id="rId15"/>
    <p:sldId id="321" r:id="rId16"/>
    <p:sldId id="315" r:id="rId17"/>
    <p:sldId id="332" r:id="rId18"/>
    <p:sldId id="318" r:id="rId19"/>
    <p:sldId id="323" r:id="rId20"/>
    <p:sldId id="320" r:id="rId21"/>
    <p:sldId id="268" r:id="rId22"/>
    <p:sldId id="298" r:id="rId23"/>
    <p:sldId id="299" r:id="rId24"/>
    <p:sldId id="288" r:id="rId25"/>
    <p:sldId id="287" r:id="rId26"/>
    <p:sldId id="282" r:id="rId27"/>
    <p:sldId id="273" r:id="rId28"/>
    <p:sldId id="300" r:id="rId29"/>
    <p:sldId id="301" r:id="rId30"/>
    <p:sldId id="304" r:id="rId31"/>
    <p:sldId id="331" r:id="rId32"/>
    <p:sldId id="259" r:id="rId33"/>
    <p:sldId id="27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75"/>
    <p:restoredTop sz="70852"/>
  </p:normalViewPr>
  <p:slideViewPr>
    <p:cSldViewPr snapToGrid="0" snapToObjects="1">
      <p:cViewPr varScale="1">
        <p:scale>
          <a:sx n="50" d="100"/>
          <a:sy n="50" d="100"/>
        </p:scale>
        <p:origin x="1493" y="29"/>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6" d="100"/>
          <a:sy n="96" d="100"/>
        </p:scale>
        <p:origin x="2344"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557FF-AC4A-E44A-8E65-7EA13EF771A5}" type="datetimeFigureOut">
              <a:rPr lang="en-US" smtClean="0"/>
              <a:t>5/21/2021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646DD-FEE6-9748-8863-4D09B7C4FC2E}" type="slidenum">
              <a:rPr lang="en-US" smtClean="0"/>
              <a:t>‹#›</a:t>
            </a:fld>
            <a:endParaRPr lang="en-US" dirty="0"/>
          </a:p>
        </p:txBody>
      </p:sp>
    </p:spTree>
    <p:extLst>
      <p:ext uri="{BB962C8B-B14F-4D97-AF65-F5344CB8AC3E}">
        <p14:creationId xmlns:p14="http://schemas.microsoft.com/office/powerpoint/2010/main" val="342121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a:t>
            </a:fld>
            <a:endParaRPr lang="en-US" dirty="0"/>
          </a:p>
        </p:txBody>
      </p:sp>
    </p:spTree>
    <p:extLst>
      <p:ext uri="{BB962C8B-B14F-4D97-AF65-F5344CB8AC3E}">
        <p14:creationId xmlns:p14="http://schemas.microsoft.com/office/powerpoint/2010/main" val="3327359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noProof="0" dirty="0"/>
              <a:t>Hemos hablado de como reconocer las enfermedades relacionadas con el calor.</a:t>
            </a:r>
          </a:p>
          <a:p>
            <a:pPr marL="171450" indent="-171450">
              <a:buFont typeface="Arial" panose="020B0604020202020204" pitchFamily="34" charset="0"/>
              <a:buChar char="•"/>
            </a:pPr>
            <a:r>
              <a:rPr lang="es-ES_tradnl" noProof="0" dirty="0"/>
              <a:t>Ahora hablaremos de formasen que los trabajadores pueden ayudar a prevenir estas enfermedades mientras trabaja en ambientes calientes.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10</a:t>
            </a:fld>
            <a:endParaRPr lang="en-US" dirty="0"/>
          </a:p>
        </p:txBody>
      </p:sp>
    </p:spTree>
    <p:extLst>
      <p:ext uri="{BB962C8B-B14F-4D97-AF65-F5344CB8AC3E}">
        <p14:creationId xmlns:p14="http://schemas.microsoft.com/office/powerpoint/2010/main" val="1689501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noProof="0" dirty="0"/>
              <a:t>Cada año una docena de trabajadores mueren al año y miles se enferman mientras trabajan a temperaturas extremas o condiciones con mucha humedad</a:t>
            </a:r>
          </a:p>
          <a:p>
            <a:pPr marL="171450" indent="-171450">
              <a:buFont typeface="Arial" panose="020B0604020202020204" pitchFamily="34" charset="0"/>
              <a:buChar char="•"/>
            </a:pPr>
            <a:r>
              <a:rPr lang="es-ES_tradnl" noProof="0" dirty="0"/>
              <a:t>OSHA no tiene un estándar especifico que cubra a personas que trabajan a calor extremo, sin embargo bajo el acto de OSH, los empleadores tienen la responsabilidad de proteger a los trabajadores de peligros serios en el lugar de trabajo, incluyendo enfermedades relacionadas con el calor. </a:t>
            </a:r>
          </a:p>
          <a:p>
            <a:pPr marL="171450" indent="-171450">
              <a:buFont typeface="Arial" panose="020B0604020202020204" pitchFamily="34" charset="0"/>
              <a:buChar char="•"/>
            </a:pPr>
            <a:r>
              <a:rPr lang="es-ES_tradnl" noProof="0" dirty="0"/>
              <a:t>Acto de OSH  – Salud y seguridad ocupacional de 1970</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11</a:t>
            </a:fld>
            <a:endParaRPr lang="en-US" dirty="0"/>
          </a:p>
        </p:txBody>
      </p:sp>
    </p:spTree>
    <p:extLst>
      <p:ext uri="{BB962C8B-B14F-4D97-AF65-F5344CB8AC3E}">
        <p14:creationId xmlns:p14="http://schemas.microsoft.com/office/powerpoint/2010/main" val="320344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a:spcBef>
                <a:spcPts val="1000"/>
              </a:spcBef>
              <a:buFont typeface="Arial" panose="020B0604020202020204" pitchFamily="34" charset="0"/>
              <a:buChar char="•"/>
            </a:pPr>
            <a:r>
              <a:rPr lang="es-ES_tradnl" sz="1200" dirty="0"/>
              <a:t>Un programa de prevención de enfermedades relacionadas con el calor incluye: entrenamiento, aclimatización, descansar en la sombra, tomar líquidos y monitorear. </a:t>
            </a:r>
          </a:p>
          <a:p>
            <a:pPr marL="171450" lvl="1" indent="-171450">
              <a:spcBef>
                <a:spcPts val="1000"/>
              </a:spcBef>
              <a:buFont typeface="Arial" panose="020B0604020202020204" pitchFamily="34" charset="0"/>
              <a:buChar char="•"/>
            </a:pPr>
            <a:r>
              <a:rPr lang="es-ES_tradnl" sz="1200" dirty="0"/>
              <a:t>Estaremos discutiendo cada uno es estos factores en más detalle.</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12</a:t>
            </a:fld>
            <a:endParaRPr lang="en-US" dirty="0"/>
          </a:p>
        </p:txBody>
      </p:sp>
    </p:spTree>
    <p:extLst>
      <p:ext uri="{BB962C8B-B14F-4D97-AF65-F5344CB8AC3E}">
        <p14:creationId xmlns:p14="http://schemas.microsoft.com/office/powerpoint/2010/main" val="4199698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Aclimatarse al calor significa volverse mas tolerante al calor en un período de tiempo.</a:t>
            </a:r>
          </a:p>
          <a:p>
            <a:pPr marL="171450" indent="-171450">
              <a:buFont typeface="Arial" panose="020B0604020202020204" pitchFamily="34" charset="0"/>
              <a:buChar char="•"/>
            </a:pPr>
            <a:r>
              <a:rPr lang="es-ES_tradnl" dirty="0"/>
              <a:t>Incrementar gradualmente el tiempo de trabajo en ambientes calientes de 7 a 14 días. </a:t>
            </a:r>
          </a:p>
          <a:p>
            <a:pPr marL="171450" indent="-171450">
              <a:buFont typeface="Arial" panose="020B0604020202020204" pitchFamily="34" charset="0"/>
              <a:buChar char="•"/>
            </a:pPr>
            <a:r>
              <a:rPr lang="es-ES_tradnl" dirty="0"/>
              <a:t>Los trabajadores pueden volver a aclimatarse después de una semana de vacaciones en un clima más fresco en 2 a 3 días al regresar a trabajar en altas temperaturas.</a:t>
            </a:r>
          </a:p>
          <a:p>
            <a:pPr marL="171450" indent="-171450">
              <a:buFont typeface="Arial" panose="020B0604020202020204" pitchFamily="34" charset="0"/>
              <a:buChar char="•"/>
            </a:pPr>
            <a:r>
              <a:rPr lang="es-ES_tradnl" dirty="0"/>
              <a:t>Al aclimatarse al calor incrementa el sudor y por esa razón los trabajadores necesitan más líquidos.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13</a:t>
            </a:fld>
            <a:endParaRPr lang="en-US" dirty="0"/>
          </a:p>
        </p:txBody>
      </p:sp>
    </p:spTree>
    <p:extLst>
      <p:ext uri="{BB962C8B-B14F-4D97-AF65-F5344CB8AC3E}">
        <p14:creationId xmlns:p14="http://schemas.microsoft.com/office/powerpoint/2010/main" val="2979164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Trate de trabajar durante los períodos mas frescos del día, si es posible.</a:t>
            </a:r>
          </a:p>
          <a:p>
            <a:pPr marL="171450" indent="-171450">
              <a:buFont typeface="Arial" panose="020B0604020202020204" pitchFamily="34" charset="0"/>
              <a:buChar char="•"/>
            </a:pPr>
            <a:r>
              <a:rPr lang="es-ES_tradnl" dirty="0"/>
              <a:t>Trabajadores nuevos que no se aclimatan al calor no deben trabajar afuera el mismo horario que los demás trabajadores durante los primeros días.</a:t>
            </a:r>
          </a:p>
          <a:p>
            <a:pPr marL="171450" indent="-171450">
              <a:buFont typeface="Arial" panose="020B0604020202020204" pitchFamily="34" charset="0"/>
              <a:buChar char="•"/>
            </a:pPr>
            <a:r>
              <a:rPr lang="es-ES_tradnl" dirty="0"/>
              <a:t> Ajuste sus horarios hasta que estén aclimatados.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14</a:t>
            </a:fld>
            <a:endParaRPr lang="en-US" dirty="0"/>
          </a:p>
        </p:txBody>
      </p:sp>
    </p:spTree>
    <p:extLst>
      <p:ext uri="{BB962C8B-B14F-4D97-AF65-F5344CB8AC3E}">
        <p14:creationId xmlns:p14="http://schemas.microsoft.com/office/powerpoint/2010/main" val="2150018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Tome descansos frecuentes.</a:t>
            </a:r>
          </a:p>
          <a:p>
            <a:pPr marL="171450" indent="-171450">
              <a:buFont typeface="Arial" panose="020B0604020202020204" pitchFamily="34" charset="0"/>
              <a:buChar char="•"/>
            </a:pPr>
            <a:r>
              <a:rPr lang="es-ES_tradnl" dirty="0"/>
              <a:t>Salga del sol directo.</a:t>
            </a:r>
          </a:p>
          <a:p>
            <a:pPr marL="171450" indent="-171450">
              <a:buFont typeface="Arial" panose="020B0604020202020204" pitchFamily="34" charset="0"/>
              <a:buChar char="•"/>
            </a:pPr>
            <a:r>
              <a:rPr lang="es-ES_tradnl" dirty="0"/>
              <a:t>Descanse en una ubicación fresca</a:t>
            </a:r>
          </a:p>
          <a:p>
            <a:pPr marL="628650" lvl="1" indent="-171450">
              <a:buFont typeface="Arial" panose="020B0604020202020204" pitchFamily="34" charset="0"/>
              <a:buChar char="•"/>
            </a:pPr>
            <a:r>
              <a:rPr lang="es-ES_tradnl" dirty="0"/>
              <a:t>Dentro de un edificio con aire acondicionado</a:t>
            </a:r>
          </a:p>
          <a:p>
            <a:pPr marL="628650" lvl="1" indent="-171450">
              <a:buFont typeface="Arial" panose="020B0604020202020204" pitchFamily="34" charset="0"/>
              <a:buChar char="•"/>
            </a:pPr>
            <a:r>
              <a:rPr lang="es-ES_tradnl" dirty="0"/>
              <a:t>Lugar con sombra</a:t>
            </a:r>
          </a:p>
          <a:p>
            <a:pPr marL="628650" lvl="1" indent="-171450">
              <a:buFont typeface="Arial" panose="020B0604020202020204" pitchFamily="34" charset="0"/>
              <a:buChar char="•"/>
            </a:pPr>
            <a:r>
              <a:rPr lang="es-ES_tradnl" dirty="0"/>
              <a:t>Sin sombra– provea una estructura de sombra portátil o una sombrilla industrial. Esto puede ser utilizado mientras trabajan al sol directo</a:t>
            </a:r>
          </a:p>
          <a:p>
            <a:pPr marL="628650" lvl="1" indent="-171450">
              <a:buFont typeface="Arial" panose="020B0604020202020204" pitchFamily="34" charset="0"/>
              <a:buChar char="•"/>
            </a:pPr>
            <a:r>
              <a:rPr lang="es-ES_tradnl" dirty="0"/>
              <a:t>Utilice un abanico para que circule aire.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15</a:t>
            </a:fld>
            <a:endParaRPr lang="en-US" dirty="0"/>
          </a:p>
        </p:txBody>
      </p:sp>
    </p:spTree>
    <p:extLst>
      <p:ext uri="{BB962C8B-B14F-4D97-AF65-F5344CB8AC3E}">
        <p14:creationId xmlns:p14="http://schemas.microsoft.com/office/powerpoint/2010/main" val="1955107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Los trabajadores deben beber un vaso de agua cada 15-20 minutos cuando trabajan a altas temperaturas</a:t>
            </a:r>
          </a:p>
          <a:p>
            <a:pPr marL="171450" indent="-171450">
              <a:buFont typeface="Arial" panose="020B0604020202020204" pitchFamily="34" charset="0"/>
              <a:buChar char="•"/>
            </a:pPr>
            <a:r>
              <a:rPr lang="es-ES_tradnl" dirty="0"/>
              <a:t>Agua helada es agua potable a menos de 59°F y se proporciona de forma individual .</a:t>
            </a:r>
          </a:p>
          <a:p>
            <a:pPr marL="171450" indent="-171450">
              <a:buFont typeface="Arial" panose="020B0604020202020204" pitchFamily="34" charset="0"/>
              <a:buChar char="•"/>
            </a:pPr>
            <a:r>
              <a:rPr lang="es-ES_tradnl" dirty="0"/>
              <a:t>Si los trabajadores están sudando por varias horas deben tomar bebidas que contengan electrolitos como bebidas deportivas.</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16</a:t>
            </a:fld>
            <a:endParaRPr lang="en-US" dirty="0"/>
          </a:p>
        </p:txBody>
      </p:sp>
    </p:spTree>
    <p:extLst>
      <p:ext uri="{BB962C8B-B14F-4D97-AF65-F5344CB8AC3E}">
        <p14:creationId xmlns:p14="http://schemas.microsoft.com/office/powerpoint/2010/main" val="1764135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Trabajadores trabajando en lugares calientes deben comer refrigerios salados para reemplazar electrolitos. </a:t>
            </a:r>
          </a:p>
          <a:p>
            <a:pPr marL="171450" indent="-171450">
              <a:buFont typeface="Arial" panose="020B0604020202020204" pitchFamily="34" charset="0"/>
              <a:buChar char="•"/>
            </a:pPr>
            <a:r>
              <a:rPr lang="es-ES_tradnl" dirty="0"/>
              <a:t>Bebidas deportivas solas no reemplazan los electrolitos perdidos por el sudor durante tiempos de trabajo prolongados a altas temperaturas. </a:t>
            </a:r>
          </a:p>
          <a:p>
            <a:pPr marL="171450" indent="-171450">
              <a:buFont typeface="Arial" panose="020B0604020202020204" pitchFamily="34" charset="0"/>
              <a:buChar char="•"/>
            </a:pPr>
            <a:r>
              <a:rPr lang="es-ES_tradnl" dirty="0"/>
              <a:t>Provea refrigerios salados y bebidas heladas durante los descansos.</a:t>
            </a:r>
          </a:p>
        </p:txBody>
      </p:sp>
      <p:sp>
        <p:nvSpPr>
          <p:cNvPr id="4" name="Slide Number Placeholder 3"/>
          <p:cNvSpPr>
            <a:spLocks noGrp="1"/>
          </p:cNvSpPr>
          <p:nvPr>
            <p:ph type="sldNum" sz="quarter" idx="5"/>
          </p:nvPr>
        </p:nvSpPr>
        <p:spPr/>
        <p:txBody>
          <a:bodyPr/>
          <a:lstStyle/>
          <a:p>
            <a:fld id="{A27646DD-FEE6-9748-8863-4D09B7C4FC2E}" type="slidenum">
              <a:rPr lang="en-US" smtClean="0"/>
              <a:t>17</a:t>
            </a:fld>
            <a:endParaRPr lang="en-US" dirty="0"/>
          </a:p>
        </p:txBody>
      </p:sp>
    </p:spTree>
    <p:extLst>
      <p:ext uri="{BB962C8B-B14F-4D97-AF65-F5344CB8AC3E}">
        <p14:creationId xmlns:p14="http://schemas.microsoft.com/office/powerpoint/2010/main" val="577349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La ropa que los trabajadores utilizan puede mantenerlos frescos.</a:t>
            </a:r>
          </a:p>
          <a:p>
            <a:pPr marL="171450" indent="-171450">
              <a:buFont typeface="Arial" panose="020B0604020202020204" pitchFamily="34" charset="0"/>
              <a:buChar char="•"/>
            </a:pPr>
            <a:r>
              <a:rPr lang="es-ES_tradnl" dirty="0"/>
              <a:t>Los trabajadores deben usar una gorra con una visera amplia. Estas son la preferencia comparada con las gorras normales que solo dan sombra a la cara.</a:t>
            </a:r>
          </a:p>
          <a:p>
            <a:pPr marL="171450" indent="-171450">
              <a:buFont typeface="Arial" panose="020B0604020202020204" pitchFamily="34" charset="0"/>
              <a:buChar char="•"/>
            </a:pPr>
            <a:r>
              <a:rPr lang="es-ES_tradnl" dirty="0"/>
              <a:t>La ropa suelta y de colores claros es mejor.</a:t>
            </a:r>
          </a:p>
          <a:p>
            <a:pPr marL="171450" indent="-171450">
              <a:buFont typeface="Arial" panose="020B0604020202020204" pitchFamily="34" charset="0"/>
              <a:buChar char="•"/>
            </a:pPr>
            <a:r>
              <a:rPr lang="es-ES_tradnl" dirty="0"/>
              <a:t>Los trabajadores deben usar lentes de sol para proteger sus ojos.</a:t>
            </a:r>
          </a:p>
          <a:p>
            <a:pPr marL="171450" indent="-171450">
              <a:buFont typeface="Arial" panose="020B0604020202020204" pitchFamily="34" charset="0"/>
              <a:buChar char="•"/>
            </a:pPr>
            <a:r>
              <a:rPr lang="es-ES_tradnl" dirty="0"/>
              <a:t>Los trabajadores deben usar protector solar para proteger su piel.</a:t>
            </a:r>
          </a:p>
          <a:p>
            <a:pPr marL="171450" indent="-171450">
              <a:buFont typeface="Arial" panose="020B0604020202020204" pitchFamily="34" charset="0"/>
              <a:buChar char="•"/>
            </a:pPr>
            <a:r>
              <a:rPr lang="es-ES_tradnl" dirty="0"/>
              <a:t>La ropa fresca puede usarse para mantener al trabajador fresco.</a:t>
            </a:r>
          </a:p>
          <a:p>
            <a:endParaRPr lang="en-US" dirty="0"/>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18</a:t>
            </a:fld>
            <a:endParaRPr lang="en-US" dirty="0"/>
          </a:p>
        </p:txBody>
      </p:sp>
    </p:spTree>
    <p:extLst>
      <p:ext uri="{BB962C8B-B14F-4D97-AF65-F5344CB8AC3E}">
        <p14:creationId xmlns:p14="http://schemas.microsoft.com/office/powerpoint/2010/main" val="3459784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Ropa fresca puede ser usada para mantener a los trabajadores frescos.</a:t>
            </a:r>
          </a:p>
          <a:p>
            <a:pPr marL="171450" indent="-171450">
              <a:buFont typeface="Arial" panose="020B0604020202020204" pitchFamily="34" charset="0"/>
              <a:buChar char="•"/>
            </a:pPr>
            <a:r>
              <a:rPr lang="es-ES_tradnl" dirty="0"/>
              <a:t>Bandas para refrescar se pueden mojar y usar alrededor del cuello. El agua se evapora y refresca al trabajador.</a:t>
            </a:r>
          </a:p>
          <a:p>
            <a:pPr marL="171450" indent="-171450">
              <a:buFont typeface="Arial" panose="020B0604020202020204" pitchFamily="34" charset="0"/>
              <a:buChar char="•"/>
            </a:pPr>
            <a:r>
              <a:rPr lang="es-ES_tradnl" dirty="0"/>
              <a:t>Camisetas refrescantes que absorben el sudor de la piel y ayudan con la evaporación y a refrescar.</a:t>
            </a:r>
          </a:p>
          <a:p>
            <a:pPr marL="171450" indent="-171450">
              <a:buFont typeface="Arial" panose="020B0604020202020204" pitchFamily="34" charset="0"/>
              <a:buChar char="•"/>
            </a:pPr>
            <a:r>
              <a:rPr lang="es-ES_tradnl" dirty="0"/>
              <a:t>Equipo de protección personal especializado en refrescar.</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19</a:t>
            </a:fld>
            <a:endParaRPr lang="en-US" dirty="0"/>
          </a:p>
        </p:txBody>
      </p:sp>
    </p:spTree>
    <p:extLst>
      <p:ext uri="{BB962C8B-B14F-4D97-AF65-F5344CB8AC3E}">
        <p14:creationId xmlns:p14="http://schemas.microsoft.com/office/powerpoint/2010/main" val="206874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Enfermedades relacionadas con el calor son causadas por exposición ambiental al calor. </a:t>
            </a:r>
          </a:p>
          <a:p>
            <a:pPr marL="171450" indent="-171450">
              <a:buFont typeface="Arial" panose="020B0604020202020204" pitchFamily="34" charset="0"/>
              <a:buChar char="•"/>
            </a:pPr>
            <a:r>
              <a:rPr lang="es-ES_tradnl" dirty="0"/>
              <a:t>Enfermedades relacionadas con el calor pueden ocurrir tanto dentro como afuera. </a:t>
            </a:r>
          </a:p>
          <a:p>
            <a:pPr marL="171450" indent="-171450">
              <a:buFont typeface="Arial" panose="020B0604020202020204" pitchFamily="34" charset="0"/>
              <a:buChar char="•"/>
            </a:pPr>
            <a:r>
              <a:rPr lang="es-ES_tradnl" dirty="0"/>
              <a:t>Incluye condiciones mínimas como calambres por calor, salpullido, y síncope de calor (desmayo), condiciones serias de agotamiento por calor y la condición severa de golpe de calor, la cual puede ser fatal. </a:t>
            </a:r>
          </a:p>
          <a:p>
            <a:pPr marL="171450" indent="-171450">
              <a:buFont typeface="Arial" panose="020B0604020202020204" pitchFamily="34" charset="0"/>
              <a:buChar char="•"/>
            </a:pPr>
            <a:r>
              <a:rPr lang="es-ES_tradnl" dirty="0"/>
              <a:t>La hiponatremia causada por el ejercicio tal como trabajar afuera la cual es considerada una enfermedad relacionada con el calor. </a:t>
            </a:r>
          </a:p>
          <a:p>
            <a:pPr marL="171450" indent="-171450">
              <a:buFont typeface="Arial" panose="020B0604020202020204" pitchFamily="34" charset="0"/>
              <a:buChar char="•"/>
            </a:pPr>
            <a:r>
              <a:rPr lang="es-ES_tradnl" dirty="0"/>
              <a:t>Salpullido – el sudor producido por la piel no se puede evaporar– protuberancias rojas, pequeñas ampollas, comezón.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a:t>
            </a:fld>
            <a:endParaRPr lang="en-US" dirty="0"/>
          </a:p>
        </p:txBody>
      </p:sp>
    </p:spTree>
    <p:extLst>
      <p:ext uri="{BB962C8B-B14F-4D97-AF65-F5344CB8AC3E}">
        <p14:creationId xmlns:p14="http://schemas.microsoft.com/office/powerpoint/2010/main" val="2172151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Entre los amigos/compañeros pueden ayudarse a prevenir enfermedades relacionadas con el calor.</a:t>
            </a:r>
          </a:p>
          <a:p>
            <a:pPr marL="171450" indent="-171450">
              <a:buFont typeface="Arial" panose="020B0604020202020204" pitchFamily="34" charset="0"/>
              <a:buChar char="•"/>
            </a:pPr>
            <a:r>
              <a:rPr lang="es-ES_tradnl" dirty="0"/>
              <a:t>Los trabajadores no deben de trabajar solos a altas temperaturas.</a:t>
            </a:r>
          </a:p>
          <a:p>
            <a:pPr marL="171450" indent="-171450">
              <a:buFont typeface="Arial" panose="020B0604020202020204" pitchFamily="34" charset="0"/>
              <a:buChar char="•"/>
            </a:pPr>
            <a:r>
              <a:rPr lang="es-ES_tradnl" dirty="0"/>
              <a:t>Los trabajadores deben ser entrenados para prevenir, reconocer y tratar las enfermedades relacionadas con el calor</a:t>
            </a:r>
          </a:p>
          <a:p>
            <a:pPr marL="171450" indent="-171450">
              <a:buFont typeface="Arial" panose="020B0604020202020204" pitchFamily="34" charset="0"/>
              <a:buChar char="•"/>
            </a:pPr>
            <a:r>
              <a:rPr lang="es-ES_tradnl" dirty="0"/>
              <a:t>Los trabajadores deben de monitorease mutuamente para identificar enfermedades relacionadas con el calor.</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20</a:t>
            </a:fld>
            <a:endParaRPr lang="en-US" dirty="0"/>
          </a:p>
        </p:txBody>
      </p:sp>
    </p:spTree>
    <p:extLst>
      <p:ext uri="{BB962C8B-B14F-4D97-AF65-F5344CB8AC3E}">
        <p14:creationId xmlns:p14="http://schemas.microsoft.com/office/powerpoint/2010/main" val="4012181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Ahora hablaremos sobre el tratamiento en caso de un golpe de calor, agotamiento por calor, hiponatremia o calambres por calor.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21</a:t>
            </a:fld>
            <a:endParaRPr lang="en-US" dirty="0"/>
          </a:p>
        </p:txBody>
      </p:sp>
    </p:spTree>
    <p:extLst>
      <p:ext uri="{BB962C8B-B14F-4D97-AF65-F5344CB8AC3E}">
        <p14:creationId xmlns:p14="http://schemas.microsoft.com/office/powerpoint/2010/main" val="3727642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El primer paso es reconocer la emergencia.</a:t>
            </a:r>
          </a:p>
          <a:p>
            <a:pPr marL="171450" indent="-171450">
              <a:buFont typeface="Arial" panose="020B0604020202020204" pitchFamily="34" charset="0"/>
              <a:buChar char="•"/>
            </a:pPr>
            <a:r>
              <a:rPr lang="es-ES_tradnl" dirty="0"/>
              <a:t>Golpe de calor es una emergencia médica y puede ser fatal. Llame al 911.</a:t>
            </a:r>
          </a:p>
          <a:p>
            <a:pPr marL="171450" indent="-171450">
              <a:buFont typeface="Arial" panose="020B0604020202020204" pitchFamily="34" charset="0"/>
              <a:buChar char="•"/>
            </a:pPr>
            <a:r>
              <a:rPr lang="es-ES_tradnl" dirty="0"/>
              <a:t>Alguien debe acompañar al trabajador hasta que llegue la ayuda.</a:t>
            </a:r>
          </a:p>
          <a:p>
            <a:pPr marL="171450" indent="-171450">
              <a:buFont typeface="Arial" panose="020B0604020202020204" pitchFamily="34" charset="0"/>
              <a:buChar char="•"/>
            </a:pPr>
            <a:r>
              <a:rPr lang="es-ES_tradnl" dirty="0"/>
              <a:t>Mientras espera por ayuda existen algunos pasos que puede seguir de primeros auxilios.</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22</a:t>
            </a:fld>
            <a:endParaRPr lang="en-US" dirty="0"/>
          </a:p>
        </p:txBody>
      </p:sp>
    </p:spTree>
    <p:extLst>
      <p:ext uri="{BB962C8B-B14F-4D97-AF65-F5344CB8AC3E}">
        <p14:creationId xmlns:p14="http://schemas.microsoft.com/office/powerpoint/2010/main" val="3467114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Mueva al trabajador a un área fresca y con sombra o a un edificio con aire acondicionado.</a:t>
            </a:r>
          </a:p>
          <a:p>
            <a:pPr marL="171450" indent="-171450">
              <a:buFont typeface="Arial" panose="020B0604020202020204" pitchFamily="34" charset="0"/>
              <a:buChar char="•"/>
            </a:pPr>
            <a:r>
              <a:rPr lang="es-ES_tradnl" dirty="0"/>
              <a:t>Retiré la ropa exterior.</a:t>
            </a:r>
          </a:p>
          <a:p>
            <a:pPr marL="171450" indent="-171450">
              <a:buFont typeface="Arial" panose="020B0604020202020204" pitchFamily="34" charset="0"/>
              <a:buChar char="•"/>
            </a:pPr>
            <a:r>
              <a:rPr lang="es-ES_tradnl" dirty="0"/>
              <a:t>Refresque al trabajador de la forma que le sea posible.</a:t>
            </a:r>
          </a:p>
          <a:p>
            <a:pPr marL="628650" lvl="1" indent="-171450">
              <a:buFont typeface="Arial" panose="020B0604020202020204" pitchFamily="34" charset="0"/>
              <a:buChar char="•"/>
            </a:pPr>
            <a:r>
              <a:rPr lang="es-ES_tradnl" dirty="0"/>
              <a:t>Compresas heladas en la cabeza, cuello, ingle y axilas </a:t>
            </a:r>
          </a:p>
          <a:p>
            <a:pPr marL="628650" lvl="1" indent="-171450">
              <a:buFont typeface="Arial" panose="020B0604020202020204" pitchFamily="34" charset="0"/>
              <a:buChar char="•"/>
            </a:pPr>
            <a:r>
              <a:rPr lang="es-ES_tradnl" dirty="0"/>
              <a:t>Agua helada o un baño de hielo</a:t>
            </a:r>
          </a:p>
          <a:p>
            <a:pPr marL="628650" lvl="1" indent="-171450">
              <a:buFont typeface="Arial" panose="020B0604020202020204" pitchFamily="34" charset="0"/>
              <a:buChar char="•"/>
            </a:pPr>
            <a:r>
              <a:rPr lang="es-ES_tradnl" dirty="0"/>
              <a:t>Roséelo con agua helada</a:t>
            </a:r>
          </a:p>
          <a:p>
            <a:pPr marL="628650" lvl="1" indent="-171450">
              <a:buFont typeface="Arial" panose="020B0604020202020204" pitchFamily="34" charset="0"/>
              <a:buChar char="•"/>
            </a:pPr>
            <a:r>
              <a:rPr lang="es-ES_tradnl" dirty="0"/>
              <a:t>Ventile al trabajador</a:t>
            </a:r>
          </a:p>
          <a:p>
            <a:pPr marL="628650" lvl="1" indent="-171450">
              <a:buFont typeface="Arial" panose="020B0604020202020204" pitchFamily="34" charset="0"/>
              <a:buChar char="•"/>
            </a:pPr>
            <a:r>
              <a:rPr lang="es-ES_tradnl" dirty="0"/>
              <a:t>Remoje la ropa con agua helada</a:t>
            </a:r>
          </a:p>
          <a:p>
            <a:pPr marL="628650" lvl="1" indent="-171450">
              <a:buFont typeface="Arial" panose="020B0604020202020204" pitchFamily="34" charset="0"/>
              <a:buChar char="•"/>
            </a:pPr>
            <a:r>
              <a:rPr lang="es-ES_tradnl" dirty="0"/>
              <a:t>Utilicé una esponja con agua helada</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23</a:t>
            </a:fld>
            <a:endParaRPr lang="en-US" dirty="0"/>
          </a:p>
        </p:txBody>
      </p:sp>
    </p:spTree>
    <p:extLst>
      <p:ext uri="{BB962C8B-B14F-4D97-AF65-F5344CB8AC3E}">
        <p14:creationId xmlns:p14="http://schemas.microsoft.com/office/powerpoint/2010/main" val="1085098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Si el trabajador esta respondiendo dele agua helada para beber.</a:t>
            </a:r>
          </a:p>
          <a:p>
            <a:pPr marL="171450" indent="-171450">
              <a:buFont typeface="Arial" panose="020B0604020202020204" pitchFamily="34" charset="0"/>
              <a:buChar char="•"/>
            </a:pPr>
            <a:r>
              <a:rPr lang="es-ES_tradnl" dirty="0"/>
              <a:t>No le de café, té o bebidas con cafeína.</a:t>
            </a:r>
          </a:p>
          <a:p>
            <a:pPr marL="171450" indent="-171450">
              <a:buFont typeface="Arial" panose="020B0604020202020204" pitchFamily="34" charset="0"/>
              <a:buChar char="•"/>
            </a:pPr>
            <a:r>
              <a:rPr lang="es-ES_tradnl" dirty="0"/>
              <a:t>No le de alcohol o bebidas azucaradas.</a:t>
            </a:r>
          </a:p>
          <a:p>
            <a:pPr marL="171450" indent="-171450">
              <a:buFont typeface="Arial" panose="020B0604020202020204" pitchFamily="34" charset="0"/>
              <a:buChar char="•"/>
            </a:pPr>
            <a:r>
              <a:rPr lang="es-ES_tradnl" dirty="0"/>
              <a:t>No le de bebidas muy heladas ya que podrían causar calambres estomacales.</a:t>
            </a:r>
          </a:p>
          <a:p>
            <a:pPr marL="171450" indent="-171450">
              <a:buFont typeface="Arial" panose="020B0604020202020204" pitchFamily="34" charset="0"/>
              <a:buChar char="•"/>
            </a:pPr>
            <a:r>
              <a:rPr lang="es-ES_tradnl" dirty="0"/>
              <a:t>Este preparado para administrar RCP si el trabajador deja de respirar y no responde.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24</a:t>
            </a:fld>
            <a:endParaRPr lang="en-US" dirty="0"/>
          </a:p>
        </p:txBody>
      </p:sp>
    </p:spTree>
    <p:extLst>
      <p:ext uri="{BB962C8B-B14F-4D97-AF65-F5344CB8AC3E}">
        <p14:creationId xmlns:p14="http://schemas.microsoft.com/office/powerpoint/2010/main" val="1404800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Llame al 911 si no hay asistencia médica en el lugar.</a:t>
            </a:r>
          </a:p>
          <a:p>
            <a:pPr marL="171450" indent="-171450">
              <a:buFont typeface="Arial" panose="020B0604020202020204" pitchFamily="34" charset="0"/>
              <a:buChar char="•"/>
            </a:pPr>
            <a:r>
              <a:rPr lang="es-ES_tradnl" dirty="0"/>
              <a:t>Mueva al trabajador a un área fresca y con sombra o a un edificio con aire acondicionado.</a:t>
            </a:r>
          </a:p>
          <a:p>
            <a:pPr marL="171450" indent="-171450">
              <a:buFont typeface="Arial" panose="020B0604020202020204" pitchFamily="34" charset="0"/>
              <a:buChar char="•"/>
            </a:pPr>
            <a:r>
              <a:rPr lang="es-ES_tradnl" dirty="0"/>
              <a:t>Permanezca con el trabajador hasta que llegue la ayuda. </a:t>
            </a:r>
          </a:p>
          <a:p>
            <a:pPr marL="171450" indent="-171450">
              <a:buFont typeface="Arial" panose="020B0604020202020204" pitchFamily="34" charset="0"/>
              <a:buChar char="•"/>
            </a:pPr>
            <a:r>
              <a:rPr lang="es-ES_tradnl" dirty="0"/>
              <a:t>Mientras esperas por ayuda existen algunos pasos que puede seguir de primeros auxilios.</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25</a:t>
            </a:fld>
            <a:endParaRPr lang="en-US" dirty="0"/>
          </a:p>
        </p:txBody>
      </p:sp>
    </p:spTree>
    <p:extLst>
      <p:ext uri="{BB962C8B-B14F-4D97-AF65-F5344CB8AC3E}">
        <p14:creationId xmlns:p14="http://schemas.microsoft.com/office/powerpoint/2010/main" val="2434361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Suelte un poco la ropa y retire la ropa innecesaria.</a:t>
            </a:r>
          </a:p>
          <a:p>
            <a:pPr marL="171450" indent="-171450">
              <a:buFont typeface="Arial" panose="020B0604020202020204" pitchFamily="34" charset="0"/>
              <a:buChar char="•"/>
            </a:pPr>
            <a:r>
              <a:rPr lang="es-ES_tradnl" dirty="0"/>
              <a:t>Refresque al trabajador.</a:t>
            </a:r>
          </a:p>
          <a:p>
            <a:pPr marL="628650" lvl="1" indent="-171450">
              <a:buFont typeface="Arial" panose="020B0604020202020204" pitchFamily="34" charset="0"/>
              <a:buChar char="•"/>
            </a:pPr>
            <a:r>
              <a:rPr lang="es-ES_tradnl" dirty="0"/>
              <a:t>Compresas heladas en la cabeza, cuello, ingle y axilas </a:t>
            </a:r>
          </a:p>
          <a:p>
            <a:pPr marL="628650" lvl="1" indent="-171450">
              <a:buFont typeface="Arial" panose="020B0604020202020204" pitchFamily="34" charset="0"/>
              <a:buChar char="•"/>
            </a:pPr>
            <a:r>
              <a:rPr lang="es-ES_tradnl" dirty="0"/>
              <a:t>Roséelo con agua helada</a:t>
            </a:r>
          </a:p>
          <a:p>
            <a:pPr marL="628650" lvl="1" indent="-171450">
              <a:buFont typeface="Arial" panose="020B0604020202020204" pitchFamily="34" charset="0"/>
              <a:buChar char="•"/>
            </a:pPr>
            <a:r>
              <a:rPr lang="es-ES_tradnl" dirty="0"/>
              <a:t>Ventile al trabajador</a:t>
            </a:r>
          </a:p>
          <a:p>
            <a:pPr marL="628650" lvl="1" indent="-171450">
              <a:buFont typeface="Arial" panose="020B0604020202020204" pitchFamily="34" charset="0"/>
              <a:buChar char="•"/>
            </a:pPr>
            <a:r>
              <a:rPr lang="es-ES_tradnl" dirty="0"/>
              <a:t>Remoje la ropa con agua helada</a:t>
            </a:r>
          </a:p>
          <a:p>
            <a:pPr marL="628650" lvl="1" indent="-171450">
              <a:buFont typeface="Arial" panose="020B0604020202020204" pitchFamily="34" charset="0"/>
              <a:buChar char="•"/>
            </a:pPr>
            <a:r>
              <a:rPr lang="es-ES_tradnl" dirty="0"/>
              <a:t>Utilicé una esponja con agua helada</a:t>
            </a:r>
          </a:p>
          <a:p>
            <a:pPr marL="171450" lvl="0" indent="-171450">
              <a:buFont typeface="Arial" panose="020B0604020202020204" pitchFamily="34" charset="0"/>
              <a:buChar char="•"/>
            </a:pPr>
            <a:r>
              <a:rPr lang="es-ES_tradnl" sz="2400" dirty="0"/>
              <a:t>Deje descansar al trabajador.</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26</a:t>
            </a:fld>
            <a:endParaRPr lang="en-US" dirty="0"/>
          </a:p>
        </p:txBody>
      </p:sp>
    </p:spTree>
    <p:extLst>
      <p:ext uri="{BB962C8B-B14F-4D97-AF65-F5344CB8AC3E}">
        <p14:creationId xmlns:p14="http://schemas.microsoft.com/office/powerpoint/2010/main" val="1210879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Darle agua helada o bebidas deportivas para beber.</a:t>
            </a:r>
          </a:p>
          <a:p>
            <a:pPr marL="171450" indent="-171450">
              <a:buFont typeface="Arial" panose="020B0604020202020204" pitchFamily="34" charset="0"/>
              <a:buChar char="•"/>
            </a:pPr>
            <a:r>
              <a:rPr lang="es-ES_tradnl" dirty="0"/>
              <a:t>Anímelo a tomar pequeños tragos.</a:t>
            </a:r>
          </a:p>
          <a:p>
            <a:pPr marL="171450" indent="-171450">
              <a:buFont typeface="Arial" panose="020B0604020202020204" pitchFamily="34" charset="0"/>
              <a:buChar char="•"/>
            </a:pPr>
            <a:r>
              <a:rPr lang="es-ES_tradnl" dirty="0"/>
              <a:t>No le de café, té o bebidas con cafeína.</a:t>
            </a:r>
          </a:p>
          <a:p>
            <a:pPr marL="171450" indent="-171450">
              <a:buFont typeface="Arial" panose="020B0604020202020204" pitchFamily="34" charset="0"/>
              <a:buChar char="•"/>
            </a:pPr>
            <a:r>
              <a:rPr lang="es-ES_tradnl" dirty="0"/>
              <a:t>No le de alcohol ni bebidas azucaradas.</a:t>
            </a:r>
          </a:p>
          <a:p>
            <a:pPr marL="171450" indent="-171450">
              <a:buFont typeface="Arial" panose="020B0604020202020204" pitchFamily="34" charset="0"/>
              <a:buChar char="•"/>
            </a:pPr>
            <a:r>
              <a:rPr lang="es-ES_tradnl" dirty="0"/>
              <a:t>No le de bebidas muy heladas ya que podrían causarle calambres estomacales.</a:t>
            </a:r>
          </a:p>
          <a:p>
            <a:pPr marL="171450" indent="-171450">
              <a:buFont typeface="Arial" panose="020B0604020202020204" pitchFamily="34" charset="0"/>
              <a:buChar char="•"/>
            </a:pPr>
            <a:r>
              <a:rPr lang="es-ES_tradnl" dirty="0"/>
              <a:t>Monitoree a la persona.</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27</a:t>
            </a:fld>
            <a:endParaRPr lang="en-US" dirty="0"/>
          </a:p>
        </p:txBody>
      </p:sp>
    </p:spTree>
    <p:extLst>
      <p:ext uri="{BB962C8B-B14F-4D97-AF65-F5344CB8AC3E}">
        <p14:creationId xmlns:p14="http://schemas.microsoft.com/office/powerpoint/2010/main" val="3669135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Mueva al trabajador a un área sombreada y fresca.</a:t>
            </a:r>
          </a:p>
          <a:p>
            <a:pPr marL="171450" indent="-171450">
              <a:buFont typeface="Arial" panose="020B0604020202020204" pitchFamily="34" charset="0"/>
              <a:buChar char="•"/>
            </a:pPr>
            <a:r>
              <a:rPr lang="es-ES_tradnl" dirty="0"/>
              <a:t>Que descanse el trabajador.</a:t>
            </a:r>
          </a:p>
          <a:p>
            <a:pPr marL="171450" indent="-171450">
              <a:buFont typeface="Arial" panose="020B0604020202020204" pitchFamily="34" charset="0"/>
              <a:buChar char="•"/>
            </a:pPr>
            <a:r>
              <a:rPr lang="es-ES_tradnl" dirty="0"/>
              <a:t>Que el trabajador coma refrigerios salados.</a:t>
            </a:r>
          </a:p>
          <a:p>
            <a:pPr marL="171450" indent="-171450">
              <a:buFont typeface="Arial" panose="020B0604020202020204" pitchFamily="34" charset="0"/>
              <a:buChar char="•"/>
            </a:pPr>
            <a:r>
              <a:rPr lang="es-ES_tradnl" dirty="0"/>
              <a:t>Evite las tabletas de sal.</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28</a:t>
            </a:fld>
            <a:endParaRPr lang="en-US" dirty="0"/>
          </a:p>
        </p:txBody>
      </p:sp>
    </p:spTree>
    <p:extLst>
      <p:ext uri="{BB962C8B-B14F-4D97-AF65-F5344CB8AC3E}">
        <p14:creationId xmlns:p14="http://schemas.microsoft.com/office/powerpoint/2010/main" val="3641591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Hiponatremia, pida ayuda médica si el trabajador:</a:t>
            </a:r>
          </a:p>
          <a:p>
            <a:pPr marL="628650" lvl="1" indent="-171450">
              <a:buFont typeface="Arial" panose="020B0604020202020204" pitchFamily="34" charset="0"/>
              <a:buChar char="•"/>
            </a:pPr>
            <a:r>
              <a:rPr lang="es-ES_tradnl" dirty="0"/>
              <a:t>Tiene problemas del corazón o una dieta baja en sodio</a:t>
            </a:r>
          </a:p>
          <a:p>
            <a:pPr marL="628650" lvl="1" indent="-171450">
              <a:buFont typeface="Arial" panose="020B0604020202020204" pitchFamily="34" charset="0"/>
              <a:buChar char="•"/>
            </a:pPr>
            <a:r>
              <a:rPr lang="es-ES_tradnl" dirty="0"/>
              <a:t>Esta confundido, desorientado, o no responde o</a:t>
            </a:r>
          </a:p>
          <a:p>
            <a:pPr marL="628650" lvl="1" indent="-171450">
              <a:buFont typeface="Arial" panose="020B0604020202020204" pitchFamily="34" charset="0"/>
              <a:buChar char="•"/>
            </a:pPr>
            <a:r>
              <a:rPr lang="es-ES_tradnl" dirty="0"/>
              <a:t>No muestra mejora en un periodo de tiempo de una hora.</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29</a:t>
            </a:fld>
            <a:endParaRPr lang="en-US" dirty="0"/>
          </a:p>
        </p:txBody>
      </p:sp>
    </p:spTree>
    <p:extLst>
      <p:ext uri="{BB962C8B-B14F-4D97-AF65-F5344CB8AC3E}">
        <p14:creationId xmlns:p14="http://schemas.microsoft.com/office/powerpoint/2010/main" val="3531752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sz="1200" dirty="0"/>
              <a:t>Falta de climatización. Trabajadores deben incrementar gradualmente su exposición a altas temperaturas en un período de 7-14 días.</a:t>
            </a:r>
          </a:p>
          <a:p>
            <a:pPr marL="171450" indent="-171450">
              <a:buFont typeface="Arial" panose="020B0604020202020204" pitchFamily="34" charset="0"/>
              <a:buChar char="•"/>
            </a:pPr>
            <a:r>
              <a:rPr lang="es-ES_tradnl" sz="1200" dirty="0"/>
              <a:t>Ambiente: Altas temperaturas, alta humedad. Exposición directa al sol, falta de movimiento de aire. Alta humedad impide la evaporación del sudor, el mecanismo natural del cuerpo para refrescarse.</a:t>
            </a:r>
          </a:p>
          <a:p>
            <a:pPr marL="171450" indent="-171450">
              <a:buFont typeface="Arial" panose="020B0604020202020204" pitchFamily="34" charset="0"/>
              <a:buChar char="•"/>
            </a:pPr>
            <a:r>
              <a:rPr lang="es-ES_tradnl" sz="1200" dirty="0"/>
              <a:t>Fuentes de calor radiante en el interior tal como calentones y hornos. </a:t>
            </a:r>
          </a:p>
          <a:p>
            <a:pPr marL="171450" indent="-171450">
              <a:buFont typeface="Arial" panose="020B0604020202020204" pitchFamily="34" charset="0"/>
              <a:buChar char="•"/>
            </a:pPr>
            <a:r>
              <a:rPr lang="es-ES_tradnl" sz="1200" dirty="0"/>
              <a:t>Ropa: múltiples capas, colores obscuros, ropa ajustada o que restringe el movimiento de aire. Equipo de protección personal impermeable al aire y vapor incrementa el riesgo de enfermedades relacionadas con el calor. </a:t>
            </a:r>
          </a:p>
          <a:p>
            <a:pPr marL="171450" indent="-171450">
              <a:buFont typeface="Arial" panose="020B0604020202020204" pitchFamily="34" charset="0"/>
              <a:buChar char="•"/>
            </a:pPr>
            <a:r>
              <a:rPr lang="es-ES_tradnl" sz="1200" dirty="0"/>
              <a:t>No tomar suficientes líquidos puede llevarlo a una deshidratación.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a:t>
            </a:fld>
            <a:endParaRPr lang="en-US" dirty="0"/>
          </a:p>
        </p:txBody>
      </p:sp>
    </p:spTree>
    <p:extLst>
      <p:ext uri="{BB962C8B-B14F-4D97-AF65-F5344CB8AC3E}">
        <p14:creationId xmlns:p14="http://schemas.microsoft.com/office/powerpoint/2010/main" val="3750011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Mueva la trabajador a un lugar con sombra y fresco.</a:t>
            </a:r>
          </a:p>
          <a:p>
            <a:pPr marL="171450" indent="-171450">
              <a:buFont typeface="Arial" panose="020B0604020202020204" pitchFamily="34" charset="0"/>
              <a:buChar char="•"/>
            </a:pPr>
            <a:r>
              <a:rPr lang="es-ES_tradnl" dirty="0"/>
              <a:t>Que el trabajador descanse.</a:t>
            </a:r>
          </a:p>
          <a:p>
            <a:pPr marL="171450" indent="-171450">
              <a:buFont typeface="Arial" panose="020B0604020202020204" pitchFamily="34" charset="0"/>
              <a:buChar char="•"/>
            </a:pPr>
            <a:r>
              <a:rPr lang="es-ES_tradnl" dirty="0"/>
              <a:t>Que el trabajador coma refrigerios salados.</a:t>
            </a:r>
          </a:p>
          <a:p>
            <a:pPr marL="171450" indent="-171450">
              <a:buFont typeface="Arial" panose="020B0604020202020204" pitchFamily="34" charset="0"/>
              <a:buChar char="•"/>
            </a:pPr>
            <a:r>
              <a:rPr lang="es-ES_tradnl" dirty="0"/>
              <a:t>Que el trabajador beba bebidas con electrolitos (bebidas deportivas).</a:t>
            </a:r>
          </a:p>
          <a:p>
            <a:pPr marL="171450" indent="-171450">
              <a:buFont typeface="Arial" panose="020B0604020202020204" pitchFamily="34" charset="0"/>
              <a:buChar char="•"/>
            </a:pPr>
            <a:r>
              <a:rPr lang="es-ES_tradnl" dirty="0"/>
              <a:t>Evite las tabletas saladas.</a:t>
            </a:r>
          </a:p>
          <a:p>
            <a:pPr marL="171450" indent="-171450">
              <a:buFont typeface="Arial" panose="020B0604020202020204" pitchFamily="34" charset="0"/>
              <a:buChar char="•"/>
            </a:pPr>
            <a:r>
              <a:rPr lang="es-ES_tradnl" dirty="0"/>
              <a:t>Llame para recibir asistencia médica si el trabajador no mejora en una hora.</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30</a:t>
            </a:fld>
            <a:endParaRPr lang="en-US" dirty="0"/>
          </a:p>
        </p:txBody>
      </p:sp>
    </p:spTree>
    <p:extLst>
      <p:ext uri="{BB962C8B-B14F-4D97-AF65-F5344CB8AC3E}">
        <p14:creationId xmlns:p14="http://schemas.microsoft.com/office/powerpoint/2010/main" val="265017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7646DD-FEE6-9748-8863-4D09B7C4FC2E}" type="slidenum">
              <a:rPr lang="en-US" smtClean="0"/>
              <a:t>31</a:t>
            </a:fld>
            <a:endParaRPr lang="en-US" dirty="0"/>
          </a:p>
        </p:txBody>
      </p:sp>
    </p:spTree>
    <p:extLst>
      <p:ext uri="{BB962C8B-B14F-4D97-AF65-F5344CB8AC3E}">
        <p14:creationId xmlns:p14="http://schemas.microsoft.com/office/powerpoint/2010/main" val="601689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7646DD-FEE6-9748-8863-4D09B7C4FC2E}" type="slidenum">
              <a:rPr lang="en-US" smtClean="0"/>
              <a:t>32</a:t>
            </a:fld>
            <a:endParaRPr lang="en-US" dirty="0"/>
          </a:p>
        </p:txBody>
      </p:sp>
    </p:spTree>
    <p:extLst>
      <p:ext uri="{BB962C8B-B14F-4D97-AF65-F5344CB8AC3E}">
        <p14:creationId xmlns:p14="http://schemas.microsoft.com/office/powerpoint/2010/main" val="978502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33</a:t>
            </a:fld>
            <a:endParaRPr lang="en-US" dirty="0"/>
          </a:p>
        </p:txBody>
      </p:sp>
    </p:spTree>
    <p:extLst>
      <p:ext uri="{BB962C8B-B14F-4D97-AF65-F5344CB8AC3E}">
        <p14:creationId xmlns:p14="http://schemas.microsoft.com/office/powerpoint/2010/main" val="3460807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s-ES_tradnl" sz="1200" dirty="0"/>
              <a:t>Algunos medicamentos afectan la intolerancia al calor. Los trabajadores deberían hablar con sus proveedores de cuidado médico. </a:t>
            </a:r>
          </a:p>
          <a:p>
            <a:pPr marL="171450" indent="-171450" algn="just">
              <a:buFont typeface="Arial" panose="020B0604020202020204" pitchFamily="34" charset="0"/>
              <a:buChar char="•"/>
            </a:pPr>
            <a:r>
              <a:rPr lang="es-ES_tradnl" sz="1200" dirty="0"/>
              <a:t>Uso de alcohol antes o durante el trabajo en un ambiente caliente se le conoce por incrementar el riesgo de enfermedades relacionadas con el calor. </a:t>
            </a:r>
          </a:p>
          <a:p>
            <a:pPr marL="171450" indent="-171450" algn="just">
              <a:buFont typeface="Arial" panose="020B0604020202020204" pitchFamily="34" charset="0"/>
              <a:buChar char="•"/>
            </a:pPr>
            <a:r>
              <a:rPr lang="es-ES_tradnl" sz="1200" dirty="0"/>
              <a:t>La cafeína es un diurético medio, es una bebida caliente y no debe ser dado a los trabajadores para reemplazar líquidos perdidos por el sudor. </a:t>
            </a:r>
          </a:p>
          <a:p>
            <a:pPr marL="171450" indent="-171450" algn="just">
              <a:buFont typeface="Arial" panose="020B0604020202020204" pitchFamily="34" charset="0"/>
              <a:buChar char="•"/>
            </a:pPr>
            <a:r>
              <a:rPr lang="es-ES_tradnl" sz="1200" dirty="0"/>
              <a:t>Edad – Trabajadores mayores son mas susceptibles a enfermedades relacionadas por el calor. </a:t>
            </a:r>
          </a:p>
          <a:p>
            <a:pPr marL="171450" indent="-171450" algn="just">
              <a:buFont typeface="Arial" panose="020B0604020202020204" pitchFamily="34" charset="0"/>
              <a:buChar char="•"/>
            </a:pPr>
            <a:r>
              <a:rPr lang="es-ES_tradnl" sz="1200" dirty="0"/>
              <a:t>Obesidad y falta de actividad física. </a:t>
            </a:r>
          </a:p>
          <a:p>
            <a:pPr marL="171450" indent="-171450" algn="just">
              <a:buFont typeface="Arial" panose="020B0604020202020204" pitchFamily="34" charset="0"/>
              <a:buChar char="•"/>
            </a:pPr>
            <a:r>
              <a:rPr lang="es-ES_tradnl" sz="1200" dirty="0"/>
              <a:t>Trabajadoras embarazadas – durante el embarazo se reduce la tolerancia al calor.</a:t>
            </a:r>
          </a:p>
          <a:p>
            <a:pPr marL="171450" indent="-171450" algn="just">
              <a:buFont typeface="Arial" panose="020B0604020202020204" pitchFamily="34" charset="0"/>
              <a:buChar char="•"/>
            </a:pPr>
            <a:r>
              <a:rPr lang="es-ES_tradnl" sz="1200" dirty="0"/>
              <a:t>Trabajadores con poca salud.</a:t>
            </a:r>
          </a:p>
          <a:p>
            <a:pPr marL="171450" indent="-171450" algn="just">
              <a:buFont typeface="Arial" panose="020B0604020202020204" pitchFamily="34" charset="0"/>
              <a:buChar char="•"/>
            </a:pPr>
            <a:r>
              <a:rPr lang="es-ES_tradnl" sz="1200" dirty="0"/>
              <a:t>Enfermedades previas relacionadas con el calor.</a:t>
            </a:r>
          </a:p>
          <a:p>
            <a:endParaRPr lang="en-US" sz="1200" dirty="0"/>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4</a:t>
            </a:fld>
            <a:endParaRPr lang="en-US" dirty="0"/>
          </a:p>
        </p:txBody>
      </p:sp>
    </p:spTree>
    <p:extLst>
      <p:ext uri="{BB962C8B-B14F-4D97-AF65-F5344CB8AC3E}">
        <p14:creationId xmlns:p14="http://schemas.microsoft.com/office/powerpoint/2010/main" val="460519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sz="1200" noProof="0" dirty="0"/>
              <a:t>Su cuerpo no tiene suficiente agua y otros fluidos para llevar acabo funciones normales. </a:t>
            </a:r>
          </a:p>
          <a:p>
            <a:pPr marL="171450" indent="-171450">
              <a:buFont typeface="Arial" panose="020B0604020202020204" pitchFamily="34" charset="0"/>
              <a:buChar char="•"/>
            </a:pPr>
            <a:r>
              <a:rPr lang="es-ES_tradnl" sz="1200" kern="1200" noProof="0" dirty="0">
                <a:solidFill>
                  <a:schemeClr val="tx1"/>
                </a:solidFill>
                <a:effectLst/>
                <a:latin typeface="+mn-lt"/>
                <a:ea typeface="+mn-ea"/>
                <a:cs typeface="+mn-cs"/>
              </a:rPr>
              <a:t>Usualmente causado por sudoración excesiva y altas temperaturas.</a:t>
            </a:r>
            <a:endParaRPr lang="es-ES_tradnl" sz="1200" kern="1200" baseline="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kern="1200" noProof="0" dirty="0">
                <a:solidFill>
                  <a:schemeClr val="tx1"/>
                </a:solidFill>
                <a:effectLst/>
                <a:latin typeface="+mn-lt"/>
                <a:ea typeface="+mn-ea"/>
                <a:cs typeface="+mn-cs"/>
              </a:rPr>
              <a:t>Si la deshidratación excede de 1.5% to 2% de tu peso corporal, y después la tolerancia al calor se empieza a deteriorar, el ritmo cardiaco y la temperatura del cuerpo incrementa y la capacidad de trabajar disminuye.</a:t>
            </a:r>
            <a:endParaRPr lang="es-ES_tradnl" noProof="0" dirty="0"/>
          </a:p>
        </p:txBody>
      </p:sp>
      <p:sp>
        <p:nvSpPr>
          <p:cNvPr id="4" name="Slide Number Placeholder 3"/>
          <p:cNvSpPr>
            <a:spLocks noGrp="1"/>
          </p:cNvSpPr>
          <p:nvPr>
            <p:ph type="sldNum" sz="quarter" idx="5"/>
          </p:nvPr>
        </p:nvSpPr>
        <p:spPr/>
        <p:txBody>
          <a:bodyPr/>
          <a:lstStyle/>
          <a:p>
            <a:fld id="{A27646DD-FEE6-9748-8863-4D09B7C4FC2E}" type="slidenum">
              <a:rPr lang="en-US" smtClean="0"/>
              <a:t>5</a:t>
            </a:fld>
            <a:endParaRPr lang="en-US" dirty="0"/>
          </a:p>
        </p:txBody>
      </p:sp>
    </p:spTree>
    <p:extLst>
      <p:ext uri="{BB962C8B-B14F-4D97-AF65-F5344CB8AC3E}">
        <p14:creationId xmlns:p14="http://schemas.microsoft.com/office/powerpoint/2010/main" val="3877523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dirty="0"/>
              <a:t>Calambres musculares, dolor o espasmos causados por la perdida de electrolitos debido a la sudoración excesiva. </a:t>
            </a:r>
          </a:p>
          <a:p>
            <a:pPr marL="171450" indent="-171450">
              <a:buFont typeface="Arial" panose="020B0604020202020204" pitchFamily="34" charset="0"/>
              <a:buChar char="•"/>
            </a:pPr>
            <a:r>
              <a:rPr lang="es-ES_tradnl" dirty="0"/>
              <a:t>Con frecuencia en el abdomen, piernas, o brazos. </a:t>
            </a:r>
          </a:p>
          <a:p>
            <a:pPr marL="171450" indent="-171450">
              <a:buFont typeface="Arial" panose="020B0604020202020204" pitchFamily="34" charset="0"/>
              <a:buChar char="•"/>
            </a:pPr>
            <a:r>
              <a:rPr lang="es-ES_tradnl" dirty="0"/>
              <a:t>También pueden ser causados por beber grandes cantidades de agua y diluyendo electrolitos. </a:t>
            </a:r>
          </a:p>
          <a:p>
            <a:pPr marL="171450" indent="-171450">
              <a:buFont typeface="Arial" panose="020B0604020202020204" pitchFamily="34" charset="0"/>
              <a:buChar char="•"/>
            </a:pPr>
            <a:r>
              <a:rPr lang="es-ES_tradnl" dirty="0"/>
              <a:t>Pueden ser señales y síntomas de agotamiento por calor.</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6</a:t>
            </a:fld>
            <a:endParaRPr lang="en-US" dirty="0"/>
          </a:p>
        </p:txBody>
      </p:sp>
    </p:spTree>
    <p:extLst>
      <p:ext uri="{BB962C8B-B14F-4D97-AF65-F5344CB8AC3E}">
        <p14:creationId xmlns:p14="http://schemas.microsoft.com/office/powerpoint/2010/main" val="1442316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s-ES_tradnl" noProof="0" dirty="0"/>
              <a:t>Agotamiento por calor es una condición que resulta de el cuerpo sobrecalentándose. </a:t>
            </a:r>
          </a:p>
          <a:p>
            <a:pPr marL="171450" indent="-171450">
              <a:spcBef>
                <a:spcPts val="1200"/>
              </a:spcBef>
              <a:buFont typeface="Arial" panose="020B0604020202020204" pitchFamily="34" charset="0"/>
              <a:buChar char="•"/>
            </a:pPr>
            <a:r>
              <a:rPr lang="es-ES_tradnl" dirty="0"/>
              <a:t>Las señales y síntomas por agotamiento por calor incluyen: Dolor de cabeza, nauseas, mareos, sudoración excesiva, sed y la temperatura del cuerpo  se eleva. </a:t>
            </a:r>
          </a:p>
          <a:p>
            <a:pPr marL="171450" indent="-171450">
              <a:spcBef>
                <a:spcPts val="1200"/>
              </a:spcBef>
              <a:buFont typeface="Arial" panose="020B0604020202020204" pitchFamily="34" charset="0"/>
              <a:buChar char="•"/>
            </a:pPr>
            <a:r>
              <a:rPr lang="es-ES_tradnl" dirty="0"/>
              <a:t>Usualmente disminuye el flujo de orina.</a:t>
            </a:r>
          </a:p>
          <a:p>
            <a:pPr marL="171450" indent="-171450">
              <a:spcBef>
                <a:spcPts val="1200"/>
              </a:spcBef>
              <a:buFont typeface="Arial" panose="020B0604020202020204" pitchFamily="34" charset="0"/>
              <a:buChar char="•"/>
            </a:pPr>
            <a:r>
              <a:rPr lang="es-ES_tradnl" dirty="0"/>
              <a:t>Los calambres por calor podrían ser señales o síntomas. </a:t>
            </a:r>
          </a:p>
          <a:p>
            <a:pPr marL="171450" indent="-171450">
              <a:spcBef>
                <a:spcPts val="1200"/>
              </a:spcBef>
              <a:buFont typeface="Arial" panose="020B0604020202020204" pitchFamily="34" charset="0"/>
              <a:buChar char="•"/>
            </a:pPr>
            <a:r>
              <a:rPr lang="es-ES_tradnl" dirty="0"/>
              <a:t>La piel usualmente esta pálida, fría y pegajosa. </a:t>
            </a:r>
          </a:p>
          <a:p>
            <a:pPr marL="171450" indent="-171450">
              <a:spcBef>
                <a:spcPts val="1200"/>
              </a:spcBef>
              <a:buFont typeface="Arial" panose="020B0604020202020204" pitchFamily="34" charset="0"/>
              <a:buChar char="•"/>
            </a:pPr>
            <a:r>
              <a:rPr lang="es-ES_tradnl" dirty="0"/>
              <a:t>Agotamiento por calor puede llevarlo a un golpe de calor de no ser atendido.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7</a:t>
            </a:fld>
            <a:endParaRPr lang="en-US" dirty="0"/>
          </a:p>
        </p:txBody>
      </p:sp>
    </p:spTree>
    <p:extLst>
      <p:ext uri="{BB962C8B-B14F-4D97-AF65-F5344CB8AC3E}">
        <p14:creationId xmlns:p14="http://schemas.microsoft.com/office/powerpoint/2010/main" val="3040615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1200"/>
              </a:spcBef>
              <a:buFont typeface="Arial" panose="020B0604020202020204" pitchFamily="34" charset="0"/>
              <a:buChar char="•"/>
            </a:pPr>
            <a:r>
              <a:rPr lang="es-ES_tradnl" dirty="0"/>
              <a:t>La enfermedad relacionada con el calor mas seria.</a:t>
            </a:r>
          </a:p>
          <a:p>
            <a:pPr marL="171450" indent="-171450">
              <a:lnSpc>
                <a:spcPct val="100000"/>
              </a:lnSpc>
              <a:spcBef>
                <a:spcPts val="1200"/>
              </a:spcBef>
              <a:buFont typeface="Arial" panose="020B0604020202020204" pitchFamily="34" charset="0"/>
              <a:buChar char="•"/>
            </a:pPr>
            <a:r>
              <a:rPr lang="es-ES_tradnl" dirty="0"/>
              <a:t>Golpe de calor es una verdadera emergencia médica. </a:t>
            </a:r>
          </a:p>
          <a:p>
            <a:pPr marL="171450" indent="-171450">
              <a:lnSpc>
                <a:spcPct val="100000"/>
              </a:lnSpc>
              <a:spcBef>
                <a:spcPts val="1200"/>
              </a:spcBef>
              <a:buFont typeface="Arial" panose="020B0604020202020204" pitchFamily="34" charset="0"/>
              <a:buChar char="•"/>
            </a:pPr>
            <a:r>
              <a:rPr lang="es-ES_tradnl" dirty="0"/>
              <a:t>Signos y síntomas incluyen confusión; perdida de conciencia; piel caliente, seca, y roja; convulsiones y la temperatura del cuerpo demasiado elevada. </a:t>
            </a:r>
          </a:p>
          <a:p>
            <a:pPr marL="171450" indent="-171450">
              <a:lnSpc>
                <a:spcPct val="100000"/>
              </a:lnSpc>
              <a:spcBef>
                <a:spcPts val="1200"/>
              </a:spcBef>
              <a:buFont typeface="Arial" panose="020B0604020202020204" pitchFamily="34" charset="0"/>
              <a:buChar char="•"/>
            </a:pPr>
            <a:r>
              <a:rPr lang="es-ES_tradnl" dirty="0"/>
              <a:t>Se pensaba que mientras alguien estuviera sudando no era un golpe de calor. Esto es incorrecto. Victimas pueden estar sudando.</a:t>
            </a:r>
          </a:p>
          <a:p>
            <a:pPr marL="171450" indent="-171450">
              <a:lnSpc>
                <a:spcPct val="100000"/>
              </a:lnSpc>
              <a:spcBef>
                <a:spcPts val="1200"/>
              </a:spcBef>
              <a:buFont typeface="Arial" panose="020B0604020202020204" pitchFamily="34" charset="0"/>
              <a:buChar char="•"/>
            </a:pPr>
            <a:r>
              <a:rPr lang="es-ES_tradnl" dirty="0"/>
              <a:t>Un golpe de calor no tratado puede dañar rápidamente su cerebro, corazón, riñones y músculos.</a:t>
            </a:r>
          </a:p>
          <a:p>
            <a:pPr marL="171450" indent="-171450">
              <a:spcBef>
                <a:spcPts val="1200"/>
              </a:spcBef>
              <a:buFont typeface="Arial" panose="020B0604020202020204" pitchFamily="34" charset="0"/>
              <a:buChar char="•"/>
            </a:pPr>
            <a:r>
              <a:rPr lang="es-ES_tradnl" dirty="0"/>
              <a:t>Un golpe de calor puede ser FATAL Si no se atiende rápido.</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8</a:t>
            </a:fld>
            <a:endParaRPr lang="en-US" dirty="0"/>
          </a:p>
        </p:txBody>
      </p:sp>
    </p:spTree>
    <p:extLst>
      <p:ext uri="{BB962C8B-B14F-4D97-AF65-F5344CB8AC3E}">
        <p14:creationId xmlns:p14="http://schemas.microsoft.com/office/powerpoint/2010/main" val="582237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_tradnl" sz="1200" dirty="0"/>
              <a:t>Bajo contenido de sodio en plasma.</a:t>
            </a:r>
          </a:p>
          <a:p>
            <a:pPr marL="171450" indent="-171450">
              <a:buFont typeface="Arial" panose="020B0604020202020204" pitchFamily="34" charset="0"/>
              <a:buChar char="•"/>
            </a:pPr>
            <a:r>
              <a:rPr lang="es-ES_tradnl" sz="1200" dirty="0"/>
              <a:t>Puede ocurrir en personas que trabajan por largos períodos de tiempo en ambientes calientes, usualmente mas de 4 horas. </a:t>
            </a:r>
          </a:p>
          <a:p>
            <a:pPr marL="171450" indent="-171450">
              <a:buFont typeface="Arial" panose="020B0604020202020204" pitchFamily="34" charset="0"/>
              <a:buChar char="•"/>
            </a:pPr>
            <a:r>
              <a:rPr lang="es-ES_tradnl" sz="1200" dirty="0"/>
              <a:t>Causado por tomar grandes cantidades de agua sin reemplazar el sodio perdido a causa del sudor. </a:t>
            </a:r>
          </a:p>
          <a:p>
            <a:pPr marL="171450" indent="-171450">
              <a:buFont typeface="Arial" panose="020B0604020202020204" pitchFamily="34" charset="0"/>
              <a:buChar char="•"/>
            </a:pPr>
            <a:r>
              <a:rPr lang="es-ES_tradnl" sz="1200" dirty="0"/>
              <a:t>Señales y síntomas: nauseas, vomito, dolor de cabeza, confusión, perdida de energía, fatiga, somnolencia, irritabilidad, debilidad muscular o calambres, convulsiones, coma. Puede ser fatal.</a:t>
            </a:r>
          </a:p>
          <a:p>
            <a:pPr marL="171450" indent="-171450">
              <a:buFont typeface="Arial" panose="020B0604020202020204" pitchFamily="34" charset="0"/>
              <a:buChar char="•"/>
            </a:pPr>
            <a:r>
              <a:rPr lang="es-ES_tradnl" sz="1200" dirty="0"/>
              <a:t>Orinar frecuentemente. La orina es clara o amarillo muy pálido.</a:t>
            </a:r>
          </a:p>
          <a:p>
            <a:pPr marL="171450" indent="-171450">
              <a:buFont typeface="Arial" panose="020B0604020202020204" pitchFamily="34" charset="0"/>
              <a:buChar char="•"/>
            </a:pPr>
            <a:r>
              <a:rPr lang="es-ES_tradnl" sz="1200" dirty="0"/>
              <a:t>Puede ser confundido con agotamiento por calor.</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9</a:t>
            </a:fld>
            <a:endParaRPr lang="en-US" dirty="0"/>
          </a:p>
        </p:txBody>
      </p:sp>
    </p:spTree>
    <p:extLst>
      <p:ext uri="{BB962C8B-B14F-4D97-AF65-F5344CB8AC3E}">
        <p14:creationId xmlns:p14="http://schemas.microsoft.com/office/powerpoint/2010/main" val="3929980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dirty="0"/>
              <a:t>Click to edit Master title style</a:t>
            </a:r>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533401" y="5728094"/>
            <a:ext cx="8091054" cy="645957"/>
          </a:xfrm>
        </p:spPr>
        <p:txBody>
          <a:bodyPr/>
          <a:lstStyle>
            <a:lvl1pPr algn="ctr">
              <a:defRPr/>
            </a:lvl1p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pic>
        <p:nvPicPr>
          <p:cNvPr id="12" name="Picture 11">
            <a:extLst>
              <a:ext uri="{FF2B5EF4-FFF2-40B4-BE49-F238E27FC236}">
                <a16:creationId xmlns:a16="http://schemas.microsoft.com/office/drawing/2014/main" id="{AC673128-EDD7-2D4B-9E75-BEFF895C08ED}"/>
              </a:ext>
              <a:ext uri="{C183D7F6-B498-43B3-948B-1728B52AA6E4}">
                <adec:decorative xmlns:adec="http://schemas.microsoft.com/office/drawing/2017/decorative" xmlns=""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7817" y="444047"/>
            <a:ext cx="1925783" cy="1896155"/>
          </a:xfrm>
          <a:prstGeom prst="rect">
            <a:avLst/>
          </a:prstGeom>
        </p:spPr>
      </p:pic>
      <p:sp>
        <p:nvSpPr>
          <p:cNvPr id="4" name="TextBox 3">
            <a:extLst>
              <a:ext uri="{FF2B5EF4-FFF2-40B4-BE49-F238E27FC236}">
                <a16:creationId xmlns:a16="http://schemas.microsoft.com/office/drawing/2014/main" id="{E5FEC380-48FC-544B-AC90-1DF21AA62D50}"/>
              </a:ext>
            </a:extLst>
          </p:cNvPr>
          <p:cNvSpPr txBox="1"/>
          <p:nvPr userDrawn="1"/>
        </p:nvSpPr>
        <p:spPr>
          <a:xfrm>
            <a:off x="8526491" y="135994"/>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116012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65DD4A-3BAE-0E4A-9FD2-3E18D9C41147}"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09926"/>
            <a:ext cx="1149836" cy="1090789"/>
          </a:xfrm>
        </p:spPr>
        <p:txBody>
          <a:bodyPr/>
          <a:lstStyle/>
          <a:p>
            <a:fld id="{DB8CD99B-3B1D-314C-A2EA-70136B41CEAE}" type="slidenum">
              <a:rPr lang="en-US" smtClean="0"/>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739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65F455-5D40-E844-98DD-5CE557B4165F}"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09926"/>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1438870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1095608-B163-DC41-B870-12423B557642}" type="datetime1">
              <a:rPr lang="en-US" smtClean="0"/>
              <a:t>5/21/2021</a:t>
            </a:fld>
            <a:endParaRPr lang="en-US" dirty="0"/>
          </a:p>
        </p:txBody>
      </p:sp>
      <p:sp>
        <p:nvSpPr>
          <p:cNvPr id="4" name="Footer Placeholder 3"/>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5" name="Slide Number Placeholder 4"/>
          <p:cNvSpPr>
            <a:spLocks noGrp="1"/>
          </p:cNvSpPr>
          <p:nvPr>
            <p:ph type="sldNum" sz="quarter" idx="12"/>
          </p:nvPr>
        </p:nvSpPr>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918866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F19DC4D-5802-D94D-92EC-AA1159377E58}" type="datetime1">
              <a:rPr lang="en-US" smtClean="0"/>
              <a:t>5/21/2021</a:t>
            </a:fld>
            <a:endParaRPr lang="en-US" dirty="0"/>
          </a:p>
        </p:txBody>
      </p:sp>
      <p:sp>
        <p:nvSpPr>
          <p:cNvPr id="4" name="Footer Placeholder 3"/>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5" name="Slide Number Placeholder 4"/>
          <p:cNvSpPr>
            <a:spLocks noGrp="1"/>
          </p:cNvSpPr>
          <p:nvPr>
            <p:ph type="sldNum" sz="quarter" idx="12"/>
          </p:nvPr>
        </p:nvSpPr>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54795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8" name="Picture 2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1965471"/>
            <a:ext cx="7644384" cy="321164"/>
          </a:xfrm>
          <a:prstGeom prst="rect">
            <a:avLst/>
          </a:prstGeom>
        </p:spPr>
      </p:pic>
      <p:pic>
        <p:nvPicPr>
          <p:cNvPr id="29" name="Picture 2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1973262"/>
            <a:ext cx="1444752" cy="144270"/>
          </a:xfrm>
          <a:prstGeom prst="rect">
            <a:avLst/>
          </a:prstGeom>
        </p:spPr>
      </p:pic>
      <p:sp>
        <p:nvSpPr>
          <p:cNvPr id="30" name="Rectangle 29"/>
          <p:cNvSpPr/>
          <p:nvPr/>
        </p:nvSpPr>
        <p:spPr bwMode="ltGray">
          <a:xfrm>
            <a:off x="0" y="698808"/>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698808"/>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31639" y="842436"/>
            <a:ext cx="6896534" cy="1080938"/>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2336873"/>
            <a:ext cx="6887389" cy="346125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A5633A1-B38B-0246-969B-25EB67155D70}"/>
              </a:ext>
              <a:ext uri="{C183D7F6-B498-43B3-948B-1728B52AA6E4}">
                <adec:decorative xmlns:adec="http://schemas.microsoft.com/office/drawing/2017/decorative" xmlns=""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38856" y="707295"/>
            <a:ext cx="1377055" cy="1355870"/>
          </a:xfrm>
          <a:prstGeom prst="rect">
            <a:avLst/>
          </a:prstGeom>
        </p:spPr>
      </p:pic>
      <p:sp>
        <p:nvSpPr>
          <p:cNvPr id="10" name="Footer Placeholder 2">
            <a:extLst>
              <a:ext uri="{FF2B5EF4-FFF2-40B4-BE49-F238E27FC236}">
                <a16:creationId xmlns:a16="http://schemas.microsoft.com/office/drawing/2014/main" id="{4C4960D0-840C-C44F-8D36-6A4C826746EB}"/>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12" name="TextBox 11">
            <a:extLst>
              <a:ext uri="{FF2B5EF4-FFF2-40B4-BE49-F238E27FC236}">
                <a16:creationId xmlns:a16="http://schemas.microsoft.com/office/drawing/2014/main" id="{A425801C-D14E-5A4A-ADC8-68A2DE67174F}"/>
              </a:ext>
            </a:extLst>
          </p:cNvPr>
          <p:cNvSpPr txBox="1"/>
          <p:nvPr userDrawn="1"/>
        </p:nvSpPr>
        <p:spPr>
          <a:xfrm>
            <a:off x="8515599" y="135997"/>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141081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216634" y="753228"/>
            <a:ext cx="3924078" cy="1080938"/>
          </a:xfrm>
        </p:spPr>
        <p:txBody>
          <a:bodyPr/>
          <a:lstStyle/>
          <a:p>
            <a:r>
              <a:rPr lang="en-US" dirty="0"/>
              <a:t>Click to edit Master title style</a:t>
            </a:r>
          </a:p>
        </p:txBody>
      </p:sp>
      <p:sp>
        <p:nvSpPr>
          <p:cNvPr id="3" name="Content Placeholder 2"/>
          <p:cNvSpPr>
            <a:spLocks noGrp="1"/>
          </p:cNvSpPr>
          <p:nvPr>
            <p:ph sz="half" idx="1"/>
          </p:nvPr>
        </p:nvSpPr>
        <p:spPr>
          <a:xfrm>
            <a:off x="533400" y="2076765"/>
            <a:ext cx="4473498" cy="35686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1A90A51A-1126-7E4F-AAAC-6346D8140F8A}"/>
              </a:ext>
              <a:ext uri="{C183D7F6-B498-43B3-948B-1728B52AA6E4}">
                <adec:decorative xmlns:adec="http://schemas.microsoft.com/office/drawing/2017/decorative" xmlns=""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38856" y="618087"/>
            <a:ext cx="1377055" cy="1355870"/>
          </a:xfrm>
          <a:prstGeom prst="rect">
            <a:avLst/>
          </a:prstGeom>
        </p:spPr>
      </p:pic>
      <p:sp>
        <p:nvSpPr>
          <p:cNvPr id="14" name="Footer Placeholder 2">
            <a:extLst>
              <a:ext uri="{FF2B5EF4-FFF2-40B4-BE49-F238E27FC236}">
                <a16:creationId xmlns:a16="http://schemas.microsoft.com/office/drawing/2014/main" id="{02356CED-8AD8-B949-9B4E-36D992EDAEA0}"/>
              </a:ext>
            </a:extLst>
          </p:cNvPr>
          <p:cNvSpPr>
            <a:spLocks noGrp="1"/>
          </p:cNvSpPr>
          <p:nvPr>
            <p:ph type="ftr" sz="quarter" idx="11"/>
          </p:nvPr>
        </p:nvSpPr>
        <p:spPr>
          <a:xfrm>
            <a:off x="533401"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16" name="Picture 15">
            <a:extLst>
              <a:ext uri="{FF2B5EF4-FFF2-40B4-BE49-F238E27FC236}">
                <a16:creationId xmlns:a16="http://schemas.microsoft.com/office/drawing/2014/main" id="{2C5270F4-A379-AC4A-AC4A-73DE06E62F71}"/>
              </a:ext>
              <a:ext uri="{C183D7F6-B498-43B3-948B-1728B52AA6E4}">
                <adec:decorative xmlns:adec="http://schemas.microsoft.com/office/drawing/2017/decorative" xmlns="" val="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8089" y="708567"/>
            <a:ext cx="1188545" cy="1170260"/>
          </a:xfrm>
          <a:prstGeom prst="rect">
            <a:avLst/>
          </a:prstGeom>
        </p:spPr>
      </p:pic>
      <p:sp>
        <p:nvSpPr>
          <p:cNvPr id="6" name="Picture Placeholder 5">
            <a:extLst>
              <a:ext uri="{FF2B5EF4-FFF2-40B4-BE49-F238E27FC236}">
                <a16:creationId xmlns:a16="http://schemas.microsoft.com/office/drawing/2014/main" id="{59A8E482-D55A-7742-AB80-67D24CB56896}"/>
              </a:ext>
            </a:extLst>
          </p:cNvPr>
          <p:cNvSpPr>
            <a:spLocks noGrp="1"/>
          </p:cNvSpPr>
          <p:nvPr>
            <p:ph type="pic" sz="quarter" idx="12"/>
          </p:nvPr>
        </p:nvSpPr>
        <p:spPr>
          <a:xfrm>
            <a:off x="5162351" y="3264229"/>
            <a:ext cx="1801340" cy="2955653"/>
          </a:xfrm>
        </p:spPr>
        <p:txBody>
          <a:bodyPr/>
          <a:lstStyle/>
          <a:p>
            <a:endParaRPr lang="en-US" dirty="0"/>
          </a:p>
        </p:txBody>
      </p:sp>
      <p:sp>
        <p:nvSpPr>
          <p:cNvPr id="9" name="Picture Placeholder 8">
            <a:extLst>
              <a:ext uri="{FF2B5EF4-FFF2-40B4-BE49-F238E27FC236}">
                <a16:creationId xmlns:a16="http://schemas.microsoft.com/office/drawing/2014/main" id="{99ECDDCA-5F6E-A34F-B4DC-632420E64609}"/>
              </a:ext>
            </a:extLst>
          </p:cNvPr>
          <p:cNvSpPr>
            <a:spLocks noGrp="1"/>
          </p:cNvSpPr>
          <p:nvPr>
            <p:ph type="pic" sz="quarter" idx="13"/>
          </p:nvPr>
        </p:nvSpPr>
        <p:spPr>
          <a:xfrm>
            <a:off x="7337270" y="3216615"/>
            <a:ext cx="1639462" cy="2626112"/>
          </a:xfrm>
        </p:spPr>
        <p:txBody>
          <a:bodyPr/>
          <a:lstStyle/>
          <a:p>
            <a:endParaRPr lang="en-US" dirty="0"/>
          </a:p>
        </p:txBody>
      </p:sp>
      <p:sp>
        <p:nvSpPr>
          <p:cNvPr id="15" name="TextBox 14">
            <a:extLst>
              <a:ext uri="{FF2B5EF4-FFF2-40B4-BE49-F238E27FC236}">
                <a16:creationId xmlns:a16="http://schemas.microsoft.com/office/drawing/2014/main" id="{029B0BD7-D559-2B48-814B-3D25A6914C0B}"/>
              </a:ext>
            </a:extLst>
          </p:cNvPr>
          <p:cNvSpPr txBox="1"/>
          <p:nvPr userDrawn="1"/>
        </p:nvSpPr>
        <p:spPr>
          <a:xfrm>
            <a:off x="8570033" y="125112"/>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3281234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11" name="Footer Placeholder 2">
            <a:extLst>
              <a:ext uri="{FF2B5EF4-FFF2-40B4-BE49-F238E27FC236}">
                <a16:creationId xmlns:a16="http://schemas.microsoft.com/office/drawing/2014/main" id="{F59582D4-EEF6-A745-B710-8803C0225D25}"/>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13" name="Picture 12">
            <a:extLst>
              <a:ext uri="{FF2B5EF4-FFF2-40B4-BE49-F238E27FC236}">
                <a16:creationId xmlns:a16="http://schemas.microsoft.com/office/drawing/2014/main" id="{A9129375-5BD5-AD44-81C6-31CEC0DD0251}"/>
              </a:ext>
              <a:ext uri="{C183D7F6-B498-43B3-948B-1728B52AA6E4}">
                <adec:decorative xmlns:adec="http://schemas.microsoft.com/office/drawing/2017/decorative" xmlns=""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38856" y="618087"/>
            <a:ext cx="1377055" cy="1355870"/>
          </a:xfrm>
          <a:prstGeom prst="rect">
            <a:avLst/>
          </a:prstGeom>
        </p:spPr>
      </p:pic>
      <p:sp>
        <p:nvSpPr>
          <p:cNvPr id="14" name="TextBox 13">
            <a:extLst>
              <a:ext uri="{FF2B5EF4-FFF2-40B4-BE49-F238E27FC236}">
                <a16:creationId xmlns:a16="http://schemas.microsoft.com/office/drawing/2014/main" id="{3A9E95C6-9C1F-0142-B247-9F2247E7BBC8}"/>
              </a:ext>
            </a:extLst>
          </p:cNvPr>
          <p:cNvSpPr txBox="1"/>
          <p:nvPr userDrawn="1"/>
        </p:nvSpPr>
        <p:spPr>
          <a:xfrm>
            <a:off x="8515604" y="125110"/>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355417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A00E2122-F0B0-D74F-98D6-BFC5A80AD806}"/>
              </a:ext>
              <a:ext uri="{C183D7F6-B498-43B3-948B-1728B52AA6E4}">
                <adec:decorative xmlns:adec="http://schemas.microsoft.com/office/drawing/2017/decorative" xmlns=""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38856" y="618087"/>
            <a:ext cx="1377055" cy="1355870"/>
          </a:xfrm>
          <a:prstGeom prst="rect">
            <a:avLst/>
          </a:prstGeom>
        </p:spPr>
      </p:pic>
      <p:sp>
        <p:nvSpPr>
          <p:cNvPr id="8" name="Footer Placeholder 2">
            <a:extLst>
              <a:ext uri="{FF2B5EF4-FFF2-40B4-BE49-F238E27FC236}">
                <a16:creationId xmlns:a16="http://schemas.microsoft.com/office/drawing/2014/main" id="{42A9B82A-2C9F-A841-AA0C-2CB66120B5BD}"/>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10" name="TextBox 9">
            <a:extLst>
              <a:ext uri="{FF2B5EF4-FFF2-40B4-BE49-F238E27FC236}">
                <a16:creationId xmlns:a16="http://schemas.microsoft.com/office/drawing/2014/main" id="{0599D906-6DDC-E741-828C-62BBCFBEA51F}"/>
              </a:ext>
            </a:extLst>
          </p:cNvPr>
          <p:cNvSpPr txBox="1"/>
          <p:nvPr userDrawn="1"/>
        </p:nvSpPr>
        <p:spPr>
          <a:xfrm>
            <a:off x="8504718" y="135997"/>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75789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20" name="Rectangle 19"/>
          <p:cNvSpPr/>
          <p:nvPr/>
        </p:nvSpPr>
        <p:spPr bwMode="ltGray">
          <a:xfrm>
            <a:off x="0" y="858327"/>
            <a:ext cx="7567140" cy="871004"/>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 name="Rectangle 20"/>
          <p:cNvSpPr/>
          <p:nvPr userDrawn="1"/>
        </p:nvSpPr>
        <p:spPr>
          <a:xfrm>
            <a:off x="7567140" y="858327"/>
            <a:ext cx="1576859" cy="871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userDrawn="1">
            <p:ph type="title"/>
          </p:nvPr>
        </p:nvSpPr>
        <p:spPr>
          <a:xfrm>
            <a:off x="531638" y="1031960"/>
            <a:ext cx="3140612" cy="549635"/>
          </a:xfrm>
        </p:spPr>
        <p:txBody>
          <a:bodyPr anchor="ctr">
            <a:normAutofit/>
          </a:bodyPr>
          <a:lstStyle>
            <a:lvl1pPr>
              <a:defRPr sz="3000" baseline="0"/>
            </a:lvl1pPr>
          </a:lstStyle>
          <a:p>
            <a:endParaRPr lang="en-US" dirty="0"/>
          </a:p>
        </p:txBody>
      </p:sp>
      <p:sp>
        <p:nvSpPr>
          <p:cNvPr id="3" name="Content Placeholder 2"/>
          <p:cNvSpPr>
            <a:spLocks noGrp="1"/>
          </p:cNvSpPr>
          <p:nvPr userDrawn="1">
            <p:ph idx="1"/>
          </p:nvPr>
        </p:nvSpPr>
        <p:spPr>
          <a:xfrm>
            <a:off x="531639" y="1956750"/>
            <a:ext cx="8091054" cy="3647964"/>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D90D160F-8F7B-5B43-82CA-7CCD6759792E}"/>
              </a:ext>
              <a:ext uri="{C183D7F6-B498-43B3-948B-1728B52AA6E4}">
                <adec:decorative xmlns:adec="http://schemas.microsoft.com/office/drawing/2017/decorative" xmlns=""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10659" y="886251"/>
            <a:ext cx="865290" cy="851978"/>
          </a:xfrm>
          <a:prstGeom prst="rect">
            <a:avLst/>
          </a:prstGeom>
        </p:spPr>
      </p:pic>
      <p:sp>
        <p:nvSpPr>
          <p:cNvPr id="14" name="Footer Placeholder 4">
            <a:extLst>
              <a:ext uri="{FF2B5EF4-FFF2-40B4-BE49-F238E27FC236}">
                <a16:creationId xmlns:a16="http://schemas.microsoft.com/office/drawing/2014/main" id="{03ACA377-634C-4145-8701-878015729605}"/>
              </a:ext>
            </a:extLst>
          </p:cNvPr>
          <p:cNvSpPr>
            <a:spLocks noGrp="1"/>
          </p:cNvSpPr>
          <p:nvPr userDrawn="1">
            <p:ph type="ftr" sz="quarter" idx="11"/>
          </p:nvPr>
        </p:nvSpPr>
        <p:spPr>
          <a:xfrm>
            <a:off x="533401" y="5885744"/>
            <a:ext cx="8091054" cy="645957"/>
          </a:xfrm>
        </p:spPr>
        <p:txBody>
          <a:bodyPr/>
          <a:lstStyle>
            <a:lvl1pPr algn="ctr">
              <a:defRPr baseline="0">
                <a:solidFill>
                  <a:schemeClr val="bg1"/>
                </a:solidFill>
              </a:defRPr>
            </a:lvl1p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
        <p:nvSpPr>
          <p:cNvPr id="10" name="Title 1">
            <a:extLst>
              <a:ext uri="{FF2B5EF4-FFF2-40B4-BE49-F238E27FC236}">
                <a16:creationId xmlns:a16="http://schemas.microsoft.com/office/drawing/2014/main" id="{94752C11-ECC0-ED45-A304-ED9DB7D78D6E}"/>
              </a:ext>
            </a:extLst>
          </p:cNvPr>
          <p:cNvSpPr txBox="1">
            <a:spLocks/>
          </p:cNvSpPr>
          <p:nvPr userDrawn="1"/>
        </p:nvSpPr>
        <p:spPr>
          <a:xfrm>
            <a:off x="3822327" y="1048654"/>
            <a:ext cx="3770198" cy="549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3200" baseline="0" dirty="0"/>
          </a:p>
        </p:txBody>
      </p:sp>
      <p:sp>
        <p:nvSpPr>
          <p:cNvPr id="9" name="TextBox 8">
            <a:extLst>
              <a:ext uri="{FF2B5EF4-FFF2-40B4-BE49-F238E27FC236}">
                <a16:creationId xmlns:a16="http://schemas.microsoft.com/office/drawing/2014/main" id="{744B9D3A-578A-2B47-8F68-A1C6C7088A95}"/>
              </a:ext>
            </a:extLst>
          </p:cNvPr>
          <p:cNvSpPr txBox="1"/>
          <p:nvPr userDrawn="1"/>
        </p:nvSpPr>
        <p:spPr>
          <a:xfrm>
            <a:off x="8526491" y="114221"/>
            <a:ext cx="500741" cy="369332"/>
          </a:xfrm>
          <a:prstGeom prst="rect">
            <a:avLst/>
          </a:prstGeom>
          <a:noFill/>
        </p:spPr>
        <p:txBody>
          <a:bodyPr wrap="square" rtlCol="0">
            <a:spAutoFit/>
          </a:bodyPr>
          <a:lstStyle/>
          <a:p>
            <a:fld id="{4B4463A2-3353-D24F-A9D7-B7F3746C15EF}" type="slidenum">
              <a:rPr lang="en-US" baseline="0" smtClean="0">
                <a:solidFill>
                  <a:schemeClr val="bg1"/>
                </a:solidFill>
                <a:latin typeface="+mj-lt"/>
              </a:rPr>
              <a:t>‹#›</a:t>
            </a:fld>
            <a:endParaRPr lang="en-US" baseline="0" dirty="0">
              <a:solidFill>
                <a:schemeClr val="bg1"/>
              </a:solidFill>
              <a:latin typeface="+mj-lt"/>
            </a:endParaRPr>
          </a:p>
        </p:txBody>
      </p:sp>
    </p:spTree>
    <p:extLst>
      <p:ext uri="{BB962C8B-B14F-4D97-AF65-F5344CB8AC3E}">
        <p14:creationId xmlns:p14="http://schemas.microsoft.com/office/powerpoint/2010/main" val="398320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1C53ED-F9D9-BB4C-815D-8BE48B31054F}"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13" name="TextBox 12">
            <a:extLst>
              <a:ext uri="{FF2B5EF4-FFF2-40B4-BE49-F238E27FC236}">
                <a16:creationId xmlns:a16="http://schemas.microsoft.com/office/drawing/2014/main" id="{4A990F24-AD9D-C24A-8198-283328973124}"/>
              </a:ext>
            </a:extLst>
          </p:cNvPr>
          <p:cNvSpPr txBox="1"/>
          <p:nvPr userDrawn="1"/>
        </p:nvSpPr>
        <p:spPr>
          <a:xfrm>
            <a:off x="8504719" y="135995"/>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266966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C77F9-32F8-164B-B074-740FEA1CC940}"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11310"/>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312118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038A4E-E934-0946-B659-0CF8B5589D1B}"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11616"/>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642446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chemeClr val="bg2">
                <a:tint val="96000"/>
                <a:shade val="100000"/>
                <a:hueMod val="270000"/>
                <a:satMod val="200000"/>
                <a:lumMod val="128000"/>
              </a:schemeClr>
            </a:gs>
            <a:gs pos="29000">
              <a:schemeClr val="bg2">
                <a:shade val="100000"/>
                <a:hueMod val="100000"/>
                <a:satMod val="110000"/>
                <a:lumMod val="130000"/>
              </a:schemeClr>
            </a:gs>
            <a:gs pos="100000">
              <a:schemeClr val="bg2">
                <a:shade val="78000"/>
                <a:hueMod val="44000"/>
                <a:satMod val="200000"/>
                <a:lumMod val="69000"/>
              </a:schemeClr>
            </a:gs>
          </a:gsLst>
          <a:path path="rect">
            <a:fillToRect r="100000" b="100000"/>
          </a:path>
          <a:tileRect l="-100000" t="-100000"/>
        </a:gradFill>
        <a:effectLst/>
      </p:bgPr>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5" cstate="email">
            <a:alphaModFix amt="10000"/>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6118167-5F1B-BE41-9291-C9607EF3D485}" type="datetime1">
              <a:rPr lang="en-US" smtClean="0"/>
              <a:t>5/21/2021</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B8CD99B-3B1D-314C-A2EA-70136B41CEAE}" type="slidenum">
              <a:rPr lang="en-US" smtClean="0"/>
              <a:t>‹#›</a:t>
            </a:fld>
            <a:endParaRPr lang="en-US" dirty="0"/>
          </a:p>
        </p:txBody>
      </p:sp>
    </p:spTree>
    <p:extLst>
      <p:ext uri="{BB962C8B-B14F-4D97-AF65-F5344CB8AC3E}">
        <p14:creationId xmlns:p14="http://schemas.microsoft.com/office/powerpoint/2010/main" val="41619158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a:xfrm>
            <a:off x="0" y="2602765"/>
            <a:ext cx="6618342" cy="1373070"/>
          </a:xfrm>
        </p:spPr>
        <p:txBody>
          <a:bodyPr/>
          <a:lstStyle/>
          <a:p>
            <a:r>
              <a:rPr lang="es-ES_tradnl" sz="3500" dirty="0"/>
              <a:t>Enfermedades relacionadas con el calor: Reconocimiento </a:t>
            </a:r>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s-ES_tradnl" sz="3000" dirty="0"/>
              <a:t>Un riesgo fácil de combatir</a:t>
            </a:r>
          </a:p>
        </p:txBody>
      </p:sp>
      <p:sp>
        <p:nvSpPr>
          <p:cNvPr id="5" name="Footer Placeholder 4">
            <a:extLst>
              <a:ext uri="{FF2B5EF4-FFF2-40B4-BE49-F238E27FC236}">
                <a16:creationId xmlns:a16="http://schemas.microsoft.com/office/drawing/2014/main" id="{D3107CBC-489A-6243-8F50-5243BAA6CFC2}"/>
              </a:ext>
            </a:extLst>
          </p:cNvPr>
          <p:cNvSpPr>
            <a:spLocks noGrp="1"/>
          </p:cNvSpPr>
          <p:nvPr>
            <p:ph type="ftr" sz="quarter" idx="11"/>
          </p:nvPr>
        </p:nvSpPr>
        <p:spPr>
          <a:xfrm>
            <a:off x="543278" y="5619910"/>
            <a:ext cx="8057444" cy="825190"/>
          </a:xfrm>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205114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a:xfrm>
            <a:off x="0" y="2602765"/>
            <a:ext cx="6618342" cy="1373070"/>
          </a:xfrm>
        </p:spPr>
        <p:txBody>
          <a:bodyPr/>
          <a:lstStyle/>
          <a:p>
            <a:r>
              <a:rPr lang="es-ES_tradnl" sz="3500" dirty="0"/>
              <a:t>Enfermedades relacionadas con el calor: </a:t>
            </a:r>
            <a:r>
              <a:rPr lang="es-ES_tradnl" sz="3600" dirty="0"/>
              <a:t>Prevención </a:t>
            </a:r>
            <a:r>
              <a:rPr lang="es-ES_tradnl" sz="3500" dirty="0"/>
              <a:t> </a:t>
            </a:r>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s-ES_tradnl" sz="3000" dirty="0"/>
              <a:t>Un riesgo fácil de combatir</a:t>
            </a:r>
          </a:p>
        </p:txBody>
      </p:sp>
      <p:sp>
        <p:nvSpPr>
          <p:cNvPr id="5" name="Footer Placeholder 4">
            <a:extLst>
              <a:ext uri="{FF2B5EF4-FFF2-40B4-BE49-F238E27FC236}">
                <a16:creationId xmlns:a16="http://schemas.microsoft.com/office/drawing/2014/main" id="{D3107CBC-489A-6243-8F50-5243BAA6CFC2}"/>
              </a:ext>
            </a:extLst>
          </p:cNvPr>
          <p:cNvSpPr>
            <a:spLocks noGrp="1"/>
          </p:cNvSpPr>
          <p:nvPr>
            <p:ph type="ftr" sz="quarter" idx="11"/>
          </p:nvPr>
        </p:nvSpPr>
        <p:spPr>
          <a:xfrm>
            <a:off x="543278" y="5619910"/>
            <a:ext cx="8057444" cy="825190"/>
          </a:xfrm>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1964872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a:xfrm>
            <a:off x="1216633" y="694612"/>
            <a:ext cx="5048699" cy="1080938"/>
          </a:xfrm>
        </p:spPr>
        <p:txBody>
          <a:bodyPr/>
          <a:lstStyle/>
          <a:p>
            <a:r>
              <a:rPr lang="es-ES_tradnl" dirty="0"/>
              <a:t>Responsabilidad del empleador</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456040"/>
            <a:ext cx="8077198" cy="2937877"/>
          </a:xfrm>
        </p:spPr>
        <p:txBody>
          <a:bodyPr>
            <a:normAutofit fontScale="77500" lnSpcReduction="20000"/>
          </a:bodyPr>
          <a:lstStyle/>
          <a:p>
            <a:pPr marL="0" indent="0">
              <a:lnSpc>
                <a:spcPct val="120000"/>
              </a:lnSpc>
              <a:buNone/>
            </a:pPr>
            <a:r>
              <a:rPr lang="es-ES_tradnl" sz="3200" dirty="0"/>
              <a:t>Bajo la ley de OSHA:</a:t>
            </a:r>
          </a:p>
          <a:p>
            <a:pPr>
              <a:lnSpc>
                <a:spcPct val="120000"/>
              </a:lnSpc>
            </a:pPr>
            <a:r>
              <a:rPr lang="es-ES_tradnl" sz="3200" dirty="0"/>
              <a:t>Empleadores tienen la responsabilidad de proteger a los trabajadores de reconocer peligros serios incluyendo enfermedades relacionadas con el calor. </a:t>
            </a:r>
          </a:p>
          <a:p>
            <a:pPr>
              <a:lnSpc>
                <a:spcPct val="120000"/>
              </a:lnSpc>
            </a:pPr>
            <a:r>
              <a:rPr lang="es-ES_tradnl" sz="3200" dirty="0"/>
              <a:t>Trabajadores tienen el derecho de trabajar en lugar seguro.</a:t>
            </a:r>
          </a:p>
        </p:txBody>
      </p:sp>
      <p:sp>
        <p:nvSpPr>
          <p:cNvPr id="6" name="Footer Placeholder 4">
            <a:extLst>
              <a:ext uri="{FF2B5EF4-FFF2-40B4-BE49-F238E27FC236}">
                <a16:creationId xmlns:a16="http://schemas.microsoft.com/office/drawing/2014/main" id="{0E5C28D9-8D2C-8647-9AAF-22440353998D}"/>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470265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A6C1-06B3-E64F-B313-404940AE2F19}"/>
              </a:ext>
            </a:extLst>
          </p:cNvPr>
          <p:cNvSpPr>
            <a:spLocks noGrp="1"/>
          </p:cNvSpPr>
          <p:nvPr>
            <p:ph type="title"/>
          </p:nvPr>
        </p:nvSpPr>
        <p:spPr/>
        <p:txBody>
          <a:bodyPr/>
          <a:lstStyle/>
          <a:p>
            <a:r>
              <a:rPr lang="es-ES_tradnl" dirty="0"/>
              <a:t>Prevención</a:t>
            </a:r>
          </a:p>
        </p:txBody>
      </p:sp>
      <p:sp>
        <p:nvSpPr>
          <p:cNvPr id="3" name="Content Placeholder 2">
            <a:extLst>
              <a:ext uri="{FF2B5EF4-FFF2-40B4-BE49-F238E27FC236}">
                <a16:creationId xmlns:a16="http://schemas.microsoft.com/office/drawing/2014/main" id="{5A047720-3C30-4D49-ABA5-FC03554FDB0F}"/>
              </a:ext>
            </a:extLst>
          </p:cNvPr>
          <p:cNvSpPr>
            <a:spLocks noGrp="1"/>
          </p:cNvSpPr>
          <p:nvPr>
            <p:ph sz="half" idx="1"/>
          </p:nvPr>
        </p:nvSpPr>
        <p:spPr>
          <a:xfrm>
            <a:off x="304794" y="2076765"/>
            <a:ext cx="4800600" cy="3568635"/>
          </a:xfrm>
        </p:spPr>
        <p:txBody>
          <a:bodyPr>
            <a:normAutofit fontScale="92500" lnSpcReduction="10000"/>
          </a:bodyPr>
          <a:lstStyle/>
          <a:p>
            <a:pPr>
              <a:lnSpc>
                <a:spcPct val="120000"/>
              </a:lnSpc>
            </a:pPr>
            <a:r>
              <a:rPr lang="es-ES_tradnl" dirty="0"/>
              <a:t>Enfermedades relacionadas con el calor pueden ser prevenidas.</a:t>
            </a:r>
          </a:p>
          <a:p>
            <a:pPr>
              <a:lnSpc>
                <a:spcPct val="120000"/>
              </a:lnSpc>
            </a:pPr>
            <a:r>
              <a:rPr lang="es-ES_tradnl" dirty="0"/>
              <a:t>Factores claves incluyen:</a:t>
            </a:r>
          </a:p>
          <a:p>
            <a:pPr lvl="1">
              <a:lnSpc>
                <a:spcPct val="120000"/>
              </a:lnSpc>
            </a:pPr>
            <a:r>
              <a:rPr lang="es-ES_tradnl" sz="2400" dirty="0"/>
              <a:t>Entrenamiento</a:t>
            </a:r>
          </a:p>
          <a:p>
            <a:pPr lvl="1">
              <a:lnSpc>
                <a:spcPct val="120000"/>
              </a:lnSpc>
            </a:pPr>
            <a:r>
              <a:rPr lang="es-ES_tradnl" sz="2400" dirty="0"/>
              <a:t>Aclimatazación </a:t>
            </a:r>
          </a:p>
          <a:p>
            <a:pPr lvl="1">
              <a:lnSpc>
                <a:spcPct val="120000"/>
              </a:lnSpc>
            </a:pPr>
            <a:r>
              <a:rPr lang="es-ES_tradnl" sz="2400" dirty="0"/>
              <a:t>Descansar en la sombra</a:t>
            </a:r>
          </a:p>
          <a:p>
            <a:pPr lvl="1">
              <a:lnSpc>
                <a:spcPct val="120000"/>
              </a:lnSpc>
            </a:pPr>
            <a:r>
              <a:rPr lang="es-ES_tradnl" sz="2400" dirty="0"/>
              <a:t>Tomar líquidos</a:t>
            </a:r>
          </a:p>
          <a:p>
            <a:pPr lvl="1">
              <a:lnSpc>
                <a:spcPct val="120000"/>
              </a:lnSpc>
            </a:pPr>
            <a:r>
              <a:rPr lang="es-ES_tradnl" sz="2400" dirty="0"/>
              <a:t>Monitorear</a:t>
            </a:r>
            <a:endParaRPr lang="es-ES_tradnl" dirty="0"/>
          </a:p>
        </p:txBody>
      </p:sp>
      <p:pic>
        <p:nvPicPr>
          <p:cNvPr id="8" name="Picture Placeholder 7" descr="Esta es una foto de una mujer trabajando afuera en el sol. Ella parece estar descansando.&#10;">
            <a:extLst>
              <a:ext uri="{FF2B5EF4-FFF2-40B4-BE49-F238E27FC236}">
                <a16:creationId xmlns:a16="http://schemas.microsoft.com/office/drawing/2014/main" id="{8E982B77-49FE-7144-ACB9-3BFA416E0BE6}"/>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4965254" y="491067"/>
            <a:ext cx="4309202" cy="6468536"/>
          </a:xfrm>
          <a:effectLst>
            <a:softEdge rad="114300"/>
          </a:effectLst>
        </p:spPr>
      </p:pic>
      <p:sp>
        <p:nvSpPr>
          <p:cNvPr id="7" name="Footer Placeholder 4">
            <a:extLst>
              <a:ext uri="{FF2B5EF4-FFF2-40B4-BE49-F238E27FC236}">
                <a16:creationId xmlns:a16="http://schemas.microsoft.com/office/drawing/2014/main" id="{D0621A87-AF45-0A42-8031-8257F44948B4}"/>
              </a:ext>
            </a:extLst>
          </p:cNvPr>
          <p:cNvSpPr>
            <a:spLocks noGrp="1"/>
          </p:cNvSpPr>
          <p:nvPr>
            <p:ph type="ftr" sz="quarter" idx="11"/>
          </p:nvPr>
        </p:nvSpPr>
        <p:spPr>
          <a:xfrm>
            <a:off x="421969" y="5790025"/>
            <a:ext cx="4309203"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3893504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sta es una foto de un trabajador trabajando afuera en el sol.">
            <a:extLst>
              <a:ext uri="{FF2B5EF4-FFF2-40B4-BE49-F238E27FC236}">
                <a16:creationId xmlns:a16="http://schemas.microsoft.com/office/drawing/2014/main" id="{68BFA01C-68C1-4040-9D93-96C2B80B46C3}"/>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5361872" y="2588443"/>
            <a:ext cx="3474506" cy="3056957"/>
          </a:xfrm>
          <a:effectLst>
            <a:softEdge rad="114300"/>
          </a:effectLst>
        </p:spPr>
      </p:pic>
      <p:sp>
        <p:nvSpPr>
          <p:cNvPr id="6" name="Footer Placeholder 4">
            <a:extLst>
              <a:ext uri="{FF2B5EF4-FFF2-40B4-BE49-F238E27FC236}">
                <a16:creationId xmlns:a16="http://schemas.microsoft.com/office/drawing/2014/main" id="{BF86FA91-4B6E-AB46-BBD4-9254D8B6CAD1}"/>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96598B12-2A8E-E743-AE73-84297F1C613D}"/>
              </a:ext>
            </a:extLst>
          </p:cNvPr>
          <p:cNvSpPr>
            <a:spLocks noGrp="1"/>
          </p:cNvSpPr>
          <p:nvPr>
            <p:ph type="title"/>
          </p:nvPr>
        </p:nvSpPr>
        <p:spPr>
          <a:xfrm>
            <a:off x="1216634" y="753228"/>
            <a:ext cx="3924078" cy="1080938"/>
          </a:xfrm>
        </p:spPr>
        <p:txBody>
          <a:bodyPr/>
          <a:lstStyle/>
          <a:p>
            <a:r>
              <a:rPr lang="es-ES_tradnl" dirty="0"/>
              <a:t>Aclimatarse</a:t>
            </a:r>
          </a:p>
        </p:txBody>
      </p:sp>
      <p:sp>
        <p:nvSpPr>
          <p:cNvPr id="11" name="Content Placeholder 2">
            <a:extLst>
              <a:ext uri="{FF2B5EF4-FFF2-40B4-BE49-F238E27FC236}">
                <a16:creationId xmlns:a16="http://schemas.microsoft.com/office/drawing/2014/main" id="{05D675A1-75A0-854D-BAE0-05B2D68DEA76}"/>
              </a:ext>
            </a:extLst>
          </p:cNvPr>
          <p:cNvSpPr>
            <a:spLocks noGrp="1"/>
          </p:cNvSpPr>
          <p:nvPr>
            <p:ph sz="half" idx="1"/>
          </p:nvPr>
        </p:nvSpPr>
        <p:spPr>
          <a:xfrm>
            <a:off x="533401" y="2175428"/>
            <a:ext cx="4473498" cy="3568635"/>
          </a:xfrm>
        </p:spPr>
        <p:txBody>
          <a:bodyPr>
            <a:noAutofit/>
          </a:bodyPr>
          <a:lstStyle/>
          <a:p>
            <a:pPr>
              <a:lnSpc>
                <a:spcPct val="100000"/>
              </a:lnSpc>
            </a:pPr>
            <a:r>
              <a:rPr lang="es-ES_tradnl" sz="2300" dirty="0"/>
              <a:t>Aclimatarse – incrementa su tolerancia al calor en un período de tiempo</a:t>
            </a:r>
          </a:p>
          <a:p>
            <a:pPr>
              <a:lnSpc>
                <a:spcPct val="100000"/>
              </a:lnSpc>
            </a:pPr>
            <a:r>
              <a:rPr lang="es-ES_tradnl" sz="2300" dirty="0"/>
              <a:t>Gradualmente incrementa el tiempo de trabajo en altas temperaturas en un período de 10 a 14 días</a:t>
            </a:r>
          </a:p>
          <a:p>
            <a:pPr>
              <a:lnSpc>
                <a:spcPct val="100000"/>
              </a:lnSpc>
            </a:pPr>
            <a:r>
              <a:rPr lang="es-ES_tradnl" sz="2300" dirty="0"/>
              <a:t>Después de unas vacaciones la tolerancia al calor se recupera en 2 a 3 días</a:t>
            </a:r>
          </a:p>
        </p:txBody>
      </p:sp>
    </p:spTree>
    <p:extLst>
      <p:ext uri="{BB962C8B-B14F-4D97-AF65-F5344CB8AC3E}">
        <p14:creationId xmlns:p14="http://schemas.microsoft.com/office/powerpoint/2010/main" val="2282644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sta es una foto de un trabajador tomando un descanso bajo el sol directo que está tomando una bebida deportiva. Parece que se está limpiando el sudor de la cara.">
            <a:extLst>
              <a:ext uri="{FF2B5EF4-FFF2-40B4-BE49-F238E27FC236}">
                <a16:creationId xmlns:a16="http://schemas.microsoft.com/office/drawing/2014/main" id="{9E4F78B7-23A6-B04C-960D-AAD9D0D18DB1}"/>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5757333" y="490269"/>
            <a:ext cx="3510844" cy="6519450"/>
          </a:xfrm>
          <a:effectLst>
            <a:softEdge rad="114300"/>
          </a:effectLst>
        </p:spPr>
      </p:pic>
      <p:sp>
        <p:nvSpPr>
          <p:cNvPr id="6" name="Footer Placeholder 4">
            <a:extLst>
              <a:ext uri="{FF2B5EF4-FFF2-40B4-BE49-F238E27FC236}">
                <a16:creationId xmlns:a16="http://schemas.microsoft.com/office/drawing/2014/main" id="{B4D46C0B-A377-4143-9A80-C4F1B5E1FD0C}"/>
              </a:ext>
            </a:extLst>
          </p:cNvPr>
          <p:cNvSpPr>
            <a:spLocks noGrp="1"/>
          </p:cNvSpPr>
          <p:nvPr>
            <p:ph type="ftr" sz="quarter" idx="11"/>
          </p:nvPr>
        </p:nvSpPr>
        <p:spPr>
          <a:xfrm>
            <a:off x="533400" y="5856263"/>
            <a:ext cx="506148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C7E03F33-8BF2-BC41-A82B-F6C13663E54C}"/>
              </a:ext>
            </a:extLst>
          </p:cNvPr>
          <p:cNvSpPr>
            <a:spLocks noGrp="1"/>
          </p:cNvSpPr>
          <p:nvPr>
            <p:ph type="title"/>
          </p:nvPr>
        </p:nvSpPr>
        <p:spPr>
          <a:xfrm>
            <a:off x="1216634" y="753228"/>
            <a:ext cx="3924078" cy="1080938"/>
          </a:xfrm>
        </p:spPr>
        <p:txBody>
          <a:bodyPr/>
          <a:lstStyle/>
          <a:p>
            <a:r>
              <a:rPr lang="es-ES_tradnl" dirty="0"/>
              <a:t>Ajustar el horario</a:t>
            </a:r>
          </a:p>
        </p:txBody>
      </p:sp>
      <p:sp>
        <p:nvSpPr>
          <p:cNvPr id="11" name="Content Placeholder 2">
            <a:extLst>
              <a:ext uri="{FF2B5EF4-FFF2-40B4-BE49-F238E27FC236}">
                <a16:creationId xmlns:a16="http://schemas.microsoft.com/office/drawing/2014/main" id="{E57D6ED1-2978-7943-80A2-1ABB7AD10F48}"/>
              </a:ext>
            </a:extLst>
          </p:cNvPr>
          <p:cNvSpPr>
            <a:spLocks noGrp="1"/>
          </p:cNvSpPr>
          <p:nvPr>
            <p:ph sz="half" idx="1"/>
          </p:nvPr>
        </p:nvSpPr>
        <p:spPr>
          <a:xfrm>
            <a:off x="533400" y="2517953"/>
            <a:ext cx="4724399" cy="2947070"/>
          </a:xfrm>
        </p:spPr>
        <p:txBody>
          <a:bodyPr>
            <a:normAutofit fontScale="92500"/>
          </a:bodyPr>
          <a:lstStyle/>
          <a:p>
            <a:pPr>
              <a:lnSpc>
                <a:spcPct val="100000"/>
              </a:lnSpc>
              <a:spcBef>
                <a:spcPts val="1400"/>
              </a:spcBef>
            </a:pPr>
            <a:r>
              <a:rPr lang="es-ES_tradnl" sz="2800" dirty="0"/>
              <a:t>Trate de trabajar durante el tiempo mas fresco del día </a:t>
            </a:r>
          </a:p>
          <a:p>
            <a:pPr>
              <a:lnSpc>
                <a:spcPct val="100000"/>
              </a:lnSpc>
              <a:spcBef>
                <a:spcPts val="1400"/>
              </a:spcBef>
            </a:pPr>
            <a:r>
              <a:rPr lang="es-ES_tradnl" sz="2800" dirty="0"/>
              <a:t>Trabajadores nuevos podrían  no estar aclimatados– ajuste el horario para poder aclimatarse</a:t>
            </a:r>
            <a:endParaRPr lang="es-ES_tradnl" dirty="0"/>
          </a:p>
        </p:txBody>
      </p:sp>
    </p:spTree>
    <p:extLst>
      <p:ext uri="{BB962C8B-B14F-4D97-AF65-F5344CB8AC3E}">
        <p14:creationId xmlns:p14="http://schemas.microsoft.com/office/powerpoint/2010/main" val="1941991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Esta es una imagen de una estructura de sombra portátil que podría colocarse en un lugar de trabajo para proporcionar sombra.">
            <a:extLst>
              <a:ext uri="{FF2B5EF4-FFF2-40B4-BE49-F238E27FC236}">
                <a16:creationId xmlns:a16="http://schemas.microsoft.com/office/drawing/2014/main" id="{4964C2C7-86F2-B94D-8F8A-C4348A3901DD}"/>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4816123" y="2220634"/>
            <a:ext cx="2435468" cy="1949979"/>
          </a:xfrm>
        </p:spPr>
      </p:pic>
      <p:pic>
        <p:nvPicPr>
          <p:cNvPr id="15" name="Picture Placeholder 14" descr="Esta es una imagen de un ventilador industrial que se puede usar para hacer circular el aire dentro o fuera de un lugar de trabajo.">
            <a:extLst>
              <a:ext uri="{FF2B5EF4-FFF2-40B4-BE49-F238E27FC236}">
                <a16:creationId xmlns:a16="http://schemas.microsoft.com/office/drawing/2014/main" id="{CD7B62B8-ADC7-364B-9B5C-E659DD3E6F1C}"/>
              </a:ext>
            </a:extLst>
          </p:cNvPr>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a:xfrm>
            <a:off x="7014524" y="3888897"/>
            <a:ext cx="1908948" cy="1953830"/>
          </a:xfrm>
        </p:spPr>
      </p:pic>
      <p:sp>
        <p:nvSpPr>
          <p:cNvPr id="7" name="Footer Placeholder 4">
            <a:extLst>
              <a:ext uri="{FF2B5EF4-FFF2-40B4-BE49-F238E27FC236}">
                <a16:creationId xmlns:a16="http://schemas.microsoft.com/office/drawing/2014/main" id="{22E4B218-23FB-DC4A-996A-327E6C3D5D24}"/>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1" name="Title 1">
            <a:extLst>
              <a:ext uri="{FF2B5EF4-FFF2-40B4-BE49-F238E27FC236}">
                <a16:creationId xmlns:a16="http://schemas.microsoft.com/office/drawing/2014/main" id="{89693774-C5B3-8444-B2C5-93B6C3BE5031}"/>
              </a:ext>
            </a:extLst>
          </p:cNvPr>
          <p:cNvSpPr>
            <a:spLocks noGrp="1"/>
          </p:cNvSpPr>
          <p:nvPr>
            <p:ph type="title"/>
          </p:nvPr>
        </p:nvSpPr>
        <p:spPr>
          <a:xfrm>
            <a:off x="1216633" y="753228"/>
            <a:ext cx="6216553" cy="1080938"/>
          </a:xfrm>
        </p:spPr>
        <p:txBody>
          <a:bodyPr/>
          <a:lstStyle/>
          <a:p>
            <a:r>
              <a:rPr lang="es-ES_tradnl" dirty="0"/>
              <a:t>Tome descansos frecuentes</a:t>
            </a:r>
          </a:p>
        </p:txBody>
      </p:sp>
      <p:sp>
        <p:nvSpPr>
          <p:cNvPr id="12" name="Content Placeholder 2">
            <a:extLst>
              <a:ext uri="{FF2B5EF4-FFF2-40B4-BE49-F238E27FC236}">
                <a16:creationId xmlns:a16="http://schemas.microsoft.com/office/drawing/2014/main" id="{22A38F7F-8947-BC4D-BC4E-1C20B1F30899}"/>
              </a:ext>
            </a:extLst>
          </p:cNvPr>
          <p:cNvSpPr>
            <a:spLocks noGrp="1"/>
          </p:cNvSpPr>
          <p:nvPr>
            <p:ph sz="half" idx="1"/>
          </p:nvPr>
        </p:nvSpPr>
        <p:spPr>
          <a:xfrm>
            <a:off x="510823" y="2299122"/>
            <a:ext cx="4305300" cy="3190159"/>
          </a:xfrm>
        </p:spPr>
        <p:txBody>
          <a:bodyPr>
            <a:normAutofit fontScale="92500" lnSpcReduction="10000"/>
          </a:bodyPr>
          <a:lstStyle/>
          <a:p>
            <a:r>
              <a:rPr lang="es-ES_tradnl" sz="2800" dirty="0"/>
              <a:t>Fuera del sol directo</a:t>
            </a:r>
          </a:p>
          <a:p>
            <a:r>
              <a:rPr lang="es-ES_tradnl" sz="2800" dirty="0"/>
              <a:t>Fresco, ubicación con sombra</a:t>
            </a:r>
          </a:p>
          <a:p>
            <a:r>
              <a:rPr lang="es-ES_tradnl" sz="2800" dirty="0"/>
              <a:t>Provea una estructura de sombra si no hay sombra disponible</a:t>
            </a:r>
          </a:p>
          <a:p>
            <a:r>
              <a:rPr lang="es-ES_tradnl" sz="2800" dirty="0"/>
              <a:t>Abanico para circular el aire</a:t>
            </a:r>
          </a:p>
          <a:p>
            <a:endParaRPr lang="es-ES_tradnl" dirty="0"/>
          </a:p>
        </p:txBody>
      </p:sp>
    </p:spTree>
    <p:extLst>
      <p:ext uri="{BB962C8B-B14F-4D97-AF65-F5344CB8AC3E}">
        <p14:creationId xmlns:p14="http://schemas.microsoft.com/office/powerpoint/2010/main" val="2201258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Esta es una foto de un trabajador llenando una botella de agua personal de un enfriador de agua.">
            <a:extLst>
              <a:ext uri="{FF2B5EF4-FFF2-40B4-BE49-F238E27FC236}">
                <a16:creationId xmlns:a16="http://schemas.microsoft.com/office/drawing/2014/main" id="{8D4185A4-F9F6-2B4A-8FFE-2572F4C5529E}"/>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5326781" y="474133"/>
            <a:ext cx="3942970" cy="6510353"/>
          </a:xfrm>
          <a:effectLst>
            <a:softEdge rad="114300"/>
          </a:effectLst>
        </p:spPr>
      </p:pic>
      <p:sp>
        <p:nvSpPr>
          <p:cNvPr id="6" name="Footer Placeholder 4">
            <a:extLst>
              <a:ext uri="{FF2B5EF4-FFF2-40B4-BE49-F238E27FC236}">
                <a16:creationId xmlns:a16="http://schemas.microsoft.com/office/drawing/2014/main" id="{94D385ED-1BE2-D648-B496-F58C04AA2DE6}"/>
              </a:ext>
            </a:extLst>
          </p:cNvPr>
          <p:cNvSpPr>
            <a:spLocks noGrp="1"/>
          </p:cNvSpPr>
          <p:nvPr>
            <p:ph type="ftr" sz="quarter" idx="11"/>
          </p:nvPr>
        </p:nvSpPr>
        <p:spPr>
          <a:xfrm>
            <a:off x="533400" y="5872592"/>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883BD1DE-6907-3046-97F1-D356446A0FA3}"/>
              </a:ext>
            </a:extLst>
          </p:cNvPr>
          <p:cNvSpPr>
            <a:spLocks noGrp="1"/>
          </p:cNvSpPr>
          <p:nvPr>
            <p:ph type="title"/>
          </p:nvPr>
        </p:nvSpPr>
        <p:spPr>
          <a:xfrm>
            <a:off x="1216634" y="753228"/>
            <a:ext cx="3924078" cy="1080938"/>
          </a:xfrm>
        </p:spPr>
        <p:txBody>
          <a:bodyPr/>
          <a:lstStyle/>
          <a:p>
            <a:r>
              <a:rPr lang="es-ES_tradnl" dirty="0"/>
              <a:t>Beber bastantes líquidos</a:t>
            </a:r>
          </a:p>
        </p:txBody>
      </p:sp>
      <p:sp>
        <p:nvSpPr>
          <p:cNvPr id="11" name="Content Placeholder 2">
            <a:extLst>
              <a:ext uri="{FF2B5EF4-FFF2-40B4-BE49-F238E27FC236}">
                <a16:creationId xmlns:a16="http://schemas.microsoft.com/office/drawing/2014/main" id="{3CDA7810-D6EE-BB45-B49A-E0FD7F4092CE}"/>
              </a:ext>
            </a:extLst>
          </p:cNvPr>
          <p:cNvSpPr>
            <a:spLocks noGrp="1"/>
          </p:cNvSpPr>
          <p:nvPr>
            <p:ph sz="half" idx="1"/>
          </p:nvPr>
        </p:nvSpPr>
        <p:spPr>
          <a:xfrm>
            <a:off x="533400" y="2144499"/>
            <a:ext cx="4607312" cy="3568635"/>
          </a:xfrm>
        </p:spPr>
        <p:txBody>
          <a:bodyPr>
            <a:normAutofit fontScale="92500"/>
          </a:bodyPr>
          <a:lstStyle/>
          <a:p>
            <a:pPr>
              <a:spcBef>
                <a:spcPts val="1200"/>
              </a:spcBef>
            </a:pPr>
            <a:r>
              <a:rPr lang="es-ES_tradnl" sz="2600" dirty="0"/>
              <a:t>Un vaso de agua cada 15-20 minutos</a:t>
            </a:r>
          </a:p>
          <a:p>
            <a:pPr>
              <a:spcBef>
                <a:spcPts val="1200"/>
              </a:spcBef>
            </a:pPr>
            <a:r>
              <a:rPr lang="es-ES_tradnl" sz="2600" dirty="0"/>
              <a:t>Temperatura del agua debe ser menos de 59°F </a:t>
            </a:r>
          </a:p>
          <a:p>
            <a:pPr>
              <a:spcBef>
                <a:spcPts val="1200"/>
              </a:spcBef>
            </a:pPr>
            <a:r>
              <a:rPr lang="es-ES_tradnl" sz="2600" dirty="0"/>
              <a:t>Vasos individuales</a:t>
            </a:r>
          </a:p>
          <a:p>
            <a:pPr>
              <a:spcBef>
                <a:spcPts val="1200"/>
              </a:spcBef>
            </a:pPr>
            <a:r>
              <a:rPr lang="es-ES_tradnl" sz="2600" dirty="0"/>
              <a:t>Si sudan por un período de tiempo prolongado-  Bebidas con electrolitos tales como bebidas deportivas</a:t>
            </a:r>
          </a:p>
          <a:p>
            <a:endParaRPr lang="es-ES_tradnl" dirty="0"/>
          </a:p>
        </p:txBody>
      </p:sp>
    </p:spTree>
    <p:extLst>
      <p:ext uri="{BB962C8B-B14F-4D97-AF65-F5344CB8AC3E}">
        <p14:creationId xmlns:p14="http://schemas.microsoft.com/office/powerpoint/2010/main" val="1185102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Esta es una foto de dos trabajadores comiendo bocadillos salados mientras toman un descanso.">
            <a:extLst>
              <a:ext uri="{FF2B5EF4-FFF2-40B4-BE49-F238E27FC236}">
                <a16:creationId xmlns:a16="http://schemas.microsoft.com/office/drawing/2014/main" id="{8D4185A4-F9F6-2B4A-8FFE-2572F4C5529E}"/>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rcRect/>
          <a:stretch/>
        </p:blipFill>
        <p:spPr>
          <a:xfrm>
            <a:off x="4990790" y="509665"/>
            <a:ext cx="4278962" cy="6415235"/>
          </a:xfrm>
          <a:effectLst>
            <a:softEdge rad="114300"/>
          </a:effectLst>
        </p:spPr>
      </p:pic>
      <p:sp>
        <p:nvSpPr>
          <p:cNvPr id="6" name="Footer Placeholder 4">
            <a:extLst>
              <a:ext uri="{FF2B5EF4-FFF2-40B4-BE49-F238E27FC236}">
                <a16:creationId xmlns:a16="http://schemas.microsoft.com/office/drawing/2014/main" id="{94D385ED-1BE2-D648-B496-F58C04AA2DE6}"/>
              </a:ext>
            </a:extLst>
          </p:cNvPr>
          <p:cNvSpPr>
            <a:spLocks noGrp="1"/>
          </p:cNvSpPr>
          <p:nvPr>
            <p:ph type="ftr" sz="quarter" idx="11"/>
          </p:nvPr>
        </p:nvSpPr>
        <p:spPr>
          <a:xfrm>
            <a:off x="533400" y="5872592"/>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883BD1DE-6907-3046-97F1-D356446A0FA3}"/>
              </a:ext>
            </a:extLst>
          </p:cNvPr>
          <p:cNvSpPr>
            <a:spLocks noGrp="1"/>
          </p:cNvSpPr>
          <p:nvPr>
            <p:ph type="title"/>
          </p:nvPr>
        </p:nvSpPr>
        <p:spPr>
          <a:xfrm>
            <a:off x="1216634" y="753228"/>
            <a:ext cx="3924078" cy="1080938"/>
          </a:xfrm>
        </p:spPr>
        <p:txBody>
          <a:bodyPr/>
          <a:lstStyle/>
          <a:p>
            <a:r>
              <a:rPr lang="es-ES_tradnl" dirty="0"/>
              <a:t>Comer refrigerios salados</a:t>
            </a:r>
          </a:p>
        </p:txBody>
      </p:sp>
      <p:sp>
        <p:nvSpPr>
          <p:cNvPr id="11" name="Content Placeholder 2">
            <a:extLst>
              <a:ext uri="{FF2B5EF4-FFF2-40B4-BE49-F238E27FC236}">
                <a16:creationId xmlns:a16="http://schemas.microsoft.com/office/drawing/2014/main" id="{3CDA7810-D6EE-BB45-B49A-E0FD7F4092CE}"/>
              </a:ext>
            </a:extLst>
          </p:cNvPr>
          <p:cNvSpPr>
            <a:spLocks noGrp="1"/>
          </p:cNvSpPr>
          <p:nvPr>
            <p:ph sz="half" idx="1"/>
          </p:nvPr>
        </p:nvSpPr>
        <p:spPr>
          <a:xfrm>
            <a:off x="383478" y="2489727"/>
            <a:ext cx="4607312" cy="2727304"/>
          </a:xfrm>
        </p:spPr>
        <p:txBody>
          <a:bodyPr>
            <a:normAutofit lnSpcReduction="10000"/>
          </a:bodyPr>
          <a:lstStyle/>
          <a:p>
            <a:pPr>
              <a:spcBef>
                <a:spcPts val="1600"/>
              </a:spcBef>
            </a:pPr>
            <a:r>
              <a:rPr lang="es-ES_tradnl" sz="3000" dirty="0"/>
              <a:t>Comer refrigerios salados aparte de las bebidas deportivas</a:t>
            </a:r>
          </a:p>
          <a:p>
            <a:pPr>
              <a:spcBef>
                <a:spcPts val="1600"/>
              </a:spcBef>
            </a:pPr>
            <a:r>
              <a:rPr lang="es-ES_tradnl" sz="3000" dirty="0"/>
              <a:t>Reemplazar la sal perdida durante la transpiración</a:t>
            </a:r>
          </a:p>
        </p:txBody>
      </p:sp>
    </p:spTree>
    <p:extLst>
      <p:ext uri="{BB962C8B-B14F-4D97-AF65-F5344CB8AC3E}">
        <p14:creationId xmlns:p14="http://schemas.microsoft.com/office/powerpoint/2010/main" val="615451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Esta es una foto de una trabajadora que usa ropa suelta y de colores claros y un casco con un borde ancho y una sombra en el cuello.">
            <a:extLst>
              <a:ext uri="{FF2B5EF4-FFF2-40B4-BE49-F238E27FC236}">
                <a16:creationId xmlns:a16="http://schemas.microsoft.com/office/drawing/2014/main" id="{B45C7D9D-DEA2-5849-97DD-DD88F98DBDB3}"/>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5418666" y="2264472"/>
            <a:ext cx="3462866" cy="4306489"/>
          </a:xfrm>
          <a:effectLst>
            <a:softEdge rad="114300"/>
          </a:effectLst>
        </p:spPr>
      </p:pic>
      <p:sp>
        <p:nvSpPr>
          <p:cNvPr id="6" name="Footer Placeholder 4">
            <a:extLst>
              <a:ext uri="{FF2B5EF4-FFF2-40B4-BE49-F238E27FC236}">
                <a16:creationId xmlns:a16="http://schemas.microsoft.com/office/drawing/2014/main" id="{946B9FA4-3059-7543-865A-F74073A7756A}"/>
              </a:ext>
            </a:extLst>
          </p:cNvPr>
          <p:cNvSpPr>
            <a:spLocks noGrp="1"/>
          </p:cNvSpPr>
          <p:nvPr>
            <p:ph type="ftr" sz="quarter" idx="11"/>
          </p:nvPr>
        </p:nvSpPr>
        <p:spPr>
          <a:xfrm>
            <a:off x="316424" y="5826097"/>
            <a:ext cx="5030492"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E4A96B55-D5B8-2C4D-8E47-AD4D8BBD89C7}"/>
              </a:ext>
            </a:extLst>
          </p:cNvPr>
          <p:cNvSpPr>
            <a:spLocks noGrp="1"/>
          </p:cNvSpPr>
          <p:nvPr>
            <p:ph type="title"/>
          </p:nvPr>
        </p:nvSpPr>
        <p:spPr>
          <a:xfrm>
            <a:off x="1216634" y="753228"/>
            <a:ext cx="5635722" cy="1080938"/>
          </a:xfrm>
        </p:spPr>
        <p:txBody>
          <a:bodyPr>
            <a:normAutofit/>
          </a:bodyPr>
          <a:lstStyle/>
          <a:p>
            <a:r>
              <a:rPr lang="es-ES_tradnl" dirty="0"/>
              <a:t>Usa ropa apropiada</a:t>
            </a:r>
          </a:p>
        </p:txBody>
      </p:sp>
      <p:sp>
        <p:nvSpPr>
          <p:cNvPr id="11" name="Content Placeholder 2">
            <a:extLst>
              <a:ext uri="{FF2B5EF4-FFF2-40B4-BE49-F238E27FC236}">
                <a16:creationId xmlns:a16="http://schemas.microsoft.com/office/drawing/2014/main" id="{D61AB92B-5EE5-0B48-A4A0-25D0D8348595}"/>
              </a:ext>
            </a:extLst>
          </p:cNvPr>
          <p:cNvSpPr>
            <a:spLocks noGrp="1"/>
          </p:cNvSpPr>
          <p:nvPr>
            <p:ph sz="half" idx="1"/>
          </p:nvPr>
        </p:nvSpPr>
        <p:spPr>
          <a:xfrm>
            <a:off x="530300" y="2647460"/>
            <a:ext cx="4473498" cy="2721013"/>
          </a:xfrm>
        </p:spPr>
        <p:txBody>
          <a:bodyPr>
            <a:normAutofit/>
          </a:bodyPr>
          <a:lstStyle/>
          <a:p>
            <a:pPr>
              <a:spcBef>
                <a:spcPts val="1400"/>
              </a:spcBef>
            </a:pPr>
            <a:r>
              <a:rPr lang="es-ES_tradnl" sz="3000" dirty="0"/>
              <a:t>Gorra con visera amplia</a:t>
            </a:r>
          </a:p>
          <a:p>
            <a:pPr>
              <a:spcBef>
                <a:spcPts val="1400"/>
              </a:spcBef>
            </a:pPr>
            <a:r>
              <a:rPr lang="es-ES_tradnl" sz="3000" dirty="0"/>
              <a:t>Ropa suelta y de colores claros</a:t>
            </a:r>
          </a:p>
          <a:p>
            <a:pPr>
              <a:spcBef>
                <a:spcPts val="1400"/>
              </a:spcBef>
            </a:pPr>
            <a:r>
              <a:rPr lang="es-ES_tradnl" sz="3000" dirty="0"/>
              <a:t>Lentes de sol</a:t>
            </a:r>
          </a:p>
          <a:p>
            <a:pPr>
              <a:spcBef>
                <a:spcPts val="1400"/>
              </a:spcBef>
            </a:pPr>
            <a:r>
              <a:rPr lang="es-ES_tradnl" sz="3000" dirty="0"/>
              <a:t>Protector solar</a:t>
            </a:r>
          </a:p>
        </p:txBody>
      </p:sp>
    </p:spTree>
    <p:extLst>
      <p:ext uri="{BB962C8B-B14F-4D97-AF65-F5344CB8AC3E}">
        <p14:creationId xmlns:p14="http://schemas.microsoft.com/office/powerpoint/2010/main" val="121696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Esta es una imagen de una banda de enfriamiento que se puede humedecer y usar alrededor del cuello. El agua se evapora y ayuda a enfriar al trabajador.">
            <a:extLst>
              <a:ext uri="{FF2B5EF4-FFF2-40B4-BE49-F238E27FC236}">
                <a16:creationId xmlns:a16="http://schemas.microsoft.com/office/drawing/2014/main" id="{339F0B33-AAD7-3540-ACC6-74F1CC8AD47E}"/>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5718145" y="1962716"/>
            <a:ext cx="3222653" cy="1498600"/>
          </a:xfrm>
        </p:spPr>
      </p:pic>
      <p:pic>
        <p:nvPicPr>
          <p:cNvPr id="11" name="Picture Placeholder 10" descr="Esta es una imagen de un chaleco protector personal de enfriamiento especial que se puede humedecer. El agua se evapora lentamente y enfría al trabajador.">
            <a:extLst>
              <a:ext uri="{FF2B5EF4-FFF2-40B4-BE49-F238E27FC236}">
                <a16:creationId xmlns:a16="http://schemas.microsoft.com/office/drawing/2014/main" id="{81DC5986-32FB-3B4D-888C-DC9B4FADBD59}"/>
              </a:ext>
            </a:extLst>
          </p:cNvPr>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a:xfrm>
            <a:off x="5841145" y="3721869"/>
            <a:ext cx="2976652" cy="2833158"/>
          </a:xfrm>
        </p:spPr>
      </p:pic>
      <p:sp>
        <p:nvSpPr>
          <p:cNvPr id="7" name="Footer Placeholder 4">
            <a:extLst>
              <a:ext uri="{FF2B5EF4-FFF2-40B4-BE49-F238E27FC236}">
                <a16:creationId xmlns:a16="http://schemas.microsoft.com/office/drawing/2014/main" id="{F186C36D-B32D-A24F-8D31-261831C2B8BD}"/>
              </a:ext>
            </a:extLst>
          </p:cNvPr>
          <p:cNvSpPr>
            <a:spLocks noGrp="1"/>
          </p:cNvSpPr>
          <p:nvPr>
            <p:ph type="ftr" sz="quarter" idx="11"/>
          </p:nvPr>
        </p:nvSpPr>
        <p:spPr>
          <a:xfrm>
            <a:off x="342151" y="5891738"/>
            <a:ext cx="5655693"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2" name="Title 1">
            <a:extLst>
              <a:ext uri="{FF2B5EF4-FFF2-40B4-BE49-F238E27FC236}">
                <a16:creationId xmlns:a16="http://schemas.microsoft.com/office/drawing/2014/main" id="{130FD524-8980-9544-92F5-71CA3F3139A0}"/>
              </a:ext>
            </a:extLst>
          </p:cNvPr>
          <p:cNvSpPr>
            <a:spLocks noGrp="1"/>
          </p:cNvSpPr>
          <p:nvPr>
            <p:ph type="title"/>
          </p:nvPr>
        </p:nvSpPr>
        <p:spPr>
          <a:xfrm>
            <a:off x="1216633" y="753228"/>
            <a:ext cx="5116433" cy="1080938"/>
          </a:xfrm>
        </p:spPr>
        <p:txBody>
          <a:bodyPr/>
          <a:lstStyle/>
          <a:p>
            <a:r>
              <a:rPr lang="es-ES_tradnl" dirty="0"/>
              <a:t>Usa ropa refrescante</a:t>
            </a:r>
          </a:p>
        </p:txBody>
      </p:sp>
      <p:sp>
        <p:nvSpPr>
          <p:cNvPr id="13" name="Content Placeholder 2">
            <a:extLst>
              <a:ext uri="{FF2B5EF4-FFF2-40B4-BE49-F238E27FC236}">
                <a16:creationId xmlns:a16="http://schemas.microsoft.com/office/drawing/2014/main" id="{EA2C4041-CA87-1E4E-A85D-ADFE681E03D9}"/>
              </a:ext>
            </a:extLst>
          </p:cNvPr>
          <p:cNvSpPr>
            <a:spLocks noGrp="1"/>
          </p:cNvSpPr>
          <p:nvPr>
            <p:ph sz="half" idx="1"/>
          </p:nvPr>
        </p:nvSpPr>
        <p:spPr>
          <a:xfrm>
            <a:off x="739904" y="2284932"/>
            <a:ext cx="4697510" cy="3568635"/>
          </a:xfrm>
        </p:spPr>
        <p:txBody>
          <a:bodyPr>
            <a:normAutofit fontScale="92500" lnSpcReduction="10000"/>
          </a:bodyPr>
          <a:lstStyle/>
          <a:p>
            <a:pPr>
              <a:lnSpc>
                <a:spcPct val="100000"/>
              </a:lnSpc>
              <a:spcBef>
                <a:spcPts val="1200"/>
              </a:spcBef>
            </a:pPr>
            <a:r>
              <a:rPr lang="es-ES_tradnl" sz="3000" dirty="0"/>
              <a:t>Bandas refrescantes- El agua se evapora y refresca</a:t>
            </a:r>
          </a:p>
          <a:p>
            <a:pPr>
              <a:lnSpc>
                <a:spcPct val="100000"/>
              </a:lnSpc>
              <a:spcBef>
                <a:spcPts val="1200"/>
              </a:spcBef>
            </a:pPr>
            <a:r>
              <a:rPr lang="es-ES_tradnl" sz="3000" dirty="0"/>
              <a:t>Camisetas refrescantes- absorben el sudor y refrescan</a:t>
            </a:r>
          </a:p>
          <a:p>
            <a:pPr>
              <a:lnSpc>
                <a:spcPct val="100000"/>
              </a:lnSpc>
              <a:spcBef>
                <a:spcPts val="1200"/>
              </a:spcBef>
            </a:pPr>
            <a:r>
              <a:rPr lang="es-ES_tradnl" sz="3000" dirty="0"/>
              <a:t>Equipo de protección personal especializado en refrescar</a:t>
            </a:r>
          </a:p>
          <a:p>
            <a:endParaRPr lang="es-ES_tradnl" dirty="0"/>
          </a:p>
        </p:txBody>
      </p:sp>
    </p:spTree>
    <p:extLst>
      <p:ext uri="{BB962C8B-B14F-4D97-AF65-F5344CB8AC3E}">
        <p14:creationId xmlns:p14="http://schemas.microsoft.com/office/powerpoint/2010/main" val="117137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878C-3462-8A40-B16E-5DC9E4E440FB}"/>
              </a:ext>
            </a:extLst>
          </p:cNvPr>
          <p:cNvSpPr>
            <a:spLocks noGrp="1"/>
          </p:cNvSpPr>
          <p:nvPr>
            <p:ph type="title"/>
          </p:nvPr>
        </p:nvSpPr>
        <p:spPr>
          <a:xfrm>
            <a:off x="1216634" y="798384"/>
            <a:ext cx="5996966" cy="996550"/>
          </a:xfrm>
        </p:spPr>
        <p:txBody>
          <a:bodyPr>
            <a:normAutofit fontScale="90000"/>
          </a:bodyPr>
          <a:lstStyle/>
          <a:p>
            <a:r>
              <a:rPr lang="es-ES_tradnl" dirty="0"/>
              <a:t>Enfermedades </a:t>
            </a:r>
            <a:br>
              <a:rPr lang="es-ES_tradnl" dirty="0"/>
            </a:br>
            <a:r>
              <a:rPr lang="es-ES_tradnl" dirty="0"/>
              <a:t>relacionadas con el calor</a:t>
            </a:r>
          </a:p>
        </p:txBody>
      </p:sp>
      <p:sp>
        <p:nvSpPr>
          <p:cNvPr id="4" name="Content Placeholder 3">
            <a:extLst>
              <a:ext uri="{FF2B5EF4-FFF2-40B4-BE49-F238E27FC236}">
                <a16:creationId xmlns:a16="http://schemas.microsoft.com/office/drawing/2014/main" id="{C38CCF5D-8B42-244B-9457-4036DAFC237D}"/>
              </a:ext>
            </a:extLst>
          </p:cNvPr>
          <p:cNvSpPr>
            <a:spLocks noGrp="1"/>
          </p:cNvSpPr>
          <p:nvPr>
            <p:ph sz="half" idx="4294967295"/>
          </p:nvPr>
        </p:nvSpPr>
        <p:spPr>
          <a:xfrm>
            <a:off x="1083928" y="3725333"/>
            <a:ext cx="6962792" cy="1064311"/>
          </a:xfrm>
        </p:spPr>
        <p:txBody>
          <a:bodyPr numCol="2">
            <a:noAutofit/>
          </a:bodyPr>
          <a:lstStyle/>
          <a:p>
            <a:pPr marL="285750" indent="-285750">
              <a:spcBef>
                <a:spcPts val="1200"/>
              </a:spcBef>
            </a:pPr>
            <a:r>
              <a:rPr lang="es-ES_tradnl" sz="2800" dirty="0"/>
              <a:t>Salpullido</a:t>
            </a:r>
          </a:p>
          <a:p>
            <a:pPr marL="285750" indent="-285750">
              <a:spcBef>
                <a:spcPts val="1200"/>
              </a:spcBef>
            </a:pPr>
            <a:r>
              <a:rPr lang="es-ES_tradnl" sz="2800" dirty="0"/>
              <a:t>Síncope de calor</a:t>
            </a:r>
          </a:p>
          <a:p>
            <a:pPr marL="285750" indent="-285750">
              <a:spcBef>
                <a:spcPts val="1200"/>
              </a:spcBef>
            </a:pPr>
            <a:r>
              <a:rPr lang="es-ES_tradnl" sz="2800" dirty="0"/>
              <a:t>Calambres por calor</a:t>
            </a:r>
          </a:p>
          <a:p>
            <a:pPr marL="0" indent="0">
              <a:spcBef>
                <a:spcPts val="1200"/>
              </a:spcBef>
              <a:buNone/>
            </a:pPr>
            <a:endParaRPr lang="es-ES_tradnl" sz="2800" dirty="0"/>
          </a:p>
          <a:p>
            <a:pPr marL="285750" indent="-285750">
              <a:spcBef>
                <a:spcPts val="1200"/>
              </a:spcBef>
            </a:pPr>
            <a:r>
              <a:rPr lang="es-ES_tradnl" sz="2800" dirty="0"/>
              <a:t>Agotamiento por calor</a:t>
            </a:r>
          </a:p>
          <a:p>
            <a:pPr marL="285750" indent="-285750">
              <a:spcBef>
                <a:spcPts val="1200"/>
              </a:spcBef>
            </a:pPr>
            <a:r>
              <a:rPr lang="es-ES_tradnl" sz="2800" dirty="0"/>
              <a:t>Hiponatremia</a:t>
            </a:r>
          </a:p>
          <a:p>
            <a:pPr marL="285750" indent="-285750">
              <a:spcBef>
                <a:spcPts val="1200"/>
              </a:spcBef>
            </a:pPr>
            <a:r>
              <a:rPr lang="es-ES_tradnl" sz="2800" dirty="0"/>
              <a:t>Golpe de calor</a:t>
            </a:r>
          </a:p>
          <a:p>
            <a:endParaRPr lang="en-US" sz="2800" dirty="0"/>
          </a:p>
        </p:txBody>
      </p:sp>
      <p:sp>
        <p:nvSpPr>
          <p:cNvPr id="8" name="Content Placeholder 2">
            <a:extLst>
              <a:ext uri="{FF2B5EF4-FFF2-40B4-BE49-F238E27FC236}">
                <a16:creationId xmlns:a16="http://schemas.microsoft.com/office/drawing/2014/main" id="{8A2695FB-7B5E-C142-B670-90574E0A65DC}"/>
              </a:ext>
            </a:extLst>
          </p:cNvPr>
          <p:cNvSpPr>
            <a:spLocks noGrp="1"/>
          </p:cNvSpPr>
          <p:nvPr>
            <p:ph sz="half" idx="1"/>
          </p:nvPr>
        </p:nvSpPr>
        <p:spPr>
          <a:xfrm>
            <a:off x="589845" y="2336873"/>
            <a:ext cx="7730067" cy="1388460"/>
          </a:xfrm>
        </p:spPr>
        <p:txBody>
          <a:bodyPr>
            <a:normAutofit/>
          </a:bodyPr>
          <a:lstStyle/>
          <a:p>
            <a:r>
              <a:rPr lang="es-ES_tradnl" sz="2800" dirty="0"/>
              <a:t>Causadas por exposición ambiental al calor</a:t>
            </a:r>
          </a:p>
          <a:p>
            <a:r>
              <a:rPr lang="es-ES_tradnl" sz="2800" dirty="0"/>
              <a:t>Pueden ocurrir dentro y fuera </a:t>
            </a:r>
          </a:p>
          <a:p>
            <a:endParaRPr lang="es-ES_tradnl" dirty="0"/>
          </a:p>
        </p:txBody>
      </p:sp>
      <p:sp>
        <p:nvSpPr>
          <p:cNvPr id="9" name="Footer Placeholder 4">
            <a:extLst>
              <a:ext uri="{FF2B5EF4-FFF2-40B4-BE49-F238E27FC236}">
                <a16:creationId xmlns:a16="http://schemas.microsoft.com/office/drawing/2014/main" id="{0DCF9800-D756-4746-B00C-9A5BA3F5AF03}"/>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948951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Esta es una foto de un trabajador ayudando a su compañero de trabajo que muestra signos y síntomas de enfermedades relacionadas con el calor a sentarse.">
            <a:extLst>
              <a:ext uri="{FF2B5EF4-FFF2-40B4-BE49-F238E27FC236}">
                <a16:creationId xmlns:a16="http://schemas.microsoft.com/office/drawing/2014/main" id="{294CD7A4-873E-BF47-96FD-447FB0E0F5FE}"/>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5006899" y="479554"/>
            <a:ext cx="4249992" cy="6523750"/>
          </a:xfrm>
          <a:effectLst>
            <a:softEdge rad="114300"/>
          </a:effectLst>
        </p:spPr>
      </p:pic>
      <p:sp>
        <p:nvSpPr>
          <p:cNvPr id="6" name="Footer Placeholder 4">
            <a:extLst>
              <a:ext uri="{FF2B5EF4-FFF2-40B4-BE49-F238E27FC236}">
                <a16:creationId xmlns:a16="http://schemas.microsoft.com/office/drawing/2014/main" id="{92CA43FA-F8CD-F140-A76F-0C94DA7CE848}"/>
              </a:ext>
            </a:extLst>
          </p:cNvPr>
          <p:cNvSpPr>
            <a:spLocks noGrp="1"/>
          </p:cNvSpPr>
          <p:nvPr>
            <p:ph type="ftr" sz="quarter" idx="11"/>
          </p:nvPr>
        </p:nvSpPr>
        <p:spPr>
          <a:xfrm>
            <a:off x="533400" y="5823605"/>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A1E22F38-6C66-4C48-9036-F18FDFF18646}"/>
              </a:ext>
            </a:extLst>
          </p:cNvPr>
          <p:cNvSpPr>
            <a:spLocks noGrp="1"/>
          </p:cNvSpPr>
          <p:nvPr>
            <p:ph type="title"/>
          </p:nvPr>
        </p:nvSpPr>
        <p:spPr>
          <a:xfrm>
            <a:off x="1216634" y="753228"/>
            <a:ext cx="3924078" cy="1080938"/>
          </a:xfrm>
        </p:spPr>
        <p:txBody>
          <a:bodyPr/>
          <a:lstStyle/>
          <a:p>
            <a:r>
              <a:rPr lang="es-ES_tradnl" dirty="0"/>
              <a:t>Monitorear</a:t>
            </a:r>
          </a:p>
        </p:txBody>
      </p:sp>
      <p:sp>
        <p:nvSpPr>
          <p:cNvPr id="12" name="Content Placeholder 2">
            <a:extLst>
              <a:ext uri="{FF2B5EF4-FFF2-40B4-BE49-F238E27FC236}">
                <a16:creationId xmlns:a16="http://schemas.microsoft.com/office/drawing/2014/main" id="{88BB3C07-67A5-FD4D-B506-57E41FBFB625}"/>
              </a:ext>
            </a:extLst>
          </p:cNvPr>
          <p:cNvSpPr>
            <a:spLocks noGrp="1"/>
          </p:cNvSpPr>
          <p:nvPr>
            <p:ph sz="half" idx="1"/>
          </p:nvPr>
        </p:nvSpPr>
        <p:spPr>
          <a:xfrm>
            <a:off x="533401" y="2143460"/>
            <a:ext cx="4473498" cy="3568635"/>
          </a:xfrm>
        </p:spPr>
        <p:txBody>
          <a:bodyPr>
            <a:noAutofit/>
          </a:bodyPr>
          <a:lstStyle/>
          <a:p>
            <a:pPr>
              <a:lnSpc>
                <a:spcPct val="110000"/>
              </a:lnSpc>
            </a:pPr>
            <a:r>
              <a:rPr lang="es-ES_tradnl" sz="2600" dirty="0"/>
              <a:t>Monitorearse entre compañeros</a:t>
            </a:r>
          </a:p>
          <a:p>
            <a:pPr>
              <a:lnSpc>
                <a:spcPct val="110000"/>
              </a:lnSpc>
            </a:pPr>
            <a:r>
              <a:rPr lang="es-ES_tradnl" sz="2600" dirty="0"/>
              <a:t>No trabajar solo</a:t>
            </a:r>
          </a:p>
          <a:p>
            <a:pPr>
              <a:lnSpc>
                <a:spcPct val="110000"/>
              </a:lnSpc>
            </a:pPr>
            <a:r>
              <a:rPr lang="es-ES_tradnl" sz="2600" dirty="0"/>
              <a:t>Monitorearse entre si para identificar señales y síntomas de enfermedades relacionadas con el calor </a:t>
            </a:r>
          </a:p>
        </p:txBody>
      </p:sp>
    </p:spTree>
    <p:extLst>
      <p:ext uri="{BB962C8B-B14F-4D97-AF65-F5344CB8AC3E}">
        <p14:creationId xmlns:p14="http://schemas.microsoft.com/office/powerpoint/2010/main" val="3135361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F0916C6-9EB4-6047-B94B-3DD55FD96224}"/>
              </a:ext>
            </a:extLst>
          </p:cNvPr>
          <p:cNvSpPr>
            <a:spLocks noGrp="1"/>
          </p:cNvSpPr>
          <p:nvPr>
            <p:ph type="ftr" sz="quarter" idx="11"/>
          </p:nvPr>
        </p:nvSpPr>
        <p:spPr>
          <a:xfrm>
            <a:off x="533400" y="5954237"/>
            <a:ext cx="8057444" cy="825190"/>
          </a:xfrm>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9" name="Title 1">
            <a:extLst>
              <a:ext uri="{FF2B5EF4-FFF2-40B4-BE49-F238E27FC236}">
                <a16:creationId xmlns:a16="http://schemas.microsoft.com/office/drawing/2014/main" id="{75275D6E-A47B-B042-BA82-F0A81B552811}"/>
              </a:ext>
            </a:extLst>
          </p:cNvPr>
          <p:cNvSpPr>
            <a:spLocks noGrp="1"/>
          </p:cNvSpPr>
          <p:nvPr>
            <p:ph type="ctrTitle"/>
          </p:nvPr>
        </p:nvSpPr>
        <p:spPr>
          <a:xfrm>
            <a:off x="510241" y="2463960"/>
            <a:ext cx="6069268" cy="1523752"/>
          </a:xfrm>
        </p:spPr>
        <p:txBody>
          <a:bodyPr/>
          <a:lstStyle/>
          <a:p>
            <a:r>
              <a:rPr lang="es-ES_tradnl" sz="3600" dirty="0"/>
              <a:t>Enfermedades relacionadas con el calor: Tratamiento </a:t>
            </a:r>
          </a:p>
        </p:txBody>
      </p:sp>
      <p:sp>
        <p:nvSpPr>
          <p:cNvPr id="10" name="Subtitle 2">
            <a:extLst>
              <a:ext uri="{FF2B5EF4-FFF2-40B4-BE49-F238E27FC236}">
                <a16:creationId xmlns:a16="http://schemas.microsoft.com/office/drawing/2014/main" id="{AF6B04D6-E3CB-F045-98C0-7857403FFA17}"/>
              </a:ext>
            </a:extLst>
          </p:cNvPr>
          <p:cNvSpPr>
            <a:spLocks noGrp="1"/>
          </p:cNvSpPr>
          <p:nvPr>
            <p:ph type="subTitle" idx="1"/>
          </p:nvPr>
        </p:nvSpPr>
        <p:spPr>
          <a:xfrm>
            <a:off x="510241" y="4394040"/>
            <a:ext cx="6108101" cy="1117687"/>
          </a:xfrm>
        </p:spPr>
        <p:txBody>
          <a:bodyPr>
            <a:normAutofit/>
          </a:bodyPr>
          <a:lstStyle/>
          <a:p>
            <a:r>
              <a:rPr lang="es-ES_tradnl" sz="3000" dirty="0"/>
              <a:t>Un riesgo fácil de combatir</a:t>
            </a:r>
          </a:p>
        </p:txBody>
      </p:sp>
    </p:spTree>
    <p:extLst>
      <p:ext uri="{BB962C8B-B14F-4D97-AF65-F5344CB8AC3E}">
        <p14:creationId xmlns:p14="http://schemas.microsoft.com/office/powerpoint/2010/main" val="2014879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sta es una foto de una mujer pidiendo ayuda para una emergencia de golpe de calor.">
            <a:extLst>
              <a:ext uri="{FF2B5EF4-FFF2-40B4-BE49-F238E27FC236}">
                <a16:creationId xmlns:a16="http://schemas.microsoft.com/office/drawing/2014/main" id="{7F079BA9-BFBC-2849-B481-4896B529B118}"/>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5152744" y="494406"/>
            <a:ext cx="4111572" cy="6478319"/>
          </a:xfrm>
          <a:prstGeom prst="rect">
            <a:avLst/>
          </a:prstGeom>
          <a:effectLst>
            <a:softEdge rad="114300"/>
          </a:effectLst>
        </p:spPr>
      </p:pic>
      <p:sp>
        <p:nvSpPr>
          <p:cNvPr id="7" name="Footer Placeholder 4">
            <a:extLst>
              <a:ext uri="{FF2B5EF4-FFF2-40B4-BE49-F238E27FC236}">
                <a16:creationId xmlns:a16="http://schemas.microsoft.com/office/drawing/2014/main" id="{A903AA0F-7F84-A046-B920-55E430D4423A}"/>
              </a:ext>
            </a:extLst>
          </p:cNvPr>
          <p:cNvSpPr>
            <a:spLocks noGrp="1"/>
          </p:cNvSpPr>
          <p:nvPr>
            <p:ph type="ftr" sz="quarter" idx="11"/>
          </p:nvPr>
        </p:nvSpPr>
        <p:spPr>
          <a:xfrm>
            <a:off x="533400" y="5807276"/>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FE4CFFED-7207-5145-8674-054FFC71ED35}"/>
              </a:ext>
            </a:extLst>
          </p:cNvPr>
          <p:cNvSpPr>
            <a:spLocks noGrp="1"/>
          </p:cNvSpPr>
          <p:nvPr>
            <p:ph type="title"/>
          </p:nvPr>
        </p:nvSpPr>
        <p:spPr>
          <a:xfrm>
            <a:off x="1216634" y="753228"/>
            <a:ext cx="3924078" cy="1080938"/>
          </a:xfrm>
        </p:spPr>
        <p:txBody>
          <a:bodyPr/>
          <a:lstStyle/>
          <a:p>
            <a:r>
              <a:rPr lang="es-ES_tradnl" dirty="0"/>
              <a:t>Golpe de calor: Llame</a:t>
            </a:r>
          </a:p>
        </p:txBody>
      </p:sp>
      <p:sp>
        <p:nvSpPr>
          <p:cNvPr id="11" name="Content Placeholder 2">
            <a:extLst>
              <a:ext uri="{FF2B5EF4-FFF2-40B4-BE49-F238E27FC236}">
                <a16:creationId xmlns:a16="http://schemas.microsoft.com/office/drawing/2014/main" id="{5D443130-2A20-3D4B-8C84-0A269D6313B9}"/>
              </a:ext>
            </a:extLst>
          </p:cNvPr>
          <p:cNvSpPr>
            <a:spLocks noGrp="1"/>
          </p:cNvSpPr>
          <p:nvPr>
            <p:ph sz="half" idx="1"/>
          </p:nvPr>
        </p:nvSpPr>
        <p:spPr>
          <a:xfrm>
            <a:off x="461209" y="2937669"/>
            <a:ext cx="4473498" cy="1941782"/>
          </a:xfrm>
        </p:spPr>
        <p:txBody>
          <a:bodyPr>
            <a:normAutofit fontScale="92500"/>
          </a:bodyPr>
          <a:lstStyle/>
          <a:p>
            <a:pPr marL="0" indent="0" algn="ctr">
              <a:buNone/>
            </a:pPr>
            <a:r>
              <a:rPr lang="es-ES_tradnl" sz="3800" dirty="0"/>
              <a:t>Llame al 911- Golpe de calor es una emergencia médica</a:t>
            </a:r>
          </a:p>
          <a:p>
            <a:pPr marL="0" indent="0">
              <a:buNone/>
            </a:pPr>
            <a:endParaRPr lang="es-ES_tradnl" dirty="0"/>
          </a:p>
        </p:txBody>
      </p:sp>
    </p:spTree>
    <p:extLst>
      <p:ext uri="{BB962C8B-B14F-4D97-AF65-F5344CB8AC3E}">
        <p14:creationId xmlns:p14="http://schemas.microsoft.com/office/powerpoint/2010/main" val="2066375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sta es una foto de un hombre aplicando compresas heladas a una mujer que sufre un golpe de calor.">
            <a:extLst>
              <a:ext uri="{FF2B5EF4-FFF2-40B4-BE49-F238E27FC236}">
                <a16:creationId xmlns:a16="http://schemas.microsoft.com/office/drawing/2014/main" id="{C00FF8DB-5F9B-8F46-9E37-0D0435A64E16}"/>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4970803" y="2381822"/>
            <a:ext cx="4094409" cy="3722950"/>
          </a:xfrm>
          <a:prstGeom prst="rect">
            <a:avLst/>
          </a:prstGeom>
          <a:effectLst>
            <a:softEdge rad="114300"/>
          </a:effectLst>
        </p:spPr>
      </p:pic>
      <p:sp>
        <p:nvSpPr>
          <p:cNvPr id="7" name="Footer Placeholder 4">
            <a:extLst>
              <a:ext uri="{FF2B5EF4-FFF2-40B4-BE49-F238E27FC236}">
                <a16:creationId xmlns:a16="http://schemas.microsoft.com/office/drawing/2014/main" id="{B193D617-14D8-1148-96DF-6491B194CA8C}"/>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17C390E4-CCC5-3A40-9992-33E15B9BF058}"/>
              </a:ext>
            </a:extLst>
          </p:cNvPr>
          <p:cNvSpPr>
            <a:spLocks noGrp="1"/>
          </p:cNvSpPr>
          <p:nvPr>
            <p:ph type="title"/>
          </p:nvPr>
        </p:nvSpPr>
        <p:spPr>
          <a:xfrm>
            <a:off x="1216633" y="753228"/>
            <a:ext cx="5993635" cy="1080938"/>
          </a:xfrm>
        </p:spPr>
        <p:txBody>
          <a:bodyPr/>
          <a:lstStyle/>
          <a:p>
            <a:r>
              <a:rPr lang="es-ES_tradnl" dirty="0"/>
              <a:t>Golpe de calor: Refrescar</a:t>
            </a:r>
          </a:p>
        </p:txBody>
      </p:sp>
      <p:sp>
        <p:nvSpPr>
          <p:cNvPr id="11" name="Content Placeholder 2">
            <a:extLst>
              <a:ext uri="{FF2B5EF4-FFF2-40B4-BE49-F238E27FC236}">
                <a16:creationId xmlns:a16="http://schemas.microsoft.com/office/drawing/2014/main" id="{17276A56-6448-CE44-8CED-441636FEC1B5}"/>
              </a:ext>
            </a:extLst>
          </p:cNvPr>
          <p:cNvSpPr>
            <a:spLocks noGrp="1"/>
          </p:cNvSpPr>
          <p:nvPr>
            <p:ph sz="half" idx="1"/>
          </p:nvPr>
        </p:nvSpPr>
        <p:spPr>
          <a:xfrm>
            <a:off x="449177" y="2542702"/>
            <a:ext cx="4473498" cy="3172298"/>
          </a:xfrm>
        </p:spPr>
        <p:txBody>
          <a:bodyPr>
            <a:normAutofit fontScale="92500" lnSpcReduction="20000"/>
          </a:bodyPr>
          <a:lstStyle/>
          <a:p>
            <a:pPr>
              <a:lnSpc>
                <a:spcPct val="110000"/>
              </a:lnSpc>
              <a:spcBef>
                <a:spcPts val="1200"/>
              </a:spcBef>
            </a:pPr>
            <a:r>
              <a:rPr lang="es-ES_tradnl" sz="3800" dirty="0"/>
              <a:t>Mover a un área sombreada y fresca</a:t>
            </a:r>
          </a:p>
          <a:p>
            <a:pPr>
              <a:lnSpc>
                <a:spcPct val="110000"/>
              </a:lnSpc>
              <a:spcBef>
                <a:spcPts val="1200"/>
              </a:spcBef>
            </a:pPr>
            <a:r>
              <a:rPr lang="es-ES_tradnl" sz="3800" dirty="0"/>
              <a:t>Refresque al trabajador de la forma que le sea posible</a:t>
            </a:r>
          </a:p>
          <a:p>
            <a:endParaRPr lang="es-ES_tradnl" dirty="0"/>
          </a:p>
        </p:txBody>
      </p:sp>
    </p:spTree>
    <p:extLst>
      <p:ext uri="{BB962C8B-B14F-4D97-AF65-F5344CB8AC3E}">
        <p14:creationId xmlns:p14="http://schemas.microsoft.com/office/powerpoint/2010/main" val="3575511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sta es una foto de una botella de agua de plástico.">
            <a:extLst>
              <a:ext uri="{FF2B5EF4-FFF2-40B4-BE49-F238E27FC236}">
                <a16:creationId xmlns:a16="http://schemas.microsoft.com/office/drawing/2014/main" id="{2624DC97-09CB-C940-BF65-6617233ED8B8}"/>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rot="159123">
            <a:off x="6328782" y="2362568"/>
            <a:ext cx="1472744" cy="4116628"/>
          </a:xfrm>
        </p:spPr>
      </p:pic>
      <p:sp>
        <p:nvSpPr>
          <p:cNvPr id="8" name="Footer Placeholder 4">
            <a:extLst>
              <a:ext uri="{FF2B5EF4-FFF2-40B4-BE49-F238E27FC236}">
                <a16:creationId xmlns:a16="http://schemas.microsoft.com/office/drawing/2014/main" id="{E9B5E0E0-113B-CF49-B603-E66895D74612}"/>
              </a:ext>
            </a:extLst>
          </p:cNvPr>
          <p:cNvSpPr>
            <a:spLocks noGrp="1"/>
          </p:cNvSpPr>
          <p:nvPr>
            <p:ph type="ftr" sz="quarter" idx="11"/>
          </p:nvPr>
        </p:nvSpPr>
        <p:spPr>
          <a:xfrm>
            <a:off x="375510" y="5826097"/>
            <a:ext cx="5858821"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E1FB61AF-4F5A-1249-BC24-6B84C30CB2CC}"/>
              </a:ext>
            </a:extLst>
          </p:cNvPr>
          <p:cNvSpPr>
            <a:spLocks noGrp="1"/>
          </p:cNvSpPr>
          <p:nvPr>
            <p:ph type="title"/>
          </p:nvPr>
        </p:nvSpPr>
        <p:spPr>
          <a:xfrm>
            <a:off x="1216634" y="753228"/>
            <a:ext cx="3924078" cy="1080938"/>
          </a:xfrm>
        </p:spPr>
        <p:txBody>
          <a:bodyPr>
            <a:normAutofit/>
          </a:bodyPr>
          <a:lstStyle/>
          <a:p>
            <a:r>
              <a:rPr lang="es-ES_tradnl" sz="3400" dirty="0"/>
              <a:t>Golpe de calor: Beber</a:t>
            </a:r>
          </a:p>
        </p:txBody>
      </p:sp>
      <p:sp>
        <p:nvSpPr>
          <p:cNvPr id="11" name="Content Placeholder 2">
            <a:extLst>
              <a:ext uri="{FF2B5EF4-FFF2-40B4-BE49-F238E27FC236}">
                <a16:creationId xmlns:a16="http://schemas.microsoft.com/office/drawing/2014/main" id="{2476E877-4073-CA45-B36A-287B6B8312A2}"/>
              </a:ext>
            </a:extLst>
          </p:cNvPr>
          <p:cNvSpPr>
            <a:spLocks noGrp="1"/>
          </p:cNvSpPr>
          <p:nvPr>
            <p:ph sz="half" idx="1"/>
          </p:nvPr>
        </p:nvSpPr>
        <p:spPr>
          <a:xfrm>
            <a:off x="397041" y="2763960"/>
            <a:ext cx="5236315" cy="1922340"/>
          </a:xfrm>
        </p:spPr>
        <p:txBody>
          <a:bodyPr>
            <a:noAutofit/>
          </a:bodyPr>
          <a:lstStyle/>
          <a:p>
            <a:pPr marL="0" indent="0" algn="ctr">
              <a:buNone/>
            </a:pPr>
            <a:r>
              <a:rPr lang="es-ES_tradnl" sz="3600" dirty="0"/>
              <a:t>Si el trabajador esta consiente dele agua helada para beber</a:t>
            </a:r>
          </a:p>
        </p:txBody>
      </p:sp>
    </p:spTree>
    <p:extLst>
      <p:ext uri="{BB962C8B-B14F-4D97-AF65-F5344CB8AC3E}">
        <p14:creationId xmlns:p14="http://schemas.microsoft.com/office/powerpoint/2010/main" val="2068005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Esta es una foto de un hombre moviendo a una mujer que sufre de agotamiento por calor a un área sombreada y haciéndola sentarse.">
            <a:extLst>
              <a:ext uri="{FF2B5EF4-FFF2-40B4-BE49-F238E27FC236}">
                <a16:creationId xmlns:a16="http://schemas.microsoft.com/office/drawing/2014/main" id="{7C42C5C2-9FAA-C348-A5F1-7B83CE058472}"/>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l="4262" t="1577"/>
          <a:stretch/>
        </p:blipFill>
        <p:spPr>
          <a:xfrm>
            <a:off x="5106369" y="505326"/>
            <a:ext cx="4186174" cy="6455366"/>
          </a:xfrm>
          <a:prstGeom prst="rect">
            <a:avLst/>
          </a:prstGeom>
          <a:effectLst>
            <a:softEdge rad="114300"/>
          </a:effectLst>
        </p:spPr>
      </p:pic>
      <p:sp>
        <p:nvSpPr>
          <p:cNvPr id="7" name="Footer Placeholder 4">
            <a:extLst>
              <a:ext uri="{FF2B5EF4-FFF2-40B4-BE49-F238E27FC236}">
                <a16:creationId xmlns:a16="http://schemas.microsoft.com/office/drawing/2014/main" id="{ACEBB5FF-3878-3644-99C4-4A29B3A1FD8C}"/>
              </a:ext>
            </a:extLst>
          </p:cNvPr>
          <p:cNvSpPr>
            <a:spLocks noGrp="1"/>
          </p:cNvSpPr>
          <p:nvPr>
            <p:ph type="ftr" sz="quarter" idx="11"/>
          </p:nvPr>
        </p:nvSpPr>
        <p:spPr>
          <a:xfrm>
            <a:off x="533401" y="5825400"/>
            <a:ext cx="418617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ACDDF91C-9494-664A-8D94-B6936D21BC97}"/>
              </a:ext>
            </a:extLst>
          </p:cNvPr>
          <p:cNvSpPr>
            <a:spLocks noGrp="1"/>
          </p:cNvSpPr>
          <p:nvPr>
            <p:ph type="title"/>
          </p:nvPr>
        </p:nvSpPr>
        <p:spPr>
          <a:xfrm>
            <a:off x="1216634" y="753228"/>
            <a:ext cx="3924078" cy="1080938"/>
          </a:xfrm>
        </p:spPr>
        <p:txBody>
          <a:bodyPr>
            <a:normAutofit/>
          </a:bodyPr>
          <a:lstStyle/>
          <a:p>
            <a:r>
              <a:rPr lang="es-ES_tradnl" sz="3000" dirty="0"/>
              <a:t>Agotamiento por calor: Llamar</a:t>
            </a:r>
          </a:p>
        </p:txBody>
      </p:sp>
      <p:sp>
        <p:nvSpPr>
          <p:cNvPr id="11" name="Content Placeholder 2">
            <a:extLst>
              <a:ext uri="{FF2B5EF4-FFF2-40B4-BE49-F238E27FC236}">
                <a16:creationId xmlns:a16="http://schemas.microsoft.com/office/drawing/2014/main" id="{8E26168A-3F72-114B-AE0B-B9AD5403A875}"/>
              </a:ext>
            </a:extLst>
          </p:cNvPr>
          <p:cNvSpPr>
            <a:spLocks noGrp="1"/>
          </p:cNvSpPr>
          <p:nvPr>
            <p:ph sz="half" idx="1"/>
          </p:nvPr>
        </p:nvSpPr>
        <p:spPr>
          <a:xfrm>
            <a:off x="533401" y="2389586"/>
            <a:ext cx="4473498" cy="3169003"/>
          </a:xfrm>
        </p:spPr>
        <p:txBody>
          <a:bodyPr>
            <a:noAutofit/>
          </a:bodyPr>
          <a:lstStyle/>
          <a:p>
            <a:r>
              <a:rPr lang="es-ES_tradnl" sz="3300" dirty="0"/>
              <a:t>Llame al 911 si no hay asistencia médica en el lugar</a:t>
            </a:r>
          </a:p>
          <a:p>
            <a:r>
              <a:rPr lang="es-ES_tradnl" sz="3300" dirty="0"/>
              <a:t>Mueva al trabajador a un área sombreada y fresca</a:t>
            </a:r>
          </a:p>
        </p:txBody>
      </p:sp>
    </p:spTree>
    <p:extLst>
      <p:ext uri="{BB962C8B-B14F-4D97-AF65-F5344CB8AC3E}">
        <p14:creationId xmlns:p14="http://schemas.microsoft.com/office/powerpoint/2010/main" val="219930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Esta es una foto de una mujer que sufre de agotamiento por calor que se quita la ropa extra para ayudarla a refrescarse.">
            <a:extLst>
              <a:ext uri="{FF2B5EF4-FFF2-40B4-BE49-F238E27FC236}">
                <a16:creationId xmlns:a16="http://schemas.microsoft.com/office/drawing/2014/main" id="{DE46BD2D-F0C6-E349-9F61-A095D474401B}"/>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l="3034" r="10895"/>
          <a:stretch/>
        </p:blipFill>
        <p:spPr>
          <a:xfrm>
            <a:off x="5310756" y="493295"/>
            <a:ext cx="3978981" cy="6497057"/>
          </a:xfrm>
          <a:prstGeom prst="rect">
            <a:avLst/>
          </a:prstGeom>
          <a:effectLst>
            <a:softEdge rad="114300"/>
          </a:effectLst>
        </p:spPr>
      </p:pic>
      <p:sp>
        <p:nvSpPr>
          <p:cNvPr id="7" name="Footer Placeholder 4">
            <a:extLst>
              <a:ext uri="{FF2B5EF4-FFF2-40B4-BE49-F238E27FC236}">
                <a16:creationId xmlns:a16="http://schemas.microsoft.com/office/drawing/2014/main" id="{03C3E8EA-855E-5040-B86D-8155A2DB3D1F}"/>
              </a:ext>
            </a:extLst>
          </p:cNvPr>
          <p:cNvSpPr>
            <a:spLocks noGrp="1"/>
          </p:cNvSpPr>
          <p:nvPr>
            <p:ph type="ftr" sz="quarter" idx="11"/>
          </p:nvPr>
        </p:nvSpPr>
        <p:spPr>
          <a:xfrm>
            <a:off x="533400" y="5823605"/>
            <a:ext cx="4607312"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688EBCB2-62D2-1344-B83A-BEFA1B140A4A}"/>
              </a:ext>
            </a:extLst>
          </p:cNvPr>
          <p:cNvSpPr>
            <a:spLocks noGrp="1"/>
          </p:cNvSpPr>
          <p:nvPr>
            <p:ph type="title"/>
          </p:nvPr>
        </p:nvSpPr>
        <p:spPr>
          <a:xfrm>
            <a:off x="1216634" y="753228"/>
            <a:ext cx="4094122" cy="1080938"/>
          </a:xfrm>
        </p:spPr>
        <p:txBody>
          <a:bodyPr>
            <a:normAutofit/>
          </a:bodyPr>
          <a:lstStyle/>
          <a:p>
            <a:r>
              <a:rPr lang="es-ES_tradnl" sz="3100" dirty="0"/>
              <a:t>Agotamiento por calor: Refrescar</a:t>
            </a:r>
          </a:p>
        </p:txBody>
      </p:sp>
      <p:sp>
        <p:nvSpPr>
          <p:cNvPr id="11" name="Content Placeholder 2">
            <a:extLst>
              <a:ext uri="{FF2B5EF4-FFF2-40B4-BE49-F238E27FC236}">
                <a16:creationId xmlns:a16="http://schemas.microsoft.com/office/drawing/2014/main" id="{F2FE1511-BAE3-D547-99CA-5D7DF95F5B50}"/>
              </a:ext>
            </a:extLst>
          </p:cNvPr>
          <p:cNvSpPr>
            <a:spLocks noGrp="1"/>
          </p:cNvSpPr>
          <p:nvPr>
            <p:ph sz="half" idx="1"/>
          </p:nvPr>
        </p:nvSpPr>
        <p:spPr>
          <a:xfrm>
            <a:off x="375528" y="2605172"/>
            <a:ext cx="4607312" cy="2947070"/>
          </a:xfrm>
        </p:spPr>
        <p:txBody>
          <a:bodyPr>
            <a:noAutofit/>
          </a:bodyPr>
          <a:lstStyle/>
          <a:p>
            <a:r>
              <a:rPr lang="es-ES_tradnl" sz="3600" dirty="0"/>
              <a:t>Suelte un poco la ropa y retire lo innecesario</a:t>
            </a:r>
          </a:p>
          <a:p>
            <a:r>
              <a:rPr lang="es-ES_tradnl" sz="3600" dirty="0"/>
              <a:t>Refresque al trabajador</a:t>
            </a:r>
          </a:p>
        </p:txBody>
      </p:sp>
    </p:spTree>
    <p:extLst>
      <p:ext uri="{BB962C8B-B14F-4D97-AF65-F5344CB8AC3E}">
        <p14:creationId xmlns:p14="http://schemas.microsoft.com/office/powerpoint/2010/main" val="1353524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sta es una foto de un hombre que le da una bebida deportiva a un trabajador que sufre de agotamiento por calor.&#10;&#10;">
            <a:extLst>
              <a:ext uri="{FF2B5EF4-FFF2-40B4-BE49-F238E27FC236}">
                <a16:creationId xmlns:a16="http://schemas.microsoft.com/office/drawing/2014/main" id="{95480003-D9EB-F140-8E56-717EE4BB27A8}"/>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5072386" y="481262"/>
            <a:ext cx="4203966" cy="6493533"/>
          </a:xfrm>
          <a:effectLst>
            <a:softEdge rad="114300"/>
          </a:effectLst>
        </p:spPr>
      </p:pic>
      <p:sp>
        <p:nvSpPr>
          <p:cNvPr id="8" name="Footer Placeholder 4">
            <a:extLst>
              <a:ext uri="{FF2B5EF4-FFF2-40B4-BE49-F238E27FC236}">
                <a16:creationId xmlns:a16="http://schemas.microsoft.com/office/drawing/2014/main" id="{64D91EE7-0370-9345-AFF5-371CE52BE8CE}"/>
              </a:ext>
            </a:extLst>
          </p:cNvPr>
          <p:cNvSpPr>
            <a:spLocks noGrp="1"/>
          </p:cNvSpPr>
          <p:nvPr>
            <p:ph type="ftr" sz="quarter" idx="11"/>
          </p:nvPr>
        </p:nvSpPr>
        <p:spPr>
          <a:xfrm>
            <a:off x="466425" y="5799183"/>
            <a:ext cx="4203967"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5F2F172C-B2BC-3847-A312-A2B3578B001C}"/>
              </a:ext>
            </a:extLst>
          </p:cNvPr>
          <p:cNvSpPr>
            <a:spLocks noGrp="1"/>
          </p:cNvSpPr>
          <p:nvPr>
            <p:ph type="title"/>
          </p:nvPr>
        </p:nvSpPr>
        <p:spPr>
          <a:xfrm>
            <a:off x="1204602" y="753228"/>
            <a:ext cx="3924078" cy="1080938"/>
          </a:xfrm>
        </p:spPr>
        <p:txBody>
          <a:bodyPr>
            <a:normAutofit/>
          </a:bodyPr>
          <a:lstStyle/>
          <a:p>
            <a:r>
              <a:rPr lang="es-ES_tradnl" sz="2800" dirty="0"/>
              <a:t>Agotamiento por calor: Beber</a:t>
            </a:r>
          </a:p>
        </p:txBody>
      </p:sp>
      <p:sp>
        <p:nvSpPr>
          <p:cNvPr id="11" name="Content Placeholder 2">
            <a:extLst>
              <a:ext uri="{FF2B5EF4-FFF2-40B4-BE49-F238E27FC236}">
                <a16:creationId xmlns:a16="http://schemas.microsoft.com/office/drawing/2014/main" id="{53483E2B-C3CA-7B4B-A417-59003BF56882}"/>
              </a:ext>
            </a:extLst>
          </p:cNvPr>
          <p:cNvSpPr>
            <a:spLocks noGrp="1"/>
          </p:cNvSpPr>
          <p:nvPr>
            <p:ph sz="half" idx="1"/>
          </p:nvPr>
        </p:nvSpPr>
        <p:spPr>
          <a:xfrm>
            <a:off x="466425" y="2324124"/>
            <a:ext cx="4540474" cy="3132062"/>
          </a:xfrm>
        </p:spPr>
        <p:txBody>
          <a:bodyPr>
            <a:noAutofit/>
          </a:bodyPr>
          <a:lstStyle/>
          <a:p>
            <a:pPr>
              <a:lnSpc>
                <a:spcPct val="100000"/>
              </a:lnSpc>
              <a:spcBef>
                <a:spcPts val="1600"/>
              </a:spcBef>
            </a:pPr>
            <a:r>
              <a:rPr lang="es-ES_tradnl" sz="3600" dirty="0"/>
              <a:t>Bebidas heladas</a:t>
            </a:r>
          </a:p>
          <a:p>
            <a:pPr>
              <a:lnSpc>
                <a:spcPct val="100000"/>
              </a:lnSpc>
              <a:spcBef>
                <a:spcPts val="1600"/>
              </a:spcBef>
            </a:pPr>
            <a:r>
              <a:rPr lang="es-ES_tradnl" sz="3600" dirty="0"/>
              <a:t>Agua o bebidas deportivas</a:t>
            </a:r>
          </a:p>
          <a:p>
            <a:pPr>
              <a:lnSpc>
                <a:spcPct val="100000"/>
              </a:lnSpc>
              <a:spcBef>
                <a:spcPts val="1600"/>
              </a:spcBef>
            </a:pPr>
            <a:r>
              <a:rPr lang="es-ES_tradnl" sz="3600" dirty="0"/>
              <a:t>No café o alcohol</a:t>
            </a:r>
          </a:p>
        </p:txBody>
      </p:sp>
    </p:spTree>
    <p:extLst>
      <p:ext uri="{BB962C8B-B14F-4D97-AF65-F5344CB8AC3E}">
        <p14:creationId xmlns:p14="http://schemas.microsoft.com/office/powerpoint/2010/main" val="616597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sta es una foto de una lonchera llena de bocadillos salados. Un trabajador está tomando algo para comer.">
            <a:extLst>
              <a:ext uri="{FF2B5EF4-FFF2-40B4-BE49-F238E27FC236}">
                <a16:creationId xmlns:a16="http://schemas.microsoft.com/office/drawing/2014/main" id="{7671953A-4D25-944A-B135-E6E31D62D8B9}"/>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5140712" y="2600178"/>
            <a:ext cx="3998913" cy="2667274"/>
          </a:xfrm>
          <a:effectLst>
            <a:softEdge rad="114300"/>
          </a:effectLst>
        </p:spPr>
      </p:pic>
      <p:sp>
        <p:nvSpPr>
          <p:cNvPr id="6" name="Footer Placeholder 4">
            <a:extLst>
              <a:ext uri="{FF2B5EF4-FFF2-40B4-BE49-F238E27FC236}">
                <a16:creationId xmlns:a16="http://schemas.microsoft.com/office/drawing/2014/main" id="{AD1E100D-95B4-8045-BC37-22D913E11873}"/>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6CC14B45-B4E6-BC47-AB00-D80AF31FE700}"/>
              </a:ext>
            </a:extLst>
          </p:cNvPr>
          <p:cNvSpPr>
            <a:spLocks noGrp="1"/>
          </p:cNvSpPr>
          <p:nvPr>
            <p:ph type="title"/>
          </p:nvPr>
        </p:nvSpPr>
        <p:spPr>
          <a:xfrm>
            <a:off x="1216634" y="753228"/>
            <a:ext cx="4332828" cy="1080938"/>
          </a:xfrm>
        </p:spPr>
        <p:txBody>
          <a:bodyPr>
            <a:normAutofit/>
          </a:bodyPr>
          <a:lstStyle/>
          <a:p>
            <a:r>
              <a:rPr lang="es-ES_tradnl" sz="3200" dirty="0"/>
              <a:t>Hiponatremia: Comer</a:t>
            </a:r>
          </a:p>
        </p:txBody>
      </p:sp>
      <p:sp>
        <p:nvSpPr>
          <p:cNvPr id="11" name="Content Placeholder 2">
            <a:extLst>
              <a:ext uri="{FF2B5EF4-FFF2-40B4-BE49-F238E27FC236}">
                <a16:creationId xmlns:a16="http://schemas.microsoft.com/office/drawing/2014/main" id="{1D86C402-1751-3F41-BDB3-00B8C5747014}"/>
              </a:ext>
            </a:extLst>
          </p:cNvPr>
          <p:cNvSpPr>
            <a:spLocks noGrp="1"/>
          </p:cNvSpPr>
          <p:nvPr>
            <p:ph sz="half" idx="1"/>
          </p:nvPr>
        </p:nvSpPr>
        <p:spPr>
          <a:xfrm>
            <a:off x="533401" y="2412498"/>
            <a:ext cx="4473498" cy="3018570"/>
          </a:xfrm>
        </p:spPr>
        <p:txBody>
          <a:bodyPr>
            <a:normAutofit fontScale="85000" lnSpcReduction="10000"/>
          </a:bodyPr>
          <a:lstStyle/>
          <a:p>
            <a:r>
              <a:rPr lang="es-ES_tradnl" sz="3200" dirty="0"/>
              <a:t>Mueva al trabajador a un área sombreada y fresca.</a:t>
            </a:r>
          </a:p>
          <a:p>
            <a:pPr>
              <a:lnSpc>
                <a:spcPct val="110000"/>
              </a:lnSpc>
              <a:spcBef>
                <a:spcPts val="1600"/>
              </a:spcBef>
            </a:pPr>
            <a:r>
              <a:rPr lang="es-ES_tradnl" sz="3200" dirty="0"/>
              <a:t>Si el trabajador esta consciente que coma refrigerios salados</a:t>
            </a:r>
          </a:p>
          <a:p>
            <a:pPr>
              <a:lnSpc>
                <a:spcPct val="110000"/>
              </a:lnSpc>
              <a:spcBef>
                <a:spcPts val="1600"/>
              </a:spcBef>
            </a:pPr>
            <a:r>
              <a:rPr lang="es-ES_tradnl" sz="3200" dirty="0"/>
              <a:t>No tabletas de sal</a:t>
            </a:r>
          </a:p>
          <a:p>
            <a:endParaRPr lang="es-ES_tradnl" dirty="0"/>
          </a:p>
        </p:txBody>
      </p:sp>
    </p:spTree>
    <p:extLst>
      <p:ext uri="{BB962C8B-B14F-4D97-AF65-F5344CB8AC3E}">
        <p14:creationId xmlns:p14="http://schemas.microsoft.com/office/powerpoint/2010/main" val="3687053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Esta es una foto de una mujer llamando para recibir asistencia médica.">
            <a:extLst>
              <a:ext uri="{FF2B5EF4-FFF2-40B4-BE49-F238E27FC236}">
                <a16:creationId xmlns:a16="http://schemas.microsoft.com/office/drawing/2014/main" id="{B21A3382-CB19-2A4B-98C2-E5B2708DA3DE}"/>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5103155" y="493294"/>
            <a:ext cx="4137101" cy="6481501"/>
          </a:xfrm>
          <a:effectLst>
            <a:softEdge rad="114300"/>
          </a:effectLst>
        </p:spPr>
      </p:pic>
      <p:sp>
        <p:nvSpPr>
          <p:cNvPr id="6" name="Footer Placeholder 4">
            <a:extLst>
              <a:ext uri="{FF2B5EF4-FFF2-40B4-BE49-F238E27FC236}">
                <a16:creationId xmlns:a16="http://schemas.microsoft.com/office/drawing/2014/main" id="{779FFB2A-F4C5-BB48-BA80-30F565771B93}"/>
              </a:ext>
            </a:extLst>
          </p:cNvPr>
          <p:cNvSpPr>
            <a:spLocks noGrp="1"/>
          </p:cNvSpPr>
          <p:nvPr>
            <p:ph type="ftr" sz="quarter" idx="11"/>
          </p:nvPr>
        </p:nvSpPr>
        <p:spPr>
          <a:xfrm>
            <a:off x="533400" y="5839934"/>
            <a:ext cx="4271075"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67950579-F34E-9944-9DFB-E6F86175AC68}"/>
              </a:ext>
            </a:extLst>
          </p:cNvPr>
          <p:cNvSpPr>
            <a:spLocks noGrp="1"/>
          </p:cNvSpPr>
          <p:nvPr>
            <p:ph type="title"/>
          </p:nvPr>
        </p:nvSpPr>
        <p:spPr>
          <a:xfrm>
            <a:off x="1168505" y="753228"/>
            <a:ext cx="4005071" cy="1080938"/>
          </a:xfrm>
        </p:spPr>
        <p:txBody>
          <a:bodyPr>
            <a:normAutofit/>
          </a:bodyPr>
          <a:lstStyle/>
          <a:p>
            <a:r>
              <a:rPr lang="es-ES_tradnl" sz="3200" dirty="0"/>
              <a:t>Hiponatremia: Llamar</a:t>
            </a:r>
          </a:p>
        </p:txBody>
      </p:sp>
      <p:sp>
        <p:nvSpPr>
          <p:cNvPr id="11" name="Content Placeholder 2">
            <a:extLst>
              <a:ext uri="{FF2B5EF4-FFF2-40B4-BE49-F238E27FC236}">
                <a16:creationId xmlns:a16="http://schemas.microsoft.com/office/drawing/2014/main" id="{5F0D480D-01D4-CA49-8F45-6A6C327C611A}"/>
              </a:ext>
            </a:extLst>
          </p:cNvPr>
          <p:cNvSpPr>
            <a:spLocks noGrp="1"/>
          </p:cNvSpPr>
          <p:nvPr>
            <p:ph sz="half" idx="1"/>
          </p:nvPr>
        </p:nvSpPr>
        <p:spPr>
          <a:xfrm>
            <a:off x="372979" y="2094100"/>
            <a:ext cx="4633920" cy="3604572"/>
          </a:xfrm>
        </p:spPr>
        <p:txBody>
          <a:bodyPr>
            <a:noAutofit/>
          </a:bodyPr>
          <a:lstStyle/>
          <a:p>
            <a:pPr>
              <a:lnSpc>
                <a:spcPct val="100000"/>
              </a:lnSpc>
              <a:spcBef>
                <a:spcPts val="1600"/>
              </a:spcBef>
            </a:pPr>
            <a:r>
              <a:rPr lang="es-ES_tradnl" sz="3000" dirty="0"/>
              <a:t>Si el trabajador esta:</a:t>
            </a:r>
          </a:p>
          <a:p>
            <a:pPr lvl="1">
              <a:lnSpc>
                <a:spcPct val="100000"/>
              </a:lnSpc>
              <a:spcBef>
                <a:spcPts val="1600"/>
              </a:spcBef>
            </a:pPr>
            <a:r>
              <a:rPr lang="es-ES_tradnl" sz="2600" dirty="0"/>
              <a:t>Confundido, desorientado o no responde, </a:t>
            </a:r>
          </a:p>
          <a:p>
            <a:pPr lvl="1">
              <a:lnSpc>
                <a:spcPct val="100000"/>
              </a:lnSpc>
              <a:spcBef>
                <a:spcPts val="1600"/>
              </a:spcBef>
            </a:pPr>
            <a:r>
              <a:rPr lang="es-ES_tradnl" sz="2600" dirty="0"/>
              <a:t>Tiene problemas del corazón, o</a:t>
            </a:r>
          </a:p>
          <a:p>
            <a:pPr lvl="1">
              <a:lnSpc>
                <a:spcPct val="100000"/>
              </a:lnSpc>
              <a:spcBef>
                <a:spcPts val="1600"/>
              </a:spcBef>
            </a:pPr>
            <a:r>
              <a:rPr lang="es-ES_tradnl" sz="2600" dirty="0"/>
              <a:t>No mejora en una hora</a:t>
            </a:r>
          </a:p>
        </p:txBody>
      </p:sp>
    </p:spTree>
    <p:extLst>
      <p:ext uri="{BB962C8B-B14F-4D97-AF65-F5344CB8AC3E}">
        <p14:creationId xmlns:p14="http://schemas.microsoft.com/office/powerpoint/2010/main" val="280603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A9C1-F336-3144-B62F-6DBF6CA1E4F3}"/>
              </a:ext>
            </a:extLst>
          </p:cNvPr>
          <p:cNvSpPr>
            <a:spLocks noGrp="1"/>
          </p:cNvSpPr>
          <p:nvPr>
            <p:ph type="title"/>
          </p:nvPr>
        </p:nvSpPr>
        <p:spPr/>
        <p:txBody>
          <a:bodyPr/>
          <a:lstStyle/>
          <a:p>
            <a:r>
              <a:rPr lang="es-ES_tradnl" dirty="0"/>
              <a:t>Factores de riesgo</a:t>
            </a:r>
          </a:p>
        </p:txBody>
      </p:sp>
      <p:sp>
        <p:nvSpPr>
          <p:cNvPr id="9" name="Content Placeholder 2">
            <a:extLst>
              <a:ext uri="{FF2B5EF4-FFF2-40B4-BE49-F238E27FC236}">
                <a16:creationId xmlns:a16="http://schemas.microsoft.com/office/drawing/2014/main" id="{28262F4D-5F31-554C-99B0-B8ED01C8A541}"/>
              </a:ext>
            </a:extLst>
          </p:cNvPr>
          <p:cNvSpPr>
            <a:spLocks noGrp="1"/>
          </p:cNvSpPr>
          <p:nvPr>
            <p:ph idx="1"/>
          </p:nvPr>
        </p:nvSpPr>
        <p:spPr>
          <a:xfrm>
            <a:off x="533400" y="2273813"/>
            <a:ext cx="8085083" cy="3461257"/>
          </a:xfrm>
        </p:spPr>
        <p:txBody>
          <a:bodyPr>
            <a:normAutofit/>
          </a:bodyPr>
          <a:lstStyle/>
          <a:p>
            <a:r>
              <a:rPr lang="es-ES_tradnl" dirty="0"/>
              <a:t>Trabajadores que no se aclimatan a altas temperaturas. </a:t>
            </a:r>
          </a:p>
          <a:p>
            <a:r>
              <a:rPr lang="es-ES_tradnl" dirty="0"/>
              <a:t>Ambiente: Altas temperaturas, alta humedad, exposición directa al sol, falta de movimiento de aire </a:t>
            </a:r>
          </a:p>
          <a:p>
            <a:r>
              <a:rPr lang="es-ES_tradnl" dirty="0"/>
              <a:t>Fuentes de calor radiante </a:t>
            </a:r>
          </a:p>
          <a:p>
            <a:r>
              <a:rPr lang="es-ES_tradnl" dirty="0"/>
              <a:t>Ropa: múltiples capas, colores obscuros, ropa ajustada o que restringe el movimiento </a:t>
            </a:r>
          </a:p>
          <a:p>
            <a:r>
              <a:rPr lang="es-ES_tradnl" dirty="0"/>
              <a:t>No tomar suficientes líquidos</a:t>
            </a:r>
          </a:p>
        </p:txBody>
      </p:sp>
      <p:sp>
        <p:nvSpPr>
          <p:cNvPr id="5" name="Footer Placeholder 4">
            <a:extLst>
              <a:ext uri="{FF2B5EF4-FFF2-40B4-BE49-F238E27FC236}">
                <a16:creationId xmlns:a16="http://schemas.microsoft.com/office/drawing/2014/main" id="{D08CC5DC-4BED-4740-9499-5362A8BD03F3}"/>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417941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sta es una foto de bebidas deportivas en un refrigerador, bocadillos salados y un enfriador de agua.">
            <a:extLst>
              <a:ext uri="{FF2B5EF4-FFF2-40B4-BE49-F238E27FC236}">
                <a16:creationId xmlns:a16="http://schemas.microsoft.com/office/drawing/2014/main" id="{83221553-80C1-7146-9CED-440C7113B3D1}"/>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5140712" y="2575198"/>
            <a:ext cx="3998913" cy="2668024"/>
          </a:xfrm>
          <a:effectLst>
            <a:softEdge rad="114300"/>
          </a:effectLst>
        </p:spPr>
      </p:pic>
      <p:sp>
        <p:nvSpPr>
          <p:cNvPr id="6" name="Footer Placeholder 4">
            <a:extLst>
              <a:ext uri="{FF2B5EF4-FFF2-40B4-BE49-F238E27FC236}">
                <a16:creationId xmlns:a16="http://schemas.microsoft.com/office/drawing/2014/main" id="{A8FF51B2-F89F-2548-B842-50AA9B9A590E}"/>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1CD1C90A-6D93-A94A-850F-5841C547EC25}"/>
              </a:ext>
            </a:extLst>
          </p:cNvPr>
          <p:cNvSpPr>
            <a:spLocks noGrp="1"/>
          </p:cNvSpPr>
          <p:nvPr>
            <p:ph type="title"/>
          </p:nvPr>
        </p:nvSpPr>
        <p:spPr>
          <a:xfrm>
            <a:off x="1216633" y="753228"/>
            <a:ext cx="5039787" cy="1003383"/>
          </a:xfrm>
        </p:spPr>
        <p:txBody>
          <a:bodyPr>
            <a:normAutofit fontScale="90000"/>
          </a:bodyPr>
          <a:lstStyle/>
          <a:p>
            <a:r>
              <a:rPr lang="es-ES_tradnl" dirty="0"/>
              <a:t>Calambres por calor: Tratamiento</a:t>
            </a:r>
          </a:p>
        </p:txBody>
      </p:sp>
      <p:sp>
        <p:nvSpPr>
          <p:cNvPr id="11" name="Content Placeholder 2">
            <a:extLst>
              <a:ext uri="{FF2B5EF4-FFF2-40B4-BE49-F238E27FC236}">
                <a16:creationId xmlns:a16="http://schemas.microsoft.com/office/drawing/2014/main" id="{E9AE7C0B-1750-C743-AE22-F92B3718D272}"/>
              </a:ext>
            </a:extLst>
          </p:cNvPr>
          <p:cNvSpPr>
            <a:spLocks noGrp="1"/>
          </p:cNvSpPr>
          <p:nvPr>
            <p:ph sz="half" idx="1"/>
          </p:nvPr>
        </p:nvSpPr>
        <p:spPr>
          <a:xfrm>
            <a:off x="533401" y="2269277"/>
            <a:ext cx="4473498" cy="3301349"/>
          </a:xfrm>
        </p:spPr>
        <p:txBody>
          <a:bodyPr>
            <a:normAutofit lnSpcReduction="10000"/>
          </a:bodyPr>
          <a:lstStyle/>
          <a:p>
            <a:pPr>
              <a:lnSpc>
                <a:spcPct val="110000"/>
              </a:lnSpc>
              <a:spcBef>
                <a:spcPts val="1600"/>
              </a:spcBef>
            </a:pPr>
            <a:r>
              <a:rPr lang="es-ES_tradnl" dirty="0"/>
              <a:t>Mueva al trabajador a un área sombreada y fresca</a:t>
            </a:r>
          </a:p>
          <a:p>
            <a:pPr>
              <a:lnSpc>
                <a:spcPct val="110000"/>
              </a:lnSpc>
              <a:spcBef>
                <a:spcPts val="1600"/>
              </a:spcBef>
            </a:pPr>
            <a:r>
              <a:rPr lang="es-ES_tradnl" dirty="0"/>
              <a:t>Que el trabajador coma refrigerios salados y beba bebidas deportivas</a:t>
            </a:r>
          </a:p>
          <a:p>
            <a:pPr>
              <a:lnSpc>
                <a:spcPct val="110000"/>
              </a:lnSpc>
              <a:spcBef>
                <a:spcPts val="1600"/>
              </a:spcBef>
            </a:pPr>
            <a:r>
              <a:rPr lang="es-ES_tradnl" dirty="0"/>
              <a:t>Pida asistencia médica si no mejora en una hora</a:t>
            </a:r>
          </a:p>
          <a:p>
            <a:endParaRPr lang="es-ES_tradnl" dirty="0"/>
          </a:p>
        </p:txBody>
      </p:sp>
    </p:spTree>
    <p:extLst>
      <p:ext uri="{BB962C8B-B14F-4D97-AF65-F5344CB8AC3E}">
        <p14:creationId xmlns:p14="http://schemas.microsoft.com/office/powerpoint/2010/main" val="2607084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FA6B-F1D9-C945-8692-54228E05E1B4}"/>
              </a:ext>
            </a:extLst>
          </p:cNvPr>
          <p:cNvSpPr>
            <a:spLocks noGrp="1"/>
          </p:cNvSpPr>
          <p:nvPr>
            <p:ph type="title"/>
          </p:nvPr>
        </p:nvSpPr>
        <p:spPr/>
        <p:txBody>
          <a:bodyPr/>
          <a:lstStyle/>
          <a:p>
            <a:r>
              <a:rPr lang="es-ES_tradnl" dirty="0"/>
              <a:t>Caso de estudio </a:t>
            </a:r>
          </a:p>
        </p:txBody>
      </p:sp>
      <p:sp>
        <p:nvSpPr>
          <p:cNvPr id="3" name="Content Placeholder 2">
            <a:extLst>
              <a:ext uri="{FF2B5EF4-FFF2-40B4-BE49-F238E27FC236}">
                <a16:creationId xmlns:a16="http://schemas.microsoft.com/office/drawing/2014/main" id="{F449C667-8A11-D547-B259-DD2A005CA97D}"/>
              </a:ext>
            </a:extLst>
          </p:cNvPr>
          <p:cNvSpPr>
            <a:spLocks noGrp="1"/>
          </p:cNvSpPr>
          <p:nvPr>
            <p:ph idx="1"/>
          </p:nvPr>
        </p:nvSpPr>
        <p:spPr>
          <a:xfrm>
            <a:off x="533400" y="2522228"/>
            <a:ext cx="8077200" cy="2791181"/>
          </a:xfrm>
        </p:spPr>
        <p:txBody>
          <a:bodyPr>
            <a:normAutofit/>
          </a:bodyPr>
          <a:lstStyle/>
          <a:p>
            <a:pPr marL="0" indent="0" algn="ctr">
              <a:lnSpc>
                <a:spcPct val="100000"/>
              </a:lnSpc>
              <a:buNone/>
            </a:pPr>
            <a:r>
              <a:rPr lang="es-ES_tradnl" dirty="0"/>
              <a:t>Usted y sus compañeros han estado trabajando afuera en una construcción por bastantes horas. Es uno de los primeros días más calientes del año. Nota que su compañero esta sudando demasiado y se ve pálido. Cuando le pregunta como se siente él le dice que se siente un poco mareado y con nauseas.</a:t>
            </a:r>
          </a:p>
        </p:txBody>
      </p:sp>
      <p:sp>
        <p:nvSpPr>
          <p:cNvPr id="5"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a:xfrm>
            <a:off x="531639" y="6002203"/>
            <a:ext cx="8091054" cy="645957"/>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s-ES_tradnl" dirty="0"/>
          </a:p>
        </p:txBody>
      </p:sp>
    </p:spTree>
    <p:extLst>
      <p:ext uri="{BB962C8B-B14F-4D97-AF65-F5344CB8AC3E}">
        <p14:creationId xmlns:p14="http://schemas.microsoft.com/office/powerpoint/2010/main" val="1671164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52CFB-9276-F944-B6F1-A9CA63E8D503}"/>
              </a:ext>
            </a:extLst>
          </p:cNvPr>
          <p:cNvSpPr>
            <a:spLocks noGrp="1"/>
          </p:cNvSpPr>
          <p:nvPr>
            <p:ph idx="1"/>
          </p:nvPr>
        </p:nvSpPr>
        <p:spPr>
          <a:xfrm>
            <a:off x="531639" y="2460446"/>
            <a:ext cx="7955692" cy="3025959"/>
          </a:xfrm>
        </p:spPr>
        <p:txBody>
          <a:bodyPr>
            <a:normAutofit/>
          </a:bodyPr>
          <a:lstStyle/>
          <a:p>
            <a:pPr>
              <a:lnSpc>
                <a:spcPct val="120000"/>
              </a:lnSpc>
              <a:spcBef>
                <a:spcPts val="1200"/>
              </a:spcBef>
            </a:pPr>
            <a:r>
              <a:rPr lang="es-ES_tradnl" dirty="0"/>
              <a:t>Su compañero esta mostrando síntomas y señales de agotamiento por calor.</a:t>
            </a:r>
          </a:p>
          <a:p>
            <a:pPr>
              <a:lnSpc>
                <a:spcPct val="120000"/>
              </a:lnSpc>
              <a:spcBef>
                <a:spcPts val="1200"/>
              </a:spcBef>
            </a:pPr>
            <a:r>
              <a:rPr lang="es-ES_tradnl" dirty="0"/>
              <a:t>Es el primer día con altas temperaturas, quizás no este aclimatado todavía y ha estado mucho tiempo trabajando afuera </a:t>
            </a:r>
          </a:p>
        </p:txBody>
      </p:sp>
      <p:sp>
        <p:nvSpPr>
          <p:cNvPr id="2" name="Title 1">
            <a:extLst>
              <a:ext uri="{FF2B5EF4-FFF2-40B4-BE49-F238E27FC236}">
                <a16:creationId xmlns:a16="http://schemas.microsoft.com/office/drawing/2014/main" id="{039EC759-58C9-9C40-8C74-93B32D95FB27}"/>
              </a:ext>
            </a:extLst>
          </p:cNvPr>
          <p:cNvSpPr>
            <a:spLocks noGrp="1"/>
          </p:cNvSpPr>
          <p:nvPr>
            <p:ph type="title"/>
          </p:nvPr>
        </p:nvSpPr>
        <p:spPr/>
        <p:txBody>
          <a:bodyPr/>
          <a:lstStyle/>
          <a:p>
            <a:r>
              <a:rPr lang="es-ES_tradnl" dirty="0"/>
              <a:t>Caso de estudio</a:t>
            </a:r>
            <a:r>
              <a:rPr lang="mr-IN" dirty="0"/>
              <a:t>–</a:t>
            </a:r>
            <a:r>
              <a:rPr lang="es-ES_tradnl" dirty="0"/>
              <a:t> Discusión </a:t>
            </a:r>
          </a:p>
        </p:txBody>
      </p:sp>
      <p:sp>
        <p:nvSpPr>
          <p:cNvPr id="5"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a:xfrm>
            <a:off x="533401" y="5982924"/>
            <a:ext cx="8091054" cy="645957"/>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s-ES_tradnl" dirty="0"/>
          </a:p>
        </p:txBody>
      </p:sp>
    </p:spTree>
    <p:extLst>
      <p:ext uri="{BB962C8B-B14F-4D97-AF65-F5344CB8AC3E}">
        <p14:creationId xmlns:p14="http://schemas.microsoft.com/office/powerpoint/2010/main" val="1270450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52CFB-9276-F944-B6F1-A9CA63E8D503}"/>
              </a:ext>
            </a:extLst>
          </p:cNvPr>
          <p:cNvSpPr>
            <a:spLocks noGrp="1"/>
          </p:cNvSpPr>
          <p:nvPr>
            <p:ph idx="1"/>
          </p:nvPr>
        </p:nvSpPr>
        <p:spPr>
          <a:xfrm>
            <a:off x="531638" y="2011628"/>
            <a:ext cx="8376055" cy="3461257"/>
          </a:xfrm>
        </p:spPr>
        <p:txBody>
          <a:bodyPr>
            <a:noAutofit/>
          </a:bodyPr>
          <a:lstStyle/>
          <a:p>
            <a:pPr>
              <a:lnSpc>
                <a:spcPct val="120000"/>
              </a:lnSpc>
              <a:spcBef>
                <a:spcPts val="1200"/>
              </a:spcBef>
            </a:pPr>
            <a:r>
              <a:rPr lang="es-ES_tradnl" dirty="0"/>
              <a:t>Si no esta disponible ningún cuidado medico en el lugar de trabajo, llame al 911.</a:t>
            </a:r>
          </a:p>
          <a:p>
            <a:pPr>
              <a:lnSpc>
                <a:spcPct val="120000"/>
              </a:lnSpc>
              <a:spcBef>
                <a:spcPts val="1200"/>
              </a:spcBef>
            </a:pPr>
            <a:r>
              <a:rPr lang="es-ES_tradnl" dirty="0"/>
              <a:t>Saque a su compañero del área caliente y llévelo a la sombra o a un lugar fresco.</a:t>
            </a:r>
          </a:p>
          <a:p>
            <a:pPr>
              <a:lnSpc>
                <a:spcPct val="120000"/>
              </a:lnSpc>
              <a:spcBef>
                <a:spcPts val="1200"/>
              </a:spcBef>
            </a:pPr>
            <a:r>
              <a:rPr lang="es-ES_tradnl" dirty="0"/>
              <a:t>Remueva la ropa innecesaria como zapatos y calcetines. Colóquele compresas heladas en la cabeza, cara, y cuello. </a:t>
            </a:r>
            <a:r>
              <a:rPr lang="en-US" dirty="0"/>
              <a:t>D</a:t>
            </a:r>
            <a:r>
              <a:rPr lang="es-ES_tradnl" dirty="0"/>
              <a:t>ele tragos de agua helada o bebidas deportivas. Este con él hasta que llegue cuidado medico.</a:t>
            </a:r>
          </a:p>
        </p:txBody>
      </p:sp>
      <p:sp>
        <p:nvSpPr>
          <p:cNvPr id="2" name="Title 1">
            <a:extLst>
              <a:ext uri="{FF2B5EF4-FFF2-40B4-BE49-F238E27FC236}">
                <a16:creationId xmlns:a16="http://schemas.microsoft.com/office/drawing/2014/main" id="{039EC759-58C9-9C40-8C74-93B32D95FB27}"/>
              </a:ext>
            </a:extLst>
          </p:cNvPr>
          <p:cNvSpPr>
            <a:spLocks noGrp="1"/>
          </p:cNvSpPr>
          <p:nvPr>
            <p:ph type="title"/>
          </p:nvPr>
        </p:nvSpPr>
        <p:spPr/>
        <p:txBody>
          <a:bodyPr/>
          <a:lstStyle/>
          <a:p>
            <a:r>
              <a:rPr lang="es-ES_tradnl" dirty="0"/>
              <a:t>Caso de estudio– Discusión Cont.</a:t>
            </a:r>
          </a:p>
        </p:txBody>
      </p:sp>
      <p:sp>
        <p:nvSpPr>
          <p:cNvPr id="5"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a:xfrm>
            <a:off x="531638" y="6182063"/>
            <a:ext cx="8091054" cy="645957"/>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s-ES_tradnl" dirty="0"/>
          </a:p>
        </p:txBody>
      </p:sp>
    </p:spTree>
    <p:extLst>
      <p:ext uri="{BB962C8B-B14F-4D97-AF65-F5344CB8AC3E}">
        <p14:creationId xmlns:p14="http://schemas.microsoft.com/office/powerpoint/2010/main" val="467644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A9C1-F336-3144-B62F-6DBF6CA1E4F3}"/>
              </a:ext>
            </a:extLst>
          </p:cNvPr>
          <p:cNvSpPr>
            <a:spLocks noGrp="1"/>
          </p:cNvSpPr>
          <p:nvPr>
            <p:ph type="title"/>
          </p:nvPr>
        </p:nvSpPr>
        <p:spPr/>
        <p:txBody>
          <a:bodyPr/>
          <a:lstStyle/>
          <a:p>
            <a:r>
              <a:rPr lang="es-ES_tradnl" dirty="0"/>
              <a:t>Factores de riesgo continuación</a:t>
            </a:r>
          </a:p>
        </p:txBody>
      </p:sp>
      <p:sp>
        <p:nvSpPr>
          <p:cNvPr id="5" name="Footer Placeholder 4">
            <a:extLst>
              <a:ext uri="{FF2B5EF4-FFF2-40B4-BE49-F238E27FC236}">
                <a16:creationId xmlns:a16="http://schemas.microsoft.com/office/drawing/2014/main" id="{1EAF550E-E0A2-A34B-8C62-940E0CDFB575}"/>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8" name="Content Placeholder 2">
            <a:extLst>
              <a:ext uri="{FF2B5EF4-FFF2-40B4-BE49-F238E27FC236}">
                <a16:creationId xmlns:a16="http://schemas.microsoft.com/office/drawing/2014/main" id="{C08A5DD0-BC03-0846-B43D-4E8DC33944FA}"/>
              </a:ext>
            </a:extLst>
          </p:cNvPr>
          <p:cNvSpPr>
            <a:spLocks noGrp="1"/>
          </p:cNvSpPr>
          <p:nvPr>
            <p:ph idx="1"/>
          </p:nvPr>
        </p:nvSpPr>
        <p:spPr>
          <a:xfrm>
            <a:off x="533400" y="2273813"/>
            <a:ext cx="8085083" cy="3461257"/>
          </a:xfrm>
        </p:spPr>
        <p:txBody>
          <a:bodyPr>
            <a:normAutofit/>
          </a:bodyPr>
          <a:lstStyle/>
          <a:p>
            <a:r>
              <a:rPr lang="es-ES_tradnl" dirty="0"/>
              <a:t>Algunos medicamentos </a:t>
            </a:r>
          </a:p>
          <a:p>
            <a:r>
              <a:rPr lang="es-ES_tradnl" dirty="0"/>
              <a:t>Alcohol y cafeína</a:t>
            </a:r>
          </a:p>
          <a:p>
            <a:r>
              <a:rPr lang="es-ES_tradnl" dirty="0"/>
              <a:t>Edad</a:t>
            </a:r>
          </a:p>
          <a:p>
            <a:r>
              <a:rPr lang="es-ES_tradnl" dirty="0"/>
              <a:t>Obesidad y falta de actividad física </a:t>
            </a:r>
          </a:p>
          <a:p>
            <a:r>
              <a:rPr lang="es-ES_tradnl" dirty="0"/>
              <a:t>Trabajadoras embarazadas</a:t>
            </a:r>
          </a:p>
          <a:p>
            <a:r>
              <a:rPr lang="es-ES_tradnl" dirty="0"/>
              <a:t>Trabajadores con poca salud</a:t>
            </a:r>
          </a:p>
          <a:p>
            <a:r>
              <a:rPr lang="es-ES_tradnl" dirty="0"/>
              <a:t>Enfermedades previas relacionadas con el calor</a:t>
            </a:r>
          </a:p>
          <a:p>
            <a:pPr marL="0" indent="0">
              <a:buNone/>
            </a:pPr>
            <a:endParaRPr lang="es-ES_tradnl" dirty="0"/>
          </a:p>
        </p:txBody>
      </p:sp>
    </p:spTree>
    <p:extLst>
      <p:ext uri="{BB962C8B-B14F-4D97-AF65-F5344CB8AC3E}">
        <p14:creationId xmlns:p14="http://schemas.microsoft.com/office/powerpoint/2010/main" val="1961669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A85DD-AD48-6247-AB30-6BB72BF35C5D}"/>
              </a:ext>
            </a:extLst>
          </p:cNvPr>
          <p:cNvSpPr>
            <a:spLocks noGrp="1"/>
          </p:cNvSpPr>
          <p:nvPr>
            <p:ph type="title"/>
          </p:nvPr>
        </p:nvSpPr>
        <p:spPr/>
        <p:txBody>
          <a:bodyPr/>
          <a:lstStyle/>
          <a:p>
            <a:r>
              <a:rPr lang="es-ES_tradnl" dirty="0"/>
              <a:t>Deshidratación</a:t>
            </a:r>
          </a:p>
        </p:txBody>
      </p:sp>
      <p:sp>
        <p:nvSpPr>
          <p:cNvPr id="3" name="Content Placeholder 2">
            <a:extLst>
              <a:ext uri="{FF2B5EF4-FFF2-40B4-BE49-F238E27FC236}">
                <a16:creationId xmlns:a16="http://schemas.microsoft.com/office/drawing/2014/main" id="{C41162E7-4D7C-414F-9153-E2EAF41092EC}"/>
              </a:ext>
            </a:extLst>
          </p:cNvPr>
          <p:cNvSpPr>
            <a:spLocks noGrp="1"/>
          </p:cNvSpPr>
          <p:nvPr>
            <p:ph sz="half" idx="1"/>
          </p:nvPr>
        </p:nvSpPr>
        <p:spPr>
          <a:xfrm>
            <a:off x="533401" y="2800062"/>
            <a:ext cx="4265692" cy="2223773"/>
          </a:xfrm>
        </p:spPr>
        <p:txBody>
          <a:bodyPr/>
          <a:lstStyle/>
          <a:p>
            <a:pPr marL="0" indent="0" algn="ctr">
              <a:buNone/>
            </a:pPr>
            <a:r>
              <a:rPr lang="es-ES_tradnl" sz="3600" dirty="0"/>
              <a:t>Cuando utilizas o pierdes mas fluidos de los que tomas</a:t>
            </a:r>
          </a:p>
          <a:p>
            <a:endParaRPr lang="es-ES_tradnl" dirty="0"/>
          </a:p>
        </p:txBody>
      </p:sp>
      <p:pic>
        <p:nvPicPr>
          <p:cNvPr id="8" name="Picture Placeholder 7" descr="Esta es una foto de un trabajador sudando profusamente.">
            <a:extLst>
              <a:ext uri="{FF2B5EF4-FFF2-40B4-BE49-F238E27FC236}">
                <a16:creationId xmlns:a16="http://schemas.microsoft.com/office/drawing/2014/main" id="{9AF0E06E-9D16-734E-B33D-A7C55F75350F}"/>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5006899" y="491766"/>
            <a:ext cx="4265692" cy="6505095"/>
          </a:xfrm>
          <a:effectLst>
            <a:softEdge rad="114300"/>
          </a:effectLst>
        </p:spPr>
      </p:pic>
      <p:sp>
        <p:nvSpPr>
          <p:cNvPr id="6" name="Footer Placeholder 4">
            <a:extLst>
              <a:ext uri="{FF2B5EF4-FFF2-40B4-BE49-F238E27FC236}">
                <a16:creationId xmlns:a16="http://schemas.microsoft.com/office/drawing/2014/main" id="{967A5B67-9AC8-1140-AFAF-D1BE4FE89B7E}"/>
              </a:ext>
            </a:extLst>
          </p:cNvPr>
          <p:cNvSpPr>
            <a:spLocks noGrp="1"/>
          </p:cNvSpPr>
          <p:nvPr>
            <p:ph type="ftr" sz="quarter" idx="11"/>
          </p:nvPr>
        </p:nvSpPr>
        <p:spPr>
          <a:xfrm>
            <a:off x="533401" y="5746944"/>
            <a:ext cx="4265692"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3933428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0467-0882-1041-8EAC-0D926F898B49}"/>
              </a:ext>
            </a:extLst>
          </p:cNvPr>
          <p:cNvSpPr>
            <a:spLocks noGrp="1"/>
          </p:cNvSpPr>
          <p:nvPr>
            <p:ph type="title"/>
          </p:nvPr>
        </p:nvSpPr>
        <p:spPr/>
        <p:txBody>
          <a:bodyPr/>
          <a:lstStyle/>
          <a:p>
            <a:r>
              <a:rPr lang="es-ES_tradnl" dirty="0"/>
              <a:t>Calambres por calor</a:t>
            </a:r>
          </a:p>
        </p:txBody>
      </p:sp>
      <p:pic>
        <p:nvPicPr>
          <p:cNvPr id="7" name="Content Placeholder 6" descr="Esta es una foto de un trabajador afuera con un calambre de calor en la pantorrilla. Él está agarrando su pantorrilla.">
            <a:extLst>
              <a:ext uri="{FF2B5EF4-FFF2-40B4-BE49-F238E27FC236}">
                <a16:creationId xmlns:a16="http://schemas.microsoft.com/office/drawing/2014/main" id="{3BAB1DA6-A05F-1F4A-9574-4C0CAC6DF3F3}"/>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4956771" y="469233"/>
            <a:ext cx="4337044" cy="6505565"/>
          </a:xfrm>
          <a:effectLst>
            <a:softEdge rad="114300"/>
          </a:effectLst>
        </p:spPr>
      </p:pic>
      <p:sp>
        <p:nvSpPr>
          <p:cNvPr id="6" name="Footer Placeholder 4">
            <a:extLst>
              <a:ext uri="{FF2B5EF4-FFF2-40B4-BE49-F238E27FC236}">
                <a16:creationId xmlns:a16="http://schemas.microsoft.com/office/drawing/2014/main" id="{5355B8DD-F6ED-5A4E-86AB-28C174E035E8}"/>
              </a:ext>
            </a:extLst>
          </p:cNvPr>
          <p:cNvSpPr>
            <a:spLocks noGrp="1"/>
          </p:cNvSpPr>
          <p:nvPr>
            <p:ph type="ftr" sz="quarter" idx="11"/>
          </p:nvPr>
        </p:nvSpPr>
        <p:spPr>
          <a:xfrm>
            <a:off x="533400" y="5793439"/>
            <a:ext cx="4293019" cy="825190"/>
          </a:xfrm>
        </p:spPr>
        <p:txBody>
          <a:bodyPr/>
          <a:lstStyle/>
          <a:p>
            <a:pPr algn="ctr"/>
            <a:r>
              <a:rPr lang="es-ES_tradnl" sz="1000"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sz="1000" dirty="0"/>
          </a:p>
        </p:txBody>
      </p:sp>
      <p:sp>
        <p:nvSpPr>
          <p:cNvPr id="9" name="Content Placeholder 2">
            <a:extLst>
              <a:ext uri="{FF2B5EF4-FFF2-40B4-BE49-F238E27FC236}">
                <a16:creationId xmlns:a16="http://schemas.microsoft.com/office/drawing/2014/main" id="{763BF760-C805-6142-BA5B-1C0CABE1E44C}"/>
              </a:ext>
            </a:extLst>
          </p:cNvPr>
          <p:cNvSpPr>
            <a:spLocks noGrp="1"/>
          </p:cNvSpPr>
          <p:nvPr>
            <p:ph sz="half" idx="1"/>
          </p:nvPr>
        </p:nvSpPr>
        <p:spPr>
          <a:xfrm>
            <a:off x="352921" y="2446841"/>
            <a:ext cx="4473498" cy="2947070"/>
          </a:xfrm>
        </p:spPr>
        <p:txBody>
          <a:bodyPr>
            <a:normAutofit/>
          </a:bodyPr>
          <a:lstStyle/>
          <a:p>
            <a:pPr marL="0" indent="0" algn="ctr">
              <a:buNone/>
            </a:pPr>
            <a:r>
              <a:rPr lang="es-ES_tradnl" sz="3000" dirty="0"/>
              <a:t>Calambres musculares o espasmos son causados por la perdida de electrolitos a causa de sudoración en exceso. </a:t>
            </a:r>
          </a:p>
        </p:txBody>
      </p:sp>
    </p:spTree>
    <p:extLst>
      <p:ext uri="{BB962C8B-B14F-4D97-AF65-F5344CB8AC3E}">
        <p14:creationId xmlns:p14="http://schemas.microsoft.com/office/powerpoint/2010/main" val="3461143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Esta es una foto de una mujer que sufre de agotamiento por calor.">
            <a:extLst>
              <a:ext uri="{FF2B5EF4-FFF2-40B4-BE49-F238E27FC236}">
                <a16:creationId xmlns:a16="http://schemas.microsoft.com/office/drawing/2014/main" id="{B65D303E-9870-6840-9A28-132801042534}"/>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5006898" y="490408"/>
            <a:ext cx="4262244" cy="6390170"/>
          </a:xfrm>
          <a:prstGeom prst="rect">
            <a:avLst/>
          </a:prstGeom>
          <a:effectLst>
            <a:softEdge rad="114300"/>
          </a:effectLst>
        </p:spPr>
      </p:pic>
      <p:sp>
        <p:nvSpPr>
          <p:cNvPr id="7" name="Footer Placeholder 4">
            <a:extLst>
              <a:ext uri="{FF2B5EF4-FFF2-40B4-BE49-F238E27FC236}">
                <a16:creationId xmlns:a16="http://schemas.microsoft.com/office/drawing/2014/main" id="{D7E92F22-7EB9-1245-8876-EA7F64ECBFED}"/>
              </a:ext>
            </a:extLst>
          </p:cNvPr>
          <p:cNvSpPr>
            <a:spLocks noGrp="1"/>
          </p:cNvSpPr>
          <p:nvPr>
            <p:ph type="ftr" sz="quarter" idx="11"/>
          </p:nvPr>
        </p:nvSpPr>
        <p:spPr>
          <a:xfrm>
            <a:off x="520493" y="5779602"/>
            <a:ext cx="42622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F6F75384-8C09-9644-A88E-D7190C33643A}"/>
              </a:ext>
            </a:extLst>
          </p:cNvPr>
          <p:cNvSpPr>
            <a:spLocks noGrp="1"/>
          </p:cNvSpPr>
          <p:nvPr>
            <p:ph type="title"/>
          </p:nvPr>
        </p:nvSpPr>
        <p:spPr>
          <a:xfrm>
            <a:off x="1216634" y="775806"/>
            <a:ext cx="3924078" cy="1080938"/>
          </a:xfrm>
        </p:spPr>
        <p:txBody>
          <a:bodyPr/>
          <a:lstStyle/>
          <a:p>
            <a:r>
              <a:rPr lang="es-ES_tradnl" dirty="0"/>
              <a:t>Agotamiento por calor</a:t>
            </a:r>
          </a:p>
        </p:txBody>
      </p:sp>
      <p:sp>
        <p:nvSpPr>
          <p:cNvPr id="11" name="Content Placeholder 2">
            <a:extLst>
              <a:ext uri="{FF2B5EF4-FFF2-40B4-BE49-F238E27FC236}">
                <a16:creationId xmlns:a16="http://schemas.microsoft.com/office/drawing/2014/main" id="{BA9F371A-3A0D-5048-8AAD-80B07E30CAA6}"/>
              </a:ext>
            </a:extLst>
          </p:cNvPr>
          <p:cNvSpPr>
            <a:spLocks noGrp="1"/>
          </p:cNvSpPr>
          <p:nvPr>
            <p:ph sz="half" idx="1"/>
          </p:nvPr>
        </p:nvSpPr>
        <p:spPr>
          <a:xfrm>
            <a:off x="288692" y="2406866"/>
            <a:ext cx="4852020" cy="3079534"/>
          </a:xfrm>
        </p:spPr>
        <p:txBody>
          <a:bodyPr>
            <a:normAutofit lnSpcReduction="10000"/>
          </a:bodyPr>
          <a:lstStyle/>
          <a:p>
            <a:pPr marL="0" indent="0">
              <a:lnSpc>
                <a:spcPct val="100000"/>
              </a:lnSpc>
              <a:spcBef>
                <a:spcPts val="1200"/>
              </a:spcBef>
              <a:buNone/>
            </a:pPr>
            <a:r>
              <a:rPr lang="es-ES" sz="2300" dirty="0"/>
              <a:t>Su cuerpo se está sobrecalentando </a:t>
            </a:r>
          </a:p>
          <a:p>
            <a:pPr>
              <a:lnSpc>
                <a:spcPct val="100000"/>
              </a:lnSpc>
              <a:spcBef>
                <a:spcPts val="1200"/>
              </a:spcBef>
            </a:pPr>
            <a:r>
              <a:rPr lang="es-ES_tradnl" sz="2300" dirty="0"/>
              <a:t>Dolor de cabeza, nauseas, mareos </a:t>
            </a:r>
          </a:p>
          <a:p>
            <a:pPr>
              <a:lnSpc>
                <a:spcPct val="100000"/>
              </a:lnSpc>
              <a:spcBef>
                <a:spcPts val="1200"/>
              </a:spcBef>
            </a:pPr>
            <a:r>
              <a:rPr lang="es-ES_tradnl" sz="2300" dirty="0"/>
              <a:t>Sudoración excesiva</a:t>
            </a:r>
          </a:p>
          <a:p>
            <a:pPr>
              <a:lnSpc>
                <a:spcPct val="100000"/>
              </a:lnSpc>
              <a:spcBef>
                <a:spcPts val="1200"/>
              </a:spcBef>
            </a:pPr>
            <a:r>
              <a:rPr lang="es-ES_tradnl" sz="2300" dirty="0"/>
              <a:t>Irritabilidad</a:t>
            </a:r>
          </a:p>
          <a:p>
            <a:pPr>
              <a:lnSpc>
                <a:spcPct val="100000"/>
              </a:lnSpc>
              <a:spcBef>
                <a:spcPts val="1200"/>
              </a:spcBef>
            </a:pPr>
            <a:r>
              <a:rPr lang="es-ES_tradnl" sz="2300" dirty="0"/>
              <a:t>Sed</a:t>
            </a:r>
          </a:p>
          <a:p>
            <a:pPr>
              <a:lnSpc>
                <a:spcPct val="100000"/>
              </a:lnSpc>
              <a:spcBef>
                <a:spcPts val="1200"/>
              </a:spcBef>
            </a:pPr>
            <a:r>
              <a:rPr lang="es-ES_tradnl" sz="2300" dirty="0"/>
              <a:t>Temperatura elevada del cuerpo</a:t>
            </a:r>
          </a:p>
          <a:p>
            <a:pPr>
              <a:spcBef>
                <a:spcPts val="1200"/>
              </a:spcBef>
            </a:pPr>
            <a:endParaRPr lang="es-ES_tradnl" dirty="0"/>
          </a:p>
        </p:txBody>
      </p:sp>
    </p:spTree>
    <p:extLst>
      <p:ext uri="{BB962C8B-B14F-4D97-AF65-F5344CB8AC3E}">
        <p14:creationId xmlns:p14="http://schemas.microsoft.com/office/powerpoint/2010/main" val="3921818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sta es una foto de alguien que se ha derrumbado por un golpe de calor.">
            <a:extLst>
              <a:ext uri="{FF2B5EF4-FFF2-40B4-BE49-F238E27FC236}">
                <a16:creationId xmlns:a16="http://schemas.microsoft.com/office/drawing/2014/main" id="{E3C8C5DD-8A74-D440-919B-B886D2B9023D}"/>
              </a:ext>
            </a:extLst>
          </p:cNvPr>
          <p:cNvPicPr>
            <a:picLocks noGrp="1"/>
          </p:cNvPicPr>
          <p:nvPr>
            <p:ph sz="half" idx="4294967295"/>
          </p:nvPr>
        </p:nvPicPr>
        <p:blipFill rotWithShape="1">
          <a:blip r:embed="rId3">
            <a:extLst>
              <a:ext uri="{28A0092B-C50C-407E-A947-70E740481C1C}">
                <a14:useLocalDpi xmlns:a14="http://schemas.microsoft.com/office/drawing/2010/main"/>
              </a:ext>
            </a:extLst>
          </a:blip>
          <a:srcRect/>
          <a:stretch/>
        </p:blipFill>
        <p:spPr bwMode="auto">
          <a:xfrm>
            <a:off x="4910642" y="975902"/>
            <a:ext cx="4371141" cy="6507596"/>
          </a:xfrm>
          <a:prstGeom prst="rect">
            <a:avLst/>
          </a:prstGeom>
          <a:ln>
            <a:noFill/>
          </a:ln>
          <a:effectLst>
            <a:outerShdw sx="2000" sy="2000" algn="ctr" rotWithShape="0">
              <a:srgbClr val="000000"/>
            </a:outerShdw>
            <a:softEdge rad="114300"/>
          </a:effectLst>
          <a:extLst>
            <a:ext uri="{53640926-AAD7-44D8-BBD7-CCE9431645EC}">
              <a14:shadowObscured xmlns:a14="http://schemas.microsoft.com/office/drawing/2010/main"/>
            </a:ext>
          </a:extLst>
        </p:spPr>
      </p:pic>
      <p:sp>
        <p:nvSpPr>
          <p:cNvPr id="7" name="Footer Placeholder 4">
            <a:extLst>
              <a:ext uri="{FF2B5EF4-FFF2-40B4-BE49-F238E27FC236}">
                <a16:creationId xmlns:a16="http://schemas.microsoft.com/office/drawing/2014/main" id="{B9C5E4E0-5A46-864D-B3FB-AA0E94967673}"/>
              </a:ext>
            </a:extLst>
          </p:cNvPr>
          <p:cNvSpPr>
            <a:spLocks noGrp="1"/>
          </p:cNvSpPr>
          <p:nvPr>
            <p:ph type="ftr" sz="quarter" idx="11"/>
          </p:nvPr>
        </p:nvSpPr>
        <p:spPr>
          <a:xfrm>
            <a:off x="549571" y="5865243"/>
            <a:ext cx="4224580"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95A2395E-61D0-AD44-B7F5-0669C1D83FB7}"/>
              </a:ext>
            </a:extLst>
          </p:cNvPr>
          <p:cNvSpPr>
            <a:spLocks noGrp="1"/>
          </p:cNvSpPr>
          <p:nvPr>
            <p:ph type="title"/>
          </p:nvPr>
        </p:nvSpPr>
        <p:spPr>
          <a:xfrm>
            <a:off x="1216634" y="753228"/>
            <a:ext cx="3924078" cy="1080938"/>
          </a:xfrm>
        </p:spPr>
        <p:txBody>
          <a:bodyPr/>
          <a:lstStyle/>
          <a:p>
            <a:r>
              <a:rPr lang="es-ES_tradnl" dirty="0"/>
              <a:t>Golpe de calor</a:t>
            </a:r>
          </a:p>
        </p:txBody>
      </p:sp>
      <p:sp>
        <p:nvSpPr>
          <p:cNvPr id="11" name="Content Placeholder 2">
            <a:extLst>
              <a:ext uri="{FF2B5EF4-FFF2-40B4-BE49-F238E27FC236}">
                <a16:creationId xmlns:a16="http://schemas.microsoft.com/office/drawing/2014/main" id="{BBDAC7B1-A25D-DD4F-B7C0-7372A81FE078}"/>
              </a:ext>
            </a:extLst>
          </p:cNvPr>
          <p:cNvSpPr>
            <a:spLocks noGrp="1"/>
          </p:cNvSpPr>
          <p:nvPr>
            <p:ph sz="half" idx="1"/>
          </p:nvPr>
        </p:nvSpPr>
        <p:spPr>
          <a:xfrm>
            <a:off x="425112" y="2046603"/>
            <a:ext cx="4485530" cy="3835495"/>
          </a:xfrm>
        </p:spPr>
        <p:txBody>
          <a:bodyPr>
            <a:noAutofit/>
          </a:bodyPr>
          <a:lstStyle/>
          <a:p>
            <a:pPr marL="0" indent="0">
              <a:lnSpc>
                <a:spcPct val="100000"/>
              </a:lnSpc>
              <a:spcBef>
                <a:spcPts val="1200"/>
              </a:spcBef>
              <a:buNone/>
            </a:pPr>
            <a:r>
              <a:rPr lang="es-ES" sz="2100" dirty="0"/>
              <a:t>Su cuerpo ya no puede regular su temperatura central </a:t>
            </a:r>
          </a:p>
          <a:p>
            <a:pPr>
              <a:lnSpc>
                <a:spcPct val="100000"/>
              </a:lnSpc>
              <a:spcBef>
                <a:spcPts val="1200"/>
              </a:spcBef>
            </a:pPr>
            <a:r>
              <a:rPr lang="es-ES_tradnl" sz="2100" dirty="0"/>
              <a:t>Una emergencia médica. </a:t>
            </a:r>
          </a:p>
          <a:p>
            <a:pPr>
              <a:lnSpc>
                <a:spcPct val="100000"/>
              </a:lnSpc>
              <a:spcBef>
                <a:spcPts val="1200"/>
              </a:spcBef>
            </a:pPr>
            <a:r>
              <a:rPr lang="es-ES_tradnl" sz="2100" dirty="0"/>
              <a:t>Confusión</a:t>
            </a:r>
          </a:p>
          <a:p>
            <a:pPr>
              <a:spcBef>
                <a:spcPts val="1200"/>
              </a:spcBef>
            </a:pPr>
            <a:r>
              <a:rPr lang="es-ES_tradnl" sz="2100" dirty="0"/>
              <a:t>Perdida de conciencia</a:t>
            </a:r>
          </a:p>
          <a:p>
            <a:pPr>
              <a:spcBef>
                <a:spcPts val="1200"/>
              </a:spcBef>
            </a:pPr>
            <a:r>
              <a:rPr lang="es-ES_tradnl" sz="2100" dirty="0"/>
              <a:t>Piel caliente, seca y roja </a:t>
            </a:r>
          </a:p>
          <a:p>
            <a:pPr>
              <a:spcBef>
                <a:spcPts val="1200"/>
              </a:spcBef>
            </a:pPr>
            <a:r>
              <a:rPr lang="es-ES_tradnl" sz="2100" dirty="0"/>
              <a:t>Convulsiones</a:t>
            </a:r>
          </a:p>
          <a:p>
            <a:pPr>
              <a:spcBef>
                <a:spcPts val="1200"/>
              </a:spcBef>
            </a:pPr>
            <a:r>
              <a:rPr lang="es-ES_tradnl" sz="2100" dirty="0"/>
              <a:t>Temperatura del cuerpo demasiado alta</a:t>
            </a:r>
          </a:p>
        </p:txBody>
      </p:sp>
    </p:spTree>
    <p:extLst>
      <p:ext uri="{BB962C8B-B14F-4D97-AF65-F5344CB8AC3E}">
        <p14:creationId xmlns:p14="http://schemas.microsoft.com/office/powerpoint/2010/main" val="915743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sta es una foto de una mujer que sufre de hiponatremia.">
            <a:extLst>
              <a:ext uri="{FF2B5EF4-FFF2-40B4-BE49-F238E27FC236}">
                <a16:creationId xmlns:a16="http://schemas.microsoft.com/office/drawing/2014/main" id="{29C37870-46C2-834B-8B93-94913B4162D5}"/>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5049506" y="493301"/>
            <a:ext cx="4208213" cy="6474173"/>
          </a:xfrm>
          <a:prstGeom prst="rect">
            <a:avLst/>
          </a:prstGeom>
          <a:effectLst>
            <a:softEdge rad="114300"/>
          </a:effectLst>
        </p:spPr>
      </p:pic>
      <p:sp>
        <p:nvSpPr>
          <p:cNvPr id="8" name="Footer Placeholder 4">
            <a:extLst>
              <a:ext uri="{FF2B5EF4-FFF2-40B4-BE49-F238E27FC236}">
                <a16:creationId xmlns:a16="http://schemas.microsoft.com/office/drawing/2014/main" id="{5432E2CB-47DA-D04D-9442-2E013B0FB017}"/>
              </a:ext>
            </a:extLst>
          </p:cNvPr>
          <p:cNvSpPr>
            <a:spLocks noGrp="1"/>
          </p:cNvSpPr>
          <p:nvPr>
            <p:ph type="ftr" sz="quarter" idx="11"/>
          </p:nvPr>
        </p:nvSpPr>
        <p:spPr>
          <a:xfrm>
            <a:off x="425112" y="5773696"/>
            <a:ext cx="4208213"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0" name="Title 1">
            <a:extLst>
              <a:ext uri="{FF2B5EF4-FFF2-40B4-BE49-F238E27FC236}">
                <a16:creationId xmlns:a16="http://schemas.microsoft.com/office/drawing/2014/main" id="{1889DB9B-F026-0845-9FD6-613A37222AD6}"/>
              </a:ext>
            </a:extLst>
          </p:cNvPr>
          <p:cNvSpPr>
            <a:spLocks noGrp="1"/>
          </p:cNvSpPr>
          <p:nvPr>
            <p:ph type="title"/>
          </p:nvPr>
        </p:nvSpPr>
        <p:spPr>
          <a:xfrm>
            <a:off x="1216634" y="753228"/>
            <a:ext cx="3924078" cy="1080938"/>
          </a:xfrm>
        </p:spPr>
        <p:txBody>
          <a:bodyPr/>
          <a:lstStyle/>
          <a:p>
            <a:r>
              <a:rPr lang="es-ES_tradnl" dirty="0"/>
              <a:t>Hiponatremia</a:t>
            </a:r>
          </a:p>
        </p:txBody>
      </p:sp>
      <p:sp>
        <p:nvSpPr>
          <p:cNvPr id="11" name="Content Placeholder 2">
            <a:extLst>
              <a:ext uri="{FF2B5EF4-FFF2-40B4-BE49-F238E27FC236}">
                <a16:creationId xmlns:a16="http://schemas.microsoft.com/office/drawing/2014/main" id="{33A65275-DFFB-3541-9CC7-B15BC295CFB2}"/>
              </a:ext>
            </a:extLst>
          </p:cNvPr>
          <p:cNvSpPr>
            <a:spLocks noGrp="1"/>
          </p:cNvSpPr>
          <p:nvPr>
            <p:ph sz="half" idx="1"/>
          </p:nvPr>
        </p:nvSpPr>
        <p:spPr>
          <a:xfrm>
            <a:off x="425112" y="2076765"/>
            <a:ext cx="4473498" cy="3568635"/>
          </a:xfrm>
        </p:spPr>
        <p:txBody>
          <a:bodyPr>
            <a:normAutofit lnSpcReduction="10000"/>
          </a:bodyPr>
          <a:lstStyle/>
          <a:p>
            <a:pPr marL="0" indent="0">
              <a:lnSpc>
                <a:spcPct val="100000"/>
              </a:lnSpc>
              <a:buNone/>
            </a:pPr>
            <a:r>
              <a:rPr lang="es-ES_tradnl" sz="2100" dirty="0"/>
              <a:t>Bajo contenido de sodio en plasma</a:t>
            </a:r>
          </a:p>
          <a:p>
            <a:pPr>
              <a:lnSpc>
                <a:spcPct val="100000"/>
              </a:lnSpc>
            </a:pPr>
            <a:r>
              <a:rPr lang="es-ES_tradnl" sz="2100" dirty="0"/>
              <a:t>Nauseas, vomito</a:t>
            </a:r>
          </a:p>
          <a:p>
            <a:pPr>
              <a:lnSpc>
                <a:spcPct val="100000"/>
              </a:lnSpc>
            </a:pPr>
            <a:r>
              <a:rPr lang="es-ES_tradnl" sz="2100" dirty="0"/>
              <a:t>Dolor de cabeza, irritabilidad, confusión</a:t>
            </a:r>
          </a:p>
          <a:p>
            <a:pPr>
              <a:lnSpc>
                <a:spcPct val="100000"/>
              </a:lnSpc>
            </a:pPr>
            <a:r>
              <a:rPr lang="es-ES_tradnl" sz="2100" dirty="0"/>
              <a:t>Perdida de energía, fatiga y somnolencia</a:t>
            </a:r>
          </a:p>
          <a:p>
            <a:pPr>
              <a:lnSpc>
                <a:spcPct val="100000"/>
              </a:lnSpc>
            </a:pPr>
            <a:r>
              <a:rPr lang="es-ES_tradnl" sz="2100" dirty="0"/>
              <a:t>Debilidad muscular o calambres</a:t>
            </a:r>
          </a:p>
          <a:p>
            <a:pPr>
              <a:lnSpc>
                <a:spcPct val="100000"/>
              </a:lnSpc>
            </a:pPr>
            <a:r>
              <a:rPr lang="es-ES_tradnl" sz="2100" dirty="0"/>
              <a:t>Orinar frecuentemente</a:t>
            </a:r>
          </a:p>
          <a:p>
            <a:pPr>
              <a:lnSpc>
                <a:spcPct val="100000"/>
              </a:lnSpc>
            </a:pPr>
            <a:r>
              <a:rPr lang="es-ES_tradnl" sz="2100" dirty="0"/>
              <a:t>Convulsiones, coma</a:t>
            </a:r>
          </a:p>
          <a:p>
            <a:endParaRPr lang="es-ES_tradnl" dirty="0"/>
          </a:p>
        </p:txBody>
      </p:sp>
    </p:spTree>
    <p:extLst>
      <p:ext uri="{BB962C8B-B14F-4D97-AF65-F5344CB8AC3E}">
        <p14:creationId xmlns:p14="http://schemas.microsoft.com/office/powerpoint/2010/main" val="330440146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{1344F685-5A66-A24D-8A81-D7821026C47C}tf10001079</Template>
  <TotalTime>2676</TotalTime>
  <Words>4838</Words>
  <Application>Microsoft Office PowerPoint</Application>
  <PresentationFormat>On-screen Show (4:3)</PresentationFormat>
  <Paragraphs>342</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Mangal</vt:lpstr>
      <vt:lpstr>Trebuchet MS</vt:lpstr>
      <vt:lpstr>Berlin</vt:lpstr>
      <vt:lpstr>Enfermedades relacionadas con el calor: Reconocimiento </vt:lpstr>
      <vt:lpstr>Enfermedades  relacionadas con el calor</vt:lpstr>
      <vt:lpstr>Factores de riesgo</vt:lpstr>
      <vt:lpstr>Factores de riesgo continuación</vt:lpstr>
      <vt:lpstr>Deshidratación</vt:lpstr>
      <vt:lpstr>Calambres por calor</vt:lpstr>
      <vt:lpstr>Agotamiento por calor</vt:lpstr>
      <vt:lpstr>Golpe de calor</vt:lpstr>
      <vt:lpstr>Hiponatremia</vt:lpstr>
      <vt:lpstr>Enfermedades relacionadas con el calor: Prevención  </vt:lpstr>
      <vt:lpstr>Responsabilidad del empleador</vt:lpstr>
      <vt:lpstr>Prevención</vt:lpstr>
      <vt:lpstr>Aclimatarse</vt:lpstr>
      <vt:lpstr>Ajustar el horario</vt:lpstr>
      <vt:lpstr>Tome descansos frecuentes</vt:lpstr>
      <vt:lpstr>Beber bastantes líquidos</vt:lpstr>
      <vt:lpstr>Comer refrigerios salados</vt:lpstr>
      <vt:lpstr>Usa ropa apropiada</vt:lpstr>
      <vt:lpstr>Usa ropa refrescante</vt:lpstr>
      <vt:lpstr>Monitorear</vt:lpstr>
      <vt:lpstr>Enfermedades relacionadas con el calor: Tratamiento </vt:lpstr>
      <vt:lpstr>Golpe de calor: Llame</vt:lpstr>
      <vt:lpstr>Golpe de calor: Refrescar</vt:lpstr>
      <vt:lpstr>Golpe de calor: Beber</vt:lpstr>
      <vt:lpstr>Agotamiento por calor: Llamar</vt:lpstr>
      <vt:lpstr>Agotamiento por calor: Refrescar</vt:lpstr>
      <vt:lpstr>Agotamiento por calor: Beber</vt:lpstr>
      <vt:lpstr>Hiponatremia: Comer</vt:lpstr>
      <vt:lpstr>Hiponatremia: Llamar</vt:lpstr>
      <vt:lpstr>Calambres por calor: Tratamiento</vt:lpstr>
      <vt:lpstr>Caso de estudio </vt:lpstr>
      <vt:lpstr>Caso de estudio– Discusión </vt:lpstr>
      <vt:lpstr>Caso de estudio– Discusión Cont.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Heat-Related Illnesses Training Employee</dc:title>
  <dc:subject>Heat-Related Illnesses</dc:subject>
  <dc:creator>SERI</dc:creator>
  <cp:keywords>heat exhaustion, heat stroke, dehydration</cp:keywords>
  <dc:description/>
  <cp:lastModifiedBy>Robertson, Donna - OSHA</cp:lastModifiedBy>
  <cp:revision>314</cp:revision>
  <cp:lastPrinted>2019-12-22T20:21:31Z</cp:lastPrinted>
  <dcterms:created xsi:type="dcterms:W3CDTF">2019-05-20T21:52:05Z</dcterms:created>
  <dcterms:modified xsi:type="dcterms:W3CDTF">2021-05-21T16:59:51Z</dcterms:modified>
  <cp:category/>
</cp:coreProperties>
</file>