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theme/themeOverride2.xml" ContentType="application/vnd.openxmlformats-officedocument.themeOverride+xml"/>
  <Override PartName="/ppt/notesSlides/notesSlide4.xml" ContentType="application/vnd.openxmlformats-officedocument.presentationml.notesSlide+xml"/>
  <Override PartName="/ppt/theme/themeOverride3.xml" ContentType="application/vnd.openxmlformats-officedocument.themeOverride+xml"/>
  <Override PartName="/ppt/notesSlides/notesSlide5.xml" ContentType="application/vnd.openxmlformats-officedocument.presentationml.notesSlide+xml"/>
  <Override PartName="/ppt/theme/themeOverride4.xml" ContentType="application/vnd.openxmlformats-officedocument.themeOverride+xml"/>
  <Override PartName="/ppt/notesSlides/notesSlide6.xml" ContentType="application/vnd.openxmlformats-officedocument.presentationml.notesSlide+xml"/>
  <Override PartName="/ppt/theme/themeOverride5.xml" ContentType="application/vnd.openxmlformats-officedocument.themeOverride+xml"/>
  <Override PartName="/ppt/notesSlides/notesSlide7.xml" ContentType="application/vnd.openxmlformats-officedocument.presentationml.notesSlide+xml"/>
  <Override PartName="/ppt/theme/themeOverride6.xml" ContentType="application/vnd.openxmlformats-officedocument.themeOverride+xml"/>
  <Override PartName="/ppt/notesSlides/notesSlide8.xml" ContentType="application/vnd.openxmlformats-officedocument.presentationml.notesSlide+xml"/>
  <Override PartName="/ppt/theme/themeOverride7.xml" ContentType="application/vnd.openxmlformats-officedocument.themeOverride+xml"/>
  <Override PartName="/ppt/notesSlides/notesSlide9.xml" ContentType="application/vnd.openxmlformats-officedocument.presentationml.notesSlide+xml"/>
  <Override PartName="/ppt/theme/themeOverride8.xml" ContentType="application/vnd.openxmlformats-officedocument.themeOverride+xml"/>
  <Override PartName="/ppt/notesSlides/notesSlide10.xml" ContentType="application/vnd.openxmlformats-officedocument.presentationml.notesSlide+xml"/>
  <Override PartName="/ppt/theme/themeOverride9.xml" ContentType="application/vnd.openxmlformats-officedocument.themeOverride+xml"/>
  <Override PartName="/ppt/notesSlides/notesSlide11.xml" ContentType="application/vnd.openxmlformats-officedocument.presentationml.notesSlide+xml"/>
  <Override PartName="/ppt/theme/themeOverride10.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heme/themeOverride11.xml" ContentType="application/vnd.openxmlformats-officedocument.themeOverride+xml"/>
  <Override PartName="/ppt/notesSlides/notesSlide30.xml" ContentType="application/vnd.openxmlformats-officedocument.presentationml.notesSlide+xml"/>
  <Override PartName="/ppt/theme/themeOverride12.xml" ContentType="application/vnd.openxmlformats-officedocument.themeOverr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theme/themeOverride13.xml" ContentType="application/vnd.openxmlformats-officedocument.themeOverride+xml"/>
  <Override PartName="/ppt/notesSlides/notesSlide135.xml" ContentType="application/vnd.openxmlformats-officedocument.presentationml.notesSlide+xml"/>
  <Override PartName="/ppt/theme/themeOverride14.xml" ContentType="application/vnd.openxmlformats-officedocument.themeOverride+xml"/>
  <Override PartName="/ppt/notesSlides/notesSlide136.xml" ContentType="application/vnd.openxmlformats-officedocument.presentationml.notesSlide+xml"/>
  <Override PartName="/ppt/theme/themeOverride15.xml" ContentType="application/vnd.openxmlformats-officedocument.themeOverride+xml"/>
  <Override PartName="/ppt/notesSlides/notesSlide1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72" r:id="rId1"/>
    <p:sldMasterId id="2147483660" r:id="rId2"/>
  </p:sldMasterIdLst>
  <p:notesMasterIdLst>
    <p:notesMasterId r:id="rId140"/>
  </p:notesMasterIdLst>
  <p:handoutMasterIdLst>
    <p:handoutMasterId r:id="rId141"/>
  </p:handoutMasterIdLst>
  <p:sldIdLst>
    <p:sldId id="462" r:id="rId3"/>
    <p:sldId id="558" r:id="rId4"/>
    <p:sldId id="347" r:id="rId5"/>
    <p:sldId id="466" r:id="rId6"/>
    <p:sldId id="467" r:id="rId7"/>
    <p:sldId id="468" r:id="rId8"/>
    <p:sldId id="680" r:id="rId9"/>
    <p:sldId id="475" r:id="rId10"/>
    <p:sldId id="469" r:id="rId11"/>
    <p:sldId id="465" r:id="rId12"/>
    <p:sldId id="703" r:id="rId13"/>
    <p:sldId id="348" r:id="rId14"/>
    <p:sldId id="471" r:id="rId15"/>
    <p:sldId id="556" r:id="rId16"/>
    <p:sldId id="351" r:id="rId17"/>
    <p:sldId id="559" r:id="rId18"/>
    <p:sldId id="560" r:id="rId19"/>
    <p:sldId id="561" r:id="rId20"/>
    <p:sldId id="562" r:id="rId21"/>
    <p:sldId id="563" r:id="rId22"/>
    <p:sldId id="564" r:id="rId23"/>
    <p:sldId id="565" r:id="rId24"/>
    <p:sldId id="566" r:id="rId25"/>
    <p:sldId id="567" r:id="rId26"/>
    <p:sldId id="568" r:id="rId27"/>
    <p:sldId id="569" r:id="rId28"/>
    <p:sldId id="570" r:id="rId29"/>
    <p:sldId id="571" r:id="rId30"/>
    <p:sldId id="362" r:id="rId31"/>
    <p:sldId id="363" r:id="rId32"/>
    <p:sldId id="364" r:id="rId33"/>
    <p:sldId id="572" r:id="rId34"/>
    <p:sldId id="708" r:id="rId35"/>
    <p:sldId id="574" r:id="rId36"/>
    <p:sldId id="577" r:id="rId37"/>
    <p:sldId id="579" r:id="rId38"/>
    <p:sldId id="669" r:id="rId39"/>
    <p:sldId id="578" r:id="rId40"/>
    <p:sldId id="580" r:id="rId41"/>
    <p:sldId id="581" r:id="rId42"/>
    <p:sldId id="582" r:id="rId43"/>
    <p:sldId id="675" r:id="rId44"/>
    <p:sldId id="583" r:id="rId45"/>
    <p:sldId id="584" r:id="rId46"/>
    <p:sldId id="676" r:id="rId47"/>
    <p:sldId id="585" r:id="rId48"/>
    <p:sldId id="586" r:id="rId49"/>
    <p:sldId id="588" r:id="rId50"/>
    <p:sldId id="704" r:id="rId51"/>
    <p:sldId id="589" r:id="rId52"/>
    <p:sldId id="590" r:id="rId53"/>
    <p:sldId id="592" r:id="rId54"/>
    <p:sldId id="593" r:id="rId55"/>
    <p:sldId id="594" r:id="rId56"/>
    <p:sldId id="705" r:id="rId57"/>
    <p:sldId id="596" r:id="rId58"/>
    <p:sldId id="597" r:id="rId59"/>
    <p:sldId id="598" r:id="rId60"/>
    <p:sldId id="700" r:id="rId61"/>
    <p:sldId id="699" r:id="rId62"/>
    <p:sldId id="696" r:id="rId63"/>
    <p:sldId id="599" r:id="rId64"/>
    <p:sldId id="697" r:id="rId65"/>
    <p:sldId id="600" r:id="rId66"/>
    <p:sldId id="601" r:id="rId67"/>
    <p:sldId id="602" r:id="rId68"/>
    <p:sldId id="603" r:id="rId69"/>
    <p:sldId id="605" r:id="rId70"/>
    <p:sldId id="606" r:id="rId71"/>
    <p:sldId id="607" r:id="rId72"/>
    <p:sldId id="608" r:id="rId73"/>
    <p:sldId id="609" r:id="rId74"/>
    <p:sldId id="688" r:id="rId75"/>
    <p:sldId id="707" r:id="rId76"/>
    <p:sldId id="611" r:id="rId77"/>
    <p:sldId id="612" r:id="rId78"/>
    <p:sldId id="614" r:id="rId79"/>
    <p:sldId id="613" r:id="rId80"/>
    <p:sldId id="615" r:id="rId81"/>
    <p:sldId id="616" r:id="rId82"/>
    <p:sldId id="617" r:id="rId83"/>
    <p:sldId id="618" r:id="rId84"/>
    <p:sldId id="619" r:id="rId85"/>
    <p:sldId id="674" r:id="rId86"/>
    <p:sldId id="620" r:id="rId87"/>
    <p:sldId id="621" r:id="rId88"/>
    <p:sldId id="622" r:id="rId89"/>
    <p:sldId id="623" r:id="rId90"/>
    <p:sldId id="624" r:id="rId91"/>
    <p:sldId id="627" r:id="rId92"/>
    <p:sldId id="628" r:id="rId93"/>
    <p:sldId id="629" r:id="rId94"/>
    <p:sldId id="631" r:id="rId95"/>
    <p:sldId id="632" r:id="rId96"/>
    <p:sldId id="633" r:id="rId97"/>
    <p:sldId id="634" r:id="rId98"/>
    <p:sldId id="635" r:id="rId99"/>
    <p:sldId id="636" r:id="rId100"/>
    <p:sldId id="637" r:id="rId101"/>
    <p:sldId id="682" r:id="rId102"/>
    <p:sldId id="683" r:id="rId103"/>
    <p:sldId id="640" r:id="rId104"/>
    <p:sldId id="672" r:id="rId105"/>
    <p:sldId id="695" r:id="rId106"/>
    <p:sldId id="670" r:id="rId107"/>
    <p:sldId id="671" r:id="rId108"/>
    <p:sldId id="641" r:id="rId109"/>
    <p:sldId id="692" r:id="rId110"/>
    <p:sldId id="693" r:id="rId111"/>
    <p:sldId id="698" r:id="rId112"/>
    <p:sldId id="642" r:id="rId113"/>
    <p:sldId id="643" r:id="rId114"/>
    <p:sldId id="673" r:id="rId115"/>
    <p:sldId id="644" r:id="rId116"/>
    <p:sldId id="645" r:id="rId117"/>
    <p:sldId id="646" r:id="rId118"/>
    <p:sldId id="647" r:id="rId119"/>
    <p:sldId id="648" r:id="rId120"/>
    <p:sldId id="649" r:id="rId121"/>
    <p:sldId id="650" r:id="rId122"/>
    <p:sldId id="651" r:id="rId123"/>
    <p:sldId id="652" r:id="rId124"/>
    <p:sldId id="655" r:id="rId125"/>
    <p:sldId id="656" r:id="rId126"/>
    <p:sldId id="657" r:id="rId127"/>
    <p:sldId id="658" r:id="rId128"/>
    <p:sldId id="659" r:id="rId129"/>
    <p:sldId id="660" r:id="rId130"/>
    <p:sldId id="661" r:id="rId131"/>
    <p:sldId id="662" r:id="rId132"/>
    <p:sldId id="665" r:id="rId133"/>
    <p:sldId id="666" r:id="rId134"/>
    <p:sldId id="667" r:id="rId135"/>
    <p:sldId id="514" r:id="rId136"/>
    <p:sldId id="518" r:id="rId137"/>
    <p:sldId id="517" r:id="rId138"/>
    <p:sldId id="668" r:id="rId139"/>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99"/>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83979" autoAdjust="0"/>
  </p:normalViewPr>
  <p:slideViewPr>
    <p:cSldViewPr>
      <p:cViewPr varScale="1">
        <p:scale>
          <a:sx n="60" d="100"/>
          <a:sy n="60" d="100"/>
        </p:scale>
        <p:origin x="1310" y="58"/>
      </p:cViewPr>
      <p:guideLst>
        <p:guide orient="horz" pos="2160"/>
        <p:guide pos="2880"/>
      </p:guideLst>
    </p:cSldViewPr>
  </p:slideViewPr>
  <p:outlineViewPr>
    <p:cViewPr>
      <p:scale>
        <a:sx n="33" d="100"/>
        <a:sy n="33" d="100"/>
      </p:scale>
      <p:origin x="36" y="26868"/>
    </p:cViewPr>
    <p:sldLst>
      <p:sld r:id="rId1" collapse="1"/>
      <p:sld r:id="rId2" collapse="1"/>
      <p:sld r:id="rId3" collapse="1"/>
    </p:sldLst>
  </p:outlineViewPr>
  <p:notesTextViewPr>
    <p:cViewPr>
      <p:scale>
        <a:sx n="1" d="1"/>
        <a:sy n="1" d="1"/>
      </p:scale>
      <p:origin x="0" y="0"/>
    </p:cViewPr>
  </p:notesTextViewPr>
  <p:sorterViewPr>
    <p:cViewPr>
      <p:scale>
        <a:sx n="100" d="100"/>
        <a:sy n="100" d="100"/>
      </p:scale>
      <p:origin x="0" y="-8610"/>
    </p:cViewPr>
  </p:sorterViewPr>
  <p:notesViewPr>
    <p:cSldViewPr>
      <p:cViewPr varScale="1">
        <p:scale>
          <a:sx n="91" d="100"/>
          <a:sy n="91" d="100"/>
        </p:scale>
        <p:origin x="3726" y="108"/>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38" Type="http://schemas.openxmlformats.org/officeDocument/2006/relationships/slide" Target="slides/slide136.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144" Type="http://schemas.openxmlformats.org/officeDocument/2006/relationships/theme" Target="theme/theme1.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slide" Target="slides/slide122.xml"/><Relationship Id="rId129" Type="http://schemas.openxmlformats.org/officeDocument/2006/relationships/slide" Target="slides/slide127.xml"/><Relationship Id="rId137" Type="http://schemas.openxmlformats.org/officeDocument/2006/relationships/slide" Target="slides/slide13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32" Type="http://schemas.openxmlformats.org/officeDocument/2006/relationships/slide" Target="slides/slide130.xml"/><Relationship Id="rId140" Type="http://schemas.openxmlformats.org/officeDocument/2006/relationships/notesMaster" Target="notesMasters/notesMaster1.xml"/><Relationship Id="rId14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slide" Target="slides/slide128.xml"/><Relationship Id="rId135" Type="http://schemas.openxmlformats.org/officeDocument/2006/relationships/slide" Target="slides/slide133.xml"/><Relationship Id="rId143"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presProps" Target="presProps.xml"/></Relationships>
</file>

<file path=ppt/_rels/viewProps.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slide" Target="slides/slide13.xml"/><Relationship Id="rId1"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2329" cy="462120"/>
          </a:xfrm>
          <a:prstGeom prst="rect">
            <a:avLst/>
          </a:prstGeom>
        </p:spPr>
        <p:txBody>
          <a:bodyPr vert="horz" lIns="91440" tIns="45720" rIns="91440" bIns="45720" rtlCol="0"/>
          <a:lstStyle>
            <a:lvl1pPr algn="l">
              <a:defRPr sz="1200"/>
            </a:lvl1pPr>
          </a:lstStyle>
          <a:p>
            <a:r>
              <a:rPr lang="en-US" dirty="0" smtClean="0"/>
              <a:t>Southern Illinois University</a:t>
            </a:r>
            <a:endParaRPr lang="en-US" dirty="0"/>
          </a:p>
        </p:txBody>
      </p:sp>
      <p:sp>
        <p:nvSpPr>
          <p:cNvPr id="3" name="Date Placeholder 2"/>
          <p:cNvSpPr>
            <a:spLocks noGrp="1"/>
          </p:cNvSpPr>
          <p:nvPr>
            <p:ph type="dt" sz="quarter" idx="1"/>
          </p:nvPr>
        </p:nvSpPr>
        <p:spPr>
          <a:xfrm>
            <a:off x="3936174" y="0"/>
            <a:ext cx="3012329" cy="462120"/>
          </a:xfrm>
          <a:prstGeom prst="rect">
            <a:avLst/>
          </a:prstGeom>
        </p:spPr>
        <p:txBody>
          <a:bodyPr vert="horz" lIns="91440" tIns="45720" rIns="91440" bIns="45720" rtlCol="0"/>
          <a:lstStyle>
            <a:lvl1pPr algn="r">
              <a:defRPr sz="1200"/>
            </a:lvl1pPr>
          </a:lstStyle>
          <a:p>
            <a:endParaRPr lang="en-US" dirty="0"/>
          </a:p>
        </p:txBody>
      </p:sp>
      <p:sp>
        <p:nvSpPr>
          <p:cNvPr id="4" name="Footer Placeholder 3"/>
          <p:cNvSpPr>
            <a:spLocks noGrp="1"/>
          </p:cNvSpPr>
          <p:nvPr>
            <p:ph type="ftr" sz="quarter" idx="2"/>
          </p:nvPr>
        </p:nvSpPr>
        <p:spPr>
          <a:xfrm>
            <a:off x="1" y="8772378"/>
            <a:ext cx="3012329" cy="462120"/>
          </a:xfrm>
          <a:prstGeom prst="rect">
            <a:avLst/>
          </a:prstGeom>
        </p:spPr>
        <p:txBody>
          <a:bodyPr vert="horz" lIns="91440" tIns="45720" rIns="91440" bIns="45720" rtlCol="0" anchor="b"/>
          <a:lstStyle>
            <a:lvl1pPr algn="l">
              <a:defRPr sz="1200"/>
            </a:lvl1pPr>
          </a:lstStyle>
          <a:p>
            <a:r>
              <a:rPr lang="en-US" dirty="0" smtClean="0"/>
              <a:t>SH-05044-SH8</a:t>
            </a:r>
            <a:endParaRPr lang="en-US" dirty="0"/>
          </a:p>
        </p:txBody>
      </p:sp>
      <p:sp>
        <p:nvSpPr>
          <p:cNvPr id="5" name="Slide Number Placeholder 4"/>
          <p:cNvSpPr>
            <a:spLocks noGrp="1"/>
          </p:cNvSpPr>
          <p:nvPr>
            <p:ph type="sldNum" sz="quarter" idx="3"/>
          </p:nvPr>
        </p:nvSpPr>
        <p:spPr>
          <a:xfrm>
            <a:off x="3936174" y="8772378"/>
            <a:ext cx="3012329" cy="462120"/>
          </a:xfrm>
          <a:prstGeom prst="rect">
            <a:avLst/>
          </a:prstGeom>
        </p:spPr>
        <p:txBody>
          <a:bodyPr vert="horz" lIns="91440" tIns="45720" rIns="91440" bIns="45720" rtlCol="0" anchor="b"/>
          <a:lstStyle>
            <a:lvl1pPr algn="r">
              <a:defRPr sz="1200"/>
            </a:lvl1pPr>
          </a:lstStyle>
          <a:p>
            <a:fld id="{151AD9FE-FD14-4ADD-851A-0274BBA05793}" type="slidenum">
              <a:rPr lang="en-US" smtClean="0"/>
              <a:t>‹#›</a:t>
            </a:fld>
            <a:endParaRPr lang="en-US" dirty="0"/>
          </a:p>
        </p:txBody>
      </p:sp>
    </p:spTree>
    <p:extLst>
      <p:ext uri="{BB962C8B-B14F-4D97-AF65-F5344CB8AC3E}">
        <p14:creationId xmlns:p14="http://schemas.microsoft.com/office/powerpoint/2010/main" val="27320662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3177" tIns="46589" rIns="93177" bIns="46589" rtlCol="0"/>
          <a:lstStyle>
            <a:lvl1pPr algn="l">
              <a:defRPr sz="1200"/>
            </a:lvl1pPr>
          </a:lstStyle>
          <a:p>
            <a:r>
              <a:rPr lang="en-US" dirty="0" smtClean="0"/>
              <a:t>Southern Illinois University</a:t>
            </a:r>
            <a:endParaRPr lang="en-US" dirty="0"/>
          </a:p>
        </p:txBody>
      </p:sp>
      <p:sp>
        <p:nvSpPr>
          <p:cNvPr id="3" name="Date Placeholder 2"/>
          <p:cNvSpPr>
            <a:spLocks noGrp="1"/>
          </p:cNvSpPr>
          <p:nvPr>
            <p:ph type="dt" idx="1"/>
          </p:nvPr>
        </p:nvSpPr>
        <p:spPr>
          <a:xfrm>
            <a:off x="3936768" y="0"/>
            <a:ext cx="3011699" cy="461804"/>
          </a:xfrm>
          <a:prstGeom prst="rect">
            <a:avLst/>
          </a:prstGeom>
        </p:spPr>
        <p:txBody>
          <a:bodyPr vert="horz" lIns="93177" tIns="46589" rIns="93177" bIns="46589" rtlCol="0"/>
          <a:lstStyle>
            <a:lvl1pPr algn="r">
              <a:defRPr sz="1200"/>
            </a:lvl1pPr>
          </a:lstStyle>
          <a:p>
            <a:endParaRPr lang="en-US" dirty="0"/>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11699" cy="461804"/>
          </a:xfrm>
          <a:prstGeom prst="rect">
            <a:avLst/>
          </a:prstGeom>
        </p:spPr>
        <p:txBody>
          <a:bodyPr vert="horz" lIns="93177" tIns="46589" rIns="93177" bIns="46589" rtlCol="0" anchor="b"/>
          <a:lstStyle>
            <a:lvl1pPr algn="l">
              <a:defRPr sz="1200"/>
            </a:lvl1pPr>
          </a:lstStyle>
          <a:p>
            <a:r>
              <a:rPr lang="en-US" dirty="0" smtClean="0"/>
              <a:t>SH-05044-SH8</a:t>
            </a:r>
            <a:endParaRPr lang="en-US" dirty="0"/>
          </a:p>
        </p:txBody>
      </p:sp>
      <p:sp>
        <p:nvSpPr>
          <p:cNvPr id="7" name="Slide Number Placeholder 6"/>
          <p:cNvSpPr>
            <a:spLocks noGrp="1"/>
          </p:cNvSpPr>
          <p:nvPr>
            <p:ph type="sldNum" sz="quarter" idx="5"/>
          </p:nvPr>
        </p:nvSpPr>
        <p:spPr>
          <a:xfrm>
            <a:off x="3936768" y="8772669"/>
            <a:ext cx="3011699" cy="461804"/>
          </a:xfrm>
          <a:prstGeom prst="rect">
            <a:avLst/>
          </a:prstGeom>
        </p:spPr>
        <p:txBody>
          <a:bodyPr vert="horz" lIns="93177" tIns="46589" rIns="93177" bIns="46589" rtlCol="0" anchor="b"/>
          <a:lstStyle>
            <a:lvl1pPr algn="r">
              <a:defRPr sz="1200"/>
            </a:lvl1pPr>
          </a:lstStyle>
          <a:p>
            <a:fld id="{236F376C-05AE-40DA-9153-0868A2A48635}" type="slidenum">
              <a:rPr lang="en-US" smtClean="0"/>
              <a:t>‹#›</a:t>
            </a:fld>
            <a:endParaRPr lang="en-US" dirty="0"/>
          </a:p>
        </p:txBody>
      </p:sp>
    </p:spTree>
    <p:extLst>
      <p:ext uri="{BB962C8B-B14F-4D97-AF65-F5344CB8AC3E}">
        <p14:creationId xmlns:p14="http://schemas.microsoft.com/office/powerpoint/2010/main" val="8915321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hemeOverride" Target="../theme/themeOverride9.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hemeOverride" Target="../theme/themeOverride10.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3" Type="http://schemas.openxmlformats.org/officeDocument/2006/relationships/slide" Target="../slides/slide134.xml"/><Relationship Id="rId2" Type="http://schemas.openxmlformats.org/officeDocument/2006/relationships/notesMaster" Target="../notesMasters/notesMaster1.xml"/><Relationship Id="rId1" Type="http://schemas.openxmlformats.org/officeDocument/2006/relationships/themeOverride" Target="../theme/themeOverride13.xml"/></Relationships>
</file>

<file path=ppt/notesSlides/_rels/notesSlide135.xml.rels><?xml version="1.0" encoding="UTF-8" standalone="yes"?>
<Relationships xmlns="http://schemas.openxmlformats.org/package/2006/relationships"><Relationship Id="rId3" Type="http://schemas.openxmlformats.org/officeDocument/2006/relationships/slide" Target="../slides/slide135.xml"/><Relationship Id="rId2" Type="http://schemas.openxmlformats.org/officeDocument/2006/relationships/notesMaster" Target="../notesMasters/notesMaster1.xml"/><Relationship Id="rId1" Type="http://schemas.openxmlformats.org/officeDocument/2006/relationships/themeOverride" Target="../theme/themeOverride14.xml"/></Relationships>
</file>

<file path=ppt/notesSlides/_rels/notesSlide136.xml.rels><?xml version="1.0" encoding="UTF-8" standalone="yes"?>
<Relationships xmlns="http://schemas.openxmlformats.org/package/2006/relationships"><Relationship Id="rId3" Type="http://schemas.openxmlformats.org/officeDocument/2006/relationships/slide" Target="../slides/slide136.xml"/><Relationship Id="rId2" Type="http://schemas.openxmlformats.org/officeDocument/2006/relationships/notesMaster" Target="../notesMasters/notesMaster1.xml"/><Relationship Id="rId1" Type="http://schemas.openxmlformats.org/officeDocument/2006/relationships/themeOverride" Target="../theme/themeOverride15.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notesMaster" Target="../notesMasters/notesMaster1.xml"/><Relationship Id="rId1" Type="http://schemas.openxmlformats.org/officeDocument/2006/relationships/themeOverride" Target="../theme/themeOverride1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hemeOverride" Target="../theme/themeOverride2.xml"/></Relationships>
</file>

<file path=ppt/notesSlides/_rels/notesSlide30.xml.rels><?xml version="1.0" encoding="UTF-8" standalone="yes"?>
<Relationships xmlns="http://schemas.openxmlformats.org/package/2006/relationships"><Relationship Id="rId3" Type="http://schemas.openxmlformats.org/officeDocument/2006/relationships/slide" Target="../slides/slide30.xml"/><Relationship Id="rId2" Type="http://schemas.openxmlformats.org/officeDocument/2006/relationships/notesMaster" Target="../notesMasters/notesMaster1.xml"/><Relationship Id="rId1" Type="http://schemas.openxmlformats.org/officeDocument/2006/relationships/themeOverride" Target="../theme/themeOverride12.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esfi.org/resource/downed-power-lines-261"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hemeOverride" Target="../theme/themeOverride3.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hemeOverride" Target="../theme/themeOverride4.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3" Type="http://schemas.openxmlformats.org/officeDocument/2006/relationships/hyperlink" Target="https://www.osha.gov/pls/oshaweb/owadisp.show_document?p_table=STANDARDS&amp;p_id=9868#1910.269(x)" TargetMode="External"/><Relationship Id="rId2" Type="http://schemas.openxmlformats.org/officeDocument/2006/relationships/slide" Target="../slides/slide59.xml"/><Relationship Id="rId1" Type="http://schemas.openxmlformats.org/officeDocument/2006/relationships/notesMaster" Target="../notesMasters/notesMaster1.xml"/><Relationship Id="rId5" Type="http://schemas.openxmlformats.org/officeDocument/2006/relationships/hyperlink" Target="https://www.osha.gov/SLTC/etools/electric_power/energized_deenergized.html" TargetMode="External"/><Relationship Id="rId4" Type="http://schemas.openxmlformats.org/officeDocument/2006/relationships/hyperlink" Target="https://www.osha.gov/SLTC/etools/electric_power/energized_liveline_barehand.html" TargetMode="Externa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hemeOverride" Target="../theme/themeOverride5.xml"/></Relationships>
</file>

<file path=ppt/notesSlides/_rels/notesSlide60.xml.rels><?xml version="1.0" encoding="UTF-8" standalone="yes"?>
<Relationships xmlns="http://schemas.openxmlformats.org/package/2006/relationships"><Relationship Id="rId3" Type="http://schemas.openxmlformats.org/officeDocument/2006/relationships/hyperlink" Target="https://engineering.mit.edu/engage/ask-an-engineer/how-do-birds-sit-on-high-voltage-power-lines-without-getting-electrocuted/" TargetMode="External"/><Relationship Id="rId2" Type="http://schemas.openxmlformats.org/officeDocument/2006/relationships/slide" Target="../slides/slide60.xml"/><Relationship Id="rId1" Type="http://schemas.openxmlformats.org/officeDocument/2006/relationships/notesMaster" Target="../notesMasters/notesMaster1.xml"/><Relationship Id="rId4" Type="http://schemas.openxmlformats.org/officeDocument/2006/relationships/hyperlink" Target="https://books.google.com/books?id=YtmIBwAAQBAJ&amp;pg=PA210&amp;lpg=PA210&amp;dq=lineman+wand+equalize+potencial&amp;source=bl&amp;ots=chFPaE0mdC&amp;sig=ACfU3U3LcC4uTWJXGrBl2D7h1LIOIm6pTA&amp;hl=en&amp;sa=X&amp;ved=2ahUKEwi6o56H5YbkAhVRPn0KHcqJDSAQ6AEwCXoECAoQAQ#v=onepage&amp;q=lineman%20wand%20equalize%20potencial&amp;f=false" TargetMode="Externa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hemeOverride" Target="../theme/themeOverride6.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hemeOverride" Target="../theme/themeOverride7.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hemeOverride" Target="../theme/themeOverride8.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fontAlgn="base">
              <a:spcBef>
                <a:spcPct val="30000"/>
              </a:spcBef>
              <a:spcAft>
                <a:spcPct val="0"/>
              </a:spcAft>
              <a:defRPr/>
            </a:pPr>
            <a:endParaRPr lang="en-US" baseline="0" dirty="0" smtClean="0">
              <a:solidFill>
                <a:srgbClr val="000000"/>
              </a:solidFill>
              <a:latin typeface="Arial" charset="0"/>
            </a:endParaRPr>
          </a:p>
        </p:txBody>
      </p:sp>
      <p:sp>
        <p:nvSpPr>
          <p:cNvPr id="8" name="Slide Number Placeholder 7"/>
          <p:cNvSpPr>
            <a:spLocks noGrp="1"/>
          </p:cNvSpPr>
          <p:nvPr>
            <p:ph type="sldNum" sz="quarter" idx="10"/>
          </p:nvPr>
        </p:nvSpPr>
        <p:spPr/>
        <p:txBody>
          <a:bodyPr/>
          <a:lstStyle/>
          <a:p>
            <a:fld id="{236F376C-05AE-40DA-9153-0868A2A48635}" type="slidenum">
              <a:rPr lang="en-US" smtClean="0"/>
              <a:t>1</a:t>
            </a:fld>
            <a:endParaRPr lang="en-US" dirty="0"/>
          </a:p>
        </p:txBody>
      </p:sp>
    </p:spTree>
    <p:extLst>
      <p:ext uri="{BB962C8B-B14F-4D97-AF65-F5344CB8AC3E}">
        <p14:creationId xmlns:p14="http://schemas.microsoft.com/office/powerpoint/2010/main" val="42009336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1255713" y="717550"/>
            <a:ext cx="4799012" cy="3600450"/>
          </a:xfrm>
        </p:spPr>
      </p:sp>
      <p:sp>
        <p:nvSpPr>
          <p:cNvPr id="26627" name="Notes Placeholder 2"/>
          <p:cNvSpPr>
            <a:spLocks noGrp="1" noChangeArrowheads="1"/>
          </p:cNvSpPr>
          <p:nvPr>
            <p:ph type="body" idx="1"/>
          </p:nvPr>
        </p:nvSpPr>
        <p:spPr>
          <a:noFill/>
        </p:spPr>
        <p:txBody>
          <a:bodyPr anchor="t"/>
          <a:lstStyle/>
          <a:p>
            <a:endParaRPr lang="en-US" altLang="en-US" dirty="0" smtClean="0"/>
          </a:p>
        </p:txBody>
      </p:sp>
      <p:sp>
        <p:nvSpPr>
          <p:cNvPr id="26628" name="Slide Number Placeholder 3"/>
          <p:cNvSpPr txBox="1">
            <a:spLocks noGrp="1" noChangeArrowheads="1"/>
          </p:cNvSpPr>
          <p:nvPr/>
        </p:nvSpPr>
        <p:spPr bwMode="auto">
          <a:xfrm>
            <a:off x="4144963" y="9120188"/>
            <a:ext cx="316865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49" tIns="46445" rIns="93249" bIns="46445" anchor="b"/>
          <a:lstStyle>
            <a:lvl1pPr>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1pPr>
            <a:lvl2pPr marL="742950" indent="-28575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2pPr>
            <a:lvl3pPr marL="11430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3pPr>
            <a:lvl4pPr marL="16002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4pPr>
            <a:lvl5pPr marL="20574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5pPr>
            <a:lvl6pPr marL="25146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6pPr>
            <a:lvl7pPr marL="29718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7pPr>
            <a:lvl8pPr marL="34290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8pPr>
            <a:lvl9pPr marL="38862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9pPr>
          </a:lstStyle>
          <a:p>
            <a:pPr algn="r" eaLnBrk="1" hangingPunct="1">
              <a:buSzPct val="45000"/>
              <a:buFont typeface="StarSymbol" charset="0"/>
              <a:buNone/>
            </a:pPr>
            <a:fld id="{16F7CAB5-C6BB-4759-8763-0644849A5342}" type="slidenum">
              <a:rPr lang="en-US" altLang="en-US" sz="1200">
                <a:solidFill>
                  <a:srgbClr val="000000"/>
                </a:solidFill>
                <a:latin typeface="Times New Roman" panose="02020603050405020304" pitchFamily="18" charset="0"/>
                <a:ea typeface="SimSun" panose="02010600030101010101" pitchFamily="2" charset="-122"/>
                <a:cs typeface="AR PL UMing HK" charset="0"/>
              </a:rPr>
              <a:pPr algn="r" eaLnBrk="1" hangingPunct="1">
                <a:buSzPct val="45000"/>
                <a:buFont typeface="StarSymbol" charset="0"/>
                <a:buNone/>
              </a:pPr>
              <a:t>10</a:t>
            </a:fld>
            <a:endParaRPr lang="en-US" altLang="en-US" sz="1200" dirty="0">
              <a:solidFill>
                <a:srgbClr val="000000"/>
              </a:solidFill>
              <a:latin typeface="Times New Roman" panose="02020603050405020304" pitchFamily="18" charset="0"/>
              <a:ea typeface="SimSun" panose="02010600030101010101" pitchFamily="2" charset="-122"/>
              <a:cs typeface="AR PL UMing HK" charset="0"/>
            </a:endParaRPr>
          </a:p>
        </p:txBody>
      </p:sp>
      <p:sp>
        <p:nvSpPr>
          <p:cNvPr id="4" name="Slide Number Placeholder 3"/>
          <p:cNvSpPr>
            <a:spLocks noGrp="1"/>
          </p:cNvSpPr>
          <p:nvPr>
            <p:ph type="sldNum" sz="quarter" idx="10"/>
          </p:nvPr>
        </p:nvSpPr>
        <p:spPr/>
        <p:txBody>
          <a:bodyPr/>
          <a:lstStyle/>
          <a:p>
            <a:fld id="{236F376C-05AE-40DA-9153-0868A2A48635}" type="slidenum">
              <a:rPr lang="en-US" smtClean="0"/>
              <a:t>10</a:t>
            </a:fld>
            <a:endParaRPr lang="en-US" dirty="0"/>
          </a:p>
        </p:txBody>
      </p:sp>
    </p:spTree>
    <p:extLst>
      <p:ext uri="{BB962C8B-B14F-4D97-AF65-F5344CB8AC3E}">
        <p14:creationId xmlns:p14="http://schemas.microsoft.com/office/powerpoint/2010/main" val="923709289"/>
      </p:ext>
    </p:extLst>
  </p:cSld>
  <p:clrMapOvr>
    <a:overrideClrMapping bg1="lt1" tx1="dk1" bg2="lt2" tx2="dk2" accent1="accent1" accent2="accent2" accent3="accent3" accent4="accent4" accent5="accent5" accent6="accent6" hlink="hlink" folHlink="folHlink"/>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lang="zh-CN" altLang="en-US" sz="1200" b="1" dirty="0" smtClean="0"/>
              <a:t>培训师注意事项：</a:t>
            </a:r>
            <a:endParaRPr lang="en-US" altLang="en-US" sz="1200" b="1" dirty="0" smtClean="0"/>
          </a:p>
          <a:p>
            <a:pPr>
              <a:spcBef>
                <a:spcPct val="50000"/>
              </a:spcBef>
            </a:pPr>
            <a:endParaRPr lang="en-US" altLang="en-US" sz="1200" b="1" dirty="0" smtClean="0">
              <a:latin typeface="+mn-lt"/>
            </a:endParaRPr>
          </a:p>
          <a:p>
            <a:pPr>
              <a:spcBef>
                <a:spcPct val="50000"/>
              </a:spcBef>
            </a:pPr>
            <a:r>
              <a:rPr lang="ja-JP" altLang="en-US" sz="1200" dirty="0" smtClean="0">
                <a:latin typeface="Arial" panose="020B0604020202020204" pitchFamily="34" charset="0"/>
              </a:rPr>
              <a:t>参考</a:t>
            </a:r>
            <a:r>
              <a:rPr lang="en-US" altLang="en-US" sz="1200" dirty="0" smtClean="0">
                <a:latin typeface="Arial" panose="020B0604020202020204" pitchFamily="34" charset="0"/>
              </a:rPr>
              <a:t> 1926.417:</a:t>
            </a:r>
          </a:p>
          <a:p>
            <a:r>
              <a:rPr lang="zh-CN" altLang="en-US" sz="1200" b="1" dirty="0" smtClean="0">
                <a:latin typeface="Arial" panose="020B0604020202020204" pitchFamily="34" charset="0"/>
              </a:rPr>
              <a:t>（</a:t>
            </a:r>
            <a:r>
              <a:rPr lang="en-US" altLang="zh-CN" sz="1200" b="1" dirty="0" smtClean="0">
                <a:latin typeface="Arial" panose="020B0604020202020204" pitchFamily="34" charset="0"/>
              </a:rPr>
              <a:t>a</a:t>
            </a:r>
            <a:r>
              <a:rPr lang="zh-CN" altLang="en-US" sz="1200" b="1" dirty="0" smtClean="0">
                <a:latin typeface="Arial" panose="020B0604020202020204" pitchFamily="34" charset="0"/>
              </a:rPr>
              <a:t>）控制。</a:t>
            </a:r>
            <a:r>
              <a:rPr lang="zh-CN" altLang="en-US" sz="1200" b="0" dirty="0" smtClean="0">
                <a:latin typeface="Arial" panose="020B0604020202020204" pitchFamily="34" charset="0"/>
              </a:rPr>
              <a:t>在加电或断电的设备或电路上工作期间应停用的控制装置应加标签。 </a:t>
            </a:r>
            <a:r>
              <a:rPr lang="zh-CN" altLang="en-US" sz="1200" b="1" dirty="0" smtClean="0">
                <a:latin typeface="Arial" panose="020B0604020202020204" pitchFamily="34" charset="0"/>
              </a:rPr>
              <a:t>（</a:t>
            </a:r>
            <a:r>
              <a:rPr lang="en-US" altLang="zh-CN" sz="1200" b="1" dirty="0" smtClean="0">
                <a:latin typeface="Arial" panose="020B0604020202020204" pitchFamily="34" charset="0"/>
              </a:rPr>
              <a:t>b</a:t>
            </a:r>
            <a:r>
              <a:rPr lang="zh-CN" altLang="en-US" sz="1200" b="1" dirty="0" smtClean="0">
                <a:latin typeface="Arial" panose="020B0604020202020204" pitchFamily="34" charset="0"/>
              </a:rPr>
              <a:t>）设备和电路。</a:t>
            </a:r>
            <a:r>
              <a:rPr lang="zh-CN" altLang="en-US" sz="1200" b="0" dirty="0" smtClean="0">
                <a:latin typeface="Arial" panose="020B0604020202020204" pitchFamily="34" charset="0"/>
              </a:rPr>
              <a:t>断电的设备或电路应使其不工作，并应在可以使该设备或电路通电的所有位置粘贴标签。 </a:t>
            </a:r>
            <a:endParaRPr lang="en-US" altLang="zh-CN" sz="1200" b="0" dirty="0" smtClean="0">
              <a:latin typeface="Arial" panose="020B0604020202020204" pitchFamily="34" charset="0"/>
            </a:endParaRPr>
          </a:p>
          <a:p>
            <a:r>
              <a:rPr lang="zh-CN" altLang="en-US" sz="1200" b="1" dirty="0" smtClean="0">
                <a:latin typeface="Arial" panose="020B0604020202020204" pitchFamily="34" charset="0"/>
              </a:rPr>
              <a:t>（</a:t>
            </a:r>
            <a:r>
              <a:rPr lang="en-US" altLang="zh-CN" sz="1200" b="1" dirty="0" smtClean="0">
                <a:latin typeface="Arial" panose="020B0604020202020204" pitchFamily="34" charset="0"/>
              </a:rPr>
              <a:t>c</a:t>
            </a:r>
            <a:r>
              <a:rPr lang="zh-CN" altLang="en-US" sz="1200" b="1" dirty="0" smtClean="0">
                <a:latin typeface="Arial" panose="020B0604020202020204" pitchFamily="34" charset="0"/>
              </a:rPr>
              <a:t>）标签。</a:t>
            </a:r>
            <a:r>
              <a:rPr lang="zh-CN" altLang="en-US" sz="1200" b="0" dirty="0" smtClean="0">
                <a:latin typeface="Arial" panose="020B0604020202020204" pitchFamily="34" charset="0"/>
              </a:rPr>
              <a:t>应放置标签以清楚地识别正在使用的设备或电路。</a:t>
            </a:r>
            <a:endParaRPr lang="en-US" altLang="en-US" sz="1200" b="0" dirty="0" smtClean="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236F376C-05AE-40DA-9153-0868A2A48635}" type="slidenum">
              <a:rPr lang="en-US" smtClean="0"/>
              <a:t>100</a:t>
            </a:fld>
            <a:endParaRPr lang="en-US" dirty="0"/>
          </a:p>
        </p:txBody>
      </p:sp>
    </p:spTree>
    <p:extLst>
      <p:ext uri="{BB962C8B-B14F-4D97-AF65-F5344CB8AC3E}">
        <p14:creationId xmlns:p14="http://schemas.microsoft.com/office/powerpoint/2010/main" val="2387689855"/>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lang="zh-CN" altLang="en-US" b="1" dirty="0" smtClean="0"/>
              <a:t>培训师注意事项： </a:t>
            </a:r>
            <a:endParaRPr lang="en-US" altLang="zh-CN" b="1" dirty="0" smtClean="0"/>
          </a:p>
          <a:p>
            <a:pPr marL="0" marR="0" lvl="0" indent="0" algn="l" defTabSz="914400" rtl="0" eaLnBrk="1" fontAlgn="auto" latinLnBrk="0" hangingPunct="1">
              <a:lnSpc>
                <a:spcPct val="100000"/>
              </a:lnSpc>
              <a:spcBef>
                <a:spcPct val="50000"/>
              </a:spcBef>
              <a:spcAft>
                <a:spcPts val="0"/>
              </a:spcAft>
              <a:buClrTx/>
              <a:buSzTx/>
              <a:buFontTx/>
              <a:buNone/>
              <a:tabLst/>
              <a:defRPr/>
            </a:pPr>
            <a:endParaRPr lang="en-US" altLang="zh-CN" dirty="0" smtClean="0"/>
          </a:p>
          <a:p>
            <a:pPr marL="0" marR="0" lvl="0" indent="0" algn="l" defTabSz="914400" rtl="0" eaLnBrk="1" fontAlgn="auto" latinLnBrk="0" hangingPunct="1">
              <a:lnSpc>
                <a:spcPct val="100000"/>
              </a:lnSpc>
              <a:spcBef>
                <a:spcPct val="50000"/>
              </a:spcBef>
              <a:spcAft>
                <a:spcPts val="0"/>
              </a:spcAft>
              <a:buClrTx/>
              <a:buSzTx/>
              <a:buFontTx/>
              <a:buNone/>
              <a:tabLst/>
              <a:defRPr/>
            </a:pPr>
            <a:r>
              <a:rPr lang="zh-CN" altLang="en-US" dirty="0" smtClean="0"/>
              <a:t>互动案例研究，有四个问题供学生讨论</a:t>
            </a:r>
            <a:endParaRPr lang="en-US" altLang="en-US" sz="1200" b="0" dirty="0" smtClean="0">
              <a:latin typeface="+mn-lt"/>
            </a:endParaRPr>
          </a:p>
        </p:txBody>
      </p:sp>
      <p:sp>
        <p:nvSpPr>
          <p:cNvPr id="4" name="Slide Number Placeholder 3"/>
          <p:cNvSpPr>
            <a:spLocks noGrp="1"/>
          </p:cNvSpPr>
          <p:nvPr>
            <p:ph type="sldNum" sz="quarter" idx="10"/>
          </p:nvPr>
        </p:nvSpPr>
        <p:spPr/>
        <p:txBody>
          <a:bodyPr/>
          <a:lstStyle/>
          <a:p>
            <a:fld id="{236F376C-05AE-40DA-9153-0868A2A48635}" type="slidenum">
              <a:rPr lang="en-US" smtClean="0"/>
              <a:t>101</a:t>
            </a:fld>
            <a:endParaRPr lang="en-US" dirty="0"/>
          </a:p>
        </p:txBody>
      </p:sp>
    </p:spTree>
    <p:extLst>
      <p:ext uri="{BB962C8B-B14F-4D97-AF65-F5344CB8AC3E}">
        <p14:creationId xmlns:p14="http://schemas.microsoft.com/office/powerpoint/2010/main" val="285707464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r>
              <a:rPr lang="en-US" dirty="0" smtClean="0"/>
              <a:t>https://www.bradyid.com/applications/arc-flash-labeling-requirements</a:t>
            </a:r>
          </a:p>
          <a:p>
            <a:r>
              <a:rPr lang="en-US" dirty="0" smtClean="0"/>
              <a:t>https://www.osha.gov/SLTC/etools/electric_power/personal_protective_equipment.html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102</a:t>
            </a:fld>
            <a:endParaRPr lang="en-US" dirty="0"/>
          </a:p>
        </p:txBody>
      </p:sp>
    </p:spTree>
    <p:extLst>
      <p:ext uri="{BB962C8B-B14F-4D97-AF65-F5344CB8AC3E}">
        <p14:creationId xmlns:p14="http://schemas.microsoft.com/office/powerpoint/2010/main" val="1447710660"/>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t>完整版本的</a:t>
            </a:r>
            <a:r>
              <a:rPr lang="en-GB" altLang="en-US" sz="1200" dirty="0" smtClean="0"/>
              <a:t>NFPA-70E</a:t>
            </a:r>
            <a:r>
              <a:rPr lang="ja-JP" altLang="en-US" sz="1200" dirty="0" smtClean="0"/>
              <a:t>文件来自</a:t>
            </a:r>
            <a:r>
              <a:rPr lang="en-GB" altLang="en-US" sz="1200" baseline="0" dirty="0" smtClean="0"/>
              <a:t> </a:t>
            </a:r>
            <a:r>
              <a:rPr lang="en-GB" altLang="en-US" sz="1200" dirty="0" smtClean="0"/>
              <a:t>https://www.nfpa.org/codes-and-standards/all-codes-and-standards/list-of-codes-and-standards/detail?code=70E</a:t>
            </a:r>
          </a:p>
        </p:txBody>
      </p:sp>
      <p:sp>
        <p:nvSpPr>
          <p:cNvPr id="4" name="Slide Number Placeholder 3"/>
          <p:cNvSpPr>
            <a:spLocks noGrp="1"/>
          </p:cNvSpPr>
          <p:nvPr>
            <p:ph type="sldNum" sz="quarter" idx="10"/>
          </p:nvPr>
        </p:nvSpPr>
        <p:spPr/>
        <p:txBody>
          <a:bodyPr/>
          <a:lstStyle/>
          <a:p>
            <a:fld id="{236F376C-05AE-40DA-9153-0868A2A48635}" type="slidenum">
              <a:rPr lang="en-US" smtClean="0"/>
              <a:t>103</a:t>
            </a:fld>
            <a:endParaRPr lang="en-US" dirty="0"/>
          </a:p>
        </p:txBody>
      </p:sp>
    </p:spTree>
    <p:extLst>
      <p:ext uri="{BB962C8B-B14F-4D97-AF65-F5344CB8AC3E}">
        <p14:creationId xmlns:p14="http://schemas.microsoft.com/office/powerpoint/2010/main" val="292882177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lang="zh-CN" altLang="en-US" sz="1200" b="1" dirty="0" smtClean="0"/>
              <a:t>培训师注意事项：</a:t>
            </a:r>
            <a:endParaRPr lang="en-US" altLang="en-US" sz="1200" b="1" dirty="0" smtClean="0"/>
          </a:p>
          <a:p>
            <a:endParaRPr lang="en-US" sz="1200" baseline="0" dirty="0" smtClean="0">
              <a:latin typeface="Times New Roman" panose="02020603050405020304" pitchFamily="18" charset="0"/>
              <a:cs typeface="Times New Roman" panose="02020603050405020304" pitchFamily="18" charset="0"/>
            </a:endParaRPr>
          </a:p>
          <a:p>
            <a:r>
              <a:rPr lang="ja-JP" altLang="en-US" sz="1200" dirty="0" smtClean="0">
                <a:latin typeface="Times New Roman" panose="02020603050405020304" pitchFamily="18" charset="0"/>
                <a:cs typeface="Times New Roman" panose="02020603050405020304" pitchFamily="18" charset="0"/>
              </a:rPr>
              <a:t>参考：</a:t>
            </a:r>
            <a:endParaRPr lang="en-US" altLang="ja-JP" sz="1200" dirty="0" smtClean="0">
              <a:latin typeface="Times New Roman" panose="02020603050405020304" pitchFamily="18" charset="0"/>
              <a:cs typeface="Times New Roman" panose="02020603050405020304" pitchFamily="18" charset="0"/>
            </a:endParaRPr>
          </a:p>
          <a:p>
            <a:pPr marL="0" indent="0">
              <a:buClr>
                <a:srgbClr val="0000FF"/>
              </a:buClr>
              <a:buFont typeface="Wingdings" panose="05000000000000000000" pitchFamily="2" charset="2"/>
              <a:buNone/>
            </a:pPr>
            <a:r>
              <a:rPr lang="en-US" altLang="ja-JP" sz="1200" dirty="0" smtClean="0">
                <a:solidFill>
                  <a:schemeClr val="tx1"/>
                </a:solidFill>
                <a:latin typeface="Times New Roman" panose="02020603050405020304" pitchFamily="18" charset="0"/>
                <a:ea typeface="+mn-ea"/>
                <a:cs typeface="Times New Roman" panose="02020603050405020304" pitchFamily="18" charset="0"/>
              </a:rPr>
              <a:t>2018</a:t>
            </a:r>
            <a:r>
              <a:rPr lang="ja-JP" altLang="en-US" sz="1200" dirty="0" smtClean="0">
                <a:solidFill>
                  <a:schemeClr val="tx1"/>
                </a:solidFill>
                <a:latin typeface="Times New Roman" panose="02020603050405020304" pitchFamily="18" charset="0"/>
                <a:ea typeface="+mn-ea"/>
                <a:cs typeface="Times New Roman" panose="02020603050405020304" pitchFamily="18" charset="0"/>
              </a:rPr>
              <a:t>年版</a:t>
            </a:r>
            <a:r>
              <a:rPr lang="en-US" sz="1200" dirty="0" smtClean="0">
                <a:solidFill>
                  <a:schemeClr val="tx1"/>
                </a:solidFill>
                <a:latin typeface="Times New Roman" panose="02020603050405020304" pitchFamily="18" charset="0"/>
                <a:ea typeface="+mn-ea"/>
                <a:cs typeface="Times New Roman" panose="02020603050405020304" pitchFamily="18" charset="0"/>
              </a:rPr>
              <a:t>NFPA 70E：</a:t>
            </a:r>
            <a:r>
              <a:rPr lang="ja-JP" altLang="en-US" sz="1200" dirty="0" smtClean="0">
                <a:solidFill>
                  <a:schemeClr val="tx1"/>
                </a:solidFill>
                <a:latin typeface="Times New Roman" panose="02020603050405020304" pitchFamily="18" charset="0"/>
                <a:ea typeface="+mn-ea"/>
                <a:cs typeface="Times New Roman" panose="02020603050405020304" pitchFamily="18" charset="0"/>
              </a:rPr>
              <a:t>表</a:t>
            </a:r>
            <a:r>
              <a:rPr lang="en-US" altLang="ja-JP" sz="1200" dirty="0" smtClean="0">
                <a:solidFill>
                  <a:schemeClr val="tx1"/>
                </a:solidFill>
                <a:latin typeface="Times New Roman" panose="02020603050405020304" pitchFamily="18" charset="0"/>
                <a:ea typeface="+mn-ea"/>
                <a:cs typeface="Times New Roman" panose="02020603050405020304" pitchFamily="18" charset="0"/>
              </a:rPr>
              <a:t>1307.(C)(15)(c)</a:t>
            </a:r>
            <a:r>
              <a:rPr lang="zh-CN" altLang="en-US" sz="1200" dirty="0" smtClean="0">
                <a:latin typeface="Times New Roman" panose="02020603050405020304" pitchFamily="18" charset="0"/>
                <a:ea typeface="MS PGothic" panose="020B0600070205080204" pitchFamily="34" charset="-128"/>
              </a:rPr>
              <a:t>个人</a:t>
            </a:r>
            <a:r>
              <a:rPr lang="zh-CN" altLang="en-US" sz="1200" dirty="0" smtClean="0">
                <a:latin typeface="Times New Roman" panose="02020603050405020304" pitchFamily="18" charset="0"/>
                <a:ea typeface="SimSun" panose="02010600030101010101" pitchFamily="2" charset="-122"/>
              </a:rPr>
              <a:t>保护</a:t>
            </a:r>
            <a:r>
              <a:rPr lang="zh-CN" altLang="en-US" sz="1200" dirty="0" smtClean="0">
                <a:latin typeface="Times New Roman" panose="02020603050405020304" pitchFamily="18" charset="0"/>
                <a:ea typeface="MS PGothic" panose="020B0600070205080204" pitchFamily="34" charset="-128"/>
              </a:rPr>
              <a:t>设备</a:t>
            </a:r>
            <a:r>
              <a:rPr lang="en-US" sz="1200" dirty="0" smtClean="0">
                <a:latin typeface="Times New Roman" panose="02020603050405020304" pitchFamily="18" charset="0"/>
                <a:ea typeface="MS PGothic" panose="020B0600070205080204" pitchFamily="34" charset="-128"/>
              </a:rPr>
              <a:t>(PPE)</a:t>
            </a:r>
            <a:endParaRPr lang="en-US" sz="1200" dirty="0"/>
          </a:p>
        </p:txBody>
      </p:sp>
      <p:sp>
        <p:nvSpPr>
          <p:cNvPr id="4" name="Slide Number Placeholder 3"/>
          <p:cNvSpPr>
            <a:spLocks noGrp="1"/>
          </p:cNvSpPr>
          <p:nvPr>
            <p:ph type="sldNum" sz="quarter" idx="10"/>
          </p:nvPr>
        </p:nvSpPr>
        <p:spPr/>
        <p:txBody>
          <a:bodyPr/>
          <a:lstStyle/>
          <a:p>
            <a:fld id="{236F376C-05AE-40DA-9153-0868A2A48635}" type="slidenum">
              <a:rPr lang="en-US" smtClean="0"/>
              <a:t>104</a:t>
            </a:fld>
            <a:endParaRPr lang="en-US" dirty="0"/>
          </a:p>
        </p:txBody>
      </p:sp>
    </p:spTree>
    <p:extLst>
      <p:ext uri="{BB962C8B-B14F-4D97-AF65-F5344CB8AC3E}">
        <p14:creationId xmlns:p14="http://schemas.microsoft.com/office/powerpoint/2010/main" val="81212912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105</a:t>
            </a:fld>
            <a:endParaRPr lang="en-US" dirty="0"/>
          </a:p>
        </p:txBody>
      </p:sp>
    </p:spTree>
    <p:extLst>
      <p:ext uri="{BB962C8B-B14F-4D97-AF65-F5344CB8AC3E}">
        <p14:creationId xmlns:p14="http://schemas.microsoft.com/office/powerpoint/2010/main" val="1743682708"/>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r>
              <a:rPr lang="ja-JP" altLang="en-US" dirty="0" smtClean="0"/>
              <a:t>来自</a:t>
            </a:r>
            <a:r>
              <a:rPr lang="en-US" dirty="0" smtClean="0"/>
              <a:t> </a:t>
            </a:r>
            <a:r>
              <a:rPr lang="en-US" altLang="en-US" sz="1200" b="1" dirty="0" smtClean="0">
                <a:latin typeface="Arial" panose="020B0604020202020204" pitchFamily="34" charset="0"/>
                <a:cs typeface="Arial" panose="020B0604020202020204" pitchFamily="34" charset="0"/>
              </a:rPr>
              <a:t>SH-20-843-SH0</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106</a:t>
            </a:fld>
            <a:endParaRPr lang="en-US" dirty="0"/>
          </a:p>
        </p:txBody>
      </p:sp>
    </p:spTree>
    <p:extLst>
      <p:ext uri="{BB962C8B-B14F-4D97-AF65-F5344CB8AC3E}">
        <p14:creationId xmlns:p14="http://schemas.microsoft.com/office/powerpoint/2010/main" val="88640786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1" dirty="0" smtClean="0"/>
              <a:t>培训师注意事项：</a:t>
            </a:r>
            <a:endParaRPr lang="en-US" altLang="en-US" sz="1200" b="1"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1" dirty="0" smtClean="0"/>
          </a:p>
          <a:p>
            <a:r>
              <a:rPr lang="zh-CN" altLang="en-US" dirty="0" smtClean="0"/>
              <a:t>重要的是要知道所有安全帽的安全帽外壳内部都带有认证标签。该标签标识了安全帽旨在满足的类型和类别标准。</a:t>
            </a: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107</a:t>
            </a:fld>
            <a:endParaRPr lang="en-US" dirty="0"/>
          </a:p>
        </p:txBody>
      </p:sp>
    </p:spTree>
    <p:extLst>
      <p:ext uri="{BB962C8B-B14F-4D97-AF65-F5344CB8AC3E}">
        <p14:creationId xmlns:p14="http://schemas.microsoft.com/office/powerpoint/2010/main" val="712664608"/>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lang="zh-CN" altLang="en-US" sz="1200" b="1" dirty="0" smtClean="0"/>
              <a:t>培训师注意事项：</a:t>
            </a:r>
            <a:endParaRPr lang="en-US" altLang="zh-CN" sz="1200" b="1" dirty="0" smtClean="0"/>
          </a:p>
          <a:p>
            <a:pPr marL="0" marR="0" lvl="0" indent="0" algn="l" defTabSz="914400" rtl="0" eaLnBrk="1" fontAlgn="auto" latinLnBrk="0" hangingPunct="1">
              <a:lnSpc>
                <a:spcPct val="100000"/>
              </a:lnSpc>
              <a:spcBef>
                <a:spcPct val="50000"/>
              </a:spcBef>
              <a:spcAft>
                <a:spcPts val="0"/>
              </a:spcAft>
              <a:buClrTx/>
              <a:buSzTx/>
              <a:buFontTx/>
              <a:buNone/>
              <a:tabLst/>
              <a:defRPr/>
            </a:pPr>
            <a:endParaRPr lang="en-US" altLang="en-US" sz="1200" b="1" dirty="0" smtClean="0"/>
          </a:p>
          <a:p>
            <a:pPr>
              <a:spcBef>
                <a:spcPct val="50000"/>
              </a:spcBef>
            </a:pPr>
            <a:r>
              <a:rPr lang="ja-JP" altLang="en-US" dirty="0" smtClean="0">
                <a:latin typeface="Arial" panose="020B0604020202020204" pitchFamily="34" charset="0"/>
              </a:rPr>
              <a:t> 参考</a:t>
            </a:r>
            <a:r>
              <a:rPr lang="en-US" altLang="en-US" dirty="0" smtClean="0">
                <a:latin typeface="Arial" panose="020B0604020202020204" pitchFamily="34" charset="0"/>
              </a:rPr>
              <a:t> 1926.403(i)(2)(i)</a:t>
            </a:r>
          </a:p>
          <a:p>
            <a:pPr>
              <a:spcBef>
                <a:spcPct val="50000"/>
              </a:spcBef>
            </a:pPr>
            <a:r>
              <a:rPr lang="zh-CN" altLang="en-US" dirty="0" smtClean="0">
                <a:latin typeface="Arial" panose="020B0604020202020204" pitchFamily="34" charset="0"/>
              </a:rPr>
              <a:t>除小节中其他地方要求或允许的以外，在</a:t>
            </a:r>
            <a:r>
              <a:rPr lang="en-US" altLang="zh-CN" dirty="0" smtClean="0">
                <a:latin typeface="Arial" panose="020B0604020202020204" pitchFamily="34" charset="0"/>
              </a:rPr>
              <a:t>50</a:t>
            </a:r>
            <a:r>
              <a:rPr lang="zh-CN" altLang="en-US" dirty="0" smtClean="0">
                <a:latin typeface="Arial" panose="020B0604020202020204" pitchFamily="34" charset="0"/>
              </a:rPr>
              <a:t>伏或更高电压下工作的电气设备的带电部件应通过机柜或其他形式的外壳或以下任何一种方式防止意外接触： </a:t>
            </a:r>
            <a:endParaRPr lang="en-US" altLang="zh-CN" dirty="0" smtClean="0">
              <a:latin typeface="Arial" panose="020B0604020202020204" pitchFamily="34" charset="0"/>
            </a:endParaRPr>
          </a:p>
          <a:p>
            <a:pPr>
              <a:spcBef>
                <a:spcPct val="50000"/>
              </a:spcBef>
            </a:pPr>
            <a:r>
              <a:rPr lang="zh-CN" altLang="en-US" dirty="0" smtClean="0">
                <a:latin typeface="Arial" panose="020B0604020202020204" pitchFamily="34" charset="0"/>
              </a:rPr>
              <a:t>（</a:t>
            </a:r>
            <a:r>
              <a:rPr lang="en-US" altLang="zh-CN" dirty="0" smtClean="0">
                <a:latin typeface="Arial" panose="020B0604020202020204" pitchFamily="34" charset="0"/>
              </a:rPr>
              <a:t>A</a:t>
            </a:r>
            <a:r>
              <a:rPr lang="zh-CN" altLang="en-US" dirty="0" smtClean="0">
                <a:latin typeface="Arial" panose="020B0604020202020204" pitchFamily="34" charset="0"/>
              </a:rPr>
              <a:t>）通过位于只有合格人员才能进入的房间，保险库或类似外壳中的位置。 </a:t>
            </a:r>
            <a:endParaRPr lang="en-US" altLang="zh-CN" dirty="0" smtClean="0">
              <a:latin typeface="Arial" panose="020B0604020202020204" pitchFamily="34" charset="0"/>
            </a:endParaRPr>
          </a:p>
          <a:p>
            <a:pPr>
              <a:spcBef>
                <a:spcPct val="50000"/>
              </a:spcBef>
            </a:pPr>
            <a:r>
              <a:rPr lang="zh-CN" altLang="en-US" dirty="0" smtClean="0">
                <a:latin typeface="Arial" panose="020B0604020202020204" pitchFamily="34" charset="0"/>
              </a:rPr>
              <a:t>（</a:t>
            </a:r>
            <a:r>
              <a:rPr lang="en-US" altLang="zh-CN" dirty="0" smtClean="0">
                <a:latin typeface="Arial" panose="020B0604020202020204" pitchFamily="34" charset="0"/>
              </a:rPr>
              <a:t>B</a:t>
            </a:r>
            <a:r>
              <a:rPr lang="zh-CN" altLang="en-US" dirty="0" smtClean="0">
                <a:latin typeface="Arial" panose="020B0604020202020204" pitchFamily="34" charset="0"/>
              </a:rPr>
              <a:t>）隔板或屏幕的布置应使只有合格人员才能进入带电部件触及范围内的空间。此类隔板或屏幕上的任何开口的尺寸和位置均应确保人员不会意外接触带电部件或使导电物体与之接触。 </a:t>
            </a:r>
            <a:endParaRPr lang="en-US" altLang="zh-CN" dirty="0" smtClean="0">
              <a:latin typeface="Arial" panose="020B0604020202020204" pitchFamily="34" charset="0"/>
            </a:endParaRPr>
          </a:p>
          <a:p>
            <a:pPr>
              <a:spcBef>
                <a:spcPct val="50000"/>
              </a:spcBef>
            </a:pPr>
            <a:r>
              <a:rPr lang="zh-CN" altLang="en-US" dirty="0" smtClean="0">
                <a:latin typeface="Arial" panose="020B0604020202020204" pitchFamily="34" charset="0"/>
              </a:rPr>
              <a:t>（</a:t>
            </a:r>
            <a:r>
              <a:rPr lang="en-US" altLang="zh-CN" dirty="0" smtClean="0">
                <a:latin typeface="Arial" panose="020B0604020202020204" pitchFamily="34" charset="0"/>
              </a:rPr>
              <a:t>C</a:t>
            </a:r>
            <a:r>
              <a:rPr lang="zh-CN" altLang="en-US" dirty="0" smtClean="0">
                <a:latin typeface="Arial" panose="020B0604020202020204" pitchFamily="34" charset="0"/>
              </a:rPr>
              <a:t>）在阳台，画廊或平台上的位置，该阳台，画廊或平台的高度和布置应排除不合格人员。 </a:t>
            </a:r>
            <a:endParaRPr lang="en-US" altLang="zh-CN" dirty="0" smtClean="0">
              <a:latin typeface="Arial" panose="020B0604020202020204" pitchFamily="34" charset="0"/>
            </a:endParaRPr>
          </a:p>
          <a:p>
            <a:pPr>
              <a:spcBef>
                <a:spcPct val="50000"/>
              </a:spcBef>
            </a:pPr>
            <a:r>
              <a:rPr lang="zh-CN" altLang="en-US" dirty="0" smtClean="0">
                <a:latin typeface="Arial" panose="020B0604020202020204" pitchFamily="34" charset="0"/>
              </a:rPr>
              <a:t>（</a:t>
            </a:r>
            <a:r>
              <a:rPr lang="en-US" altLang="zh-CN" dirty="0" smtClean="0">
                <a:latin typeface="Arial" panose="020B0604020202020204" pitchFamily="34" charset="0"/>
              </a:rPr>
              <a:t>D</a:t>
            </a:r>
            <a:r>
              <a:rPr lang="zh-CN" altLang="en-US" dirty="0" smtClean="0">
                <a:latin typeface="Arial" panose="020B0604020202020204" pitchFamily="34" charset="0"/>
              </a:rPr>
              <a:t>）抬高地面或其他工作表面</a:t>
            </a:r>
            <a:r>
              <a:rPr lang="en-US" altLang="zh-CN" dirty="0" smtClean="0">
                <a:latin typeface="Arial" panose="020B0604020202020204" pitchFamily="34" charset="0"/>
              </a:rPr>
              <a:t>8</a:t>
            </a:r>
            <a:r>
              <a:rPr lang="zh-CN" altLang="en-US" dirty="0" smtClean="0">
                <a:latin typeface="Arial" panose="020B0604020202020204" pitchFamily="34" charset="0"/>
              </a:rPr>
              <a:t>英尺或更多，并安装成排除不合格人员。</a:t>
            </a:r>
            <a:endParaRPr lang="en-US" altLang="en-US" dirty="0" smtClean="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236F376C-05AE-40DA-9153-0868A2A48635}" type="slidenum">
              <a:rPr lang="en-US" smtClean="0"/>
              <a:t>108</a:t>
            </a:fld>
            <a:endParaRPr lang="en-US" dirty="0"/>
          </a:p>
        </p:txBody>
      </p:sp>
    </p:spTree>
    <p:extLst>
      <p:ext uri="{BB962C8B-B14F-4D97-AF65-F5344CB8AC3E}">
        <p14:creationId xmlns:p14="http://schemas.microsoft.com/office/powerpoint/2010/main" val="30602572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lang="zh-CN" altLang="en-US" sz="1200" b="1" dirty="0" smtClean="0"/>
              <a:t>培训师注意事项：</a:t>
            </a:r>
            <a:endParaRPr lang="en-US" altLang="zh-CN" sz="1200" b="1" dirty="0" smtClean="0"/>
          </a:p>
          <a:p>
            <a:pPr marL="0" marR="0" lvl="0" indent="0" algn="l" defTabSz="914400" rtl="0" eaLnBrk="1" fontAlgn="auto" latinLnBrk="0" hangingPunct="1">
              <a:lnSpc>
                <a:spcPct val="100000"/>
              </a:lnSpc>
              <a:spcBef>
                <a:spcPct val="50000"/>
              </a:spcBef>
              <a:spcAft>
                <a:spcPts val="0"/>
              </a:spcAft>
              <a:buClrTx/>
              <a:buSzTx/>
              <a:buFontTx/>
              <a:buNone/>
              <a:tabLst/>
              <a:defRPr/>
            </a:pPr>
            <a:endParaRPr lang="en-US" altLang="en-US" sz="1200" b="1" dirty="0" smtClean="0"/>
          </a:p>
          <a:p>
            <a:pPr>
              <a:spcBef>
                <a:spcPct val="50000"/>
              </a:spcBef>
            </a:pPr>
            <a:r>
              <a:rPr lang="ja-JP" altLang="en-US" dirty="0" smtClean="0">
                <a:latin typeface="Arial" panose="020B0604020202020204" pitchFamily="34" charset="0"/>
              </a:rPr>
              <a:t> 参考</a:t>
            </a:r>
            <a:r>
              <a:rPr lang="en-US" altLang="en-US" dirty="0" smtClean="0">
                <a:latin typeface="Arial" panose="020B0604020202020204" pitchFamily="34" charset="0"/>
              </a:rPr>
              <a:t> </a:t>
            </a:r>
            <a:r>
              <a:rPr lang="en-US" sz="1200" b="0" i="0" kern="1200" dirty="0" smtClean="0">
                <a:solidFill>
                  <a:schemeClr val="tx1"/>
                </a:solidFill>
                <a:effectLst/>
                <a:latin typeface="+mn-lt"/>
                <a:ea typeface="+mn-ea"/>
                <a:cs typeface="+mn-cs"/>
              </a:rPr>
              <a:t>1926.405(b)(1)</a:t>
            </a:r>
          </a:p>
          <a:p>
            <a:r>
              <a:rPr lang="zh-CN" altLang="en-US" sz="1200" b="1" i="1" kern="1200" dirty="0" smtClean="0">
                <a:solidFill>
                  <a:schemeClr val="tx1"/>
                </a:solidFill>
                <a:effectLst/>
                <a:latin typeface="+mn-lt"/>
                <a:ea typeface="+mn-ea"/>
                <a:cs typeface="+mn-cs"/>
              </a:rPr>
              <a:t>导体进入箱子，机柜或配件的位置。</a:t>
            </a:r>
            <a:r>
              <a:rPr lang="en-US" sz="1200" b="1"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 进入箱体，机柜或配件的导体应加以保护，以防磨损，导体进入的开口应有效关闭。橱柜，盒子和配件中未使用的开口也应有效关闭。</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36F376C-05AE-40DA-9153-0868A2A48635}" type="slidenum">
              <a:rPr lang="en-US" smtClean="0"/>
              <a:t>109</a:t>
            </a:fld>
            <a:endParaRPr lang="en-US" dirty="0"/>
          </a:p>
        </p:txBody>
      </p:sp>
    </p:spTree>
    <p:extLst>
      <p:ext uri="{BB962C8B-B14F-4D97-AF65-F5344CB8AC3E}">
        <p14:creationId xmlns:p14="http://schemas.microsoft.com/office/powerpoint/2010/main" val="921905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1255713" y="717550"/>
            <a:ext cx="4799012" cy="3600450"/>
          </a:xfrm>
        </p:spPr>
      </p:sp>
      <p:sp>
        <p:nvSpPr>
          <p:cNvPr id="26627" name="Notes Placeholder 2"/>
          <p:cNvSpPr>
            <a:spLocks noGrp="1" noChangeArrowheads="1"/>
          </p:cNvSpPr>
          <p:nvPr>
            <p:ph type="body" idx="1"/>
          </p:nvPr>
        </p:nvSpPr>
        <p:spPr>
          <a:noFill/>
        </p:spPr>
        <p:txBody>
          <a:bodyPr anchor="t"/>
          <a:lstStyle/>
          <a:p>
            <a:endParaRPr lang="en-US" altLang="en-US" dirty="0" smtClean="0"/>
          </a:p>
        </p:txBody>
      </p:sp>
      <p:sp>
        <p:nvSpPr>
          <p:cNvPr id="26628" name="Slide Number Placeholder 3"/>
          <p:cNvSpPr txBox="1">
            <a:spLocks noGrp="1" noChangeArrowheads="1"/>
          </p:cNvSpPr>
          <p:nvPr/>
        </p:nvSpPr>
        <p:spPr bwMode="auto">
          <a:xfrm>
            <a:off x="4144963" y="9120188"/>
            <a:ext cx="316865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49" tIns="46445" rIns="93249" bIns="46445" anchor="b"/>
          <a:lstStyle>
            <a:lvl1pPr>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1pPr>
            <a:lvl2pPr marL="742950" indent="-28575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2pPr>
            <a:lvl3pPr marL="11430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3pPr>
            <a:lvl4pPr marL="16002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4pPr>
            <a:lvl5pPr marL="20574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5pPr>
            <a:lvl6pPr marL="25146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6pPr>
            <a:lvl7pPr marL="29718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7pPr>
            <a:lvl8pPr marL="34290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8pPr>
            <a:lvl9pPr marL="38862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9pPr>
          </a:lstStyle>
          <a:p>
            <a:pPr algn="r" eaLnBrk="1" hangingPunct="1">
              <a:buSzPct val="45000"/>
              <a:buFont typeface="StarSymbol" charset="0"/>
              <a:buNone/>
            </a:pPr>
            <a:fld id="{16F7CAB5-C6BB-4759-8763-0644849A5342}" type="slidenum">
              <a:rPr lang="en-US" altLang="en-US" sz="1200">
                <a:solidFill>
                  <a:srgbClr val="000000"/>
                </a:solidFill>
                <a:latin typeface="Times New Roman" panose="02020603050405020304" pitchFamily="18" charset="0"/>
                <a:ea typeface="SimSun" panose="02010600030101010101" pitchFamily="2" charset="-122"/>
                <a:cs typeface="AR PL UMing HK" charset="0"/>
              </a:rPr>
              <a:pPr algn="r" eaLnBrk="1" hangingPunct="1">
                <a:buSzPct val="45000"/>
                <a:buFont typeface="StarSymbol" charset="0"/>
                <a:buNone/>
              </a:pPr>
              <a:t>11</a:t>
            </a:fld>
            <a:endParaRPr lang="en-US" altLang="en-US" sz="1200" dirty="0">
              <a:solidFill>
                <a:srgbClr val="000000"/>
              </a:solidFill>
              <a:latin typeface="Times New Roman" panose="02020603050405020304" pitchFamily="18" charset="0"/>
              <a:ea typeface="SimSun" panose="02010600030101010101" pitchFamily="2" charset="-122"/>
              <a:cs typeface="AR PL UMing HK" charset="0"/>
            </a:endParaRPr>
          </a:p>
        </p:txBody>
      </p:sp>
      <p:sp>
        <p:nvSpPr>
          <p:cNvPr id="4" name="Slide Number Placeholder 3"/>
          <p:cNvSpPr>
            <a:spLocks noGrp="1"/>
          </p:cNvSpPr>
          <p:nvPr>
            <p:ph type="sldNum" sz="quarter" idx="10"/>
          </p:nvPr>
        </p:nvSpPr>
        <p:spPr/>
        <p:txBody>
          <a:bodyPr/>
          <a:lstStyle/>
          <a:p>
            <a:fld id="{236F376C-05AE-40DA-9153-0868A2A48635}" type="slidenum">
              <a:rPr lang="en-US" smtClean="0"/>
              <a:t>11</a:t>
            </a:fld>
            <a:endParaRPr lang="en-US" dirty="0"/>
          </a:p>
        </p:txBody>
      </p:sp>
    </p:spTree>
    <p:extLst>
      <p:ext uri="{BB962C8B-B14F-4D97-AF65-F5344CB8AC3E}">
        <p14:creationId xmlns:p14="http://schemas.microsoft.com/office/powerpoint/2010/main" val="158924372"/>
      </p:ext>
    </p:extLst>
  </p:cSld>
  <p:clrMapOvr>
    <a:overrideClrMapping bg1="lt1" tx1="dk1" bg2="lt2" tx2="dk2" accent1="accent1" accent2="accent2" accent3="accent3" accent4="accent4" accent5="accent5" accent6="accent6" hlink="hlink" folHlink="folHlink"/>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lang="zh-CN" altLang="en-US" sz="1200" b="1" dirty="0" smtClean="0"/>
              <a:t>培训师注意事项：</a:t>
            </a:r>
            <a:endParaRPr lang="en-US" altLang="zh-CN" sz="1200" b="1" dirty="0" smtClean="0"/>
          </a:p>
          <a:p>
            <a:pPr marL="0" marR="0" lvl="0" indent="0" algn="l" defTabSz="914400" rtl="0" eaLnBrk="1" fontAlgn="auto" latinLnBrk="0" hangingPunct="1">
              <a:lnSpc>
                <a:spcPct val="100000"/>
              </a:lnSpc>
              <a:spcBef>
                <a:spcPct val="50000"/>
              </a:spcBef>
              <a:spcAft>
                <a:spcPts val="0"/>
              </a:spcAft>
              <a:buClrTx/>
              <a:buSzTx/>
              <a:buFontTx/>
              <a:buNone/>
              <a:tabLst/>
              <a:defRPr/>
            </a:pPr>
            <a:endParaRPr lang="en-US" altLang="en-US" sz="1200" b="1" dirty="0" smtClean="0"/>
          </a:p>
          <a:p>
            <a:pPr>
              <a:spcBef>
                <a:spcPct val="50000"/>
              </a:spcBef>
            </a:pPr>
            <a:r>
              <a:rPr lang="ja-JP" altLang="en-US" dirty="0" smtClean="0">
                <a:latin typeface="Arial" panose="020B0604020202020204" pitchFamily="34" charset="0"/>
              </a:rPr>
              <a:t> 参考</a:t>
            </a:r>
            <a:r>
              <a:rPr lang="en-US" altLang="en-US" dirty="0" smtClean="0">
                <a:latin typeface="Arial" panose="020B0604020202020204" pitchFamily="34" charset="0"/>
              </a:rPr>
              <a:t>1926.405(b)(2)</a:t>
            </a:r>
          </a:p>
          <a:p>
            <a:pPr marL="0" marR="0" lvl="0" indent="0" algn="l" defTabSz="914400" rtl="0" eaLnBrk="1" fontAlgn="auto" latinLnBrk="0" hangingPunct="1">
              <a:lnSpc>
                <a:spcPct val="100000"/>
              </a:lnSpc>
              <a:spcBef>
                <a:spcPct val="50000"/>
              </a:spcBef>
              <a:spcAft>
                <a:spcPts val="0"/>
              </a:spcAft>
              <a:buClrTx/>
              <a:buSzTx/>
              <a:buFontTx/>
              <a:buNone/>
              <a:tabLst/>
              <a:defRPr/>
            </a:pPr>
            <a:r>
              <a:rPr lang="ja-JP" altLang="en-US" sz="1200" b="1" i="1" kern="1200" dirty="0" smtClean="0">
                <a:solidFill>
                  <a:schemeClr val="tx1"/>
                </a:solidFill>
                <a:effectLst/>
                <a:latin typeface="+mn-lt"/>
                <a:ea typeface="+mn-ea"/>
                <a:cs typeface="+mn-cs"/>
              </a:rPr>
              <a:t>盖和顶篷。</a:t>
            </a:r>
            <a:r>
              <a:rPr lang="en-US"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所有拉线盒，接线盒和配件均应配备盖子。如果使用金属盖，则应将其接地。在通电的安装中，每个插座盒应有一个盖，面板或固定装置顶篷。带有柔性电线吊坠穿过的孔的出线盒盖上应装有为此目的而设计的衬套，或者应具有光滑，圆滑的表面，电线可以承托在该表面上。</a:t>
            </a:r>
            <a:endParaRPr lang="en-US" sz="1200" b="0" i="0" kern="1200" dirty="0" smtClean="0">
              <a:solidFill>
                <a:schemeClr val="tx1"/>
              </a:solidFill>
              <a:effectLst/>
              <a:latin typeface="+mn-lt"/>
              <a:ea typeface="+mn-ea"/>
              <a:cs typeface="+mn-cs"/>
            </a:endParaRPr>
          </a:p>
          <a:p>
            <a:pPr>
              <a:spcBef>
                <a:spcPct val="50000"/>
              </a:spcBef>
            </a:pPr>
            <a:endParaRPr lang="en-US" altLang="en-US" dirty="0" smtClean="0">
              <a:latin typeface="Arial" panose="020B0604020202020204" pitchFamily="34" charset="0"/>
            </a:endParaRPr>
          </a:p>
          <a:p>
            <a:pPr>
              <a:spcBef>
                <a:spcPct val="0"/>
              </a:spcBef>
              <a:buClrTx/>
              <a:buFontTx/>
              <a:buNone/>
            </a:pPr>
            <a:r>
              <a:rPr lang="zh-CN" altLang="en-US" b="0" dirty="0" smtClean="0">
                <a:latin typeface="Arial" panose="020B0604020202020204" pitchFamily="34" charset="0"/>
              </a:rPr>
              <a:t>图片问题：照片显示违反了这两个要求</a:t>
            </a:r>
            <a:endParaRPr lang="en-US" altLang="en-US" dirty="0" smtClean="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236F376C-05AE-40DA-9153-0868A2A48635}" type="slidenum">
              <a:rPr lang="en-US" smtClean="0"/>
              <a:t>110</a:t>
            </a:fld>
            <a:endParaRPr lang="en-US" dirty="0"/>
          </a:p>
        </p:txBody>
      </p:sp>
    </p:spTree>
    <p:extLst>
      <p:ext uri="{BB962C8B-B14F-4D97-AF65-F5344CB8AC3E}">
        <p14:creationId xmlns:p14="http://schemas.microsoft.com/office/powerpoint/2010/main" val="314064580"/>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r>
              <a:rPr lang="en-US" dirty="0" smtClean="0"/>
              <a:t>https://www.bradyid.com/applications/arc-flash-labeling-requirements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111</a:t>
            </a:fld>
            <a:endParaRPr lang="en-US" dirty="0"/>
          </a:p>
        </p:txBody>
      </p:sp>
    </p:spTree>
    <p:extLst>
      <p:ext uri="{BB962C8B-B14F-4D97-AF65-F5344CB8AC3E}">
        <p14:creationId xmlns:p14="http://schemas.microsoft.com/office/powerpoint/2010/main" val="3251882610"/>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r>
              <a:rPr lang="en-US" altLang="en-US" dirty="0" smtClean="0"/>
              <a:t>http://www.elcosh.org/document/1624/894/d000543/section8.html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112</a:t>
            </a:fld>
            <a:endParaRPr lang="en-US" dirty="0"/>
          </a:p>
        </p:txBody>
      </p:sp>
    </p:spTree>
    <p:extLst>
      <p:ext uri="{BB962C8B-B14F-4D97-AF65-F5344CB8AC3E}">
        <p14:creationId xmlns:p14="http://schemas.microsoft.com/office/powerpoint/2010/main" val="2300720330"/>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r>
              <a:rPr lang="en-US" altLang="en-US" dirty="0" smtClean="0"/>
              <a:t>http://www.elcosh.org/document/1624/894/d000543/section8.html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113</a:t>
            </a:fld>
            <a:endParaRPr lang="en-US" dirty="0"/>
          </a:p>
        </p:txBody>
      </p:sp>
    </p:spTree>
    <p:extLst>
      <p:ext uri="{BB962C8B-B14F-4D97-AF65-F5344CB8AC3E}">
        <p14:creationId xmlns:p14="http://schemas.microsoft.com/office/powerpoint/2010/main" val="909487428"/>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r>
              <a:rPr lang="en-US" altLang="en-US" dirty="0" smtClean="0"/>
              <a:t>http://www.elcosh.org/document/1624/894/d000543/section8.html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114</a:t>
            </a:fld>
            <a:endParaRPr lang="en-US" dirty="0"/>
          </a:p>
        </p:txBody>
      </p:sp>
    </p:spTree>
    <p:extLst>
      <p:ext uri="{BB962C8B-B14F-4D97-AF65-F5344CB8AC3E}">
        <p14:creationId xmlns:p14="http://schemas.microsoft.com/office/powerpoint/2010/main" val="1757159209"/>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r>
              <a:rPr lang="zh-CN" altLang="en-US" dirty="0" smtClean="0"/>
              <a:t>如果必须在电力线附近操作起重机等设备，请与公用事业公司联系以断开电源并接地</a:t>
            </a: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115</a:t>
            </a:fld>
            <a:endParaRPr lang="en-US" dirty="0"/>
          </a:p>
        </p:txBody>
      </p:sp>
    </p:spTree>
    <p:extLst>
      <p:ext uri="{BB962C8B-B14F-4D97-AF65-F5344CB8AC3E}">
        <p14:creationId xmlns:p14="http://schemas.microsoft.com/office/powerpoint/2010/main" val="3464158275"/>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r>
              <a:rPr lang="zh-CN" altLang="en-US" dirty="0" smtClean="0"/>
              <a:t>如果必须在电力线附近操作起重机等设备，请与公用事业公司联系以断开电源并接地</a:t>
            </a:r>
            <a:endParaRPr lang="en-GB" alt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116</a:t>
            </a:fld>
            <a:endParaRPr lang="en-US" dirty="0"/>
          </a:p>
        </p:txBody>
      </p:sp>
    </p:spTree>
    <p:extLst>
      <p:ext uri="{BB962C8B-B14F-4D97-AF65-F5344CB8AC3E}">
        <p14:creationId xmlns:p14="http://schemas.microsoft.com/office/powerpoint/2010/main" val="1281927786"/>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117</a:t>
            </a:fld>
            <a:endParaRPr lang="en-US" dirty="0"/>
          </a:p>
        </p:txBody>
      </p:sp>
    </p:spTree>
    <p:extLst>
      <p:ext uri="{BB962C8B-B14F-4D97-AF65-F5344CB8AC3E}">
        <p14:creationId xmlns:p14="http://schemas.microsoft.com/office/powerpoint/2010/main" val="1822551803"/>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r>
              <a:rPr lang="en-US" dirty="0" smtClean="0"/>
              <a:t> </a:t>
            </a:r>
            <a:r>
              <a:rPr lang="zh-CN" altLang="en-US" dirty="0" smtClean="0"/>
              <a:t>从“电击危险识别”中复制的照片 </a:t>
            </a:r>
            <a:r>
              <a:rPr lang="en-US" baseline="0" dirty="0" smtClean="0"/>
              <a:t>(</a:t>
            </a:r>
            <a:r>
              <a:rPr lang="en-US" dirty="0" smtClean="0"/>
              <a:t>https://www.osha.gov/dte/outreach/construction/focus_four/)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118</a:t>
            </a:fld>
            <a:endParaRPr lang="en-US" dirty="0"/>
          </a:p>
        </p:txBody>
      </p:sp>
    </p:spTree>
    <p:extLst>
      <p:ext uri="{BB962C8B-B14F-4D97-AF65-F5344CB8AC3E}">
        <p14:creationId xmlns:p14="http://schemas.microsoft.com/office/powerpoint/2010/main" val="1749906477"/>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r>
              <a:rPr lang="en-US" dirty="0" smtClean="0"/>
              <a:t> </a:t>
            </a:r>
            <a:r>
              <a:rPr lang="zh-CN" altLang="en-US" dirty="0" smtClean="0"/>
              <a:t>从“电击危险识别”中复制的照片 </a:t>
            </a:r>
            <a:r>
              <a:rPr lang="en-US" baseline="0" dirty="0" smtClean="0"/>
              <a:t>(</a:t>
            </a:r>
            <a:r>
              <a:rPr lang="en-US" dirty="0" smtClean="0"/>
              <a:t>https://www.osha.gov/dte/outreach/construction/focus_four/)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119</a:t>
            </a:fld>
            <a:endParaRPr lang="en-US" dirty="0"/>
          </a:p>
        </p:txBody>
      </p:sp>
    </p:spTree>
    <p:extLst>
      <p:ext uri="{BB962C8B-B14F-4D97-AF65-F5344CB8AC3E}">
        <p14:creationId xmlns:p14="http://schemas.microsoft.com/office/powerpoint/2010/main" val="41808050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26"/>
          <p:cNvSpPr>
            <a:spLocks noGrp="1" noRot="1" noChangeAspect="1" noChangeArrowheads="1" noTextEdit="1"/>
          </p:cNvSpPr>
          <p:nvPr>
            <p:ph type="sldImg"/>
          </p:nvPr>
        </p:nvSpPr>
        <p:spPr>
          <a:xfrm>
            <a:off x="1255713" y="717550"/>
            <a:ext cx="4800600" cy="3600450"/>
          </a:xfrm>
        </p:spPr>
      </p:sp>
      <p:sp>
        <p:nvSpPr>
          <p:cNvPr id="28675" name="Rectangle 1027"/>
          <p:cNvSpPr>
            <a:spLocks noGrp="1" noChangeArrowheads="1"/>
          </p:cNvSpPr>
          <p:nvPr>
            <p:ph type="body" idx="1"/>
          </p:nvPr>
        </p:nvSpPr>
        <p:spPr>
          <a:noFill/>
        </p:spPr>
        <p:txBody>
          <a:bodyPr/>
          <a:lstStyle/>
          <a:p>
            <a:r>
              <a:rPr lang="en-US" altLang="en-US" sz="1100" dirty="0" smtClean="0"/>
              <a:t>https://www.osha.gov/SLTC/electrical/</a:t>
            </a:r>
          </a:p>
        </p:txBody>
      </p:sp>
      <p:sp>
        <p:nvSpPr>
          <p:cNvPr id="2" name="Slide Number Placeholder 1"/>
          <p:cNvSpPr>
            <a:spLocks noGrp="1"/>
          </p:cNvSpPr>
          <p:nvPr>
            <p:ph type="sldNum" sz="quarter" idx="10"/>
          </p:nvPr>
        </p:nvSpPr>
        <p:spPr/>
        <p:txBody>
          <a:bodyPr/>
          <a:lstStyle/>
          <a:p>
            <a:fld id="{236F376C-05AE-40DA-9153-0868A2A48635}" type="slidenum">
              <a:rPr lang="en-US" smtClean="0"/>
              <a:t>12</a:t>
            </a:fld>
            <a:endParaRPr lang="en-US" dirty="0"/>
          </a:p>
        </p:txBody>
      </p:sp>
    </p:spTree>
    <p:extLst>
      <p:ext uri="{BB962C8B-B14F-4D97-AF65-F5344CB8AC3E}">
        <p14:creationId xmlns:p14="http://schemas.microsoft.com/office/powerpoint/2010/main" val="1045677585"/>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r>
              <a:rPr lang="en-US" dirty="0" smtClean="0"/>
              <a:t> </a:t>
            </a:r>
            <a:r>
              <a:rPr lang="zh-CN" altLang="en-US" dirty="0" smtClean="0"/>
              <a:t>从“电击危险识别”中复制的照片 </a:t>
            </a:r>
            <a:r>
              <a:rPr lang="en-US" baseline="0" dirty="0" smtClean="0"/>
              <a:t>(</a:t>
            </a:r>
            <a:r>
              <a:rPr lang="en-US" dirty="0" smtClean="0"/>
              <a:t>https://www.osha.gov/dte/outreach/construction/focus_four/)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120</a:t>
            </a:fld>
            <a:endParaRPr lang="en-US" dirty="0"/>
          </a:p>
        </p:txBody>
      </p:sp>
    </p:spTree>
    <p:extLst>
      <p:ext uri="{BB962C8B-B14F-4D97-AF65-F5344CB8AC3E}">
        <p14:creationId xmlns:p14="http://schemas.microsoft.com/office/powerpoint/2010/main" val="611831635"/>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r>
              <a:rPr lang="en-US" dirty="0" smtClean="0"/>
              <a:t> </a:t>
            </a:r>
            <a:r>
              <a:rPr lang="zh-CN" altLang="en-US" dirty="0" smtClean="0"/>
              <a:t>从“电击危险识别”中复制的照片 </a:t>
            </a:r>
            <a:r>
              <a:rPr lang="en-US" baseline="0" dirty="0" smtClean="0"/>
              <a:t>(</a:t>
            </a:r>
            <a:r>
              <a:rPr lang="en-US" dirty="0" smtClean="0"/>
              <a:t>https://www.osha.gov/dte/outreach/construction/focus_four/)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121</a:t>
            </a:fld>
            <a:endParaRPr lang="en-US" dirty="0"/>
          </a:p>
        </p:txBody>
      </p:sp>
    </p:spTree>
    <p:extLst>
      <p:ext uri="{BB962C8B-B14F-4D97-AF65-F5344CB8AC3E}">
        <p14:creationId xmlns:p14="http://schemas.microsoft.com/office/powerpoint/2010/main" val="3552340803"/>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r>
              <a:rPr lang="en-US" dirty="0" smtClean="0"/>
              <a:t> </a:t>
            </a:r>
            <a:r>
              <a:rPr lang="zh-CN" altLang="en-US" dirty="0" smtClean="0"/>
              <a:t>从“电击危险识别”中复制的照片 </a:t>
            </a:r>
            <a:r>
              <a:rPr lang="en-US" baseline="0" dirty="0" smtClean="0"/>
              <a:t>(</a:t>
            </a:r>
            <a:r>
              <a:rPr lang="en-US" dirty="0" smtClean="0"/>
              <a:t>https://www.osha.gov/dte/outreach/construction/focus_four/)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122</a:t>
            </a:fld>
            <a:endParaRPr lang="en-US" dirty="0"/>
          </a:p>
        </p:txBody>
      </p:sp>
    </p:spTree>
    <p:extLst>
      <p:ext uri="{BB962C8B-B14F-4D97-AF65-F5344CB8AC3E}">
        <p14:creationId xmlns:p14="http://schemas.microsoft.com/office/powerpoint/2010/main" val="1083390783"/>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r>
              <a:rPr lang="en-US" dirty="0" smtClean="0"/>
              <a:t> </a:t>
            </a:r>
            <a:r>
              <a:rPr lang="zh-CN" altLang="en-US" dirty="0" smtClean="0"/>
              <a:t>从“电击危险识别”中复制的照片 </a:t>
            </a:r>
            <a:r>
              <a:rPr lang="en-US" baseline="0" dirty="0" smtClean="0"/>
              <a:t>(</a:t>
            </a:r>
            <a:r>
              <a:rPr lang="en-US" dirty="0" smtClean="0"/>
              <a:t>https://www.osha.gov/dte/outreach/construction/focus_four/)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123</a:t>
            </a:fld>
            <a:endParaRPr lang="en-US" dirty="0"/>
          </a:p>
        </p:txBody>
      </p:sp>
    </p:spTree>
    <p:extLst>
      <p:ext uri="{BB962C8B-B14F-4D97-AF65-F5344CB8AC3E}">
        <p14:creationId xmlns:p14="http://schemas.microsoft.com/office/powerpoint/2010/main" val="4244666022"/>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r>
              <a:rPr lang="en-US" dirty="0" smtClean="0"/>
              <a:t> </a:t>
            </a:r>
            <a:r>
              <a:rPr lang="zh-CN" altLang="en-US" dirty="0" smtClean="0"/>
              <a:t>从“电击危险识别”中复制的照片 </a:t>
            </a:r>
            <a:r>
              <a:rPr lang="en-US" baseline="0" dirty="0" smtClean="0"/>
              <a:t>(</a:t>
            </a:r>
            <a:r>
              <a:rPr lang="en-US" dirty="0" smtClean="0"/>
              <a:t>https://www.osha.gov/dte/outreach/construction/focus_four/)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124</a:t>
            </a:fld>
            <a:endParaRPr lang="en-US" dirty="0"/>
          </a:p>
        </p:txBody>
      </p:sp>
    </p:spTree>
    <p:extLst>
      <p:ext uri="{BB962C8B-B14F-4D97-AF65-F5344CB8AC3E}">
        <p14:creationId xmlns:p14="http://schemas.microsoft.com/office/powerpoint/2010/main" val="44565368"/>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r>
              <a:rPr lang="en-US" dirty="0" smtClean="0"/>
              <a:t> </a:t>
            </a:r>
            <a:r>
              <a:rPr lang="zh-CN" altLang="en-US" dirty="0" smtClean="0"/>
              <a:t>从“电击危险识别”中复制的照片 </a:t>
            </a:r>
            <a:r>
              <a:rPr lang="en-US" baseline="0" dirty="0" smtClean="0"/>
              <a:t>(</a:t>
            </a:r>
            <a:r>
              <a:rPr lang="en-US" dirty="0" smtClean="0"/>
              <a:t>https://www.osha.gov/dte/outreach/construction/focus_four/)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125</a:t>
            </a:fld>
            <a:endParaRPr lang="en-US" dirty="0"/>
          </a:p>
        </p:txBody>
      </p:sp>
    </p:spTree>
    <p:extLst>
      <p:ext uri="{BB962C8B-B14F-4D97-AF65-F5344CB8AC3E}">
        <p14:creationId xmlns:p14="http://schemas.microsoft.com/office/powerpoint/2010/main" val="3333728863"/>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r>
              <a:rPr lang="en-US" dirty="0" smtClean="0"/>
              <a:t> </a:t>
            </a:r>
            <a:r>
              <a:rPr lang="zh-CN" altLang="en-US" dirty="0" smtClean="0"/>
              <a:t>从“电击危险识别”中复制的照片 </a:t>
            </a:r>
            <a:r>
              <a:rPr lang="en-US" baseline="0" dirty="0" smtClean="0"/>
              <a:t>(</a:t>
            </a:r>
            <a:r>
              <a:rPr lang="en-US" dirty="0" smtClean="0"/>
              <a:t>https://www.osha.gov/dte/outreach/construction/focus_four/)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126</a:t>
            </a:fld>
            <a:endParaRPr lang="en-US" dirty="0"/>
          </a:p>
        </p:txBody>
      </p:sp>
    </p:spTree>
    <p:extLst>
      <p:ext uri="{BB962C8B-B14F-4D97-AF65-F5344CB8AC3E}">
        <p14:creationId xmlns:p14="http://schemas.microsoft.com/office/powerpoint/2010/main" val="3662070473"/>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r>
              <a:rPr lang="en-US" dirty="0" smtClean="0"/>
              <a:t> </a:t>
            </a:r>
            <a:r>
              <a:rPr lang="zh-CN" altLang="en-US" dirty="0" smtClean="0"/>
              <a:t>从“电击危险识别”中复制的照片 </a:t>
            </a:r>
            <a:r>
              <a:rPr lang="en-US" baseline="0" dirty="0" smtClean="0"/>
              <a:t>(</a:t>
            </a:r>
            <a:r>
              <a:rPr lang="en-US" dirty="0" smtClean="0"/>
              <a:t>https://www.osha.gov/dte/outreach/construction/focus_four/)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127</a:t>
            </a:fld>
            <a:endParaRPr lang="en-US" dirty="0"/>
          </a:p>
        </p:txBody>
      </p:sp>
    </p:spTree>
    <p:extLst>
      <p:ext uri="{BB962C8B-B14F-4D97-AF65-F5344CB8AC3E}">
        <p14:creationId xmlns:p14="http://schemas.microsoft.com/office/powerpoint/2010/main" val="3334810774"/>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r>
              <a:rPr lang="en-US" dirty="0" smtClean="0"/>
              <a:t> </a:t>
            </a:r>
            <a:r>
              <a:rPr lang="zh-CN" altLang="en-US" dirty="0" smtClean="0"/>
              <a:t>从“电击危险识别”中复制的照片 </a:t>
            </a:r>
            <a:r>
              <a:rPr lang="en-US" baseline="0" dirty="0" smtClean="0"/>
              <a:t>(</a:t>
            </a:r>
            <a:r>
              <a:rPr lang="en-US" dirty="0" smtClean="0"/>
              <a:t>https://www.osha.gov/dte/outreach/construction/focus_four/)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128</a:t>
            </a:fld>
            <a:endParaRPr lang="en-US" dirty="0"/>
          </a:p>
        </p:txBody>
      </p:sp>
    </p:spTree>
    <p:extLst>
      <p:ext uri="{BB962C8B-B14F-4D97-AF65-F5344CB8AC3E}">
        <p14:creationId xmlns:p14="http://schemas.microsoft.com/office/powerpoint/2010/main" val="45326983"/>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r>
              <a:rPr lang="en-US" dirty="0" smtClean="0"/>
              <a:t> </a:t>
            </a:r>
            <a:r>
              <a:rPr lang="zh-CN" altLang="en-US" dirty="0" smtClean="0"/>
              <a:t>从“电击危险识别”中复制的照片 </a:t>
            </a:r>
            <a:r>
              <a:rPr lang="en-US" baseline="0" dirty="0" smtClean="0"/>
              <a:t>(</a:t>
            </a:r>
            <a:r>
              <a:rPr lang="en-US" dirty="0" smtClean="0"/>
              <a:t>https://www.osha.gov/dte/outreach/construction/focus_four/)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129</a:t>
            </a:fld>
            <a:endParaRPr lang="en-US" dirty="0"/>
          </a:p>
        </p:txBody>
      </p:sp>
    </p:spTree>
    <p:extLst>
      <p:ext uri="{BB962C8B-B14F-4D97-AF65-F5344CB8AC3E}">
        <p14:creationId xmlns:p14="http://schemas.microsoft.com/office/powerpoint/2010/main" val="31284685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26"/>
          <p:cNvSpPr>
            <a:spLocks noGrp="1" noRot="1" noChangeAspect="1" noChangeArrowheads="1" noTextEdit="1"/>
          </p:cNvSpPr>
          <p:nvPr>
            <p:ph type="sldImg"/>
          </p:nvPr>
        </p:nvSpPr>
        <p:spPr>
          <a:xfrm>
            <a:off x="1255713" y="717550"/>
            <a:ext cx="4800600" cy="3600450"/>
          </a:xfrm>
        </p:spPr>
      </p:sp>
      <p:sp>
        <p:nvSpPr>
          <p:cNvPr id="28675" name="Rectangle 1027"/>
          <p:cNvSpPr>
            <a:spLocks noGrp="1" noChangeArrowheads="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100" dirty="0" smtClean="0"/>
              <a:t>https://www.osha.gov/SLTC/electrical/</a:t>
            </a:r>
          </a:p>
          <a:p>
            <a:endParaRPr lang="en-US" altLang="en-US" sz="1100" dirty="0" smtClean="0"/>
          </a:p>
        </p:txBody>
      </p:sp>
      <p:sp>
        <p:nvSpPr>
          <p:cNvPr id="2" name="Slide Number Placeholder 1"/>
          <p:cNvSpPr>
            <a:spLocks noGrp="1"/>
          </p:cNvSpPr>
          <p:nvPr>
            <p:ph type="sldNum" sz="quarter" idx="10"/>
          </p:nvPr>
        </p:nvSpPr>
        <p:spPr/>
        <p:txBody>
          <a:bodyPr/>
          <a:lstStyle/>
          <a:p>
            <a:fld id="{236F376C-05AE-40DA-9153-0868A2A48635}" type="slidenum">
              <a:rPr lang="en-US" smtClean="0"/>
              <a:t>13</a:t>
            </a:fld>
            <a:endParaRPr lang="en-US" dirty="0"/>
          </a:p>
        </p:txBody>
      </p:sp>
    </p:spTree>
    <p:extLst>
      <p:ext uri="{BB962C8B-B14F-4D97-AF65-F5344CB8AC3E}">
        <p14:creationId xmlns:p14="http://schemas.microsoft.com/office/powerpoint/2010/main" val="2720142110"/>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r>
              <a:rPr lang="en-US" dirty="0" smtClean="0"/>
              <a:t> </a:t>
            </a:r>
            <a:r>
              <a:rPr lang="zh-CN" altLang="en-US" dirty="0" smtClean="0"/>
              <a:t>从“电击危险识别”中复制的照片 </a:t>
            </a:r>
            <a:r>
              <a:rPr lang="en-US" baseline="0" dirty="0" smtClean="0"/>
              <a:t>(</a:t>
            </a:r>
            <a:r>
              <a:rPr lang="en-US" dirty="0" smtClean="0"/>
              <a:t>https://www.osha.gov/dte/outreach/construction/focus_four/)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130</a:t>
            </a:fld>
            <a:endParaRPr lang="en-US" dirty="0"/>
          </a:p>
        </p:txBody>
      </p:sp>
    </p:spTree>
    <p:extLst>
      <p:ext uri="{BB962C8B-B14F-4D97-AF65-F5344CB8AC3E}">
        <p14:creationId xmlns:p14="http://schemas.microsoft.com/office/powerpoint/2010/main" val="3541654193"/>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algn="just" eaLnBrk="1" hangingPunct="1">
              <a:buFont typeface="Arial" panose="020B0604020202020204" pitchFamily="34" charset="0"/>
              <a:buAutoNum type="arabicPeriod"/>
            </a:pPr>
            <a:r>
              <a:rPr lang="zh-CN" altLang="en-US" sz="1200" dirty="0" smtClean="0">
                <a:latin typeface="Times New Roman" panose="02020603050405020304" pitchFamily="18" charset="0"/>
                <a:ea typeface="MS PGothic" panose="020B0600070205080204" pitchFamily="34" charset="-128"/>
                <a:cs typeface="AR PL UMing HK" charset="0"/>
              </a:rPr>
              <a:t> 电源线插入拉线盒需要保护</a:t>
            </a:r>
            <a:endParaRPr lang="en-US" altLang="zh-CN" sz="1200" dirty="0" smtClean="0">
              <a:latin typeface="Times New Roman" panose="02020603050405020304" pitchFamily="18" charset="0"/>
              <a:ea typeface="MS PGothic" panose="020B0600070205080204" pitchFamily="34" charset="-128"/>
              <a:cs typeface="AR PL UMing HK" charset="0"/>
            </a:endParaRPr>
          </a:p>
          <a:p>
            <a:pPr algn="just" eaLnBrk="1" hangingPunct="1">
              <a:buFont typeface="Arial" panose="020B0604020202020204" pitchFamily="34" charset="0"/>
              <a:buAutoNum type="arabicPeriod"/>
            </a:pPr>
            <a:r>
              <a:rPr lang="zh-CN" altLang="en-US" sz="1200" baseline="0" dirty="0" smtClean="0">
                <a:latin typeface="Times New Roman" panose="02020603050405020304" pitchFamily="18" charset="0"/>
                <a:ea typeface="MS PGothic" panose="020B0600070205080204" pitchFamily="34" charset="-128"/>
                <a:cs typeface="AR PL UMing HK" charset="0"/>
              </a:rPr>
              <a:t> </a:t>
            </a:r>
            <a:r>
              <a:rPr lang="zh-CN" altLang="en-US" sz="1200" dirty="0" smtClean="0">
                <a:latin typeface="Times New Roman" panose="02020603050405020304" pitchFamily="18" charset="0"/>
                <a:ea typeface="MS PGothic" panose="020B0600070205080204" pitchFamily="34" charset="-128"/>
                <a:cs typeface="AR PL UMing HK" charset="0"/>
              </a:rPr>
              <a:t>拉盒入口处需要保护盖</a:t>
            </a:r>
            <a:endParaRPr lang="en-US" altLang="zh-CN" sz="1200" dirty="0" smtClean="0">
              <a:latin typeface="Times New Roman" panose="02020603050405020304" pitchFamily="18" charset="0"/>
              <a:ea typeface="MS PGothic" panose="020B0600070205080204" pitchFamily="34" charset="-128"/>
              <a:cs typeface="AR PL UMing HK" charset="0"/>
            </a:endParaRPr>
          </a:p>
          <a:p>
            <a:pPr algn="just" eaLnBrk="1" hangingPunct="1">
              <a:buFont typeface="Arial" panose="020B0604020202020204" pitchFamily="34" charset="0"/>
              <a:buAutoNum type="arabicPeriod"/>
            </a:pPr>
            <a:r>
              <a:rPr lang="zh-CN" altLang="en-US" sz="1200" dirty="0" smtClean="0">
                <a:latin typeface="Times New Roman" panose="02020603050405020304" pitchFamily="18" charset="0"/>
                <a:ea typeface="MS PGothic" panose="020B0600070205080204" pitchFamily="34" charset="-128"/>
                <a:cs typeface="AR PL UMing HK" charset="0"/>
              </a:rPr>
              <a:t> 需要接地棒以保护带电的拉盒表面</a:t>
            </a:r>
            <a:endParaRPr lang="en-US" altLang="en-US" sz="1200" dirty="0" smtClean="0">
              <a:latin typeface="Times New Roman" panose="02020603050405020304" pitchFamily="18" charset="0"/>
              <a:ea typeface="MS PGothic" panose="020B0600070205080204" pitchFamily="34" charset="-128"/>
              <a:cs typeface="AR PL UMing HK" charset="0"/>
            </a:endParaRPr>
          </a:p>
        </p:txBody>
      </p:sp>
      <p:sp>
        <p:nvSpPr>
          <p:cNvPr id="4" name="Slide Number Placeholder 3"/>
          <p:cNvSpPr>
            <a:spLocks noGrp="1"/>
          </p:cNvSpPr>
          <p:nvPr>
            <p:ph type="sldNum" sz="quarter" idx="10"/>
          </p:nvPr>
        </p:nvSpPr>
        <p:spPr/>
        <p:txBody>
          <a:bodyPr/>
          <a:lstStyle/>
          <a:p>
            <a:fld id="{236F376C-05AE-40DA-9153-0868A2A48635}" type="slidenum">
              <a:rPr lang="en-US" smtClean="0"/>
              <a:t>131</a:t>
            </a:fld>
            <a:endParaRPr lang="en-US" dirty="0"/>
          </a:p>
        </p:txBody>
      </p:sp>
    </p:spTree>
    <p:extLst>
      <p:ext uri="{BB962C8B-B14F-4D97-AF65-F5344CB8AC3E}">
        <p14:creationId xmlns:p14="http://schemas.microsoft.com/office/powerpoint/2010/main" val="1042895787"/>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r>
              <a:rPr lang="en-US" altLang="en-US" dirty="0" smtClean="0"/>
              <a:t>https://www.osha.gov/pls/imis/accidentsearch.accident_detail?id=99840.015</a:t>
            </a:r>
          </a:p>
          <a:p>
            <a:endParaRPr lang="en-US" altLang="en-US" dirty="0" smtClean="0"/>
          </a:p>
          <a:p>
            <a:pPr eaLnBrk="1" hangingPunct="1">
              <a:spcBef>
                <a:spcPct val="0"/>
              </a:spcBef>
            </a:pPr>
            <a:r>
              <a:rPr lang="zh-CN" altLang="en-US" dirty="0" smtClean="0"/>
              <a:t>喷涂会在屋顶上形成水坑并产生带电表面</a:t>
            </a: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132</a:t>
            </a:fld>
            <a:endParaRPr lang="en-US" dirty="0"/>
          </a:p>
        </p:txBody>
      </p:sp>
    </p:spTree>
    <p:extLst>
      <p:ext uri="{BB962C8B-B14F-4D97-AF65-F5344CB8AC3E}">
        <p14:creationId xmlns:p14="http://schemas.microsoft.com/office/powerpoint/2010/main" val="434753251"/>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133</a:t>
            </a:fld>
            <a:endParaRPr lang="en-US" dirty="0"/>
          </a:p>
        </p:txBody>
      </p:sp>
    </p:spTree>
    <p:extLst>
      <p:ext uri="{BB962C8B-B14F-4D97-AF65-F5344CB8AC3E}">
        <p14:creationId xmlns:p14="http://schemas.microsoft.com/office/powerpoint/2010/main" val="3139344546"/>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1255713" y="717550"/>
            <a:ext cx="4799012" cy="3600450"/>
          </a:xfrm>
        </p:spPr>
      </p:sp>
      <p:sp>
        <p:nvSpPr>
          <p:cNvPr id="26627" name="Notes Placeholder 2"/>
          <p:cNvSpPr>
            <a:spLocks noGrp="1" noChangeArrowheads="1"/>
          </p:cNvSpPr>
          <p:nvPr>
            <p:ph type="body" idx="1"/>
          </p:nvPr>
        </p:nvSpPr>
        <p:spPr>
          <a:noFill/>
        </p:spPr>
        <p:txBody>
          <a:bodyPr anchor="t"/>
          <a:lstStyle/>
          <a:p>
            <a:endParaRPr lang="en-US" altLang="en-US" dirty="0" smtClean="0"/>
          </a:p>
        </p:txBody>
      </p:sp>
      <p:sp>
        <p:nvSpPr>
          <p:cNvPr id="26628" name="Slide Number Placeholder 3"/>
          <p:cNvSpPr txBox="1">
            <a:spLocks noGrp="1" noChangeArrowheads="1"/>
          </p:cNvSpPr>
          <p:nvPr/>
        </p:nvSpPr>
        <p:spPr bwMode="auto">
          <a:xfrm>
            <a:off x="4144963" y="9120188"/>
            <a:ext cx="316865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49" tIns="46445" rIns="93249" bIns="46445" anchor="b"/>
          <a:lstStyle>
            <a:lvl1pPr>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1pPr>
            <a:lvl2pPr marL="742950" indent="-28575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2pPr>
            <a:lvl3pPr marL="11430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3pPr>
            <a:lvl4pPr marL="16002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4pPr>
            <a:lvl5pPr marL="20574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5pPr>
            <a:lvl6pPr marL="25146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6pPr>
            <a:lvl7pPr marL="29718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7pPr>
            <a:lvl8pPr marL="34290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8pPr>
            <a:lvl9pPr marL="38862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9pPr>
          </a:lstStyle>
          <a:p>
            <a:pPr algn="r" eaLnBrk="1" hangingPunct="1">
              <a:buSzPct val="45000"/>
              <a:buFont typeface="StarSymbol" charset="0"/>
              <a:buNone/>
            </a:pPr>
            <a:fld id="{16F7CAB5-C6BB-4759-8763-0644849A5342}" type="slidenum">
              <a:rPr lang="en-US" altLang="en-US" sz="1200">
                <a:solidFill>
                  <a:srgbClr val="000000"/>
                </a:solidFill>
                <a:latin typeface="Times New Roman" panose="02020603050405020304" pitchFamily="18" charset="0"/>
                <a:ea typeface="SimSun" panose="02010600030101010101" pitchFamily="2" charset="-122"/>
                <a:cs typeface="AR PL UMing HK" charset="0"/>
              </a:rPr>
              <a:pPr algn="r" eaLnBrk="1" hangingPunct="1">
                <a:buSzPct val="45000"/>
                <a:buFont typeface="StarSymbol" charset="0"/>
                <a:buNone/>
              </a:pPr>
              <a:t>134</a:t>
            </a:fld>
            <a:endParaRPr lang="en-US" altLang="en-US" sz="1200" dirty="0">
              <a:solidFill>
                <a:srgbClr val="000000"/>
              </a:solidFill>
              <a:latin typeface="Times New Roman" panose="02020603050405020304" pitchFamily="18" charset="0"/>
              <a:ea typeface="SimSun" panose="02010600030101010101" pitchFamily="2" charset="-122"/>
              <a:cs typeface="AR PL UMing HK" charset="0"/>
            </a:endParaRPr>
          </a:p>
        </p:txBody>
      </p:sp>
      <p:sp>
        <p:nvSpPr>
          <p:cNvPr id="4" name="Slide Number Placeholder 3"/>
          <p:cNvSpPr>
            <a:spLocks noGrp="1"/>
          </p:cNvSpPr>
          <p:nvPr>
            <p:ph type="sldNum" sz="quarter" idx="10"/>
          </p:nvPr>
        </p:nvSpPr>
        <p:spPr/>
        <p:txBody>
          <a:bodyPr/>
          <a:lstStyle/>
          <a:p>
            <a:fld id="{236F376C-05AE-40DA-9153-0868A2A48635}" type="slidenum">
              <a:rPr lang="en-US" smtClean="0"/>
              <a:t>134</a:t>
            </a:fld>
            <a:endParaRPr lang="en-US" dirty="0"/>
          </a:p>
        </p:txBody>
      </p:sp>
    </p:spTree>
    <p:extLst>
      <p:ext uri="{BB962C8B-B14F-4D97-AF65-F5344CB8AC3E}">
        <p14:creationId xmlns:p14="http://schemas.microsoft.com/office/powerpoint/2010/main" val="4197916666"/>
      </p:ext>
    </p:extLst>
  </p:cSld>
  <p:clrMapOvr>
    <a:overrideClrMapping bg1="lt1" tx1="dk1" bg2="lt2" tx2="dk2" accent1="accent1" accent2="accent2" accent3="accent3" accent4="accent4" accent5="accent5" accent6="accent6" hlink="hlink" folHlink="folHlink"/>
  </p:clrMapOvr>
</p:notes>
</file>

<file path=ppt/notesSlides/notesSlide135.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1255713" y="717550"/>
            <a:ext cx="4799012" cy="3600450"/>
          </a:xfrm>
        </p:spPr>
      </p:sp>
      <p:sp>
        <p:nvSpPr>
          <p:cNvPr id="26627" name="Notes Placeholder 2"/>
          <p:cNvSpPr>
            <a:spLocks noGrp="1" noChangeArrowheads="1"/>
          </p:cNvSpPr>
          <p:nvPr>
            <p:ph type="body" idx="1"/>
          </p:nvPr>
        </p:nvSpPr>
        <p:spPr>
          <a:noFill/>
        </p:spPr>
        <p:txBody>
          <a:bodyPr anchor="t"/>
          <a:lstStyle/>
          <a:p>
            <a:endParaRPr lang="en-US" altLang="en-US" dirty="0" smtClean="0"/>
          </a:p>
        </p:txBody>
      </p:sp>
      <p:sp>
        <p:nvSpPr>
          <p:cNvPr id="26628" name="Slide Number Placeholder 3"/>
          <p:cNvSpPr txBox="1">
            <a:spLocks noGrp="1" noChangeArrowheads="1"/>
          </p:cNvSpPr>
          <p:nvPr/>
        </p:nvSpPr>
        <p:spPr bwMode="auto">
          <a:xfrm>
            <a:off x="4144963" y="9120188"/>
            <a:ext cx="316865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49" tIns="46445" rIns="93249" bIns="46445" anchor="b"/>
          <a:lstStyle>
            <a:lvl1pPr>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1pPr>
            <a:lvl2pPr marL="742950" indent="-28575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2pPr>
            <a:lvl3pPr marL="11430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3pPr>
            <a:lvl4pPr marL="16002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4pPr>
            <a:lvl5pPr marL="20574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5pPr>
            <a:lvl6pPr marL="25146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6pPr>
            <a:lvl7pPr marL="29718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7pPr>
            <a:lvl8pPr marL="34290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8pPr>
            <a:lvl9pPr marL="38862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9pPr>
          </a:lstStyle>
          <a:p>
            <a:pPr algn="r" eaLnBrk="1" hangingPunct="1">
              <a:buSzPct val="45000"/>
              <a:buFont typeface="StarSymbol" charset="0"/>
              <a:buNone/>
            </a:pPr>
            <a:fld id="{16F7CAB5-C6BB-4759-8763-0644849A5342}" type="slidenum">
              <a:rPr lang="en-US" altLang="en-US" sz="1200">
                <a:solidFill>
                  <a:srgbClr val="000000"/>
                </a:solidFill>
                <a:latin typeface="Times New Roman" panose="02020603050405020304" pitchFamily="18" charset="0"/>
                <a:ea typeface="SimSun" panose="02010600030101010101" pitchFamily="2" charset="-122"/>
                <a:cs typeface="AR PL UMing HK" charset="0"/>
              </a:rPr>
              <a:pPr algn="r" eaLnBrk="1" hangingPunct="1">
                <a:buSzPct val="45000"/>
                <a:buFont typeface="StarSymbol" charset="0"/>
                <a:buNone/>
              </a:pPr>
              <a:t>135</a:t>
            </a:fld>
            <a:endParaRPr lang="en-US" altLang="en-US" sz="1200" dirty="0">
              <a:solidFill>
                <a:srgbClr val="000000"/>
              </a:solidFill>
              <a:latin typeface="Times New Roman" panose="02020603050405020304" pitchFamily="18" charset="0"/>
              <a:ea typeface="SimSun" panose="02010600030101010101" pitchFamily="2" charset="-122"/>
              <a:cs typeface="AR PL UMing HK" charset="0"/>
            </a:endParaRPr>
          </a:p>
        </p:txBody>
      </p:sp>
      <p:sp>
        <p:nvSpPr>
          <p:cNvPr id="4" name="Slide Number Placeholder 3"/>
          <p:cNvSpPr>
            <a:spLocks noGrp="1"/>
          </p:cNvSpPr>
          <p:nvPr>
            <p:ph type="sldNum" sz="quarter" idx="10"/>
          </p:nvPr>
        </p:nvSpPr>
        <p:spPr/>
        <p:txBody>
          <a:bodyPr/>
          <a:lstStyle/>
          <a:p>
            <a:fld id="{236F376C-05AE-40DA-9153-0868A2A48635}" type="slidenum">
              <a:rPr lang="en-US" smtClean="0"/>
              <a:t>135</a:t>
            </a:fld>
            <a:endParaRPr lang="en-US" dirty="0"/>
          </a:p>
        </p:txBody>
      </p:sp>
    </p:spTree>
    <p:extLst>
      <p:ext uri="{BB962C8B-B14F-4D97-AF65-F5344CB8AC3E}">
        <p14:creationId xmlns:p14="http://schemas.microsoft.com/office/powerpoint/2010/main" val="4175693776"/>
      </p:ext>
    </p:extLst>
  </p:cSld>
  <p:clrMapOvr>
    <a:overrideClrMapping bg1="lt1" tx1="dk1" bg2="lt2" tx2="dk2" accent1="accent1" accent2="accent2" accent3="accent3" accent4="accent4" accent5="accent5" accent6="accent6" hlink="hlink" folHlink="folHlink"/>
  </p:clrMapOvr>
</p:notes>
</file>

<file path=ppt/notesSlides/notesSlide136.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1255713" y="717550"/>
            <a:ext cx="4799012" cy="3600450"/>
          </a:xfrm>
        </p:spPr>
      </p:sp>
      <p:sp>
        <p:nvSpPr>
          <p:cNvPr id="26627" name="Notes Placeholder 2"/>
          <p:cNvSpPr>
            <a:spLocks noGrp="1" noChangeArrowheads="1"/>
          </p:cNvSpPr>
          <p:nvPr>
            <p:ph type="body" idx="1"/>
          </p:nvPr>
        </p:nvSpPr>
        <p:spPr>
          <a:noFill/>
        </p:spPr>
        <p:txBody>
          <a:bodyPr anchor="t"/>
          <a:lstStyle/>
          <a:p>
            <a:endParaRPr lang="en-US" altLang="en-US" dirty="0" smtClean="0"/>
          </a:p>
        </p:txBody>
      </p:sp>
      <p:sp>
        <p:nvSpPr>
          <p:cNvPr id="26628" name="Slide Number Placeholder 3"/>
          <p:cNvSpPr txBox="1">
            <a:spLocks noGrp="1" noChangeArrowheads="1"/>
          </p:cNvSpPr>
          <p:nvPr/>
        </p:nvSpPr>
        <p:spPr bwMode="auto">
          <a:xfrm>
            <a:off x="4144963" y="9120188"/>
            <a:ext cx="316865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49" tIns="46445" rIns="93249" bIns="46445" anchor="b"/>
          <a:lstStyle>
            <a:lvl1pPr>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1pPr>
            <a:lvl2pPr marL="742950" indent="-28575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2pPr>
            <a:lvl3pPr marL="11430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3pPr>
            <a:lvl4pPr marL="16002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4pPr>
            <a:lvl5pPr marL="20574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5pPr>
            <a:lvl6pPr marL="25146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6pPr>
            <a:lvl7pPr marL="29718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7pPr>
            <a:lvl8pPr marL="34290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8pPr>
            <a:lvl9pPr marL="38862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9pPr>
          </a:lstStyle>
          <a:p>
            <a:pPr algn="r" eaLnBrk="1" hangingPunct="1">
              <a:buSzPct val="45000"/>
              <a:buFont typeface="StarSymbol" charset="0"/>
              <a:buNone/>
            </a:pPr>
            <a:fld id="{16F7CAB5-C6BB-4759-8763-0644849A5342}" type="slidenum">
              <a:rPr lang="en-US" altLang="en-US" sz="1200">
                <a:solidFill>
                  <a:srgbClr val="000000"/>
                </a:solidFill>
                <a:latin typeface="Times New Roman" panose="02020603050405020304" pitchFamily="18" charset="0"/>
                <a:ea typeface="SimSun" panose="02010600030101010101" pitchFamily="2" charset="-122"/>
                <a:cs typeface="AR PL UMing HK" charset="0"/>
              </a:rPr>
              <a:pPr algn="r" eaLnBrk="1" hangingPunct="1">
                <a:buSzPct val="45000"/>
                <a:buFont typeface="StarSymbol" charset="0"/>
                <a:buNone/>
              </a:pPr>
              <a:t>136</a:t>
            </a:fld>
            <a:endParaRPr lang="en-US" altLang="en-US" sz="1200" dirty="0">
              <a:solidFill>
                <a:srgbClr val="000000"/>
              </a:solidFill>
              <a:latin typeface="Times New Roman" panose="02020603050405020304" pitchFamily="18" charset="0"/>
              <a:ea typeface="SimSun" panose="02010600030101010101" pitchFamily="2" charset="-122"/>
              <a:cs typeface="AR PL UMing HK" charset="0"/>
            </a:endParaRPr>
          </a:p>
        </p:txBody>
      </p:sp>
      <p:sp>
        <p:nvSpPr>
          <p:cNvPr id="4" name="Slide Number Placeholder 3"/>
          <p:cNvSpPr>
            <a:spLocks noGrp="1"/>
          </p:cNvSpPr>
          <p:nvPr>
            <p:ph type="sldNum" sz="quarter" idx="10"/>
          </p:nvPr>
        </p:nvSpPr>
        <p:spPr/>
        <p:txBody>
          <a:bodyPr/>
          <a:lstStyle/>
          <a:p>
            <a:fld id="{236F376C-05AE-40DA-9153-0868A2A48635}" type="slidenum">
              <a:rPr lang="en-US" smtClean="0"/>
              <a:t>136</a:t>
            </a:fld>
            <a:endParaRPr lang="en-US" dirty="0"/>
          </a:p>
        </p:txBody>
      </p:sp>
    </p:spTree>
    <p:extLst>
      <p:ext uri="{BB962C8B-B14F-4D97-AF65-F5344CB8AC3E}">
        <p14:creationId xmlns:p14="http://schemas.microsoft.com/office/powerpoint/2010/main" val="2418624607"/>
      </p:ext>
    </p:extLst>
  </p:cSld>
  <p:clrMapOvr>
    <a:overrideClrMapping bg1="lt1" tx1="dk1" bg2="lt2" tx2="dk2" accent1="accent1" accent2="accent2" accent3="accent3" accent4="accent4" accent5="accent5" accent6="accent6" hlink="hlink" folHlink="folHlink"/>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137</a:t>
            </a:fld>
            <a:endParaRPr lang="en-US" dirty="0"/>
          </a:p>
        </p:txBody>
      </p:sp>
    </p:spTree>
    <p:extLst>
      <p:ext uri="{BB962C8B-B14F-4D97-AF65-F5344CB8AC3E}">
        <p14:creationId xmlns:p14="http://schemas.microsoft.com/office/powerpoint/2010/main" val="2774126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26"/>
          <p:cNvSpPr>
            <a:spLocks noGrp="1" noRot="1" noChangeAspect="1" noChangeArrowheads="1" noTextEdit="1"/>
          </p:cNvSpPr>
          <p:nvPr>
            <p:ph type="sldImg"/>
          </p:nvPr>
        </p:nvSpPr>
        <p:spPr>
          <a:xfrm>
            <a:off x="1255713" y="717550"/>
            <a:ext cx="4800600" cy="3600450"/>
          </a:xfrm>
        </p:spPr>
      </p:sp>
      <p:sp>
        <p:nvSpPr>
          <p:cNvPr id="28675" name="Rectangle 1027"/>
          <p:cNvSpPr>
            <a:spLocks noGrp="1" noChangeArrowheads="1"/>
          </p:cNvSpPr>
          <p:nvPr>
            <p:ph type="body" idx="1"/>
          </p:nvPr>
        </p:nvSpPr>
        <p:spPr>
          <a:noFill/>
        </p:spPr>
        <p:txBody>
          <a:bodyPr/>
          <a:lstStyle/>
          <a:p>
            <a:r>
              <a:rPr lang="en-US" altLang="en-US" sz="1100" dirty="0" smtClean="0"/>
              <a:t>https://www.osha.gov/SLTC/electrical/construction.html</a:t>
            </a:r>
          </a:p>
        </p:txBody>
      </p:sp>
      <p:sp>
        <p:nvSpPr>
          <p:cNvPr id="2" name="Slide Number Placeholder 1"/>
          <p:cNvSpPr>
            <a:spLocks noGrp="1"/>
          </p:cNvSpPr>
          <p:nvPr>
            <p:ph type="sldNum" sz="quarter" idx="10"/>
          </p:nvPr>
        </p:nvSpPr>
        <p:spPr/>
        <p:txBody>
          <a:bodyPr/>
          <a:lstStyle/>
          <a:p>
            <a:fld id="{236F376C-05AE-40DA-9153-0868A2A48635}" type="slidenum">
              <a:rPr lang="en-US" smtClean="0"/>
              <a:t>14</a:t>
            </a:fld>
            <a:endParaRPr lang="en-US" dirty="0"/>
          </a:p>
        </p:txBody>
      </p:sp>
    </p:spTree>
    <p:extLst>
      <p:ext uri="{BB962C8B-B14F-4D97-AF65-F5344CB8AC3E}">
        <p14:creationId xmlns:p14="http://schemas.microsoft.com/office/powerpoint/2010/main" val="12474591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r>
              <a:rPr lang="zh-CN" altLang="en-US" b="1" dirty="0" smtClean="0"/>
              <a:t>培训师注意事项：  </a:t>
            </a:r>
            <a:endParaRPr lang="en-US" altLang="zh-CN" b="1" dirty="0" smtClean="0"/>
          </a:p>
          <a:p>
            <a:endParaRPr lang="en-US" altLang="zh-CN" b="1" dirty="0" smtClean="0"/>
          </a:p>
          <a:p>
            <a:r>
              <a:rPr lang="zh-CN" altLang="en-US" b="1" dirty="0" smtClean="0"/>
              <a:t>无论何时使用电动工具，电路或电源线，都存在电气危险，尤其是电击危险。建筑工人面临更大的风险，因为许多工作需要使用电动工具。  长期以来，电力一直被认为是严重的工作场所危险，使员工遭受电击，触电，烧伤，火灾和爆炸。例如，根据美国劳工统计局的数据，</a:t>
            </a:r>
            <a:r>
              <a:rPr lang="en-US" altLang="zh-CN" b="1" dirty="0" smtClean="0"/>
              <a:t>2017</a:t>
            </a:r>
            <a:r>
              <a:rPr lang="zh-CN" altLang="en-US" b="1" dirty="0" smtClean="0"/>
              <a:t>年，</a:t>
            </a:r>
            <a:r>
              <a:rPr lang="en-US" altLang="zh-CN" b="1" dirty="0" smtClean="0"/>
              <a:t>71</a:t>
            </a:r>
            <a:r>
              <a:rPr lang="zh-CN" altLang="en-US" b="1" dirty="0" smtClean="0"/>
              <a:t>名工人因工作中的电刑而死亡，占当年建筑工人死亡人数的近</a:t>
            </a:r>
            <a:r>
              <a:rPr lang="en-US" altLang="zh-CN" b="1" dirty="0" smtClean="0"/>
              <a:t>8</a:t>
            </a:r>
            <a:r>
              <a:rPr lang="zh-CN" altLang="en-US" b="1" dirty="0" smtClean="0"/>
              <a:t>％。使这些统计数据更加悲惨的原因是，大多数这些死亡事件都可以轻易避免。</a:t>
            </a:r>
            <a:endParaRPr lang="en-US" altLang="zh-CN" b="1" dirty="0" smtClean="0"/>
          </a:p>
          <a:p>
            <a:endParaRPr lang="en-US" altLang="zh-CN" b="1" dirty="0" smtClean="0"/>
          </a:p>
          <a:p>
            <a:r>
              <a:rPr lang="zh-CN" altLang="en-US" dirty="0" smtClean="0"/>
              <a:t>数据源</a:t>
            </a:r>
            <a:r>
              <a:rPr lang="en-US" altLang="en-US" sz="1200" dirty="0" smtClean="0">
                <a:latin typeface="Times New Roman" panose="02020603050405020304" pitchFamily="18" charset="0"/>
                <a:cs typeface="Times New Roman" panose="02020603050405020304" pitchFamily="18" charset="0"/>
              </a:rPr>
              <a:t>: U.S. Department of Labor Statistics https://www.bls.gov/iif/oshwc/ </a:t>
            </a:r>
            <a:r>
              <a:rPr lang="en-US" altLang="en-US" sz="1200" dirty="0" err="1" smtClean="0">
                <a:latin typeface="Times New Roman" panose="02020603050405020304" pitchFamily="18" charset="0"/>
                <a:cs typeface="Times New Roman" panose="02020603050405020304" pitchFamily="18" charset="0"/>
              </a:rPr>
              <a:t>cfoi</a:t>
            </a:r>
            <a:r>
              <a:rPr lang="en-US" altLang="en-US" sz="1200" dirty="0" smtClean="0">
                <a:latin typeface="Times New Roman" panose="02020603050405020304" pitchFamily="18" charset="0"/>
                <a:cs typeface="Times New Roman" panose="02020603050405020304" pitchFamily="18" charset="0"/>
              </a:rPr>
              <a:t>/cftb0321.htm</a:t>
            </a: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0" dirty="0" smtClean="0"/>
              <a:t>每年大约发生</a:t>
            </a:r>
            <a:r>
              <a:rPr lang="en-US" altLang="zh-CN" b="0" dirty="0" smtClean="0"/>
              <a:t>350</a:t>
            </a:r>
            <a:r>
              <a:rPr lang="zh-CN" altLang="en-US" b="0" dirty="0" smtClean="0"/>
              <a:t>起与电气有关的死亡事故。</a:t>
            </a:r>
            <a:endParaRPr lang="en-US" altLang="zh-CN" b="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smtClean="0"/>
              <a:t>数据源</a:t>
            </a:r>
            <a:r>
              <a:rPr lang="en-US" b="0" dirty="0" smtClean="0"/>
              <a:t>: https://www.osha.gov/SLTC/etools/construction/electrical_incidents/mainpage.html</a:t>
            </a:r>
            <a:endParaRPr lang="en-US" altLang="en-US" sz="1200" b="0" dirty="0" smtClean="0">
              <a:latin typeface="Times New Roman" panose="02020603050405020304" pitchFamily="18" charset="0"/>
              <a:cs typeface="Times New Roman" panose="02020603050405020304" pitchFamily="18" charset="0"/>
            </a:endParaRPr>
          </a:p>
          <a:p>
            <a:endParaRPr lang="en-US" altLang="en-US" dirty="0" smtClean="0">
              <a:latin typeface="Arial" panose="020B0604020202020204" pitchFamily="34" charset="0"/>
            </a:endParaRPr>
          </a:p>
          <a:p>
            <a:endParaRPr lang="en-US" altLang="en-US" dirty="0" smtClean="0">
              <a:latin typeface="Arial" panose="020B0604020202020204" pitchFamily="34" charset="0"/>
            </a:endParaRPr>
          </a:p>
          <a:p>
            <a:endParaRPr lang="en-US" altLang="en-US"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15</a:t>
            </a:fld>
            <a:endParaRPr lang="en-US" dirty="0"/>
          </a:p>
        </p:txBody>
      </p:sp>
    </p:spTree>
    <p:extLst>
      <p:ext uri="{BB962C8B-B14F-4D97-AF65-F5344CB8AC3E}">
        <p14:creationId xmlns:p14="http://schemas.microsoft.com/office/powerpoint/2010/main" val="1430740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r>
              <a:rPr lang="zh-CN" altLang="en-US" b="1" dirty="0" smtClean="0"/>
              <a:t>培训师注意事项：</a:t>
            </a:r>
          </a:p>
          <a:p>
            <a:r>
              <a:rPr lang="zh-CN" altLang="en-US" b="1" dirty="0" smtClean="0"/>
              <a:t>电是能量可以由人或自然产生。它就像一股水流，但必须有一条完整的路径或电路才能流动。</a:t>
            </a:r>
            <a:endParaRPr lang="en-US" altLang="en-US" dirty="0" smtClean="0">
              <a:latin typeface="Arial" panose="020B0604020202020204" pitchFamily="34" charset="0"/>
            </a:endParaRPr>
          </a:p>
          <a:p>
            <a:endParaRPr lang="en-US" altLang="en-US"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16</a:t>
            </a:fld>
            <a:endParaRPr lang="en-US" dirty="0"/>
          </a:p>
        </p:txBody>
      </p:sp>
    </p:spTree>
    <p:extLst>
      <p:ext uri="{BB962C8B-B14F-4D97-AF65-F5344CB8AC3E}">
        <p14:creationId xmlns:p14="http://schemas.microsoft.com/office/powerpoint/2010/main" val="30216818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smtClean="0"/>
              <a:t>培训师注意事项：</a:t>
            </a:r>
            <a:endParaRPr lang="en-US" altLang="zh-CN"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smtClean="0"/>
              <a:t>回到水流的例子，当管道更薄时，阻力更大，因此水流量减少。</a:t>
            </a:r>
            <a:endParaRPr lang="en-US"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17</a:t>
            </a:fld>
            <a:endParaRPr lang="en-US" dirty="0"/>
          </a:p>
        </p:txBody>
      </p:sp>
    </p:spTree>
    <p:extLst>
      <p:ext uri="{BB962C8B-B14F-4D97-AF65-F5344CB8AC3E}">
        <p14:creationId xmlns:p14="http://schemas.microsoft.com/office/powerpoint/2010/main" val="25626216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r>
              <a:rPr lang="zh-CN" altLang="en-US" b="1" dirty="0" smtClean="0"/>
              <a:t>培训师注意事项：  </a:t>
            </a:r>
            <a:endParaRPr lang="en-US" altLang="zh-CN" b="1" dirty="0" smtClean="0"/>
          </a:p>
          <a:p>
            <a:r>
              <a:rPr lang="zh-CN" altLang="en-US" b="1" dirty="0" smtClean="0"/>
              <a:t>电流比其他材料更好地流过某些材料。基于允许选择性流过的能力，对电流流动具有非常小的阻力的材料被称为“导体”。典型的导体是金属，例如铜，水，土壤和人体。</a:t>
            </a:r>
            <a:endParaRPr lang="en-US" altLang="en-US" dirty="0" smtClean="0">
              <a:latin typeface="Arial" panose="020B0604020202020204" pitchFamily="34" charset="0"/>
            </a:endParaRPr>
          </a:p>
          <a:p>
            <a:endParaRPr lang="en-US" altLang="en-US" dirty="0" smtClean="0">
              <a:latin typeface="Arial" panose="020B0604020202020204" pitchFamily="34" charset="0"/>
            </a:endParaRPr>
          </a:p>
          <a:p>
            <a:endParaRPr lang="en-US" altLang="en-US"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18</a:t>
            </a:fld>
            <a:endParaRPr lang="en-US" dirty="0"/>
          </a:p>
        </p:txBody>
      </p:sp>
    </p:spTree>
    <p:extLst>
      <p:ext uri="{BB962C8B-B14F-4D97-AF65-F5344CB8AC3E}">
        <p14:creationId xmlns:p14="http://schemas.microsoft.com/office/powerpoint/2010/main" val="35400739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endParaRPr lang="en-US" altLang="en-US"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19</a:t>
            </a:fld>
            <a:endParaRPr lang="en-US" dirty="0"/>
          </a:p>
        </p:txBody>
      </p:sp>
    </p:spTree>
    <p:extLst>
      <p:ext uri="{BB962C8B-B14F-4D97-AF65-F5344CB8AC3E}">
        <p14:creationId xmlns:p14="http://schemas.microsoft.com/office/powerpoint/2010/main" val="3748861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1255713" y="717550"/>
            <a:ext cx="4799012" cy="3600450"/>
          </a:xfrm>
        </p:spPr>
      </p:sp>
      <p:sp>
        <p:nvSpPr>
          <p:cNvPr id="22531" name="Notes Placeholder 2"/>
          <p:cNvSpPr>
            <a:spLocks noGrp="1" noChangeArrowheads="1"/>
          </p:cNvSpPr>
          <p:nvPr>
            <p:ph type="body" idx="1"/>
          </p:nvPr>
        </p:nvSpPr>
        <p:spPr>
          <a:noFill/>
        </p:spPr>
        <p:txBody>
          <a:bodyPr anchor="t"/>
          <a:lstStyle/>
          <a:p>
            <a:r>
              <a:rPr lang="zh-CN" altLang="en-US" b="1" dirty="0" smtClean="0"/>
              <a:t>培训师注意事项： </a:t>
            </a:r>
            <a:endParaRPr lang="en-US" altLang="zh-CN" b="1" dirty="0" smtClean="0"/>
          </a:p>
          <a:p>
            <a:r>
              <a:rPr lang="zh-CN" altLang="en-US" dirty="0" smtClean="0"/>
              <a:t>此页面是复制来自</a:t>
            </a:r>
            <a:r>
              <a:rPr lang="en-US" altLang="en-US" dirty="0" smtClean="0"/>
              <a:t>fy10_sh-20999-10-electrical-safety PowerPoint </a:t>
            </a:r>
          </a:p>
        </p:txBody>
      </p:sp>
      <p:sp>
        <p:nvSpPr>
          <p:cNvPr id="22532" name="Slide Number Placeholder 3"/>
          <p:cNvSpPr txBox="1">
            <a:spLocks noGrp="1" noChangeArrowheads="1"/>
          </p:cNvSpPr>
          <p:nvPr/>
        </p:nvSpPr>
        <p:spPr bwMode="auto">
          <a:xfrm>
            <a:off x="4144963" y="9120188"/>
            <a:ext cx="316865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49" tIns="46445" rIns="93249" bIns="46445" anchor="b"/>
          <a:lstStyle>
            <a:lvl1pPr>
              <a:spcBef>
                <a:spcPct val="30000"/>
              </a:spcBef>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1pPr>
            <a:lvl2pPr marL="742950" indent="-285750">
              <a:spcBef>
                <a:spcPct val="30000"/>
              </a:spcBef>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2pPr>
            <a:lvl3pPr marL="1143000" indent="-228600">
              <a:spcBef>
                <a:spcPct val="30000"/>
              </a:spcBef>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3pPr>
            <a:lvl4pPr marL="1600200" indent="-228600">
              <a:spcBef>
                <a:spcPct val="30000"/>
              </a:spcBef>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4pPr>
            <a:lvl5pPr marL="2057400" indent="-228600">
              <a:spcBef>
                <a:spcPct val="30000"/>
              </a:spcBef>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9pPr>
          </a:lstStyle>
          <a:p>
            <a:pPr algn="r" eaLnBrk="1" hangingPunct="1">
              <a:spcBef>
                <a:spcPct val="0"/>
              </a:spcBef>
              <a:buSzPct val="45000"/>
              <a:buFont typeface="StarSymbol" charset="0"/>
              <a:buNone/>
            </a:pPr>
            <a:fld id="{18D115A4-3238-4865-A2D3-10347CA4A053}" type="slidenum">
              <a:rPr lang="en-US" altLang="en-US">
                <a:ea typeface="SimSun" panose="02010600030101010101" pitchFamily="2" charset="-122"/>
                <a:cs typeface="AR PL UMing HK" charset="0"/>
              </a:rPr>
              <a:pPr algn="r" eaLnBrk="1" hangingPunct="1">
                <a:spcBef>
                  <a:spcPct val="0"/>
                </a:spcBef>
                <a:buSzPct val="45000"/>
                <a:buFont typeface="StarSymbol" charset="0"/>
                <a:buNone/>
              </a:pPr>
              <a:t>2</a:t>
            </a:fld>
            <a:endParaRPr lang="en-US" altLang="en-US" dirty="0">
              <a:ea typeface="SimSun" panose="02010600030101010101" pitchFamily="2" charset="-122"/>
              <a:cs typeface="AR PL UMing HK" charset="0"/>
            </a:endParaRPr>
          </a:p>
        </p:txBody>
      </p:sp>
      <p:sp>
        <p:nvSpPr>
          <p:cNvPr id="4" name="Slide Number Placeholder 3"/>
          <p:cNvSpPr>
            <a:spLocks noGrp="1"/>
          </p:cNvSpPr>
          <p:nvPr>
            <p:ph type="sldNum" sz="quarter" idx="10"/>
          </p:nvPr>
        </p:nvSpPr>
        <p:spPr/>
        <p:txBody>
          <a:bodyPr/>
          <a:lstStyle/>
          <a:p>
            <a:fld id="{236F376C-05AE-40DA-9153-0868A2A48635}" type="slidenum">
              <a:rPr lang="en-US" smtClean="0"/>
              <a:t>2</a:t>
            </a:fld>
            <a:endParaRPr lang="en-US" dirty="0"/>
          </a:p>
        </p:txBody>
      </p:sp>
    </p:spTree>
    <p:extLst>
      <p:ext uri="{BB962C8B-B14F-4D97-AF65-F5344CB8AC3E}">
        <p14:creationId xmlns:p14="http://schemas.microsoft.com/office/powerpoint/2010/main" val="2980600465"/>
      </p:ext>
    </p:extLst>
  </p:cSld>
  <p:clrMapOvr>
    <a:overrideClrMapping bg1="lt1" tx1="dk1" bg2="lt2" tx2="dk2" accent1="accent1" accent2="accent2" accent3="accent3" accent4="accent4" accent5="accent5" accent6="accent6" hlink="hlink" folHlink="folHlink"/>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endParaRPr lang="en-US" altLang="en-US"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20</a:t>
            </a:fld>
            <a:endParaRPr lang="en-US" dirty="0"/>
          </a:p>
        </p:txBody>
      </p:sp>
    </p:spTree>
    <p:extLst>
      <p:ext uri="{BB962C8B-B14F-4D97-AF65-F5344CB8AC3E}">
        <p14:creationId xmlns:p14="http://schemas.microsoft.com/office/powerpoint/2010/main" val="28412101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r>
              <a:rPr lang="zh-CN" altLang="en-US" b="1" dirty="0" smtClean="0"/>
              <a:t>培训师注意事项： </a:t>
            </a:r>
            <a:endParaRPr lang="en-US" altLang="zh-CN" b="1" dirty="0" smtClean="0"/>
          </a:p>
          <a:p>
            <a:endParaRPr lang="en-US" altLang="zh-CN" b="1" dirty="0" smtClean="0"/>
          </a:p>
          <a:p>
            <a:r>
              <a:rPr lang="zh-CN" altLang="en-US" b="1" dirty="0" smtClean="0"/>
              <a:t>这就是为什么如果你有一个有缺陷的工具，磨损的电线，坏的插座或其他电气危险，你可能会通过铜导体接触电流。 当您接触电流时，结果可能是致命的。您可能会受到电击，被电或热接触烫伤，或者触电死亡。</a:t>
            </a:r>
            <a:endParaRPr lang="en-US" altLang="en-US" dirty="0" smtClean="0">
              <a:latin typeface="Arial" panose="020B0604020202020204" pitchFamily="34" charset="0"/>
            </a:endParaRPr>
          </a:p>
          <a:p>
            <a:endParaRPr lang="en-US" altLang="en-US" dirty="0" smtClean="0">
              <a:latin typeface="Arial" panose="020B0604020202020204" pitchFamily="34" charset="0"/>
            </a:endParaRPr>
          </a:p>
          <a:p>
            <a:endParaRPr lang="en-US" altLang="en-US"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21</a:t>
            </a:fld>
            <a:endParaRPr lang="en-US" dirty="0"/>
          </a:p>
        </p:txBody>
      </p:sp>
    </p:spTree>
    <p:extLst>
      <p:ext uri="{BB962C8B-B14F-4D97-AF65-F5344CB8AC3E}">
        <p14:creationId xmlns:p14="http://schemas.microsoft.com/office/powerpoint/2010/main" val="10463155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endParaRPr lang="en-US" altLang="en-US" dirty="0" smtClean="0">
              <a:latin typeface="Arial" panose="020B0604020202020204" pitchFamily="34" charset="0"/>
            </a:endParaRPr>
          </a:p>
          <a:p>
            <a:endParaRPr lang="en-US" altLang="en-US" dirty="0" smtClean="0">
              <a:latin typeface="Arial" panose="020B0604020202020204" pitchFamily="34" charset="0"/>
            </a:endParaRPr>
          </a:p>
          <a:p>
            <a:endParaRPr lang="en-US" altLang="en-US"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22</a:t>
            </a:fld>
            <a:endParaRPr lang="en-US" dirty="0"/>
          </a:p>
        </p:txBody>
      </p:sp>
    </p:spTree>
    <p:extLst>
      <p:ext uri="{BB962C8B-B14F-4D97-AF65-F5344CB8AC3E}">
        <p14:creationId xmlns:p14="http://schemas.microsoft.com/office/powerpoint/2010/main" val="4452944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r>
              <a:rPr lang="zh-CN" altLang="en-US" b="1" dirty="0" smtClean="0"/>
              <a:t>培训师注意事项： </a:t>
            </a:r>
            <a:endParaRPr lang="en-US" altLang="zh-CN" b="1" dirty="0" smtClean="0"/>
          </a:p>
          <a:p>
            <a:endParaRPr lang="en-US" altLang="zh-CN" b="1" dirty="0" smtClean="0"/>
          </a:p>
          <a:p>
            <a:r>
              <a:rPr lang="zh-CN" altLang="en-US" b="1" dirty="0" smtClean="0"/>
              <a:t>解释为什么金属梯子接触电源线会产生高电流。在电力线附近工作时，使用木头或玻璃纤维制成的梯子。  操作电动开关就像打开水龙头一样。 在水龙头（或开关）后面有一个水源（或电力），以某种方式输送和压力使其流动。水龙头的水源是水库或泵站。泵为水提供足够的压力以通过管道。对于电力，源头是发电站。发电机提供压力（电压）使电流通过电导体（导线）传导。</a:t>
            </a:r>
            <a:endParaRPr lang="en-US" altLang="en-US"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23</a:t>
            </a:fld>
            <a:endParaRPr lang="en-US" dirty="0"/>
          </a:p>
        </p:txBody>
      </p:sp>
    </p:spTree>
    <p:extLst>
      <p:ext uri="{BB962C8B-B14F-4D97-AF65-F5344CB8AC3E}">
        <p14:creationId xmlns:p14="http://schemas.microsoft.com/office/powerpoint/2010/main" val="16039442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r>
              <a:rPr lang="zh-CN" altLang="en-US" sz="1200" b="1" dirty="0" smtClean="0"/>
              <a:t>培训师注意事项： </a:t>
            </a:r>
            <a:endParaRPr lang="en-US" altLang="zh-CN" sz="1200" b="1" dirty="0" smtClean="0"/>
          </a:p>
          <a:p>
            <a:endParaRPr lang="en-US" altLang="zh-CN" sz="1200" b="1" dirty="0" smtClean="0"/>
          </a:p>
          <a:p>
            <a:r>
              <a:rPr lang="zh-CN" altLang="en-US" sz="1200" b="1" dirty="0" smtClean="0"/>
              <a:t>该计划将帮助您首先熟悉电力的基本概念，然后能够识别施工中的常见电气危险，并最终了解如何减少工作现场的危险。在整个计划中，您将看到一些安全和不安全的操作和情况。绿色“是”对勾将用于表示安全情况，而红色“否”圆圈符号用于表示不安全情况。</a:t>
            </a:r>
            <a:endParaRPr lang="en-US" altLang="en-US"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24</a:t>
            </a:fld>
            <a:endParaRPr lang="en-US" dirty="0"/>
          </a:p>
        </p:txBody>
      </p:sp>
    </p:spTree>
    <p:extLst>
      <p:ext uri="{BB962C8B-B14F-4D97-AF65-F5344CB8AC3E}">
        <p14:creationId xmlns:p14="http://schemas.microsoft.com/office/powerpoint/2010/main" val="309056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endParaRPr lang="en-US" altLang="en-US" dirty="0" smtClean="0">
              <a:latin typeface="Arial" panose="020B0604020202020204" pitchFamily="34" charset="0"/>
            </a:endParaRPr>
          </a:p>
          <a:p>
            <a:endParaRPr lang="en-US" altLang="en-US"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25</a:t>
            </a:fld>
            <a:endParaRPr lang="en-US" dirty="0"/>
          </a:p>
        </p:txBody>
      </p:sp>
    </p:spTree>
    <p:extLst>
      <p:ext uri="{BB962C8B-B14F-4D97-AF65-F5344CB8AC3E}">
        <p14:creationId xmlns:p14="http://schemas.microsoft.com/office/powerpoint/2010/main" val="40929547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r>
              <a:rPr lang="zh-CN" altLang="en-US" b="1" dirty="0" smtClean="0"/>
              <a:t>培训师注意事项：</a:t>
            </a:r>
            <a:endParaRPr lang="en-US" altLang="zh-CN" b="1" dirty="0" smtClean="0"/>
          </a:p>
          <a:p>
            <a:endParaRPr lang="en-US" altLang="zh-CN" b="1" dirty="0" smtClean="0"/>
          </a:p>
          <a:p>
            <a:r>
              <a:rPr lang="zh-CN" altLang="en-US" b="0" dirty="0" smtClean="0"/>
              <a:t>架空电力线的电压范围为</a:t>
            </a:r>
            <a:r>
              <a:rPr lang="en-US" altLang="zh-CN" b="0" dirty="0" smtClean="0"/>
              <a:t>120</a:t>
            </a:r>
            <a:r>
              <a:rPr lang="zh-CN" altLang="en-US" b="0" dirty="0" smtClean="0"/>
              <a:t>至</a:t>
            </a:r>
            <a:r>
              <a:rPr lang="en-US" altLang="zh-CN" b="0" dirty="0" smtClean="0"/>
              <a:t>750,000</a:t>
            </a:r>
            <a:r>
              <a:rPr lang="zh-CN" altLang="en-US" b="0" dirty="0" smtClean="0"/>
              <a:t>伏。了解电压的最可靠方法是询问拥有电力线的公用事业公司。 此图是从</a:t>
            </a:r>
            <a:r>
              <a:rPr lang="en-US" altLang="zh-CN" b="0" dirty="0" smtClean="0"/>
              <a:t>OSHA</a:t>
            </a:r>
            <a:r>
              <a:rPr lang="zh-CN" altLang="en-US" b="0" dirty="0" smtClean="0"/>
              <a:t>网站复制的。</a:t>
            </a:r>
            <a:endParaRPr lang="en-US" altLang="zh-CN" b="0" dirty="0" smtClean="0"/>
          </a:p>
          <a:p>
            <a:r>
              <a:rPr lang="en-US" altLang="en-US" b="0" dirty="0" smtClean="0"/>
              <a:t>(https://www.osha.gov/SLTC/etools/electric_power/illustrated_glossary/transmission_lines.html)</a:t>
            </a:r>
          </a:p>
          <a:p>
            <a:endParaRPr lang="en-US" altLang="en-US" dirty="0" smtClean="0">
              <a:latin typeface="Arial" panose="020B0604020202020204" pitchFamily="34" charset="0"/>
            </a:endParaRPr>
          </a:p>
          <a:p>
            <a:endParaRPr lang="en-US" altLang="en-US"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26</a:t>
            </a:fld>
            <a:endParaRPr lang="en-US" dirty="0"/>
          </a:p>
        </p:txBody>
      </p:sp>
    </p:spTree>
    <p:extLst>
      <p:ext uri="{BB962C8B-B14F-4D97-AF65-F5344CB8AC3E}">
        <p14:creationId xmlns:p14="http://schemas.microsoft.com/office/powerpoint/2010/main" val="23102383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0" dirty="0" smtClean="0"/>
              <a:t>培训师注意事项： </a:t>
            </a:r>
            <a:endParaRPr lang="en-US" altLang="zh-CN" b="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b="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0" dirty="0" smtClean="0"/>
              <a:t>通过使用本幻灯片中的图表强调欧姆定律，因为潮湿的皮肤表现出较小的阻力，当电压确定时，流过人体的可能电流将急剧增加。</a:t>
            </a:r>
            <a:endParaRPr lang="en-US" altLang="en-US" b="0" dirty="0" smtClean="0">
              <a:solidFill>
                <a:srgbClr val="C00000"/>
              </a:solidFill>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236F376C-05AE-40DA-9153-0868A2A48635}" type="slidenum">
              <a:rPr lang="en-US" smtClean="0"/>
              <a:t>27</a:t>
            </a:fld>
            <a:endParaRPr lang="en-US" dirty="0"/>
          </a:p>
        </p:txBody>
      </p:sp>
    </p:spTree>
    <p:extLst>
      <p:ext uri="{BB962C8B-B14F-4D97-AF65-F5344CB8AC3E}">
        <p14:creationId xmlns:p14="http://schemas.microsoft.com/office/powerpoint/2010/main" val="10231318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r>
              <a:rPr lang="ja-JP" altLang="en-US" dirty="0" smtClean="0">
                <a:latin typeface="Arial" panose="020B0604020202020204" pitchFamily="34" charset="0"/>
              </a:rPr>
              <a:t>反应信息来自</a:t>
            </a:r>
            <a:r>
              <a:rPr lang="en-US" altLang="en-US" dirty="0" smtClean="0">
                <a:latin typeface="Arial" panose="020B0604020202020204" pitchFamily="34" charset="0"/>
              </a:rPr>
              <a:t>OHSA</a:t>
            </a:r>
            <a:r>
              <a:rPr lang="ja-JP" altLang="en-US" dirty="0" smtClean="0">
                <a:latin typeface="Arial" panose="020B0604020202020204" pitchFamily="34" charset="0"/>
              </a:rPr>
              <a:t>网站（</a:t>
            </a:r>
            <a:r>
              <a:rPr lang="en-US" altLang="en-US" dirty="0" smtClean="0">
                <a:latin typeface="Arial" panose="020B0604020202020204" pitchFamily="34" charset="0"/>
              </a:rPr>
              <a:t>https://www.osha.gov/Publications/3075.html）</a:t>
            </a:r>
          </a:p>
          <a:p>
            <a:endParaRPr lang="en-US" altLang="en-US"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28</a:t>
            </a:fld>
            <a:endParaRPr lang="en-US" dirty="0"/>
          </a:p>
        </p:txBody>
      </p:sp>
    </p:spTree>
    <p:extLst>
      <p:ext uri="{BB962C8B-B14F-4D97-AF65-F5344CB8AC3E}">
        <p14:creationId xmlns:p14="http://schemas.microsoft.com/office/powerpoint/2010/main" val="95293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xfrm>
            <a:off x="1255713" y="717550"/>
            <a:ext cx="4800600" cy="3600450"/>
          </a:xfrm>
          <a:extLst>
            <a:ext uri="{909E8E84-426E-40DD-AFC4-6F175D3DCCD1}">
              <a14:hiddenFill xmlns:a14="http://schemas.microsoft.com/office/drawing/2010/main">
                <a:solidFill>
                  <a:schemeClr val="accent1"/>
                </a:solidFill>
              </a14:hiddenFill>
            </a:ext>
          </a:extLst>
        </p:spPr>
      </p:sp>
      <p:sp>
        <p:nvSpPr>
          <p:cNvPr id="55299"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Lst>
        </p:spPr>
        <p:txBody>
          <a:bodyPr/>
          <a:lstStyle/>
          <a:p>
            <a:r>
              <a:rPr lang="zh-CN" altLang="en-US" sz="1000" b="1" dirty="0" smtClean="0">
                <a:cs typeface="Times New Roman" panose="02020603050405020304" pitchFamily="18" charset="0"/>
              </a:rPr>
              <a:t>培训师注意事项： </a:t>
            </a:r>
            <a:endParaRPr lang="en-US" altLang="zh-CN" sz="1000" b="1" dirty="0" smtClean="0">
              <a:cs typeface="Times New Roman" panose="02020603050405020304" pitchFamily="18" charset="0"/>
            </a:endParaRPr>
          </a:p>
          <a:p>
            <a:endParaRPr lang="en-US" altLang="zh-CN" sz="1000" dirty="0" smtClean="0">
              <a:cs typeface="Times New Roman" panose="02020603050405020304" pitchFamily="18" charset="0"/>
            </a:endParaRPr>
          </a:p>
          <a:p>
            <a:r>
              <a:rPr lang="zh-CN" altLang="en-US" sz="1000" dirty="0" smtClean="0">
                <a:cs typeface="Times New Roman" panose="02020603050405020304" pitchFamily="18" charset="0"/>
              </a:rPr>
              <a:t>木材不导电。这实际上并不是一个迷思 </a:t>
            </a:r>
            <a:r>
              <a:rPr lang="en-US" altLang="zh-CN" sz="1000" dirty="0" smtClean="0">
                <a:cs typeface="Times New Roman" panose="02020603050405020304" pitchFamily="18" charset="0"/>
              </a:rPr>
              <a:t>- </a:t>
            </a:r>
            <a:r>
              <a:rPr lang="zh-CN" altLang="en-US" sz="1000" dirty="0" smtClean="0">
                <a:cs typeface="Times New Roman" panose="02020603050405020304" pitchFamily="18" charset="0"/>
              </a:rPr>
              <a:t>事实上，木材是非导电的。然而，水确实导电，潮湿或潮湿的木材仍然存在风险。 总结：在建筑工地中，我们不能因为它在地面上或者没有发出火花就假设掉落电源线是安全的。我们还应该避免用手或普通物体（如木板，长杆，木棒）接触电源线。</a:t>
            </a:r>
            <a:endParaRPr lang="en-US" altLang="en-US" sz="1000" dirty="0" smtClean="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236F376C-05AE-40DA-9153-0868A2A48635}" type="slidenum">
              <a:rPr lang="en-US" smtClean="0"/>
              <a:t>29</a:t>
            </a:fld>
            <a:endParaRPr lang="en-US" dirty="0"/>
          </a:p>
        </p:txBody>
      </p:sp>
    </p:spTree>
    <p:extLst>
      <p:ext uri="{BB962C8B-B14F-4D97-AF65-F5344CB8AC3E}">
        <p14:creationId xmlns:p14="http://schemas.microsoft.com/office/powerpoint/2010/main" val="289656433"/>
      </p:ext>
    </p:extLst>
  </p:cSld>
  <p:clrMapOvr>
    <a:overrideClrMapping bg1="lt1" tx1="dk1" bg2="lt2" tx2="dk2" accent1="accent1" accent2="accent2" accent3="accent3" accent4="accent4" accent5="accent5" accent6="accent6" hlink="hlink" folHlink="folHlink"/>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1255713" y="717550"/>
            <a:ext cx="4799012" cy="3600450"/>
          </a:xfrm>
        </p:spPr>
      </p:sp>
      <p:sp>
        <p:nvSpPr>
          <p:cNvPr id="26627" name="Notes Placeholder 2"/>
          <p:cNvSpPr>
            <a:spLocks noGrp="1" noChangeArrowheads="1"/>
          </p:cNvSpPr>
          <p:nvPr>
            <p:ph type="body" idx="1"/>
          </p:nvPr>
        </p:nvSpPr>
        <p:spPr>
          <a:noFill/>
        </p:spPr>
        <p:txBody>
          <a:bodyPr anchor="t"/>
          <a:lstStyle/>
          <a:p>
            <a:endParaRPr lang="en-US" altLang="en-US" dirty="0" smtClean="0"/>
          </a:p>
        </p:txBody>
      </p:sp>
      <p:sp>
        <p:nvSpPr>
          <p:cNvPr id="26628" name="Slide Number Placeholder 3"/>
          <p:cNvSpPr txBox="1">
            <a:spLocks noGrp="1" noChangeArrowheads="1"/>
          </p:cNvSpPr>
          <p:nvPr/>
        </p:nvSpPr>
        <p:spPr bwMode="auto">
          <a:xfrm>
            <a:off x="4144963" y="9120188"/>
            <a:ext cx="316865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49" tIns="46445" rIns="93249" bIns="46445" anchor="b"/>
          <a:lstStyle>
            <a:lvl1pPr>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1pPr>
            <a:lvl2pPr marL="742950" indent="-28575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2pPr>
            <a:lvl3pPr marL="11430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3pPr>
            <a:lvl4pPr marL="16002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4pPr>
            <a:lvl5pPr marL="20574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5pPr>
            <a:lvl6pPr marL="25146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6pPr>
            <a:lvl7pPr marL="29718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7pPr>
            <a:lvl8pPr marL="34290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8pPr>
            <a:lvl9pPr marL="38862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9pPr>
          </a:lstStyle>
          <a:p>
            <a:pPr algn="r" eaLnBrk="1" hangingPunct="1">
              <a:buSzPct val="45000"/>
              <a:buFont typeface="StarSymbol" charset="0"/>
              <a:buNone/>
            </a:pPr>
            <a:fld id="{16F7CAB5-C6BB-4759-8763-0644849A5342}" type="slidenum">
              <a:rPr lang="en-US" altLang="en-US" sz="1200">
                <a:solidFill>
                  <a:srgbClr val="000000"/>
                </a:solidFill>
                <a:latin typeface="Times New Roman" panose="02020603050405020304" pitchFamily="18" charset="0"/>
                <a:ea typeface="SimSun" panose="02010600030101010101" pitchFamily="2" charset="-122"/>
                <a:cs typeface="AR PL UMing HK" charset="0"/>
              </a:rPr>
              <a:pPr algn="r" eaLnBrk="1" hangingPunct="1">
                <a:buSzPct val="45000"/>
                <a:buFont typeface="StarSymbol" charset="0"/>
                <a:buNone/>
              </a:pPr>
              <a:t>3</a:t>
            </a:fld>
            <a:endParaRPr lang="en-US" altLang="en-US" sz="1200" dirty="0">
              <a:solidFill>
                <a:srgbClr val="000000"/>
              </a:solidFill>
              <a:latin typeface="Times New Roman" panose="02020603050405020304" pitchFamily="18" charset="0"/>
              <a:ea typeface="SimSun" panose="02010600030101010101" pitchFamily="2" charset="-122"/>
              <a:cs typeface="AR PL UMing HK" charset="0"/>
            </a:endParaRPr>
          </a:p>
        </p:txBody>
      </p:sp>
      <p:sp>
        <p:nvSpPr>
          <p:cNvPr id="4" name="Slide Number Placeholder 3"/>
          <p:cNvSpPr>
            <a:spLocks noGrp="1"/>
          </p:cNvSpPr>
          <p:nvPr>
            <p:ph type="sldNum" sz="quarter" idx="10"/>
          </p:nvPr>
        </p:nvSpPr>
        <p:spPr/>
        <p:txBody>
          <a:bodyPr/>
          <a:lstStyle/>
          <a:p>
            <a:fld id="{236F376C-05AE-40DA-9153-0868A2A48635}" type="slidenum">
              <a:rPr lang="en-US" smtClean="0"/>
              <a:t>3</a:t>
            </a:fld>
            <a:endParaRPr lang="en-US" dirty="0"/>
          </a:p>
        </p:txBody>
      </p:sp>
    </p:spTree>
    <p:extLst>
      <p:ext uri="{BB962C8B-B14F-4D97-AF65-F5344CB8AC3E}">
        <p14:creationId xmlns:p14="http://schemas.microsoft.com/office/powerpoint/2010/main" val="2580396848"/>
      </p:ext>
    </p:extLst>
  </p:cSld>
  <p:clrMapOvr>
    <a:overrideClrMapping bg1="lt1" tx1="dk1" bg2="lt2" tx2="dk2" accent1="accent1" accent2="accent2" accent3="accent3" accent4="accent4" accent5="accent5" accent6="accent6" hlink="hlink" folHlink="folHlink"/>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xfrm>
            <a:off x="1255713" y="717550"/>
            <a:ext cx="4799012" cy="3600450"/>
          </a:xfrm>
        </p:spPr>
      </p:sp>
      <p:sp>
        <p:nvSpPr>
          <p:cNvPr id="57347" name="Notes Placeholder 2"/>
          <p:cNvSpPr>
            <a:spLocks noGrp="1" noChangeArrowheads="1"/>
          </p:cNvSpPr>
          <p:nvPr>
            <p:ph type="body" idx="1"/>
          </p:nvPr>
        </p:nvSpPr>
        <p:spPr>
          <a:noFill/>
        </p:spPr>
        <p:txBody>
          <a:bodyPr anchor="t"/>
          <a:lstStyle/>
          <a:p>
            <a:r>
              <a:rPr lang="zh-CN" altLang="en-US" b="1" dirty="0" smtClean="0"/>
              <a:t>培训师注意事项： </a:t>
            </a:r>
            <a:endParaRPr lang="en-US" altLang="zh-CN" b="1" dirty="0" smtClean="0"/>
          </a:p>
          <a:p>
            <a:endParaRPr lang="en-US" altLang="zh-CN" b="1" dirty="0" smtClean="0"/>
          </a:p>
          <a:p>
            <a:r>
              <a:rPr lang="zh-CN" altLang="en-US" dirty="0" smtClean="0"/>
              <a:t>尽管橡胶是一种良好的绝缘体，但汽车轮胎是导体，因为它是由多种导电材料制成的。如果没有火灾，司机不会立即处于危险之中。对司机来说最安全的事就是留在车里。 </a:t>
            </a:r>
            <a:endParaRPr lang="en-US" altLang="zh-CN" dirty="0" smtClean="0"/>
          </a:p>
          <a:p>
            <a:endParaRPr lang="en-US" altLang="zh-CN" dirty="0" smtClean="0"/>
          </a:p>
          <a:p>
            <a:r>
              <a:rPr lang="en-US" altLang="zh-CN" dirty="0" smtClean="0"/>
              <a:t>https://www.wikihow.com/React-if-a-Power-Line-Falls-on-Your-Car</a:t>
            </a:r>
            <a:endParaRPr lang="en-US" altLang="en-US" dirty="0" smtClean="0"/>
          </a:p>
        </p:txBody>
      </p:sp>
      <p:sp>
        <p:nvSpPr>
          <p:cNvPr id="57348" name="Slide Number Placeholder 3"/>
          <p:cNvSpPr txBox="1">
            <a:spLocks noGrp="1" noChangeArrowheads="1"/>
          </p:cNvSpPr>
          <p:nvPr/>
        </p:nvSpPr>
        <p:spPr bwMode="auto">
          <a:xfrm>
            <a:off x="4144963" y="9120188"/>
            <a:ext cx="316865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49" tIns="46445" rIns="93249" bIns="46445" anchor="b"/>
          <a:lstStyle>
            <a:lvl1pPr>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1pPr>
            <a:lvl2pPr marL="742950" indent="-28575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2pPr>
            <a:lvl3pPr marL="11430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3pPr>
            <a:lvl4pPr marL="16002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4pPr>
            <a:lvl5pPr marL="20574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5pPr>
            <a:lvl6pPr marL="25146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6pPr>
            <a:lvl7pPr marL="29718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7pPr>
            <a:lvl8pPr marL="34290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8pPr>
            <a:lvl9pPr marL="38862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9pPr>
          </a:lstStyle>
          <a:p>
            <a:pPr algn="r" eaLnBrk="1" hangingPunct="1">
              <a:buSzPct val="45000"/>
              <a:buFont typeface="StarSymbol" charset="0"/>
              <a:buNone/>
            </a:pPr>
            <a:fld id="{A0E68691-3E4E-4713-BCB6-B0944FFFDF72}" type="slidenum">
              <a:rPr lang="en-US" altLang="en-US" sz="1200">
                <a:solidFill>
                  <a:srgbClr val="000000"/>
                </a:solidFill>
                <a:latin typeface="Times New Roman" panose="02020603050405020304" pitchFamily="18" charset="0"/>
                <a:ea typeface="SimSun" panose="02010600030101010101" pitchFamily="2" charset="-122"/>
                <a:cs typeface="AR PL UMing HK" charset="0"/>
              </a:rPr>
              <a:pPr algn="r" eaLnBrk="1" hangingPunct="1">
                <a:buSzPct val="45000"/>
                <a:buFont typeface="StarSymbol" charset="0"/>
                <a:buNone/>
              </a:pPr>
              <a:t>30</a:t>
            </a:fld>
            <a:endParaRPr lang="en-US" altLang="en-US" sz="1200" dirty="0">
              <a:solidFill>
                <a:srgbClr val="000000"/>
              </a:solidFill>
              <a:latin typeface="Times New Roman" panose="02020603050405020304" pitchFamily="18" charset="0"/>
              <a:ea typeface="SimSun" panose="02010600030101010101" pitchFamily="2" charset="-122"/>
              <a:cs typeface="AR PL UMing HK" charset="0"/>
            </a:endParaRPr>
          </a:p>
        </p:txBody>
      </p:sp>
      <p:sp>
        <p:nvSpPr>
          <p:cNvPr id="4" name="Slide Number Placeholder 3"/>
          <p:cNvSpPr>
            <a:spLocks noGrp="1"/>
          </p:cNvSpPr>
          <p:nvPr>
            <p:ph type="sldNum" sz="quarter" idx="10"/>
          </p:nvPr>
        </p:nvSpPr>
        <p:spPr/>
        <p:txBody>
          <a:bodyPr/>
          <a:lstStyle/>
          <a:p>
            <a:fld id="{236F376C-05AE-40DA-9153-0868A2A48635}" type="slidenum">
              <a:rPr lang="en-US" smtClean="0"/>
              <a:t>30</a:t>
            </a:fld>
            <a:endParaRPr lang="en-US" dirty="0"/>
          </a:p>
        </p:txBody>
      </p:sp>
    </p:spTree>
    <p:extLst>
      <p:ext uri="{BB962C8B-B14F-4D97-AF65-F5344CB8AC3E}">
        <p14:creationId xmlns:p14="http://schemas.microsoft.com/office/powerpoint/2010/main" val="308713414"/>
      </p:ext>
    </p:extLst>
  </p:cSld>
  <p:clrMapOvr>
    <a:overrideClrMapping bg1="lt1" tx1="dk1" bg2="lt2" tx2="dk2" accent1="accent1" accent2="accent2" accent3="accent3" accent4="accent4" accent5="accent5" accent6="accent6" hlink="hlink" folHlink="folHlink"/>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xfrm>
            <a:off x="1255713" y="717550"/>
            <a:ext cx="4800600" cy="3600450"/>
          </a:xfrm>
        </p:spPr>
      </p:sp>
      <p:sp>
        <p:nvSpPr>
          <p:cNvPr id="59395" name="Notes Placeholder 2"/>
          <p:cNvSpPr>
            <a:spLocks noGrp="1"/>
          </p:cNvSpPr>
          <p:nvPr>
            <p:ph type="body" idx="1"/>
          </p:nvPr>
        </p:nvSpPr>
        <p:spPr>
          <a:noFill/>
        </p:spPr>
        <p:txBody>
          <a:bodyPr/>
          <a:lstStyle/>
          <a:p>
            <a:r>
              <a:rPr lang="zh-CN" altLang="en-US" b="1" dirty="0" smtClean="0"/>
              <a:t>培训师注意事项：  </a:t>
            </a:r>
            <a:endParaRPr lang="en-US" altLang="zh-CN" b="1" dirty="0" smtClean="0"/>
          </a:p>
          <a:p>
            <a:endParaRPr lang="en-US" altLang="zh-CN" b="1" dirty="0" smtClean="0"/>
          </a:p>
          <a:p>
            <a:r>
              <a:rPr lang="zh-CN" altLang="en-US" b="0" dirty="0" smtClean="0"/>
              <a:t>见</a:t>
            </a:r>
            <a:r>
              <a:rPr lang="en-US" altLang="zh-CN" dirty="0" smtClean="0"/>
              <a:t>CFR1926.1408</a:t>
            </a:r>
            <a:r>
              <a:rPr lang="zh-CN" altLang="en-US" dirty="0" smtClean="0"/>
              <a:t>表</a:t>
            </a:r>
            <a:r>
              <a:rPr lang="en-US" altLang="zh-CN" dirty="0" smtClean="0"/>
              <a:t>A.</a:t>
            </a:r>
          </a:p>
          <a:p>
            <a:endParaRPr lang="en-US" altLang="zh-CN" b="0" dirty="0" smtClean="0"/>
          </a:p>
          <a:p>
            <a:r>
              <a:rPr lang="zh-CN" altLang="en-US" b="0" dirty="0" smtClean="0"/>
              <a:t>安全距离意味着： </a:t>
            </a:r>
            <a:r>
              <a:rPr lang="en-US" altLang="zh-CN" b="0" dirty="0" smtClean="0"/>
              <a:t>1.</a:t>
            </a:r>
            <a:r>
              <a:rPr lang="zh-CN" altLang="en-US" b="0" dirty="0" smtClean="0"/>
              <a:t>人们可以触摸任何金属 </a:t>
            </a:r>
            <a:r>
              <a:rPr lang="en-US" altLang="zh-CN" b="0" dirty="0" smtClean="0"/>
              <a:t>2.</a:t>
            </a:r>
            <a:r>
              <a:rPr lang="zh-CN" altLang="en-US" b="0" dirty="0" smtClean="0"/>
              <a:t>人们可以按正常步长行走 人们可以拨打用户手机</a:t>
            </a:r>
            <a:endParaRPr lang="en-US" altLang="zh-CN" b="0" dirty="0" smtClean="0"/>
          </a:p>
          <a:p>
            <a:endParaRPr lang="en-US" altLang="en-US" b="1" dirty="0" smtClean="0">
              <a:solidFill>
                <a:srgbClr val="292526"/>
              </a:solidFill>
            </a:endParaRPr>
          </a:p>
          <a:p>
            <a:r>
              <a:rPr lang="en-US" dirty="0" smtClean="0">
                <a:hlinkClick r:id="rId3"/>
              </a:rPr>
              <a:t>https://www.esfi.org/resource/downed-power-lines-261</a:t>
            </a:r>
            <a:endParaRPr lang="en-US"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31</a:t>
            </a:fld>
            <a:endParaRPr lang="en-US" dirty="0"/>
          </a:p>
        </p:txBody>
      </p:sp>
    </p:spTree>
    <p:extLst>
      <p:ext uri="{BB962C8B-B14F-4D97-AF65-F5344CB8AC3E}">
        <p14:creationId xmlns:p14="http://schemas.microsoft.com/office/powerpoint/2010/main" val="9960610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1" dirty="0" smtClean="0"/>
              <a:t>培训师注意事项：</a:t>
            </a:r>
            <a:endParaRPr lang="en-US" altLang="zh-CN"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1" dirty="0" smtClean="0"/>
              <a:t>有些句子是从</a:t>
            </a:r>
            <a:r>
              <a:rPr lang="en-US" altLang="zh-CN" b="1" dirty="0" smtClean="0"/>
              <a:t>OSHA</a:t>
            </a:r>
            <a:r>
              <a:rPr lang="zh-CN" altLang="en-US" b="1" dirty="0" smtClean="0"/>
              <a:t>网站复制的（</a:t>
            </a:r>
            <a:r>
              <a:rPr lang="en-US" altLang="zh-CN" b="1" dirty="0" smtClean="0"/>
              <a:t>https://www.osha.gov/OshDoc/data_General_Facts/downed_electrical_wires.pdf)</a:t>
            </a: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1" dirty="0" smtClean="0"/>
              <a:t>该汽车附近的地面可能</a:t>
            </a:r>
            <a:r>
              <a:rPr lang="zh-CN" altLang="en-US" sz="1200" b="1" kern="1200" dirty="0" smtClean="0">
                <a:solidFill>
                  <a:schemeClr val="tx1"/>
                </a:solidFill>
                <a:latin typeface="+mn-lt"/>
                <a:ea typeface="+mn-ea"/>
                <a:cs typeface="+mn-cs"/>
              </a:rPr>
              <a:t>通过掉落的电线通电</a:t>
            </a:r>
            <a:r>
              <a:rPr lang="en-US" altLang="zh-CN" sz="1200" b="1" kern="1200" dirty="0" smtClean="0">
                <a:solidFill>
                  <a:schemeClr val="tx1"/>
                </a:solidFill>
                <a:latin typeface="+mn-lt"/>
                <a:ea typeface="+mn-ea"/>
                <a:cs typeface="+mn-cs"/>
              </a:rPr>
              <a:t>, </a:t>
            </a:r>
            <a:r>
              <a:rPr lang="zh-CN" altLang="en-US" sz="1200" b="1" kern="1200" dirty="0" smtClean="0">
                <a:solidFill>
                  <a:schemeClr val="tx1"/>
                </a:solidFill>
                <a:latin typeface="+mn-lt"/>
                <a:ea typeface="+mn-ea"/>
                <a:cs typeface="+mn-cs"/>
              </a:rPr>
              <a:t> 电流从接触</a:t>
            </a:r>
            <a:r>
              <a:rPr lang="zh-CN" altLang="en-US" b="1" dirty="0" smtClean="0"/>
              <a:t>点以圆形形式向外扩散。</a:t>
            </a:r>
            <a:endParaRPr lang="en-US" altLang="en-US" dirty="0" smtClean="0">
              <a:latin typeface="Arial" panose="020B0604020202020204" pitchFamily="34" charset="0"/>
            </a:endParaRPr>
          </a:p>
          <a:p>
            <a:endParaRPr lang="en-US" altLang="en-US"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32</a:t>
            </a:fld>
            <a:endParaRPr lang="en-US" dirty="0"/>
          </a:p>
        </p:txBody>
      </p:sp>
    </p:spTree>
    <p:extLst>
      <p:ext uri="{BB962C8B-B14F-4D97-AF65-F5344CB8AC3E}">
        <p14:creationId xmlns:p14="http://schemas.microsoft.com/office/powerpoint/2010/main" val="18770691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1" dirty="0" smtClean="0"/>
              <a:t>培训师注意事项： </a:t>
            </a:r>
            <a:endParaRPr lang="en-US" altLang="zh-CN"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1" dirty="0" smtClean="0">
                <a:solidFill>
                  <a:srgbClr val="FF0000"/>
                </a:solidFill>
              </a:rPr>
              <a:t>计算过程的参考链接为</a:t>
            </a:r>
            <a:r>
              <a:rPr lang="en-US" altLang="zh-CN" b="1" baseline="0" smtClean="0">
                <a:solidFill>
                  <a:srgbClr val="FF0000"/>
                </a:solidFill>
              </a:rPr>
              <a:t> </a:t>
            </a:r>
            <a:r>
              <a:rPr lang="en-US" altLang="zh-CN" b="1" smtClean="0">
                <a:solidFill>
                  <a:srgbClr val="FF0000"/>
                </a:solidFill>
              </a:rPr>
              <a:t>https</a:t>
            </a:r>
            <a:r>
              <a:rPr lang="en-US" altLang="zh-CN" b="1" dirty="0" smtClean="0">
                <a:solidFill>
                  <a:srgbClr val="FF0000"/>
                </a:solidFill>
              </a:rPr>
              <a:t>://wiki.openelectrical.org/index.php?title=Earthing_Calculation</a:t>
            </a:r>
          </a:p>
          <a:p>
            <a:endParaRPr lang="en-US" altLang="en-US"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33</a:t>
            </a:fld>
            <a:endParaRPr lang="en-US" dirty="0"/>
          </a:p>
        </p:txBody>
      </p:sp>
    </p:spTree>
    <p:extLst>
      <p:ext uri="{BB962C8B-B14F-4D97-AF65-F5344CB8AC3E}">
        <p14:creationId xmlns:p14="http://schemas.microsoft.com/office/powerpoint/2010/main" val="31800336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r>
              <a:rPr lang="zh-CN" altLang="en-US" dirty="0" smtClean="0"/>
              <a:t>培训师注意事项：  </a:t>
            </a:r>
            <a:r>
              <a:rPr lang="en-US" altLang="zh-CN" dirty="0" smtClean="0"/>
              <a:t>https://www.osha.gov/OshDoc/data_General_Facts/downed_electrical_wires.pdf  </a:t>
            </a:r>
          </a:p>
          <a:p>
            <a:endParaRPr lang="en-US" altLang="zh-CN" dirty="0" smtClean="0"/>
          </a:p>
          <a:p>
            <a:r>
              <a:rPr lang="zh-CN" altLang="en-US" dirty="0" smtClean="0"/>
              <a:t>总结：在建筑工地，由于火灾或其他安全原因退出设备，尝试完全跳跃，确保您不要同时触摸设备和地面。将双脚放在一起并以小步拖曳，以最大限度地减少电流路径并避免电击。小心保持平衡。</a:t>
            </a:r>
            <a:endParaRPr lang="en-US" altLang="en-US"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34</a:t>
            </a:fld>
            <a:endParaRPr lang="en-US" dirty="0"/>
          </a:p>
        </p:txBody>
      </p:sp>
    </p:spTree>
    <p:extLst>
      <p:ext uri="{BB962C8B-B14F-4D97-AF65-F5344CB8AC3E}">
        <p14:creationId xmlns:p14="http://schemas.microsoft.com/office/powerpoint/2010/main" val="2549594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1" dirty="0" smtClean="0"/>
              <a:t>培训师注意事项： </a:t>
            </a:r>
            <a:endParaRPr lang="en-US" altLang="zh-CN"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1" dirty="0" smtClean="0"/>
              <a:t> </a:t>
            </a:r>
            <a:endParaRPr lang="en-US" altLang="zh-CN"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0" dirty="0" smtClean="0"/>
              <a:t>讨论</a:t>
            </a:r>
            <a:r>
              <a:rPr lang="en-US" altLang="zh-CN" b="0" dirty="0" smtClean="0"/>
              <a:t>10</a:t>
            </a:r>
            <a:r>
              <a:rPr lang="zh-CN" altLang="en-US" b="0" dirty="0" smtClean="0"/>
              <a:t>英尺最小间隙</a:t>
            </a:r>
            <a:r>
              <a:rPr lang="en-US" altLang="zh-CN" b="0" dirty="0" smtClean="0"/>
              <a:t>(</a:t>
            </a:r>
            <a:r>
              <a:rPr lang="zh-CN" altLang="en-US" sz="1200" dirty="0" smtClean="0">
                <a:latin typeface="Times New Roman" panose="02020603050405020304" pitchFamily="18" charset="0"/>
                <a:cs typeface="Times New Roman" panose="02020603050405020304" pitchFamily="18" charset="0"/>
              </a:rPr>
              <a:t>在电压不超过</a:t>
            </a:r>
            <a:r>
              <a:rPr lang="en-US" altLang="zh-CN" sz="1200" dirty="0" smtClean="0">
                <a:latin typeface="Times New Roman" panose="02020603050405020304" pitchFamily="18" charset="0"/>
                <a:cs typeface="Times New Roman" panose="02020603050405020304" pitchFamily="18" charset="0"/>
              </a:rPr>
              <a:t>50kv</a:t>
            </a:r>
            <a:r>
              <a:rPr lang="zh-CN" altLang="en-US" sz="1200" dirty="0" smtClean="0">
                <a:latin typeface="Times New Roman" panose="02020603050405020304" pitchFamily="18" charset="0"/>
                <a:cs typeface="Times New Roman" panose="02020603050405020304" pitchFamily="18" charset="0"/>
              </a:rPr>
              <a:t>时）</a:t>
            </a:r>
            <a:r>
              <a:rPr lang="zh-CN" altLang="en-US" b="0" dirty="0" smtClean="0"/>
              <a:t>适用于所有类型的设备和设备的任何部分。 </a:t>
            </a:r>
            <a:endParaRPr lang="en-US" altLang="zh-CN" b="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0" dirty="0" smtClean="0"/>
              <a:t>照片复制自（</a:t>
            </a:r>
            <a:r>
              <a:rPr lang="en-US" altLang="zh-CN" b="0" dirty="0" smtClean="0"/>
              <a:t>https://www.osha.gov/SLTC/etools/electric_power/overheadlinework_lineclearance.html</a:t>
            </a:r>
            <a:r>
              <a:rPr lang="zh-CN" altLang="en-US" b="0" dirty="0" smtClean="0"/>
              <a:t>）</a:t>
            </a:r>
            <a:endParaRPr lang="en-US" altLang="en-US" b="0" dirty="0" smtClean="0">
              <a:latin typeface="Arial" panose="020B0604020202020204" pitchFamily="34" charset="0"/>
            </a:endParaRPr>
          </a:p>
          <a:p>
            <a:endParaRPr lang="en-US" altLang="en-US"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35</a:t>
            </a:fld>
            <a:endParaRPr lang="en-US" dirty="0"/>
          </a:p>
        </p:txBody>
      </p:sp>
    </p:spTree>
    <p:extLst>
      <p:ext uri="{BB962C8B-B14F-4D97-AF65-F5344CB8AC3E}">
        <p14:creationId xmlns:p14="http://schemas.microsoft.com/office/powerpoint/2010/main" val="6977941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1" dirty="0" smtClean="0"/>
              <a:t>培训师注意事项： </a:t>
            </a:r>
            <a:endParaRPr lang="en-US" altLang="zh-CN" b="1"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dirty="0" smtClean="0"/>
              <a:t>CFR1926.1408</a:t>
            </a:r>
            <a:r>
              <a:rPr lang="zh-CN" altLang="en-US" b="0" dirty="0" smtClean="0"/>
              <a:t>表</a:t>
            </a:r>
            <a:r>
              <a:rPr lang="en-US" altLang="zh-CN" b="0" dirty="0" smtClean="0"/>
              <a:t>A.</a:t>
            </a:r>
            <a:endParaRPr lang="en-US" altLang="en-US" b="0" dirty="0" smtClean="0">
              <a:latin typeface="Arial" panose="020B0604020202020204" pitchFamily="34" charset="0"/>
            </a:endParaRPr>
          </a:p>
          <a:p>
            <a:endParaRPr lang="en-US" altLang="en-US"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36</a:t>
            </a:fld>
            <a:endParaRPr lang="en-US" dirty="0"/>
          </a:p>
        </p:txBody>
      </p:sp>
    </p:spTree>
    <p:extLst>
      <p:ext uri="{BB962C8B-B14F-4D97-AF65-F5344CB8AC3E}">
        <p14:creationId xmlns:p14="http://schemas.microsoft.com/office/powerpoint/2010/main" val="14414356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endParaRPr lang="en-US" altLang="en-US" dirty="0" smtClean="0">
              <a:latin typeface="Arial" panose="020B0604020202020204" pitchFamily="34" charset="0"/>
            </a:endParaRPr>
          </a:p>
          <a:p>
            <a:endParaRPr lang="en-US" altLang="en-US"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37</a:t>
            </a:fld>
            <a:endParaRPr lang="en-US" dirty="0"/>
          </a:p>
        </p:txBody>
      </p:sp>
    </p:spTree>
    <p:extLst>
      <p:ext uri="{BB962C8B-B14F-4D97-AF65-F5344CB8AC3E}">
        <p14:creationId xmlns:p14="http://schemas.microsoft.com/office/powerpoint/2010/main" val="25978709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1" dirty="0" smtClean="0"/>
              <a:t>培训师注意事项：</a:t>
            </a:r>
            <a:endParaRPr lang="en-US" altLang="zh-CN" b="1"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smtClean="0"/>
              <a:t>最后一个事故与我们讨论的案例研究非常相似。</a:t>
            </a:r>
            <a:endParaRPr lang="en-US" altLang="en-US" b="1"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dirty="0" smtClean="0"/>
          </a:p>
          <a:p>
            <a:r>
              <a:rPr lang="en-US" altLang="en-US" dirty="0" smtClean="0"/>
              <a:t>https://www.ishn.com/articles/109913-utility-worker-dies-after-making-contact-with-overhead-electrical-line</a:t>
            </a:r>
          </a:p>
          <a:p>
            <a:r>
              <a:rPr lang="en-US" altLang="en-US" dirty="0" smtClean="0"/>
              <a:t>https://www.wdtn.com/news/local-news/construction-worker-dies-after-being-electrocuted/1298978711</a:t>
            </a:r>
          </a:p>
          <a:p>
            <a:r>
              <a:rPr lang="en-US" altLang="en-US" dirty="0" smtClean="0"/>
              <a:t>https://www.e-hazard.com/blog/worker-electrocution-due-to-contact-with-high-voltage-power-lines/</a:t>
            </a:r>
          </a:p>
          <a:p>
            <a:endParaRPr lang="en-US" altLang="en-US" dirty="0" smtClean="0">
              <a:latin typeface="Arial" panose="020B0604020202020204" pitchFamily="34" charset="0"/>
            </a:endParaRPr>
          </a:p>
          <a:p>
            <a:endParaRPr lang="en-US" altLang="en-US"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38</a:t>
            </a:fld>
            <a:endParaRPr lang="en-US" dirty="0"/>
          </a:p>
        </p:txBody>
      </p:sp>
    </p:spTree>
    <p:extLst>
      <p:ext uri="{BB962C8B-B14F-4D97-AF65-F5344CB8AC3E}">
        <p14:creationId xmlns:p14="http://schemas.microsoft.com/office/powerpoint/2010/main" val="42492070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r>
              <a:rPr lang="en-US" altLang="en-US" dirty="0" smtClean="0"/>
              <a:t>https://www.osha.gov/oshstats/commonstats.html</a:t>
            </a:r>
          </a:p>
          <a:p>
            <a:endParaRPr lang="en-US" altLang="en-US" dirty="0" smtClean="0">
              <a:latin typeface="Arial" panose="020B0604020202020204" pitchFamily="34" charset="0"/>
            </a:endParaRPr>
          </a:p>
          <a:p>
            <a:endParaRPr lang="en-US" altLang="en-US"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39</a:t>
            </a:fld>
            <a:endParaRPr lang="en-US" dirty="0"/>
          </a:p>
        </p:txBody>
      </p:sp>
    </p:spTree>
    <p:extLst>
      <p:ext uri="{BB962C8B-B14F-4D97-AF65-F5344CB8AC3E}">
        <p14:creationId xmlns:p14="http://schemas.microsoft.com/office/powerpoint/2010/main" val="1277689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1255713" y="717550"/>
            <a:ext cx="4799012" cy="3600450"/>
          </a:xfrm>
        </p:spPr>
      </p:sp>
      <p:sp>
        <p:nvSpPr>
          <p:cNvPr id="26627" name="Notes Placeholder 2"/>
          <p:cNvSpPr>
            <a:spLocks noGrp="1" noChangeArrowheads="1"/>
          </p:cNvSpPr>
          <p:nvPr>
            <p:ph type="body" idx="1"/>
          </p:nvPr>
        </p:nvSpPr>
        <p:spPr>
          <a:noFill/>
        </p:spPr>
        <p:txBody>
          <a:bodyPr anchor="t"/>
          <a:lstStyle/>
          <a:p>
            <a:endParaRPr lang="en-US" altLang="en-US" dirty="0" smtClean="0"/>
          </a:p>
        </p:txBody>
      </p:sp>
      <p:sp>
        <p:nvSpPr>
          <p:cNvPr id="26628" name="Slide Number Placeholder 3"/>
          <p:cNvSpPr txBox="1">
            <a:spLocks noGrp="1" noChangeArrowheads="1"/>
          </p:cNvSpPr>
          <p:nvPr/>
        </p:nvSpPr>
        <p:spPr bwMode="auto">
          <a:xfrm>
            <a:off x="4144963" y="9120188"/>
            <a:ext cx="316865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49" tIns="46445" rIns="93249" bIns="46445" anchor="b"/>
          <a:lstStyle>
            <a:lvl1pPr>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1pPr>
            <a:lvl2pPr marL="742950" indent="-28575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2pPr>
            <a:lvl3pPr marL="11430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3pPr>
            <a:lvl4pPr marL="16002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4pPr>
            <a:lvl5pPr marL="20574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5pPr>
            <a:lvl6pPr marL="25146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6pPr>
            <a:lvl7pPr marL="29718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7pPr>
            <a:lvl8pPr marL="34290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8pPr>
            <a:lvl9pPr marL="38862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9pPr>
          </a:lstStyle>
          <a:p>
            <a:pPr algn="r" eaLnBrk="1" hangingPunct="1">
              <a:buSzPct val="45000"/>
              <a:buFont typeface="StarSymbol" charset="0"/>
              <a:buNone/>
            </a:pPr>
            <a:fld id="{16F7CAB5-C6BB-4759-8763-0644849A5342}" type="slidenum">
              <a:rPr lang="en-US" altLang="en-US" sz="1200">
                <a:solidFill>
                  <a:srgbClr val="000000"/>
                </a:solidFill>
                <a:latin typeface="Times New Roman" panose="02020603050405020304" pitchFamily="18" charset="0"/>
                <a:ea typeface="SimSun" panose="02010600030101010101" pitchFamily="2" charset="-122"/>
                <a:cs typeface="AR PL UMing HK" charset="0"/>
              </a:rPr>
              <a:pPr algn="r" eaLnBrk="1" hangingPunct="1">
                <a:buSzPct val="45000"/>
                <a:buFont typeface="StarSymbol" charset="0"/>
                <a:buNone/>
              </a:pPr>
              <a:t>4</a:t>
            </a:fld>
            <a:endParaRPr lang="en-US" altLang="en-US" sz="1200" dirty="0">
              <a:solidFill>
                <a:srgbClr val="000000"/>
              </a:solidFill>
              <a:latin typeface="Times New Roman" panose="02020603050405020304" pitchFamily="18" charset="0"/>
              <a:ea typeface="SimSun" panose="02010600030101010101" pitchFamily="2" charset="-122"/>
              <a:cs typeface="AR PL UMing HK" charset="0"/>
            </a:endParaRPr>
          </a:p>
        </p:txBody>
      </p:sp>
      <p:sp>
        <p:nvSpPr>
          <p:cNvPr id="4" name="Slide Number Placeholder 3"/>
          <p:cNvSpPr>
            <a:spLocks noGrp="1"/>
          </p:cNvSpPr>
          <p:nvPr>
            <p:ph type="sldNum" sz="quarter" idx="10"/>
          </p:nvPr>
        </p:nvSpPr>
        <p:spPr/>
        <p:txBody>
          <a:bodyPr/>
          <a:lstStyle/>
          <a:p>
            <a:fld id="{236F376C-05AE-40DA-9153-0868A2A48635}" type="slidenum">
              <a:rPr lang="en-US" smtClean="0"/>
              <a:t>4</a:t>
            </a:fld>
            <a:endParaRPr lang="en-US" dirty="0"/>
          </a:p>
        </p:txBody>
      </p:sp>
    </p:spTree>
    <p:extLst>
      <p:ext uri="{BB962C8B-B14F-4D97-AF65-F5344CB8AC3E}">
        <p14:creationId xmlns:p14="http://schemas.microsoft.com/office/powerpoint/2010/main" val="3546944398"/>
      </p:ext>
    </p:extLst>
  </p:cSld>
  <p:clrMapOvr>
    <a:overrideClrMapping bg1="lt1" tx1="dk1" bg2="lt2" tx2="dk2" accent1="accent1" accent2="accent2" accent3="accent3" accent4="accent4" accent5="accent5" accent6="accent6" hlink="hlink" folHlink="folHlink"/>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r>
              <a:rPr lang="en-US" altLang="en-US" dirty="0" smtClean="0"/>
              <a:t>https://www.osha.gov/oshstats/commonstats.html</a:t>
            </a:r>
          </a:p>
          <a:p>
            <a:endParaRPr lang="en-US" altLang="en-US" dirty="0" smtClean="0">
              <a:latin typeface="Arial" panose="020B0604020202020204" pitchFamily="34" charset="0"/>
            </a:endParaRPr>
          </a:p>
          <a:p>
            <a:endParaRPr lang="en-US" altLang="en-US"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40</a:t>
            </a:fld>
            <a:endParaRPr lang="en-US" dirty="0"/>
          </a:p>
        </p:txBody>
      </p:sp>
    </p:spTree>
    <p:extLst>
      <p:ext uri="{BB962C8B-B14F-4D97-AF65-F5344CB8AC3E}">
        <p14:creationId xmlns:p14="http://schemas.microsoft.com/office/powerpoint/2010/main" val="37025896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smtClean="0"/>
              <a:t>培训师注意事项：</a:t>
            </a:r>
            <a:endParaRPr lang="en-US" altLang="zh-CN"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smtClean="0"/>
              <a:t>请提醒学员，下几张幻灯片中的受伤图片可能会引起不适。</a:t>
            </a:r>
            <a:endParaRPr lang="en-US" altLang="en-US" dirty="0" smtClean="0">
              <a:latin typeface="Arial" panose="020B0604020202020204" pitchFamily="34" charset="0"/>
            </a:endParaRPr>
          </a:p>
          <a:p>
            <a:endParaRPr lang="en-US" altLang="en-US"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41</a:t>
            </a:fld>
            <a:endParaRPr lang="en-US" dirty="0"/>
          </a:p>
        </p:txBody>
      </p:sp>
    </p:spTree>
    <p:extLst>
      <p:ext uri="{BB962C8B-B14F-4D97-AF65-F5344CB8AC3E}">
        <p14:creationId xmlns:p14="http://schemas.microsoft.com/office/powerpoint/2010/main" val="18327310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a:p>
            <a:endParaRPr lang="en-US" altLang="en-US" dirty="0" smtClean="0">
              <a:latin typeface="Arial" panose="020B0604020202020204" pitchFamily="34" charset="0"/>
            </a:endParaRPr>
          </a:p>
          <a:p>
            <a:endParaRPr lang="en-US" altLang="en-US"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42</a:t>
            </a:fld>
            <a:endParaRPr lang="en-US" dirty="0"/>
          </a:p>
        </p:txBody>
      </p:sp>
    </p:spTree>
    <p:extLst>
      <p:ext uri="{BB962C8B-B14F-4D97-AF65-F5344CB8AC3E}">
        <p14:creationId xmlns:p14="http://schemas.microsoft.com/office/powerpoint/2010/main" val="15013091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1" dirty="0" smtClean="0"/>
              <a:t>培训师注意事项：</a:t>
            </a:r>
            <a:endParaRPr lang="en-US" altLang="en-US" b="1"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smtClean="0"/>
              <a:t>入口伤口：皮肤的高抵抗力将电能转化为热量，从而在入口点周围产生灼伤（伤口中心的黑点）。这个男人很幸运，目前勉强错过了他的脊髓。 退出伤口：电流从入口点流过身体，直到最终离开身体最接近地面的地方。这只脚遭受了大量的内伤，这些内伤并不容易看见，几天后不得不截肢。 </a:t>
            </a:r>
            <a:endParaRPr lang="en-US" altLang="zh-CN"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smtClean="0"/>
              <a:t>资料来源：</a:t>
            </a:r>
            <a:r>
              <a:rPr lang="en-US" altLang="zh-CN" dirty="0" smtClean="0"/>
              <a:t>OSHA</a:t>
            </a:r>
            <a:r>
              <a:rPr lang="zh-CN" altLang="en-US" dirty="0" smtClean="0"/>
              <a:t>的电气事故</a:t>
            </a:r>
            <a:r>
              <a:rPr lang="en-US" altLang="zh-CN" dirty="0" err="1" smtClean="0"/>
              <a:t>eTool</a:t>
            </a:r>
            <a:endParaRPr lang="en-US" altLang="en-US" sz="1200" b="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36F376C-05AE-40DA-9153-0868A2A48635}" type="slidenum">
              <a:rPr lang="en-US" smtClean="0"/>
              <a:t>43</a:t>
            </a:fld>
            <a:endParaRPr lang="en-US" dirty="0"/>
          </a:p>
        </p:txBody>
      </p:sp>
    </p:spTree>
    <p:extLst>
      <p:ext uri="{BB962C8B-B14F-4D97-AF65-F5344CB8AC3E}">
        <p14:creationId xmlns:p14="http://schemas.microsoft.com/office/powerpoint/2010/main" val="307518939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1" dirty="0" smtClean="0"/>
              <a:t>培训师注意事项：</a:t>
            </a:r>
            <a:endParaRPr lang="en-US" altLang="zh-CN" b="1"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b="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0" dirty="0" smtClean="0"/>
              <a:t>高于</a:t>
            </a:r>
            <a:r>
              <a:rPr lang="en-US" altLang="zh-CN" b="0" dirty="0" smtClean="0"/>
              <a:t>10</a:t>
            </a:r>
            <a:r>
              <a:rPr lang="zh-CN" altLang="en-US" b="0" dirty="0" smtClean="0"/>
              <a:t>毫安的电流可使肌肉瘫痪或“冻结”。当这种“冻结”发生时，一个人不再能够释放工具，电线或其他物体。事实上，带电物体会被更加紧握，导致更长时间暴露于触电电流。因此，手持工具造成的触电可能非常危险。如果你不能放开这个工具，电流会持续穿过你的身体很长一段时间，这会导致呼吸麻痹（控制呼吸的肌肉不能移动）。你停止呼吸一段时间。当电压低至</a:t>
            </a:r>
            <a:r>
              <a:rPr lang="en-US" altLang="zh-CN" b="0" dirty="0" smtClean="0"/>
              <a:t>49</a:t>
            </a:r>
            <a:r>
              <a:rPr lang="zh-CN" altLang="en-US" b="0" dirty="0" smtClean="0"/>
              <a:t>伏时，已经有人停止了呼吸。通常，需要大约</a:t>
            </a:r>
            <a:r>
              <a:rPr lang="en-US" altLang="zh-CN" b="0" dirty="0" smtClean="0"/>
              <a:t>30mA</a:t>
            </a:r>
            <a:r>
              <a:rPr lang="zh-CN" altLang="en-US" b="0" dirty="0" smtClean="0"/>
              <a:t>的电流才能引起呼吸麻痹。</a:t>
            </a:r>
            <a:endParaRPr lang="en-US" altLang="zh-CN" b="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b="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0" dirty="0" smtClean="0"/>
              <a:t>照片复制自（</a:t>
            </a:r>
            <a:r>
              <a:rPr lang="en-US" altLang="zh-CN" b="0" dirty="0" smtClean="0"/>
              <a:t>https</a:t>
            </a:r>
            <a:r>
              <a:rPr lang="zh-CN" altLang="en-US" b="0" dirty="0" smtClean="0"/>
              <a:t>：</a:t>
            </a:r>
            <a:r>
              <a:rPr lang="en-US" altLang="zh-CN" b="0" dirty="0" smtClean="0"/>
              <a:t>// www</a:t>
            </a:r>
            <a:r>
              <a:rPr lang="zh-CN" altLang="en-US" b="0" dirty="0" smtClean="0"/>
              <a:t>。 </a:t>
            </a:r>
            <a:r>
              <a:rPr lang="en-US" altLang="zh-CN" b="0" dirty="0" smtClean="0"/>
              <a:t>osha.gov/</a:t>
            </a:r>
            <a:r>
              <a:rPr lang="en-US" altLang="zh-CN" b="0" dirty="0" err="1" smtClean="0"/>
              <a:t>dte</a:t>
            </a:r>
            <a:r>
              <a:rPr lang="en-US" altLang="zh-CN" b="0" dirty="0" smtClean="0"/>
              <a:t>/outreach/construction/</a:t>
            </a:r>
            <a:r>
              <a:rPr lang="en-US" altLang="zh-CN" b="0" dirty="0" err="1" smtClean="0"/>
              <a:t>focus_four</a:t>
            </a:r>
            <a:r>
              <a:rPr lang="en-US" altLang="zh-CN" b="0" dirty="0" smtClean="0"/>
              <a:t>/</a:t>
            </a:r>
            <a:r>
              <a:rPr lang="zh-CN" altLang="en-US" b="0" dirty="0" smtClean="0"/>
              <a:t>）数据参考（</a:t>
            </a:r>
            <a:r>
              <a:rPr lang="en-US" altLang="zh-CN" b="0" dirty="0" smtClean="0"/>
              <a:t>https://www.osha.gov/oshstats/commonstats.html</a:t>
            </a:r>
            <a:r>
              <a:rPr lang="zh-CN" altLang="en-US" b="1" dirty="0" smtClean="0"/>
              <a:t>）</a:t>
            </a:r>
            <a:endParaRPr lang="en-US" altLang="en-US"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44</a:t>
            </a:fld>
            <a:endParaRPr lang="en-US" dirty="0"/>
          </a:p>
        </p:txBody>
      </p:sp>
    </p:spTree>
    <p:extLst>
      <p:ext uri="{BB962C8B-B14F-4D97-AF65-F5344CB8AC3E}">
        <p14:creationId xmlns:p14="http://schemas.microsoft.com/office/powerpoint/2010/main" val="24341990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1" dirty="0" smtClean="0"/>
              <a:t>培训师注意事项：</a:t>
            </a:r>
            <a:endParaRPr lang="en-US" altLang="zh-CN" b="1" dirty="0" smtClean="0"/>
          </a:p>
          <a:p>
            <a:r>
              <a:rPr lang="zh-CN" altLang="en-US" dirty="0" smtClean="0"/>
              <a:t>电击的真正危险不是电压，而是电流量。 随着电流的增加，对身体的损害也增加。</a:t>
            </a:r>
            <a:br>
              <a:rPr lang="zh-CN" altLang="en-US" dirty="0" smtClean="0"/>
            </a:br>
            <a:r>
              <a:rPr lang="zh-CN" altLang="en-US" dirty="0" smtClean="0"/>
              <a:t/>
            </a:r>
            <a:br>
              <a:rPr lang="zh-CN" altLang="en-US" dirty="0" smtClean="0"/>
            </a:br>
            <a:r>
              <a:rPr lang="zh-CN" altLang="en-US" dirty="0" smtClean="0"/>
              <a:t>如果人们使用潮湿的皮肤（</a:t>
            </a:r>
            <a:r>
              <a:rPr lang="en-US" altLang="zh-CN" dirty="0" smtClean="0"/>
              <a:t>1000</a:t>
            </a:r>
            <a:r>
              <a:rPr lang="zh-CN" altLang="en-US" dirty="0" smtClean="0"/>
              <a:t>欧姆）触摸</a:t>
            </a:r>
            <a:r>
              <a:rPr lang="en-US" altLang="zh-CN" dirty="0" smtClean="0"/>
              <a:t>5V</a:t>
            </a:r>
            <a:r>
              <a:rPr lang="zh-CN" altLang="en-US" dirty="0" smtClean="0"/>
              <a:t>电池，则流经人体的电流为</a:t>
            </a:r>
            <a:r>
              <a:rPr lang="en-US" altLang="zh-CN" dirty="0" smtClean="0"/>
              <a:t>5mA</a:t>
            </a:r>
            <a:r>
              <a:rPr lang="zh-CN" altLang="en-US" dirty="0" smtClean="0"/>
              <a:t>（感觉很痛苦）。 </a:t>
            </a:r>
            <a:r>
              <a:rPr lang="en-US" altLang="zh-CN" dirty="0" smtClean="0"/>
              <a:t>50V</a:t>
            </a:r>
            <a:r>
              <a:rPr lang="zh-CN" altLang="en-US" dirty="0" smtClean="0"/>
              <a:t>可能会导致死亡。</a:t>
            </a:r>
            <a:br>
              <a:rPr lang="zh-CN" altLang="en-US" dirty="0" smtClean="0"/>
            </a:br>
            <a:r>
              <a:rPr lang="zh-CN" altLang="en-US" dirty="0" smtClean="0"/>
              <a:t>例如，仅</a:t>
            </a:r>
            <a:r>
              <a:rPr lang="en-US" altLang="zh-CN" dirty="0" smtClean="0"/>
              <a:t>2</a:t>
            </a:r>
            <a:r>
              <a:rPr lang="zh-CN" altLang="en-US" dirty="0" smtClean="0"/>
              <a:t>秒钟的</a:t>
            </a:r>
            <a:r>
              <a:rPr lang="en-US" altLang="zh-CN" dirty="0" smtClean="0"/>
              <a:t>1/10</a:t>
            </a:r>
            <a:r>
              <a:rPr lang="zh-CN" altLang="en-US" dirty="0" smtClean="0"/>
              <a:t>安培电流就足以导致死亡。</a:t>
            </a:r>
            <a:endParaRPr lang="en-US" altLang="en-US" sz="1200" dirty="0" smtClean="0">
              <a:solidFill>
                <a:srgbClr val="FF0000"/>
              </a:solidFill>
              <a:latin typeface="Times New Roman" panose="02020603050405020304" pitchFamily="18" charset="0"/>
              <a:cs typeface="Times New Roman" panose="02020603050405020304" pitchFamily="18" charset="0"/>
            </a:endParaRPr>
          </a:p>
          <a:p>
            <a:endParaRPr lang="en-US" altLang="en-US" dirty="0" smtClean="0">
              <a:latin typeface="Arial" panose="020B0604020202020204" pitchFamily="34" charset="0"/>
            </a:endParaRPr>
          </a:p>
          <a:p>
            <a:endParaRPr lang="en-US" altLang="en-US"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45</a:t>
            </a:fld>
            <a:endParaRPr lang="en-US" dirty="0"/>
          </a:p>
        </p:txBody>
      </p:sp>
    </p:spTree>
    <p:extLst>
      <p:ext uri="{BB962C8B-B14F-4D97-AF65-F5344CB8AC3E}">
        <p14:creationId xmlns:p14="http://schemas.microsoft.com/office/powerpoint/2010/main" val="112576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1" dirty="0" smtClean="0"/>
              <a:t>培训师注意事项：</a:t>
            </a:r>
            <a:endParaRPr lang="en-US" altLang="zh-CN" b="1"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b="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0" dirty="0" smtClean="0"/>
              <a:t>高于</a:t>
            </a:r>
            <a:r>
              <a:rPr lang="en-US" altLang="zh-CN" b="0" dirty="0" smtClean="0"/>
              <a:t>10 mA</a:t>
            </a:r>
            <a:r>
              <a:rPr lang="zh-CN" altLang="en-US" b="0" dirty="0" smtClean="0"/>
              <a:t>的电流可使肌肉瘫痪或“冻结”。当这种“冻结”发生时，一个人不再能够释放工具，电线或其他物体。事实上，带电物体会被更加紧握，导致更长时间暴露于触电电流。因此，手持工具造成的触电可能非常危险。如果你不能放开这个工具，电流会持续穿过你的身体很长一段时间，这会导致呼吸麻痹（控制呼吸的肌肉不能移动）。你停止呼吸一段时间。当电压低至</a:t>
            </a:r>
            <a:r>
              <a:rPr lang="en-US" altLang="zh-CN" b="0" dirty="0" smtClean="0"/>
              <a:t>49</a:t>
            </a:r>
            <a:r>
              <a:rPr lang="zh-CN" altLang="en-US" b="0" dirty="0" smtClean="0"/>
              <a:t>伏时，已经有人停止了呼吸。通常，需要大约</a:t>
            </a:r>
            <a:r>
              <a:rPr lang="en-US" altLang="zh-CN" b="0" dirty="0" smtClean="0"/>
              <a:t>30mA</a:t>
            </a:r>
            <a:r>
              <a:rPr lang="zh-CN" altLang="en-US" b="0" dirty="0" smtClean="0"/>
              <a:t>的电流才能引起呼吸麻痹。</a:t>
            </a:r>
            <a:endParaRPr lang="en-US" altLang="zh-CN" b="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46</a:t>
            </a:fld>
            <a:endParaRPr lang="en-US" dirty="0"/>
          </a:p>
        </p:txBody>
      </p:sp>
    </p:spTree>
    <p:extLst>
      <p:ext uri="{BB962C8B-B14F-4D97-AF65-F5344CB8AC3E}">
        <p14:creationId xmlns:p14="http://schemas.microsoft.com/office/powerpoint/2010/main" val="150162493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1" dirty="0" smtClean="0"/>
              <a:t>培训师注意事项： </a:t>
            </a:r>
            <a:endParaRPr lang="en-US" altLang="zh-CN"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0" dirty="0" smtClean="0"/>
              <a:t>电力通常通过导体在闭合回路中传播。当身体成为电路的一部分时，会产生触电</a:t>
            </a:r>
            <a:r>
              <a:rPr lang="en-US" altLang="zh-CN" b="0" dirty="0" smtClean="0"/>
              <a:t>;</a:t>
            </a:r>
            <a:r>
              <a:rPr lang="zh-CN" altLang="en-US" b="0" dirty="0" smtClean="0"/>
              <a:t>电流在一点进入身体，在另一点离开。 如果电线的绝缘破损，电动工具和机器的金属部件可以通电。工具</a:t>
            </a:r>
            <a:r>
              <a:rPr lang="en-US" altLang="zh-CN" b="0" dirty="0" smtClean="0"/>
              <a:t>/</a:t>
            </a:r>
            <a:r>
              <a:rPr lang="zh-CN" altLang="en-US" b="0" dirty="0" smtClean="0"/>
              <a:t>机器的金属外壳与地面之间的低电阻线 </a:t>
            </a:r>
            <a:r>
              <a:rPr lang="en-US" altLang="zh-CN" b="0" dirty="0" smtClean="0"/>
              <a:t>- </a:t>
            </a:r>
            <a:r>
              <a:rPr lang="zh-CN" altLang="en-US" b="0" dirty="0" smtClean="0"/>
              <a:t>设备接地导体 </a:t>
            </a:r>
            <a:r>
              <a:rPr lang="en-US" altLang="zh-CN" b="0" dirty="0" smtClean="0"/>
              <a:t>- </a:t>
            </a:r>
            <a:r>
              <a:rPr lang="zh-CN" altLang="en-US" b="0" dirty="0" smtClean="0"/>
              <a:t>为不需要的电流直接传递到地面提供了一条路径。这大大减少了通过与工具或机器接触的人体的电流量。正确安装后，接地导体可提供电击保护。</a:t>
            </a:r>
            <a:endParaRPr lang="en-US" altLang="en-US" b="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47</a:t>
            </a:fld>
            <a:endParaRPr lang="en-US" dirty="0"/>
          </a:p>
        </p:txBody>
      </p:sp>
    </p:spTree>
    <p:extLst>
      <p:ext uri="{BB962C8B-B14F-4D97-AF65-F5344CB8AC3E}">
        <p14:creationId xmlns:p14="http://schemas.microsoft.com/office/powerpoint/2010/main" val="23727484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0" dirty="0" smtClean="0"/>
              <a:t>培训师注意事项：</a:t>
            </a:r>
            <a:endParaRPr lang="en-US" altLang="zh-CN" b="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b="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0" dirty="0" smtClean="0"/>
              <a:t>电击的真正危险不是电压，而是电流量。随着电流量的增加，对身体的损害也随之增加。  如果人们用湿润的皮肤（</a:t>
            </a:r>
            <a:r>
              <a:rPr lang="en-US" altLang="zh-CN" b="0" dirty="0" smtClean="0"/>
              <a:t>1000</a:t>
            </a:r>
            <a:r>
              <a:rPr lang="zh-CN" altLang="en-US" b="0" dirty="0" smtClean="0"/>
              <a:t>欧姆）触摸</a:t>
            </a:r>
            <a:r>
              <a:rPr lang="en-US" altLang="zh-CN" b="0" dirty="0" smtClean="0"/>
              <a:t>5V</a:t>
            </a:r>
            <a:r>
              <a:rPr lang="zh-CN" altLang="en-US" b="0" dirty="0" smtClean="0"/>
              <a:t>电池，流经身体的电流为</a:t>
            </a:r>
            <a:r>
              <a:rPr lang="en-US" altLang="zh-CN" b="0" dirty="0" smtClean="0"/>
              <a:t>5mA</a:t>
            </a:r>
            <a:r>
              <a:rPr lang="zh-CN" altLang="en-US" b="0" dirty="0" smtClean="0"/>
              <a:t>（感觉疼痛）。 </a:t>
            </a:r>
            <a:r>
              <a:rPr lang="en-US" altLang="zh-CN" b="0" dirty="0" smtClean="0"/>
              <a:t>50V</a:t>
            </a:r>
            <a:r>
              <a:rPr lang="zh-CN" altLang="en-US" b="0" dirty="0" smtClean="0"/>
              <a:t>可能会死亡。</a:t>
            </a:r>
            <a:endParaRPr lang="en-US" altLang="en-US" b="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48</a:t>
            </a:fld>
            <a:endParaRPr lang="en-US" dirty="0"/>
          </a:p>
        </p:txBody>
      </p:sp>
    </p:spTree>
    <p:extLst>
      <p:ext uri="{BB962C8B-B14F-4D97-AF65-F5344CB8AC3E}">
        <p14:creationId xmlns:p14="http://schemas.microsoft.com/office/powerpoint/2010/main" val="297993479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1" dirty="0" smtClean="0"/>
              <a:t>培训师注意事项：</a:t>
            </a:r>
            <a:endParaRPr lang="en-US" altLang="zh-CN" b="1"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b="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dirty="0" smtClean="0"/>
              <a:t>https://www.bradyid.com/applications/arc-flash-labeling-requirements</a:t>
            </a:r>
            <a:endParaRPr lang="en-US" altLang="en-US" b="0" dirty="0" smtClean="0">
              <a:latin typeface="Arial" panose="020B0604020202020204" pitchFamily="34" charset="0"/>
            </a:endParaRPr>
          </a:p>
          <a:p>
            <a:endParaRPr lang="en-US" altLang="en-US"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49</a:t>
            </a:fld>
            <a:endParaRPr lang="en-US" dirty="0"/>
          </a:p>
        </p:txBody>
      </p:sp>
    </p:spTree>
    <p:extLst>
      <p:ext uri="{BB962C8B-B14F-4D97-AF65-F5344CB8AC3E}">
        <p14:creationId xmlns:p14="http://schemas.microsoft.com/office/powerpoint/2010/main" val="3984133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1255713" y="717550"/>
            <a:ext cx="4799012" cy="3600450"/>
          </a:xfrm>
        </p:spPr>
      </p:sp>
      <p:sp>
        <p:nvSpPr>
          <p:cNvPr id="26627" name="Notes Placeholder 2"/>
          <p:cNvSpPr>
            <a:spLocks noGrp="1" noChangeArrowheads="1"/>
          </p:cNvSpPr>
          <p:nvPr>
            <p:ph type="body" idx="1"/>
          </p:nvPr>
        </p:nvSpPr>
        <p:spPr>
          <a:noFill/>
        </p:spPr>
        <p:txBody>
          <a:bodyPr anchor="t"/>
          <a:lstStyle/>
          <a:p>
            <a:endParaRPr lang="en-US" altLang="en-US" dirty="0" smtClean="0"/>
          </a:p>
        </p:txBody>
      </p:sp>
      <p:sp>
        <p:nvSpPr>
          <p:cNvPr id="26628" name="Slide Number Placeholder 3"/>
          <p:cNvSpPr txBox="1">
            <a:spLocks noGrp="1" noChangeArrowheads="1"/>
          </p:cNvSpPr>
          <p:nvPr/>
        </p:nvSpPr>
        <p:spPr bwMode="auto">
          <a:xfrm>
            <a:off x="4144963" y="9120188"/>
            <a:ext cx="316865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49" tIns="46445" rIns="93249" bIns="46445" anchor="b"/>
          <a:lstStyle>
            <a:lvl1pPr>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1pPr>
            <a:lvl2pPr marL="742950" indent="-28575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2pPr>
            <a:lvl3pPr marL="11430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3pPr>
            <a:lvl4pPr marL="16002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4pPr>
            <a:lvl5pPr marL="20574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5pPr>
            <a:lvl6pPr marL="25146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6pPr>
            <a:lvl7pPr marL="29718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7pPr>
            <a:lvl8pPr marL="34290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8pPr>
            <a:lvl9pPr marL="38862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9pPr>
          </a:lstStyle>
          <a:p>
            <a:pPr algn="r" eaLnBrk="1" hangingPunct="1">
              <a:buSzPct val="45000"/>
              <a:buFont typeface="StarSymbol" charset="0"/>
              <a:buNone/>
            </a:pPr>
            <a:fld id="{16F7CAB5-C6BB-4759-8763-0644849A5342}" type="slidenum">
              <a:rPr lang="en-US" altLang="en-US" sz="1200">
                <a:solidFill>
                  <a:srgbClr val="000000"/>
                </a:solidFill>
                <a:latin typeface="Times New Roman" panose="02020603050405020304" pitchFamily="18" charset="0"/>
                <a:ea typeface="SimSun" panose="02010600030101010101" pitchFamily="2" charset="-122"/>
                <a:cs typeface="AR PL UMing HK" charset="0"/>
              </a:rPr>
              <a:pPr algn="r" eaLnBrk="1" hangingPunct="1">
                <a:buSzPct val="45000"/>
                <a:buFont typeface="StarSymbol" charset="0"/>
                <a:buNone/>
              </a:pPr>
              <a:t>5</a:t>
            </a:fld>
            <a:endParaRPr lang="en-US" altLang="en-US" sz="1200" dirty="0">
              <a:solidFill>
                <a:srgbClr val="000000"/>
              </a:solidFill>
              <a:latin typeface="Times New Roman" panose="02020603050405020304" pitchFamily="18" charset="0"/>
              <a:ea typeface="SimSun" panose="02010600030101010101" pitchFamily="2" charset="-122"/>
              <a:cs typeface="AR PL UMing HK" charset="0"/>
            </a:endParaRPr>
          </a:p>
        </p:txBody>
      </p:sp>
      <p:sp>
        <p:nvSpPr>
          <p:cNvPr id="4" name="Slide Number Placeholder 3"/>
          <p:cNvSpPr>
            <a:spLocks noGrp="1"/>
          </p:cNvSpPr>
          <p:nvPr>
            <p:ph type="sldNum" sz="quarter" idx="10"/>
          </p:nvPr>
        </p:nvSpPr>
        <p:spPr/>
        <p:txBody>
          <a:bodyPr/>
          <a:lstStyle/>
          <a:p>
            <a:fld id="{236F376C-05AE-40DA-9153-0868A2A48635}" type="slidenum">
              <a:rPr lang="en-US" smtClean="0"/>
              <a:t>5</a:t>
            </a:fld>
            <a:endParaRPr lang="en-US" dirty="0"/>
          </a:p>
        </p:txBody>
      </p:sp>
    </p:spTree>
    <p:extLst>
      <p:ext uri="{BB962C8B-B14F-4D97-AF65-F5344CB8AC3E}">
        <p14:creationId xmlns:p14="http://schemas.microsoft.com/office/powerpoint/2010/main" val="2770977795"/>
      </p:ext>
    </p:extLst>
  </p:cSld>
  <p:clrMapOvr>
    <a:overrideClrMapping bg1="lt1" tx1="dk1" bg2="lt2" tx2="dk2" accent1="accent1" accent2="accent2" accent3="accent3" accent4="accent4" accent5="accent5" accent6="accent6" hlink="hlink" folHlink="folHlink"/>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1" dirty="0" smtClean="0"/>
              <a:t>培训师注意事项： </a:t>
            </a:r>
            <a:endParaRPr lang="en-US" altLang="zh-CN" b="1"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smtClean="0"/>
              <a:t>https://www.osha.gov/pls/imis/accidentsearch.accident_detail?id=101176.015</a:t>
            </a:r>
            <a:endParaRPr lang="en-US" altLang="en-US" dirty="0" smtClean="0">
              <a:latin typeface="Arial" panose="020B0604020202020204" pitchFamily="34" charset="0"/>
            </a:endParaRPr>
          </a:p>
          <a:p>
            <a:endParaRPr lang="en-US" altLang="en-US"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50</a:t>
            </a:fld>
            <a:endParaRPr lang="en-US" dirty="0"/>
          </a:p>
        </p:txBody>
      </p:sp>
    </p:spTree>
    <p:extLst>
      <p:ext uri="{BB962C8B-B14F-4D97-AF65-F5344CB8AC3E}">
        <p14:creationId xmlns:p14="http://schemas.microsoft.com/office/powerpoint/2010/main" val="336545981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1" dirty="0" smtClean="0"/>
              <a:t>培训师注意事项： </a:t>
            </a:r>
            <a:endParaRPr lang="en-US" altLang="zh-CN" b="1"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smtClean="0"/>
              <a:t>https://www.bradyid.com/applications/arc-flash-labeling-requirements </a:t>
            </a: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smtClean="0"/>
              <a:t>电弧闪光是当存在高压间隙并且导体之间存在击穿时通过空气突然释放的电能。电弧闪光发出热辐射（热量）和明亮，强烈的光线，可能导致灼伤。温度记录高达</a:t>
            </a:r>
            <a:r>
              <a:rPr lang="en-US" altLang="zh-CN" dirty="0" smtClean="0"/>
              <a:t>35,000°F</a:t>
            </a:r>
            <a:r>
              <a:rPr lang="zh-CN" altLang="en-US" dirty="0" smtClean="0"/>
              <a:t>。通过快速加热空气并产生爆炸，高压电弧也会产生相当大的压力波。 大多数配电火灾都是由于“固定布线”问题造成的，例如电源插座故障和旧线路。电源线（例如扩展和电器线），插头，插座和开关的问题也会导致电气火灾。 当电力点燃空气中的爆炸性混合物时，可能发生爆炸。</a:t>
            </a:r>
            <a:endParaRPr lang="en-US" altLang="en-US"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51</a:t>
            </a:fld>
            <a:endParaRPr lang="en-US" dirty="0"/>
          </a:p>
        </p:txBody>
      </p:sp>
    </p:spTree>
    <p:extLst>
      <p:ext uri="{BB962C8B-B14F-4D97-AF65-F5344CB8AC3E}">
        <p14:creationId xmlns:p14="http://schemas.microsoft.com/office/powerpoint/2010/main" val="257181590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endParaRPr lang="en-US" altLang="en-US" dirty="0" smtClean="0">
              <a:latin typeface="Arial" panose="020B0604020202020204" pitchFamily="34" charset="0"/>
            </a:endParaRPr>
          </a:p>
          <a:p>
            <a:endParaRPr lang="en-US" altLang="en-US"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52</a:t>
            </a:fld>
            <a:endParaRPr lang="en-US" dirty="0"/>
          </a:p>
        </p:txBody>
      </p:sp>
    </p:spTree>
    <p:extLst>
      <p:ext uri="{BB962C8B-B14F-4D97-AF65-F5344CB8AC3E}">
        <p14:creationId xmlns:p14="http://schemas.microsoft.com/office/powerpoint/2010/main" val="238065188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r>
              <a:rPr lang="zh-CN" altLang="en-US" b="1" dirty="0" smtClean="0"/>
              <a:t>培训师注意事项：</a:t>
            </a:r>
            <a:endParaRPr lang="en-US" altLang="zh-CN" b="1" dirty="0" smtClean="0"/>
          </a:p>
          <a:p>
            <a:endParaRPr lang="en-US" altLang="zh-CN" dirty="0" smtClean="0"/>
          </a:p>
          <a:p>
            <a:r>
              <a:rPr lang="zh-CN" altLang="en-US" dirty="0" smtClean="0"/>
              <a:t>水有可能因导电导致火灾在整个房间蔓延并可能点燃易燃材料。</a:t>
            </a:r>
            <a:endParaRPr lang="en-US" altLang="en-US"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53</a:t>
            </a:fld>
            <a:endParaRPr lang="en-US" dirty="0"/>
          </a:p>
        </p:txBody>
      </p:sp>
    </p:spTree>
    <p:extLst>
      <p:ext uri="{BB962C8B-B14F-4D97-AF65-F5344CB8AC3E}">
        <p14:creationId xmlns:p14="http://schemas.microsoft.com/office/powerpoint/2010/main" val="215630098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endParaRPr lang="en-US" altLang="en-US" dirty="0" smtClean="0">
              <a:latin typeface="Arial" panose="020B0604020202020204" pitchFamily="34" charset="0"/>
            </a:endParaRPr>
          </a:p>
          <a:p>
            <a:endParaRPr lang="en-US" altLang="en-US"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54</a:t>
            </a:fld>
            <a:endParaRPr lang="en-US" dirty="0"/>
          </a:p>
        </p:txBody>
      </p:sp>
    </p:spTree>
    <p:extLst>
      <p:ext uri="{BB962C8B-B14F-4D97-AF65-F5344CB8AC3E}">
        <p14:creationId xmlns:p14="http://schemas.microsoft.com/office/powerpoint/2010/main" val="269388180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r>
              <a:rPr lang="en-US" altLang="en-US" dirty="0" smtClean="0"/>
              <a:t>https://www.osha.gov/oshstats/commonstats.html</a:t>
            </a:r>
          </a:p>
          <a:p>
            <a:endParaRPr lang="en-US" altLang="en-US" dirty="0" smtClean="0">
              <a:latin typeface="Arial" panose="020B0604020202020204" pitchFamily="34" charset="0"/>
            </a:endParaRPr>
          </a:p>
          <a:p>
            <a:endParaRPr lang="en-US" altLang="en-US"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55</a:t>
            </a:fld>
            <a:endParaRPr lang="en-US" dirty="0"/>
          </a:p>
        </p:txBody>
      </p:sp>
    </p:spTree>
    <p:extLst>
      <p:ext uri="{BB962C8B-B14F-4D97-AF65-F5344CB8AC3E}">
        <p14:creationId xmlns:p14="http://schemas.microsoft.com/office/powerpoint/2010/main" val="235931453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endParaRPr lang="en-US" altLang="en-US" dirty="0" smtClean="0">
              <a:latin typeface="Arial" panose="020B0604020202020204" pitchFamily="34" charset="0"/>
            </a:endParaRPr>
          </a:p>
          <a:p>
            <a:endParaRPr lang="en-US" altLang="en-US"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56</a:t>
            </a:fld>
            <a:endParaRPr lang="en-US" dirty="0"/>
          </a:p>
        </p:txBody>
      </p:sp>
    </p:spTree>
    <p:extLst>
      <p:ext uri="{BB962C8B-B14F-4D97-AF65-F5344CB8AC3E}">
        <p14:creationId xmlns:p14="http://schemas.microsoft.com/office/powerpoint/2010/main" val="203959506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r>
              <a:rPr lang="zh-CN" altLang="en-US" b="1" dirty="0" smtClean="0"/>
              <a:t>培训师注意事项：</a:t>
            </a:r>
            <a:endParaRPr lang="en-US" altLang="zh-CN" b="1" dirty="0" smtClean="0"/>
          </a:p>
          <a:p>
            <a:endParaRPr lang="en-US" altLang="en-US" dirty="0" smtClean="0"/>
          </a:p>
          <a:p>
            <a:r>
              <a:rPr lang="en-US" altLang="en-US" dirty="0" smtClean="0"/>
              <a:t>https://www.osha.gov/pls/imis/accidentsearch.accident_detail?id=99082.015</a:t>
            </a:r>
          </a:p>
          <a:p>
            <a:endParaRPr lang="en-US" altLang="en-US"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57</a:t>
            </a:fld>
            <a:endParaRPr lang="en-US" dirty="0"/>
          </a:p>
        </p:txBody>
      </p:sp>
    </p:spTree>
    <p:extLst>
      <p:ext uri="{BB962C8B-B14F-4D97-AF65-F5344CB8AC3E}">
        <p14:creationId xmlns:p14="http://schemas.microsoft.com/office/powerpoint/2010/main" val="204101299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r>
              <a:rPr lang="zh-CN" altLang="en-US" b="1" dirty="0" smtClean="0"/>
              <a:t>培训师注意事项：</a:t>
            </a:r>
            <a:endParaRPr lang="en-US" altLang="zh-CN" b="1" dirty="0" smtClean="0"/>
          </a:p>
          <a:p>
            <a:endParaRPr lang="en-US" altLang="en-US" dirty="0" smtClean="0"/>
          </a:p>
          <a:p>
            <a:r>
              <a:rPr lang="zh-CN" altLang="en-US" dirty="0" smtClean="0"/>
              <a:t>尽管架空电源线看起来似乎是绝缘的，但通常这些覆盖物仅用于保护金属线不受天气影响，而不能保护您免受电击。  </a:t>
            </a:r>
            <a:endParaRPr lang="en-US" altLang="zh-CN" dirty="0" smtClean="0"/>
          </a:p>
          <a:p>
            <a:r>
              <a:rPr lang="en-US" altLang="zh-CN" dirty="0" smtClean="0"/>
              <a:t>https://www.machinedesign.com/blog/6-dangerous-myths-about-electrical-safety  </a:t>
            </a:r>
            <a:r>
              <a:rPr lang="zh-CN" altLang="en-US" b="1" dirty="0" smtClean="0"/>
              <a:t>误解：所有电源线似乎绝缘良好。  </a:t>
            </a:r>
            <a:endParaRPr lang="en-US" altLang="zh-CN" b="1" dirty="0" smtClean="0"/>
          </a:p>
          <a:p>
            <a:endParaRPr lang="en-US" altLang="zh-CN" dirty="0" smtClean="0"/>
          </a:p>
          <a:p>
            <a:r>
              <a:rPr lang="zh-CN" altLang="en-US" dirty="0" smtClean="0"/>
              <a:t>关于</a:t>
            </a:r>
            <a:r>
              <a:rPr lang="zh-CN" altLang="en-US" b="1" dirty="0" smtClean="0"/>
              <a:t>“鸟类如何</a:t>
            </a:r>
            <a:r>
              <a:rPr lang="zh-CN" altLang="en-US" sz="1200" b="1" dirty="0" smtClean="0">
                <a:latin typeface="Times New Roman" panose="02020603050405020304" pitchFamily="18" charset="0"/>
                <a:cs typeface="Times New Roman" panose="02020603050405020304" pitchFamily="18" charset="0"/>
              </a:rPr>
              <a:t>停</a:t>
            </a:r>
            <a:r>
              <a:rPr lang="zh-CN" altLang="en-US" b="1" dirty="0" smtClean="0"/>
              <a:t>在高压电源线上而不会触电而死？”</a:t>
            </a:r>
            <a:r>
              <a:rPr lang="zh-CN" altLang="en-US" dirty="0" smtClean="0"/>
              <a:t>的更多解释。 请参阅</a:t>
            </a:r>
            <a:r>
              <a:rPr lang="en-US" altLang="zh-CN" dirty="0" smtClean="0"/>
              <a:t>https://engineering.mit.edu/engage/ask-an-engineer/how-do-birds-sit-on-high-voltage-power-lines-without-getting-electrocuted/</a:t>
            </a:r>
            <a:r>
              <a:rPr lang="en-US" altLang="en-US" dirty="0" smtClean="0"/>
              <a:t>Although overhead power lines may appear to be insulated, often these coverings are intended only to protect metal wires from weather conditions and may not protect you from electric shock.</a:t>
            </a:r>
          </a:p>
        </p:txBody>
      </p:sp>
      <p:sp>
        <p:nvSpPr>
          <p:cNvPr id="4" name="Slide Number Placeholder 3"/>
          <p:cNvSpPr>
            <a:spLocks noGrp="1"/>
          </p:cNvSpPr>
          <p:nvPr>
            <p:ph type="sldNum" sz="quarter" idx="10"/>
          </p:nvPr>
        </p:nvSpPr>
        <p:spPr/>
        <p:txBody>
          <a:bodyPr/>
          <a:lstStyle/>
          <a:p>
            <a:fld id="{236F376C-05AE-40DA-9153-0868A2A48635}" type="slidenum">
              <a:rPr lang="en-US" smtClean="0"/>
              <a:t>58</a:t>
            </a:fld>
            <a:endParaRPr lang="en-US" dirty="0"/>
          </a:p>
        </p:txBody>
      </p:sp>
    </p:spTree>
    <p:extLst>
      <p:ext uri="{BB962C8B-B14F-4D97-AF65-F5344CB8AC3E}">
        <p14:creationId xmlns:p14="http://schemas.microsoft.com/office/powerpoint/2010/main" val="158708861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1" dirty="0" smtClean="0"/>
              <a:t>培训师注意事项：  </a:t>
            </a:r>
            <a:endParaRPr lang="en-US" altLang="zh-CN" b="1"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0" dirty="0" smtClean="0"/>
              <a:t>所有线路工作程序都强调要防止工人身体之间潜在的危险电压差异。这种预防通常包括通过使用工程控制，行政控制（包括断电）和电气保护设备（例如，</a:t>
            </a:r>
            <a:r>
              <a:rPr lang="en-US" altLang="zh-CN" b="0" dirty="0" smtClean="0"/>
              <a:t>PPE</a:t>
            </a:r>
            <a:r>
              <a:rPr lang="zh-CN" altLang="en-US" b="0" dirty="0" smtClean="0"/>
              <a:t>，</a:t>
            </a:r>
            <a:r>
              <a:rPr lang="en-US" altLang="zh-CN" b="0" dirty="0" smtClean="0"/>
              <a:t>IPE</a:t>
            </a:r>
            <a:r>
              <a:rPr lang="zh-CN" altLang="en-US" b="0" dirty="0" smtClean="0"/>
              <a:t>）来避免工人与通电部件之间的接触。带电</a:t>
            </a:r>
            <a:r>
              <a:rPr lang="zh-CN" altLang="en-US" dirty="0" smtClean="0"/>
              <a:t>线</a:t>
            </a:r>
            <a:r>
              <a:rPr lang="en-US" altLang="zh-CN" b="0" dirty="0" smtClean="0"/>
              <a:t>/</a:t>
            </a:r>
            <a:r>
              <a:rPr lang="zh-CN" altLang="en-US" b="0" dirty="0" smtClean="0"/>
              <a:t>裸手操作（</a:t>
            </a:r>
            <a:r>
              <a:rPr lang="en-US" altLang="zh-CN" b="0" dirty="0" smtClean="0"/>
              <a:t>LLBHW</a:t>
            </a:r>
            <a:r>
              <a:rPr lang="zh-CN" altLang="en-US" b="0" dirty="0" smtClean="0"/>
              <a:t>）是不同的</a:t>
            </a:r>
            <a:r>
              <a:rPr lang="en-US" altLang="zh-CN" b="0" dirty="0" smtClean="0"/>
              <a:t>-</a:t>
            </a:r>
            <a:r>
              <a:rPr lang="zh-CN" altLang="en-US" b="0" dirty="0" smtClean="0"/>
              <a:t>合格的</a:t>
            </a:r>
            <a:r>
              <a:rPr lang="en-US" altLang="zh-CN" b="0" dirty="0" smtClean="0"/>
              <a:t>269</a:t>
            </a:r>
            <a:r>
              <a:rPr lang="zh-CN" altLang="en-US" b="0" dirty="0" smtClean="0"/>
              <a:t>名员工</a:t>
            </a:r>
            <a:r>
              <a:rPr lang="en-US" altLang="zh-CN" b="0" dirty="0" smtClean="0"/>
              <a:t>[</a:t>
            </a:r>
            <a:r>
              <a:rPr lang="zh-CN" altLang="en-US" b="0" dirty="0" smtClean="0"/>
              <a:t>请参阅</a:t>
            </a:r>
            <a:r>
              <a:rPr lang="en-US" sz="1200" b="0" i="0" kern="1200" dirty="0" smtClean="0">
                <a:solidFill>
                  <a:schemeClr val="tx1"/>
                </a:solidFill>
                <a:effectLst/>
                <a:latin typeface="+mn-lt"/>
                <a:ea typeface="+mn-ea"/>
                <a:cs typeface="+mn-cs"/>
                <a:hlinkClick r:id="rId3" tooltip="1910.269(x)"/>
              </a:rPr>
              <a:t>1910.269(x)</a:t>
            </a:r>
            <a:r>
              <a:rPr lang="en-US" sz="1200" b="0" i="0" kern="1200" dirty="0" smtClean="0">
                <a:solidFill>
                  <a:schemeClr val="tx1"/>
                </a:solidFill>
                <a:effectLst/>
                <a:latin typeface="+mn-lt"/>
                <a:ea typeface="+mn-ea"/>
                <a:cs typeface="+mn-cs"/>
              </a:rPr>
              <a:t>] </a:t>
            </a:r>
            <a:r>
              <a:rPr lang="en-US" altLang="zh-CN" b="0" dirty="0" smtClean="0"/>
              <a:t>]</a:t>
            </a:r>
            <a:r>
              <a:rPr lang="zh-CN" altLang="en-US" b="0" dirty="0" smtClean="0"/>
              <a:t>与通电的导体直接接触，并且必须与塔架和所有其他接地表面以及其他线路和电路保持最小接近距离。 （请参阅</a:t>
            </a:r>
            <a:r>
              <a:rPr lang="en-US" altLang="zh-CN" b="0" dirty="0" smtClean="0"/>
              <a:t>1910.269</a:t>
            </a:r>
            <a:r>
              <a:rPr lang="zh-CN" altLang="en-US" b="0" dirty="0" smtClean="0"/>
              <a:t>（</a:t>
            </a:r>
            <a:r>
              <a:rPr lang="en-US" altLang="zh-CN" b="0" dirty="0" smtClean="0"/>
              <a:t>q</a:t>
            </a:r>
            <a:r>
              <a:rPr lang="zh-CN" altLang="en-US" b="0" dirty="0" smtClean="0"/>
              <a:t>）（</a:t>
            </a:r>
            <a:r>
              <a:rPr lang="en-US" altLang="zh-CN" b="0" dirty="0" smtClean="0"/>
              <a:t>3</a:t>
            </a:r>
            <a:r>
              <a:rPr lang="zh-CN" altLang="en-US" b="0" dirty="0" smtClean="0"/>
              <a:t>）。）这项工作通常是通过电绝缘的高空作业平台（例如，斗车）进行的，该平台的地面与大地绝缘。 （请参阅</a:t>
            </a:r>
            <a:r>
              <a:rPr lang="en-US" altLang="zh-CN" b="0" dirty="0" smtClean="0"/>
              <a:t>1910.269</a:t>
            </a:r>
            <a:r>
              <a:rPr lang="zh-CN" altLang="en-US" b="0" dirty="0" smtClean="0"/>
              <a:t>（</a:t>
            </a:r>
            <a:r>
              <a:rPr lang="en-US" altLang="zh-CN" b="0" dirty="0" smtClean="0"/>
              <a:t>q</a:t>
            </a:r>
            <a:r>
              <a:rPr lang="zh-CN" altLang="en-US" b="0" dirty="0" smtClean="0"/>
              <a:t>）（</a:t>
            </a:r>
            <a:r>
              <a:rPr lang="en-US" altLang="zh-CN" b="0" dirty="0" smtClean="0"/>
              <a:t>3</a:t>
            </a:r>
            <a:r>
              <a:rPr lang="zh-CN" altLang="en-US" b="0" dirty="0" smtClean="0"/>
              <a:t>）（</a:t>
            </a:r>
            <a:r>
              <a:rPr lang="en-US" altLang="zh-CN" b="0" dirty="0" smtClean="0"/>
              <a:t>iii</a:t>
            </a:r>
            <a:r>
              <a:rPr lang="zh-CN" altLang="en-US" b="0" dirty="0" smtClean="0"/>
              <a:t>）。）平台上的工作人员将平台电连接或连接到电源线，并实际充电到与电源线相同的电压。 （请参阅</a:t>
            </a:r>
            <a:r>
              <a:rPr lang="en-US" altLang="zh-CN" b="0" dirty="0" smtClean="0"/>
              <a:t>1910.269</a:t>
            </a:r>
            <a:r>
              <a:rPr lang="zh-CN" altLang="en-US" b="0" dirty="0" smtClean="0"/>
              <a:t>（</a:t>
            </a:r>
            <a:r>
              <a:rPr lang="en-US" altLang="zh-CN" b="0" dirty="0" smtClean="0"/>
              <a:t>q</a:t>
            </a:r>
            <a:r>
              <a:rPr lang="zh-CN" altLang="en-US" b="0" dirty="0" smtClean="0"/>
              <a:t>）（</a:t>
            </a:r>
            <a:r>
              <a:rPr lang="en-US" altLang="zh-CN" b="0" dirty="0" smtClean="0"/>
              <a:t>3</a:t>
            </a:r>
            <a:r>
              <a:rPr lang="zh-CN" altLang="en-US" b="0" dirty="0" smtClean="0"/>
              <a:t>）（</a:t>
            </a:r>
            <a:r>
              <a:rPr lang="en-US" altLang="zh-CN" b="0" dirty="0" smtClean="0"/>
              <a:t>vi</a:t>
            </a:r>
            <a:r>
              <a:rPr lang="zh-CN" altLang="en-US" b="0" dirty="0" smtClean="0"/>
              <a:t>）。）这是“电线上的鸟”的概念，就像鸟可以安全地降落在架空电力线上。此外，用于带电</a:t>
            </a:r>
            <a:r>
              <a:rPr lang="zh-CN" altLang="en-US" dirty="0" smtClean="0"/>
              <a:t>线</a:t>
            </a:r>
            <a:r>
              <a:rPr lang="en-US" altLang="zh-CN" b="0" dirty="0" smtClean="0"/>
              <a:t>/</a:t>
            </a:r>
            <a:r>
              <a:rPr lang="zh-CN" altLang="en-US" b="0" dirty="0" smtClean="0"/>
              <a:t>裸手操作</a:t>
            </a:r>
            <a:r>
              <a:rPr lang="en-US" altLang="zh-CN" b="0" dirty="0" smtClean="0"/>
              <a:t>(LLBHW)</a:t>
            </a:r>
            <a:r>
              <a:rPr lang="zh-CN" altLang="en-US" b="0" dirty="0" smtClean="0"/>
              <a:t>的</a:t>
            </a:r>
            <a:r>
              <a:rPr lang="en-US" altLang="zh-CN" b="0" dirty="0" smtClean="0"/>
              <a:t>PPE</a:t>
            </a:r>
            <a:r>
              <a:rPr lang="zh-CN" altLang="en-US" b="0" dirty="0" smtClean="0"/>
              <a:t>由导电材料而非绝缘材料组成。从事</a:t>
            </a:r>
            <a:r>
              <a:rPr lang="en-US" altLang="zh-CN" b="0" dirty="0" smtClean="0"/>
              <a:t>LLBHW</a:t>
            </a:r>
            <a:r>
              <a:rPr lang="zh-CN" altLang="en-US" b="0" dirty="0" smtClean="0"/>
              <a:t>作业的工人穿着带帽的导电连体工作服和手套，并与导体粘合。当不使用空中升降机时，执行带电</a:t>
            </a:r>
            <a:r>
              <a:rPr lang="zh-CN" altLang="en-US" dirty="0" smtClean="0"/>
              <a:t>线</a:t>
            </a:r>
            <a:r>
              <a:rPr lang="en-US" altLang="zh-CN" b="0" dirty="0" smtClean="0"/>
              <a:t>/</a:t>
            </a:r>
            <a:r>
              <a:rPr lang="zh-CN" altLang="en-US" b="0" dirty="0" smtClean="0"/>
              <a:t>裸手操作</a:t>
            </a:r>
            <a:r>
              <a:rPr lang="en-US" altLang="zh-CN" b="0" dirty="0" smtClean="0"/>
              <a:t>(LLBHW)</a:t>
            </a:r>
            <a:r>
              <a:rPr lang="zh-CN" altLang="en-US" b="0" dirty="0" smtClean="0"/>
              <a:t>的工人通常使用绝缘的梯子或平台接触带电导体，从而使工人与塔架绝缘。 </a:t>
            </a:r>
            <a:endParaRPr lang="en-US" altLang="zh-CN" b="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0" dirty="0" smtClean="0"/>
              <a:t>参考：</a:t>
            </a:r>
            <a:r>
              <a:rPr lang="en-US" dirty="0" smtClean="0">
                <a:hlinkClick r:id="rId4"/>
              </a:rPr>
              <a:t>https://www.osha.gov/SLTC/etools/electric_power/energized_liveline_barehand.html</a:t>
            </a:r>
            <a:endParaRPr lang="en-US" dirty="0" smtClean="0"/>
          </a:p>
          <a:p>
            <a:r>
              <a:rPr lang="en-US" dirty="0" smtClean="0">
                <a:hlinkClick r:id="rId5"/>
              </a:rPr>
              <a:t>https://www.osha.gov/SLTC/etools/electric_power/energized_deenergized.html</a:t>
            </a:r>
            <a:endParaRPr lang="en-US" dirty="0"/>
          </a:p>
        </p:txBody>
      </p:sp>
      <p:sp>
        <p:nvSpPr>
          <p:cNvPr id="4" name="Slide Number Placeholder 3"/>
          <p:cNvSpPr>
            <a:spLocks noGrp="1"/>
          </p:cNvSpPr>
          <p:nvPr>
            <p:ph type="sldNum" sz="quarter" idx="10"/>
          </p:nvPr>
        </p:nvSpPr>
        <p:spPr/>
        <p:txBody>
          <a:bodyPr/>
          <a:lstStyle/>
          <a:p>
            <a:fld id="{236F376C-05AE-40DA-9153-0868A2A48635}" type="slidenum">
              <a:rPr lang="en-US" smtClean="0"/>
              <a:t>59</a:t>
            </a:fld>
            <a:endParaRPr lang="en-US" dirty="0"/>
          </a:p>
        </p:txBody>
      </p:sp>
    </p:spTree>
    <p:extLst>
      <p:ext uri="{BB962C8B-B14F-4D97-AF65-F5344CB8AC3E}">
        <p14:creationId xmlns:p14="http://schemas.microsoft.com/office/powerpoint/2010/main" val="148329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1255713" y="717550"/>
            <a:ext cx="4799012" cy="3600450"/>
          </a:xfrm>
        </p:spPr>
      </p:sp>
      <p:sp>
        <p:nvSpPr>
          <p:cNvPr id="26627" name="Notes Placeholder 2"/>
          <p:cNvSpPr>
            <a:spLocks noGrp="1" noChangeArrowheads="1"/>
          </p:cNvSpPr>
          <p:nvPr>
            <p:ph type="body" idx="1"/>
          </p:nvPr>
        </p:nvSpPr>
        <p:spPr>
          <a:noFill/>
        </p:spPr>
        <p:txBody>
          <a:bodyPr anchor="t"/>
          <a:lstStyle/>
          <a:p>
            <a:endParaRPr lang="en-US" altLang="en-US" dirty="0" smtClean="0"/>
          </a:p>
        </p:txBody>
      </p:sp>
      <p:sp>
        <p:nvSpPr>
          <p:cNvPr id="26628" name="Slide Number Placeholder 3"/>
          <p:cNvSpPr txBox="1">
            <a:spLocks noGrp="1" noChangeArrowheads="1"/>
          </p:cNvSpPr>
          <p:nvPr/>
        </p:nvSpPr>
        <p:spPr bwMode="auto">
          <a:xfrm>
            <a:off x="4144963" y="9120188"/>
            <a:ext cx="316865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49" tIns="46445" rIns="93249" bIns="46445" anchor="b"/>
          <a:lstStyle>
            <a:lvl1pPr>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1pPr>
            <a:lvl2pPr marL="742950" indent="-28575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2pPr>
            <a:lvl3pPr marL="11430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3pPr>
            <a:lvl4pPr marL="16002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4pPr>
            <a:lvl5pPr marL="20574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5pPr>
            <a:lvl6pPr marL="25146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6pPr>
            <a:lvl7pPr marL="29718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7pPr>
            <a:lvl8pPr marL="34290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8pPr>
            <a:lvl9pPr marL="38862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9pPr>
          </a:lstStyle>
          <a:p>
            <a:pPr algn="r" eaLnBrk="1" hangingPunct="1">
              <a:buSzPct val="45000"/>
              <a:buFont typeface="StarSymbol" charset="0"/>
              <a:buNone/>
            </a:pPr>
            <a:fld id="{16F7CAB5-C6BB-4759-8763-0644849A5342}" type="slidenum">
              <a:rPr lang="en-US" altLang="en-US" sz="1200">
                <a:solidFill>
                  <a:srgbClr val="000000"/>
                </a:solidFill>
                <a:latin typeface="Times New Roman" panose="02020603050405020304" pitchFamily="18" charset="0"/>
                <a:ea typeface="SimSun" panose="02010600030101010101" pitchFamily="2" charset="-122"/>
                <a:cs typeface="AR PL UMing HK" charset="0"/>
              </a:rPr>
              <a:pPr algn="r" eaLnBrk="1" hangingPunct="1">
                <a:buSzPct val="45000"/>
                <a:buFont typeface="StarSymbol" charset="0"/>
                <a:buNone/>
              </a:pPr>
              <a:t>6</a:t>
            </a:fld>
            <a:endParaRPr lang="en-US" altLang="en-US" sz="1200" dirty="0">
              <a:solidFill>
                <a:srgbClr val="000000"/>
              </a:solidFill>
              <a:latin typeface="Times New Roman" panose="02020603050405020304" pitchFamily="18" charset="0"/>
              <a:ea typeface="SimSun" panose="02010600030101010101" pitchFamily="2" charset="-122"/>
              <a:cs typeface="AR PL UMing HK" charset="0"/>
            </a:endParaRPr>
          </a:p>
        </p:txBody>
      </p:sp>
      <p:sp>
        <p:nvSpPr>
          <p:cNvPr id="4" name="Slide Number Placeholder 3"/>
          <p:cNvSpPr>
            <a:spLocks noGrp="1"/>
          </p:cNvSpPr>
          <p:nvPr>
            <p:ph type="sldNum" sz="quarter" idx="10"/>
          </p:nvPr>
        </p:nvSpPr>
        <p:spPr/>
        <p:txBody>
          <a:bodyPr/>
          <a:lstStyle/>
          <a:p>
            <a:fld id="{236F376C-05AE-40DA-9153-0868A2A48635}" type="slidenum">
              <a:rPr lang="en-US" smtClean="0"/>
              <a:t>6</a:t>
            </a:fld>
            <a:endParaRPr lang="en-US" dirty="0"/>
          </a:p>
        </p:txBody>
      </p:sp>
    </p:spTree>
    <p:extLst>
      <p:ext uri="{BB962C8B-B14F-4D97-AF65-F5344CB8AC3E}">
        <p14:creationId xmlns:p14="http://schemas.microsoft.com/office/powerpoint/2010/main" val="1287663232"/>
      </p:ext>
    </p:extLst>
  </p:cSld>
  <p:clrMapOvr>
    <a:overrideClrMapping bg1="lt1" tx1="dk1" bg2="lt2" tx2="dk2" accent1="accent1" accent2="accent2" accent3="accent3" accent4="accent4" accent5="accent5" accent6="accent6" hlink="hlink" folHlink="folHlink"/>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1" dirty="0" smtClean="0"/>
              <a:t>培训师注意事项：  </a:t>
            </a:r>
            <a:endParaRPr lang="en-US" altLang="zh-CN" b="1"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smtClean="0">
                <a:solidFill>
                  <a:schemeClr val="tx1"/>
                </a:solidFill>
                <a:latin typeface="+mn-lt"/>
                <a:ea typeface="+mn-ea"/>
                <a:cs typeface="+mn-cs"/>
              </a:rPr>
              <a:t>“直升机线路工人为何没有触电身亡？”  </a:t>
            </a:r>
            <a:endParaRPr lang="en-US" altLang="zh-CN"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smtClean="0">
                <a:solidFill>
                  <a:schemeClr val="tx1"/>
                </a:solidFill>
                <a:latin typeface="+mn-lt"/>
                <a:ea typeface="+mn-ea"/>
                <a:cs typeface="+mn-cs"/>
              </a:rPr>
              <a:t>有几种方法可以保护线路工人免受电击危险： </a:t>
            </a:r>
            <a:endParaRPr lang="en-US" altLang="zh-CN"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zh-CN" altLang="en-US" sz="1200" b="1" kern="1200" dirty="0" smtClean="0">
                <a:solidFill>
                  <a:schemeClr val="tx1"/>
                </a:solidFill>
                <a:latin typeface="+mn-lt"/>
                <a:ea typeface="+mn-ea"/>
                <a:cs typeface="+mn-cs"/>
              </a:rPr>
              <a:t>正确的个人防护装备</a:t>
            </a:r>
            <a:endParaRPr lang="en-US" altLang="zh-CN" sz="1200" b="1"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zh-CN" altLang="en-US" sz="1200" b="1" kern="1200" dirty="0" smtClean="0">
                <a:solidFill>
                  <a:schemeClr val="tx1"/>
                </a:solidFill>
                <a:latin typeface="+mn-lt"/>
                <a:ea typeface="+mn-ea"/>
                <a:cs typeface="+mn-cs"/>
              </a:rPr>
              <a:t>直升机</a:t>
            </a:r>
            <a:r>
              <a:rPr lang="zh-CN" altLang="en-US" sz="1200" kern="1200" dirty="0" smtClean="0">
                <a:solidFill>
                  <a:schemeClr val="tx1"/>
                </a:solidFill>
                <a:latin typeface="+mn-lt"/>
                <a:ea typeface="+mn-ea"/>
                <a:cs typeface="+mn-cs"/>
              </a:rPr>
              <a:t>：工人和直升机均未接地，以防止形成回路。 当直升机接近线路时，架线工伸出一根金属棒，该棒与直升机导电连接，以使直升机的电势与线路的电势相等。</a:t>
            </a:r>
            <a:endParaRPr lang="en-US" altLang="en-US"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smtClean="0"/>
              <a:t/>
            </a:r>
            <a:br>
              <a:rPr lang="ja-JP" altLang="en-US" dirty="0" smtClean="0"/>
            </a:br>
            <a:r>
              <a:rPr lang="ja-JP" altLang="en-US" sz="1200" b="0" i="0" kern="1200" dirty="0" smtClean="0">
                <a:solidFill>
                  <a:schemeClr val="tx1"/>
                </a:solidFill>
                <a:effectLst/>
                <a:latin typeface="+mn-lt"/>
                <a:ea typeface="+mn-ea"/>
                <a:cs typeface="+mn-cs"/>
              </a:rPr>
              <a:t>参考：</a:t>
            </a:r>
            <a:endParaRPr lang="en-US" altLang="ja-JP"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hlinkClick r:id="rId3"/>
              </a:rPr>
              <a:t>https://engineering.mit.edu/engage/ask-an-engineer/how-do-birds-sit-on-high-voltage-power-lines-without-getting-electrocuted/</a:t>
            </a:r>
            <a:endParaRPr lang="en-US" dirty="0" smtClean="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smtClean="0">
                <a:hlinkClick r:id="rId4"/>
              </a:rPr>
              <a:t>https://books.google.com/books?id=YtmIBwAAQBAJ&amp;pg=PA210&amp;lpg=PA210&amp;dq=lineman+wand+equalize+potencial&amp;source=bl&amp;ots=chFPaE0mdC&amp;sig=ACfU3U3LcC4uTWJXGrBl2D7h1LIOIm6pTA&amp;hl=en&amp;sa=X&amp;ved=2ahUKEwi6o56H5YbkAhVRPn0KHcqJDSAQ6AEwCXoECAoQAQ#v=onepage&amp;q=lineman%20wand%20equalize%20potencial&amp;f=false</a:t>
            </a:r>
            <a:r>
              <a:rPr lang="en-US" dirty="0" smtClean="0"/>
              <a:t>   P210</a:t>
            </a:r>
            <a:endParaRPr lang="en-US" alt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36F376C-05AE-40DA-9153-0868A2A48635}" type="slidenum">
              <a:rPr lang="en-US" smtClean="0"/>
              <a:t>60</a:t>
            </a:fld>
            <a:endParaRPr lang="en-US" dirty="0"/>
          </a:p>
        </p:txBody>
      </p:sp>
    </p:spTree>
    <p:extLst>
      <p:ext uri="{BB962C8B-B14F-4D97-AF65-F5344CB8AC3E}">
        <p14:creationId xmlns:p14="http://schemas.microsoft.com/office/powerpoint/2010/main" val="247298015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endParaRPr lang="en-US" altLang="en-US"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61</a:t>
            </a:fld>
            <a:endParaRPr lang="en-US" dirty="0"/>
          </a:p>
        </p:txBody>
      </p:sp>
    </p:spTree>
    <p:extLst>
      <p:ext uri="{BB962C8B-B14F-4D97-AF65-F5344CB8AC3E}">
        <p14:creationId xmlns:p14="http://schemas.microsoft.com/office/powerpoint/2010/main" val="296324078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endParaRPr lang="en-US" altLang="en-US"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62</a:t>
            </a:fld>
            <a:endParaRPr lang="en-US" dirty="0"/>
          </a:p>
        </p:txBody>
      </p:sp>
    </p:spTree>
    <p:extLst>
      <p:ext uri="{BB962C8B-B14F-4D97-AF65-F5344CB8AC3E}">
        <p14:creationId xmlns:p14="http://schemas.microsoft.com/office/powerpoint/2010/main" val="192752628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endParaRPr lang="en-US" altLang="en-US"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63</a:t>
            </a:fld>
            <a:endParaRPr lang="en-US" dirty="0"/>
          </a:p>
        </p:txBody>
      </p:sp>
    </p:spTree>
    <p:extLst>
      <p:ext uri="{BB962C8B-B14F-4D97-AF65-F5344CB8AC3E}">
        <p14:creationId xmlns:p14="http://schemas.microsoft.com/office/powerpoint/2010/main" val="23445303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1" dirty="0" smtClean="0"/>
              <a:t>培训师注意事项：  </a:t>
            </a:r>
            <a:endParaRPr lang="en-US" altLang="zh-CN" sz="1200" b="1"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0" i="0" kern="1200" dirty="0" smtClean="0">
                <a:solidFill>
                  <a:schemeClr val="tx1"/>
                </a:solidFill>
                <a:effectLst/>
                <a:latin typeface="+mn-lt"/>
                <a:ea typeface="+mn-ea"/>
                <a:cs typeface="+mn-cs"/>
              </a:rPr>
              <a:t>接地故障断路器</a:t>
            </a:r>
            <a:r>
              <a:rPr lang="en-US" altLang="zh-CN" sz="1200" b="0" i="0" kern="1200" dirty="0" smtClean="0">
                <a:solidFill>
                  <a:schemeClr val="tx1"/>
                </a:solidFill>
                <a:effectLst/>
                <a:latin typeface="+mn-lt"/>
                <a:ea typeface="+mn-ea"/>
                <a:cs typeface="+mn-cs"/>
              </a:rPr>
              <a:t>(</a:t>
            </a:r>
            <a:r>
              <a:rPr lang="en-US" altLang="zh-CN" sz="1200" b="0" dirty="0" smtClean="0"/>
              <a:t>GFCI)</a:t>
            </a:r>
            <a:r>
              <a:rPr lang="zh-CN" altLang="en-US" sz="1200" b="0" dirty="0" smtClean="0"/>
              <a:t>监视从火线到零线的电流，如果检测到不平衡，它将在不到一秒钟的时间内使电路跳闸并切断电源。</a:t>
            </a:r>
            <a:endParaRPr lang="en-GB" altLang="en-US" sz="1200" b="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64</a:t>
            </a:fld>
            <a:endParaRPr lang="en-US" dirty="0"/>
          </a:p>
        </p:txBody>
      </p:sp>
    </p:spTree>
    <p:extLst>
      <p:ext uri="{BB962C8B-B14F-4D97-AF65-F5344CB8AC3E}">
        <p14:creationId xmlns:p14="http://schemas.microsoft.com/office/powerpoint/2010/main" val="219048870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65</a:t>
            </a:fld>
            <a:endParaRPr lang="en-US" dirty="0"/>
          </a:p>
        </p:txBody>
      </p:sp>
    </p:spTree>
    <p:extLst>
      <p:ext uri="{BB962C8B-B14F-4D97-AF65-F5344CB8AC3E}">
        <p14:creationId xmlns:p14="http://schemas.microsoft.com/office/powerpoint/2010/main" val="147443035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66</a:t>
            </a:fld>
            <a:endParaRPr lang="en-US" dirty="0"/>
          </a:p>
        </p:txBody>
      </p:sp>
    </p:spTree>
    <p:extLst>
      <p:ext uri="{BB962C8B-B14F-4D97-AF65-F5344CB8AC3E}">
        <p14:creationId xmlns:p14="http://schemas.microsoft.com/office/powerpoint/2010/main" val="333692621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0" dirty="0" smtClean="0"/>
              <a:t>插入未正确接地的电路中的工具可能会带电</a:t>
            </a: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67</a:t>
            </a:fld>
            <a:endParaRPr lang="en-US" dirty="0"/>
          </a:p>
        </p:txBody>
      </p:sp>
    </p:spTree>
    <p:extLst>
      <p:ext uri="{BB962C8B-B14F-4D97-AF65-F5344CB8AC3E}">
        <p14:creationId xmlns:p14="http://schemas.microsoft.com/office/powerpoint/2010/main" val="308775517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68</a:t>
            </a:fld>
            <a:endParaRPr lang="en-US" dirty="0"/>
          </a:p>
        </p:txBody>
      </p:sp>
    </p:spTree>
    <p:extLst>
      <p:ext uri="{BB962C8B-B14F-4D97-AF65-F5344CB8AC3E}">
        <p14:creationId xmlns:p14="http://schemas.microsoft.com/office/powerpoint/2010/main" val="160542332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69</a:t>
            </a:fld>
            <a:endParaRPr lang="en-US" dirty="0"/>
          </a:p>
        </p:txBody>
      </p:sp>
    </p:spTree>
    <p:extLst>
      <p:ext uri="{BB962C8B-B14F-4D97-AF65-F5344CB8AC3E}">
        <p14:creationId xmlns:p14="http://schemas.microsoft.com/office/powerpoint/2010/main" val="2418099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1255713" y="717550"/>
            <a:ext cx="4799012" cy="3600450"/>
          </a:xfrm>
        </p:spPr>
      </p:sp>
      <p:sp>
        <p:nvSpPr>
          <p:cNvPr id="26627" name="Notes Placeholder 2"/>
          <p:cNvSpPr>
            <a:spLocks noGrp="1" noChangeArrowheads="1"/>
          </p:cNvSpPr>
          <p:nvPr>
            <p:ph type="body" idx="1"/>
          </p:nvPr>
        </p:nvSpPr>
        <p:spPr>
          <a:noFill/>
        </p:spPr>
        <p:txBody>
          <a:bodyPr anchor="t"/>
          <a:lstStyle/>
          <a:p>
            <a:endParaRPr lang="en-US" altLang="en-US" dirty="0" smtClean="0"/>
          </a:p>
        </p:txBody>
      </p:sp>
      <p:sp>
        <p:nvSpPr>
          <p:cNvPr id="26628" name="Slide Number Placeholder 3"/>
          <p:cNvSpPr txBox="1">
            <a:spLocks noGrp="1" noChangeArrowheads="1"/>
          </p:cNvSpPr>
          <p:nvPr/>
        </p:nvSpPr>
        <p:spPr bwMode="auto">
          <a:xfrm>
            <a:off x="4144963" y="9120188"/>
            <a:ext cx="316865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49" tIns="46445" rIns="93249" bIns="46445" anchor="b"/>
          <a:lstStyle>
            <a:lvl1pPr>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1pPr>
            <a:lvl2pPr marL="742950" indent="-28575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2pPr>
            <a:lvl3pPr marL="11430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3pPr>
            <a:lvl4pPr marL="16002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4pPr>
            <a:lvl5pPr marL="20574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5pPr>
            <a:lvl6pPr marL="25146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6pPr>
            <a:lvl7pPr marL="29718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7pPr>
            <a:lvl8pPr marL="34290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8pPr>
            <a:lvl9pPr marL="38862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9pPr>
          </a:lstStyle>
          <a:p>
            <a:pPr algn="r" eaLnBrk="1" hangingPunct="1">
              <a:buSzPct val="45000"/>
              <a:buFont typeface="StarSymbol" charset="0"/>
              <a:buNone/>
            </a:pPr>
            <a:fld id="{16F7CAB5-C6BB-4759-8763-0644849A5342}" type="slidenum">
              <a:rPr lang="en-US" altLang="en-US" sz="1200">
                <a:solidFill>
                  <a:srgbClr val="000000"/>
                </a:solidFill>
                <a:latin typeface="Times New Roman" panose="02020603050405020304" pitchFamily="18" charset="0"/>
                <a:ea typeface="SimSun" panose="02010600030101010101" pitchFamily="2" charset="-122"/>
                <a:cs typeface="AR PL UMing HK" charset="0"/>
              </a:rPr>
              <a:pPr algn="r" eaLnBrk="1" hangingPunct="1">
                <a:buSzPct val="45000"/>
                <a:buFont typeface="StarSymbol" charset="0"/>
                <a:buNone/>
              </a:pPr>
              <a:t>7</a:t>
            </a:fld>
            <a:endParaRPr lang="en-US" altLang="en-US" sz="1200" dirty="0">
              <a:solidFill>
                <a:srgbClr val="000000"/>
              </a:solidFill>
              <a:latin typeface="Times New Roman" panose="02020603050405020304" pitchFamily="18" charset="0"/>
              <a:ea typeface="SimSun" panose="02010600030101010101" pitchFamily="2" charset="-122"/>
              <a:cs typeface="AR PL UMing HK" charset="0"/>
            </a:endParaRPr>
          </a:p>
        </p:txBody>
      </p:sp>
      <p:sp>
        <p:nvSpPr>
          <p:cNvPr id="4" name="Slide Number Placeholder 3"/>
          <p:cNvSpPr>
            <a:spLocks noGrp="1"/>
          </p:cNvSpPr>
          <p:nvPr>
            <p:ph type="sldNum" sz="quarter" idx="10"/>
          </p:nvPr>
        </p:nvSpPr>
        <p:spPr/>
        <p:txBody>
          <a:bodyPr/>
          <a:lstStyle/>
          <a:p>
            <a:fld id="{236F376C-05AE-40DA-9153-0868A2A48635}" type="slidenum">
              <a:rPr lang="en-US" smtClean="0"/>
              <a:t>7</a:t>
            </a:fld>
            <a:endParaRPr lang="en-US" dirty="0"/>
          </a:p>
        </p:txBody>
      </p:sp>
    </p:spTree>
    <p:extLst>
      <p:ext uri="{BB962C8B-B14F-4D97-AF65-F5344CB8AC3E}">
        <p14:creationId xmlns:p14="http://schemas.microsoft.com/office/powerpoint/2010/main" val="1498259187"/>
      </p:ext>
    </p:extLst>
  </p:cSld>
  <p:clrMapOvr>
    <a:overrideClrMapping bg1="lt1" tx1="dk1" bg2="lt2" tx2="dk2" accent1="accent1" accent2="accent2" accent3="accent3" accent4="accent4" accent5="accent5" accent6="accent6" hlink="hlink" folHlink="folHlink"/>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70</a:t>
            </a:fld>
            <a:endParaRPr lang="en-US" dirty="0"/>
          </a:p>
        </p:txBody>
      </p:sp>
    </p:spTree>
    <p:extLst>
      <p:ext uri="{BB962C8B-B14F-4D97-AF65-F5344CB8AC3E}">
        <p14:creationId xmlns:p14="http://schemas.microsoft.com/office/powerpoint/2010/main" val="222472703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1" dirty="0" smtClean="0"/>
              <a:t>培训师注意事项： </a:t>
            </a:r>
            <a:endParaRPr lang="en-US" altLang="zh-CN" sz="1200" b="1"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1" dirty="0" smtClean="0">
              <a:solidFill>
                <a:schemeClr val="tx1"/>
              </a:solidFill>
              <a:ea typeface="MS PGothic" panose="020B060007020508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dirty="0" smtClean="0">
                <a:solidFill>
                  <a:schemeClr val="tx1"/>
                </a:solidFill>
                <a:ea typeface="MS PGothic" panose="020B0600070205080204" pitchFamily="34" charset="-128"/>
              </a:rPr>
              <a:t>请勿盘绕，弯曲或扭曲延长线或柔性电缆。 远离钉子或 钉书针。 </a:t>
            </a:r>
            <a:endParaRPr lang="en-US" altLang="zh-CN" sz="1200" dirty="0" smtClean="0">
              <a:solidFill>
                <a:schemeClr val="tx1"/>
              </a:solidFill>
              <a:ea typeface="MS PGothic" panose="020B060007020508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smtClean="0">
              <a:solidFill>
                <a:schemeClr val="tx1"/>
              </a:solidFill>
              <a:ea typeface="MS PGothic" panose="020B060007020508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dirty="0" smtClean="0">
                <a:solidFill>
                  <a:schemeClr val="tx1"/>
                </a:solidFill>
                <a:ea typeface="MS PGothic" panose="020B0600070205080204" pitchFamily="34" charset="-128"/>
              </a:rPr>
              <a:t>图片来自</a:t>
            </a:r>
            <a:r>
              <a:rPr lang="en-US" altLang="en-US" sz="1200" dirty="0" smtClean="0">
                <a:latin typeface="Arial" panose="020B0604020202020204" pitchFamily="34" charset="0"/>
              </a:rPr>
              <a:t>(https://www.osha.gov/SLTC/etools/construction/electrical_incidents/powertools.html)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71</a:t>
            </a:fld>
            <a:endParaRPr lang="en-US" dirty="0"/>
          </a:p>
        </p:txBody>
      </p:sp>
    </p:spTree>
    <p:extLst>
      <p:ext uri="{BB962C8B-B14F-4D97-AF65-F5344CB8AC3E}">
        <p14:creationId xmlns:p14="http://schemas.microsoft.com/office/powerpoint/2010/main" val="105824284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72</a:t>
            </a:fld>
            <a:endParaRPr lang="en-US" dirty="0"/>
          </a:p>
        </p:txBody>
      </p:sp>
    </p:spTree>
    <p:extLst>
      <p:ext uri="{BB962C8B-B14F-4D97-AF65-F5344CB8AC3E}">
        <p14:creationId xmlns:p14="http://schemas.microsoft.com/office/powerpoint/2010/main" val="305617891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smtClean="0"/>
              <a:t>培训师注意事项： </a:t>
            </a:r>
            <a:endParaRPr lang="en-US" altLang="en-US" b="1" dirty="0" smtClean="0"/>
          </a:p>
          <a:p>
            <a:endParaRPr lang="en-US" altLang="en-US" dirty="0" smtClean="0"/>
          </a:p>
          <a:p>
            <a:r>
              <a:rPr lang="zh-CN" altLang="en-US" dirty="0" smtClean="0"/>
              <a:t>与通电源接触的主要危险是电击和灼伤。 如果电气设备的电源未接地或路径已断开，或者存在带电部件或裸露的电线，则故障电流可能流过工人的身体，从而导致电灼伤或死亡。即使电源系统正确接地，由于极端条件和粗暴对待，电气设备也可能立即从安全变为危险。  </a:t>
            </a:r>
            <a:endParaRPr lang="en-US" altLang="zh-CN" dirty="0" smtClean="0"/>
          </a:p>
          <a:p>
            <a:endParaRPr lang="en-US" altLang="zh-CN" dirty="0" smtClean="0"/>
          </a:p>
          <a:p>
            <a:r>
              <a:rPr lang="zh-CN" altLang="en-US" dirty="0" smtClean="0"/>
              <a:t>此图中的问题：从接线盒或断路器盒上取下盖子</a:t>
            </a:r>
            <a:endParaRPr lang="en-US"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73</a:t>
            </a:fld>
            <a:endParaRPr lang="en-US" dirty="0"/>
          </a:p>
        </p:txBody>
      </p:sp>
    </p:spTree>
    <p:extLst>
      <p:ext uri="{BB962C8B-B14F-4D97-AF65-F5344CB8AC3E}">
        <p14:creationId xmlns:p14="http://schemas.microsoft.com/office/powerpoint/2010/main" val="185969589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r>
              <a:rPr lang="en-US" altLang="en-US" dirty="0" smtClean="0"/>
              <a:t>https://www.osha.gov/oshstats/commonstats.html</a:t>
            </a:r>
          </a:p>
          <a:p>
            <a:endParaRPr lang="en-US" altLang="en-US" dirty="0" smtClean="0">
              <a:latin typeface="Arial" panose="020B0604020202020204" pitchFamily="34" charset="0"/>
            </a:endParaRPr>
          </a:p>
          <a:p>
            <a:endParaRPr lang="en-US" altLang="en-US"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74</a:t>
            </a:fld>
            <a:endParaRPr lang="en-US" dirty="0"/>
          </a:p>
        </p:txBody>
      </p:sp>
    </p:spTree>
    <p:extLst>
      <p:ext uri="{BB962C8B-B14F-4D97-AF65-F5344CB8AC3E}">
        <p14:creationId xmlns:p14="http://schemas.microsoft.com/office/powerpoint/2010/main" val="259769303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75</a:t>
            </a:fld>
            <a:endParaRPr lang="en-US" dirty="0"/>
          </a:p>
        </p:txBody>
      </p:sp>
    </p:spTree>
    <p:extLst>
      <p:ext uri="{BB962C8B-B14F-4D97-AF65-F5344CB8AC3E}">
        <p14:creationId xmlns:p14="http://schemas.microsoft.com/office/powerpoint/2010/main" val="355321324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76</a:t>
            </a:fld>
            <a:endParaRPr lang="en-US" dirty="0"/>
          </a:p>
        </p:txBody>
      </p:sp>
    </p:spTree>
    <p:extLst>
      <p:ext uri="{BB962C8B-B14F-4D97-AF65-F5344CB8AC3E}">
        <p14:creationId xmlns:p14="http://schemas.microsoft.com/office/powerpoint/2010/main" val="278696011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77</a:t>
            </a:fld>
            <a:endParaRPr lang="en-US" dirty="0"/>
          </a:p>
        </p:txBody>
      </p:sp>
    </p:spTree>
    <p:extLst>
      <p:ext uri="{BB962C8B-B14F-4D97-AF65-F5344CB8AC3E}">
        <p14:creationId xmlns:p14="http://schemas.microsoft.com/office/powerpoint/2010/main" val="391086311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78</a:t>
            </a:fld>
            <a:endParaRPr lang="en-US" dirty="0"/>
          </a:p>
        </p:txBody>
      </p:sp>
    </p:spTree>
    <p:extLst>
      <p:ext uri="{BB962C8B-B14F-4D97-AF65-F5344CB8AC3E}">
        <p14:creationId xmlns:p14="http://schemas.microsoft.com/office/powerpoint/2010/main" val="111162003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smtClean="0"/>
              <a:t>培训师注意事项： </a:t>
            </a:r>
            <a:endParaRPr lang="en-US" altLang="zh-CN"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smtClean="0"/>
              <a:t>避免将材料存放在电力线下</a:t>
            </a: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79</a:t>
            </a:fld>
            <a:endParaRPr lang="en-US" dirty="0"/>
          </a:p>
        </p:txBody>
      </p:sp>
    </p:spTree>
    <p:extLst>
      <p:ext uri="{BB962C8B-B14F-4D97-AF65-F5344CB8AC3E}">
        <p14:creationId xmlns:p14="http://schemas.microsoft.com/office/powerpoint/2010/main" val="24029279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1255713" y="717550"/>
            <a:ext cx="4799012" cy="3600450"/>
          </a:xfrm>
        </p:spPr>
      </p:sp>
      <p:sp>
        <p:nvSpPr>
          <p:cNvPr id="26627" name="Notes Placeholder 2"/>
          <p:cNvSpPr>
            <a:spLocks noGrp="1" noChangeArrowheads="1"/>
          </p:cNvSpPr>
          <p:nvPr>
            <p:ph type="body" idx="1"/>
          </p:nvPr>
        </p:nvSpPr>
        <p:spPr>
          <a:noFill/>
        </p:spPr>
        <p:txBody>
          <a:bodyPr anchor="t"/>
          <a:lstStyle/>
          <a:p>
            <a:endParaRPr lang="en-US" altLang="en-US" dirty="0" smtClean="0"/>
          </a:p>
        </p:txBody>
      </p:sp>
      <p:sp>
        <p:nvSpPr>
          <p:cNvPr id="26628" name="Slide Number Placeholder 3"/>
          <p:cNvSpPr txBox="1">
            <a:spLocks noGrp="1" noChangeArrowheads="1"/>
          </p:cNvSpPr>
          <p:nvPr/>
        </p:nvSpPr>
        <p:spPr bwMode="auto">
          <a:xfrm>
            <a:off x="4144963" y="9120188"/>
            <a:ext cx="316865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49" tIns="46445" rIns="93249" bIns="46445" anchor="b"/>
          <a:lstStyle>
            <a:lvl1pPr>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1pPr>
            <a:lvl2pPr marL="742950" indent="-28575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2pPr>
            <a:lvl3pPr marL="11430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3pPr>
            <a:lvl4pPr marL="16002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4pPr>
            <a:lvl5pPr marL="20574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5pPr>
            <a:lvl6pPr marL="25146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6pPr>
            <a:lvl7pPr marL="29718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7pPr>
            <a:lvl8pPr marL="34290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8pPr>
            <a:lvl9pPr marL="38862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9pPr>
          </a:lstStyle>
          <a:p>
            <a:pPr algn="r" eaLnBrk="1" hangingPunct="1">
              <a:buSzPct val="45000"/>
              <a:buFont typeface="StarSymbol" charset="0"/>
              <a:buNone/>
            </a:pPr>
            <a:fld id="{16F7CAB5-C6BB-4759-8763-0644849A5342}" type="slidenum">
              <a:rPr lang="en-US" altLang="en-US" sz="1200">
                <a:solidFill>
                  <a:srgbClr val="000000"/>
                </a:solidFill>
                <a:latin typeface="Times New Roman" panose="02020603050405020304" pitchFamily="18" charset="0"/>
                <a:ea typeface="SimSun" panose="02010600030101010101" pitchFamily="2" charset="-122"/>
                <a:cs typeface="AR PL UMing HK" charset="0"/>
              </a:rPr>
              <a:pPr algn="r" eaLnBrk="1" hangingPunct="1">
                <a:buSzPct val="45000"/>
                <a:buFont typeface="StarSymbol" charset="0"/>
                <a:buNone/>
              </a:pPr>
              <a:t>8</a:t>
            </a:fld>
            <a:endParaRPr lang="en-US" altLang="en-US" sz="1200" dirty="0">
              <a:solidFill>
                <a:srgbClr val="000000"/>
              </a:solidFill>
              <a:latin typeface="Times New Roman" panose="02020603050405020304" pitchFamily="18" charset="0"/>
              <a:ea typeface="SimSun" panose="02010600030101010101" pitchFamily="2" charset="-122"/>
              <a:cs typeface="AR PL UMing HK" charset="0"/>
            </a:endParaRPr>
          </a:p>
        </p:txBody>
      </p:sp>
      <p:sp>
        <p:nvSpPr>
          <p:cNvPr id="4" name="Slide Number Placeholder 3"/>
          <p:cNvSpPr>
            <a:spLocks noGrp="1"/>
          </p:cNvSpPr>
          <p:nvPr>
            <p:ph type="sldNum" sz="quarter" idx="10"/>
          </p:nvPr>
        </p:nvSpPr>
        <p:spPr/>
        <p:txBody>
          <a:bodyPr/>
          <a:lstStyle/>
          <a:p>
            <a:fld id="{236F376C-05AE-40DA-9153-0868A2A48635}" type="slidenum">
              <a:rPr lang="en-US" smtClean="0"/>
              <a:t>8</a:t>
            </a:fld>
            <a:endParaRPr lang="en-US" dirty="0"/>
          </a:p>
        </p:txBody>
      </p:sp>
    </p:spTree>
    <p:extLst>
      <p:ext uri="{BB962C8B-B14F-4D97-AF65-F5344CB8AC3E}">
        <p14:creationId xmlns:p14="http://schemas.microsoft.com/office/powerpoint/2010/main" val="2225459514"/>
      </p:ext>
    </p:extLst>
  </p:cSld>
  <p:clrMapOvr>
    <a:overrideClrMapping bg1="lt1" tx1="dk1" bg2="lt2" tx2="dk2" accent1="accent1" accent2="accent2" accent3="accent3" accent4="accent4" accent5="accent5" accent6="accent6" hlink="hlink" folHlink="folHlink"/>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0" i="0" kern="1200" dirty="0" smtClean="0">
                <a:solidFill>
                  <a:schemeClr val="tx1"/>
                </a:solidFill>
                <a:effectLst/>
                <a:latin typeface="+mn-lt"/>
                <a:ea typeface="+mn-ea"/>
                <a:cs typeface="+mn-cs"/>
              </a:rPr>
              <a:t>培训师注意事项： </a:t>
            </a:r>
            <a:endParaRPr lang="en-US" sz="1200" dirty="0" smtClean="0"/>
          </a:p>
          <a:p>
            <a:r>
              <a:rPr lang="zh-CN" altLang="en-US" dirty="0" smtClean="0"/>
              <a:t/>
            </a:r>
            <a:br>
              <a:rPr lang="zh-CN" altLang="en-US" dirty="0" smtClean="0"/>
            </a:br>
            <a:r>
              <a:rPr lang="zh-CN" altLang="en-US" sz="1200" dirty="0" smtClean="0">
                <a:latin typeface="Times New Roman" panose="02020603050405020304" pitchFamily="18" charset="0"/>
                <a:ea typeface="SimSun" panose="02010600030101010101" pitchFamily="2" charset="-122"/>
              </a:rPr>
              <a:t>接地故障断路器</a:t>
            </a:r>
            <a:r>
              <a:rPr lang="en-US" altLang="zh-CN" sz="1200" dirty="0" smtClean="0">
                <a:latin typeface="Times New Roman" panose="02020603050405020304" pitchFamily="18" charset="0"/>
                <a:ea typeface="SimSun" panose="02010600030101010101" pitchFamily="2" charset="-122"/>
              </a:rPr>
              <a:t>(GFCI)</a:t>
            </a:r>
            <a:r>
              <a:rPr lang="zh-CN" altLang="en-US" sz="1200" b="0" i="0" kern="1200" dirty="0" smtClean="0">
                <a:solidFill>
                  <a:schemeClr val="tx1"/>
                </a:solidFill>
                <a:effectLst/>
                <a:latin typeface="+mn-lt"/>
                <a:ea typeface="+mn-ea"/>
                <a:cs typeface="+mn-cs"/>
              </a:rPr>
              <a:t>监视从火线到零线的电流，如果检测到不平衡，它将在不到一秒钟的时间内使电路跳闸并切断电源。 如果按“测试”按钮时</a:t>
            </a:r>
            <a:r>
              <a:rPr lang="zh-CN" altLang="en-US" sz="1200" dirty="0" smtClean="0">
                <a:latin typeface="Times New Roman" panose="02020603050405020304" pitchFamily="18" charset="0"/>
                <a:ea typeface="SimSun" panose="02010600030101010101" pitchFamily="2" charset="-122"/>
              </a:rPr>
              <a:t>接地故障断路器</a:t>
            </a:r>
            <a:r>
              <a:rPr lang="en-US" altLang="zh-CN" sz="1200" dirty="0" smtClean="0">
                <a:latin typeface="Times New Roman" panose="02020603050405020304" pitchFamily="18" charset="0"/>
                <a:ea typeface="SimSun" panose="02010600030101010101" pitchFamily="2" charset="-122"/>
              </a:rPr>
              <a:t>(GFCI)</a:t>
            </a:r>
            <a:r>
              <a:rPr lang="zh-CN" altLang="en-US" sz="1200" b="0" i="0" kern="1200" dirty="0" smtClean="0">
                <a:solidFill>
                  <a:schemeClr val="tx1"/>
                </a:solidFill>
                <a:effectLst/>
                <a:latin typeface="+mn-lt"/>
                <a:ea typeface="+mn-ea"/>
                <a:cs typeface="+mn-cs"/>
              </a:rPr>
              <a:t>不会重置或按钮没有弹出，则</a:t>
            </a:r>
            <a:r>
              <a:rPr lang="zh-CN" altLang="en-US" sz="1200" dirty="0" smtClean="0">
                <a:latin typeface="Times New Roman" panose="02020603050405020304" pitchFamily="18" charset="0"/>
                <a:ea typeface="SimSun" panose="02010600030101010101" pitchFamily="2" charset="-122"/>
              </a:rPr>
              <a:t>接地故障断路器</a:t>
            </a:r>
            <a:r>
              <a:rPr lang="en-US" altLang="zh-CN" sz="1200" dirty="0" smtClean="0">
                <a:latin typeface="Times New Roman" panose="02020603050405020304" pitchFamily="18" charset="0"/>
                <a:ea typeface="SimSun" panose="02010600030101010101" pitchFamily="2" charset="-122"/>
              </a:rPr>
              <a:t>(GFCI)</a:t>
            </a:r>
            <a:r>
              <a:rPr lang="zh-CN" altLang="en-US" sz="1200" b="0" i="0" kern="1200" dirty="0" smtClean="0">
                <a:solidFill>
                  <a:schemeClr val="tx1"/>
                </a:solidFill>
                <a:effectLst/>
                <a:latin typeface="+mn-lt"/>
                <a:ea typeface="+mn-ea"/>
                <a:cs typeface="+mn-cs"/>
              </a:rPr>
              <a:t>可能没有电，或者</a:t>
            </a:r>
            <a:r>
              <a:rPr lang="zh-CN" altLang="en-US" sz="1200" dirty="0" smtClean="0">
                <a:latin typeface="Times New Roman" panose="02020603050405020304" pitchFamily="18" charset="0"/>
                <a:ea typeface="SimSun" panose="02010600030101010101" pitchFamily="2" charset="-122"/>
              </a:rPr>
              <a:t>接地故障断路器</a:t>
            </a:r>
            <a:r>
              <a:rPr lang="en-US" altLang="zh-CN" sz="1200" dirty="0" smtClean="0">
                <a:latin typeface="Times New Roman" panose="02020603050405020304" pitchFamily="18" charset="0"/>
                <a:ea typeface="SimSun" panose="02010600030101010101" pitchFamily="2" charset="-122"/>
              </a:rPr>
              <a:t>(GFCI)</a:t>
            </a:r>
            <a:r>
              <a:rPr lang="zh-CN" altLang="en-US" sz="1200" b="0" i="0" kern="1200" dirty="0" smtClean="0">
                <a:solidFill>
                  <a:schemeClr val="tx1"/>
                </a:solidFill>
                <a:effectLst/>
                <a:latin typeface="+mn-lt"/>
                <a:ea typeface="+mn-ea"/>
                <a:cs typeface="+mn-cs"/>
              </a:rPr>
              <a:t>不好。</a:t>
            </a: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80</a:t>
            </a:fld>
            <a:endParaRPr lang="en-US" dirty="0"/>
          </a:p>
        </p:txBody>
      </p:sp>
    </p:spTree>
    <p:extLst>
      <p:ext uri="{BB962C8B-B14F-4D97-AF65-F5344CB8AC3E}">
        <p14:creationId xmlns:p14="http://schemas.microsoft.com/office/powerpoint/2010/main" val="380827123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https://www.osha.gov/SLTC/etools/construction/electrical_incidents/gfci.html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81</a:t>
            </a:fld>
            <a:endParaRPr lang="en-US" dirty="0"/>
          </a:p>
        </p:txBody>
      </p:sp>
    </p:spTree>
    <p:extLst>
      <p:ext uri="{BB962C8B-B14F-4D97-AF65-F5344CB8AC3E}">
        <p14:creationId xmlns:p14="http://schemas.microsoft.com/office/powerpoint/2010/main" val="38963661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smtClean="0"/>
              <a:t>培训师注意事项： </a:t>
            </a:r>
            <a:endParaRPr lang="en-US" altLang="en-US" sz="1200" b="1" dirty="0" smtClean="0"/>
          </a:p>
          <a:p>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smtClean="0"/>
              <a:t>GFCI</a:t>
            </a:r>
            <a:r>
              <a:rPr lang="zh-CN" altLang="en-US" dirty="0" smtClean="0"/>
              <a:t>监视</a:t>
            </a:r>
            <a:r>
              <a:rPr lang="zh-CN" altLang="en-US" sz="1200" b="0" i="0" kern="1200" dirty="0" smtClean="0">
                <a:solidFill>
                  <a:schemeClr val="tx1"/>
                </a:solidFill>
                <a:effectLst/>
                <a:latin typeface="+mn-lt"/>
                <a:ea typeface="+mn-ea"/>
                <a:cs typeface="+mn-cs"/>
              </a:rPr>
              <a:t>从火线到零线</a:t>
            </a:r>
            <a:r>
              <a:rPr lang="zh-CN" altLang="en-US" dirty="0" smtClean="0"/>
              <a:t>的电流，如果检测到不平衡，它将在不到一秒钟的时间内使电路跳闸并切断电源。</a:t>
            </a:r>
            <a:endParaRPr lang="en-GB" alt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82</a:t>
            </a:fld>
            <a:endParaRPr lang="en-US" dirty="0"/>
          </a:p>
        </p:txBody>
      </p:sp>
    </p:spTree>
    <p:extLst>
      <p:ext uri="{BB962C8B-B14F-4D97-AF65-F5344CB8AC3E}">
        <p14:creationId xmlns:p14="http://schemas.microsoft.com/office/powerpoint/2010/main" val="242459557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83</a:t>
            </a:fld>
            <a:endParaRPr lang="en-US" dirty="0"/>
          </a:p>
        </p:txBody>
      </p:sp>
    </p:spTree>
    <p:extLst>
      <p:ext uri="{BB962C8B-B14F-4D97-AF65-F5344CB8AC3E}">
        <p14:creationId xmlns:p14="http://schemas.microsoft.com/office/powerpoint/2010/main" val="364965484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84</a:t>
            </a:fld>
            <a:endParaRPr lang="en-US" dirty="0"/>
          </a:p>
        </p:txBody>
      </p:sp>
    </p:spTree>
    <p:extLst>
      <p:ext uri="{BB962C8B-B14F-4D97-AF65-F5344CB8AC3E}">
        <p14:creationId xmlns:p14="http://schemas.microsoft.com/office/powerpoint/2010/main" val="113265136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85</a:t>
            </a:fld>
            <a:endParaRPr lang="en-US" dirty="0"/>
          </a:p>
        </p:txBody>
      </p:sp>
    </p:spTree>
    <p:extLst>
      <p:ext uri="{BB962C8B-B14F-4D97-AF65-F5344CB8AC3E}">
        <p14:creationId xmlns:p14="http://schemas.microsoft.com/office/powerpoint/2010/main" val="251295209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smtClean="0">
                <a:latin typeface="Arial" panose="020B0604020202020204" pitchFamily="34" charset="0"/>
              </a:rPr>
              <a:t>图片来自</a:t>
            </a:r>
            <a:r>
              <a:rPr lang="en-US" altLang="en-US" dirty="0" smtClean="0">
                <a:latin typeface="Arial" panose="020B0604020202020204" pitchFamily="34" charset="0"/>
              </a:rPr>
              <a:t>(https://www.osha.gov/SLTC/etools/construction/electrical_incidents/powertools.html)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86</a:t>
            </a:fld>
            <a:endParaRPr lang="en-US" dirty="0"/>
          </a:p>
        </p:txBody>
      </p:sp>
    </p:spTree>
    <p:extLst>
      <p:ext uri="{BB962C8B-B14F-4D97-AF65-F5344CB8AC3E}">
        <p14:creationId xmlns:p14="http://schemas.microsoft.com/office/powerpoint/2010/main" val="398774775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87</a:t>
            </a:fld>
            <a:endParaRPr lang="en-US" dirty="0"/>
          </a:p>
        </p:txBody>
      </p:sp>
    </p:spTree>
    <p:extLst>
      <p:ext uri="{BB962C8B-B14F-4D97-AF65-F5344CB8AC3E}">
        <p14:creationId xmlns:p14="http://schemas.microsoft.com/office/powerpoint/2010/main" val="28575595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r>
              <a:rPr lang="zh-CN" altLang="en-US" dirty="0" smtClean="0"/>
              <a:t>从“电击危险识别”中复制的照片</a:t>
            </a:r>
            <a:r>
              <a:rPr lang="en-US" baseline="0" dirty="0" smtClean="0"/>
              <a:t>(</a:t>
            </a:r>
            <a:r>
              <a:rPr lang="en-US" dirty="0" smtClean="0"/>
              <a:t>https://www.osha.gov/dte/outreach/construction/focus_four/)</a:t>
            </a:r>
          </a:p>
        </p:txBody>
      </p:sp>
      <p:sp>
        <p:nvSpPr>
          <p:cNvPr id="4" name="Slide Number Placeholder 3"/>
          <p:cNvSpPr>
            <a:spLocks noGrp="1"/>
          </p:cNvSpPr>
          <p:nvPr>
            <p:ph type="sldNum" sz="quarter" idx="10"/>
          </p:nvPr>
        </p:nvSpPr>
        <p:spPr/>
        <p:txBody>
          <a:bodyPr/>
          <a:lstStyle/>
          <a:p>
            <a:fld id="{236F376C-05AE-40DA-9153-0868A2A48635}" type="slidenum">
              <a:rPr lang="en-US" smtClean="0"/>
              <a:t>88</a:t>
            </a:fld>
            <a:endParaRPr lang="en-US" dirty="0"/>
          </a:p>
        </p:txBody>
      </p:sp>
    </p:spTree>
    <p:extLst>
      <p:ext uri="{BB962C8B-B14F-4D97-AF65-F5344CB8AC3E}">
        <p14:creationId xmlns:p14="http://schemas.microsoft.com/office/powerpoint/2010/main" val="232047087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89</a:t>
            </a:fld>
            <a:endParaRPr lang="en-US" dirty="0"/>
          </a:p>
        </p:txBody>
      </p:sp>
    </p:spTree>
    <p:extLst>
      <p:ext uri="{BB962C8B-B14F-4D97-AF65-F5344CB8AC3E}">
        <p14:creationId xmlns:p14="http://schemas.microsoft.com/office/powerpoint/2010/main" val="4200940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1255713" y="717550"/>
            <a:ext cx="4799012" cy="3600450"/>
          </a:xfrm>
        </p:spPr>
      </p:sp>
      <p:sp>
        <p:nvSpPr>
          <p:cNvPr id="26627" name="Notes Placeholder 2"/>
          <p:cNvSpPr>
            <a:spLocks noGrp="1" noChangeArrowheads="1"/>
          </p:cNvSpPr>
          <p:nvPr>
            <p:ph type="body" idx="1"/>
          </p:nvPr>
        </p:nvSpPr>
        <p:spPr>
          <a:noFill/>
        </p:spPr>
        <p:txBody>
          <a:bodyPr anchor="t"/>
          <a:lstStyle/>
          <a:p>
            <a:endParaRPr lang="en-US" altLang="en-US" dirty="0" smtClean="0"/>
          </a:p>
        </p:txBody>
      </p:sp>
      <p:sp>
        <p:nvSpPr>
          <p:cNvPr id="26628" name="Slide Number Placeholder 3"/>
          <p:cNvSpPr txBox="1">
            <a:spLocks noGrp="1" noChangeArrowheads="1"/>
          </p:cNvSpPr>
          <p:nvPr/>
        </p:nvSpPr>
        <p:spPr bwMode="auto">
          <a:xfrm>
            <a:off x="4144963" y="9120188"/>
            <a:ext cx="316865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49" tIns="46445" rIns="93249" bIns="46445" anchor="b"/>
          <a:lstStyle>
            <a:lvl1pPr>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1pPr>
            <a:lvl2pPr marL="742950" indent="-28575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2pPr>
            <a:lvl3pPr marL="11430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3pPr>
            <a:lvl4pPr marL="16002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4pPr>
            <a:lvl5pPr marL="20574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5pPr>
            <a:lvl6pPr marL="25146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6pPr>
            <a:lvl7pPr marL="29718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7pPr>
            <a:lvl8pPr marL="34290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8pPr>
            <a:lvl9pPr marL="38862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9pPr>
          </a:lstStyle>
          <a:p>
            <a:pPr algn="r" eaLnBrk="1" hangingPunct="1">
              <a:buSzPct val="45000"/>
              <a:buFont typeface="StarSymbol" charset="0"/>
              <a:buNone/>
            </a:pPr>
            <a:fld id="{16F7CAB5-C6BB-4759-8763-0644849A5342}" type="slidenum">
              <a:rPr lang="en-US" altLang="en-US" sz="1200">
                <a:solidFill>
                  <a:srgbClr val="000000"/>
                </a:solidFill>
                <a:latin typeface="Times New Roman" panose="02020603050405020304" pitchFamily="18" charset="0"/>
                <a:ea typeface="SimSun" panose="02010600030101010101" pitchFamily="2" charset="-122"/>
                <a:cs typeface="AR PL UMing HK" charset="0"/>
              </a:rPr>
              <a:pPr algn="r" eaLnBrk="1" hangingPunct="1">
                <a:buSzPct val="45000"/>
                <a:buFont typeface="StarSymbol" charset="0"/>
                <a:buNone/>
              </a:pPr>
              <a:t>9</a:t>
            </a:fld>
            <a:endParaRPr lang="en-US" altLang="en-US" sz="1200" dirty="0">
              <a:solidFill>
                <a:srgbClr val="000000"/>
              </a:solidFill>
              <a:latin typeface="Times New Roman" panose="02020603050405020304" pitchFamily="18" charset="0"/>
              <a:ea typeface="SimSun" panose="02010600030101010101" pitchFamily="2" charset="-122"/>
              <a:cs typeface="AR PL UMing HK" charset="0"/>
            </a:endParaRPr>
          </a:p>
        </p:txBody>
      </p:sp>
      <p:sp>
        <p:nvSpPr>
          <p:cNvPr id="4" name="Slide Number Placeholder 3"/>
          <p:cNvSpPr>
            <a:spLocks noGrp="1"/>
          </p:cNvSpPr>
          <p:nvPr>
            <p:ph type="sldNum" sz="quarter" idx="10"/>
          </p:nvPr>
        </p:nvSpPr>
        <p:spPr/>
        <p:txBody>
          <a:bodyPr/>
          <a:lstStyle/>
          <a:p>
            <a:fld id="{236F376C-05AE-40DA-9153-0868A2A48635}" type="slidenum">
              <a:rPr lang="en-US" smtClean="0"/>
              <a:t>9</a:t>
            </a:fld>
            <a:endParaRPr lang="en-US" dirty="0"/>
          </a:p>
        </p:txBody>
      </p:sp>
    </p:spTree>
    <p:extLst>
      <p:ext uri="{BB962C8B-B14F-4D97-AF65-F5344CB8AC3E}">
        <p14:creationId xmlns:p14="http://schemas.microsoft.com/office/powerpoint/2010/main" val="1804377056"/>
      </p:ext>
    </p:extLst>
  </p:cSld>
  <p:clrMapOvr>
    <a:overrideClrMapping bg1="lt1" tx1="dk1" bg2="lt2" tx2="dk2" accent1="accent1" accent2="accent2" accent3="accent3" accent4="accent4" accent5="accent5" accent6="accent6" hlink="hlink" folHlink="folHlink"/>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t>左图来自</a:t>
            </a:r>
            <a:r>
              <a:rPr lang="en-GB" altLang="en-US" sz="1200" baseline="0" dirty="0" smtClean="0"/>
              <a:t>SH-20-843-SH0</a:t>
            </a: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90</a:t>
            </a:fld>
            <a:endParaRPr lang="en-US" dirty="0"/>
          </a:p>
        </p:txBody>
      </p:sp>
    </p:spTree>
    <p:extLst>
      <p:ext uri="{BB962C8B-B14F-4D97-AF65-F5344CB8AC3E}">
        <p14:creationId xmlns:p14="http://schemas.microsoft.com/office/powerpoint/2010/main" val="106382798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smtClean="0"/>
              <a:t>培训师注意事项：</a:t>
            </a:r>
            <a:endParaRPr lang="en-US" altLang="zh-CN"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1" dirty="0" smtClean="0"/>
          </a:p>
          <a:p>
            <a:r>
              <a:rPr lang="zh-CN" altLang="en-US" dirty="0" smtClean="0"/>
              <a:t>规格号越小表示电线越大。大电线可以安全地传输更高的电流。同样，更长的电线无法承受比相同规格的结实的电线更大的电流。 延长线的尺寸从</a:t>
            </a:r>
            <a:r>
              <a:rPr lang="en-US" altLang="zh-CN" dirty="0" smtClean="0"/>
              <a:t>0</a:t>
            </a:r>
            <a:r>
              <a:rPr lang="zh-CN" altLang="en-US" dirty="0" smtClean="0"/>
              <a:t>到</a:t>
            </a:r>
            <a:r>
              <a:rPr lang="en-US" altLang="zh-CN" dirty="0" smtClean="0"/>
              <a:t>36</a:t>
            </a: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91</a:t>
            </a:fld>
            <a:endParaRPr lang="en-US" dirty="0"/>
          </a:p>
        </p:txBody>
      </p:sp>
    </p:spTree>
    <p:extLst>
      <p:ext uri="{BB962C8B-B14F-4D97-AF65-F5344CB8AC3E}">
        <p14:creationId xmlns:p14="http://schemas.microsoft.com/office/powerpoint/2010/main" val="237604692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92</a:t>
            </a:fld>
            <a:endParaRPr lang="en-US" dirty="0"/>
          </a:p>
        </p:txBody>
      </p:sp>
    </p:spTree>
    <p:extLst>
      <p:ext uri="{BB962C8B-B14F-4D97-AF65-F5344CB8AC3E}">
        <p14:creationId xmlns:p14="http://schemas.microsoft.com/office/powerpoint/2010/main" val="362840450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Arial" panose="020B0604020202020204" pitchFamily="34" charset="0"/>
              </a:rPr>
              <a:t>https://www.osha.gov/SLTC/etools/construction/electrical_incidents/flexiblecords.html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93</a:t>
            </a:fld>
            <a:endParaRPr lang="en-US" dirty="0"/>
          </a:p>
        </p:txBody>
      </p:sp>
    </p:spTree>
    <p:extLst>
      <p:ext uri="{BB962C8B-B14F-4D97-AF65-F5344CB8AC3E}">
        <p14:creationId xmlns:p14="http://schemas.microsoft.com/office/powerpoint/2010/main" val="411714112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r>
              <a:rPr lang="en-US" dirty="0" smtClean="0"/>
              <a:t>https://www.bradyid.com/applications/arc-flash-labeling-requirements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94</a:t>
            </a:fld>
            <a:endParaRPr lang="en-US" dirty="0"/>
          </a:p>
        </p:txBody>
      </p:sp>
    </p:spTree>
    <p:extLst>
      <p:ext uri="{BB962C8B-B14F-4D97-AF65-F5344CB8AC3E}">
        <p14:creationId xmlns:p14="http://schemas.microsoft.com/office/powerpoint/2010/main" val="380832164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95</a:t>
            </a:fld>
            <a:endParaRPr lang="en-US" dirty="0"/>
          </a:p>
        </p:txBody>
      </p:sp>
    </p:spTree>
    <p:extLst>
      <p:ext uri="{BB962C8B-B14F-4D97-AF65-F5344CB8AC3E}">
        <p14:creationId xmlns:p14="http://schemas.microsoft.com/office/powerpoint/2010/main" val="124929095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smtClean="0"/>
              <a:t>培训师注意事项： </a:t>
            </a:r>
            <a:endParaRPr lang="en-US" altLang="zh-CN"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smtClean="0"/>
              <a:t>通过使用具有错误额定值的断路器或熔断器进行过电流保护，这是一个常见错误，例如，在具有</a:t>
            </a:r>
            <a:r>
              <a:rPr lang="en-US" altLang="zh-CN" dirty="0" smtClean="0"/>
              <a:t>15</a:t>
            </a:r>
            <a:r>
              <a:rPr lang="zh-CN" altLang="en-US" dirty="0" smtClean="0"/>
              <a:t>或</a:t>
            </a:r>
            <a:r>
              <a:rPr lang="en-US" altLang="zh-CN" dirty="0" smtClean="0"/>
              <a:t>20</a:t>
            </a:r>
            <a:r>
              <a:rPr lang="zh-CN" altLang="en-US" dirty="0" smtClean="0"/>
              <a:t>安培插座的系统中使用</a:t>
            </a:r>
            <a:r>
              <a:rPr lang="en-US" altLang="zh-CN" dirty="0" smtClean="0"/>
              <a:t>30</a:t>
            </a:r>
            <a:r>
              <a:rPr lang="zh-CN" altLang="en-US" dirty="0" smtClean="0"/>
              <a:t>安培断路器。保护功能丢失，因为在超出系统负载时它不会跳闸。</a:t>
            </a:r>
            <a:endParaRPr lang="en-US" altLang="en-US" sz="1200" b="1" dirty="0" smtClean="0"/>
          </a:p>
          <a:p>
            <a:endParaRPr lang="en-US" sz="1200" b="0" i="0" u="none" strike="noStrike" kern="1200" baseline="0" dirty="0" smtClean="0">
              <a:solidFill>
                <a:schemeClr val="tx1"/>
              </a:solidFill>
              <a:latin typeface="+mn-lt"/>
              <a:ea typeface="+mn-ea"/>
              <a:cs typeface="+mn-cs"/>
            </a:endParaRPr>
          </a:p>
          <a:p>
            <a:r>
              <a:rPr lang="en-US" dirty="0" smtClean="0"/>
              <a:t>https://www.bradyid.com/applications/arc-flash-labeling-requirements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96</a:t>
            </a:fld>
            <a:endParaRPr lang="en-US" dirty="0"/>
          </a:p>
        </p:txBody>
      </p:sp>
    </p:spTree>
    <p:extLst>
      <p:ext uri="{BB962C8B-B14F-4D97-AF65-F5344CB8AC3E}">
        <p14:creationId xmlns:p14="http://schemas.microsoft.com/office/powerpoint/2010/main" val="250392070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r>
              <a:rPr lang="en-US" dirty="0" smtClean="0"/>
              <a:t>https://www.osha.gov/SLTC/etools/shipyard/ship_breaking/working_conditions/illumination.html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97</a:t>
            </a:fld>
            <a:endParaRPr lang="en-US" dirty="0"/>
          </a:p>
        </p:txBody>
      </p:sp>
    </p:spTree>
    <p:extLst>
      <p:ext uri="{BB962C8B-B14F-4D97-AF65-F5344CB8AC3E}">
        <p14:creationId xmlns:p14="http://schemas.microsoft.com/office/powerpoint/2010/main" val="2684731835"/>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r>
              <a:rPr lang="en-US" dirty="0" smtClean="0"/>
              <a:t>https://www.osha.gov/SLTC/etools/shipyard/ship_breaking/working_conditions/illumination.html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98</a:t>
            </a:fld>
            <a:endParaRPr lang="en-US" dirty="0"/>
          </a:p>
        </p:txBody>
      </p:sp>
    </p:spTree>
    <p:extLst>
      <p:ext uri="{BB962C8B-B14F-4D97-AF65-F5344CB8AC3E}">
        <p14:creationId xmlns:p14="http://schemas.microsoft.com/office/powerpoint/2010/main" val="357514069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lang="zh-CN" altLang="en-US" sz="1200" b="1" dirty="0" smtClean="0"/>
              <a:t>培训师注意事项：</a:t>
            </a:r>
            <a:endParaRPr lang="en-US" altLang="en-US" sz="1200" b="1" dirty="0" smtClean="0"/>
          </a:p>
          <a:p>
            <a:pPr marL="0" marR="0" lvl="0" indent="0" algn="l" defTabSz="914400" rtl="0" eaLnBrk="1" fontAlgn="auto" latinLnBrk="0" hangingPunct="1">
              <a:lnSpc>
                <a:spcPct val="100000"/>
              </a:lnSpc>
              <a:spcBef>
                <a:spcPct val="50000"/>
              </a:spcBef>
              <a:spcAft>
                <a:spcPts val="0"/>
              </a:spcAft>
              <a:buClrTx/>
              <a:buSzTx/>
              <a:buFontTx/>
              <a:buNone/>
              <a:tabLst/>
              <a:defRPr/>
            </a:pPr>
            <a:endParaRPr lang="en-US" altLang="en-US" sz="1200" b="1" dirty="0" smtClean="0"/>
          </a:p>
          <a:p>
            <a:pPr>
              <a:spcBef>
                <a:spcPct val="50000"/>
              </a:spcBef>
            </a:pPr>
            <a:r>
              <a:rPr lang="zh-CN" altLang="en-US" dirty="0" smtClean="0"/>
              <a:t>对机械设备进行维修或保养的工人可能会因意外通电，机械设备启动或设备中存储的能量释放而受伤。 锁定</a:t>
            </a:r>
            <a:r>
              <a:rPr lang="en-US" altLang="zh-CN" dirty="0" smtClean="0"/>
              <a:t>/</a:t>
            </a:r>
            <a:r>
              <a:rPr lang="zh-CN" altLang="en-US" dirty="0" smtClean="0"/>
              <a:t>挂牌标准要求采用和实施惯例和程序，以关闭设备，使其与能源隔离，并防止在执行维护和维修活动时释放潜在的危险能源。 它包含最低性能要求，以及用于建立有效控制有害能量程序的明确标准。 但是，雇主可以灵活地制定适合其各自设施的锁定</a:t>
            </a:r>
            <a:r>
              <a:rPr lang="en-US" altLang="zh-CN" dirty="0" smtClean="0"/>
              <a:t>/</a:t>
            </a:r>
            <a:r>
              <a:rPr lang="zh-CN" altLang="en-US" dirty="0" smtClean="0"/>
              <a:t>挂牌计划。</a:t>
            </a:r>
            <a:endParaRPr lang="en-US" altLang="zh-CN" dirty="0" smtClean="0"/>
          </a:p>
          <a:p>
            <a:pPr>
              <a:spcBef>
                <a:spcPct val="50000"/>
              </a:spcBef>
            </a:pPr>
            <a:endParaRPr lang="en-US" altLang="en-US" sz="1000" dirty="0" smtClean="0">
              <a:solidFill>
                <a:srgbClr val="000000"/>
              </a:solidFill>
              <a:latin typeface="Arial" panose="020B0604020202020204" pitchFamily="34" charset="0"/>
            </a:endParaRPr>
          </a:p>
          <a:p>
            <a:pPr>
              <a:spcBef>
                <a:spcPct val="50000"/>
              </a:spcBef>
            </a:pPr>
            <a:r>
              <a:rPr lang="zh-CN" altLang="en-US" sz="1200" dirty="0" smtClean="0">
                <a:latin typeface="Arial" panose="020B0604020202020204" pitchFamily="34" charset="0"/>
              </a:rPr>
              <a:t>参考</a:t>
            </a:r>
            <a:r>
              <a:rPr lang="en-US" altLang="en-US" sz="1200" dirty="0" smtClean="0">
                <a:latin typeface="Arial" panose="020B0604020202020204" pitchFamily="34" charset="0"/>
              </a:rPr>
              <a:t> 1926.417:</a:t>
            </a:r>
          </a:p>
          <a:p>
            <a:r>
              <a:rPr lang="zh-CN" altLang="en-US" dirty="0" smtClean="0"/>
              <a:t>（</a:t>
            </a:r>
            <a:r>
              <a:rPr lang="en-US" altLang="zh-CN" dirty="0" smtClean="0"/>
              <a:t>a</a:t>
            </a:r>
            <a:r>
              <a:rPr lang="zh-CN" altLang="en-US" dirty="0" smtClean="0"/>
              <a:t>）控制。 在加电或断电的设备或电路上工作期间应停用的控制装置应加标签。</a:t>
            </a:r>
            <a:br>
              <a:rPr lang="zh-CN" altLang="en-US" dirty="0" smtClean="0"/>
            </a:br>
            <a:r>
              <a:rPr lang="zh-CN" altLang="en-US" dirty="0" smtClean="0"/>
              <a:t>（</a:t>
            </a:r>
            <a:r>
              <a:rPr lang="en-US" altLang="zh-CN" dirty="0" smtClean="0"/>
              <a:t>b</a:t>
            </a:r>
            <a:r>
              <a:rPr lang="zh-CN" altLang="en-US" dirty="0" smtClean="0"/>
              <a:t>）设备和电路。 断电的设备或电路应使其不工作，并应在可以使该设备或电路通电的所有位置粘贴标签。</a:t>
            </a:r>
            <a:br>
              <a:rPr lang="zh-CN" altLang="en-US" dirty="0" smtClean="0"/>
            </a:br>
            <a:r>
              <a:rPr lang="zh-CN" altLang="en-US" dirty="0" smtClean="0"/>
              <a:t>（</a:t>
            </a:r>
            <a:r>
              <a:rPr lang="en-US" altLang="zh-CN" dirty="0" smtClean="0"/>
              <a:t>c</a:t>
            </a:r>
            <a:r>
              <a:rPr lang="zh-CN" altLang="en-US" smtClean="0"/>
              <a:t>）标签。 应放置标签以清楚地识别正在使用的设备或电路。</a:t>
            </a: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99</a:t>
            </a:fld>
            <a:endParaRPr lang="en-US" dirty="0"/>
          </a:p>
        </p:txBody>
      </p:sp>
    </p:spTree>
    <p:extLst>
      <p:ext uri="{BB962C8B-B14F-4D97-AF65-F5344CB8AC3E}">
        <p14:creationId xmlns:p14="http://schemas.microsoft.com/office/powerpoint/2010/main" val="2351525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p>
            <a:fld id="{CE4D45F6-FF50-4BC5-8A2D-899CD8EC2ED8}" type="slidenum">
              <a:rPr lang="en-US" smtClean="0"/>
              <a:t>‹#›</a:t>
            </a:fld>
            <a:endParaRPr lang="en-US" dirty="0"/>
          </a:p>
        </p:txBody>
      </p:sp>
    </p:spTree>
    <p:extLst>
      <p:ext uri="{BB962C8B-B14F-4D97-AF65-F5344CB8AC3E}">
        <p14:creationId xmlns:p14="http://schemas.microsoft.com/office/powerpoint/2010/main" val="1351966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91658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45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745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31678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62CE4F-E99F-49AA-AB8F-DBC533F5BFF7}" type="slidenum">
              <a:rPr lang="en-US" smtClean="0"/>
              <a:t>‹#›</a:t>
            </a:fld>
            <a:endParaRPr lang="en-US" dirty="0"/>
          </a:p>
        </p:txBody>
      </p:sp>
    </p:spTree>
    <p:extLst>
      <p:ext uri="{BB962C8B-B14F-4D97-AF65-F5344CB8AC3E}">
        <p14:creationId xmlns:p14="http://schemas.microsoft.com/office/powerpoint/2010/main" val="24420096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62CE4F-E99F-49AA-AB8F-DBC533F5BFF7}" type="slidenum">
              <a:rPr lang="en-US" smtClean="0"/>
              <a:t>‹#›</a:t>
            </a:fld>
            <a:endParaRPr lang="en-US" dirty="0"/>
          </a:p>
        </p:txBody>
      </p:sp>
    </p:spTree>
    <p:extLst>
      <p:ext uri="{BB962C8B-B14F-4D97-AF65-F5344CB8AC3E}">
        <p14:creationId xmlns:p14="http://schemas.microsoft.com/office/powerpoint/2010/main" val="16741426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62CE4F-E99F-49AA-AB8F-DBC533F5BFF7}" type="slidenum">
              <a:rPr lang="en-US" smtClean="0"/>
              <a:t>‹#›</a:t>
            </a:fld>
            <a:endParaRPr lang="en-US" dirty="0"/>
          </a:p>
        </p:txBody>
      </p:sp>
    </p:spTree>
    <p:extLst>
      <p:ext uri="{BB962C8B-B14F-4D97-AF65-F5344CB8AC3E}">
        <p14:creationId xmlns:p14="http://schemas.microsoft.com/office/powerpoint/2010/main" val="791775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B62CE4F-E99F-49AA-AB8F-DBC533F5BFF7}" type="slidenum">
              <a:rPr lang="en-US" smtClean="0"/>
              <a:t>‹#›</a:t>
            </a:fld>
            <a:endParaRPr lang="en-US" dirty="0"/>
          </a:p>
        </p:txBody>
      </p:sp>
    </p:spTree>
    <p:extLst>
      <p:ext uri="{BB962C8B-B14F-4D97-AF65-F5344CB8AC3E}">
        <p14:creationId xmlns:p14="http://schemas.microsoft.com/office/powerpoint/2010/main" val="33292822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B62CE4F-E99F-49AA-AB8F-DBC533F5BFF7}" type="slidenum">
              <a:rPr lang="en-US" smtClean="0"/>
              <a:t>‹#›</a:t>
            </a:fld>
            <a:endParaRPr lang="en-US" dirty="0"/>
          </a:p>
        </p:txBody>
      </p:sp>
    </p:spTree>
    <p:extLst>
      <p:ext uri="{BB962C8B-B14F-4D97-AF65-F5344CB8AC3E}">
        <p14:creationId xmlns:p14="http://schemas.microsoft.com/office/powerpoint/2010/main" val="24865135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B62CE4F-E99F-49AA-AB8F-DBC533F5BFF7}" type="slidenum">
              <a:rPr lang="en-US" smtClean="0"/>
              <a:t>‹#›</a:t>
            </a:fld>
            <a:endParaRPr lang="en-US" dirty="0"/>
          </a:p>
        </p:txBody>
      </p:sp>
    </p:spTree>
    <p:extLst>
      <p:ext uri="{BB962C8B-B14F-4D97-AF65-F5344CB8AC3E}">
        <p14:creationId xmlns:p14="http://schemas.microsoft.com/office/powerpoint/2010/main" val="1013161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B62CE4F-E99F-49AA-AB8F-DBC533F5BFF7}" type="slidenum">
              <a:rPr lang="en-US" smtClean="0"/>
              <a:t>‹#›</a:t>
            </a:fld>
            <a:endParaRPr lang="en-US" dirty="0"/>
          </a:p>
        </p:txBody>
      </p:sp>
    </p:spTree>
    <p:extLst>
      <p:ext uri="{BB962C8B-B14F-4D97-AF65-F5344CB8AC3E}">
        <p14:creationId xmlns:p14="http://schemas.microsoft.com/office/powerpoint/2010/main" val="2076983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B62CE4F-E99F-49AA-AB8F-DBC533F5BFF7}" type="slidenum">
              <a:rPr lang="en-US" smtClean="0"/>
              <a:t>‹#›</a:t>
            </a:fld>
            <a:endParaRPr lang="en-US" dirty="0"/>
          </a:p>
        </p:txBody>
      </p:sp>
    </p:spTree>
    <p:extLst>
      <p:ext uri="{BB962C8B-B14F-4D97-AF65-F5344CB8AC3E}">
        <p14:creationId xmlns:p14="http://schemas.microsoft.com/office/powerpoint/2010/main" val="3459039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p>
            <a:fld id="{CE4D45F6-FF50-4BC5-8A2D-899CD8EC2ED8}" type="slidenum">
              <a:rPr lang="en-US" smtClean="0"/>
              <a:t>‹#›</a:t>
            </a:fld>
            <a:endParaRPr lang="en-US" dirty="0"/>
          </a:p>
        </p:txBody>
      </p:sp>
    </p:spTree>
    <p:extLst>
      <p:ext uri="{BB962C8B-B14F-4D97-AF65-F5344CB8AC3E}">
        <p14:creationId xmlns:p14="http://schemas.microsoft.com/office/powerpoint/2010/main" val="4847561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B62CE4F-E99F-49AA-AB8F-DBC533F5BFF7}" type="slidenum">
              <a:rPr lang="en-US" smtClean="0"/>
              <a:t>‹#›</a:t>
            </a:fld>
            <a:endParaRPr lang="en-US" dirty="0"/>
          </a:p>
        </p:txBody>
      </p:sp>
    </p:spTree>
    <p:extLst>
      <p:ext uri="{BB962C8B-B14F-4D97-AF65-F5344CB8AC3E}">
        <p14:creationId xmlns:p14="http://schemas.microsoft.com/office/powerpoint/2010/main" val="882643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62CE4F-E99F-49AA-AB8F-DBC533F5BFF7}" type="slidenum">
              <a:rPr lang="en-US" smtClean="0"/>
              <a:t>‹#›</a:t>
            </a:fld>
            <a:endParaRPr lang="en-US" dirty="0"/>
          </a:p>
        </p:txBody>
      </p:sp>
    </p:spTree>
    <p:extLst>
      <p:ext uri="{BB962C8B-B14F-4D97-AF65-F5344CB8AC3E}">
        <p14:creationId xmlns:p14="http://schemas.microsoft.com/office/powerpoint/2010/main" val="31118207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62CE4F-E99F-49AA-AB8F-DBC533F5BFF7}" type="slidenum">
              <a:rPr lang="en-US" smtClean="0"/>
              <a:t>‹#›</a:t>
            </a:fld>
            <a:endParaRPr lang="en-US" dirty="0"/>
          </a:p>
        </p:txBody>
      </p:sp>
    </p:spTree>
    <p:extLst>
      <p:ext uri="{BB962C8B-B14F-4D97-AF65-F5344CB8AC3E}">
        <p14:creationId xmlns:p14="http://schemas.microsoft.com/office/powerpoint/2010/main" val="1927542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p>
            <a:fld id="{CE4D45F6-FF50-4BC5-8A2D-899CD8EC2ED8}" type="slidenum">
              <a:rPr lang="en-US" smtClean="0"/>
              <a:t>‹#›</a:t>
            </a:fld>
            <a:endParaRPr lang="en-US" dirty="0"/>
          </a:p>
        </p:txBody>
      </p:sp>
    </p:spTree>
    <p:extLst>
      <p:ext uri="{BB962C8B-B14F-4D97-AF65-F5344CB8AC3E}">
        <p14:creationId xmlns:p14="http://schemas.microsoft.com/office/powerpoint/2010/main" val="2442130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p>
            <a:fld id="{CE4D45F6-FF50-4BC5-8A2D-899CD8EC2ED8}" type="slidenum">
              <a:rPr lang="en-US" smtClean="0"/>
              <a:t>‹#›</a:t>
            </a:fld>
            <a:endParaRPr lang="en-US" dirty="0"/>
          </a:p>
        </p:txBody>
      </p:sp>
    </p:spTree>
    <p:extLst>
      <p:ext uri="{BB962C8B-B14F-4D97-AF65-F5344CB8AC3E}">
        <p14:creationId xmlns:p14="http://schemas.microsoft.com/office/powerpoint/2010/main" val="3412508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86712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CE4D45F6-FF50-4BC5-8A2D-899CD8EC2ED8}" type="slidenum">
              <a:rPr lang="en-US" smtClean="0"/>
              <a:t>‹#›</a:t>
            </a:fld>
            <a:endParaRPr lang="en-US" dirty="0"/>
          </a:p>
        </p:txBody>
      </p:sp>
    </p:spTree>
    <p:extLst>
      <p:ext uri="{BB962C8B-B14F-4D97-AF65-F5344CB8AC3E}">
        <p14:creationId xmlns:p14="http://schemas.microsoft.com/office/powerpoint/2010/main" val="4278936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CE4D45F6-FF50-4BC5-8A2D-899CD8EC2ED8}" type="slidenum">
              <a:rPr lang="en-US" smtClean="0"/>
              <a:t>‹#›</a:t>
            </a:fld>
            <a:endParaRPr lang="en-US" dirty="0"/>
          </a:p>
        </p:txBody>
      </p:sp>
    </p:spTree>
    <p:extLst>
      <p:ext uri="{BB962C8B-B14F-4D97-AF65-F5344CB8AC3E}">
        <p14:creationId xmlns:p14="http://schemas.microsoft.com/office/powerpoint/2010/main" val="2498069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p>
            <a:fld id="{CE4D45F6-FF50-4BC5-8A2D-899CD8EC2ED8}" type="slidenum">
              <a:rPr lang="en-US" smtClean="0"/>
              <a:t>‹#›</a:t>
            </a:fld>
            <a:endParaRPr lang="en-US" dirty="0"/>
          </a:p>
        </p:txBody>
      </p:sp>
    </p:spTree>
    <p:extLst>
      <p:ext uri="{BB962C8B-B14F-4D97-AF65-F5344CB8AC3E}">
        <p14:creationId xmlns:p14="http://schemas.microsoft.com/office/powerpoint/2010/main" val="624138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p>
            <a:fld id="{CE4D45F6-FF50-4BC5-8A2D-899CD8EC2ED8}" type="slidenum">
              <a:rPr lang="en-US" smtClean="0"/>
              <a:t>‹#›</a:t>
            </a:fld>
            <a:endParaRPr lang="en-US" dirty="0"/>
          </a:p>
        </p:txBody>
      </p:sp>
    </p:spTree>
    <p:extLst>
      <p:ext uri="{BB962C8B-B14F-4D97-AF65-F5344CB8AC3E}">
        <p14:creationId xmlns:p14="http://schemas.microsoft.com/office/powerpoint/2010/main" val="1487300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0" y="-76200"/>
            <a:ext cx="9145588" cy="6859588"/>
          </a:xfrm>
          <a:prstGeom prst="rect">
            <a:avLst/>
          </a:prstGeom>
          <a:noFill/>
          <a:ln w="9525">
            <a:solidFill>
              <a:srgbClr val="FFCC00"/>
            </a:solidFill>
            <a:miter lim="800000"/>
            <a:headEnd/>
            <a:tailEnd/>
          </a:ln>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2" name="Rectangle 8"/>
          <p:cNvSpPr>
            <a:spLocks noChangeArrowheads="1"/>
          </p:cNvSpPr>
          <p:nvPr/>
        </p:nvSpPr>
        <p:spPr bwMode="auto">
          <a:xfrm>
            <a:off x="0" y="6705600"/>
            <a:ext cx="9144000" cy="1524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endParaRPr>
          </a:p>
        </p:txBody>
      </p:sp>
      <p:sp>
        <p:nvSpPr>
          <p:cNvPr id="1034" name="Rectangle 10"/>
          <p:cNvSpPr>
            <a:spLocks noChangeArrowheads="1"/>
          </p:cNvSpPr>
          <p:nvPr/>
        </p:nvSpPr>
        <p:spPr bwMode="auto">
          <a:xfrm flipV="1">
            <a:off x="0" y="6705600"/>
            <a:ext cx="9144000" cy="36513"/>
          </a:xfrm>
          <a:prstGeom prst="rect">
            <a:avLst/>
          </a:prstGeom>
          <a:solidFill>
            <a:srgbClr val="FFB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endParaRPr>
          </a:p>
        </p:txBody>
      </p:sp>
      <p:sp>
        <p:nvSpPr>
          <p:cNvPr id="1035" name="Rectangle 11"/>
          <p:cNvSpPr>
            <a:spLocks noChangeArrowheads="1"/>
          </p:cNvSpPr>
          <p:nvPr/>
        </p:nvSpPr>
        <p:spPr bwMode="auto">
          <a:xfrm flipV="1">
            <a:off x="0" y="-114300"/>
            <a:ext cx="9144000" cy="5556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endParaRPr>
          </a:p>
        </p:txBody>
      </p:sp>
      <p:sp>
        <p:nvSpPr>
          <p:cNvPr id="2" name="Slide Number Placeholder 1"/>
          <p:cNvSpPr>
            <a:spLocks noGrp="1"/>
          </p:cNvSpPr>
          <p:nvPr>
            <p:ph type="sldNum" sz="quarter" idx="4"/>
          </p:nvPr>
        </p:nvSpPr>
        <p:spPr>
          <a:xfrm>
            <a:off x="7010400" y="629920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4D45F6-FF50-4BC5-8A2D-899CD8EC2ED8}" type="slidenum">
              <a:rPr lang="en-US" smtClean="0"/>
              <a:t>‹#›</a:t>
            </a:fld>
            <a:endParaRPr lang="en-US" dirty="0"/>
          </a:p>
        </p:txBody>
      </p:sp>
    </p:spTree>
    <p:extLst>
      <p:ext uri="{BB962C8B-B14F-4D97-AF65-F5344CB8AC3E}">
        <p14:creationId xmlns:p14="http://schemas.microsoft.com/office/powerpoint/2010/main" val="37110798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0" eaLnBrk="1" fontAlgn="base" hangingPunct="1">
        <a:spcBef>
          <a:spcPct val="0"/>
        </a:spcBef>
        <a:spcAft>
          <a:spcPct val="0"/>
        </a:spcAft>
        <a:defRPr sz="4000" b="1">
          <a:solidFill>
            <a:schemeClr val="accent2"/>
          </a:solidFill>
          <a:latin typeface="+mj-lt"/>
          <a:ea typeface="+mj-ea"/>
          <a:cs typeface="+mj-cs"/>
        </a:defRPr>
      </a:lvl1pPr>
      <a:lvl2pPr algn="ctr" rtl="0" eaLnBrk="1" fontAlgn="base" hangingPunct="1">
        <a:spcBef>
          <a:spcPct val="0"/>
        </a:spcBef>
        <a:spcAft>
          <a:spcPct val="0"/>
        </a:spcAft>
        <a:defRPr sz="4000" b="1">
          <a:solidFill>
            <a:schemeClr val="accent2"/>
          </a:solidFill>
          <a:latin typeface="Arial" charset="0"/>
        </a:defRPr>
      </a:lvl2pPr>
      <a:lvl3pPr algn="ctr" rtl="0" eaLnBrk="1" fontAlgn="base" hangingPunct="1">
        <a:spcBef>
          <a:spcPct val="0"/>
        </a:spcBef>
        <a:spcAft>
          <a:spcPct val="0"/>
        </a:spcAft>
        <a:defRPr sz="4000" b="1">
          <a:solidFill>
            <a:schemeClr val="accent2"/>
          </a:solidFill>
          <a:latin typeface="Arial" charset="0"/>
        </a:defRPr>
      </a:lvl3pPr>
      <a:lvl4pPr algn="ctr" rtl="0" eaLnBrk="1" fontAlgn="base" hangingPunct="1">
        <a:spcBef>
          <a:spcPct val="0"/>
        </a:spcBef>
        <a:spcAft>
          <a:spcPct val="0"/>
        </a:spcAft>
        <a:defRPr sz="4000" b="1">
          <a:solidFill>
            <a:schemeClr val="accent2"/>
          </a:solidFill>
          <a:latin typeface="Arial" charset="0"/>
        </a:defRPr>
      </a:lvl4pPr>
      <a:lvl5pPr algn="ctr" rtl="0" eaLnBrk="1" fontAlgn="base" hangingPunct="1">
        <a:spcBef>
          <a:spcPct val="0"/>
        </a:spcBef>
        <a:spcAft>
          <a:spcPct val="0"/>
        </a:spcAft>
        <a:defRPr sz="4000" b="1">
          <a:solidFill>
            <a:schemeClr val="accent2"/>
          </a:solidFill>
          <a:latin typeface="Arial" charset="0"/>
        </a:defRPr>
      </a:lvl5pPr>
      <a:lvl6pPr marL="457200" algn="ctr" rtl="0" eaLnBrk="1" fontAlgn="base" hangingPunct="1">
        <a:spcBef>
          <a:spcPct val="0"/>
        </a:spcBef>
        <a:spcAft>
          <a:spcPct val="0"/>
        </a:spcAft>
        <a:defRPr sz="4000" b="1">
          <a:solidFill>
            <a:schemeClr val="accent2"/>
          </a:solidFill>
          <a:latin typeface="Arial" charset="0"/>
        </a:defRPr>
      </a:lvl6pPr>
      <a:lvl7pPr marL="914400" algn="ctr" rtl="0" eaLnBrk="1" fontAlgn="base" hangingPunct="1">
        <a:spcBef>
          <a:spcPct val="0"/>
        </a:spcBef>
        <a:spcAft>
          <a:spcPct val="0"/>
        </a:spcAft>
        <a:defRPr sz="4000" b="1">
          <a:solidFill>
            <a:schemeClr val="accent2"/>
          </a:solidFill>
          <a:latin typeface="Arial" charset="0"/>
        </a:defRPr>
      </a:lvl7pPr>
      <a:lvl8pPr marL="1371600" algn="ctr" rtl="0" eaLnBrk="1" fontAlgn="base" hangingPunct="1">
        <a:spcBef>
          <a:spcPct val="0"/>
        </a:spcBef>
        <a:spcAft>
          <a:spcPct val="0"/>
        </a:spcAft>
        <a:defRPr sz="4000" b="1">
          <a:solidFill>
            <a:schemeClr val="accent2"/>
          </a:solidFill>
          <a:latin typeface="Arial" charset="0"/>
        </a:defRPr>
      </a:lvl8pPr>
      <a:lvl9pPr marL="1828800" algn="ctr" rtl="0" eaLnBrk="1" fontAlgn="base" hangingPunct="1">
        <a:spcBef>
          <a:spcPct val="0"/>
        </a:spcBef>
        <a:spcAft>
          <a:spcPct val="0"/>
        </a:spcAft>
        <a:defRPr sz="4000" b="1">
          <a:solidFill>
            <a:schemeClr val="accent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62CE4F-E99F-49AA-AB8F-DBC533F5BFF7}" type="slidenum">
              <a:rPr lang="en-US" smtClean="0"/>
              <a:t>‹#›</a:t>
            </a:fld>
            <a:endParaRPr lang="en-US" dirty="0"/>
          </a:p>
        </p:txBody>
      </p:sp>
    </p:spTree>
    <p:extLst>
      <p:ext uri="{BB962C8B-B14F-4D97-AF65-F5344CB8AC3E}">
        <p14:creationId xmlns:p14="http://schemas.microsoft.com/office/powerpoint/2010/main" val="19138058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9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9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9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3" Type="http://schemas.openxmlformats.org/officeDocument/2006/relationships/hyperlink" Target="https://www.osha.gov/laws-regs/regulations/standardnumber/1926/1926.417" TargetMode="External"/><Relationship Id="rId2" Type="http://schemas.openxmlformats.org/officeDocument/2006/relationships/notesSlide" Target="../notesSlides/notesSlide100.xml"/><Relationship Id="rId1" Type="http://schemas.openxmlformats.org/officeDocument/2006/relationships/slideLayout" Target="../slideLayouts/slideLayout13.xml"/><Relationship Id="rId4" Type="http://schemas.openxmlformats.org/officeDocument/2006/relationships/image" Target="../media/image94.jpg"/></Relationships>
</file>

<file path=ppt/slides/_rels/slide101.xml.rels><?xml version="1.0" encoding="UTF-8" standalone="yes"?>
<Relationships xmlns="http://schemas.openxmlformats.org/package/2006/relationships"><Relationship Id="rId3" Type="http://schemas.openxmlformats.org/officeDocument/2006/relationships/hyperlink" Target="https://www.osha.gov/dts/osta/lototraining/case/cs7.html" TargetMode="External"/><Relationship Id="rId2" Type="http://schemas.openxmlformats.org/officeDocument/2006/relationships/notesSlide" Target="../notesSlides/notesSlide101.xml"/><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3" Type="http://schemas.openxmlformats.org/officeDocument/2006/relationships/image" Target="../media/image95.jpg"/><Relationship Id="rId2" Type="http://schemas.openxmlformats.org/officeDocument/2006/relationships/notesSlide" Target="../notesSlides/notesSlide102.xml"/><Relationship Id="rId1" Type="http://schemas.openxmlformats.org/officeDocument/2006/relationships/slideLayout" Target="../slideLayouts/slideLayout13.xml"/><Relationship Id="rId5" Type="http://schemas.openxmlformats.org/officeDocument/2006/relationships/hyperlink" Target="https://www.osha.gov/laws-regs/regulations/standardnumber/1926/1926.100" TargetMode="External"/><Relationship Id="rId4" Type="http://schemas.openxmlformats.org/officeDocument/2006/relationships/hyperlink" Target="https://www.osha.gov/laws-regs/regulations/standardnumber/1926/1926.28" TargetMode="External"/></Relationships>
</file>

<file path=ppt/slides/_rels/slide103.xml.rels><?xml version="1.0" encoding="UTF-8" standalone="yes"?>
<Relationships xmlns="http://schemas.openxmlformats.org/package/2006/relationships"><Relationship Id="rId3" Type="http://schemas.openxmlformats.org/officeDocument/2006/relationships/hyperlink" Target="https://www.osha.gov/laws-regs/regulations/standardnumber/1910/1910SubpartS" TargetMode="External"/><Relationship Id="rId2" Type="http://schemas.openxmlformats.org/officeDocument/2006/relationships/notesSlide" Target="../notesSlides/notesSlide103.xml"/><Relationship Id="rId1" Type="http://schemas.openxmlformats.org/officeDocument/2006/relationships/slideLayout" Target="../slideLayouts/slideLayout13.xml"/><Relationship Id="rId4" Type="http://schemas.openxmlformats.org/officeDocument/2006/relationships/hyperlink" Target="https://www.osha.gov/laws-regs/regulations/standardnumber/1926/1926SubpartK" TargetMode="External"/></Relationships>
</file>

<file path=ppt/slides/_rels/slide104.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104.xml"/><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3" Type="http://schemas.openxmlformats.org/officeDocument/2006/relationships/hyperlink" Target="https://www.osha.gov/laws-regs/regulations/standardnumber/1926/1926.28" TargetMode="External"/><Relationship Id="rId2" Type="http://schemas.openxmlformats.org/officeDocument/2006/relationships/notesSlide" Target="../notesSlides/notesSlide105.xml"/><Relationship Id="rId1" Type="http://schemas.openxmlformats.org/officeDocument/2006/relationships/slideLayout" Target="../slideLayouts/slideLayout13.xml"/><Relationship Id="rId5" Type="http://schemas.openxmlformats.org/officeDocument/2006/relationships/hyperlink" Target="https://www.osha.gov/Publications/osha3151.pdf" TargetMode="External"/><Relationship Id="rId4" Type="http://schemas.openxmlformats.org/officeDocument/2006/relationships/hyperlink" Target="https://www.osha.gov/laws-regs/regulations/standardnumber/1926/1926.100" TargetMode="External"/></Relationships>
</file>

<file path=ppt/slides/_rels/slide106.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106.xml"/><Relationship Id="rId1" Type="http://schemas.openxmlformats.org/officeDocument/2006/relationships/slideLayout" Target="../slideLayouts/slideLayout13.xml"/><Relationship Id="rId5" Type="http://schemas.openxmlformats.org/officeDocument/2006/relationships/hyperlink" Target="https://www.osha.gov/laws-regs/regulations/standardnumber/1926/1926.100" TargetMode="External"/><Relationship Id="rId4" Type="http://schemas.openxmlformats.org/officeDocument/2006/relationships/image" Target="../media/image98.jpeg"/></Relationships>
</file>

<file path=ppt/slides/_rels/slide107.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notesSlide" Target="../notesSlides/notesSlide107.xml"/><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108.xml"/><Relationship Id="rId1" Type="http://schemas.openxmlformats.org/officeDocument/2006/relationships/slideLayout" Target="../slideLayouts/slideLayout13.xml"/><Relationship Id="rId4" Type="http://schemas.openxmlformats.org/officeDocument/2006/relationships/hyperlink" Target="https://www.osha.gov/laws-regs/interlinking/standards/1926.403(i)(2)(i)" TargetMode="External"/></Relationships>
</file>

<file path=ppt/slides/_rels/slide109.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notesSlide" Target="../notesSlides/notesSlide109.xml"/><Relationship Id="rId1" Type="http://schemas.openxmlformats.org/officeDocument/2006/relationships/slideLayout" Target="../slideLayouts/slideLayout13.xml"/><Relationship Id="rId4" Type="http://schemas.openxmlformats.org/officeDocument/2006/relationships/image" Target="../media/image102.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110.xml"/><Relationship Id="rId1" Type="http://schemas.openxmlformats.org/officeDocument/2006/relationships/slideLayout" Target="../slideLayouts/slideLayout13.xml"/><Relationship Id="rId4" Type="http://schemas.openxmlformats.org/officeDocument/2006/relationships/hyperlink" Target="https://www.osha.gov/laws-regs/regulations/standardnumber/1926/1926.405" TargetMode="Externa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3" Type="http://schemas.openxmlformats.org/officeDocument/2006/relationships/hyperlink" Target="https://www.osha.gov/Publications/osha3071.html" TargetMode="External"/><Relationship Id="rId2" Type="http://schemas.openxmlformats.org/officeDocument/2006/relationships/notesSlide" Target="../notesSlides/notesSlide112.xml"/><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113.xml"/><Relationship Id="rId1" Type="http://schemas.openxmlformats.org/officeDocument/2006/relationships/slideLayout" Target="../slideLayouts/slideLayout13.xml"/><Relationship Id="rId4" Type="http://schemas.openxmlformats.org/officeDocument/2006/relationships/hyperlink" Target="https://www.osha.gov/Publications/osha3071.html" TargetMode="Externa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notesSlide" Target="../notesSlides/notesSlide115.xml"/><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notesSlide" Target="../notesSlides/notesSlide116.xml"/><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notesSlide" Target="../notesSlides/notesSlide117.xml"/><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notesSlide" Target="../notesSlides/notesSlide118.xml"/><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notesSlide" Target="../notesSlides/notesSlide11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20.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notesSlide" Target="../notesSlides/notesSlide120.xml"/><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notesSlide" Target="../notesSlides/notesSlide121.xml"/><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notesSlide" Target="../notesSlides/notesSlide122.xml"/><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notesSlide" Target="../notesSlides/notesSlide123.xml"/><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notesSlide" Target="../notesSlides/notesSlide124.xml"/><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notesSlide" Target="../notesSlides/notesSlide125.xml"/><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notesSlide" Target="../notesSlides/notesSlide126.xml"/><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notesSlide" Target="../notesSlides/notesSlide127.xml"/><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notesSlide" Target="../notesSlides/notesSlide128.xml"/><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notesSlide" Target="../notesSlides/notesSlide12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30.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notesSlide" Target="../notesSlides/notesSlide130.xml"/><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3" Type="http://schemas.openxmlformats.org/officeDocument/2006/relationships/image" Target="../media/image114.emf"/><Relationship Id="rId2" Type="http://schemas.openxmlformats.org/officeDocument/2006/relationships/notesSlide" Target="../notesSlides/notesSlide132.xml"/><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4.emf"/></Relationships>
</file>

<file path=ppt/slides/_rels/slide1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15.e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hyperlink" Target="https://www.youtube.com/watch?time_continue=317&amp;v=fLVzvMTgGDY"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oc5HRoa6-vQ&amp;ab_channel=LifeNoggin" TargetMode="External"/><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13.xml"/><Relationship Id="rId4" Type="http://schemas.openxmlformats.org/officeDocument/2006/relationships/image" Target="../media/image23.emf"/></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4.xml"/><Relationship Id="rId1" Type="http://schemas.openxmlformats.org/officeDocument/2006/relationships/slideLayout" Target="../slideLayouts/slideLayout13.xml"/><Relationship Id="rId5" Type="http://schemas.openxmlformats.org/officeDocument/2006/relationships/image" Target="../media/image26.jpeg"/><Relationship Id="rId4" Type="http://schemas.openxmlformats.org/officeDocument/2006/relationships/image" Target="../media/image25.jpeg"/></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2.xml"/><Relationship Id="rId1" Type="http://schemas.openxmlformats.org/officeDocument/2006/relationships/slideLayout" Target="../slideLayouts/slideLayout13.xml"/><Relationship Id="rId4" Type="http://schemas.openxmlformats.org/officeDocument/2006/relationships/image" Target="../media/image29.jpeg"/></Relationships>
</file>

<file path=ppt/slides/_rels/slide4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3.xml"/><Relationship Id="rId1" Type="http://schemas.openxmlformats.org/officeDocument/2006/relationships/slideLayout" Target="../slideLayouts/slideLayout13.xml"/><Relationship Id="rId4" Type="http://schemas.openxmlformats.org/officeDocument/2006/relationships/image" Target="../media/image31.jpeg"/></Relationships>
</file>

<file path=ppt/slides/_rels/slide44.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44.xml"/><Relationship Id="rId1" Type="http://schemas.openxmlformats.org/officeDocument/2006/relationships/slideLayout" Target="../slideLayouts/slideLayout13.xml"/><Relationship Id="rId4" Type="http://schemas.openxmlformats.org/officeDocument/2006/relationships/hyperlink" Target="https://www.youtube.com/watch?v=oc5HRoa6-vQ&amp;ab_channel=LifeNoggin"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46.xml"/><Relationship Id="rId1" Type="http://schemas.openxmlformats.org/officeDocument/2006/relationships/slideLayout" Target="../slideLayouts/slideLayout13.xml"/><Relationship Id="rId4" Type="http://schemas.openxmlformats.org/officeDocument/2006/relationships/image" Target="../media/image35.jpeg"/></Relationships>
</file>

<file path=ppt/slides/_rels/slide47.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1.xml"/><Relationship Id="rId1" Type="http://schemas.openxmlformats.org/officeDocument/2006/relationships/slideLayout" Target="../slideLayouts/slideLayout13.xml"/><Relationship Id="rId6" Type="http://schemas.openxmlformats.org/officeDocument/2006/relationships/image" Target="../media/image41.emf"/><Relationship Id="rId5" Type="http://schemas.openxmlformats.org/officeDocument/2006/relationships/hyperlink" Target="https://www.osha.gov/laws-regs/regulations/standardnumber/1926/1926.416" TargetMode="External"/><Relationship Id="rId4" Type="http://schemas.openxmlformats.org/officeDocument/2006/relationships/hyperlink" Target="https://www.osha.gov/laws-regs/regulations/standardnumber/1926/1926.403"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hyperlink" Target="https://www.youtube.com/watch?v=vSV-WLHeaog" TargetMode="External"/><Relationship Id="rId2" Type="http://schemas.openxmlformats.org/officeDocument/2006/relationships/notesSlide" Target="../notesSlides/notesSlide53.xml"/><Relationship Id="rId1" Type="http://schemas.openxmlformats.org/officeDocument/2006/relationships/slideLayout" Target="../slideLayouts/slideLayout13.xml"/><Relationship Id="rId4" Type="http://schemas.openxmlformats.org/officeDocument/2006/relationships/image" Target="../media/image43.emf"/></Relationships>
</file>

<file path=ppt/slides/_rels/slide54.xml.rels><?xml version="1.0" encoding="UTF-8" standalone="yes"?>
<Relationships xmlns="http://schemas.openxmlformats.org/package/2006/relationships"><Relationship Id="rId3" Type="http://schemas.openxmlformats.org/officeDocument/2006/relationships/hyperlink" Target="https://www.youtube.com/watch?v=cH9Zfq6zjgY" TargetMode="External"/><Relationship Id="rId2" Type="http://schemas.openxmlformats.org/officeDocument/2006/relationships/notesSlide" Target="../notesSlides/notesSlide54.xml"/><Relationship Id="rId1" Type="http://schemas.openxmlformats.org/officeDocument/2006/relationships/slideLayout" Target="../slideLayouts/slideLayout13.xml"/><Relationship Id="rId4" Type="http://schemas.openxmlformats.org/officeDocument/2006/relationships/image" Target="../media/image44.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hyperlink" Target="https://www.youtube.com/watch?v=6_NEAEGeFIw" TargetMode="External"/><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hyperlink" Target="https://www.youtube.com/watch?v=4QcctfnUeOM" TargetMode="External"/><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hyperlink" Target="https://www.youtube.com/watch?v=zLW_7TPf310" TargetMode="External"/><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49.gif"/><Relationship Id="rId2" Type="http://schemas.openxmlformats.org/officeDocument/2006/relationships/notesSlide" Target="../notesSlides/notesSlide64.xml"/><Relationship Id="rId1" Type="http://schemas.openxmlformats.org/officeDocument/2006/relationships/slideLayout" Target="../slideLayouts/slideLayout13.xml"/><Relationship Id="rId4" Type="http://schemas.openxmlformats.org/officeDocument/2006/relationships/image" Target="../media/image50.gif"/></Relationships>
</file>

<file path=ppt/slides/_rels/slide6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65.xml"/><Relationship Id="rId1" Type="http://schemas.openxmlformats.org/officeDocument/2006/relationships/slideLayout" Target="../slideLayouts/slideLayout13.xml"/><Relationship Id="rId4" Type="http://schemas.openxmlformats.org/officeDocument/2006/relationships/image" Target="../media/image52.jpeg"/></Relationships>
</file>

<file path=ppt/slides/_rels/slide6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66.xml"/><Relationship Id="rId1" Type="http://schemas.openxmlformats.org/officeDocument/2006/relationships/slideLayout" Target="../slideLayouts/slideLayout13.xml"/><Relationship Id="rId5" Type="http://schemas.openxmlformats.org/officeDocument/2006/relationships/hyperlink" Target="https://www.osha.gov/laws-regs/regulations/standardnumber/1926/1926.405" TargetMode="External"/><Relationship Id="rId4" Type="http://schemas.openxmlformats.org/officeDocument/2006/relationships/image" Target="../media/image54.jpeg"/></Relationships>
</file>

<file path=ppt/slides/_rels/slide6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67.xml"/><Relationship Id="rId1" Type="http://schemas.openxmlformats.org/officeDocument/2006/relationships/slideLayout" Target="../slideLayouts/slideLayout13.xml"/><Relationship Id="rId4" Type="http://schemas.openxmlformats.org/officeDocument/2006/relationships/image" Target="../media/image56.jpeg"/></Relationships>
</file>

<file path=ppt/slides/_rels/slide68.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69.xml"/><Relationship Id="rId1" Type="http://schemas.openxmlformats.org/officeDocument/2006/relationships/slideLayout" Target="../slideLayouts/slideLayout13.xml"/><Relationship Id="rId5" Type="http://schemas.openxmlformats.org/officeDocument/2006/relationships/image" Target="../media/image59.emf"/><Relationship Id="rId4" Type="http://schemas.openxmlformats.org/officeDocument/2006/relationships/hyperlink" Target="https://www.osha.gov/laws-regs/regulations/standardnumber/1926/1926.405"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71.xml"/><Relationship Id="rId1" Type="http://schemas.openxmlformats.org/officeDocument/2006/relationships/slideLayout" Target="../slideLayouts/slideLayout13.xml"/><Relationship Id="rId4" Type="http://schemas.openxmlformats.org/officeDocument/2006/relationships/image" Target="../media/image62.jpeg"/></Relationships>
</file>

<file path=ppt/slides/_rels/slide7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3" Type="http://schemas.openxmlformats.org/officeDocument/2006/relationships/hyperlink" Target="https://www.osha.gov/laws-regs/regulations/standardnumber/1926/1926.600" TargetMode="External"/><Relationship Id="rId2" Type="http://schemas.openxmlformats.org/officeDocument/2006/relationships/notesSlide" Target="../notesSlides/notesSlide75.xml"/><Relationship Id="rId1" Type="http://schemas.openxmlformats.org/officeDocument/2006/relationships/slideLayout" Target="../slideLayouts/slideLayout13.xml"/><Relationship Id="rId5" Type="http://schemas.openxmlformats.org/officeDocument/2006/relationships/image" Target="../media/image65.emf"/><Relationship Id="rId4" Type="http://schemas.openxmlformats.org/officeDocument/2006/relationships/hyperlink" Target="https://www.osha.gov/laws-regs/regulations/standardnumber/1926/1926.416" TargetMode="External"/></Relationships>
</file>

<file path=ppt/slides/_rels/slide76.xml.rels><?xml version="1.0" encoding="UTF-8" standalone="yes"?>
<Relationships xmlns="http://schemas.openxmlformats.org/package/2006/relationships"><Relationship Id="rId3" Type="http://schemas.openxmlformats.org/officeDocument/2006/relationships/hyperlink" Target="https://www.osha.gov/laws-regs/regulations/standardnumber/1926/1926.600" TargetMode="External"/><Relationship Id="rId2" Type="http://schemas.openxmlformats.org/officeDocument/2006/relationships/notesSlide" Target="../notesSlides/notesSlide76.xml"/><Relationship Id="rId1" Type="http://schemas.openxmlformats.org/officeDocument/2006/relationships/slideLayout" Target="../slideLayouts/slideLayout13.xml"/><Relationship Id="rId5" Type="http://schemas.openxmlformats.org/officeDocument/2006/relationships/image" Target="../media/image66.emf"/><Relationship Id="rId4" Type="http://schemas.openxmlformats.org/officeDocument/2006/relationships/hyperlink" Target="https://www.osha.gov/laws-regs/regulations/standardnumber/1926/1926.416" TargetMode="External"/></Relationships>
</file>

<file path=ppt/slides/_rels/slide77.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notesSlide" Target="../notesSlides/notesSlide77.xml"/><Relationship Id="rId1" Type="http://schemas.openxmlformats.org/officeDocument/2006/relationships/slideLayout" Target="../slideLayouts/slideLayout13.xml"/><Relationship Id="rId4" Type="http://schemas.openxmlformats.org/officeDocument/2006/relationships/hyperlink" Target="https://www.osha.gov/laws-regs/regulations/standardnumber/1926/1926.961" TargetMode="External"/></Relationships>
</file>

<file path=ppt/slides/_rels/slide78.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notesSlide" Target="../notesSlides/notesSlide78.xml"/><Relationship Id="rId1" Type="http://schemas.openxmlformats.org/officeDocument/2006/relationships/slideLayout" Target="../slideLayouts/slideLayout13.xml"/><Relationship Id="rId6" Type="http://schemas.openxmlformats.org/officeDocument/2006/relationships/hyperlink" Target="https://www.osha.gov/laws-regs/regulations/standardnumber/1926/1926.1053" TargetMode="External"/><Relationship Id="rId5" Type="http://schemas.openxmlformats.org/officeDocument/2006/relationships/hyperlink" Target="https://www.osha.gov/laws-regs/regulations/standardnumber/1926/1926.1408" TargetMode="External"/><Relationship Id="rId4" Type="http://schemas.openxmlformats.org/officeDocument/2006/relationships/image" Target="../media/image69.jpeg"/></Relationships>
</file>

<file path=ppt/slides/_rels/slide79.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notesSlide" Target="../notesSlides/notesSlide79.xml"/><Relationship Id="rId1" Type="http://schemas.openxmlformats.org/officeDocument/2006/relationships/slideLayout" Target="../slideLayouts/slideLayout13.xml"/><Relationship Id="rId6" Type="http://schemas.openxmlformats.org/officeDocument/2006/relationships/hyperlink" Target="https://www.osha.gov/laws-regs/regulations/standardnumber/1926/1926.1408" TargetMode="External"/><Relationship Id="rId5" Type="http://schemas.openxmlformats.org/officeDocument/2006/relationships/hyperlink" Target="https://www.osha.gov/laws-regs/regulations/standardnumber/1926/1926.850" TargetMode="External"/><Relationship Id="rId4" Type="http://schemas.openxmlformats.org/officeDocument/2006/relationships/image" Target="../media/image71.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80.xml"/><Relationship Id="rId1" Type="http://schemas.openxmlformats.org/officeDocument/2006/relationships/slideLayout" Target="../slideLayouts/slideLayout13.xml"/><Relationship Id="rId4" Type="http://schemas.openxmlformats.org/officeDocument/2006/relationships/hyperlink" Target="https://www.osha.gov/laws-regs/regulations/standardnumber/1926/1926.404" TargetMode="External"/></Relationships>
</file>

<file path=ppt/slides/_rels/slide81.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notesSlide" Target="../notesSlides/notesSlide81.xml"/><Relationship Id="rId1" Type="http://schemas.openxmlformats.org/officeDocument/2006/relationships/slideLayout" Target="../slideLayouts/slideLayout13.xml"/><Relationship Id="rId6" Type="http://schemas.openxmlformats.org/officeDocument/2006/relationships/hyperlink" Target="https://www.osha.gov/laws-regs/regulations/standardnumber/1926/1926.404" TargetMode="External"/><Relationship Id="rId5" Type="http://schemas.openxmlformats.org/officeDocument/2006/relationships/image" Target="../media/image75.jpeg"/><Relationship Id="rId4" Type="http://schemas.openxmlformats.org/officeDocument/2006/relationships/image" Target="../media/image74.jpeg"/></Relationships>
</file>

<file path=ppt/slides/_rels/slide8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82.xml"/><Relationship Id="rId1" Type="http://schemas.openxmlformats.org/officeDocument/2006/relationships/slideLayout" Target="../slideLayouts/slideLayout13.xml"/><Relationship Id="rId5" Type="http://schemas.openxmlformats.org/officeDocument/2006/relationships/hyperlink" Target="https://www.osha.gov/laws-regs/regulations/standardnumber/1926/1926.404" TargetMode="External"/><Relationship Id="rId4" Type="http://schemas.openxmlformats.org/officeDocument/2006/relationships/image" Target="../media/image72.jpeg"/></Relationships>
</file>

<file path=ppt/slides/_rels/slide83.xml.rels><?xml version="1.0" encoding="UTF-8" standalone="yes"?>
<Relationships xmlns="http://schemas.openxmlformats.org/package/2006/relationships"><Relationship Id="rId3" Type="http://schemas.openxmlformats.org/officeDocument/2006/relationships/hyperlink" Target="https://www.osha.gov/laws-regs/interlinking/standards/1926.404(b)(1)(ii)" TargetMode="External"/><Relationship Id="rId2" Type="http://schemas.openxmlformats.org/officeDocument/2006/relationships/notesSlide" Target="../notesSlides/notesSlide83.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3" Type="http://schemas.openxmlformats.org/officeDocument/2006/relationships/hyperlink" Target="https://www.osha.gov/laws-regs/regulations/standardnumber/1910/1910.304" TargetMode="External"/><Relationship Id="rId2" Type="http://schemas.openxmlformats.org/officeDocument/2006/relationships/notesSlide" Target="../notesSlides/notesSlide84.xml"/><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86.xml"/><Relationship Id="rId1" Type="http://schemas.openxmlformats.org/officeDocument/2006/relationships/slideLayout" Target="../slideLayouts/slideLayout13.xml"/><Relationship Id="rId4" Type="http://schemas.openxmlformats.org/officeDocument/2006/relationships/hyperlink" Target="https://www.osha.gov/laws-regs/regulations/standardnumber/1926/1926.302" TargetMode="External"/></Relationships>
</file>

<file path=ppt/slides/_rels/slide87.xml.rels><?xml version="1.0" encoding="UTF-8" standalone="yes"?>
<Relationships xmlns="http://schemas.openxmlformats.org/package/2006/relationships"><Relationship Id="rId3" Type="http://schemas.openxmlformats.org/officeDocument/2006/relationships/hyperlink" Target="https://www.osha.gov/laws-regs/regulations/standardnumber/1926/1926.962" TargetMode="External"/><Relationship Id="rId2" Type="http://schemas.openxmlformats.org/officeDocument/2006/relationships/notesSlide" Target="../notesSlides/notesSlide87.xml"/><Relationship Id="rId1" Type="http://schemas.openxmlformats.org/officeDocument/2006/relationships/slideLayout" Target="../slideLayouts/slideLayout13.xml"/><Relationship Id="rId4" Type="http://schemas.openxmlformats.org/officeDocument/2006/relationships/image" Target="../media/image78.emf"/></Relationships>
</file>

<file path=ppt/slides/_rels/slide88.xml.rels><?xml version="1.0" encoding="UTF-8" standalone="yes"?>
<Relationships xmlns="http://schemas.openxmlformats.org/package/2006/relationships"><Relationship Id="rId3" Type="http://schemas.openxmlformats.org/officeDocument/2006/relationships/hyperlink" Target="https://www.osha.gov/laws-regs/regulations/standardnumber/1926/1926.1412" TargetMode="External"/><Relationship Id="rId2" Type="http://schemas.openxmlformats.org/officeDocument/2006/relationships/notesSlide" Target="../notesSlides/notesSlide88.xml"/><Relationship Id="rId1" Type="http://schemas.openxmlformats.org/officeDocument/2006/relationships/slideLayout" Target="../slideLayouts/slideLayout13.xml"/><Relationship Id="rId4" Type="http://schemas.openxmlformats.org/officeDocument/2006/relationships/image" Target="../media/image79.jpeg"/></Relationships>
</file>

<file path=ppt/slides/_rels/slide89.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89.xml"/><Relationship Id="rId1" Type="http://schemas.openxmlformats.org/officeDocument/2006/relationships/slideLayout" Target="../slideLayouts/slideLayout13.xml"/><Relationship Id="rId5" Type="http://schemas.openxmlformats.org/officeDocument/2006/relationships/hyperlink" Target="https://www.osha.gov/laws-regs/regulations/standardnumber/1926/1926.1412" TargetMode="External"/><Relationship Id="rId4" Type="http://schemas.openxmlformats.org/officeDocument/2006/relationships/image" Target="../media/image81.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90.xml"/><Relationship Id="rId1" Type="http://schemas.openxmlformats.org/officeDocument/2006/relationships/slideLayout" Target="../slideLayouts/slideLayout13.xml"/><Relationship Id="rId5" Type="http://schemas.openxmlformats.org/officeDocument/2006/relationships/hyperlink" Target="https://www.osha.gov/laws-regs/regulations/standardnumber/1926/1926.416" TargetMode="External"/><Relationship Id="rId4" Type="http://schemas.openxmlformats.org/officeDocument/2006/relationships/image" Target="../media/image83.jpeg"/></Relationships>
</file>

<file path=ppt/slides/_rels/slide91.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91.xml"/><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3" Type="http://schemas.openxmlformats.org/officeDocument/2006/relationships/image" Target="../media/image85.emf"/><Relationship Id="rId2" Type="http://schemas.openxmlformats.org/officeDocument/2006/relationships/notesSlide" Target="../notesSlides/notesSlide92.xml"/><Relationship Id="rId1" Type="http://schemas.openxmlformats.org/officeDocument/2006/relationships/slideLayout" Target="../slideLayouts/slideLayout13.xml"/><Relationship Id="rId4" Type="http://schemas.openxmlformats.org/officeDocument/2006/relationships/hyperlink" Target="https://www.osha.gov/laws-regs/regulations/standardnumber/1926/1926.405" TargetMode="External"/></Relationships>
</file>

<file path=ppt/slides/_rels/slide93.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93.xml"/><Relationship Id="rId1" Type="http://schemas.openxmlformats.org/officeDocument/2006/relationships/slideLayout" Target="../slideLayouts/slideLayout13.xml"/><Relationship Id="rId5" Type="http://schemas.openxmlformats.org/officeDocument/2006/relationships/hyperlink" Target="https://www.osha.gov/laws-regs/regulations/standardnumber/1926/1926.405" TargetMode="External"/><Relationship Id="rId4" Type="http://schemas.openxmlformats.org/officeDocument/2006/relationships/image" Target="../media/image87.jpeg"/></Relationships>
</file>

<file path=ppt/slides/_rels/slide94.xml.rels><?xml version="1.0" encoding="UTF-8" standalone="yes"?>
<Relationships xmlns="http://schemas.openxmlformats.org/package/2006/relationships"><Relationship Id="rId3" Type="http://schemas.openxmlformats.org/officeDocument/2006/relationships/hyperlink" Target="https://www.osha.gov/laws-regs/regulations/standardnumber/1926/1926.1417" TargetMode="External"/><Relationship Id="rId2" Type="http://schemas.openxmlformats.org/officeDocument/2006/relationships/notesSlide" Target="../notesSlides/notesSlide94.xml"/><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3" Type="http://schemas.openxmlformats.org/officeDocument/2006/relationships/image" Target="../media/image88.emf"/><Relationship Id="rId2" Type="http://schemas.openxmlformats.org/officeDocument/2006/relationships/notesSlide" Target="../notesSlides/notesSlide95.xml"/><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96.xml"/><Relationship Id="rId1" Type="http://schemas.openxmlformats.org/officeDocument/2006/relationships/slideLayout" Target="../slideLayouts/slideLayout13.xml"/><Relationship Id="rId5" Type="http://schemas.openxmlformats.org/officeDocument/2006/relationships/hyperlink" Target="https://www.osha.gov/laws-regs/regulations/standardnumber/1926/1926.449" TargetMode="External"/><Relationship Id="rId4" Type="http://schemas.openxmlformats.org/officeDocument/2006/relationships/image" Target="../media/image90.emf"/></Relationships>
</file>

<file path=ppt/slides/_rels/slide97.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97.xml"/><Relationship Id="rId1" Type="http://schemas.openxmlformats.org/officeDocument/2006/relationships/slideLayout" Target="../slideLayouts/slideLayout13.xml"/><Relationship Id="rId4" Type="http://schemas.openxmlformats.org/officeDocument/2006/relationships/hyperlink" Target="https://www.osha.gov/laws-regs/standardinterpretations/1987-09-24-0" TargetMode="External"/></Relationships>
</file>

<file path=ppt/slides/_rels/slide98.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98.xml"/><Relationship Id="rId1" Type="http://schemas.openxmlformats.org/officeDocument/2006/relationships/slideLayout" Target="../slideLayouts/slideLayout13.xml"/><Relationship Id="rId4" Type="http://schemas.openxmlformats.org/officeDocument/2006/relationships/hyperlink" Target="https://www.osha.gov/laws-regs/standardinterpretations/1987-09-24-0" TargetMode="External"/></Relationships>
</file>

<file path=ppt/slides/_rels/slide99.xml.rels><?xml version="1.0" encoding="UTF-8" standalone="yes"?>
<Relationships xmlns="http://schemas.openxmlformats.org/package/2006/relationships"><Relationship Id="rId3" Type="http://schemas.openxmlformats.org/officeDocument/2006/relationships/hyperlink" Target="https://www.osha.gov/laws-regs/regulations/standardnumber/1926/1926.417" TargetMode="External"/><Relationship Id="rId2" Type="http://schemas.openxmlformats.org/officeDocument/2006/relationships/notesSlide" Target="../notesSlides/notesSlide99.xml"/><Relationship Id="rId1" Type="http://schemas.openxmlformats.org/officeDocument/2006/relationships/slideLayout" Target="../slideLayouts/slideLayout13.xml"/><Relationship Id="rId4" Type="http://schemas.openxmlformats.org/officeDocument/2006/relationships/image" Target="../media/image9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752600"/>
            <a:ext cx="8534400" cy="1470025"/>
          </a:xfrm>
        </p:spPr>
        <p:txBody>
          <a:bodyPr/>
          <a:lstStyle/>
          <a:p>
            <a:r>
              <a:rPr lang="zh-CN" altLang="en-US" b="0" dirty="0">
                <a:solidFill>
                  <a:schemeClr val="tx1"/>
                </a:solidFill>
                <a:latin typeface="Arial" panose="020B0604020202020204" pitchFamily="34" charset="0"/>
              </a:rPr>
              <a:t/>
            </a:r>
            <a:br>
              <a:rPr lang="zh-CN" altLang="en-US" b="0" dirty="0">
                <a:solidFill>
                  <a:schemeClr val="tx1"/>
                </a:solidFill>
                <a:latin typeface="Arial" panose="020B0604020202020204" pitchFamily="34" charset="0"/>
              </a:rPr>
            </a:br>
            <a:r>
              <a:rPr lang="zh-CN" altLang="en-US" dirty="0">
                <a:latin typeface="Times New Roman" panose="02020603050405020304" pitchFamily="18" charset="0"/>
                <a:ea typeface="SimSun" panose="02010600030101010101" pitchFamily="2" charset="-122"/>
              </a:rPr>
              <a:t>施工中的电气危害 </a:t>
            </a:r>
            <a:endParaRPr lang="en-US" dirty="0">
              <a:latin typeface="Times New Roman" panose="02020603050405020304" pitchFamily="18" charset="0"/>
              <a:ea typeface="SimSun" panose="02010600030101010101" pitchFamily="2" charset="-122"/>
            </a:endParaRPr>
          </a:p>
        </p:txBody>
      </p:sp>
      <p:sp>
        <p:nvSpPr>
          <p:cNvPr id="5" name="Subtitle 4"/>
          <p:cNvSpPr>
            <a:spLocks noGrp="1"/>
          </p:cNvSpPr>
          <p:nvPr>
            <p:ph type="subTitle" idx="1"/>
          </p:nvPr>
        </p:nvSpPr>
        <p:spPr>
          <a:xfrm>
            <a:off x="609600" y="3429000"/>
            <a:ext cx="7620000" cy="1143000"/>
          </a:xfrm>
        </p:spPr>
        <p:txBody>
          <a:bodyPr/>
          <a:lstStyle/>
          <a:p>
            <a:r>
              <a:rPr lang="zh-CN" altLang="en-US" dirty="0"/>
              <a:t/>
            </a:r>
            <a:br>
              <a:rPr lang="zh-CN" altLang="en-US" dirty="0"/>
            </a:br>
            <a:r>
              <a:rPr lang="zh-CN" altLang="en-US" sz="3600" b="1" dirty="0">
                <a:solidFill>
                  <a:schemeClr val="accent2"/>
                </a:solidFill>
                <a:latin typeface="Times New Roman" panose="02020603050405020304" pitchFamily="18" charset="0"/>
                <a:ea typeface="SimSun" panose="02010600030101010101" pitchFamily="2" charset="-122"/>
                <a:cs typeface="+mj-cs"/>
              </a:rPr>
              <a:t>语言和读写能力适当的安全培训</a:t>
            </a:r>
            <a:endParaRPr lang="en-US" sz="4000" b="1" dirty="0">
              <a:solidFill>
                <a:schemeClr val="accent2"/>
              </a:solidFill>
              <a:latin typeface="Times New Roman" panose="02020603050405020304" pitchFamily="18" charset="0"/>
              <a:ea typeface="SimSun" panose="02010600030101010101" pitchFamily="2" charset="-122"/>
              <a:cs typeface="+mj-cs"/>
            </a:endParaRPr>
          </a:p>
        </p:txBody>
      </p:sp>
      <p:sp>
        <p:nvSpPr>
          <p:cNvPr id="7" name="Content Placeholder 2"/>
          <p:cNvSpPr txBox="1">
            <a:spLocks/>
          </p:cNvSpPr>
          <p:nvPr/>
        </p:nvSpPr>
        <p:spPr bwMode="auto">
          <a:xfrm>
            <a:off x="419100" y="5410200"/>
            <a:ext cx="8305800" cy="110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None/>
              <a:defRPr sz="3200">
                <a:solidFill>
                  <a:schemeClr val="tx1"/>
                </a:solidFill>
                <a:latin typeface="+mn-lt"/>
                <a:ea typeface="+mn-ea"/>
                <a:cs typeface="+mn-cs"/>
              </a:defRPr>
            </a:lvl1pPr>
            <a:lvl2pPr marL="457200" indent="0" algn="ctr" rtl="0" eaLnBrk="1" fontAlgn="base" hangingPunct="1">
              <a:spcBef>
                <a:spcPct val="20000"/>
              </a:spcBef>
              <a:spcAft>
                <a:spcPct val="0"/>
              </a:spcAft>
              <a:buNone/>
              <a:defRPr sz="2800">
                <a:solidFill>
                  <a:schemeClr val="tx1"/>
                </a:solidFill>
                <a:latin typeface="+mn-lt"/>
              </a:defRPr>
            </a:lvl2pPr>
            <a:lvl3pPr marL="914400" indent="0" algn="ctr" rtl="0" eaLnBrk="1" fontAlgn="base" hangingPunct="1">
              <a:spcBef>
                <a:spcPct val="20000"/>
              </a:spcBef>
              <a:spcAft>
                <a:spcPct val="0"/>
              </a:spcAft>
              <a:buNone/>
              <a:defRPr sz="2400">
                <a:solidFill>
                  <a:schemeClr val="tx1"/>
                </a:solidFill>
                <a:latin typeface="+mn-lt"/>
              </a:defRPr>
            </a:lvl3pPr>
            <a:lvl4pPr marL="1371600" indent="0" algn="ctr" rtl="0" eaLnBrk="1" fontAlgn="base" hangingPunct="1">
              <a:spcBef>
                <a:spcPct val="20000"/>
              </a:spcBef>
              <a:spcAft>
                <a:spcPct val="0"/>
              </a:spcAft>
              <a:buNone/>
              <a:defRPr sz="2000">
                <a:solidFill>
                  <a:schemeClr val="tx1"/>
                </a:solidFill>
                <a:latin typeface="+mn-lt"/>
              </a:defRPr>
            </a:lvl4pPr>
            <a:lvl5pPr marL="1828800" indent="0" algn="ctr" rtl="0" eaLnBrk="1" fontAlgn="base" hangingPunct="1">
              <a:spcBef>
                <a:spcPct val="20000"/>
              </a:spcBef>
              <a:spcAft>
                <a:spcPct val="0"/>
              </a:spcAft>
              <a:buNone/>
              <a:defRPr sz="2000">
                <a:solidFill>
                  <a:schemeClr val="tx1"/>
                </a:solidFill>
                <a:latin typeface="+mn-lt"/>
              </a:defRPr>
            </a:lvl5pPr>
            <a:lvl6pPr marL="2286000" indent="0" algn="ctr" rtl="0" eaLnBrk="1" fontAlgn="base" hangingPunct="1">
              <a:spcBef>
                <a:spcPct val="20000"/>
              </a:spcBef>
              <a:spcAft>
                <a:spcPct val="0"/>
              </a:spcAft>
              <a:buNone/>
              <a:defRPr sz="2000">
                <a:solidFill>
                  <a:schemeClr val="tx1"/>
                </a:solidFill>
                <a:latin typeface="+mn-lt"/>
              </a:defRPr>
            </a:lvl6pPr>
            <a:lvl7pPr marL="2743200" indent="0" algn="ctr" rtl="0" eaLnBrk="1" fontAlgn="base" hangingPunct="1">
              <a:spcBef>
                <a:spcPct val="20000"/>
              </a:spcBef>
              <a:spcAft>
                <a:spcPct val="0"/>
              </a:spcAft>
              <a:buNone/>
              <a:defRPr sz="2000">
                <a:solidFill>
                  <a:schemeClr val="tx1"/>
                </a:solidFill>
                <a:latin typeface="+mn-lt"/>
              </a:defRPr>
            </a:lvl7pPr>
            <a:lvl8pPr marL="3200400" indent="0" algn="ctr" rtl="0" eaLnBrk="1" fontAlgn="base" hangingPunct="1">
              <a:spcBef>
                <a:spcPct val="20000"/>
              </a:spcBef>
              <a:spcAft>
                <a:spcPct val="0"/>
              </a:spcAft>
              <a:buNone/>
              <a:defRPr sz="2000">
                <a:solidFill>
                  <a:schemeClr val="tx1"/>
                </a:solidFill>
                <a:latin typeface="+mn-lt"/>
              </a:defRPr>
            </a:lvl8pPr>
            <a:lvl9pPr marL="3657600" indent="0" algn="ctr" rtl="0" eaLnBrk="1" fontAlgn="base" hangingPunct="1">
              <a:spcBef>
                <a:spcPct val="20000"/>
              </a:spcBef>
              <a:spcAft>
                <a:spcPct val="0"/>
              </a:spcAft>
              <a:buNone/>
              <a:defRPr sz="2000">
                <a:solidFill>
                  <a:schemeClr val="tx1"/>
                </a:solidFill>
                <a:latin typeface="+mn-lt"/>
              </a:defRPr>
            </a:lvl9pPr>
          </a:lstStyle>
          <a:p>
            <a:pPr algn="just">
              <a:buClr>
                <a:srgbClr val="3333FF"/>
              </a:buClr>
            </a:pPr>
            <a:r>
              <a:rPr lang="zh-CN" altLang="en-US" sz="1600" i="1" kern="0" dirty="0" smtClean="0">
                <a:latin typeface="Times New Roman" panose="02020603050405020304" pitchFamily="18" charset="0"/>
                <a:ea typeface="AR PL UMing HK" charset="0"/>
                <a:cs typeface="Times New Roman" panose="02020603050405020304" pitchFamily="18" charset="0"/>
              </a:rPr>
              <a:t>该</a:t>
            </a:r>
            <a:r>
              <a:rPr lang="zh-CN" altLang="en-US" sz="1600" i="1" kern="0" dirty="0">
                <a:latin typeface="Times New Roman" panose="02020603050405020304" pitchFamily="18" charset="0"/>
                <a:ea typeface="AR PL UMing HK" charset="0"/>
                <a:cs typeface="Times New Roman" panose="02020603050405020304" pitchFamily="18" charset="0"/>
              </a:rPr>
              <a:t>材料是根据美国劳工部职业安全与健康管理局（</a:t>
            </a:r>
            <a:r>
              <a:rPr lang="en-US" altLang="zh-CN" sz="1600" i="1" kern="0" dirty="0">
                <a:latin typeface="Times New Roman" panose="02020603050405020304" pitchFamily="18" charset="0"/>
                <a:ea typeface="AR PL UMing HK" charset="0"/>
                <a:cs typeface="Times New Roman" panose="02020603050405020304" pitchFamily="18" charset="0"/>
              </a:rPr>
              <a:t>SH-05044-SH8</a:t>
            </a:r>
            <a:r>
              <a:rPr lang="zh-CN" altLang="en-US" sz="1600" i="1" kern="0" dirty="0">
                <a:latin typeface="Times New Roman" panose="02020603050405020304" pitchFamily="18" charset="0"/>
                <a:ea typeface="AR PL UMing HK" charset="0"/>
                <a:cs typeface="Times New Roman" panose="02020603050405020304" pitchFamily="18" charset="0"/>
              </a:rPr>
              <a:t>）的授权生产的。它不一定反映美国劳工部的观点或政策，提及商品名称，商业产品或组织也不一定意味着得到美国政府的认可。</a:t>
            </a:r>
            <a:endParaRPr lang="en-US" altLang="en-US" sz="1600" i="1" kern="0" dirty="0" smtClean="0">
              <a:latin typeface="Times New Roman" panose="02020603050405020304" pitchFamily="18" charset="0"/>
              <a:ea typeface="AR PL UMing HK" charset="0"/>
              <a:cs typeface="Times New Roman" panose="02020603050405020304" pitchFamily="18" charset="0"/>
            </a:endParaRPr>
          </a:p>
        </p:txBody>
      </p:sp>
    </p:spTree>
    <p:extLst>
      <p:ext uri="{BB962C8B-B14F-4D97-AF65-F5344CB8AC3E}">
        <p14:creationId xmlns:p14="http://schemas.microsoft.com/office/powerpoint/2010/main" val="32623391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457200" y="503238"/>
            <a:ext cx="8229600" cy="563562"/>
          </a:xfrm>
        </p:spPr>
        <p:txBody>
          <a:bodyPr>
            <a:normAutofit fontScale="90000"/>
          </a:bodyPr>
          <a:lstStyle/>
          <a:p>
            <a:r>
              <a:rPr lang="zh-CN" altLang="en-US" dirty="0">
                <a:latin typeface="Times New Roman" panose="02020603050405020304" pitchFamily="18" charset="0"/>
                <a:cs typeface="Times New Roman" panose="02020603050405020304" pitchFamily="18" charset="0"/>
              </a:rPr>
              <a:t>培训模块概</a:t>
            </a:r>
            <a:r>
              <a:rPr lang="zh-CN" altLang="en-US" dirty="0" smtClean="0">
                <a:latin typeface="Times New Roman" panose="02020603050405020304" pitchFamily="18" charset="0"/>
                <a:cs typeface="Times New Roman" panose="02020603050405020304" pitchFamily="18" charset="0"/>
              </a:rPr>
              <a:t>述 </a:t>
            </a:r>
            <a:endParaRPr lang="en-US" altLang="en-US" dirty="0">
              <a:latin typeface="Times New Roman" panose="02020603050405020304" pitchFamily="18" charset="0"/>
              <a:cs typeface="Times New Roman" panose="02020603050405020304" pitchFamily="18" charset="0"/>
            </a:endParaRPr>
          </a:p>
        </p:txBody>
      </p:sp>
      <p:sp>
        <p:nvSpPr>
          <p:cNvPr id="25605" name="Content Placeholder 2"/>
          <p:cNvSpPr>
            <a:spLocks noGrp="1"/>
          </p:cNvSpPr>
          <p:nvPr>
            <p:ph idx="1"/>
          </p:nvPr>
        </p:nvSpPr>
        <p:spPr>
          <a:xfrm>
            <a:off x="342900" y="1570036"/>
            <a:ext cx="8458200" cy="4332071"/>
          </a:xfrm>
        </p:spPr>
        <p:txBody>
          <a:bodyPr/>
          <a:lstStyle/>
          <a:p>
            <a:pPr algn="just">
              <a:buClr>
                <a:srgbClr val="3333FF"/>
              </a:buClr>
              <a:buFont typeface="Wingdings" panose="05000000000000000000" pitchFamily="2" charset="2"/>
              <a:buChar char="q"/>
            </a:pPr>
            <a:r>
              <a:rPr lang="zh-CN" altLang="en-US" dirty="0" smtClean="0">
                <a:latin typeface="Times New Roman" panose="02020603050405020304" pitchFamily="18" charset="0"/>
                <a:cs typeface="Times New Roman" panose="02020603050405020304" pitchFamily="18" charset="0"/>
              </a:rPr>
              <a:t>第四部分</a:t>
            </a:r>
            <a:r>
              <a:rPr lang="en-US" altLang="zh-CN" dirty="0">
                <a:latin typeface="Times New Roman" panose="02020603050405020304" pitchFamily="18" charset="0"/>
                <a:cs typeface="Times New Roman" panose="02020603050405020304" pitchFamily="18" charset="0"/>
              </a:rPr>
              <a:t>:</a:t>
            </a:r>
            <a:r>
              <a:rPr lang="zh-CN" altLang="en-US" dirty="0" smtClean="0">
                <a:latin typeface="Times New Roman" panose="02020603050405020304" pitchFamily="18" charset="0"/>
                <a:cs typeface="Times New Roman" panose="02020603050405020304" pitchFamily="18" charset="0"/>
              </a:rPr>
              <a:t>电气</a:t>
            </a:r>
            <a:r>
              <a:rPr lang="zh-CN" altLang="en-US" dirty="0">
                <a:latin typeface="Times New Roman" panose="02020603050405020304" pitchFamily="18" charset="0"/>
                <a:cs typeface="Times New Roman" panose="02020603050405020304" pitchFamily="18" charset="0"/>
              </a:rPr>
              <a:t>危害预防</a:t>
            </a:r>
            <a:endParaRPr lang="en-US" altLang="en-US" dirty="0" smtClean="0">
              <a:latin typeface="Times New Roman" panose="02020603050405020304" pitchFamily="18" charset="0"/>
              <a:cs typeface="Times New Roman" panose="02020603050405020304" pitchFamily="18" charset="0"/>
            </a:endParaRPr>
          </a:p>
          <a:p>
            <a:pPr lvl="1" algn="just">
              <a:buClr>
                <a:srgbClr val="3333FF"/>
              </a:buClr>
              <a:buFont typeface="Wingdings" panose="05000000000000000000" pitchFamily="2" charset="2"/>
              <a:buChar char="§"/>
            </a:pPr>
            <a:r>
              <a:rPr lang="zh-CN" altLang="en-US" dirty="0" smtClean="0">
                <a:latin typeface="Times New Roman" panose="02020603050405020304" pitchFamily="18" charset="0"/>
                <a:cs typeface="Times New Roman" panose="02020603050405020304" pitchFamily="18" charset="0"/>
              </a:rPr>
              <a:t>保</a:t>
            </a:r>
            <a:r>
              <a:rPr lang="zh-CN" altLang="en-US" dirty="0">
                <a:latin typeface="Times New Roman" panose="02020603050405020304" pitchFamily="18" charset="0"/>
                <a:cs typeface="Times New Roman" panose="02020603050405020304" pitchFamily="18" charset="0"/>
              </a:rPr>
              <a:t>持架</a:t>
            </a:r>
            <a:r>
              <a:rPr lang="zh-CN" altLang="en-US" dirty="0" smtClean="0">
                <a:latin typeface="Times New Roman" panose="02020603050405020304" pitchFamily="18" charset="0"/>
                <a:cs typeface="Times New Roman" panose="02020603050405020304" pitchFamily="18" charset="0"/>
              </a:rPr>
              <a:t>空</a:t>
            </a:r>
            <a:r>
              <a:rPr lang="ja-JP" altLang="en-US" dirty="0">
                <a:latin typeface="Times New Roman" panose="02020603050405020304" pitchFamily="18" charset="0"/>
                <a:cs typeface="Times New Roman" panose="02020603050405020304" pitchFamily="18" charset="0"/>
              </a:rPr>
              <a:t>高压电线</a:t>
            </a:r>
            <a:r>
              <a:rPr lang="zh-CN" altLang="en-US" dirty="0" smtClean="0">
                <a:latin typeface="Times New Roman" panose="02020603050405020304" pitchFamily="18" charset="0"/>
                <a:cs typeface="Times New Roman" panose="02020603050405020304" pitchFamily="18" charset="0"/>
              </a:rPr>
              <a:t>的</a:t>
            </a:r>
            <a:r>
              <a:rPr lang="zh-CN" altLang="en-US" dirty="0">
                <a:latin typeface="Times New Roman" panose="02020603050405020304" pitchFamily="18" charset="0"/>
                <a:cs typeface="Times New Roman" panose="02020603050405020304" pitchFamily="18" charset="0"/>
              </a:rPr>
              <a:t>安全距离</a:t>
            </a:r>
            <a:endParaRPr lang="en-US" altLang="en-US" dirty="0">
              <a:latin typeface="Times New Roman" panose="02020603050405020304" pitchFamily="18" charset="0"/>
              <a:cs typeface="Times New Roman" panose="02020603050405020304" pitchFamily="18" charset="0"/>
            </a:endParaRPr>
          </a:p>
          <a:p>
            <a:pPr lvl="1" algn="just">
              <a:buClr>
                <a:srgbClr val="3333FF"/>
              </a:buClr>
              <a:buFont typeface="Wingdings" panose="05000000000000000000" pitchFamily="2" charset="2"/>
              <a:buChar char="§"/>
            </a:pPr>
            <a:r>
              <a:rPr lang="zh-CN" altLang="en-US" dirty="0">
                <a:latin typeface="Times New Roman" panose="02020603050405020304" pitchFamily="18" charset="0"/>
                <a:cs typeface="Times New Roman" panose="02020603050405020304" pitchFamily="18" charset="0"/>
              </a:rPr>
              <a:t>使用接地故障断路</a:t>
            </a:r>
            <a:r>
              <a:rPr lang="zh-CN" altLang="en-US" dirty="0" smtClean="0">
                <a:latin typeface="Times New Roman" panose="02020603050405020304" pitchFamily="18" charset="0"/>
                <a:cs typeface="Times New Roman" panose="02020603050405020304" pitchFamily="18" charset="0"/>
              </a:rPr>
              <a:t>器</a:t>
            </a:r>
            <a:r>
              <a:rPr lang="en-US" altLang="zh-CN" dirty="0" smtClean="0">
                <a:latin typeface="Times New Roman" panose="02020603050405020304" pitchFamily="18" charset="0"/>
                <a:cs typeface="Times New Roman" panose="02020603050405020304" pitchFamily="18" charset="0"/>
              </a:rPr>
              <a:t>(GFCI)</a:t>
            </a:r>
          </a:p>
          <a:p>
            <a:pPr lvl="1" algn="just">
              <a:buClr>
                <a:srgbClr val="3333FF"/>
              </a:buClr>
              <a:buFont typeface="Wingdings" panose="05000000000000000000" pitchFamily="2" charset="2"/>
              <a:buChar char="§"/>
            </a:pPr>
            <a:r>
              <a:rPr lang="zh-CN" altLang="en-US" dirty="0" smtClean="0">
                <a:latin typeface="Times New Roman" panose="02020603050405020304" pitchFamily="18" charset="0"/>
                <a:cs typeface="Times New Roman" panose="02020603050405020304" pitchFamily="18" charset="0"/>
              </a:rPr>
              <a:t>检</a:t>
            </a:r>
            <a:r>
              <a:rPr lang="zh-CN" altLang="en-US" dirty="0">
                <a:latin typeface="Times New Roman" panose="02020603050405020304" pitchFamily="18" charset="0"/>
                <a:cs typeface="Times New Roman" panose="02020603050405020304" pitchFamily="18" charset="0"/>
              </a:rPr>
              <a:t>查便携式工具和延长线</a:t>
            </a:r>
            <a:endParaRPr lang="en-US" altLang="en-US" dirty="0">
              <a:latin typeface="Times New Roman" panose="02020603050405020304" pitchFamily="18" charset="0"/>
              <a:cs typeface="Times New Roman" panose="02020603050405020304" pitchFamily="18" charset="0"/>
            </a:endParaRPr>
          </a:p>
          <a:p>
            <a:pPr lvl="1" algn="just">
              <a:buClr>
                <a:srgbClr val="3333FF"/>
              </a:buClr>
              <a:buFont typeface="Wingdings" panose="05000000000000000000" pitchFamily="2" charset="2"/>
              <a:buChar char="§"/>
            </a:pPr>
            <a:r>
              <a:rPr lang="zh-CN" altLang="en-US" dirty="0" smtClean="0">
                <a:latin typeface="Times New Roman" panose="02020603050405020304" pitchFamily="18" charset="0"/>
                <a:cs typeface="Times New Roman" panose="02020603050405020304" pitchFamily="18" charset="0"/>
              </a:rPr>
              <a:t>遵循</a:t>
            </a:r>
            <a:r>
              <a:rPr lang="zh-CN" altLang="en-US" dirty="0">
                <a:latin typeface="Times New Roman" panose="02020603050405020304" pitchFamily="18" charset="0"/>
                <a:cs typeface="Times New Roman" panose="02020603050405020304" pitchFamily="18" charset="0"/>
              </a:rPr>
              <a:t>设计</a:t>
            </a:r>
            <a:r>
              <a:rPr lang="zh-CN" altLang="en-US" dirty="0" smtClean="0">
                <a:latin typeface="Times New Roman" panose="02020603050405020304" pitchFamily="18" charset="0"/>
                <a:cs typeface="Times New Roman" panose="02020603050405020304" pitchFamily="18" charset="0"/>
              </a:rPr>
              <a:t>使</a:t>
            </a:r>
            <a:r>
              <a:rPr lang="zh-CN" altLang="en-US" dirty="0">
                <a:latin typeface="Times New Roman" panose="02020603050405020304" pitchFamily="18" charset="0"/>
                <a:cs typeface="Times New Roman" panose="02020603050405020304" pitchFamily="18" charset="0"/>
              </a:rPr>
              <a:t>用电动工具和设</a:t>
            </a:r>
            <a:r>
              <a:rPr lang="zh-CN" altLang="en-US" dirty="0" smtClean="0">
                <a:latin typeface="Times New Roman" panose="02020603050405020304" pitchFamily="18" charset="0"/>
                <a:cs typeface="Times New Roman" panose="02020603050405020304" pitchFamily="18" charset="0"/>
              </a:rPr>
              <a:t>备</a:t>
            </a:r>
            <a:endParaRPr lang="en-US" altLang="en-US" dirty="0">
              <a:latin typeface="Times New Roman" panose="02020603050405020304" pitchFamily="18" charset="0"/>
              <a:cs typeface="Times New Roman" panose="02020603050405020304" pitchFamily="18" charset="0"/>
            </a:endParaRPr>
          </a:p>
          <a:p>
            <a:pPr lvl="1" algn="just">
              <a:buClr>
                <a:srgbClr val="3333FF"/>
              </a:buClr>
              <a:buFont typeface="Wingdings" panose="05000000000000000000" pitchFamily="2" charset="2"/>
              <a:buChar char="§"/>
            </a:pPr>
            <a:r>
              <a:rPr lang="zh-CN" altLang="en-US" dirty="0">
                <a:latin typeface="Times New Roman" panose="02020603050405020304" pitchFamily="18" charset="0"/>
                <a:cs typeface="Times New Roman" panose="02020603050405020304" pitchFamily="18" charset="0"/>
              </a:rPr>
              <a:t>遵循上锁</a:t>
            </a:r>
            <a:r>
              <a:rPr lang="en-US" altLang="zh-CN" dirty="0">
                <a:latin typeface="Times New Roman" panose="02020603050405020304" pitchFamily="18" charset="0"/>
                <a:cs typeface="Times New Roman" panose="02020603050405020304" pitchFamily="18" charset="0"/>
              </a:rPr>
              <a:t>/ /</a:t>
            </a:r>
            <a:r>
              <a:rPr lang="zh-CN" altLang="en-US" dirty="0">
                <a:latin typeface="Times New Roman" panose="02020603050405020304" pitchFamily="18" charset="0"/>
                <a:cs typeface="Times New Roman" panose="02020603050405020304" pitchFamily="18" charset="0"/>
              </a:rPr>
              <a:t>挂牌程</a:t>
            </a:r>
            <a:r>
              <a:rPr lang="zh-CN" altLang="en-US" dirty="0" smtClean="0">
                <a:latin typeface="Times New Roman" panose="02020603050405020304" pitchFamily="18" charset="0"/>
                <a:cs typeface="Times New Roman" panose="02020603050405020304" pitchFamily="18" charset="0"/>
              </a:rPr>
              <a:t>序</a:t>
            </a:r>
            <a:endParaRPr lang="en-US" altLang="zh-CN" dirty="0" smtClean="0">
              <a:latin typeface="Times New Roman" panose="02020603050405020304" pitchFamily="18" charset="0"/>
              <a:cs typeface="Times New Roman" panose="02020603050405020304" pitchFamily="18" charset="0"/>
            </a:endParaRPr>
          </a:p>
          <a:p>
            <a:pPr lvl="1" algn="just">
              <a:buClr>
                <a:srgbClr val="3333FF"/>
              </a:buClr>
              <a:buFont typeface="Wingdings" panose="05000000000000000000" pitchFamily="2" charset="2"/>
              <a:buChar char="§"/>
            </a:pPr>
            <a:r>
              <a:rPr lang="zh-CN" altLang="en-US" dirty="0">
                <a:latin typeface="Times New Roman" panose="02020603050405020304" pitchFamily="18" charset="0"/>
                <a:ea typeface="SimSun" panose="02010600030101010101" pitchFamily="2" charset="-122"/>
              </a:rPr>
              <a:t>个人保护设备</a:t>
            </a:r>
            <a:endParaRPr lang="en-US" altLang="en-US" dirty="0" smtClean="0">
              <a:latin typeface="Times New Roman" panose="02020603050405020304" pitchFamily="18" charset="0"/>
              <a:cs typeface="Times New Roman" panose="02020603050405020304" pitchFamily="18" charset="0"/>
            </a:endParaRPr>
          </a:p>
          <a:p>
            <a:pPr lvl="1" algn="just">
              <a:buClr>
                <a:srgbClr val="3333FF"/>
              </a:buClr>
              <a:buFont typeface="Wingdings" panose="05000000000000000000" pitchFamily="2" charset="2"/>
              <a:buChar char="§"/>
            </a:pPr>
            <a:r>
              <a:rPr lang="zh-CN" altLang="en-US" dirty="0">
                <a:latin typeface="Times New Roman" panose="02020603050405020304" pitchFamily="18" charset="0"/>
                <a:cs typeface="Times New Roman" panose="02020603050405020304" pitchFamily="18" charset="0"/>
              </a:rPr>
              <a:t>隔离电气部件</a:t>
            </a:r>
            <a:endParaRPr lang="en-US" altLang="en-US" sz="2000" dirty="0" smtClean="0">
              <a:latin typeface="Times New Roman" panose="02020603050405020304" pitchFamily="18" charset="0"/>
              <a:cs typeface="Times New Roman" panose="02020603050405020304" pitchFamily="18" charset="0"/>
            </a:endParaRPr>
          </a:p>
          <a:p>
            <a:endParaRPr lang="en-US"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10</a:t>
            </a:fld>
            <a:endParaRPr lang="en-US" dirty="0"/>
          </a:p>
        </p:txBody>
      </p:sp>
    </p:spTree>
    <p:extLst>
      <p:ext uri="{BB962C8B-B14F-4D97-AF65-F5344CB8AC3E}">
        <p14:creationId xmlns:p14="http://schemas.microsoft.com/office/powerpoint/2010/main" val="21552151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96253" y="762000"/>
            <a:ext cx="8819147" cy="563562"/>
          </a:xfrm>
        </p:spPr>
        <p:txBody>
          <a:bodyPr>
            <a:normAutofit fontScale="90000"/>
          </a:bodyPr>
          <a:lstStyle/>
          <a:p>
            <a:r>
              <a:rPr lang="zh-CN" altLang="en-US" dirty="0">
                <a:latin typeface="Times New Roman" panose="02020603050405020304" pitchFamily="18" charset="0"/>
                <a:ea typeface="SimSun" panose="02010600030101010101" pitchFamily="2" charset="-122"/>
              </a:rPr>
              <a:t>遵循上锁</a:t>
            </a:r>
            <a:r>
              <a:rPr lang="en-US" altLang="zh-CN" dirty="0">
                <a:latin typeface="Times New Roman" panose="02020603050405020304" pitchFamily="18" charset="0"/>
                <a:ea typeface="SimSun" panose="02010600030101010101" pitchFamily="2" charset="-122"/>
              </a:rPr>
              <a:t>/ /</a:t>
            </a:r>
            <a:r>
              <a:rPr lang="zh-CN" altLang="en-US" dirty="0">
                <a:latin typeface="Times New Roman" panose="02020603050405020304" pitchFamily="18" charset="0"/>
                <a:ea typeface="SimSun" panose="02010600030101010101" pitchFamily="2" charset="-122"/>
              </a:rPr>
              <a:t>挂牌程</a:t>
            </a:r>
            <a:r>
              <a:rPr lang="zh-CN" altLang="en-US" dirty="0" smtClean="0">
                <a:latin typeface="Times New Roman" panose="02020603050405020304" pitchFamily="18" charset="0"/>
                <a:ea typeface="SimSun" panose="02010600030101010101" pitchFamily="2" charset="-122"/>
              </a:rPr>
              <a:t>序 </a:t>
            </a:r>
            <a:endParaRPr lang="en-US"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100</a:t>
            </a:fld>
            <a:endParaRPr lang="en-US" dirty="0"/>
          </a:p>
        </p:txBody>
      </p:sp>
      <p:sp>
        <p:nvSpPr>
          <p:cNvPr id="17" name="Rectangle 1"/>
          <p:cNvSpPr>
            <a:spLocks noChangeArrowheads="1"/>
          </p:cNvSpPr>
          <p:nvPr/>
        </p:nvSpPr>
        <p:spPr bwMode="auto">
          <a:xfrm>
            <a:off x="304800" y="2118261"/>
            <a:ext cx="60960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buClr>
                <a:srgbClr val="0000FF"/>
              </a:buClr>
              <a:buFont typeface="Wingdings" panose="05000000000000000000" pitchFamily="2" charset="2"/>
              <a:buChar char="q"/>
            </a:pPr>
            <a:r>
              <a:rPr lang="zh-CN" altLang="en-US" sz="3200" dirty="0">
                <a:latin typeface="Times New Roman" panose="02020603050405020304" pitchFamily="18" charset="0"/>
                <a:cs typeface="Times New Roman" panose="02020603050405020304" pitchFamily="18" charset="0"/>
              </a:rPr>
              <a:t>在可以通电的所有位置标记断电的设备和电路</a:t>
            </a:r>
            <a:endParaRPr lang="en-US" altLang="zh-CN" sz="3200" dirty="0">
              <a:latin typeface="Times New Roman" panose="02020603050405020304" pitchFamily="18" charset="0"/>
              <a:cs typeface="Times New Roman" panose="02020603050405020304" pitchFamily="18" charset="0"/>
            </a:endParaRPr>
          </a:p>
          <a:p>
            <a:pPr marL="457200" indent="-457200">
              <a:buClr>
                <a:srgbClr val="0000FF"/>
              </a:buClr>
              <a:buFont typeface="Wingdings" panose="05000000000000000000" pitchFamily="2" charset="2"/>
              <a:buChar char="q"/>
            </a:pPr>
            <a:endParaRPr lang="en-US" altLang="en-US" sz="3200" dirty="0">
              <a:latin typeface="Times New Roman" panose="02020603050405020304" pitchFamily="18" charset="0"/>
              <a:cs typeface="Times New Roman" panose="02020603050405020304" pitchFamily="18" charset="0"/>
            </a:endParaRPr>
          </a:p>
          <a:p>
            <a:pPr marL="457200" indent="-457200">
              <a:buClr>
                <a:srgbClr val="0000FF"/>
              </a:buClr>
              <a:buFont typeface="Wingdings" panose="05000000000000000000" pitchFamily="2" charset="2"/>
              <a:buChar char="q"/>
            </a:pPr>
            <a:r>
              <a:rPr lang="zh-CN" altLang="en-US" sz="3200" dirty="0">
                <a:latin typeface="Times New Roman" panose="02020603050405020304" pitchFamily="18" charset="0"/>
                <a:cs typeface="Times New Roman" panose="02020603050405020304" pitchFamily="18" charset="0"/>
              </a:rPr>
              <a:t>标签必须标识正在处理的设备或</a:t>
            </a:r>
            <a:r>
              <a:rPr lang="zh-CN" altLang="en-US" sz="3200" dirty="0" smtClean="0">
                <a:latin typeface="Times New Roman" panose="02020603050405020304" pitchFamily="18" charset="0"/>
                <a:cs typeface="Times New Roman" panose="02020603050405020304" pitchFamily="18" charset="0"/>
              </a:rPr>
              <a:t>电路</a:t>
            </a:r>
            <a:endParaRPr lang="en-US" altLang="en-US" sz="3200" dirty="0">
              <a:latin typeface="Times New Roman" panose="02020603050405020304" pitchFamily="18" charset="0"/>
              <a:cs typeface="Times New Roman" panose="02020603050405020304" pitchFamily="18" charset="0"/>
            </a:endParaRPr>
          </a:p>
        </p:txBody>
      </p:sp>
      <p:sp>
        <p:nvSpPr>
          <p:cNvPr id="34" name="Rectangle 33"/>
          <p:cNvSpPr/>
          <p:nvPr/>
        </p:nvSpPr>
        <p:spPr>
          <a:xfrm>
            <a:off x="1866947" y="6198418"/>
            <a:ext cx="4152853" cy="461665"/>
          </a:xfrm>
          <a:prstGeom prst="rect">
            <a:avLst/>
          </a:prstGeom>
        </p:spPr>
        <p:txBody>
          <a:bodyPr wrap="square">
            <a:spAutoFit/>
          </a:bodyPr>
          <a:lstStyle/>
          <a:p>
            <a:pPr algn="ctr"/>
            <a:r>
              <a:rPr lang="en-US" altLang="en-US" sz="2400" kern="0" dirty="0">
                <a:latin typeface="Times New Roman" panose="02020603050405020304" pitchFamily="18" charset="0"/>
                <a:cs typeface="Times New Roman" panose="02020603050405020304" pitchFamily="18" charset="0"/>
              </a:rPr>
              <a:t>OSHA</a:t>
            </a:r>
            <a:r>
              <a:rPr lang="ja-JP" altLang="en-US" sz="2400" kern="0" dirty="0">
                <a:latin typeface="Times New Roman" panose="02020603050405020304" pitchFamily="18" charset="0"/>
                <a:cs typeface="Times New Roman" panose="02020603050405020304" pitchFamily="18" charset="0"/>
              </a:rPr>
              <a:t>法规： </a:t>
            </a:r>
            <a:r>
              <a:rPr lang="en-US" altLang="en-US" sz="2400" kern="0" dirty="0" smtClean="0">
                <a:latin typeface="Times New Roman" panose="02020603050405020304" pitchFamily="18" charset="0"/>
                <a:cs typeface="Times New Roman" panose="02020603050405020304" pitchFamily="18" charset="0"/>
                <a:hlinkClick r:id="rId3"/>
              </a:rPr>
              <a:t>1926.417</a:t>
            </a:r>
            <a:endParaRPr lang="en-US" sz="2400" dirty="0"/>
          </a:p>
        </p:txBody>
      </p:sp>
      <p:pic>
        <p:nvPicPr>
          <p:cNvPr id="8" name="Picture 7" descr="This figure shows the tagout of electrical equipment" title="Tagout"/>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248400" y="1699687"/>
            <a:ext cx="2819400" cy="4533900"/>
          </a:xfrm>
          <a:prstGeom prst="rect">
            <a:avLst/>
          </a:prstGeom>
        </p:spPr>
      </p:pic>
      <p:sp>
        <p:nvSpPr>
          <p:cNvPr id="11" name="Rectangle 10"/>
          <p:cNvSpPr/>
          <p:nvPr/>
        </p:nvSpPr>
        <p:spPr>
          <a:xfrm>
            <a:off x="6120290" y="4883201"/>
            <a:ext cx="861133" cy="1569660"/>
          </a:xfrm>
          <a:prstGeom prst="rect">
            <a:avLst/>
          </a:prstGeom>
        </p:spPr>
        <p:txBody>
          <a:bodyPr wrap="none">
            <a:spAutoFit/>
          </a:bodyPr>
          <a:lstStyle/>
          <a:p>
            <a:r>
              <a:rPr lang="en-US" altLang="en-US" sz="9600" b="1" dirty="0" smtClean="0">
                <a:solidFill>
                  <a:srgbClr val="00B050"/>
                </a:solidFill>
                <a:latin typeface="Times New Roman" panose="02020603050405020304" pitchFamily="18" charset="0"/>
                <a:cs typeface="Times New Roman" panose="02020603050405020304" pitchFamily="18" charset="0"/>
              </a:rPr>
              <a:t>√</a:t>
            </a:r>
            <a:endParaRPr lang="en-US" sz="9600" b="1" dirty="0">
              <a:solidFill>
                <a:srgbClr val="00B050"/>
              </a:solidFill>
            </a:endParaRPr>
          </a:p>
        </p:txBody>
      </p:sp>
    </p:spTree>
    <p:extLst>
      <p:ext uri="{BB962C8B-B14F-4D97-AF65-F5344CB8AC3E}">
        <p14:creationId xmlns:p14="http://schemas.microsoft.com/office/powerpoint/2010/main" val="1033725153"/>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96253" y="762000"/>
            <a:ext cx="8819147" cy="563562"/>
          </a:xfrm>
        </p:spPr>
        <p:txBody>
          <a:bodyPr>
            <a:normAutofit fontScale="90000"/>
          </a:bodyPr>
          <a:lstStyle/>
          <a:p>
            <a:r>
              <a:rPr lang="zh-CN" altLang="en-US" dirty="0" smtClean="0">
                <a:latin typeface="Times New Roman" panose="02020603050405020304" pitchFamily="18" charset="0"/>
                <a:ea typeface="SimSun" panose="02010600030101010101" pitchFamily="2" charset="-122"/>
              </a:rPr>
              <a:t> 遵</a:t>
            </a:r>
            <a:r>
              <a:rPr lang="zh-CN" altLang="en-US" dirty="0">
                <a:latin typeface="Times New Roman" panose="02020603050405020304" pitchFamily="18" charset="0"/>
                <a:ea typeface="SimSun" panose="02010600030101010101" pitchFamily="2" charset="-122"/>
              </a:rPr>
              <a:t>循上锁</a:t>
            </a:r>
            <a:r>
              <a:rPr lang="en-US" altLang="zh-CN" dirty="0">
                <a:latin typeface="Times New Roman" panose="02020603050405020304" pitchFamily="18" charset="0"/>
                <a:ea typeface="SimSun" panose="02010600030101010101" pitchFamily="2" charset="-122"/>
              </a:rPr>
              <a:t>/ /</a:t>
            </a:r>
            <a:r>
              <a:rPr lang="zh-CN" altLang="en-US" dirty="0">
                <a:latin typeface="Times New Roman" panose="02020603050405020304" pitchFamily="18" charset="0"/>
                <a:ea typeface="SimSun" panose="02010600030101010101" pitchFamily="2" charset="-122"/>
              </a:rPr>
              <a:t>挂牌程序</a:t>
            </a:r>
            <a:endParaRPr lang="en-US"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101</a:t>
            </a:fld>
            <a:endParaRPr lang="en-US" dirty="0"/>
          </a:p>
        </p:txBody>
      </p:sp>
      <p:sp>
        <p:nvSpPr>
          <p:cNvPr id="17" name="Rectangle 1"/>
          <p:cNvSpPr>
            <a:spLocks noChangeArrowheads="1"/>
          </p:cNvSpPr>
          <p:nvPr/>
        </p:nvSpPr>
        <p:spPr bwMode="auto">
          <a:xfrm>
            <a:off x="862528" y="2057400"/>
            <a:ext cx="718208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buClr>
                <a:srgbClr val="0000FF"/>
              </a:buClr>
            </a:pPr>
            <a:r>
              <a:rPr lang="zh-CN" altLang="en-US" sz="3200" b="1" dirty="0" smtClean="0">
                <a:latin typeface="Times New Roman" panose="02020603050405020304" pitchFamily="18" charset="0"/>
                <a:ea typeface="MS PGothic" panose="020B0600070205080204" pitchFamily="34" charset="-128"/>
                <a:cs typeface="AR PL UMing HK" charset="0"/>
                <a:hlinkClick r:id="rId3"/>
              </a:rPr>
              <a:t>视频</a:t>
            </a:r>
            <a:r>
              <a:rPr lang="en-US" altLang="zh-CN" sz="3200" b="1" dirty="0" smtClean="0">
                <a:latin typeface="Times New Roman" panose="02020603050405020304" pitchFamily="18" charset="0"/>
                <a:ea typeface="MS PGothic" panose="020B0600070205080204" pitchFamily="34" charset="-128"/>
                <a:cs typeface="AR PL UMing HK" charset="0"/>
                <a:hlinkClick r:id="rId3"/>
              </a:rPr>
              <a:t>-</a:t>
            </a:r>
            <a:r>
              <a:rPr lang="zh-CN" altLang="en-US" sz="3200" b="1" dirty="0" smtClean="0">
                <a:latin typeface="Times New Roman" panose="02020603050405020304" pitchFamily="18" charset="0"/>
                <a:ea typeface="MS PGothic" panose="020B0600070205080204" pitchFamily="34" charset="-128"/>
                <a:cs typeface="AR PL UMing HK" charset="0"/>
                <a:hlinkClick r:id="rId3"/>
              </a:rPr>
              <a:t>案例研究：桥式起重机维修和保养</a:t>
            </a:r>
            <a:endParaRPr lang="en-US" altLang="en-US" sz="3200" b="1" dirty="0">
              <a:latin typeface="Times New Roman" panose="02020603050405020304" pitchFamily="18" charset="0"/>
              <a:ea typeface="MS PGothic" panose="020B0600070205080204" pitchFamily="34" charset="-128"/>
              <a:cs typeface="AR PL UMing HK" charset="0"/>
            </a:endParaRPr>
          </a:p>
          <a:p>
            <a:pPr marL="457200" indent="-457200" eaLnBrk="1" hangingPunct="1">
              <a:buClr>
                <a:srgbClr val="0000FF"/>
              </a:buClr>
              <a:buFont typeface="Wingdings" panose="05000000000000000000" pitchFamily="2" charset="2"/>
              <a:buChar char="q"/>
            </a:pPr>
            <a:endParaRPr lang="en-US" altLang="en-US" sz="3200" dirty="0">
              <a:latin typeface="Times New Roman" panose="02020603050405020304" pitchFamily="18" charset="0"/>
              <a:ea typeface="MS PGothic" panose="020B0600070205080204" pitchFamily="34" charset="-128"/>
            </a:endParaRPr>
          </a:p>
        </p:txBody>
      </p:sp>
    </p:spTree>
    <p:extLst>
      <p:ext uri="{BB962C8B-B14F-4D97-AF65-F5344CB8AC3E}">
        <p14:creationId xmlns:p14="http://schemas.microsoft.com/office/powerpoint/2010/main" val="132193978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96253" y="762000"/>
            <a:ext cx="8819147" cy="563562"/>
          </a:xfrm>
        </p:spPr>
        <p:txBody>
          <a:bodyPr>
            <a:normAutofit fontScale="90000"/>
          </a:bodyPr>
          <a:lstStyle/>
          <a:p>
            <a:r>
              <a:rPr lang="zh-CN" altLang="en-US" dirty="0" smtClean="0">
                <a:latin typeface="Times New Roman" panose="02020603050405020304" pitchFamily="18" charset="0"/>
                <a:ea typeface="SimSun" panose="02010600030101010101" pitchFamily="2" charset="-122"/>
              </a:rPr>
              <a:t>个</a:t>
            </a:r>
            <a:r>
              <a:rPr lang="zh-CN" altLang="en-US" dirty="0">
                <a:latin typeface="Times New Roman" panose="02020603050405020304" pitchFamily="18" charset="0"/>
                <a:ea typeface="SimSun" panose="02010600030101010101" pitchFamily="2" charset="-122"/>
              </a:rPr>
              <a:t>人保护设备</a:t>
            </a:r>
            <a:endParaRPr lang="en-US"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102</a:t>
            </a:fld>
            <a:endParaRPr lang="en-US" dirty="0"/>
          </a:p>
        </p:txBody>
      </p:sp>
      <p:sp>
        <p:nvSpPr>
          <p:cNvPr id="11" name="Rectangle 10"/>
          <p:cNvSpPr/>
          <p:nvPr/>
        </p:nvSpPr>
        <p:spPr>
          <a:xfrm>
            <a:off x="209550" y="1308944"/>
            <a:ext cx="8782050" cy="584775"/>
          </a:xfrm>
          <a:prstGeom prst="rect">
            <a:avLst/>
          </a:prstGeom>
        </p:spPr>
        <p:txBody>
          <a:bodyPr wrap="square">
            <a:spAutoFit/>
          </a:bodyPr>
          <a:lstStyle/>
          <a:p>
            <a:pPr marL="457200" indent="-457200">
              <a:buClr>
                <a:srgbClr val="0000FF"/>
              </a:buClr>
              <a:buFont typeface="Wingdings" panose="05000000000000000000" pitchFamily="2" charset="2"/>
              <a:buChar char="q"/>
            </a:pPr>
            <a:r>
              <a:rPr lang="zh-CN" altLang="en-US" sz="3200" dirty="0">
                <a:latin typeface="Times New Roman" panose="02020603050405020304" pitchFamily="18" charset="0"/>
                <a:cs typeface="Times New Roman" panose="02020603050405020304" pitchFamily="18" charset="0"/>
              </a:rPr>
              <a:t>穿戴适当的个人保护设备</a:t>
            </a:r>
            <a:r>
              <a:rPr lang="en-US" sz="3200" dirty="0">
                <a:latin typeface="Times New Roman" panose="02020603050405020304" pitchFamily="18" charset="0"/>
                <a:cs typeface="Times New Roman" panose="02020603050405020304" pitchFamily="18" charset="0"/>
              </a:rPr>
              <a:t>(PPE)</a:t>
            </a:r>
          </a:p>
        </p:txBody>
      </p:sp>
      <p:sp>
        <p:nvSpPr>
          <p:cNvPr id="12" name="Rectangle 11"/>
          <p:cNvSpPr/>
          <p:nvPr/>
        </p:nvSpPr>
        <p:spPr>
          <a:xfrm>
            <a:off x="209550" y="2173888"/>
            <a:ext cx="3962400" cy="3108543"/>
          </a:xfrm>
          <a:prstGeom prst="rect">
            <a:avLst/>
          </a:prstGeom>
        </p:spPr>
        <p:txBody>
          <a:bodyPr wrap="square">
            <a:spAutoFit/>
          </a:bodyPr>
          <a:lstStyle/>
          <a:p>
            <a:pPr marL="0" lvl="1" algn="just">
              <a:buClr>
                <a:srgbClr val="3333FF"/>
              </a:buClr>
              <a:buFont typeface="Wingdings" panose="05000000000000000000" pitchFamily="2" charset="2"/>
              <a:buChar char="§"/>
            </a:pPr>
            <a:r>
              <a:rPr lang="en-US" altLang="en-US" sz="2800" dirty="0" smtClean="0">
                <a:latin typeface="Times New Roman" panose="02020603050405020304" pitchFamily="18" charset="0"/>
                <a:cs typeface="Times New Roman" panose="02020603050405020304" pitchFamily="18" charset="0"/>
              </a:rPr>
              <a:t> </a:t>
            </a:r>
            <a:r>
              <a:rPr lang="ja-JP" altLang="en-US" sz="2800" dirty="0">
                <a:latin typeface="Times New Roman" panose="02020603050405020304" pitchFamily="18" charset="0"/>
                <a:cs typeface="Times New Roman" panose="02020603050405020304" pitchFamily="18" charset="0"/>
              </a:rPr>
              <a:t>护目</a:t>
            </a:r>
            <a:r>
              <a:rPr lang="ja-JP" altLang="en-US" sz="2800" dirty="0" smtClean="0">
                <a:latin typeface="Times New Roman" panose="02020603050405020304" pitchFamily="18" charset="0"/>
                <a:cs typeface="Times New Roman" panose="02020603050405020304" pitchFamily="18" charset="0"/>
              </a:rPr>
              <a:t>镜</a:t>
            </a:r>
            <a:endParaRPr lang="en-US" altLang="ja-JP" sz="2800" dirty="0" smtClean="0">
              <a:latin typeface="Times New Roman" panose="02020603050405020304" pitchFamily="18" charset="0"/>
              <a:cs typeface="Times New Roman" panose="02020603050405020304" pitchFamily="18" charset="0"/>
            </a:endParaRPr>
          </a:p>
          <a:p>
            <a:pPr marL="0" lvl="1" algn="just">
              <a:buClr>
                <a:srgbClr val="3333FF"/>
              </a:buClr>
              <a:buFont typeface="Wingdings" panose="05000000000000000000" pitchFamily="2" charset="2"/>
              <a:buChar char="§"/>
            </a:pPr>
            <a:r>
              <a:rPr lang="ja-JP" altLang="en-US" sz="2800" dirty="0" smtClean="0">
                <a:latin typeface="Times New Roman" panose="02020603050405020304" pitchFamily="18" charset="0"/>
                <a:cs typeface="Times New Roman" panose="02020603050405020304" pitchFamily="18" charset="0"/>
              </a:rPr>
              <a:t> 面罩</a:t>
            </a:r>
            <a:endParaRPr lang="en-US" altLang="en-US" sz="2800" dirty="0" smtClean="0">
              <a:latin typeface="Times New Roman" panose="02020603050405020304" pitchFamily="18" charset="0"/>
              <a:cs typeface="Times New Roman" panose="02020603050405020304" pitchFamily="18" charset="0"/>
            </a:endParaRPr>
          </a:p>
          <a:p>
            <a:pPr marL="0" lvl="1" algn="just">
              <a:buClr>
                <a:srgbClr val="3333FF"/>
              </a:buClr>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 </a:t>
            </a:r>
            <a:r>
              <a:rPr lang="ja-JP" altLang="en-US" sz="2800" dirty="0">
                <a:latin typeface="Times New Roman" panose="02020603050405020304" pitchFamily="18" charset="0"/>
                <a:cs typeface="Times New Roman" panose="02020603050405020304" pitchFamily="18" charset="0"/>
              </a:rPr>
              <a:t>绝缘手套 </a:t>
            </a:r>
            <a:endParaRPr lang="en-US" altLang="ja-JP" sz="2800" dirty="0" smtClean="0">
              <a:latin typeface="Times New Roman" panose="02020603050405020304" pitchFamily="18" charset="0"/>
              <a:cs typeface="Times New Roman" panose="02020603050405020304" pitchFamily="18" charset="0"/>
            </a:endParaRPr>
          </a:p>
          <a:p>
            <a:pPr marL="0" lvl="1" algn="just">
              <a:buClr>
                <a:srgbClr val="3333FF"/>
              </a:buClr>
              <a:buFont typeface="Wingdings" panose="05000000000000000000" pitchFamily="2" charset="2"/>
              <a:buChar char="§"/>
            </a:pPr>
            <a:r>
              <a:rPr lang="en-US" altLang="en-US" sz="2800" dirty="0" smtClean="0">
                <a:latin typeface="Times New Roman" panose="02020603050405020304" pitchFamily="18" charset="0"/>
                <a:cs typeface="Times New Roman" panose="02020603050405020304" pitchFamily="18" charset="0"/>
              </a:rPr>
              <a:t> </a:t>
            </a:r>
            <a:r>
              <a:rPr lang="ja-JP" altLang="en-US" sz="2800" dirty="0">
                <a:latin typeface="Times New Roman" panose="02020603050405020304" pitchFamily="18" charset="0"/>
                <a:cs typeface="Times New Roman" panose="02020603050405020304" pitchFamily="18" charset="0"/>
              </a:rPr>
              <a:t>绝缘袖套 </a:t>
            </a:r>
            <a:endParaRPr lang="en-US" altLang="ja-JP" sz="2800" dirty="0" smtClean="0">
              <a:latin typeface="Times New Roman" panose="02020603050405020304" pitchFamily="18" charset="0"/>
              <a:cs typeface="Times New Roman" panose="02020603050405020304" pitchFamily="18" charset="0"/>
            </a:endParaRPr>
          </a:p>
          <a:p>
            <a:pPr marL="0" lvl="1" algn="just">
              <a:buClr>
                <a:srgbClr val="3333FF"/>
              </a:buClr>
              <a:buFont typeface="Wingdings" panose="05000000000000000000" pitchFamily="2" charset="2"/>
              <a:buChar char="§"/>
            </a:pPr>
            <a:r>
              <a:rPr lang="en-US" altLang="en-US" sz="2800" dirty="0" smtClean="0">
                <a:latin typeface="Times New Roman" panose="02020603050405020304" pitchFamily="18" charset="0"/>
                <a:cs typeface="Times New Roman" panose="02020603050405020304" pitchFamily="18" charset="0"/>
              </a:rPr>
              <a:t> </a:t>
            </a:r>
            <a:r>
              <a:rPr lang="ja-JP" altLang="en-US" sz="2800" dirty="0">
                <a:latin typeface="Times New Roman" panose="02020603050405020304" pitchFamily="18" charset="0"/>
                <a:cs typeface="Times New Roman" panose="02020603050405020304" pitchFamily="18" charset="0"/>
              </a:rPr>
              <a:t>安全</a:t>
            </a:r>
            <a:r>
              <a:rPr lang="ja-JP" altLang="en-US" sz="2800" dirty="0" smtClean="0">
                <a:latin typeface="Times New Roman" panose="02020603050405020304" pitchFamily="18" charset="0"/>
                <a:cs typeface="Times New Roman" panose="02020603050405020304" pitchFamily="18" charset="0"/>
              </a:rPr>
              <a:t>鞋</a:t>
            </a:r>
            <a:endParaRPr lang="en-US" altLang="ja-JP" sz="2800" dirty="0" smtClean="0">
              <a:latin typeface="Times New Roman" panose="02020603050405020304" pitchFamily="18" charset="0"/>
              <a:cs typeface="Times New Roman" panose="02020603050405020304" pitchFamily="18" charset="0"/>
            </a:endParaRPr>
          </a:p>
          <a:p>
            <a:pPr marL="0" lvl="1" algn="just">
              <a:buClr>
                <a:srgbClr val="3333FF"/>
              </a:buClr>
              <a:buFont typeface="Wingdings" panose="05000000000000000000" pitchFamily="2" charset="2"/>
              <a:buChar char="§"/>
            </a:pPr>
            <a:r>
              <a:rPr lang="en-US" altLang="en-US" sz="2800" dirty="0" smtClean="0">
                <a:latin typeface="Times New Roman" panose="02020603050405020304" pitchFamily="18" charset="0"/>
                <a:cs typeface="Times New Roman" panose="02020603050405020304" pitchFamily="18" charset="0"/>
              </a:rPr>
              <a:t> </a:t>
            </a:r>
            <a:r>
              <a:rPr lang="ja-JP" altLang="en-US" sz="2800" dirty="0">
                <a:latin typeface="Times New Roman" panose="02020603050405020304" pitchFamily="18" charset="0"/>
                <a:cs typeface="Times New Roman" panose="02020603050405020304" pitchFamily="18" charset="0"/>
              </a:rPr>
              <a:t>安全</a:t>
            </a:r>
            <a:r>
              <a:rPr lang="ja-JP" altLang="en-US" sz="2800" dirty="0" smtClean="0">
                <a:latin typeface="Times New Roman" panose="02020603050405020304" pitchFamily="18" charset="0"/>
                <a:cs typeface="Times New Roman" panose="02020603050405020304" pitchFamily="18" charset="0"/>
              </a:rPr>
              <a:t>帽</a:t>
            </a:r>
            <a:endParaRPr lang="en-US" altLang="ja-JP" sz="2800" dirty="0" smtClean="0">
              <a:latin typeface="Times New Roman" panose="02020603050405020304" pitchFamily="18" charset="0"/>
              <a:cs typeface="Times New Roman" panose="02020603050405020304" pitchFamily="18" charset="0"/>
            </a:endParaRPr>
          </a:p>
          <a:p>
            <a:pPr marL="0" lvl="1" algn="just">
              <a:buClr>
                <a:srgbClr val="3333FF"/>
              </a:buClr>
              <a:buFont typeface="Wingdings" panose="05000000000000000000" pitchFamily="2" charset="2"/>
              <a:buChar char="§"/>
            </a:pPr>
            <a:r>
              <a:rPr lang="en-US" altLang="en-US" sz="2800" dirty="0" smtClean="0">
                <a:latin typeface="Times New Roman" panose="02020603050405020304" pitchFamily="18" charset="0"/>
                <a:cs typeface="Times New Roman" panose="02020603050405020304" pitchFamily="18" charset="0"/>
              </a:rPr>
              <a:t> </a:t>
            </a:r>
            <a:r>
              <a:rPr lang="ja-JP" altLang="en-US" sz="2800" dirty="0">
                <a:latin typeface="Times New Roman" panose="02020603050405020304" pitchFamily="18" charset="0"/>
                <a:cs typeface="Times New Roman" panose="02020603050405020304" pitchFamily="18" charset="0"/>
              </a:rPr>
              <a:t>阻燃服</a:t>
            </a:r>
            <a:endParaRPr lang="en-US" altLang="en-US" sz="2800" dirty="0">
              <a:latin typeface="Times New Roman" panose="02020603050405020304" pitchFamily="18" charset="0"/>
              <a:cs typeface="Times New Roman" panose="02020603050405020304" pitchFamily="18" charset="0"/>
            </a:endParaRPr>
          </a:p>
        </p:txBody>
      </p:sp>
      <p:pic>
        <p:nvPicPr>
          <p:cNvPr id="13" name="Picture 12" descr="This figure shows typical PPEs" title="PPE"/>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00575" y="2016794"/>
            <a:ext cx="4114800" cy="3077871"/>
          </a:xfrm>
          <a:prstGeom prst="rect">
            <a:avLst/>
          </a:prstGeom>
        </p:spPr>
      </p:pic>
      <p:sp>
        <p:nvSpPr>
          <p:cNvPr id="14" name="Rectangle 13"/>
          <p:cNvSpPr/>
          <p:nvPr/>
        </p:nvSpPr>
        <p:spPr>
          <a:xfrm>
            <a:off x="188572" y="5930027"/>
            <a:ext cx="6515100" cy="584775"/>
          </a:xfrm>
          <a:prstGeom prst="rect">
            <a:avLst/>
          </a:prstGeom>
        </p:spPr>
        <p:txBody>
          <a:bodyPr wrap="square">
            <a:spAutoFit/>
          </a:bodyPr>
          <a:lstStyle/>
          <a:p>
            <a:r>
              <a:rPr lang="en-US" altLang="zh-CN" sz="3200" dirty="0">
                <a:latin typeface="Times New Roman" panose="02020603050405020304" pitchFamily="18" charset="0"/>
                <a:cs typeface="Times New Roman" panose="02020603050405020304" pitchFamily="18" charset="0"/>
              </a:rPr>
              <a:t>OSHA</a:t>
            </a:r>
            <a:r>
              <a:rPr lang="zh-CN" altLang="en-US" sz="3200" dirty="0">
                <a:latin typeface="Times New Roman" panose="02020603050405020304" pitchFamily="18" charset="0"/>
                <a:cs typeface="Times New Roman" panose="02020603050405020304" pitchFamily="18" charset="0"/>
              </a:rPr>
              <a:t>对电气危险有特殊的</a:t>
            </a:r>
            <a:r>
              <a:rPr lang="en-US" altLang="zh-CN" sz="3200" dirty="0">
                <a:latin typeface="Times New Roman" panose="02020603050405020304" pitchFamily="18" charset="0"/>
                <a:cs typeface="Times New Roman" panose="02020603050405020304" pitchFamily="18" charset="0"/>
              </a:rPr>
              <a:t>PPE</a:t>
            </a:r>
            <a:r>
              <a:rPr lang="zh-CN" altLang="en-US" sz="3200" dirty="0">
                <a:latin typeface="Times New Roman" panose="02020603050405020304" pitchFamily="18" charset="0"/>
                <a:cs typeface="Times New Roman" panose="02020603050405020304" pitchFamily="18" charset="0"/>
              </a:rPr>
              <a:t>要求</a:t>
            </a:r>
            <a:endParaRPr lang="en-US" sz="3200" dirty="0">
              <a:latin typeface="Times New Roman" panose="02020603050405020304" pitchFamily="18" charset="0"/>
              <a:cs typeface="Times New Roman" panose="02020603050405020304" pitchFamily="18" charset="0"/>
            </a:endParaRPr>
          </a:p>
        </p:txBody>
      </p:sp>
      <p:sp>
        <p:nvSpPr>
          <p:cNvPr id="15" name="Rectangle 14"/>
          <p:cNvSpPr/>
          <p:nvPr/>
        </p:nvSpPr>
        <p:spPr>
          <a:xfrm>
            <a:off x="6096001" y="5262698"/>
            <a:ext cx="2819399" cy="1200329"/>
          </a:xfrm>
          <a:prstGeom prst="rect">
            <a:avLst/>
          </a:prstGeom>
        </p:spPr>
        <p:txBody>
          <a:bodyPr wrap="square">
            <a:spAutoFit/>
          </a:bodyPr>
          <a:lstStyle/>
          <a:p>
            <a:pPr algn="ctr"/>
            <a:r>
              <a:rPr lang="en-US" altLang="en-US" sz="2400" kern="0" dirty="0">
                <a:latin typeface="Times New Roman" panose="02020603050405020304" pitchFamily="18" charset="0"/>
                <a:cs typeface="Times New Roman" panose="02020603050405020304" pitchFamily="18" charset="0"/>
              </a:rPr>
              <a:t>OSHA</a:t>
            </a:r>
            <a:r>
              <a:rPr lang="ja-JP" altLang="en-US" sz="2400" kern="0" dirty="0">
                <a:latin typeface="Times New Roman" panose="02020603050405020304" pitchFamily="18" charset="0"/>
                <a:cs typeface="Times New Roman" panose="02020603050405020304" pitchFamily="18" charset="0"/>
              </a:rPr>
              <a:t>法规： </a:t>
            </a:r>
            <a:r>
              <a:rPr lang="en-US" altLang="en-US" sz="2400" kern="0" dirty="0" smtClean="0">
                <a:latin typeface="Times New Roman" panose="02020603050405020304" pitchFamily="18" charset="0"/>
                <a:cs typeface="Times New Roman" panose="02020603050405020304" pitchFamily="18" charset="0"/>
                <a:hlinkClick r:id="rId4"/>
              </a:rPr>
              <a:t>1926.28</a:t>
            </a:r>
            <a:endParaRPr lang="en-US" altLang="en-US" sz="2400" kern="0" dirty="0" smtClean="0">
              <a:latin typeface="Times New Roman" panose="02020603050405020304" pitchFamily="18" charset="0"/>
              <a:cs typeface="Times New Roman" panose="02020603050405020304" pitchFamily="18" charset="0"/>
            </a:endParaRPr>
          </a:p>
          <a:p>
            <a:pPr algn="ctr"/>
            <a:r>
              <a:rPr lang="en-US" sz="2400" kern="0" dirty="0" smtClean="0">
                <a:latin typeface="Times New Roman" panose="02020603050405020304" pitchFamily="18" charset="0"/>
                <a:cs typeface="Times New Roman" panose="02020603050405020304" pitchFamily="18" charset="0"/>
                <a:hlinkClick r:id="rId5"/>
              </a:rPr>
              <a:t>1926.100</a:t>
            </a:r>
            <a:endParaRPr lang="en-US" sz="2400" dirty="0"/>
          </a:p>
        </p:txBody>
      </p:sp>
    </p:spTree>
    <p:extLst>
      <p:ext uri="{BB962C8B-B14F-4D97-AF65-F5344CB8AC3E}">
        <p14:creationId xmlns:p14="http://schemas.microsoft.com/office/powerpoint/2010/main" val="1694554551"/>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96253" y="762000"/>
            <a:ext cx="8819147" cy="563562"/>
          </a:xfrm>
        </p:spPr>
        <p:txBody>
          <a:bodyPr>
            <a:normAutofit fontScale="90000"/>
          </a:bodyPr>
          <a:lstStyle/>
          <a:p>
            <a:r>
              <a:rPr lang="zh-CN" altLang="en-US" dirty="0">
                <a:latin typeface="Times New Roman" panose="02020603050405020304" pitchFamily="18" charset="0"/>
                <a:ea typeface="SimSun" panose="02010600030101010101" pitchFamily="2" charset="-122"/>
              </a:rPr>
              <a:t>个人保护设</a:t>
            </a:r>
            <a:r>
              <a:rPr lang="zh-CN" altLang="en-US" dirty="0" smtClean="0">
                <a:latin typeface="Times New Roman" panose="02020603050405020304" pitchFamily="18" charset="0"/>
                <a:ea typeface="SimSun" panose="02010600030101010101" pitchFamily="2" charset="-122"/>
              </a:rPr>
              <a:t>备 </a:t>
            </a:r>
            <a:endParaRPr lang="en-US"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103</a:t>
            </a:fld>
            <a:endParaRPr lang="en-US" dirty="0"/>
          </a:p>
        </p:txBody>
      </p:sp>
      <p:sp>
        <p:nvSpPr>
          <p:cNvPr id="11" name="Rectangle 10"/>
          <p:cNvSpPr/>
          <p:nvPr/>
        </p:nvSpPr>
        <p:spPr>
          <a:xfrm>
            <a:off x="163830" y="1513328"/>
            <a:ext cx="8782050" cy="584775"/>
          </a:xfrm>
          <a:prstGeom prst="rect">
            <a:avLst/>
          </a:prstGeom>
        </p:spPr>
        <p:txBody>
          <a:bodyPr wrap="square">
            <a:spAutoFit/>
          </a:bodyPr>
          <a:lstStyle/>
          <a:p>
            <a:pPr marL="457200" indent="-457200">
              <a:buClr>
                <a:srgbClr val="0000FF"/>
              </a:buClr>
              <a:buFont typeface="Wingdings" panose="05000000000000000000" pitchFamily="2" charset="2"/>
              <a:buChar char="q"/>
            </a:pPr>
            <a:r>
              <a:rPr lang="en-US" altLang="zh-CN" sz="3200" dirty="0">
                <a:latin typeface="Times New Roman" panose="02020603050405020304" pitchFamily="18" charset="0"/>
                <a:cs typeface="Times New Roman" panose="02020603050405020304" pitchFamily="18" charset="0"/>
              </a:rPr>
              <a:t>NFPA 70E</a:t>
            </a:r>
            <a:r>
              <a:rPr lang="zh-CN" altLang="en-US" sz="3200" dirty="0">
                <a:latin typeface="Times New Roman" panose="02020603050405020304" pitchFamily="18" charset="0"/>
                <a:cs typeface="Times New Roman" panose="02020603050405020304" pitchFamily="18" charset="0"/>
              </a:rPr>
              <a:t>是电气安全标准</a:t>
            </a:r>
            <a:endParaRPr lang="en-US" sz="3200" dirty="0">
              <a:latin typeface="Times New Roman" panose="02020603050405020304" pitchFamily="18" charset="0"/>
              <a:cs typeface="Times New Roman" panose="02020603050405020304" pitchFamily="18" charset="0"/>
            </a:endParaRPr>
          </a:p>
        </p:txBody>
      </p:sp>
      <p:sp>
        <p:nvSpPr>
          <p:cNvPr id="17" name="Rectangle 16"/>
          <p:cNvSpPr/>
          <p:nvPr/>
        </p:nvSpPr>
        <p:spPr>
          <a:xfrm>
            <a:off x="283028" y="2328852"/>
            <a:ext cx="8662852" cy="3970318"/>
          </a:xfrm>
          <a:prstGeom prst="rect">
            <a:avLst/>
          </a:prstGeom>
        </p:spPr>
        <p:txBody>
          <a:bodyPr wrap="square">
            <a:spAutoFit/>
          </a:bodyPr>
          <a:lstStyle/>
          <a:p>
            <a:pPr marL="0" lvl="1" algn="just">
              <a:buClr>
                <a:srgbClr val="3333FF"/>
              </a:buClr>
              <a:buFont typeface="Wingdings" panose="05000000000000000000" pitchFamily="2" charset="2"/>
              <a:buChar char="§"/>
            </a:pPr>
            <a:r>
              <a:rPr lang="en-US" altLang="en-US" sz="2800" dirty="0" smtClean="0">
                <a:latin typeface="Times New Roman" panose="02020603050405020304" pitchFamily="18" charset="0"/>
                <a:cs typeface="Times New Roman" panose="02020603050405020304" pitchFamily="18" charset="0"/>
              </a:rPr>
              <a:t> </a:t>
            </a:r>
            <a:r>
              <a:rPr lang="en-US" altLang="zh-CN" sz="2800" dirty="0">
                <a:latin typeface="Times New Roman" panose="02020603050405020304" pitchFamily="18" charset="0"/>
                <a:cs typeface="Times New Roman" panose="02020603050405020304" pitchFamily="18" charset="0"/>
              </a:rPr>
              <a:t>NFPA</a:t>
            </a:r>
            <a:r>
              <a:rPr lang="zh-CN" altLang="en-US" sz="2800" dirty="0">
                <a:latin typeface="Times New Roman" panose="02020603050405020304" pitchFamily="18" charset="0"/>
                <a:cs typeface="Times New Roman" panose="02020603050405020304" pitchFamily="18" charset="0"/>
              </a:rPr>
              <a:t>（国家消防协会）</a:t>
            </a:r>
            <a:endParaRPr lang="en-US" altLang="zh-CN" sz="2800" dirty="0">
              <a:latin typeface="Times New Roman" panose="02020603050405020304" pitchFamily="18" charset="0"/>
              <a:cs typeface="Times New Roman" panose="02020603050405020304" pitchFamily="18" charset="0"/>
            </a:endParaRPr>
          </a:p>
          <a:p>
            <a:pPr marL="0" lvl="1" algn="just">
              <a:buClr>
                <a:srgbClr val="3333FF"/>
              </a:buClr>
              <a:buFont typeface="Wingdings" panose="05000000000000000000" pitchFamily="2" charset="2"/>
              <a:buChar char="§"/>
            </a:pPr>
            <a:endParaRPr lang="en-US" sz="2800" dirty="0" smtClean="0">
              <a:latin typeface="Times New Roman" panose="02020603050405020304" pitchFamily="18" charset="0"/>
              <a:ea typeface="MS PGothic" panose="020B0600070205080204" pitchFamily="34" charset="-128"/>
            </a:endParaRPr>
          </a:p>
          <a:p>
            <a:pPr marL="0" lvl="1" algn="just">
              <a:buClr>
                <a:srgbClr val="3333FF"/>
              </a:buClr>
              <a:buFont typeface="Wingdings" panose="05000000000000000000" pitchFamily="2" charset="2"/>
              <a:buChar char="§"/>
            </a:pPr>
            <a:r>
              <a:rPr lang="en-US" altLang="en-US" sz="2800" dirty="0" smtClean="0">
                <a:latin typeface="Times New Roman" panose="02020603050405020304" pitchFamily="18" charset="0"/>
                <a:cs typeface="Times New Roman" panose="02020603050405020304" pitchFamily="18" charset="0"/>
              </a:rPr>
              <a:t> </a:t>
            </a:r>
            <a:r>
              <a:rPr lang="zh-CN" altLang="en-US" sz="2800" dirty="0">
                <a:latin typeface="Times New Roman" panose="02020603050405020304" pitchFamily="18" charset="0"/>
                <a:cs typeface="Times New Roman" panose="02020603050405020304" pitchFamily="18" charset="0"/>
              </a:rPr>
              <a:t>帮助避免因电气危险而造成的伤害和死亡</a:t>
            </a:r>
            <a:endParaRPr lang="en-US" sz="2800" dirty="0" smtClean="0">
              <a:latin typeface="Times New Roman" panose="02020603050405020304" pitchFamily="18" charset="0"/>
              <a:ea typeface="MS PGothic" panose="020B0600070205080204" pitchFamily="34" charset="-128"/>
            </a:endParaRPr>
          </a:p>
          <a:p>
            <a:pPr marL="0" lvl="1" algn="just">
              <a:buClr>
                <a:srgbClr val="3333FF"/>
              </a:buClr>
              <a:buFont typeface="Wingdings" panose="05000000000000000000" pitchFamily="2" charset="2"/>
              <a:buChar char="§"/>
            </a:pPr>
            <a:endParaRPr lang="en-US" sz="2800" dirty="0" smtClean="0">
              <a:latin typeface="Times New Roman" panose="02020603050405020304" pitchFamily="18" charset="0"/>
              <a:ea typeface="MS PGothic" panose="020B0600070205080204" pitchFamily="34" charset="-128"/>
            </a:endParaRPr>
          </a:p>
          <a:p>
            <a:pPr marL="0" lvl="1" indent="-457200" algn="just">
              <a:buClr>
                <a:srgbClr val="3333FF"/>
              </a:buClr>
              <a:buFont typeface="Wingdings" panose="05000000000000000000" pitchFamily="2" charset="2"/>
              <a:buChar char="§"/>
            </a:pPr>
            <a:r>
              <a:rPr lang="zh-CN" altLang="en-US" sz="2800" dirty="0" smtClean="0">
                <a:latin typeface="Times New Roman" panose="02020603050405020304" pitchFamily="18" charset="0"/>
                <a:cs typeface="Times New Roman" panose="02020603050405020304" pitchFamily="18" charset="0"/>
              </a:rPr>
              <a:t>职业</a:t>
            </a:r>
            <a:r>
              <a:rPr lang="zh-CN" altLang="en-US" sz="2800" dirty="0">
                <a:latin typeface="Times New Roman" panose="02020603050405020304" pitchFamily="18" charset="0"/>
                <a:cs typeface="Times New Roman" panose="02020603050405020304" pitchFamily="18" charset="0"/>
              </a:rPr>
              <a:t>安全与健康管理局 </a:t>
            </a:r>
            <a:r>
              <a:rPr lang="en-US" altLang="zh-CN" sz="2800" dirty="0">
                <a:latin typeface="Times New Roman" panose="02020603050405020304" pitchFamily="18" charset="0"/>
                <a:cs typeface="Times New Roman" panose="02020603050405020304" pitchFamily="18" charset="0"/>
              </a:rPr>
              <a:t>(OSHA) </a:t>
            </a:r>
            <a:r>
              <a:rPr lang="zh-CN" altLang="en-US" sz="2800" dirty="0">
                <a:latin typeface="Times New Roman" panose="02020603050405020304" pitchFamily="18" charset="0"/>
                <a:cs typeface="Times New Roman" panose="02020603050405020304" pitchFamily="18" charset="0"/>
              </a:rPr>
              <a:t>从标准角度和执行角度都接近</a:t>
            </a:r>
            <a:r>
              <a:rPr lang="en-US" altLang="zh-CN" sz="2800" dirty="0">
                <a:latin typeface="Times New Roman" panose="02020603050405020304" pitchFamily="18" charset="0"/>
                <a:cs typeface="Times New Roman" panose="02020603050405020304" pitchFamily="18" charset="0"/>
              </a:rPr>
              <a:t>NFPA 70E</a:t>
            </a:r>
          </a:p>
          <a:p>
            <a:pPr marL="0" lvl="1" algn="just">
              <a:buClr>
                <a:srgbClr val="3333FF"/>
              </a:buClr>
              <a:buFont typeface="Wingdings" panose="05000000000000000000" pitchFamily="2" charset="2"/>
              <a:buChar char="§"/>
            </a:pPr>
            <a:endParaRPr lang="en-US" altLang="en-US" sz="2800" dirty="0" smtClean="0">
              <a:latin typeface="Times New Roman" panose="02020603050405020304" pitchFamily="18" charset="0"/>
              <a:cs typeface="Times New Roman" panose="02020603050405020304" pitchFamily="18" charset="0"/>
            </a:endParaRPr>
          </a:p>
          <a:p>
            <a:pPr marL="0" lvl="1" algn="just">
              <a:buClr>
                <a:srgbClr val="3333FF"/>
              </a:buClr>
              <a:buFont typeface="Wingdings" panose="05000000000000000000" pitchFamily="2" charset="2"/>
              <a:buChar char="§"/>
            </a:pPr>
            <a:r>
              <a:rPr lang="en-US" altLang="en-US" sz="2800" dirty="0" smtClean="0">
                <a:latin typeface="Times New Roman" panose="02020603050405020304" pitchFamily="18" charset="0"/>
                <a:cs typeface="Times New Roman" panose="02020603050405020304" pitchFamily="18" charset="0"/>
              </a:rPr>
              <a:t> </a:t>
            </a:r>
            <a:r>
              <a:rPr lang="ja-JP" altLang="en-US" sz="2800" dirty="0">
                <a:latin typeface="Times New Roman" panose="02020603050405020304" pitchFamily="18" charset="0"/>
                <a:cs typeface="Times New Roman" panose="02020603050405020304" pitchFamily="18" charset="0"/>
              </a:rPr>
              <a:t>协助遵</a:t>
            </a:r>
            <a:r>
              <a:rPr lang="ja-JP" altLang="en-US" sz="2800" dirty="0" smtClean="0">
                <a:latin typeface="Times New Roman" panose="02020603050405020304" pitchFamily="18" charset="0"/>
                <a:cs typeface="Times New Roman" panose="02020603050405020304" pitchFamily="18" charset="0"/>
              </a:rPr>
              <a:t>守 </a:t>
            </a:r>
            <a:r>
              <a:rPr lang="en-US" altLang="en-US" sz="2800" dirty="0" smtClean="0">
                <a:latin typeface="Times New Roman" panose="02020603050405020304" pitchFamily="18" charset="0"/>
                <a:cs typeface="Times New Roman" panose="02020603050405020304" pitchFamily="18" charset="0"/>
                <a:hlinkClick r:id="rId3"/>
              </a:rPr>
              <a:t>OSHA 1910 Subpart S</a:t>
            </a:r>
            <a:r>
              <a:rPr lang="en-US" altLang="en-US" sz="2800" dirty="0" smtClean="0">
                <a:latin typeface="Times New Roman" panose="02020603050405020304" pitchFamily="18" charset="0"/>
                <a:cs typeface="Times New Roman" panose="02020603050405020304" pitchFamily="18" charset="0"/>
              </a:rPr>
              <a:t> </a:t>
            </a:r>
            <a:r>
              <a:rPr lang="ja-JP" altLang="en-US" sz="2800" dirty="0">
                <a:latin typeface="Times New Roman" panose="02020603050405020304" pitchFamily="18" charset="0"/>
                <a:cs typeface="Times New Roman" panose="02020603050405020304" pitchFamily="18" charset="0"/>
              </a:rPr>
              <a:t>和</a:t>
            </a:r>
            <a:r>
              <a:rPr lang="en-US" altLang="en-US" sz="2800" dirty="0" smtClean="0">
                <a:latin typeface="Times New Roman" panose="02020603050405020304" pitchFamily="18" charset="0"/>
                <a:cs typeface="Times New Roman" panose="02020603050405020304" pitchFamily="18" charset="0"/>
              </a:rPr>
              <a:t> </a:t>
            </a:r>
            <a:r>
              <a:rPr lang="en-US" altLang="en-US" sz="2800" dirty="0" smtClean="0">
                <a:latin typeface="Times New Roman" panose="02020603050405020304" pitchFamily="18" charset="0"/>
                <a:cs typeface="Times New Roman" panose="02020603050405020304" pitchFamily="18" charset="0"/>
                <a:hlinkClick r:id="rId4"/>
              </a:rPr>
              <a:t>OSHA 1926 Subpart K </a:t>
            </a:r>
            <a:endParaRPr lang="en-US" altLang="en-US" sz="28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373355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200" y="5105400"/>
            <a:ext cx="2971800" cy="1193800"/>
          </a:xfrm>
        </p:spPr>
        <p:txBody>
          <a:bodyPr/>
          <a:lstStyle/>
          <a:p>
            <a:r>
              <a:rPr lang="en-US" sz="2400" dirty="0"/>
              <a:t/>
            </a:r>
            <a:br>
              <a:rPr lang="en-US" sz="2400" dirty="0"/>
            </a:br>
            <a:r>
              <a:rPr lang="en-US" altLang="ja-JP" sz="2400" dirty="0">
                <a:solidFill>
                  <a:schemeClr val="tx1"/>
                </a:solidFill>
                <a:latin typeface="Times New Roman" panose="02020603050405020304" pitchFamily="18" charset="0"/>
                <a:ea typeface="+mn-ea"/>
                <a:cs typeface="Times New Roman" panose="02020603050405020304" pitchFamily="18" charset="0"/>
              </a:rPr>
              <a:t>2018</a:t>
            </a:r>
            <a:r>
              <a:rPr lang="ja-JP" altLang="en-US" sz="2400" dirty="0">
                <a:solidFill>
                  <a:schemeClr val="tx1"/>
                </a:solidFill>
                <a:latin typeface="Times New Roman" panose="02020603050405020304" pitchFamily="18" charset="0"/>
                <a:ea typeface="+mn-ea"/>
                <a:cs typeface="Times New Roman" panose="02020603050405020304" pitchFamily="18" charset="0"/>
              </a:rPr>
              <a:t>年版</a:t>
            </a:r>
            <a:r>
              <a:rPr lang="en-US" sz="2400" dirty="0">
                <a:solidFill>
                  <a:schemeClr val="tx1"/>
                </a:solidFill>
                <a:latin typeface="Times New Roman" panose="02020603050405020304" pitchFamily="18" charset="0"/>
                <a:ea typeface="+mn-ea"/>
                <a:cs typeface="Times New Roman" panose="02020603050405020304" pitchFamily="18" charset="0"/>
              </a:rPr>
              <a:t>NFPA 70E：</a:t>
            </a:r>
            <a:r>
              <a:rPr lang="ja-JP" altLang="en-US" sz="2400" dirty="0" smtClean="0">
                <a:solidFill>
                  <a:schemeClr val="tx1"/>
                </a:solidFill>
                <a:latin typeface="Times New Roman" panose="02020603050405020304" pitchFamily="18" charset="0"/>
                <a:ea typeface="+mn-ea"/>
                <a:cs typeface="Times New Roman" panose="02020603050405020304" pitchFamily="18" charset="0"/>
              </a:rPr>
              <a:t>表</a:t>
            </a:r>
            <a:r>
              <a:rPr lang="en-US" altLang="ja-JP" sz="2400" dirty="0">
                <a:solidFill>
                  <a:schemeClr val="tx1"/>
                </a:solidFill>
                <a:latin typeface="Times New Roman" panose="02020603050405020304" pitchFamily="18" charset="0"/>
                <a:ea typeface="+mn-ea"/>
                <a:cs typeface="Times New Roman" panose="02020603050405020304" pitchFamily="18" charset="0"/>
              </a:rPr>
              <a:t>1307.(C)(15)(c)</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294967295"/>
          </p:nvPr>
        </p:nvSpPr>
        <p:spPr>
          <a:xfrm>
            <a:off x="7086600" y="6299200"/>
            <a:ext cx="2057400" cy="365125"/>
          </a:xfrm>
        </p:spPr>
        <p:txBody>
          <a:bodyPr/>
          <a:lstStyle/>
          <a:p>
            <a:fld id="{CE4D45F6-FF50-4BC5-8A2D-899CD8EC2ED8}" type="slidenum">
              <a:rPr lang="en-US" smtClean="0"/>
              <a:t>104</a:t>
            </a:fld>
            <a:endParaRPr lang="en-US" dirty="0"/>
          </a:p>
        </p:txBody>
      </p:sp>
      <p:pic>
        <p:nvPicPr>
          <p:cNvPr id="7" name="Picture 6" descr="PPE categories for arc flash" title="PPE categories for arc flash"/>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5800" y="533400"/>
            <a:ext cx="5639037" cy="6061726"/>
          </a:xfrm>
          <a:prstGeom prst="rect">
            <a:avLst/>
          </a:prstGeom>
        </p:spPr>
      </p:pic>
    </p:spTree>
    <p:extLst>
      <p:ext uri="{BB962C8B-B14F-4D97-AF65-F5344CB8AC3E}">
        <p14:creationId xmlns:p14="http://schemas.microsoft.com/office/powerpoint/2010/main" val="3741672505"/>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96253" y="762000"/>
            <a:ext cx="8819147" cy="563562"/>
          </a:xfrm>
        </p:spPr>
        <p:txBody>
          <a:bodyPr>
            <a:normAutofit fontScale="90000"/>
          </a:bodyPr>
          <a:lstStyle/>
          <a:p>
            <a:r>
              <a:rPr lang="zh-CN" altLang="en-US" dirty="0" smtClean="0">
                <a:latin typeface="Times New Roman" panose="02020603050405020304" pitchFamily="18" charset="0"/>
                <a:ea typeface="SimSun" panose="02010600030101010101" pitchFamily="2" charset="-122"/>
              </a:rPr>
              <a:t> 个</a:t>
            </a:r>
            <a:r>
              <a:rPr lang="zh-CN" altLang="en-US" dirty="0">
                <a:latin typeface="Times New Roman" panose="02020603050405020304" pitchFamily="18" charset="0"/>
                <a:ea typeface="SimSun" panose="02010600030101010101" pitchFamily="2" charset="-122"/>
              </a:rPr>
              <a:t>人保护设备</a:t>
            </a:r>
            <a:endParaRPr lang="en-US"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105</a:t>
            </a:fld>
            <a:endParaRPr lang="en-US" dirty="0"/>
          </a:p>
        </p:txBody>
      </p:sp>
      <p:sp>
        <p:nvSpPr>
          <p:cNvPr id="11" name="Rectangle 10"/>
          <p:cNvSpPr/>
          <p:nvPr/>
        </p:nvSpPr>
        <p:spPr>
          <a:xfrm>
            <a:off x="304800" y="2615625"/>
            <a:ext cx="7460859" cy="584775"/>
          </a:xfrm>
          <a:prstGeom prst="rect">
            <a:avLst/>
          </a:prstGeom>
        </p:spPr>
        <p:txBody>
          <a:bodyPr wrap="square">
            <a:spAutoFit/>
          </a:bodyPr>
          <a:lstStyle/>
          <a:p>
            <a:pPr marL="457200" indent="-457200">
              <a:buClr>
                <a:srgbClr val="0000FF"/>
              </a:buClr>
              <a:buFont typeface="Wingdings" panose="05000000000000000000" pitchFamily="2" charset="2"/>
              <a:buChar char="q"/>
            </a:pPr>
            <a:r>
              <a:rPr lang="zh-CN" altLang="en-US" sz="3200" dirty="0" smtClean="0">
                <a:latin typeface="Times New Roman" panose="02020603050405020304" pitchFamily="18" charset="0"/>
                <a:cs typeface="Times New Roman" panose="02020603050405020304" pitchFamily="18" charset="0"/>
              </a:rPr>
              <a:t>例如安全帽</a:t>
            </a:r>
            <a:r>
              <a:rPr lang="zh-CN" altLang="en-US" sz="3200" dirty="0">
                <a:latin typeface="Times New Roman" panose="02020603050405020304" pitchFamily="18" charset="0"/>
                <a:cs typeface="Times New Roman" panose="02020603050405020304" pitchFamily="18" charset="0"/>
              </a:rPr>
              <a:t>的类型</a:t>
            </a:r>
            <a:endParaRPr lang="en-US" sz="3200" dirty="0">
              <a:latin typeface="Times New Roman" panose="02020603050405020304" pitchFamily="18" charset="0"/>
              <a:cs typeface="Times New Roman" panose="02020603050405020304" pitchFamily="18" charset="0"/>
            </a:endParaRPr>
          </a:p>
        </p:txBody>
      </p:sp>
      <p:graphicFrame>
        <p:nvGraphicFramePr>
          <p:cNvPr id="16" name="Group 5" descr="It is a table showing the information of AWG, rating, and typical usage" title="AWG vs. rating and usage"/>
          <p:cNvGraphicFramePr>
            <a:graphicFrameLocks noGrp="1"/>
          </p:cNvGraphicFramePr>
          <p:nvPr>
            <p:extLst>
              <p:ext uri="{D42A27DB-BD31-4B8C-83A1-F6EECF244321}">
                <p14:modId xmlns:p14="http://schemas.microsoft.com/office/powerpoint/2010/main" val="3999839161"/>
              </p:ext>
            </p:extLst>
          </p:nvPr>
        </p:nvGraphicFramePr>
        <p:xfrm>
          <a:off x="828174" y="3377675"/>
          <a:ext cx="7325226" cy="2590866"/>
        </p:xfrm>
        <a:graphic>
          <a:graphicData uri="http://schemas.openxmlformats.org/drawingml/2006/table">
            <a:tbl>
              <a:tblPr firstRow="1"/>
              <a:tblGrid>
                <a:gridCol w="2930090">
                  <a:extLst>
                    <a:ext uri="{9D8B030D-6E8A-4147-A177-3AD203B41FA5}">
                      <a16:colId xmlns:a16="http://schemas.microsoft.com/office/drawing/2014/main" val="1462568217"/>
                    </a:ext>
                  </a:extLst>
                </a:gridCol>
                <a:gridCol w="4395136">
                  <a:extLst>
                    <a:ext uri="{9D8B030D-6E8A-4147-A177-3AD203B41FA5}">
                      <a16:colId xmlns:a16="http://schemas.microsoft.com/office/drawing/2014/main" val="654433978"/>
                    </a:ext>
                  </a:extLst>
                </a:gridCol>
              </a:tblGrid>
              <a:tr h="914314">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ja-JP" altLang="en-US" sz="2800" kern="1200" dirty="0" smtClean="0">
                          <a:solidFill>
                            <a:srgbClr val="000000"/>
                          </a:solidFill>
                          <a:latin typeface="Times New Roman" panose="02020603050405020304" pitchFamily="18" charset="0"/>
                          <a:ea typeface="SimSun" panose="02010600030101010101" pitchFamily="2" charset="-122"/>
                          <a:cs typeface="AR PL UMing HK" charset="0"/>
                        </a:rPr>
                        <a:t>安全帽类别</a:t>
                      </a:r>
                      <a:endParaRPr lang="en-US" altLang="en-US" sz="2800" kern="1200" dirty="0" smtClean="0">
                        <a:solidFill>
                          <a:srgbClr val="000000"/>
                        </a:solidFill>
                        <a:latin typeface="Times New Roman" panose="02020603050405020304" pitchFamily="18" charset="0"/>
                        <a:ea typeface="SimSun" panose="02010600030101010101" pitchFamily="2" charset="-122"/>
                        <a:cs typeface="AR PL UMing HK" charset="0"/>
                      </a:endParaRPr>
                    </a:p>
                  </a:txBody>
                  <a:tcPr marL="90001" marR="90001" marT="172499" marB="4677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ja-JP" altLang="en-US" sz="2800" kern="1200" dirty="0" smtClean="0">
                          <a:solidFill>
                            <a:srgbClr val="000000"/>
                          </a:solidFill>
                          <a:latin typeface="Times New Roman" panose="02020603050405020304" pitchFamily="18" charset="0"/>
                          <a:ea typeface="SimSun" panose="02010600030101010101" pitchFamily="2" charset="-122"/>
                          <a:cs typeface="AR PL UMing HK" charset="0"/>
                        </a:rPr>
                        <a:t>电压保护</a:t>
                      </a:r>
                      <a:endParaRPr lang="en-US" altLang="en-US" sz="2800" kern="1200" dirty="0" smtClean="0">
                        <a:solidFill>
                          <a:srgbClr val="000000"/>
                        </a:solidFill>
                        <a:latin typeface="Times New Roman" panose="02020603050405020304" pitchFamily="18" charset="0"/>
                        <a:ea typeface="SimSun" panose="02010600030101010101" pitchFamily="2" charset="-122"/>
                        <a:cs typeface="AR PL UMing HK" charset="0"/>
                      </a:endParaRPr>
                    </a:p>
                  </a:txBody>
                  <a:tcPr marL="90001" marR="90001" marT="172499" marB="4677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extLst>
                  <a:ext uri="{0D108BD9-81ED-4DB2-BD59-A6C34878D82A}">
                    <a16:rowId xmlns:a16="http://schemas.microsoft.com/office/drawing/2014/main" val="642407261"/>
                  </a:ext>
                </a:extLst>
              </a:tr>
              <a:tr h="365823">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lang="en-US" altLang="en-US" sz="2800" kern="1200" dirty="0" smtClean="0">
                          <a:solidFill>
                            <a:srgbClr val="000000"/>
                          </a:solidFill>
                          <a:latin typeface="Times New Roman" panose="02020603050405020304" pitchFamily="18" charset="0"/>
                          <a:ea typeface="SimSun" panose="02010600030101010101" pitchFamily="2" charset="-122"/>
                          <a:cs typeface="AR PL UMing HK" charset="0"/>
                        </a:rPr>
                        <a:t>G</a:t>
                      </a:r>
                      <a:r>
                        <a:rPr lang="ja-JP" altLang="en-US" sz="2800" kern="1200" dirty="0" smtClean="0">
                          <a:solidFill>
                            <a:srgbClr val="000000"/>
                          </a:solidFill>
                          <a:latin typeface="Times New Roman" panose="02020603050405020304" pitchFamily="18" charset="0"/>
                          <a:ea typeface="SimSun" panose="02010600030101010101" pitchFamily="2" charset="-122"/>
                          <a:cs typeface="AR PL UMing HK" charset="0"/>
                        </a:rPr>
                        <a:t>级</a:t>
                      </a:r>
                      <a:r>
                        <a:rPr lang="en-US" altLang="ja-JP" sz="2800" kern="1200" dirty="0" smtClean="0">
                          <a:solidFill>
                            <a:srgbClr val="000000"/>
                          </a:solidFill>
                          <a:latin typeface="Times New Roman" panose="02020603050405020304" pitchFamily="18" charset="0"/>
                          <a:ea typeface="SimSun" panose="02010600030101010101" pitchFamily="2" charset="-122"/>
                          <a:cs typeface="AR PL UMing HK" charset="0"/>
                        </a:rPr>
                        <a:t>(</a:t>
                      </a:r>
                      <a:r>
                        <a:rPr lang="ja-JP" altLang="en-US" sz="2800" kern="1200" dirty="0" smtClean="0">
                          <a:solidFill>
                            <a:srgbClr val="000000"/>
                          </a:solidFill>
                          <a:latin typeface="Times New Roman" panose="02020603050405020304" pitchFamily="18" charset="0"/>
                          <a:ea typeface="SimSun" panose="02010600030101010101" pitchFamily="2" charset="-122"/>
                          <a:cs typeface="AR PL UMing HK" charset="0"/>
                        </a:rPr>
                        <a:t>一般</a:t>
                      </a:r>
                      <a:r>
                        <a:rPr lang="en-US" altLang="ja-JP" sz="2800" kern="1200" dirty="0" smtClean="0">
                          <a:solidFill>
                            <a:srgbClr val="000000"/>
                          </a:solidFill>
                          <a:latin typeface="Times New Roman" panose="02020603050405020304" pitchFamily="18" charset="0"/>
                          <a:ea typeface="SimSun" panose="02010600030101010101" pitchFamily="2" charset="-122"/>
                          <a:cs typeface="AR PL UMing HK" charset="0"/>
                        </a:rPr>
                        <a:t>)</a:t>
                      </a:r>
                      <a:endParaRPr lang="en-US" altLang="en-US" sz="2800" kern="1200" dirty="0" smtClean="0">
                        <a:solidFill>
                          <a:srgbClr val="000000"/>
                        </a:solidFill>
                        <a:latin typeface="Times New Roman" panose="02020603050405020304" pitchFamily="18" charset="0"/>
                        <a:ea typeface="SimSun" panose="02010600030101010101" pitchFamily="2" charset="-122"/>
                        <a:cs typeface="AR PL UMing HK" charset="0"/>
                      </a:endParaRP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lang="en-US" altLang="en-US" sz="2800" kern="1200" dirty="0" smtClean="0">
                          <a:solidFill>
                            <a:srgbClr val="000000"/>
                          </a:solidFill>
                          <a:latin typeface="Times New Roman" panose="02020603050405020304" pitchFamily="18" charset="0"/>
                          <a:ea typeface="SimSun" panose="02010600030101010101" pitchFamily="2" charset="-122"/>
                          <a:cs typeface="AR PL UMing HK" charset="0"/>
                        </a:rPr>
                        <a:t>2,200 </a:t>
                      </a:r>
                      <a:r>
                        <a:rPr lang="ja-JP" altLang="en-US" sz="2800" kern="1200" dirty="0" smtClean="0">
                          <a:solidFill>
                            <a:srgbClr val="000000"/>
                          </a:solidFill>
                          <a:latin typeface="Times New Roman" panose="02020603050405020304" pitchFamily="18" charset="0"/>
                          <a:ea typeface="SimSun" panose="02010600030101010101" pitchFamily="2" charset="-122"/>
                          <a:cs typeface="AR PL UMing HK" charset="0"/>
                        </a:rPr>
                        <a:t>伏</a:t>
                      </a:r>
                      <a:endParaRPr lang="en-US" altLang="en-US" sz="2800" kern="1200" dirty="0" smtClean="0">
                        <a:solidFill>
                          <a:srgbClr val="000000"/>
                        </a:solidFill>
                        <a:latin typeface="Times New Roman" panose="02020603050405020304" pitchFamily="18" charset="0"/>
                        <a:ea typeface="SimSun" panose="02010600030101010101" pitchFamily="2" charset="-122"/>
                        <a:cs typeface="AR PL UMing HK" charset="0"/>
                      </a:endParaRP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54442803"/>
                  </a:ext>
                </a:extLst>
              </a:tr>
              <a:tr h="369938">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lang="en-US" altLang="en-US" sz="2800" kern="1200" dirty="0" smtClean="0">
                          <a:solidFill>
                            <a:srgbClr val="000000"/>
                          </a:solidFill>
                          <a:latin typeface="Times New Roman" panose="02020603050405020304" pitchFamily="18" charset="0"/>
                          <a:ea typeface="SimSun" panose="02010600030101010101" pitchFamily="2" charset="-122"/>
                          <a:cs typeface="AR PL UMing HK" charset="0"/>
                        </a:rPr>
                        <a:t>E</a:t>
                      </a:r>
                      <a:r>
                        <a:rPr lang="ja-JP" altLang="en-US" sz="2800" kern="1200" dirty="0" smtClean="0">
                          <a:solidFill>
                            <a:srgbClr val="000000"/>
                          </a:solidFill>
                          <a:latin typeface="Times New Roman" panose="02020603050405020304" pitchFamily="18" charset="0"/>
                          <a:ea typeface="SimSun" panose="02010600030101010101" pitchFamily="2" charset="-122"/>
                          <a:cs typeface="AR PL UMing HK" charset="0"/>
                        </a:rPr>
                        <a:t>类</a:t>
                      </a:r>
                      <a:r>
                        <a:rPr lang="en-US" altLang="ja-JP" sz="2800" kern="1200" dirty="0" smtClean="0">
                          <a:solidFill>
                            <a:srgbClr val="000000"/>
                          </a:solidFill>
                          <a:latin typeface="Times New Roman" panose="02020603050405020304" pitchFamily="18" charset="0"/>
                          <a:ea typeface="SimSun" panose="02010600030101010101" pitchFamily="2" charset="-122"/>
                          <a:cs typeface="AR PL UMing HK" charset="0"/>
                        </a:rPr>
                        <a:t>(</a:t>
                      </a:r>
                      <a:r>
                        <a:rPr lang="ja-JP" altLang="en-US" sz="2800" kern="1200" dirty="0" smtClean="0">
                          <a:solidFill>
                            <a:srgbClr val="000000"/>
                          </a:solidFill>
                          <a:latin typeface="Times New Roman" panose="02020603050405020304" pitchFamily="18" charset="0"/>
                          <a:ea typeface="SimSun" panose="02010600030101010101" pitchFamily="2" charset="-122"/>
                          <a:cs typeface="AR PL UMing HK" charset="0"/>
                        </a:rPr>
                        <a:t>电气</a:t>
                      </a:r>
                      <a:r>
                        <a:rPr lang="en-US" altLang="ja-JP" sz="2800" kern="1200" dirty="0" smtClean="0">
                          <a:solidFill>
                            <a:srgbClr val="000000"/>
                          </a:solidFill>
                          <a:latin typeface="Times New Roman" panose="02020603050405020304" pitchFamily="18" charset="0"/>
                          <a:ea typeface="SimSun" panose="02010600030101010101" pitchFamily="2" charset="-122"/>
                          <a:cs typeface="AR PL UMing HK" charset="0"/>
                        </a:rPr>
                        <a:t>)</a:t>
                      </a:r>
                      <a:endParaRPr lang="en-US" altLang="en-US" sz="2800" kern="1200" dirty="0" smtClean="0">
                        <a:solidFill>
                          <a:srgbClr val="000000"/>
                        </a:solidFill>
                        <a:latin typeface="Times New Roman" panose="02020603050405020304" pitchFamily="18" charset="0"/>
                        <a:ea typeface="SimSun" panose="02010600030101010101" pitchFamily="2" charset="-122"/>
                        <a:cs typeface="AR PL UMing HK" charset="0"/>
                      </a:endParaRP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lang="en-US" altLang="en-US" sz="2800" kern="1200" dirty="0" smtClean="0">
                          <a:solidFill>
                            <a:srgbClr val="000000"/>
                          </a:solidFill>
                          <a:latin typeface="Times New Roman" panose="02020603050405020304" pitchFamily="18" charset="0"/>
                          <a:ea typeface="SimSun" panose="02010600030101010101" pitchFamily="2" charset="-122"/>
                          <a:cs typeface="AR PL UMing HK" charset="0"/>
                        </a:rPr>
                        <a:t>20,000 </a:t>
                      </a:r>
                      <a:r>
                        <a:rPr lang="ja-JP" altLang="en-US" sz="2800" kern="1200" dirty="0" smtClean="0">
                          <a:solidFill>
                            <a:srgbClr val="000000"/>
                          </a:solidFill>
                          <a:latin typeface="Times New Roman" panose="02020603050405020304" pitchFamily="18" charset="0"/>
                          <a:ea typeface="SimSun" panose="02010600030101010101" pitchFamily="2" charset="-122"/>
                          <a:cs typeface="AR PL UMing HK" charset="0"/>
                        </a:rPr>
                        <a:t>伏</a:t>
                      </a:r>
                      <a:endParaRPr lang="en-US" altLang="en-US" sz="2800" kern="1200" dirty="0" smtClean="0">
                        <a:solidFill>
                          <a:srgbClr val="000000"/>
                        </a:solidFill>
                        <a:latin typeface="Times New Roman" panose="02020603050405020304" pitchFamily="18" charset="0"/>
                        <a:ea typeface="SimSun" panose="02010600030101010101" pitchFamily="2" charset="-122"/>
                        <a:cs typeface="AR PL UMing HK" charset="0"/>
                      </a:endParaRP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79900000"/>
                  </a:ext>
                </a:extLst>
              </a:tr>
              <a:tr h="640180">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lang="en-US" altLang="en-US" sz="2800" kern="1200" dirty="0" smtClean="0">
                          <a:solidFill>
                            <a:srgbClr val="000000"/>
                          </a:solidFill>
                          <a:latin typeface="Times New Roman" panose="02020603050405020304" pitchFamily="18" charset="0"/>
                          <a:ea typeface="SimSun" panose="02010600030101010101" pitchFamily="2" charset="-122"/>
                          <a:cs typeface="AR PL UMing HK" charset="0"/>
                        </a:rPr>
                        <a:t>C</a:t>
                      </a:r>
                      <a:r>
                        <a:rPr lang="ja-JP" altLang="en-US" sz="2800" kern="1200" dirty="0" smtClean="0">
                          <a:solidFill>
                            <a:srgbClr val="000000"/>
                          </a:solidFill>
                          <a:latin typeface="Times New Roman" panose="02020603050405020304" pitchFamily="18" charset="0"/>
                          <a:ea typeface="SimSun" panose="02010600030101010101" pitchFamily="2" charset="-122"/>
                          <a:cs typeface="AR PL UMing HK" charset="0"/>
                        </a:rPr>
                        <a:t>级</a:t>
                      </a:r>
                      <a:r>
                        <a:rPr lang="en-US" altLang="ja-JP" sz="2800" kern="1200" dirty="0" smtClean="0">
                          <a:solidFill>
                            <a:srgbClr val="000000"/>
                          </a:solidFill>
                          <a:latin typeface="Times New Roman" panose="02020603050405020304" pitchFamily="18" charset="0"/>
                          <a:ea typeface="SimSun" panose="02010600030101010101" pitchFamily="2" charset="-122"/>
                          <a:cs typeface="AR PL UMing HK" charset="0"/>
                        </a:rPr>
                        <a:t>(</a:t>
                      </a:r>
                      <a:r>
                        <a:rPr lang="ja-JP" altLang="en-US" sz="2800" kern="1200" dirty="0" smtClean="0">
                          <a:solidFill>
                            <a:srgbClr val="000000"/>
                          </a:solidFill>
                          <a:latin typeface="Times New Roman" panose="02020603050405020304" pitchFamily="18" charset="0"/>
                          <a:ea typeface="SimSun" panose="02010600030101010101" pitchFamily="2" charset="-122"/>
                          <a:cs typeface="AR PL UMing HK" charset="0"/>
                        </a:rPr>
                        <a:t>导电</a:t>
                      </a:r>
                      <a:r>
                        <a:rPr lang="en-US" altLang="ja-JP" sz="2800" kern="1200" dirty="0" smtClean="0">
                          <a:solidFill>
                            <a:srgbClr val="000000"/>
                          </a:solidFill>
                          <a:latin typeface="Times New Roman" panose="02020603050405020304" pitchFamily="18" charset="0"/>
                          <a:ea typeface="SimSun" panose="02010600030101010101" pitchFamily="2" charset="-122"/>
                          <a:cs typeface="AR PL UMing HK" charset="0"/>
                        </a:rPr>
                        <a:t>)</a:t>
                      </a:r>
                      <a:endParaRPr lang="en-US" altLang="en-US" sz="2800" kern="1200" dirty="0" smtClean="0">
                        <a:solidFill>
                          <a:srgbClr val="000000"/>
                        </a:solidFill>
                        <a:latin typeface="Times New Roman" panose="02020603050405020304" pitchFamily="18" charset="0"/>
                        <a:ea typeface="SimSun" panose="02010600030101010101" pitchFamily="2" charset="-122"/>
                        <a:cs typeface="AR PL UMing HK" charset="0"/>
                      </a:endParaRP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lang="zh-CN" altLang="en-US" sz="2800" kern="1200" dirty="0" smtClean="0">
                          <a:solidFill>
                            <a:srgbClr val="000000"/>
                          </a:solidFill>
                          <a:latin typeface="Times New Roman" panose="02020603050405020304" pitchFamily="18" charset="0"/>
                          <a:ea typeface="SimSun" panose="02010600030101010101" pitchFamily="2" charset="-122"/>
                          <a:cs typeface="AR PL UMing HK" charset="0"/>
                        </a:rPr>
                        <a:t>没有电气危害防护</a:t>
                      </a:r>
                      <a:endParaRPr lang="en-US" altLang="en-US" sz="2800" kern="1200" dirty="0" smtClean="0">
                        <a:solidFill>
                          <a:srgbClr val="000000"/>
                        </a:solidFill>
                        <a:latin typeface="Times New Roman" panose="02020603050405020304" pitchFamily="18" charset="0"/>
                        <a:ea typeface="SimSun" panose="02010600030101010101" pitchFamily="2" charset="-122"/>
                        <a:cs typeface="AR PL UMing HK" charset="0"/>
                      </a:endParaRP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468515047"/>
                  </a:ext>
                </a:extLst>
              </a:tr>
            </a:tbl>
          </a:graphicData>
        </a:graphic>
      </p:graphicFrame>
      <p:sp>
        <p:nvSpPr>
          <p:cNvPr id="17" name="Rectangle 16"/>
          <p:cNvSpPr/>
          <p:nvPr/>
        </p:nvSpPr>
        <p:spPr>
          <a:xfrm>
            <a:off x="304800" y="1405662"/>
            <a:ext cx="8382000" cy="584775"/>
          </a:xfrm>
          <a:prstGeom prst="rect">
            <a:avLst/>
          </a:prstGeom>
        </p:spPr>
        <p:txBody>
          <a:bodyPr wrap="square">
            <a:spAutoFit/>
          </a:bodyPr>
          <a:lstStyle/>
          <a:p>
            <a:pPr marL="457200" indent="-457200">
              <a:buClr>
                <a:srgbClr val="0000FF"/>
              </a:buClr>
              <a:buFont typeface="Wingdings" panose="05000000000000000000" pitchFamily="2" charset="2"/>
              <a:buChar char="q"/>
            </a:pPr>
            <a:r>
              <a:rPr lang="zh-CN" altLang="en-US" sz="3200" dirty="0">
                <a:latin typeface="Times New Roman" panose="02020603050405020304" pitchFamily="18" charset="0"/>
                <a:cs typeface="Times New Roman" panose="02020603050405020304" pitchFamily="18" charset="0"/>
              </a:rPr>
              <a:t>并非任何个人保护设备</a:t>
            </a:r>
            <a:r>
              <a:rPr lang="en-US" sz="3200" dirty="0">
                <a:latin typeface="Times New Roman" panose="02020603050405020304" pitchFamily="18" charset="0"/>
                <a:cs typeface="Times New Roman" panose="02020603050405020304" pitchFamily="18" charset="0"/>
              </a:rPr>
              <a:t>(PPE)</a:t>
            </a:r>
            <a:r>
              <a:rPr lang="zh-CN" altLang="en-US" sz="3200" dirty="0">
                <a:latin typeface="Times New Roman" panose="02020603050405020304" pitchFamily="18" charset="0"/>
                <a:cs typeface="Times New Roman" panose="02020603050405020304" pitchFamily="18" charset="0"/>
              </a:rPr>
              <a:t>都适合所有人</a:t>
            </a:r>
            <a:endParaRPr lang="en-US" sz="3200" dirty="0">
              <a:latin typeface="Times New Roman" panose="02020603050405020304" pitchFamily="18" charset="0"/>
              <a:cs typeface="Times New Roman" panose="02020603050405020304" pitchFamily="18" charset="0"/>
            </a:endParaRPr>
          </a:p>
        </p:txBody>
      </p:sp>
      <p:sp>
        <p:nvSpPr>
          <p:cNvPr id="18" name="Rectangle 17"/>
          <p:cNvSpPr/>
          <p:nvPr/>
        </p:nvSpPr>
        <p:spPr>
          <a:xfrm>
            <a:off x="3965917" y="2120786"/>
            <a:ext cx="5105400" cy="461665"/>
          </a:xfrm>
          <a:prstGeom prst="rect">
            <a:avLst/>
          </a:prstGeom>
        </p:spPr>
        <p:txBody>
          <a:bodyPr wrap="square">
            <a:spAutoFit/>
          </a:bodyPr>
          <a:lstStyle/>
          <a:p>
            <a:pPr algn="ctr"/>
            <a:r>
              <a:rPr lang="en-US" altLang="en-US" sz="2400" kern="0" dirty="0">
                <a:latin typeface="Times New Roman" panose="02020603050405020304" pitchFamily="18" charset="0"/>
                <a:cs typeface="Times New Roman" panose="02020603050405020304" pitchFamily="18" charset="0"/>
              </a:rPr>
              <a:t>OSHA</a:t>
            </a:r>
            <a:r>
              <a:rPr lang="ja-JP" altLang="en-US" sz="2400" kern="0" dirty="0">
                <a:latin typeface="Times New Roman" panose="02020603050405020304" pitchFamily="18" charset="0"/>
                <a:cs typeface="Times New Roman" panose="02020603050405020304" pitchFamily="18" charset="0"/>
              </a:rPr>
              <a:t>法规： </a:t>
            </a:r>
            <a:r>
              <a:rPr lang="en-US" altLang="en-US" sz="2400" kern="0" dirty="0" smtClean="0">
                <a:latin typeface="Times New Roman" panose="02020603050405020304" pitchFamily="18" charset="0"/>
                <a:cs typeface="Times New Roman" panose="02020603050405020304" pitchFamily="18" charset="0"/>
                <a:hlinkClick r:id="rId3"/>
              </a:rPr>
              <a:t>1926.28</a:t>
            </a:r>
            <a:r>
              <a:rPr lang="en-US" altLang="en-US" sz="2400" kern="0" dirty="0" smtClean="0">
                <a:latin typeface="Times New Roman" panose="02020603050405020304" pitchFamily="18" charset="0"/>
                <a:cs typeface="Times New Roman" panose="02020603050405020304" pitchFamily="18" charset="0"/>
              </a:rPr>
              <a:t>, </a:t>
            </a:r>
            <a:r>
              <a:rPr lang="en-US" sz="2400" kern="0" dirty="0" smtClean="0">
                <a:latin typeface="Times New Roman" panose="02020603050405020304" pitchFamily="18" charset="0"/>
                <a:cs typeface="Times New Roman" panose="02020603050405020304" pitchFamily="18" charset="0"/>
                <a:hlinkClick r:id="rId4"/>
              </a:rPr>
              <a:t>1926.100</a:t>
            </a:r>
            <a:endParaRPr lang="en-US" sz="2400" dirty="0"/>
          </a:p>
        </p:txBody>
      </p:sp>
      <p:sp>
        <p:nvSpPr>
          <p:cNvPr id="19" name="Rectangle 18"/>
          <p:cNvSpPr/>
          <p:nvPr/>
        </p:nvSpPr>
        <p:spPr>
          <a:xfrm>
            <a:off x="713874" y="6020097"/>
            <a:ext cx="7325226" cy="461665"/>
          </a:xfrm>
          <a:prstGeom prst="rect">
            <a:avLst/>
          </a:prstGeom>
        </p:spPr>
        <p:txBody>
          <a:bodyPr wrap="square">
            <a:spAutoFit/>
          </a:bodyPr>
          <a:lstStyle/>
          <a:p>
            <a:pPr algn="ctr"/>
            <a:r>
              <a:rPr lang="zh-CN" altLang="en-US" sz="2400" kern="0" dirty="0" smtClean="0">
                <a:latin typeface="Times New Roman" panose="02020603050405020304" pitchFamily="18" charset="0"/>
                <a:cs typeface="Times New Roman" panose="02020603050405020304" pitchFamily="18" charset="0"/>
                <a:hlinkClick r:id="rId5"/>
              </a:rPr>
              <a:t>职业安全与健康管理局 </a:t>
            </a:r>
            <a:r>
              <a:rPr lang="en-US" altLang="zh-CN" sz="2400" kern="0" dirty="0" smtClean="0">
                <a:latin typeface="Times New Roman" panose="02020603050405020304" pitchFamily="18" charset="0"/>
                <a:cs typeface="Times New Roman" panose="02020603050405020304" pitchFamily="18" charset="0"/>
                <a:hlinkClick r:id="rId5"/>
              </a:rPr>
              <a:t>(OSHA) PPE</a:t>
            </a:r>
            <a:r>
              <a:rPr lang="zh-CN" altLang="en-US" sz="2400" kern="0" dirty="0" smtClean="0">
                <a:latin typeface="Times New Roman" panose="02020603050405020304" pitchFamily="18" charset="0"/>
                <a:cs typeface="Times New Roman" panose="02020603050405020304" pitchFamily="18" charset="0"/>
                <a:hlinkClick r:id="rId5"/>
              </a:rPr>
              <a:t>要求</a:t>
            </a:r>
            <a:endParaRPr lang="en-US" sz="2400" dirty="0"/>
          </a:p>
        </p:txBody>
      </p:sp>
    </p:spTree>
    <p:extLst>
      <p:ext uri="{BB962C8B-B14F-4D97-AF65-F5344CB8AC3E}">
        <p14:creationId xmlns:p14="http://schemas.microsoft.com/office/powerpoint/2010/main" val="2039384701"/>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96253" y="762000"/>
            <a:ext cx="8819147" cy="563562"/>
          </a:xfrm>
        </p:spPr>
        <p:txBody>
          <a:bodyPr>
            <a:normAutofit fontScale="90000"/>
          </a:bodyPr>
          <a:lstStyle/>
          <a:p>
            <a:r>
              <a:rPr lang="zh-CN" altLang="en-US" dirty="0" smtClean="0">
                <a:latin typeface="Times New Roman" panose="02020603050405020304" pitchFamily="18" charset="0"/>
                <a:ea typeface="SimSun" panose="02010600030101010101" pitchFamily="2" charset="-122"/>
              </a:rPr>
              <a:t> 个</a:t>
            </a:r>
            <a:r>
              <a:rPr lang="zh-CN" altLang="en-US" dirty="0">
                <a:latin typeface="Times New Roman" panose="02020603050405020304" pitchFamily="18" charset="0"/>
                <a:ea typeface="SimSun" panose="02010600030101010101" pitchFamily="2" charset="-122"/>
              </a:rPr>
              <a:t>人保护设</a:t>
            </a:r>
            <a:r>
              <a:rPr lang="zh-CN" altLang="en-US" dirty="0" smtClean="0">
                <a:latin typeface="Times New Roman" panose="02020603050405020304" pitchFamily="18" charset="0"/>
                <a:ea typeface="SimSun" panose="02010600030101010101" pitchFamily="2" charset="-122"/>
              </a:rPr>
              <a:t>备 </a:t>
            </a:r>
            <a:endParaRPr lang="en-US"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106</a:t>
            </a:fld>
            <a:endParaRPr lang="en-US" dirty="0"/>
          </a:p>
        </p:txBody>
      </p:sp>
      <p:sp>
        <p:nvSpPr>
          <p:cNvPr id="8" name="Rectangle 7"/>
          <p:cNvSpPr/>
          <p:nvPr/>
        </p:nvSpPr>
        <p:spPr>
          <a:xfrm>
            <a:off x="209550" y="1593146"/>
            <a:ext cx="8782050" cy="584775"/>
          </a:xfrm>
          <a:prstGeom prst="rect">
            <a:avLst/>
          </a:prstGeom>
        </p:spPr>
        <p:txBody>
          <a:bodyPr wrap="square">
            <a:spAutoFit/>
          </a:bodyPr>
          <a:lstStyle/>
          <a:p>
            <a:pPr marL="457200" indent="-457200">
              <a:buClr>
                <a:srgbClr val="0000FF"/>
              </a:buClr>
              <a:buFont typeface="Wingdings" panose="05000000000000000000" pitchFamily="2" charset="2"/>
              <a:buChar char="q"/>
            </a:pPr>
            <a:r>
              <a:rPr lang="zh-CN" altLang="en-US" sz="3200" dirty="0">
                <a:latin typeface="Times New Roman" panose="02020603050405020304" pitchFamily="18" charset="0"/>
                <a:cs typeface="Times New Roman" panose="02020603050405020304" pitchFamily="18" charset="0"/>
              </a:rPr>
              <a:t>不要在电线附近戴金属安全帽</a:t>
            </a:r>
            <a:endParaRPr lang="en-US" sz="3200" dirty="0">
              <a:latin typeface="Times New Roman" panose="02020603050405020304" pitchFamily="18" charset="0"/>
              <a:cs typeface="Times New Roman" panose="02020603050405020304" pitchFamily="18" charset="0"/>
            </a:endParaRPr>
          </a:p>
        </p:txBody>
      </p:sp>
      <p:pic>
        <p:nvPicPr>
          <p:cNvPr id="15" name="Picture 14" descr="It is a picture of class C hard hat" title="class C hard hat"/>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7200" y="2483584"/>
            <a:ext cx="3810532" cy="3524742"/>
          </a:xfrm>
          <a:prstGeom prst="rect">
            <a:avLst/>
          </a:prstGeom>
        </p:spPr>
      </p:pic>
      <p:sp>
        <p:nvSpPr>
          <p:cNvPr id="16" name="Rectangle 15"/>
          <p:cNvSpPr/>
          <p:nvPr/>
        </p:nvSpPr>
        <p:spPr>
          <a:xfrm>
            <a:off x="3124200" y="4540984"/>
            <a:ext cx="915635" cy="1631216"/>
          </a:xfrm>
          <a:prstGeom prst="rect">
            <a:avLst/>
          </a:prstGeom>
        </p:spPr>
        <p:txBody>
          <a:bodyPr wrap="non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pic>
        <p:nvPicPr>
          <p:cNvPr id="17" name="Picture 16" descr="This is a picture of class A/B hard hat" title="Class A/B hard hat"/>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76800" y="2483584"/>
            <a:ext cx="3637986" cy="3524742"/>
          </a:xfrm>
          <a:prstGeom prst="rect">
            <a:avLst/>
          </a:prstGeom>
        </p:spPr>
      </p:pic>
      <p:sp>
        <p:nvSpPr>
          <p:cNvPr id="18" name="Rectangle 17"/>
          <p:cNvSpPr/>
          <p:nvPr/>
        </p:nvSpPr>
        <p:spPr>
          <a:xfrm>
            <a:off x="685800" y="5423551"/>
            <a:ext cx="2202847" cy="584775"/>
          </a:xfrm>
          <a:prstGeom prst="rect">
            <a:avLst/>
          </a:prstGeom>
        </p:spPr>
        <p:txBody>
          <a:bodyPr wrap="none">
            <a:spAutoFit/>
          </a:bodyPr>
          <a:lstStyle/>
          <a:p>
            <a:r>
              <a:rPr lang="en-US" sz="3200" dirty="0">
                <a:solidFill>
                  <a:schemeClr val="bg1"/>
                </a:solidFill>
                <a:latin typeface="Times New Roman" panose="02020603050405020304" pitchFamily="18" charset="0"/>
                <a:ea typeface="MS PGothic" panose="020B0600070205080204" pitchFamily="34" charset="-128"/>
              </a:rPr>
              <a:t> C</a:t>
            </a:r>
            <a:r>
              <a:rPr lang="ja-JP" altLang="en-US" sz="3200" dirty="0">
                <a:solidFill>
                  <a:schemeClr val="bg1"/>
                </a:solidFill>
                <a:latin typeface="Times New Roman" panose="02020603050405020304" pitchFamily="18" charset="0"/>
                <a:ea typeface="MS PGothic" panose="020B0600070205080204" pitchFamily="34" charset="-128"/>
              </a:rPr>
              <a:t>级安全帽</a:t>
            </a:r>
            <a:endParaRPr lang="en-US" sz="3200" dirty="0">
              <a:solidFill>
                <a:schemeClr val="bg1"/>
              </a:solidFill>
            </a:endParaRPr>
          </a:p>
        </p:txBody>
      </p:sp>
      <p:sp>
        <p:nvSpPr>
          <p:cNvPr id="19" name="Rectangle 18"/>
          <p:cNvSpPr/>
          <p:nvPr/>
        </p:nvSpPr>
        <p:spPr>
          <a:xfrm>
            <a:off x="5029200" y="5360938"/>
            <a:ext cx="2669320" cy="584775"/>
          </a:xfrm>
          <a:prstGeom prst="rect">
            <a:avLst/>
          </a:prstGeom>
        </p:spPr>
        <p:txBody>
          <a:bodyPr wrap="none">
            <a:spAutoFit/>
          </a:bodyPr>
          <a:lstStyle/>
          <a:p>
            <a:r>
              <a:rPr lang="en-US" sz="3200" dirty="0" smtClean="0">
                <a:solidFill>
                  <a:schemeClr val="bg1"/>
                </a:solidFill>
                <a:latin typeface="Times New Roman" panose="02020603050405020304" pitchFamily="18" charset="0"/>
                <a:ea typeface="MS PGothic" panose="020B0600070205080204" pitchFamily="34" charset="-128"/>
              </a:rPr>
              <a:t>E </a:t>
            </a:r>
            <a:r>
              <a:rPr lang="en-US" sz="3200" dirty="0">
                <a:solidFill>
                  <a:schemeClr val="bg1"/>
                </a:solidFill>
                <a:latin typeface="Times New Roman" panose="02020603050405020304" pitchFamily="18" charset="0"/>
                <a:ea typeface="MS PGothic" panose="020B0600070205080204" pitchFamily="34" charset="-128"/>
              </a:rPr>
              <a:t>/ </a:t>
            </a:r>
            <a:r>
              <a:rPr lang="en-US" sz="3200" dirty="0" smtClean="0">
                <a:solidFill>
                  <a:schemeClr val="bg1"/>
                </a:solidFill>
                <a:latin typeface="Times New Roman" panose="02020603050405020304" pitchFamily="18" charset="0"/>
                <a:ea typeface="MS PGothic" panose="020B0600070205080204" pitchFamily="34" charset="-128"/>
              </a:rPr>
              <a:t>G</a:t>
            </a:r>
            <a:r>
              <a:rPr lang="ja-JP" altLang="en-US" sz="3200" dirty="0" smtClean="0">
                <a:solidFill>
                  <a:schemeClr val="bg1"/>
                </a:solidFill>
                <a:latin typeface="Times New Roman" panose="02020603050405020304" pitchFamily="18" charset="0"/>
                <a:ea typeface="MS PGothic" panose="020B0600070205080204" pitchFamily="34" charset="-128"/>
              </a:rPr>
              <a:t>级</a:t>
            </a:r>
            <a:r>
              <a:rPr lang="ja-JP" altLang="en-US" sz="3200" dirty="0">
                <a:solidFill>
                  <a:schemeClr val="bg1"/>
                </a:solidFill>
                <a:latin typeface="Times New Roman" panose="02020603050405020304" pitchFamily="18" charset="0"/>
                <a:ea typeface="MS PGothic" panose="020B0600070205080204" pitchFamily="34" charset="-128"/>
              </a:rPr>
              <a:t>安全帽</a:t>
            </a:r>
            <a:endParaRPr lang="en-US" sz="3200" dirty="0">
              <a:solidFill>
                <a:schemeClr val="bg1"/>
              </a:solidFill>
            </a:endParaRPr>
          </a:p>
        </p:txBody>
      </p:sp>
      <p:sp>
        <p:nvSpPr>
          <p:cNvPr id="20" name="Rectangle 19"/>
          <p:cNvSpPr/>
          <p:nvPr/>
        </p:nvSpPr>
        <p:spPr>
          <a:xfrm>
            <a:off x="6195875" y="4076045"/>
            <a:ext cx="1305589" cy="1569660"/>
          </a:xfrm>
          <a:prstGeom prst="rect">
            <a:avLst/>
          </a:prstGeom>
        </p:spPr>
        <p:txBody>
          <a:bodyPr wrap="square">
            <a:spAutoFit/>
          </a:bodyPr>
          <a:lstStyle/>
          <a:p>
            <a:r>
              <a:rPr lang="en-US" altLang="en-US" sz="9600" b="1" dirty="0" smtClean="0">
                <a:solidFill>
                  <a:srgbClr val="00B050"/>
                </a:solidFill>
                <a:latin typeface="Times New Roman" panose="02020603050405020304" pitchFamily="18" charset="0"/>
                <a:cs typeface="Times New Roman" panose="02020603050405020304" pitchFamily="18" charset="0"/>
              </a:rPr>
              <a:t>√</a:t>
            </a:r>
            <a:endParaRPr lang="en-US" sz="9600" b="1" dirty="0">
              <a:solidFill>
                <a:srgbClr val="00B050"/>
              </a:solidFill>
            </a:endParaRPr>
          </a:p>
        </p:txBody>
      </p:sp>
      <p:sp>
        <p:nvSpPr>
          <p:cNvPr id="12" name="Rectangle 11"/>
          <p:cNvSpPr/>
          <p:nvPr/>
        </p:nvSpPr>
        <p:spPr>
          <a:xfrm>
            <a:off x="1295400" y="6168683"/>
            <a:ext cx="6206064" cy="461665"/>
          </a:xfrm>
          <a:prstGeom prst="rect">
            <a:avLst/>
          </a:prstGeom>
        </p:spPr>
        <p:txBody>
          <a:bodyPr wrap="square">
            <a:spAutoFit/>
          </a:bodyPr>
          <a:lstStyle/>
          <a:p>
            <a:pPr algn="ctr"/>
            <a:r>
              <a:rPr lang="en-US" altLang="zh-CN" sz="2400" kern="0" dirty="0">
                <a:latin typeface="Times New Roman" panose="02020603050405020304" pitchFamily="18" charset="0"/>
                <a:cs typeface="Times New Roman" panose="02020603050405020304" pitchFamily="18" charset="0"/>
              </a:rPr>
              <a:t>OSHA</a:t>
            </a:r>
            <a:r>
              <a:rPr lang="zh-CN" altLang="en-US" sz="2400" kern="0" dirty="0">
                <a:latin typeface="Times New Roman" panose="02020603050405020304" pitchFamily="18" charset="0"/>
                <a:cs typeface="Times New Roman" panose="02020603050405020304" pitchFamily="18" charset="0"/>
              </a:rPr>
              <a:t>安全帽使用规定： </a:t>
            </a:r>
            <a:r>
              <a:rPr lang="en-US" altLang="en-US" sz="2400" kern="0" dirty="0" smtClean="0">
                <a:latin typeface="Times New Roman" panose="02020603050405020304" pitchFamily="18" charset="0"/>
                <a:cs typeface="Times New Roman" panose="02020603050405020304" pitchFamily="18" charset="0"/>
                <a:hlinkClick r:id="rId5"/>
              </a:rPr>
              <a:t>1926.100</a:t>
            </a:r>
            <a:endParaRPr lang="en-US" sz="2400" dirty="0"/>
          </a:p>
        </p:txBody>
      </p:sp>
      <p:sp>
        <p:nvSpPr>
          <p:cNvPr id="14" name="Rounded Rectangle 19" descr="It shows the picture of protected conductors" title="conductor protection"/>
          <p:cNvSpPr>
            <a:spLocks noChangeArrowheads="1"/>
          </p:cNvSpPr>
          <p:nvPr/>
        </p:nvSpPr>
        <p:spPr bwMode="auto">
          <a:xfrm rot="869479">
            <a:off x="496689" y="3756845"/>
            <a:ext cx="2149456" cy="783521"/>
          </a:xfrm>
          <a:prstGeom prst="roundRect">
            <a:avLst>
              <a:gd name="adj" fmla="val 16667"/>
            </a:avLst>
          </a:prstGeom>
          <a:noFill/>
          <a:ln w="47625">
            <a:solidFill>
              <a:srgbClr val="FF0000"/>
            </a:solidFill>
            <a:prstDash val="sysDash"/>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buSzPct val="100000"/>
              <a:buFont typeface="Times New Roman" panose="02020603050405020304" pitchFamily="18" charset="0"/>
              <a:buNone/>
            </a:pPr>
            <a:endParaRPr lang="en-US" altLang="en-US" dirty="0">
              <a:cs typeface="Arial" panose="020B0604020202020204" pitchFamily="34" charset="0"/>
            </a:endParaRPr>
          </a:p>
        </p:txBody>
      </p:sp>
      <p:cxnSp>
        <p:nvCxnSpPr>
          <p:cNvPr id="21" name="Straight Arrow Connector 4" descr="It shows the location of unused openings in the figure" title="arrow"/>
          <p:cNvCxnSpPr>
            <a:cxnSpLocks noChangeShapeType="1"/>
          </p:cNvCxnSpPr>
          <p:nvPr/>
        </p:nvCxnSpPr>
        <p:spPr bwMode="auto">
          <a:xfrm flipH="1">
            <a:off x="1905000" y="2208129"/>
            <a:ext cx="1219200" cy="1576914"/>
          </a:xfrm>
          <a:prstGeom prst="straightConnector1">
            <a:avLst/>
          </a:prstGeom>
          <a:noFill/>
          <a:ln w="28575">
            <a:solidFill>
              <a:srgbClr val="FF0000"/>
            </a:solidFill>
            <a:round/>
            <a:headEnd/>
            <a:tailEnd type="triangle" w="med" len="med"/>
          </a:ln>
          <a:effectLst>
            <a:outerShdw dist="17961" dir="2700000" algn="ctr" rotWithShape="0">
              <a:srgbClr val="000000"/>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548236104"/>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96253" y="762000"/>
            <a:ext cx="8819147" cy="563562"/>
          </a:xfrm>
        </p:spPr>
        <p:txBody>
          <a:bodyPr>
            <a:normAutofit fontScale="90000"/>
          </a:bodyPr>
          <a:lstStyle/>
          <a:p>
            <a:r>
              <a:rPr lang="zh-CN" altLang="en-US" dirty="0" smtClean="0">
                <a:latin typeface="Times New Roman" panose="02020603050405020304" pitchFamily="18" charset="0"/>
                <a:ea typeface="SimSun" panose="02010600030101010101" pitchFamily="2" charset="-122"/>
              </a:rPr>
              <a:t> 个</a:t>
            </a:r>
            <a:r>
              <a:rPr lang="zh-CN" altLang="en-US" dirty="0">
                <a:latin typeface="Times New Roman" panose="02020603050405020304" pitchFamily="18" charset="0"/>
                <a:ea typeface="SimSun" panose="02010600030101010101" pitchFamily="2" charset="-122"/>
              </a:rPr>
              <a:t>人保护设</a:t>
            </a:r>
            <a:r>
              <a:rPr lang="zh-CN" altLang="en-US" dirty="0" smtClean="0">
                <a:latin typeface="Times New Roman" panose="02020603050405020304" pitchFamily="18" charset="0"/>
                <a:ea typeface="SimSun" panose="02010600030101010101" pitchFamily="2" charset="-122"/>
              </a:rPr>
              <a:t>备  </a:t>
            </a:r>
            <a:endParaRPr lang="en-US"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107</a:t>
            </a:fld>
            <a:endParaRPr lang="en-US" dirty="0"/>
          </a:p>
        </p:txBody>
      </p:sp>
      <p:sp>
        <p:nvSpPr>
          <p:cNvPr id="8" name="Rectangle 7"/>
          <p:cNvSpPr/>
          <p:nvPr/>
        </p:nvSpPr>
        <p:spPr>
          <a:xfrm>
            <a:off x="209550" y="1447800"/>
            <a:ext cx="8782050" cy="584775"/>
          </a:xfrm>
          <a:prstGeom prst="rect">
            <a:avLst/>
          </a:prstGeom>
        </p:spPr>
        <p:txBody>
          <a:bodyPr wrap="square">
            <a:spAutoFit/>
          </a:bodyPr>
          <a:lstStyle/>
          <a:p>
            <a:pPr marL="457200" indent="-457200">
              <a:buClr>
                <a:srgbClr val="0000FF"/>
              </a:buClr>
              <a:buFont typeface="Wingdings" panose="05000000000000000000" pitchFamily="2" charset="2"/>
              <a:buChar char="q"/>
            </a:pPr>
            <a:r>
              <a:rPr lang="en-US" sz="3200" dirty="0" smtClean="0">
                <a:latin typeface="Times New Roman" panose="02020603050405020304" pitchFamily="18" charset="0"/>
                <a:ea typeface="MS PGothic" panose="020B0600070205080204" pitchFamily="34" charset="-128"/>
              </a:rPr>
              <a:t> </a:t>
            </a:r>
            <a:r>
              <a:rPr lang="zh-CN" altLang="en-US" sz="3200" dirty="0">
                <a:latin typeface="Times New Roman" panose="02020603050405020304" pitchFamily="18" charset="0"/>
                <a:cs typeface="Times New Roman" panose="02020603050405020304" pitchFamily="18" charset="0"/>
              </a:rPr>
              <a:t>认证标签显示其类别类型</a:t>
            </a:r>
            <a:endParaRPr lang="en-US" sz="3200" dirty="0">
              <a:latin typeface="Times New Roman" panose="02020603050405020304" pitchFamily="18" charset="0"/>
              <a:cs typeface="Times New Roman" panose="02020603050405020304" pitchFamily="18" charset="0"/>
            </a:endParaRPr>
          </a:p>
        </p:txBody>
      </p:sp>
      <p:sp>
        <p:nvSpPr>
          <p:cNvPr id="18" name="Rectangle 17"/>
          <p:cNvSpPr/>
          <p:nvPr/>
        </p:nvSpPr>
        <p:spPr>
          <a:xfrm>
            <a:off x="685800" y="5423551"/>
            <a:ext cx="3071675" cy="584775"/>
          </a:xfrm>
          <a:prstGeom prst="rect">
            <a:avLst/>
          </a:prstGeom>
        </p:spPr>
        <p:txBody>
          <a:bodyPr wrap="none">
            <a:spAutoFit/>
          </a:bodyPr>
          <a:lstStyle/>
          <a:p>
            <a:r>
              <a:rPr lang="en-US" sz="3200" dirty="0" smtClean="0">
                <a:solidFill>
                  <a:schemeClr val="bg1"/>
                </a:solidFill>
                <a:latin typeface="Times New Roman" panose="02020603050405020304" pitchFamily="18" charset="0"/>
                <a:ea typeface="MS PGothic" panose="020B0600070205080204" pitchFamily="34" charset="-128"/>
              </a:rPr>
              <a:t>Class C Hard Hat</a:t>
            </a:r>
            <a:endParaRPr lang="en-US" sz="3200" dirty="0">
              <a:solidFill>
                <a:schemeClr val="bg1"/>
              </a:solidFill>
            </a:endParaRPr>
          </a:p>
        </p:txBody>
      </p:sp>
      <p:sp>
        <p:nvSpPr>
          <p:cNvPr id="19" name="Rectangle 18"/>
          <p:cNvSpPr/>
          <p:nvPr/>
        </p:nvSpPr>
        <p:spPr>
          <a:xfrm>
            <a:off x="5029200" y="5360938"/>
            <a:ext cx="3459409" cy="584775"/>
          </a:xfrm>
          <a:prstGeom prst="rect">
            <a:avLst/>
          </a:prstGeom>
        </p:spPr>
        <p:txBody>
          <a:bodyPr wrap="none">
            <a:spAutoFit/>
          </a:bodyPr>
          <a:lstStyle/>
          <a:p>
            <a:r>
              <a:rPr lang="en-US" sz="3200" dirty="0" smtClean="0">
                <a:solidFill>
                  <a:schemeClr val="bg1"/>
                </a:solidFill>
                <a:latin typeface="Times New Roman" panose="02020603050405020304" pitchFamily="18" charset="0"/>
                <a:ea typeface="MS PGothic" panose="020B0600070205080204" pitchFamily="34" charset="-128"/>
              </a:rPr>
              <a:t>Class A/B Hard Hat</a:t>
            </a:r>
            <a:endParaRPr lang="en-US" sz="3200" dirty="0">
              <a:solidFill>
                <a:schemeClr val="bg1"/>
              </a:solidFill>
            </a:endParaRPr>
          </a:p>
        </p:txBody>
      </p:sp>
      <p:pic>
        <p:nvPicPr>
          <p:cNvPr id="4" name="Picture 3" descr="It shows the class type of hard hat" title="label"/>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0" y="2057400"/>
            <a:ext cx="7715829" cy="4490069"/>
          </a:xfrm>
          <a:prstGeom prst="rect">
            <a:avLst/>
          </a:prstGeom>
        </p:spPr>
      </p:pic>
      <p:sp>
        <p:nvSpPr>
          <p:cNvPr id="21" name="Rounded Rectangle 19" descr="It shows the picture of protected conductors" title="conductor protection"/>
          <p:cNvSpPr>
            <a:spLocks noChangeArrowheads="1"/>
          </p:cNvSpPr>
          <p:nvPr/>
        </p:nvSpPr>
        <p:spPr bwMode="auto">
          <a:xfrm rot="869479">
            <a:off x="1642585" y="4042855"/>
            <a:ext cx="2149456" cy="380629"/>
          </a:xfrm>
          <a:prstGeom prst="roundRect">
            <a:avLst>
              <a:gd name="adj" fmla="val 16667"/>
            </a:avLst>
          </a:prstGeom>
          <a:noFill/>
          <a:ln w="47625">
            <a:solidFill>
              <a:srgbClr val="FF0000"/>
            </a:solidFill>
            <a:prstDash val="sysDash"/>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buSzPct val="100000"/>
              <a:buFont typeface="Times New Roman" panose="02020603050405020304" pitchFamily="18" charset="0"/>
              <a:buNone/>
            </a:pPr>
            <a:endParaRPr lang="en-US" altLang="en-US" dirty="0">
              <a:cs typeface="Arial" panose="020B0604020202020204" pitchFamily="34" charset="0"/>
            </a:endParaRPr>
          </a:p>
        </p:txBody>
      </p:sp>
    </p:spTree>
    <p:extLst>
      <p:ext uri="{BB962C8B-B14F-4D97-AF65-F5344CB8AC3E}">
        <p14:creationId xmlns:p14="http://schemas.microsoft.com/office/powerpoint/2010/main" val="3161799317"/>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96253" y="762000"/>
            <a:ext cx="8819147" cy="563562"/>
          </a:xfrm>
        </p:spPr>
        <p:txBody>
          <a:bodyPr>
            <a:normAutofit fontScale="90000"/>
          </a:bodyPr>
          <a:lstStyle/>
          <a:p>
            <a:r>
              <a:rPr lang="zh-CN" altLang="en-US" dirty="0">
                <a:latin typeface="Times New Roman" panose="02020603050405020304" pitchFamily="18" charset="0"/>
                <a:ea typeface="SimSun" panose="02010600030101010101" pitchFamily="2" charset="-122"/>
              </a:rPr>
              <a:t>隔离电气部件</a:t>
            </a:r>
            <a:endParaRPr lang="en-US"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108</a:t>
            </a:fld>
            <a:endParaRPr lang="en-US" dirty="0"/>
          </a:p>
        </p:txBody>
      </p:sp>
      <p:sp>
        <p:nvSpPr>
          <p:cNvPr id="18" name="Rectangle 17"/>
          <p:cNvSpPr/>
          <p:nvPr/>
        </p:nvSpPr>
        <p:spPr>
          <a:xfrm>
            <a:off x="685800" y="5423551"/>
            <a:ext cx="3071675" cy="584775"/>
          </a:xfrm>
          <a:prstGeom prst="rect">
            <a:avLst/>
          </a:prstGeom>
        </p:spPr>
        <p:txBody>
          <a:bodyPr wrap="none">
            <a:spAutoFit/>
          </a:bodyPr>
          <a:lstStyle/>
          <a:p>
            <a:r>
              <a:rPr lang="en-US" sz="3200" dirty="0" smtClean="0">
                <a:solidFill>
                  <a:schemeClr val="bg1"/>
                </a:solidFill>
                <a:latin typeface="Times New Roman" panose="02020603050405020304" pitchFamily="18" charset="0"/>
                <a:ea typeface="MS PGothic" panose="020B0600070205080204" pitchFamily="34" charset="-128"/>
              </a:rPr>
              <a:t>Class C Hard Hat</a:t>
            </a:r>
            <a:endParaRPr lang="en-US" sz="3200" dirty="0">
              <a:solidFill>
                <a:schemeClr val="bg1"/>
              </a:solidFill>
            </a:endParaRPr>
          </a:p>
        </p:txBody>
      </p:sp>
      <p:sp>
        <p:nvSpPr>
          <p:cNvPr id="19" name="Rectangle 18"/>
          <p:cNvSpPr/>
          <p:nvPr/>
        </p:nvSpPr>
        <p:spPr>
          <a:xfrm>
            <a:off x="5029200" y="5360938"/>
            <a:ext cx="3459409" cy="584775"/>
          </a:xfrm>
          <a:prstGeom prst="rect">
            <a:avLst/>
          </a:prstGeom>
        </p:spPr>
        <p:txBody>
          <a:bodyPr wrap="none">
            <a:spAutoFit/>
          </a:bodyPr>
          <a:lstStyle/>
          <a:p>
            <a:r>
              <a:rPr lang="en-US" sz="3200" dirty="0" smtClean="0">
                <a:solidFill>
                  <a:schemeClr val="bg1"/>
                </a:solidFill>
                <a:latin typeface="Times New Roman" panose="02020603050405020304" pitchFamily="18" charset="0"/>
                <a:ea typeface="MS PGothic" panose="020B0600070205080204" pitchFamily="34" charset="-128"/>
              </a:rPr>
              <a:t>Class A/B Hard Hat</a:t>
            </a:r>
            <a:endParaRPr lang="en-US" sz="3200" dirty="0">
              <a:solidFill>
                <a:schemeClr val="bg1"/>
              </a:solidFill>
            </a:endParaRPr>
          </a:p>
        </p:txBody>
      </p:sp>
      <p:sp>
        <p:nvSpPr>
          <p:cNvPr id="13" name="Rectangle 12"/>
          <p:cNvSpPr/>
          <p:nvPr/>
        </p:nvSpPr>
        <p:spPr>
          <a:xfrm>
            <a:off x="241024" y="1906568"/>
            <a:ext cx="4883597" cy="1569660"/>
          </a:xfrm>
          <a:prstGeom prst="rect">
            <a:avLst/>
          </a:prstGeom>
        </p:spPr>
        <p:txBody>
          <a:bodyPr wrap="square">
            <a:spAutoFit/>
          </a:bodyPr>
          <a:lstStyle/>
          <a:p>
            <a:pPr lvl="1" indent="-457200">
              <a:buClr>
                <a:srgbClr val="3333FF"/>
              </a:buClr>
              <a:buFont typeface="Wingdings" panose="05000000000000000000" pitchFamily="2" charset="2"/>
              <a:buChar char="q"/>
            </a:pPr>
            <a:r>
              <a:rPr lang="en-US" altLang="en-US" sz="3200" dirty="0" smtClean="0">
                <a:latin typeface="Times New Roman" panose="02020603050405020304" pitchFamily="18" charset="0"/>
                <a:cs typeface="Times New Roman" panose="02020603050405020304" pitchFamily="18" charset="0"/>
              </a:rPr>
              <a:t> </a:t>
            </a:r>
            <a:r>
              <a:rPr lang="zh-CN" altLang="en-US" sz="3200" dirty="0">
                <a:latin typeface="Times New Roman" panose="02020603050405020304" pitchFamily="18" charset="0"/>
                <a:cs typeface="Times New Roman" panose="02020603050405020304" pitchFamily="18" charset="0"/>
              </a:rPr>
              <a:t>使用防护装置或障碍物</a:t>
            </a:r>
            <a:endParaRPr lang="en-US" altLang="en-US" sz="3200" dirty="0" smtClean="0">
              <a:latin typeface="Times New Roman" panose="02020603050405020304" pitchFamily="18" charset="0"/>
              <a:cs typeface="Times New Roman" panose="02020603050405020304" pitchFamily="18" charset="0"/>
            </a:endParaRPr>
          </a:p>
          <a:p>
            <a:pPr marL="0" lvl="1">
              <a:buClr>
                <a:srgbClr val="3333FF"/>
              </a:buClr>
            </a:pPr>
            <a:r>
              <a:rPr lang="en-US" altLang="en-US" sz="3200" dirty="0" smtClean="0">
                <a:latin typeface="Times New Roman" panose="02020603050405020304" pitchFamily="18" charset="0"/>
                <a:cs typeface="Times New Roman" panose="02020603050405020304" pitchFamily="18" charset="0"/>
              </a:rPr>
              <a:t> </a:t>
            </a:r>
          </a:p>
          <a:p>
            <a:pPr lvl="1" indent="-457200">
              <a:buClr>
                <a:srgbClr val="3333FF"/>
              </a:buClr>
              <a:buFont typeface="Wingdings" panose="05000000000000000000" pitchFamily="2" charset="2"/>
              <a:buChar char="q"/>
            </a:pPr>
            <a:r>
              <a:rPr lang="ja-JP" altLang="en-US" sz="3200" dirty="0" smtClean="0">
                <a:latin typeface="Times New Roman" panose="02020603050405020304" pitchFamily="18" charset="0"/>
                <a:cs typeface="Times New Roman" panose="02020603050405020304" pitchFamily="18" charset="0"/>
              </a:rPr>
              <a:t>更换</a:t>
            </a:r>
            <a:r>
              <a:rPr lang="ja-JP" altLang="en-US" sz="3200" dirty="0">
                <a:latin typeface="Times New Roman" panose="02020603050405020304" pitchFamily="18" charset="0"/>
                <a:cs typeface="Times New Roman" panose="02020603050405020304" pitchFamily="18" charset="0"/>
              </a:rPr>
              <a:t>盖子</a:t>
            </a:r>
            <a:endParaRPr lang="en-US" altLang="en-US" sz="3200" dirty="0">
              <a:latin typeface="Times New Roman" panose="02020603050405020304" pitchFamily="18" charset="0"/>
              <a:cs typeface="Times New Roman" panose="02020603050405020304" pitchFamily="18" charset="0"/>
            </a:endParaRPr>
          </a:p>
        </p:txBody>
      </p:sp>
      <p:pic>
        <p:nvPicPr>
          <p:cNvPr id="14" name="Picture 4" descr="electrical part example" title="isolate electrical part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13375" y="1859816"/>
            <a:ext cx="342582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5"/>
          <p:cNvSpPr>
            <a:spLocks noChangeArrowheads="1"/>
          </p:cNvSpPr>
          <p:nvPr/>
        </p:nvSpPr>
        <p:spPr bwMode="auto">
          <a:xfrm>
            <a:off x="176074" y="3797041"/>
            <a:ext cx="5234125" cy="1588127"/>
          </a:xfrm>
          <a:prstGeom prst="rect">
            <a:avLst/>
          </a:prstGeom>
          <a:noFill/>
          <a:ln>
            <a:noFill/>
          </a:ln>
          <a:effectLst/>
          <a:extLst/>
        </p:spPr>
        <p:txBody>
          <a:bodyPr wrap="square">
            <a:spAutoFit/>
          </a:bodyPr>
          <a:lstStyle>
            <a:lvl1pPr>
              <a:spcBef>
                <a:spcPct val="20000"/>
              </a:spcBef>
              <a:buClr>
                <a:srgbClr val="FFCC00"/>
              </a:buClr>
              <a:buChar char="•"/>
              <a:defRPr sz="2800">
                <a:solidFill>
                  <a:schemeClr val="bg1"/>
                </a:solidFill>
                <a:latin typeface="Arial" panose="020B0604020202020204" pitchFamily="34" charset="0"/>
              </a:defRPr>
            </a:lvl1pPr>
            <a:lvl2pPr marL="742950" indent="-285750">
              <a:spcBef>
                <a:spcPct val="20000"/>
              </a:spcBef>
              <a:buClr>
                <a:srgbClr val="FFCC00"/>
              </a:buClr>
              <a:buFont typeface="Wingdings" panose="05000000000000000000" pitchFamily="2" charset="2"/>
              <a:buChar char="Ø"/>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nSpc>
                <a:spcPct val="90000"/>
              </a:lnSpc>
              <a:spcBef>
                <a:spcPct val="0"/>
              </a:spcBef>
              <a:buClrTx/>
              <a:buFontTx/>
              <a:buNone/>
            </a:pPr>
            <a:r>
              <a:rPr lang="zh-CN" altLang="en-US" dirty="0">
                <a:solidFill>
                  <a:schemeClr val="tx1"/>
                </a:solidFill>
                <a:latin typeface="Times New Roman" panose="02020603050405020304" pitchFamily="18" charset="0"/>
                <a:cs typeface="Times New Roman" panose="02020603050405020304" pitchFamily="18" charset="0"/>
              </a:rPr>
              <a:t>防止在</a:t>
            </a:r>
            <a:r>
              <a:rPr lang="en-US" altLang="zh-CN" dirty="0">
                <a:solidFill>
                  <a:srgbClr val="FF0000"/>
                </a:solidFill>
                <a:latin typeface="Times New Roman" panose="02020603050405020304" pitchFamily="18" charset="0"/>
                <a:cs typeface="Times New Roman" panose="02020603050405020304" pitchFamily="18" charset="0"/>
              </a:rPr>
              <a:t>50</a:t>
            </a:r>
            <a:r>
              <a:rPr lang="zh-CN" altLang="en-US" dirty="0">
                <a:solidFill>
                  <a:srgbClr val="FF0000"/>
                </a:solidFill>
                <a:latin typeface="Times New Roman" panose="02020603050405020304" pitchFamily="18" charset="0"/>
                <a:cs typeface="Times New Roman" panose="02020603050405020304" pitchFamily="18" charset="0"/>
              </a:rPr>
              <a:t>伏或更高</a:t>
            </a:r>
            <a:r>
              <a:rPr lang="zh-CN" altLang="en-US" dirty="0">
                <a:solidFill>
                  <a:schemeClr val="tx1"/>
                </a:solidFill>
                <a:latin typeface="Times New Roman" panose="02020603050405020304" pitchFamily="18" charset="0"/>
                <a:cs typeface="Times New Roman" panose="02020603050405020304" pitchFamily="18" charset="0"/>
              </a:rPr>
              <a:t>电压下工作的电气设备的带电部件意外接触</a:t>
            </a:r>
            <a:endParaRPr lang="en-US" altLang="en-US" dirty="0" smtClean="0">
              <a:solidFill>
                <a:schemeClr val="tx1"/>
              </a:solidFill>
              <a:latin typeface="Times New Roman" panose="02020603050405020304" pitchFamily="18" charset="0"/>
              <a:cs typeface="Times New Roman" panose="02020603050405020304" pitchFamily="18" charset="0"/>
            </a:endParaRPr>
          </a:p>
          <a:p>
            <a:pPr>
              <a:lnSpc>
                <a:spcPct val="90000"/>
              </a:lnSpc>
              <a:spcBef>
                <a:spcPct val="0"/>
              </a:spcBef>
              <a:buClrTx/>
              <a:buNone/>
            </a:pPr>
            <a:endParaRPr lang="en-US" altLang="en-US" sz="2400" kern="0" dirty="0" smtClean="0">
              <a:solidFill>
                <a:schemeClr val="tx1"/>
              </a:solidFill>
              <a:latin typeface="Times New Roman" panose="02020603050405020304" pitchFamily="18" charset="0"/>
              <a:cs typeface="Times New Roman" panose="02020603050405020304" pitchFamily="18" charset="0"/>
            </a:endParaRPr>
          </a:p>
          <a:p>
            <a:pPr>
              <a:lnSpc>
                <a:spcPct val="90000"/>
              </a:lnSpc>
              <a:spcBef>
                <a:spcPct val="0"/>
              </a:spcBef>
              <a:buClrTx/>
              <a:buNone/>
            </a:pPr>
            <a:r>
              <a:rPr lang="en-US" altLang="en-US" sz="2400" kern="0" dirty="0">
                <a:solidFill>
                  <a:schemeClr val="tx1"/>
                </a:solidFill>
                <a:latin typeface="Times New Roman" panose="02020603050405020304" pitchFamily="18" charset="0"/>
                <a:cs typeface="Times New Roman" panose="02020603050405020304" pitchFamily="18" charset="0"/>
              </a:rPr>
              <a:t>OSHA</a:t>
            </a:r>
            <a:r>
              <a:rPr lang="ja-JP" altLang="en-US" sz="2400" kern="0" dirty="0">
                <a:solidFill>
                  <a:schemeClr val="tx1"/>
                </a:solidFill>
                <a:latin typeface="Times New Roman" panose="02020603050405020304" pitchFamily="18" charset="0"/>
                <a:cs typeface="Times New Roman" panose="02020603050405020304" pitchFamily="18" charset="0"/>
              </a:rPr>
              <a:t>法规：</a:t>
            </a:r>
            <a:r>
              <a:rPr lang="ja-JP" altLang="en-US" dirty="0">
                <a:solidFill>
                  <a:schemeClr val="tx1"/>
                </a:solidFill>
                <a:latin typeface="Times New Roman" panose="02020603050405020304" pitchFamily="18" charset="0"/>
                <a:cs typeface="Times New Roman" panose="02020603050405020304" pitchFamily="18" charset="0"/>
              </a:rPr>
              <a:t> </a:t>
            </a:r>
            <a:r>
              <a:rPr lang="en-US" sz="2400" kern="0" dirty="0" smtClean="0">
                <a:solidFill>
                  <a:schemeClr val="tx1"/>
                </a:solidFill>
                <a:latin typeface="Times New Roman" panose="02020603050405020304" pitchFamily="18" charset="0"/>
                <a:cs typeface="Times New Roman" panose="02020603050405020304" pitchFamily="18" charset="0"/>
                <a:hlinkClick r:id="rId4"/>
              </a:rPr>
              <a:t>1926.403(</a:t>
            </a:r>
            <a:r>
              <a:rPr lang="en-US" sz="2400" kern="0" dirty="0" err="1" smtClean="0">
                <a:solidFill>
                  <a:schemeClr val="tx1"/>
                </a:solidFill>
                <a:latin typeface="Times New Roman" panose="02020603050405020304" pitchFamily="18" charset="0"/>
                <a:cs typeface="Times New Roman" panose="02020603050405020304" pitchFamily="18" charset="0"/>
                <a:hlinkClick r:id="rId4"/>
              </a:rPr>
              <a:t>i</a:t>
            </a:r>
            <a:r>
              <a:rPr lang="en-US" sz="2400" kern="0" dirty="0">
                <a:solidFill>
                  <a:schemeClr val="tx1"/>
                </a:solidFill>
                <a:latin typeface="Times New Roman" panose="02020603050405020304" pitchFamily="18" charset="0"/>
                <a:cs typeface="Times New Roman" panose="02020603050405020304" pitchFamily="18" charset="0"/>
                <a:hlinkClick r:id="rId4"/>
              </a:rPr>
              <a:t>)(2)(i)</a:t>
            </a:r>
            <a:endParaRPr lang="en-US" altLang="en-US" sz="2400" kern="0" dirty="0">
              <a:solidFill>
                <a:schemeClr val="tx1"/>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6758904" y="4572000"/>
            <a:ext cx="915635" cy="1631216"/>
          </a:xfrm>
          <a:prstGeom prst="rect">
            <a:avLst/>
          </a:prstGeom>
        </p:spPr>
        <p:txBody>
          <a:bodyPr wrap="non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Tree>
    <p:extLst>
      <p:ext uri="{BB962C8B-B14F-4D97-AF65-F5344CB8AC3E}">
        <p14:creationId xmlns:p14="http://schemas.microsoft.com/office/powerpoint/2010/main" val="3711750764"/>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96253" y="762000"/>
            <a:ext cx="8819147" cy="563562"/>
          </a:xfrm>
        </p:spPr>
        <p:txBody>
          <a:bodyPr>
            <a:normAutofit fontScale="90000"/>
          </a:bodyPr>
          <a:lstStyle/>
          <a:p>
            <a:r>
              <a:rPr lang="zh-CN" altLang="en-US" dirty="0" smtClean="0">
                <a:latin typeface="Times New Roman" panose="02020603050405020304" pitchFamily="18" charset="0"/>
                <a:ea typeface="SimSun" panose="02010600030101010101" pitchFamily="2" charset="-122"/>
              </a:rPr>
              <a:t> 隔</a:t>
            </a:r>
            <a:r>
              <a:rPr lang="zh-CN" altLang="en-US" dirty="0">
                <a:latin typeface="Times New Roman" panose="02020603050405020304" pitchFamily="18" charset="0"/>
                <a:ea typeface="SimSun" panose="02010600030101010101" pitchFamily="2" charset="-122"/>
              </a:rPr>
              <a:t>离电气部件</a:t>
            </a:r>
            <a:endParaRPr lang="en-US"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109</a:t>
            </a:fld>
            <a:endParaRPr lang="en-US" dirty="0"/>
          </a:p>
        </p:txBody>
      </p:sp>
      <p:pic>
        <p:nvPicPr>
          <p:cNvPr id="12" name="Picture 1029" descr="opening box" title="opening box"/>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38477" y="2514600"/>
            <a:ext cx="3140075" cy="3962400"/>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pic>
      <p:pic>
        <p:nvPicPr>
          <p:cNvPr id="16" name="Picture 1028" descr="opening box2" title="opening box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758560" y="2484438"/>
            <a:ext cx="3198813" cy="3962400"/>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pic>
      <p:sp>
        <p:nvSpPr>
          <p:cNvPr id="17" name="Rectangle 1027"/>
          <p:cNvSpPr txBox="1">
            <a:spLocks noChangeArrowheads="1"/>
          </p:cNvSpPr>
          <p:nvPr/>
        </p:nvSpPr>
        <p:spPr bwMode="auto">
          <a:xfrm>
            <a:off x="258469" y="1447800"/>
            <a:ext cx="849471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457200" lvl="1" indent="-457200">
              <a:lnSpc>
                <a:spcPct val="90000"/>
              </a:lnSpc>
              <a:spcBef>
                <a:spcPct val="15000"/>
              </a:spcBef>
              <a:buClr>
                <a:srgbClr val="3333FF"/>
              </a:buClr>
              <a:buFont typeface="Wingdings" panose="05000000000000000000" pitchFamily="2" charset="2"/>
              <a:buChar char="q"/>
            </a:pPr>
            <a:r>
              <a:rPr lang="zh-CN" altLang="en-US" sz="3200" dirty="0">
                <a:latin typeface="Times New Roman" panose="02020603050405020304" pitchFamily="18" charset="0"/>
                <a:cs typeface="Times New Roman" panose="02020603050405020304" pitchFamily="18" charset="0"/>
              </a:rPr>
              <a:t>进入其中的导体必须受到保护，未使用的开口必须关闭。</a:t>
            </a:r>
            <a:endParaRPr lang="en-US" altLang="en-US" sz="3200" dirty="0">
              <a:latin typeface="Times New Roman" panose="02020603050405020304" pitchFamily="18" charset="0"/>
              <a:cs typeface="Times New Roman" panose="02020603050405020304" pitchFamily="18" charset="0"/>
            </a:endParaRPr>
          </a:p>
        </p:txBody>
      </p:sp>
      <p:sp>
        <p:nvSpPr>
          <p:cNvPr id="8" name="Rectangle 7"/>
          <p:cNvSpPr/>
          <p:nvPr/>
        </p:nvSpPr>
        <p:spPr>
          <a:xfrm>
            <a:off x="2971800" y="3276600"/>
            <a:ext cx="915635" cy="1631216"/>
          </a:xfrm>
          <a:prstGeom prst="rect">
            <a:avLst/>
          </a:prstGeom>
        </p:spPr>
        <p:txBody>
          <a:bodyPr wrap="non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
        <p:nvSpPr>
          <p:cNvPr id="11" name="Rectangle 10"/>
          <p:cNvSpPr/>
          <p:nvPr/>
        </p:nvSpPr>
        <p:spPr>
          <a:xfrm>
            <a:off x="6629400" y="2760603"/>
            <a:ext cx="915635" cy="1631216"/>
          </a:xfrm>
          <a:prstGeom prst="rect">
            <a:avLst/>
          </a:prstGeom>
        </p:spPr>
        <p:txBody>
          <a:bodyPr wrap="non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Tree>
    <p:extLst>
      <p:ext uri="{BB962C8B-B14F-4D97-AF65-F5344CB8AC3E}">
        <p14:creationId xmlns:p14="http://schemas.microsoft.com/office/powerpoint/2010/main" val="31900341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457200" y="503238"/>
            <a:ext cx="8229600" cy="563562"/>
          </a:xfrm>
        </p:spPr>
        <p:txBody>
          <a:bodyPr>
            <a:normAutofit fontScale="90000"/>
          </a:bodyPr>
          <a:lstStyle/>
          <a:p>
            <a:r>
              <a:rPr lang="zh-CN" altLang="en-US" dirty="0" smtClean="0">
                <a:latin typeface="Times New Roman" panose="02020603050405020304" pitchFamily="18" charset="0"/>
                <a:cs typeface="Times New Roman" panose="02020603050405020304" pitchFamily="18" charset="0"/>
              </a:rPr>
              <a:t> 培</a:t>
            </a:r>
            <a:r>
              <a:rPr lang="zh-CN" altLang="en-US" dirty="0">
                <a:latin typeface="Times New Roman" panose="02020603050405020304" pitchFamily="18" charset="0"/>
                <a:cs typeface="Times New Roman" panose="02020603050405020304" pitchFamily="18" charset="0"/>
              </a:rPr>
              <a:t>训模块概述</a:t>
            </a:r>
            <a:endParaRPr lang="en-US" altLang="en-US" dirty="0">
              <a:latin typeface="Times New Roman" panose="02020603050405020304" pitchFamily="18" charset="0"/>
              <a:cs typeface="Times New Roman" panose="02020603050405020304" pitchFamily="18" charset="0"/>
            </a:endParaRPr>
          </a:p>
        </p:txBody>
      </p:sp>
      <p:sp>
        <p:nvSpPr>
          <p:cNvPr id="25605" name="Content Placeholder 2"/>
          <p:cNvSpPr>
            <a:spLocks noGrp="1"/>
          </p:cNvSpPr>
          <p:nvPr>
            <p:ph idx="1"/>
          </p:nvPr>
        </p:nvSpPr>
        <p:spPr>
          <a:xfrm>
            <a:off x="419100" y="1371600"/>
            <a:ext cx="8305800" cy="5105400"/>
          </a:xfrm>
        </p:spPr>
        <p:txBody>
          <a:bodyPr/>
          <a:lstStyle/>
          <a:p>
            <a:pPr algn="just">
              <a:buClr>
                <a:srgbClr val="3333FF"/>
              </a:buClr>
              <a:buFont typeface="Wingdings" panose="05000000000000000000" pitchFamily="2" charset="2"/>
              <a:buChar char="q"/>
            </a:pPr>
            <a:r>
              <a:rPr lang="zh-CN" altLang="en-US" dirty="0" smtClean="0">
                <a:latin typeface="Times New Roman" panose="02020603050405020304" pitchFamily="18" charset="0"/>
                <a:cs typeface="Times New Roman" panose="02020603050405020304" pitchFamily="18" charset="0"/>
              </a:rPr>
              <a:t> 第一部分</a:t>
            </a:r>
            <a:r>
              <a:rPr lang="en-US" altLang="zh-CN" dirty="0" smtClean="0">
                <a:latin typeface="Times New Roman" panose="02020603050405020304" pitchFamily="18" charset="0"/>
                <a:cs typeface="Times New Roman" panose="02020603050405020304" pitchFamily="18" charset="0"/>
              </a:rPr>
              <a:t>: </a:t>
            </a:r>
            <a:r>
              <a:rPr lang="zh-CN" altLang="en-US" dirty="0" smtClean="0">
                <a:latin typeface="Times New Roman" panose="02020603050405020304" pitchFamily="18" charset="0"/>
                <a:cs typeface="Times New Roman" panose="02020603050405020304" pitchFamily="18" charset="0"/>
              </a:rPr>
              <a:t>基本</a:t>
            </a:r>
            <a:r>
              <a:rPr lang="zh-CN" altLang="en-US" dirty="0">
                <a:latin typeface="Times New Roman" panose="02020603050405020304" pitchFamily="18" charset="0"/>
                <a:cs typeface="Times New Roman" panose="02020603050405020304" pitchFamily="18" charset="0"/>
              </a:rPr>
              <a:t>术语和案例研究</a:t>
            </a:r>
            <a:endParaRPr lang="en-US" altLang="en-US" dirty="0">
              <a:latin typeface="Times New Roman" panose="02020603050405020304" pitchFamily="18" charset="0"/>
              <a:cs typeface="Times New Roman" panose="02020603050405020304" pitchFamily="18" charset="0"/>
            </a:endParaRPr>
          </a:p>
          <a:p>
            <a:pPr lvl="1" algn="just">
              <a:buClr>
                <a:srgbClr val="3333FF"/>
              </a:buClr>
              <a:buFont typeface="Wingdings" panose="05000000000000000000" pitchFamily="2" charset="2"/>
              <a:buChar char="§"/>
            </a:pPr>
            <a:r>
              <a:rPr lang="zh-CN" altLang="en-US" dirty="0">
                <a:latin typeface="Times New Roman" panose="02020603050405020304" pitchFamily="18" charset="0"/>
                <a:cs typeface="Times New Roman" panose="02020603050405020304" pitchFamily="18" charset="0"/>
              </a:rPr>
              <a:t>职业安全与健康法案下的工人权利</a:t>
            </a:r>
            <a:endParaRPr lang="en-US" altLang="en-US" dirty="0">
              <a:latin typeface="Times New Roman" panose="02020603050405020304" pitchFamily="18" charset="0"/>
              <a:cs typeface="Times New Roman" panose="02020603050405020304" pitchFamily="18" charset="0"/>
            </a:endParaRPr>
          </a:p>
          <a:p>
            <a:pPr lvl="1" algn="just">
              <a:buClr>
                <a:srgbClr val="3333FF"/>
              </a:buClr>
              <a:buFont typeface="Wingdings" panose="05000000000000000000" pitchFamily="2" charset="2"/>
              <a:buChar char="§"/>
            </a:pPr>
            <a:r>
              <a:rPr lang="zh-CN" altLang="en-US" dirty="0">
                <a:latin typeface="Times New Roman" panose="02020603050405020304" pitchFamily="18" charset="0"/>
                <a:cs typeface="Times New Roman" panose="02020603050405020304" pitchFamily="18" charset="0"/>
              </a:rPr>
              <a:t>电气危害统计数据</a:t>
            </a:r>
            <a:endParaRPr lang="en-US" altLang="en-US" dirty="0">
              <a:latin typeface="Times New Roman" panose="02020603050405020304" pitchFamily="18" charset="0"/>
              <a:cs typeface="Times New Roman" panose="02020603050405020304" pitchFamily="18" charset="0"/>
            </a:endParaRPr>
          </a:p>
          <a:p>
            <a:pPr lvl="1" algn="just">
              <a:buClr>
                <a:srgbClr val="3333FF"/>
              </a:buClr>
              <a:buFont typeface="Wingdings" panose="05000000000000000000" pitchFamily="2" charset="2"/>
              <a:buChar char="§"/>
            </a:pPr>
            <a:r>
              <a:rPr lang="zh-CN" altLang="en-US" dirty="0">
                <a:solidFill>
                  <a:srgbClr val="222222"/>
                </a:solidFill>
                <a:latin typeface="inherit"/>
              </a:rPr>
              <a:t>电力基本术语</a:t>
            </a:r>
            <a:endParaRPr lang="en-US" altLang="en-US" dirty="0">
              <a:latin typeface="Times New Roman" panose="02020603050405020304" pitchFamily="18" charset="0"/>
              <a:cs typeface="Times New Roman" panose="02020603050405020304" pitchFamily="18" charset="0"/>
            </a:endParaRPr>
          </a:p>
          <a:p>
            <a:pPr lvl="1" algn="just">
              <a:buClr>
                <a:srgbClr val="3333FF"/>
              </a:buClr>
              <a:buFont typeface="Wingdings" panose="05000000000000000000" pitchFamily="2" charset="2"/>
              <a:buChar char="§"/>
            </a:pPr>
            <a:r>
              <a:rPr lang="zh-CN" altLang="en-US" dirty="0">
                <a:latin typeface="Times New Roman" panose="02020603050405020304" pitchFamily="18" charset="0"/>
                <a:cs typeface="Times New Roman" panose="02020603050405020304" pitchFamily="18" charset="0"/>
              </a:rPr>
              <a:t>案例研究讨论</a:t>
            </a:r>
            <a:endParaRPr lang="en-US" altLang="zh-CN" dirty="0">
              <a:latin typeface="Times New Roman" panose="02020603050405020304" pitchFamily="18" charset="0"/>
              <a:cs typeface="Times New Roman" panose="02020603050405020304" pitchFamily="18" charset="0"/>
            </a:endParaRPr>
          </a:p>
          <a:p>
            <a:pPr algn="just">
              <a:buClr>
                <a:srgbClr val="3333FF"/>
              </a:buClr>
              <a:buFont typeface="Wingdings" panose="05000000000000000000" pitchFamily="2" charset="2"/>
              <a:buChar char="q"/>
            </a:pPr>
            <a:endParaRPr lang="en-US" altLang="en-US" sz="1400" dirty="0" smtClean="0">
              <a:latin typeface="Times New Roman" panose="02020603050405020304" pitchFamily="18" charset="0"/>
              <a:cs typeface="Times New Roman" panose="02020603050405020304" pitchFamily="18" charset="0"/>
            </a:endParaRPr>
          </a:p>
          <a:p>
            <a:pPr algn="just">
              <a:buClr>
                <a:schemeClr val="bg1">
                  <a:lumMod val="75000"/>
                </a:schemeClr>
              </a:buClr>
              <a:buFont typeface="Wingdings" panose="05000000000000000000" pitchFamily="2" charset="2"/>
              <a:buChar char="q"/>
            </a:pPr>
            <a:r>
              <a:rPr lang="zh-CN" altLang="en-US" dirty="0" smtClean="0">
                <a:solidFill>
                  <a:schemeClr val="bg1">
                    <a:lumMod val="75000"/>
                  </a:schemeClr>
                </a:solidFill>
                <a:latin typeface="Times New Roman" panose="02020603050405020304" pitchFamily="18" charset="0"/>
                <a:cs typeface="Times New Roman" panose="02020603050405020304" pitchFamily="18" charset="0"/>
              </a:rPr>
              <a:t> 第</a:t>
            </a:r>
            <a:r>
              <a:rPr lang="zh-CN" altLang="en-US" dirty="0">
                <a:solidFill>
                  <a:schemeClr val="bg1">
                    <a:lumMod val="75000"/>
                  </a:schemeClr>
                </a:solidFill>
                <a:latin typeface="Times New Roman" panose="02020603050405020304" pitchFamily="18" charset="0"/>
                <a:cs typeface="Times New Roman" panose="02020603050405020304" pitchFamily="18" charset="0"/>
              </a:rPr>
              <a:t>二</a:t>
            </a:r>
            <a:r>
              <a:rPr lang="zh-CN" altLang="en-US" dirty="0" smtClean="0">
                <a:solidFill>
                  <a:schemeClr val="bg1">
                    <a:lumMod val="75000"/>
                  </a:schemeClr>
                </a:solidFill>
                <a:latin typeface="Times New Roman" panose="02020603050405020304" pitchFamily="18" charset="0"/>
                <a:cs typeface="Times New Roman" panose="02020603050405020304" pitchFamily="18" charset="0"/>
              </a:rPr>
              <a:t>部分</a:t>
            </a:r>
            <a:r>
              <a:rPr lang="en-US" altLang="zh-CN" dirty="0" smtClean="0">
                <a:solidFill>
                  <a:schemeClr val="bg1">
                    <a:lumMod val="75000"/>
                  </a:schemeClr>
                </a:solidFill>
                <a:latin typeface="Times New Roman" panose="02020603050405020304" pitchFamily="18" charset="0"/>
                <a:cs typeface="Times New Roman" panose="02020603050405020304" pitchFamily="18" charset="0"/>
              </a:rPr>
              <a:t>: </a:t>
            </a:r>
            <a:r>
              <a:rPr lang="zh-CN" altLang="en-US" dirty="0" smtClean="0">
                <a:solidFill>
                  <a:schemeClr val="bg1">
                    <a:lumMod val="75000"/>
                  </a:schemeClr>
                </a:solidFill>
                <a:latin typeface="Times New Roman" panose="02020603050405020304" pitchFamily="18" charset="0"/>
                <a:cs typeface="Times New Roman" panose="02020603050405020304" pitchFamily="18" charset="0"/>
              </a:rPr>
              <a:t>电气</a:t>
            </a:r>
            <a:r>
              <a:rPr lang="zh-CN" altLang="en-US" dirty="0">
                <a:solidFill>
                  <a:schemeClr val="bg1">
                    <a:lumMod val="75000"/>
                  </a:schemeClr>
                </a:solidFill>
                <a:latin typeface="Times New Roman" panose="02020603050405020304" pitchFamily="18" charset="0"/>
                <a:cs typeface="Times New Roman" panose="02020603050405020304" pitchFamily="18" charset="0"/>
              </a:rPr>
              <a:t>危害（</a:t>
            </a:r>
            <a:r>
              <a:rPr lang="en-US" altLang="zh-CN" dirty="0">
                <a:solidFill>
                  <a:schemeClr val="bg1">
                    <a:lumMod val="75000"/>
                  </a:schemeClr>
                </a:solidFill>
                <a:latin typeface="Times New Roman" panose="02020603050405020304" pitchFamily="18" charset="0"/>
                <a:cs typeface="Times New Roman" panose="02020603050405020304" pitchFamily="18" charset="0"/>
              </a:rPr>
              <a:t>BESAFE</a:t>
            </a:r>
            <a:r>
              <a:rPr lang="zh-CN" altLang="en-US" dirty="0">
                <a:solidFill>
                  <a:schemeClr val="bg1">
                    <a:lumMod val="75000"/>
                  </a:schemeClr>
                </a:solidFill>
                <a:latin typeface="Times New Roman" panose="02020603050405020304" pitchFamily="18" charset="0"/>
                <a:cs typeface="Times New Roman" panose="02020603050405020304" pitchFamily="18" charset="0"/>
              </a:rPr>
              <a:t>） </a:t>
            </a:r>
            <a:endParaRPr lang="en-US" altLang="en-US" dirty="0">
              <a:solidFill>
                <a:schemeClr val="bg1">
                  <a:lumMod val="75000"/>
                </a:schemeClr>
              </a:solidFill>
              <a:latin typeface="Times New Roman" panose="02020603050405020304" pitchFamily="18" charset="0"/>
              <a:cs typeface="Times New Roman" panose="02020603050405020304" pitchFamily="18" charset="0"/>
            </a:endParaRPr>
          </a:p>
          <a:p>
            <a:pPr algn="just">
              <a:buClr>
                <a:schemeClr val="bg1">
                  <a:lumMod val="75000"/>
                </a:schemeClr>
              </a:buClr>
              <a:buFont typeface="Wingdings" panose="05000000000000000000" pitchFamily="2" charset="2"/>
              <a:buChar char="q"/>
            </a:pPr>
            <a:r>
              <a:rPr lang="zh-CN" altLang="en-US" dirty="0" smtClean="0">
                <a:solidFill>
                  <a:schemeClr val="bg1">
                    <a:lumMod val="75000"/>
                  </a:schemeClr>
                </a:solidFill>
                <a:latin typeface="Times New Roman" panose="02020603050405020304" pitchFamily="18" charset="0"/>
                <a:cs typeface="Times New Roman" panose="02020603050405020304" pitchFamily="18" charset="0"/>
              </a:rPr>
              <a:t> 第</a:t>
            </a:r>
            <a:r>
              <a:rPr lang="zh-CN" altLang="en-US" dirty="0">
                <a:solidFill>
                  <a:schemeClr val="bg1">
                    <a:lumMod val="75000"/>
                  </a:schemeClr>
                </a:solidFill>
                <a:latin typeface="Times New Roman" panose="02020603050405020304" pitchFamily="18" charset="0"/>
                <a:cs typeface="Times New Roman" panose="02020603050405020304" pitchFamily="18" charset="0"/>
              </a:rPr>
              <a:t>三</a:t>
            </a:r>
            <a:r>
              <a:rPr lang="zh-CN" altLang="en-US" dirty="0" smtClean="0">
                <a:solidFill>
                  <a:schemeClr val="bg1">
                    <a:lumMod val="75000"/>
                  </a:schemeClr>
                </a:solidFill>
                <a:latin typeface="Times New Roman" panose="02020603050405020304" pitchFamily="18" charset="0"/>
                <a:cs typeface="Times New Roman" panose="02020603050405020304" pitchFamily="18" charset="0"/>
              </a:rPr>
              <a:t>部分</a:t>
            </a:r>
            <a:r>
              <a:rPr lang="en-US" altLang="zh-CN" dirty="0" smtClean="0">
                <a:solidFill>
                  <a:schemeClr val="bg1">
                    <a:lumMod val="75000"/>
                  </a:schemeClr>
                </a:solidFill>
                <a:latin typeface="Times New Roman" panose="02020603050405020304" pitchFamily="18" charset="0"/>
                <a:cs typeface="Times New Roman" panose="02020603050405020304" pitchFamily="18" charset="0"/>
              </a:rPr>
              <a:t>: </a:t>
            </a:r>
            <a:r>
              <a:rPr lang="zh-CN" altLang="en-US" dirty="0" smtClean="0">
                <a:solidFill>
                  <a:schemeClr val="bg1">
                    <a:lumMod val="75000"/>
                  </a:schemeClr>
                </a:solidFill>
                <a:latin typeface="Times New Roman" panose="02020603050405020304" pitchFamily="18" charset="0"/>
                <a:cs typeface="Times New Roman" panose="02020603050405020304" pitchFamily="18" charset="0"/>
              </a:rPr>
              <a:t>施工</a:t>
            </a:r>
            <a:r>
              <a:rPr lang="zh-CN" altLang="en-US" dirty="0">
                <a:solidFill>
                  <a:schemeClr val="bg1">
                    <a:lumMod val="75000"/>
                  </a:schemeClr>
                </a:solidFill>
                <a:latin typeface="Times New Roman" panose="02020603050405020304" pitchFamily="18" charset="0"/>
                <a:cs typeface="Times New Roman" panose="02020603050405020304" pitchFamily="18" charset="0"/>
              </a:rPr>
              <a:t>中的电气事故</a:t>
            </a:r>
            <a:endParaRPr lang="en-US" altLang="en-US" dirty="0" smtClean="0">
              <a:solidFill>
                <a:schemeClr val="bg1">
                  <a:lumMod val="75000"/>
                </a:schemeClr>
              </a:solidFill>
              <a:latin typeface="Times New Roman" panose="02020603050405020304" pitchFamily="18" charset="0"/>
              <a:cs typeface="Times New Roman" panose="02020603050405020304" pitchFamily="18" charset="0"/>
            </a:endParaRPr>
          </a:p>
          <a:p>
            <a:pPr algn="just">
              <a:buClr>
                <a:schemeClr val="bg1">
                  <a:lumMod val="75000"/>
                </a:schemeClr>
              </a:buClr>
              <a:buFont typeface="Wingdings" panose="05000000000000000000" pitchFamily="2" charset="2"/>
              <a:buChar char="q"/>
            </a:pPr>
            <a:r>
              <a:rPr lang="zh-CN" altLang="en-US" dirty="0" smtClean="0">
                <a:solidFill>
                  <a:schemeClr val="bg1">
                    <a:lumMod val="75000"/>
                  </a:schemeClr>
                </a:solidFill>
                <a:latin typeface="Times New Roman" panose="02020603050405020304" pitchFamily="18" charset="0"/>
                <a:cs typeface="Times New Roman" panose="02020603050405020304" pitchFamily="18" charset="0"/>
              </a:rPr>
              <a:t> 第</a:t>
            </a:r>
            <a:r>
              <a:rPr lang="zh-CN" altLang="en-US" dirty="0">
                <a:solidFill>
                  <a:schemeClr val="bg1">
                    <a:lumMod val="75000"/>
                  </a:schemeClr>
                </a:solidFill>
                <a:latin typeface="Times New Roman" panose="02020603050405020304" pitchFamily="18" charset="0"/>
                <a:cs typeface="Times New Roman" panose="02020603050405020304" pitchFamily="18" charset="0"/>
              </a:rPr>
              <a:t>四</a:t>
            </a:r>
            <a:r>
              <a:rPr lang="zh-CN" altLang="en-US" dirty="0" smtClean="0">
                <a:solidFill>
                  <a:schemeClr val="bg1">
                    <a:lumMod val="75000"/>
                  </a:schemeClr>
                </a:solidFill>
                <a:latin typeface="Times New Roman" panose="02020603050405020304" pitchFamily="18" charset="0"/>
                <a:cs typeface="Times New Roman" panose="02020603050405020304" pitchFamily="18" charset="0"/>
              </a:rPr>
              <a:t>部分</a:t>
            </a:r>
            <a:r>
              <a:rPr lang="en-US" altLang="zh-CN" dirty="0" smtClean="0">
                <a:solidFill>
                  <a:schemeClr val="bg1">
                    <a:lumMod val="75000"/>
                  </a:schemeClr>
                </a:solidFill>
                <a:latin typeface="Times New Roman" panose="02020603050405020304" pitchFamily="18" charset="0"/>
                <a:cs typeface="Times New Roman" panose="02020603050405020304" pitchFamily="18" charset="0"/>
              </a:rPr>
              <a:t>: </a:t>
            </a:r>
            <a:r>
              <a:rPr lang="zh-CN" altLang="en-US" dirty="0" smtClean="0">
                <a:solidFill>
                  <a:schemeClr val="bg1">
                    <a:lumMod val="75000"/>
                  </a:schemeClr>
                </a:solidFill>
                <a:latin typeface="Times New Roman" panose="02020603050405020304" pitchFamily="18" charset="0"/>
                <a:cs typeface="Times New Roman" panose="02020603050405020304" pitchFamily="18" charset="0"/>
              </a:rPr>
              <a:t>电气</a:t>
            </a:r>
            <a:r>
              <a:rPr lang="zh-CN" altLang="en-US" dirty="0">
                <a:solidFill>
                  <a:schemeClr val="bg1">
                    <a:lumMod val="75000"/>
                  </a:schemeClr>
                </a:solidFill>
                <a:latin typeface="Times New Roman" panose="02020603050405020304" pitchFamily="18" charset="0"/>
                <a:cs typeface="Times New Roman" panose="02020603050405020304" pitchFamily="18" charset="0"/>
              </a:rPr>
              <a:t>危害预防</a:t>
            </a:r>
            <a:endParaRPr lang="en-US" altLang="en-US" dirty="0">
              <a:solidFill>
                <a:schemeClr val="bg1">
                  <a:lumMod val="75000"/>
                </a:schemeClr>
              </a:solidFill>
              <a:latin typeface="Times New Roman" panose="02020603050405020304" pitchFamily="18" charset="0"/>
              <a:cs typeface="Times New Roman" panose="02020603050405020304" pitchFamily="18" charset="0"/>
            </a:endParaRPr>
          </a:p>
          <a:p>
            <a:pPr algn="just">
              <a:buClr>
                <a:schemeClr val="bg1">
                  <a:lumMod val="75000"/>
                </a:schemeClr>
              </a:buClr>
              <a:buFont typeface="Wingdings" panose="05000000000000000000" pitchFamily="2" charset="2"/>
              <a:buChar char="q"/>
            </a:pPr>
            <a:endParaRPr lang="en-US" altLang="en-US" dirty="0" smtClean="0">
              <a:solidFill>
                <a:schemeClr val="bg1">
                  <a:lumMod val="75000"/>
                </a:schemeClr>
              </a:solidFill>
              <a:latin typeface="Times New Roman" panose="02020603050405020304" pitchFamily="18" charset="0"/>
              <a:cs typeface="Times New Roman" panose="02020603050405020304" pitchFamily="18" charset="0"/>
            </a:endParaRPr>
          </a:p>
          <a:p>
            <a:endParaRPr lang="en-US"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11</a:t>
            </a:fld>
            <a:endParaRPr lang="en-US" dirty="0"/>
          </a:p>
        </p:txBody>
      </p:sp>
    </p:spTree>
    <p:extLst>
      <p:ext uri="{BB962C8B-B14F-4D97-AF65-F5344CB8AC3E}">
        <p14:creationId xmlns:p14="http://schemas.microsoft.com/office/powerpoint/2010/main" val="1869229171"/>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96253" y="762000"/>
            <a:ext cx="8819147" cy="563562"/>
          </a:xfrm>
        </p:spPr>
        <p:txBody>
          <a:bodyPr>
            <a:normAutofit fontScale="90000"/>
          </a:bodyPr>
          <a:lstStyle/>
          <a:p>
            <a:r>
              <a:rPr lang="zh-CN" altLang="en-US" dirty="0" smtClean="0">
                <a:latin typeface="Times New Roman" panose="02020603050405020304" pitchFamily="18" charset="0"/>
                <a:ea typeface="SimSun" panose="02010600030101010101" pitchFamily="2" charset="-122"/>
              </a:rPr>
              <a:t> 隔</a:t>
            </a:r>
            <a:r>
              <a:rPr lang="zh-CN" altLang="en-US" dirty="0">
                <a:latin typeface="Times New Roman" panose="02020603050405020304" pitchFamily="18" charset="0"/>
                <a:ea typeface="SimSun" panose="02010600030101010101" pitchFamily="2" charset="-122"/>
              </a:rPr>
              <a:t>离电气部</a:t>
            </a:r>
            <a:r>
              <a:rPr lang="zh-CN" altLang="en-US" dirty="0" smtClean="0">
                <a:latin typeface="Times New Roman" panose="02020603050405020304" pitchFamily="18" charset="0"/>
                <a:ea typeface="SimSun" panose="02010600030101010101" pitchFamily="2" charset="-122"/>
              </a:rPr>
              <a:t>件 </a:t>
            </a:r>
            <a:endParaRPr lang="en-US"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110</a:t>
            </a:fld>
            <a:endParaRPr lang="en-US" dirty="0"/>
          </a:p>
        </p:txBody>
      </p:sp>
      <p:pic>
        <p:nvPicPr>
          <p:cNvPr id="13" name="Picture 4" descr="close openings" title="close opening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13425" y="1600200"/>
            <a:ext cx="295592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373062" y="1613754"/>
            <a:ext cx="5142338" cy="2554545"/>
          </a:xfrm>
          <a:prstGeom prst="rect">
            <a:avLst/>
          </a:prstGeom>
        </p:spPr>
        <p:txBody>
          <a:bodyPr wrap="square">
            <a:spAutoFit/>
          </a:bodyPr>
          <a:lstStyle/>
          <a:p>
            <a:pPr lvl="1" indent="-457200">
              <a:buClr>
                <a:srgbClr val="3333FF"/>
              </a:buClr>
              <a:buFont typeface="Wingdings" panose="05000000000000000000" pitchFamily="2" charset="2"/>
              <a:buChar char="q"/>
            </a:pPr>
            <a:r>
              <a:rPr lang="zh-CN" altLang="en-US" sz="3200" dirty="0">
                <a:latin typeface="Times New Roman" panose="02020603050405020304" pitchFamily="18" charset="0"/>
                <a:cs typeface="Times New Roman" panose="02020603050405020304" pitchFamily="18" charset="0"/>
              </a:rPr>
              <a:t>接线盒，拉线盒和配件必须具有认可的盖</a:t>
            </a:r>
            <a:r>
              <a:rPr lang="zh-CN" altLang="en-US" sz="3200" dirty="0" smtClean="0">
                <a:latin typeface="Times New Roman" panose="02020603050405020304" pitchFamily="18" charset="0"/>
                <a:cs typeface="Times New Roman" panose="02020603050405020304" pitchFamily="18" charset="0"/>
              </a:rPr>
              <a:t>子</a:t>
            </a:r>
            <a:endParaRPr lang="en-US" altLang="zh-CN" sz="3200" dirty="0" smtClean="0">
              <a:latin typeface="Times New Roman" panose="02020603050405020304" pitchFamily="18" charset="0"/>
              <a:cs typeface="Times New Roman" panose="02020603050405020304" pitchFamily="18" charset="0"/>
            </a:endParaRPr>
          </a:p>
          <a:p>
            <a:pPr lvl="1" indent="-457200">
              <a:buClr>
                <a:srgbClr val="3333FF"/>
              </a:buClr>
              <a:buFont typeface="Wingdings" panose="05000000000000000000" pitchFamily="2" charset="2"/>
              <a:buChar char="q"/>
            </a:pPr>
            <a:endParaRPr lang="en-US" altLang="en-US" sz="3200" dirty="0" smtClean="0">
              <a:latin typeface="Times New Roman" panose="02020603050405020304" pitchFamily="18" charset="0"/>
              <a:cs typeface="Times New Roman" panose="02020603050405020304" pitchFamily="18" charset="0"/>
            </a:endParaRPr>
          </a:p>
          <a:p>
            <a:pPr lvl="1" indent="-457200">
              <a:buClr>
                <a:srgbClr val="3333FF"/>
              </a:buClr>
              <a:buFont typeface="Wingdings" panose="05000000000000000000" pitchFamily="2" charset="2"/>
              <a:buChar char="q"/>
            </a:pPr>
            <a:r>
              <a:rPr lang="zh-CN" altLang="en-US" sz="3200" dirty="0">
                <a:latin typeface="Times New Roman" panose="02020603050405020304" pitchFamily="18" charset="0"/>
                <a:cs typeface="Times New Roman" panose="02020603050405020304" pitchFamily="18" charset="0"/>
              </a:rPr>
              <a:t>箱子，机柜和配件中未使用的开口必须关闭</a:t>
            </a:r>
            <a:endParaRPr lang="en-US" altLang="en-US" sz="3200" dirty="0">
              <a:latin typeface="Times New Roman" panose="02020603050405020304" pitchFamily="18" charset="0"/>
              <a:cs typeface="Times New Roman" panose="02020603050405020304" pitchFamily="18" charset="0"/>
            </a:endParaRPr>
          </a:p>
        </p:txBody>
      </p:sp>
      <p:sp>
        <p:nvSpPr>
          <p:cNvPr id="18" name="Rectangle 17"/>
          <p:cNvSpPr/>
          <p:nvPr/>
        </p:nvSpPr>
        <p:spPr>
          <a:xfrm>
            <a:off x="681064" y="5785657"/>
            <a:ext cx="3897221" cy="424732"/>
          </a:xfrm>
          <a:prstGeom prst="rect">
            <a:avLst/>
          </a:prstGeom>
        </p:spPr>
        <p:txBody>
          <a:bodyPr wrap="none">
            <a:spAutoFit/>
          </a:bodyPr>
          <a:lstStyle/>
          <a:p>
            <a:pPr>
              <a:lnSpc>
                <a:spcPct val="90000"/>
              </a:lnSpc>
              <a:spcBef>
                <a:spcPct val="0"/>
              </a:spcBef>
              <a:buClrTx/>
              <a:buNone/>
            </a:pPr>
            <a:r>
              <a:rPr lang="en-US" altLang="en-US" sz="2400" kern="0" dirty="0">
                <a:latin typeface="Times New Roman" panose="02020603050405020304" pitchFamily="18" charset="0"/>
                <a:cs typeface="Times New Roman" panose="02020603050405020304" pitchFamily="18" charset="0"/>
              </a:rPr>
              <a:t>OSHA</a:t>
            </a:r>
            <a:r>
              <a:rPr lang="ja-JP" altLang="en-US" sz="2400" kern="0" dirty="0">
                <a:latin typeface="Times New Roman" panose="02020603050405020304" pitchFamily="18" charset="0"/>
                <a:cs typeface="Times New Roman" panose="02020603050405020304" pitchFamily="18" charset="0"/>
              </a:rPr>
              <a:t>法规： </a:t>
            </a:r>
            <a:r>
              <a:rPr lang="en-US" sz="2400" kern="0" dirty="0" smtClean="0">
                <a:latin typeface="Times New Roman" panose="02020603050405020304" pitchFamily="18" charset="0"/>
                <a:cs typeface="Times New Roman" panose="02020603050405020304" pitchFamily="18" charset="0"/>
                <a:hlinkClick r:id="rId4"/>
              </a:rPr>
              <a:t>1926.405(b)(</a:t>
            </a:r>
            <a:r>
              <a:rPr lang="en-US" sz="2400" kern="0" dirty="0">
                <a:latin typeface="Times New Roman" panose="02020603050405020304" pitchFamily="18" charset="0"/>
                <a:cs typeface="Times New Roman" panose="02020603050405020304" pitchFamily="18" charset="0"/>
                <a:hlinkClick r:id="rId4"/>
              </a:rPr>
              <a:t>2</a:t>
            </a:r>
            <a:r>
              <a:rPr lang="en-US" sz="2400" kern="0" dirty="0" smtClean="0">
                <a:latin typeface="Times New Roman" panose="02020603050405020304" pitchFamily="18" charset="0"/>
                <a:cs typeface="Times New Roman" panose="02020603050405020304" pitchFamily="18" charset="0"/>
                <a:hlinkClick r:id="rId4"/>
              </a:rPr>
              <a:t>)</a:t>
            </a:r>
            <a:endParaRPr lang="en-US" altLang="en-US" sz="2400" kern="0" dirty="0">
              <a:latin typeface="Times New Roman" panose="02020603050405020304" pitchFamily="18" charset="0"/>
              <a:cs typeface="Times New Roman" panose="02020603050405020304" pitchFamily="18" charset="0"/>
            </a:endParaRPr>
          </a:p>
        </p:txBody>
      </p:sp>
      <p:sp>
        <p:nvSpPr>
          <p:cNvPr id="19" name="Rectangle 18"/>
          <p:cNvSpPr/>
          <p:nvPr/>
        </p:nvSpPr>
        <p:spPr>
          <a:xfrm>
            <a:off x="7815615" y="2151062"/>
            <a:ext cx="915635" cy="1631216"/>
          </a:xfrm>
          <a:prstGeom prst="rect">
            <a:avLst/>
          </a:prstGeom>
        </p:spPr>
        <p:txBody>
          <a:bodyPr wrap="non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Tree>
    <p:extLst>
      <p:ext uri="{BB962C8B-B14F-4D97-AF65-F5344CB8AC3E}">
        <p14:creationId xmlns:p14="http://schemas.microsoft.com/office/powerpoint/2010/main" val="635776254"/>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50223" y="536031"/>
            <a:ext cx="8819147" cy="563562"/>
          </a:xfrm>
        </p:spPr>
        <p:txBody>
          <a:bodyPr>
            <a:normAutofit fontScale="90000"/>
          </a:bodyPr>
          <a:lstStyle/>
          <a:p>
            <a:r>
              <a:rPr lang="zh-CN" altLang="en-US" dirty="0">
                <a:latin typeface="Times New Roman" panose="02020603050405020304" pitchFamily="18" charset="0"/>
                <a:ea typeface="SimSun" panose="02010600030101010101" pitchFamily="2" charset="-122"/>
              </a:rPr>
              <a:t>培训模块摘要</a:t>
            </a:r>
            <a:endParaRPr lang="en-US"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111</a:t>
            </a:fld>
            <a:endParaRPr lang="en-US" dirty="0"/>
          </a:p>
        </p:txBody>
      </p:sp>
      <p:sp>
        <p:nvSpPr>
          <p:cNvPr id="11" name="Rectangle 10"/>
          <p:cNvSpPr/>
          <p:nvPr/>
        </p:nvSpPr>
        <p:spPr>
          <a:xfrm>
            <a:off x="66676" y="1173505"/>
            <a:ext cx="4114799" cy="584775"/>
          </a:xfrm>
          <a:prstGeom prst="rect">
            <a:avLst/>
          </a:prstGeom>
        </p:spPr>
        <p:txBody>
          <a:bodyPr wrap="square">
            <a:spAutoFit/>
          </a:bodyPr>
          <a:lstStyle/>
          <a:p>
            <a:pPr marL="457200" indent="-457200">
              <a:buClr>
                <a:srgbClr val="0000FF"/>
              </a:buClr>
              <a:buFont typeface="Wingdings" panose="05000000000000000000" pitchFamily="2" charset="2"/>
              <a:buChar char="q"/>
            </a:pPr>
            <a:r>
              <a:rPr lang="en-US" sz="2800" dirty="0" smtClean="0">
                <a:latin typeface="Times New Roman" panose="02020603050405020304" pitchFamily="18" charset="0"/>
                <a:ea typeface="MS PGothic" panose="020B0600070205080204" pitchFamily="34" charset="-128"/>
              </a:rPr>
              <a:t> </a:t>
            </a:r>
            <a:r>
              <a:rPr lang="ja-JP" altLang="en-US" sz="3200" dirty="0">
                <a:latin typeface="Times New Roman" panose="02020603050405020304" pitchFamily="18" charset="0"/>
                <a:cs typeface="Times New Roman" panose="02020603050405020304" pitchFamily="18" charset="0"/>
              </a:rPr>
              <a:t>危害识别</a:t>
            </a:r>
            <a:endParaRPr lang="en-US" sz="3200" dirty="0">
              <a:latin typeface="Times New Roman" panose="02020603050405020304" pitchFamily="18" charset="0"/>
              <a:cs typeface="Times New Roman" panose="02020603050405020304" pitchFamily="18" charset="0"/>
            </a:endParaRPr>
          </a:p>
        </p:txBody>
      </p:sp>
      <p:sp>
        <p:nvSpPr>
          <p:cNvPr id="12" name="Rectangle 11"/>
          <p:cNvSpPr/>
          <p:nvPr/>
        </p:nvSpPr>
        <p:spPr>
          <a:xfrm>
            <a:off x="150223" y="1905000"/>
            <a:ext cx="4269378" cy="3108543"/>
          </a:xfrm>
          <a:prstGeom prst="rect">
            <a:avLst/>
          </a:prstGeom>
        </p:spPr>
        <p:txBody>
          <a:bodyPr wrap="square">
            <a:spAutoFit/>
          </a:bodyPr>
          <a:lstStyle/>
          <a:p>
            <a:pPr marL="0" lvl="1" algn="just">
              <a:buClr>
                <a:srgbClr val="3333FF"/>
              </a:buClr>
              <a:buFont typeface="Wingdings" panose="05000000000000000000" pitchFamily="2" charset="2"/>
              <a:buChar char="§"/>
            </a:pPr>
            <a:r>
              <a:rPr lang="en-US" altLang="en-US" sz="2800" dirty="0" smtClean="0">
                <a:latin typeface="Times New Roman" panose="02020603050405020304" pitchFamily="18" charset="0"/>
                <a:cs typeface="Times New Roman" panose="02020603050405020304" pitchFamily="18" charset="0"/>
              </a:rPr>
              <a:t> </a:t>
            </a:r>
            <a:r>
              <a:rPr lang="zh-CN" altLang="en-US" sz="2800" dirty="0">
                <a:latin typeface="Times New Roman" panose="02020603050405020304" pitchFamily="18" charset="0"/>
                <a:cs typeface="Times New Roman" panose="02020603050405020304" pitchFamily="18" charset="0"/>
              </a:rPr>
              <a:t>接触高压电</a:t>
            </a:r>
            <a:r>
              <a:rPr lang="zh-CN" altLang="en-US" sz="2800" dirty="0" smtClean="0">
                <a:latin typeface="Times New Roman" panose="02020603050405020304" pitchFamily="18" charset="0"/>
                <a:cs typeface="Times New Roman" panose="02020603050405020304" pitchFamily="18" charset="0"/>
              </a:rPr>
              <a:t>线</a:t>
            </a:r>
            <a:endParaRPr lang="en-US" altLang="zh-CN" sz="2800" dirty="0" smtClean="0">
              <a:latin typeface="Times New Roman" panose="02020603050405020304" pitchFamily="18" charset="0"/>
              <a:cs typeface="Times New Roman" panose="02020603050405020304" pitchFamily="18" charset="0"/>
            </a:endParaRPr>
          </a:p>
          <a:p>
            <a:pPr marL="0" lvl="1" algn="just">
              <a:buClr>
                <a:srgbClr val="3333FF"/>
              </a:buClr>
              <a:buFont typeface="Wingdings" panose="05000000000000000000" pitchFamily="2" charset="2"/>
              <a:buChar char="§"/>
            </a:pPr>
            <a:r>
              <a:rPr lang="zh-CN" altLang="en-US" sz="2800" dirty="0" smtClean="0">
                <a:latin typeface="Times New Roman" panose="02020603050405020304" pitchFamily="18" charset="0"/>
                <a:cs typeface="Times New Roman" panose="02020603050405020304" pitchFamily="18" charset="0"/>
              </a:rPr>
              <a:t> 缺</a:t>
            </a:r>
            <a:r>
              <a:rPr lang="zh-CN" altLang="en-US" sz="2800" dirty="0">
                <a:latin typeface="Times New Roman" panose="02020603050405020304" pitchFamily="18" charset="0"/>
                <a:cs typeface="Times New Roman" panose="02020603050405020304" pitchFamily="18" charset="0"/>
              </a:rPr>
              <a:t>少接地漏电保</a:t>
            </a:r>
            <a:r>
              <a:rPr lang="zh-CN" altLang="en-US" sz="2800" dirty="0" smtClean="0">
                <a:latin typeface="Times New Roman" panose="02020603050405020304" pitchFamily="18" charset="0"/>
                <a:cs typeface="Times New Roman" panose="02020603050405020304" pitchFamily="18" charset="0"/>
              </a:rPr>
              <a:t>护</a:t>
            </a:r>
            <a:endParaRPr lang="en-US" altLang="zh-CN" sz="2800" dirty="0" smtClean="0">
              <a:latin typeface="Times New Roman" panose="02020603050405020304" pitchFamily="18" charset="0"/>
              <a:cs typeface="Times New Roman" panose="02020603050405020304" pitchFamily="18" charset="0"/>
            </a:endParaRPr>
          </a:p>
          <a:p>
            <a:pPr marL="0" lvl="1" algn="just">
              <a:buClr>
                <a:srgbClr val="3333FF"/>
              </a:buClr>
              <a:buFont typeface="Wingdings" panose="05000000000000000000" pitchFamily="2" charset="2"/>
              <a:buChar char="§"/>
            </a:pPr>
            <a:r>
              <a:rPr lang="zh-CN" altLang="en-US" sz="2800" dirty="0" smtClean="0">
                <a:latin typeface="Times New Roman" panose="02020603050405020304" pitchFamily="18" charset="0"/>
                <a:cs typeface="Times New Roman" panose="02020603050405020304" pitchFamily="18" charset="0"/>
              </a:rPr>
              <a:t> 接</a:t>
            </a:r>
            <a:r>
              <a:rPr lang="zh-CN" altLang="en-US" sz="2800" dirty="0">
                <a:latin typeface="Times New Roman" panose="02020603050405020304" pitchFamily="18" charset="0"/>
                <a:cs typeface="Times New Roman" panose="02020603050405020304" pitchFamily="18" charset="0"/>
              </a:rPr>
              <a:t>地路线缺少或不连</a:t>
            </a:r>
            <a:r>
              <a:rPr lang="zh-CN" altLang="en-US" sz="2800" dirty="0" smtClean="0">
                <a:latin typeface="Times New Roman" panose="02020603050405020304" pitchFamily="18" charset="0"/>
                <a:cs typeface="Times New Roman" panose="02020603050405020304" pitchFamily="18" charset="0"/>
              </a:rPr>
              <a:t>续</a:t>
            </a:r>
            <a:endParaRPr lang="en-US" altLang="zh-CN" sz="2800" dirty="0" smtClean="0">
              <a:latin typeface="Times New Roman" panose="02020603050405020304" pitchFamily="18" charset="0"/>
              <a:cs typeface="Times New Roman" panose="02020603050405020304" pitchFamily="18" charset="0"/>
            </a:endParaRPr>
          </a:p>
          <a:p>
            <a:pPr marL="0" lvl="1" algn="just">
              <a:buClr>
                <a:srgbClr val="3333FF"/>
              </a:buClr>
              <a:buFont typeface="Wingdings" panose="05000000000000000000" pitchFamily="2" charset="2"/>
              <a:buChar char="§"/>
            </a:pPr>
            <a:r>
              <a:rPr lang="zh-CN" altLang="en-US" sz="2800" dirty="0" smtClean="0">
                <a:latin typeface="Times New Roman" panose="02020603050405020304" pitchFamily="18" charset="0"/>
                <a:cs typeface="Times New Roman" panose="02020603050405020304" pitchFamily="18" charset="0"/>
              </a:rPr>
              <a:t> 未</a:t>
            </a:r>
            <a:r>
              <a:rPr lang="zh-CN" altLang="en-US" sz="2800" dirty="0">
                <a:latin typeface="Times New Roman" panose="02020603050405020304" pitchFamily="18" charset="0"/>
                <a:cs typeface="Times New Roman" panose="02020603050405020304" pitchFamily="18" charset="0"/>
              </a:rPr>
              <a:t>按规定使用设备</a:t>
            </a:r>
            <a:r>
              <a:rPr lang="en-US" altLang="en-US" sz="2800" dirty="0" smtClean="0">
                <a:latin typeface="Times New Roman" panose="02020603050405020304" pitchFamily="18" charset="0"/>
                <a:cs typeface="Times New Roman" panose="02020603050405020304" pitchFamily="18" charset="0"/>
              </a:rPr>
              <a:t> </a:t>
            </a:r>
          </a:p>
          <a:p>
            <a:pPr marL="0" lvl="1" algn="just">
              <a:buClr>
                <a:srgbClr val="3333FF"/>
              </a:buClr>
              <a:buFont typeface="Wingdings" panose="05000000000000000000" pitchFamily="2" charset="2"/>
              <a:buChar char="§"/>
            </a:pPr>
            <a:r>
              <a:rPr lang="zh-CN" altLang="en-US" sz="2800" dirty="0" smtClean="0">
                <a:latin typeface="Times New Roman" panose="02020603050405020304" pitchFamily="18" charset="0"/>
                <a:cs typeface="Times New Roman" panose="02020603050405020304" pitchFamily="18" charset="0"/>
              </a:rPr>
              <a:t> 不</a:t>
            </a:r>
            <a:r>
              <a:rPr lang="zh-CN" altLang="en-US" sz="2800" dirty="0">
                <a:latin typeface="Times New Roman" panose="02020603050405020304" pitchFamily="18" charset="0"/>
                <a:cs typeface="Times New Roman" panose="02020603050405020304" pitchFamily="18" charset="0"/>
              </a:rPr>
              <a:t>正确使用延长线或柔性电</a:t>
            </a:r>
            <a:r>
              <a:rPr lang="zh-CN" altLang="en-US" sz="2800" dirty="0" smtClean="0">
                <a:latin typeface="Times New Roman" panose="02020603050405020304" pitchFamily="18" charset="0"/>
                <a:cs typeface="Times New Roman" panose="02020603050405020304" pitchFamily="18" charset="0"/>
              </a:rPr>
              <a:t>缆</a:t>
            </a:r>
            <a:endParaRPr lang="en-US" altLang="zh-CN" sz="2800" dirty="0" smtClean="0">
              <a:latin typeface="Times New Roman" panose="02020603050405020304" pitchFamily="18" charset="0"/>
              <a:cs typeface="Times New Roman" panose="02020603050405020304" pitchFamily="18" charset="0"/>
            </a:endParaRPr>
          </a:p>
          <a:p>
            <a:pPr marL="0" lvl="1" algn="just">
              <a:buClr>
                <a:srgbClr val="3333FF"/>
              </a:buClr>
              <a:buFont typeface="Wingdings" panose="05000000000000000000" pitchFamily="2" charset="2"/>
              <a:buChar char="§"/>
            </a:pPr>
            <a:r>
              <a:rPr lang="zh-CN" altLang="en-US" sz="2800" dirty="0" smtClean="0">
                <a:latin typeface="Times New Roman" panose="02020603050405020304" pitchFamily="18" charset="0"/>
                <a:cs typeface="Times New Roman" panose="02020603050405020304" pitchFamily="18" charset="0"/>
              </a:rPr>
              <a:t> 接</a:t>
            </a:r>
            <a:r>
              <a:rPr lang="zh-CN" altLang="en-US" sz="2800" dirty="0">
                <a:latin typeface="Times New Roman" panose="02020603050405020304" pitchFamily="18" charset="0"/>
                <a:cs typeface="Times New Roman" panose="02020603050405020304" pitchFamily="18" charset="0"/>
              </a:rPr>
              <a:t>触带电设备或原</a:t>
            </a:r>
            <a:r>
              <a:rPr lang="zh-CN" altLang="en-US" sz="2800" dirty="0" smtClean="0">
                <a:latin typeface="Times New Roman" panose="02020603050405020304" pitchFamily="18" charset="0"/>
                <a:cs typeface="Times New Roman" panose="02020603050405020304" pitchFamily="18" charset="0"/>
              </a:rPr>
              <a:t>件</a:t>
            </a:r>
            <a:endParaRPr lang="en-US" altLang="en-US" sz="2800" dirty="0">
              <a:latin typeface="Times New Roman" panose="02020603050405020304" pitchFamily="18" charset="0"/>
              <a:cs typeface="Times New Roman" panose="02020603050405020304" pitchFamily="18" charset="0"/>
            </a:endParaRPr>
          </a:p>
        </p:txBody>
      </p:sp>
      <p:sp>
        <p:nvSpPr>
          <p:cNvPr id="13" name="Rectangle 12"/>
          <p:cNvSpPr/>
          <p:nvPr/>
        </p:nvSpPr>
        <p:spPr>
          <a:xfrm>
            <a:off x="4481418" y="1079212"/>
            <a:ext cx="4419600" cy="584775"/>
          </a:xfrm>
          <a:prstGeom prst="rect">
            <a:avLst/>
          </a:prstGeom>
        </p:spPr>
        <p:txBody>
          <a:bodyPr wrap="square">
            <a:spAutoFit/>
          </a:bodyPr>
          <a:lstStyle/>
          <a:p>
            <a:pPr marL="457200" indent="-457200">
              <a:buClr>
                <a:srgbClr val="0000FF"/>
              </a:buClr>
              <a:buFont typeface="Wingdings" panose="05000000000000000000" pitchFamily="2" charset="2"/>
              <a:buChar char="q"/>
            </a:pPr>
            <a:r>
              <a:rPr lang="en-US" sz="2800" dirty="0" smtClean="0">
                <a:latin typeface="Times New Roman" panose="02020603050405020304" pitchFamily="18" charset="0"/>
                <a:ea typeface="MS PGothic" panose="020B0600070205080204" pitchFamily="34" charset="-128"/>
              </a:rPr>
              <a:t> </a:t>
            </a:r>
            <a:r>
              <a:rPr lang="ja-JP" altLang="en-US" sz="3200" dirty="0">
                <a:latin typeface="Times New Roman" panose="02020603050405020304" pitchFamily="18" charset="0"/>
                <a:cs typeface="Times New Roman" panose="02020603050405020304" pitchFamily="18" charset="0"/>
              </a:rPr>
              <a:t>预防方法</a:t>
            </a:r>
            <a:endParaRPr lang="en-US" sz="3200" dirty="0">
              <a:latin typeface="Times New Roman" panose="02020603050405020304" pitchFamily="18" charset="0"/>
              <a:cs typeface="Times New Roman" panose="02020603050405020304" pitchFamily="18" charset="0"/>
            </a:endParaRPr>
          </a:p>
        </p:txBody>
      </p:sp>
      <p:sp>
        <p:nvSpPr>
          <p:cNvPr id="14" name="Rectangle 13"/>
          <p:cNvSpPr/>
          <p:nvPr/>
        </p:nvSpPr>
        <p:spPr>
          <a:xfrm>
            <a:off x="4343400" y="1628775"/>
            <a:ext cx="4724399" cy="4924425"/>
          </a:xfrm>
          <a:prstGeom prst="rect">
            <a:avLst/>
          </a:prstGeom>
        </p:spPr>
        <p:txBody>
          <a:bodyPr wrap="square">
            <a:spAutoFit/>
          </a:bodyPr>
          <a:lstStyle/>
          <a:p>
            <a:pPr marL="0" lvl="1" algn="just">
              <a:buClr>
                <a:srgbClr val="3333FF"/>
              </a:buClr>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 </a:t>
            </a:r>
            <a:r>
              <a:rPr lang="zh-CN" altLang="en-US" sz="2600" dirty="0">
                <a:latin typeface="Times New Roman" panose="02020603050405020304" pitchFamily="18" charset="0"/>
                <a:cs typeface="Times New Roman" panose="02020603050405020304" pitchFamily="18" charset="0"/>
              </a:rPr>
              <a:t>有效的安全培训</a:t>
            </a:r>
            <a:endParaRPr lang="en-US" altLang="zh-CN" sz="2600" dirty="0">
              <a:latin typeface="Times New Roman" panose="02020603050405020304" pitchFamily="18" charset="0"/>
              <a:cs typeface="Times New Roman" panose="02020603050405020304" pitchFamily="18" charset="0"/>
            </a:endParaRPr>
          </a:p>
          <a:p>
            <a:pPr marL="0" lvl="1" algn="just">
              <a:buClr>
                <a:srgbClr val="3333FF"/>
              </a:buClr>
              <a:buFont typeface="Wingdings" panose="05000000000000000000" pitchFamily="2" charset="2"/>
              <a:buChar char="§"/>
            </a:pPr>
            <a:r>
              <a:rPr lang="en-US" altLang="en-US" sz="2600" dirty="0">
                <a:latin typeface="Times New Roman" panose="02020603050405020304" pitchFamily="18" charset="0"/>
                <a:cs typeface="Times New Roman" panose="02020603050405020304" pitchFamily="18" charset="0"/>
              </a:rPr>
              <a:t> </a:t>
            </a:r>
            <a:r>
              <a:rPr lang="zh-CN" altLang="en-US" sz="2600" dirty="0">
                <a:latin typeface="Times New Roman" panose="02020603050405020304" pitchFamily="18" charset="0"/>
                <a:cs typeface="Times New Roman" panose="02020603050405020304" pitchFamily="18" charset="0"/>
              </a:rPr>
              <a:t>使用前检查所有工具</a:t>
            </a:r>
            <a:endParaRPr lang="en-US" altLang="zh-CN" sz="2600" dirty="0">
              <a:latin typeface="Times New Roman" panose="02020603050405020304" pitchFamily="18" charset="0"/>
              <a:cs typeface="Times New Roman" panose="02020603050405020304" pitchFamily="18" charset="0"/>
            </a:endParaRPr>
          </a:p>
          <a:p>
            <a:pPr marL="0" lvl="1" algn="just">
              <a:buClr>
                <a:srgbClr val="3333FF"/>
              </a:buClr>
              <a:buFont typeface="Wingdings" panose="05000000000000000000" pitchFamily="2" charset="2"/>
              <a:buChar char="§"/>
            </a:pPr>
            <a:r>
              <a:rPr lang="en-US" altLang="en-US" sz="2600" dirty="0">
                <a:latin typeface="Times New Roman" panose="02020603050405020304" pitchFamily="18" charset="0"/>
                <a:cs typeface="Times New Roman" panose="02020603050405020304" pitchFamily="18" charset="0"/>
              </a:rPr>
              <a:t> </a:t>
            </a:r>
            <a:r>
              <a:rPr lang="zh-CN" altLang="en-US" sz="2600" dirty="0">
                <a:latin typeface="Times New Roman" panose="02020603050405020304" pitchFamily="18" charset="0"/>
                <a:cs typeface="Times New Roman" panose="02020603050405020304" pitchFamily="18" charset="0"/>
              </a:rPr>
              <a:t>不要接触掉落电力线</a:t>
            </a:r>
            <a:endParaRPr lang="en-US" altLang="en-US" sz="2600" dirty="0">
              <a:latin typeface="Times New Roman" panose="02020603050405020304" pitchFamily="18" charset="0"/>
              <a:cs typeface="Times New Roman" panose="02020603050405020304" pitchFamily="18" charset="0"/>
            </a:endParaRPr>
          </a:p>
          <a:p>
            <a:pPr marL="0" lvl="1" algn="just">
              <a:buClr>
                <a:srgbClr val="3333FF"/>
              </a:buClr>
              <a:buFont typeface="Wingdings" panose="05000000000000000000" pitchFamily="2" charset="2"/>
              <a:buChar char="§"/>
            </a:pPr>
            <a:r>
              <a:rPr lang="en-US" altLang="en-US" sz="2600" dirty="0">
                <a:latin typeface="Times New Roman" panose="02020603050405020304" pitchFamily="18" charset="0"/>
                <a:cs typeface="Times New Roman" panose="02020603050405020304" pitchFamily="18" charset="0"/>
              </a:rPr>
              <a:t> </a:t>
            </a:r>
            <a:r>
              <a:rPr lang="ja-JP" altLang="en-US" sz="2600" dirty="0">
                <a:latin typeface="Times New Roman" panose="02020603050405020304" pitchFamily="18" charset="0"/>
                <a:cs typeface="Times New Roman" panose="02020603050405020304" pitchFamily="18" charset="0"/>
              </a:rPr>
              <a:t>正确接地</a:t>
            </a:r>
            <a:endParaRPr lang="en-US" altLang="en-US" sz="2600" dirty="0">
              <a:latin typeface="Times New Roman" panose="02020603050405020304" pitchFamily="18" charset="0"/>
              <a:cs typeface="Times New Roman" panose="02020603050405020304" pitchFamily="18" charset="0"/>
            </a:endParaRPr>
          </a:p>
          <a:p>
            <a:pPr marL="0" lvl="1" algn="just">
              <a:buClr>
                <a:srgbClr val="3333FF"/>
              </a:buClr>
              <a:buFont typeface="Wingdings" panose="05000000000000000000" pitchFamily="2" charset="2"/>
              <a:buChar char="§"/>
            </a:pPr>
            <a:r>
              <a:rPr lang="en-US" altLang="en-US" sz="2600" dirty="0">
                <a:latin typeface="Times New Roman" panose="02020603050405020304" pitchFamily="18" charset="0"/>
                <a:cs typeface="Times New Roman" panose="02020603050405020304" pitchFamily="18" charset="0"/>
              </a:rPr>
              <a:t> </a:t>
            </a:r>
            <a:r>
              <a:rPr lang="zh-CN" altLang="en-US" sz="2600" dirty="0">
                <a:latin typeface="Times New Roman" panose="02020603050405020304" pitchFamily="18" charset="0"/>
                <a:cs typeface="Times New Roman" panose="02020603050405020304" pitchFamily="18" charset="0"/>
              </a:rPr>
              <a:t>接地故障断路器（</a:t>
            </a:r>
            <a:r>
              <a:rPr lang="en-US" altLang="zh-CN" sz="2600" dirty="0">
                <a:latin typeface="Times New Roman" panose="02020603050405020304" pitchFamily="18" charset="0"/>
                <a:cs typeface="Times New Roman" panose="02020603050405020304" pitchFamily="18" charset="0"/>
              </a:rPr>
              <a:t>GFCI</a:t>
            </a:r>
            <a:r>
              <a:rPr lang="zh-CN" altLang="en-US" sz="2600" dirty="0">
                <a:latin typeface="Times New Roman" panose="02020603050405020304" pitchFamily="18" charset="0"/>
                <a:cs typeface="Times New Roman" panose="02020603050405020304" pitchFamily="18" charset="0"/>
              </a:rPr>
              <a:t>）与所有工具一起使用</a:t>
            </a:r>
            <a:endParaRPr lang="en-US" altLang="zh-CN" sz="2600" dirty="0">
              <a:latin typeface="Times New Roman" panose="02020603050405020304" pitchFamily="18" charset="0"/>
              <a:cs typeface="Times New Roman" panose="02020603050405020304" pitchFamily="18" charset="0"/>
            </a:endParaRPr>
          </a:p>
          <a:p>
            <a:pPr marL="0" lvl="1" algn="just">
              <a:buClr>
                <a:srgbClr val="3333FF"/>
              </a:buClr>
              <a:buFont typeface="Wingdings" panose="05000000000000000000" pitchFamily="2" charset="2"/>
              <a:buChar char="§"/>
            </a:pPr>
            <a:r>
              <a:rPr lang="zh-CN" altLang="en-US" sz="2600" dirty="0">
                <a:latin typeface="Times New Roman" panose="02020603050405020304" pitchFamily="18" charset="0"/>
                <a:cs typeface="Times New Roman" panose="02020603050405020304" pitchFamily="18" charset="0"/>
              </a:rPr>
              <a:t>上锁</a:t>
            </a:r>
            <a:r>
              <a:rPr lang="en-US" altLang="zh-CN" sz="2600" dirty="0">
                <a:latin typeface="Times New Roman" panose="02020603050405020304" pitchFamily="18" charset="0"/>
                <a:cs typeface="Times New Roman" panose="02020603050405020304" pitchFamily="18" charset="0"/>
              </a:rPr>
              <a:t>/ /</a:t>
            </a:r>
            <a:r>
              <a:rPr lang="zh-CN" altLang="en-US" sz="2600" dirty="0">
                <a:latin typeface="Times New Roman" panose="02020603050405020304" pitchFamily="18" charset="0"/>
                <a:cs typeface="Times New Roman" panose="02020603050405020304" pitchFamily="18" charset="0"/>
              </a:rPr>
              <a:t>挂牌程序</a:t>
            </a:r>
            <a:endParaRPr lang="en-US" altLang="zh-CN" sz="2600" dirty="0">
              <a:latin typeface="Times New Roman" panose="02020603050405020304" pitchFamily="18" charset="0"/>
              <a:cs typeface="Times New Roman" panose="02020603050405020304" pitchFamily="18" charset="0"/>
            </a:endParaRPr>
          </a:p>
          <a:p>
            <a:pPr marL="0" lvl="1" algn="just">
              <a:buClr>
                <a:srgbClr val="3333FF"/>
              </a:buClr>
              <a:buFont typeface="Wingdings" panose="05000000000000000000" pitchFamily="2" charset="2"/>
              <a:buChar char="§"/>
            </a:pPr>
            <a:r>
              <a:rPr lang="zh-CN" altLang="en-US" sz="2600" dirty="0">
                <a:latin typeface="Times New Roman" panose="02020603050405020304" pitchFamily="18" charset="0"/>
                <a:cs typeface="Times New Roman" panose="02020603050405020304" pitchFamily="18" charset="0"/>
              </a:rPr>
              <a:t>正确使用软线</a:t>
            </a:r>
            <a:endParaRPr lang="en-US" altLang="zh-CN" sz="2600" dirty="0">
              <a:latin typeface="Times New Roman" panose="02020603050405020304" pitchFamily="18" charset="0"/>
              <a:cs typeface="Times New Roman" panose="02020603050405020304" pitchFamily="18" charset="0"/>
            </a:endParaRPr>
          </a:p>
          <a:p>
            <a:pPr marL="0" lvl="1" algn="just">
              <a:buClr>
                <a:srgbClr val="3333FF"/>
              </a:buClr>
              <a:buFont typeface="Wingdings" panose="05000000000000000000" pitchFamily="2" charset="2"/>
              <a:buChar char="§"/>
            </a:pPr>
            <a:r>
              <a:rPr lang="zh-CN" altLang="en-US" sz="2600" dirty="0">
                <a:latin typeface="Times New Roman" panose="02020603050405020304" pitchFamily="18" charset="0"/>
                <a:cs typeface="Times New Roman" panose="02020603050405020304" pitchFamily="18" charset="0"/>
              </a:rPr>
              <a:t>不要使用损坏的工具</a:t>
            </a:r>
            <a:endParaRPr lang="en-US" altLang="zh-CN" sz="2600" dirty="0">
              <a:latin typeface="Times New Roman" panose="02020603050405020304" pitchFamily="18" charset="0"/>
              <a:cs typeface="Times New Roman" panose="02020603050405020304" pitchFamily="18" charset="0"/>
            </a:endParaRPr>
          </a:p>
          <a:p>
            <a:pPr marL="0" lvl="1" algn="just">
              <a:buClr>
                <a:srgbClr val="3333FF"/>
              </a:buClr>
              <a:buFont typeface="Wingdings" panose="05000000000000000000" pitchFamily="2" charset="2"/>
              <a:buChar char="§"/>
            </a:pPr>
            <a:r>
              <a:rPr lang="zh-CN" altLang="en-US" sz="2600" dirty="0">
                <a:latin typeface="Times New Roman" panose="02020603050405020304" pitchFamily="18" charset="0"/>
                <a:cs typeface="Times New Roman" panose="02020603050405020304" pitchFamily="18" charset="0"/>
              </a:rPr>
              <a:t>不要在潮湿的环境下无法工作</a:t>
            </a:r>
            <a:endParaRPr lang="en-US" altLang="zh-CN" sz="2600" dirty="0">
              <a:latin typeface="Times New Roman" panose="02020603050405020304" pitchFamily="18" charset="0"/>
              <a:cs typeface="Times New Roman" panose="02020603050405020304" pitchFamily="18" charset="0"/>
            </a:endParaRPr>
          </a:p>
          <a:p>
            <a:pPr marL="0" lvl="1" algn="just">
              <a:buClr>
                <a:srgbClr val="3333FF"/>
              </a:buClr>
              <a:buFont typeface="Wingdings" panose="05000000000000000000" pitchFamily="2" charset="2"/>
              <a:buChar char="§"/>
            </a:pPr>
            <a:r>
              <a:rPr lang="en-US" altLang="en-US" sz="2600" dirty="0">
                <a:latin typeface="Times New Roman" panose="02020603050405020304" pitchFamily="18" charset="0"/>
                <a:cs typeface="Times New Roman" panose="02020603050405020304" pitchFamily="18" charset="0"/>
              </a:rPr>
              <a:t> </a:t>
            </a:r>
            <a:r>
              <a:rPr lang="zh-CN" altLang="en-US" sz="2600" dirty="0">
                <a:latin typeface="Times New Roman" panose="02020603050405020304" pitchFamily="18" charset="0"/>
                <a:cs typeface="Times New Roman" panose="02020603050405020304" pitchFamily="18" charset="0"/>
              </a:rPr>
              <a:t>穿戴个人防护装备</a:t>
            </a:r>
            <a:r>
              <a:rPr lang="en-US" altLang="zh-CN" sz="2600" dirty="0">
                <a:latin typeface="Times New Roman" panose="02020603050405020304" pitchFamily="18" charset="0"/>
                <a:cs typeface="Times New Roman" panose="02020603050405020304" pitchFamily="18" charset="0"/>
              </a:rPr>
              <a:t>(</a:t>
            </a:r>
            <a:r>
              <a:rPr lang="en-US" altLang="en-US" sz="2600" dirty="0">
                <a:latin typeface="Times New Roman" panose="02020603050405020304" pitchFamily="18" charset="0"/>
                <a:cs typeface="Times New Roman" panose="02020603050405020304" pitchFamily="18" charset="0"/>
              </a:rPr>
              <a:t>PPE)</a:t>
            </a:r>
          </a:p>
          <a:p>
            <a:pPr marL="0" lvl="1">
              <a:buClr>
                <a:srgbClr val="3333FF"/>
              </a:buClr>
              <a:buFont typeface="Wingdings" panose="05000000000000000000" pitchFamily="2" charset="2"/>
              <a:buChar char="§"/>
            </a:pPr>
            <a:r>
              <a:rPr lang="en-GB" altLang="en-US" sz="2600" dirty="0">
                <a:latin typeface="Times New Roman" panose="02020603050405020304" pitchFamily="18" charset="0"/>
                <a:cs typeface="Times New Roman" panose="02020603050405020304" pitchFamily="18" charset="0"/>
              </a:rPr>
              <a:t> </a:t>
            </a:r>
            <a:r>
              <a:rPr lang="zh-CN" altLang="en-US" sz="2600" dirty="0">
                <a:latin typeface="Times New Roman" panose="02020603050405020304" pitchFamily="18" charset="0"/>
                <a:cs typeface="Times New Roman" panose="02020603050405020304" pitchFamily="18" charset="0"/>
              </a:rPr>
              <a:t>隔离电气部件</a:t>
            </a:r>
            <a:endParaRPr lang="en-US" alt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8161838"/>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96253" y="762000"/>
            <a:ext cx="8819147" cy="563562"/>
          </a:xfrm>
        </p:spPr>
        <p:txBody>
          <a:bodyPr>
            <a:normAutofit fontScale="90000"/>
          </a:bodyPr>
          <a:lstStyle/>
          <a:p>
            <a:r>
              <a:rPr lang="zh-CN" altLang="en-US" dirty="0" smtClean="0">
                <a:latin typeface="Times New Roman" panose="02020603050405020304" pitchFamily="18" charset="0"/>
                <a:ea typeface="SimSun" panose="02010600030101010101" pitchFamily="2" charset="-122"/>
              </a:rPr>
              <a:t>  培</a:t>
            </a:r>
            <a:r>
              <a:rPr lang="zh-CN" altLang="en-US" dirty="0">
                <a:latin typeface="Times New Roman" panose="02020603050405020304" pitchFamily="18" charset="0"/>
                <a:ea typeface="SimSun" panose="02010600030101010101" pitchFamily="2" charset="-122"/>
              </a:rPr>
              <a:t>训模块摘</a:t>
            </a:r>
            <a:r>
              <a:rPr lang="zh-CN" altLang="en-US" dirty="0" smtClean="0">
                <a:latin typeface="Times New Roman" panose="02020603050405020304" pitchFamily="18" charset="0"/>
                <a:ea typeface="SimSun" panose="02010600030101010101" pitchFamily="2" charset="-122"/>
              </a:rPr>
              <a:t>要  </a:t>
            </a:r>
            <a:endParaRPr lang="en-US"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112</a:t>
            </a:fld>
            <a:endParaRPr lang="en-US" dirty="0"/>
          </a:p>
        </p:txBody>
      </p:sp>
      <p:sp>
        <p:nvSpPr>
          <p:cNvPr id="8" name="Content Placeholder 2"/>
          <p:cNvSpPr txBox="1">
            <a:spLocks/>
          </p:cNvSpPr>
          <p:nvPr/>
        </p:nvSpPr>
        <p:spPr bwMode="auto">
          <a:xfrm>
            <a:off x="226423" y="1752600"/>
            <a:ext cx="86868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gn="just">
              <a:buClr>
                <a:srgbClr val="3333FF"/>
              </a:buClr>
              <a:buFont typeface="Wingdings" panose="05000000000000000000" pitchFamily="2" charset="2"/>
              <a:buChar char="q"/>
            </a:pPr>
            <a:r>
              <a:rPr lang="zh-CN" altLang="en-US" kern="0" dirty="0" smtClean="0">
                <a:latin typeface="Times New Roman" panose="02020603050405020304" pitchFamily="18" charset="0"/>
                <a:cs typeface="Times New Roman" panose="02020603050405020304" pitchFamily="18" charset="0"/>
              </a:rPr>
              <a:t> 工人</a:t>
            </a:r>
            <a:r>
              <a:rPr lang="zh-CN" altLang="en-US" kern="0" dirty="0">
                <a:latin typeface="Times New Roman" panose="02020603050405020304" pitchFamily="18" charset="0"/>
                <a:cs typeface="Times New Roman" panose="02020603050405020304" pitchFamily="18" charset="0"/>
              </a:rPr>
              <a:t>营造安全的工作环境</a:t>
            </a:r>
            <a:endParaRPr lang="en-US" altLang="en-US" kern="0" dirty="0" smtClean="0">
              <a:latin typeface="Times New Roman" panose="02020603050405020304" pitchFamily="18" charset="0"/>
              <a:cs typeface="Times New Roman" panose="02020603050405020304" pitchFamily="18" charset="0"/>
            </a:endParaRPr>
          </a:p>
          <a:p>
            <a:pPr lvl="1" algn="just">
              <a:lnSpc>
                <a:spcPct val="150000"/>
              </a:lnSpc>
              <a:buClr>
                <a:srgbClr val="3333FF"/>
              </a:buClr>
              <a:buFont typeface="Wingdings" panose="05000000000000000000" pitchFamily="2" charset="2"/>
              <a:buChar char="§"/>
            </a:pPr>
            <a:r>
              <a:rPr lang="zh-CN" altLang="en-US" kern="0" dirty="0">
                <a:latin typeface="Times New Roman" panose="02020603050405020304" pitchFamily="18" charset="0"/>
                <a:cs typeface="Times New Roman" panose="02020603050405020304" pitchFamily="18" charset="0"/>
              </a:rPr>
              <a:t>良好的意识并了解电气危险识别 </a:t>
            </a:r>
            <a:endParaRPr lang="en-US" altLang="zh-CN" kern="0" dirty="0" smtClean="0">
              <a:latin typeface="Times New Roman" panose="02020603050405020304" pitchFamily="18" charset="0"/>
              <a:cs typeface="Times New Roman" panose="02020603050405020304" pitchFamily="18" charset="0"/>
            </a:endParaRPr>
          </a:p>
          <a:p>
            <a:pPr lvl="1" algn="just">
              <a:lnSpc>
                <a:spcPct val="150000"/>
              </a:lnSpc>
              <a:buClr>
                <a:srgbClr val="3333FF"/>
              </a:buClr>
              <a:buFont typeface="Wingdings" panose="05000000000000000000" pitchFamily="2" charset="2"/>
              <a:buChar char="§"/>
            </a:pPr>
            <a:r>
              <a:rPr lang="zh-CN" altLang="en-US" kern="0" dirty="0">
                <a:latin typeface="Times New Roman" panose="02020603050405020304" pitchFamily="18" charset="0"/>
                <a:cs typeface="Times New Roman" panose="02020603050405020304" pitchFamily="18" charset="0"/>
              </a:rPr>
              <a:t>要单独工作，多人在一起工作 </a:t>
            </a:r>
            <a:endParaRPr lang="en-US" altLang="zh-CN" kern="0" dirty="0" smtClean="0">
              <a:latin typeface="Times New Roman" panose="02020603050405020304" pitchFamily="18" charset="0"/>
              <a:cs typeface="Times New Roman" panose="02020603050405020304" pitchFamily="18" charset="0"/>
            </a:endParaRPr>
          </a:p>
          <a:p>
            <a:pPr lvl="1" algn="just">
              <a:lnSpc>
                <a:spcPct val="150000"/>
              </a:lnSpc>
              <a:buClr>
                <a:srgbClr val="3333FF"/>
              </a:buClr>
              <a:buFont typeface="Wingdings" panose="05000000000000000000" pitchFamily="2" charset="2"/>
              <a:buChar char="§"/>
            </a:pPr>
            <a:r>
              <a:rPr lang="zh-CN" altLang="en-US" kern="0" dirty="0">
                <a:latin typeface="Times New Roman" panose="02020603050405020304" pitchFamily="18" charset="0"/>
                <a:cs typeface="Times New Roman" panose="02020603050405020304" pitchFamily="18" charset="0"/>
              </a:rPr>
              <a:t>不要超时工作使身体疲倦 </a:t>
            </a:r>
            <a:endParaRPr lang="en-US" altLang="zh-CN" kern="0" dirty="0" smtClean="0">
              <a:latin typeface="Times New Roman" panose="02020603050405020304" pitchFamily="18" charset="0"/>
              <a:cs typeface="Times New Roman" panose="02020603050405020304" pitchFamily="18" charset="0"/>
            </a:endParaRPr>
          </a:p>
          <a:p>
            <a:pPr lvl="1" algn="just">
              <a:lnSpc>
                <a:spcPct val="150000"/>
              </a:lnSpc>
              <a:buClr>
                <a:srgbClr val="3333FF"/>
              </a:buClr>
              <a:buFont typeface="Wingdings" panose="05000000000000000000" pitchFamily="2" charset="2"/>
              <a:buChar char="§"/>
            </a:pPr>
            <a:r>
              <a:rPr lang="zh-CN" altLang="en-US" kern="0" dirty="0">
                <a:latin typeface="Times New Roman" panose="02020603050405020304" pitchFamily="18" charset="0"/>
                <a:cs typeface="Times New Roman" panose="02020603050405020304" pitchFamily="18" charset="0"/>
              </a:rPr>
              <a:t>工人</a:t>
            </a:r>
            <a:r>
              <a:rPr lang="zh-CN" altLang="en-US" kern="0" dirty="0" smtClean="0">
                <a:latin typeface="Times New Roman" panose="02020603050405020304" pitchFamily="18" charset="0"/>
                <a:cs typeface="Times New Roman" panose="02020603050405020304" pitchFamily="18" charset="0"/>
              </a:rPr>
              <a:t>仅在有</a:t>
            </a:r>
            <a:r>
              <a:rPr lang="zh-CN" altLang="en-US" kern="0" dirty="0">
                <a:latin typeface="Times New Roman" panose="02020603050405020304" pitchFamily="18" charset="0"/>
                <a:cs typeface="Times New Roman" panose="02020603050405020304" pitchFamily="18" charset="0"/>
              </a:rPr>
              <a:t>相关资格的任务上工</a:t>
            </a:r>
            <a:r>
              <a:rPr lang="zh-CN" altLang="en-US" kern="0" dirty="0" smtClean="0">
                <a:latin typeface="Times New Roman" panose="02020603050405020304" pitchFamily="18" charset="0"/>
                <a:cs typeface="Times New Roman" panose="02020603050405020304" pitchFamily="18" charset="0"/>
              </a:rPr>
              <a:t>作</a:t>
            </a:r>
            <a:endParaRPr lang="en-US" altLang="zh-CN" kern="0" dirty="0" smtClean="0">
              <a:latin typeface="Times New Roman" panose="02020603050405020304" pitchFamily="18" charset="0"/>
              <a:cs typeface="Times New Roman" panose="02020603050405020304" pitchFamily="18" charset="0"/>
            </a:endParaRPr>
          </a:p>
          <a:p>
            <a:pPr lvl="1" algn="just">
              <a:lnSpc>
                <a:spcPct val="150000"/>
              </a:lnSpc>
              <a:buClr>
                <a:srgbClr val="3333FF"/>
              </a:buClr>
              <a:buFont typeface="Wingdings" panose="05000000000000000000" pitchFamily="2" charset="2"/>
              <a:buChar char="§"/>
            </a:pPr>
            <a:r>
              <a:rPr lang="zh-CN" altLang="en-US" kern="0" dirty="0">
                <a:latin typeface="Times New Roman" panose="02020603050405020304" pitchFamily="18" charset="0"/>
                <a:cs typeface="Times New Roman" panose="02020603050405020304" pitchFamily="18" charset="0"/>
              </a:rPr>
              <a:t>岗前危害分析</a:t>
            </a:r>
            <a:r>
              <a:rPr lang="en-US" altLang="en-US" kern="0" dirty="0" smtClean="0">
                <a:latin typeface="Times New Roman" panose="02020603050405020304" pitchFamily="18" charset="0"/>
                <a:cs typeface="Times New Roman" panose="02020603050405020304" pitchFamily="18" charset="0"/>
              </a:rPr>
              <a:t> (</a:t>
            </a:r>
            <a:r>
              <a:rPr lang="en-US" altLang="en-US" kern="0" dirty="0" smtClean="0">
                <a:latin typeface="Times New Roman" panose="02020603050405020304" pitchFamily="18" charset="0"/>
                <a:cs typeface="Times New Roman" panose="02020603050405020304" pitchFamily="18" charset="0"/>
                <a:hlinkClick r:id="rId3"/>
              </a:rPr>
              <a:t>OSHA</a:t>
            </a:r>
            <a:r>
              <a:rPr lang="ja-JP" altLang="en-US" kern="0" dirty="0" smtClean="0">
                <a:latin typeface="Times New Roman" panose="02020603050405020304" pitchFamily="18" charset="0"/>
                <a:cs typeface="Times New Roman" panose="02020603050405020304" pitchFamily="18" charset="0"/>
                <a:hlinkClick r:id="rId3"/>
              </a:rPr>
              <a:t>手册</a:t>
            </a:r>
            <a:r>
              <a:rPr lang="en-US" altLang="en-US" kern="0" dirty="0" smtClean="0">
                <a:latin typeface="Times New Roman" panose="02020603050405020304" pitchFamily="18" charset="0"/>
                <a:cs typeface="Times New Roman" panose="02020603050405020304" pitchFamily="18" charset="0"/>
              </a:rPr>
              <a:t>)</a:t>
            </a:r>
          </a:p>
          <a:p>
            <a:pPr lvl="1" algn="just">
              <a:buClr>
                <a:srgbClr val="3333FF"/>
              </a:buClr>
              <a:buFont typeface="Wingdings" panose="05000000000000000000" pitchFamily="2" charset="2"/>
              <a:buChar char="§"/>
            </a:pPr>
            <a:endParaRPr lang="en-US" altLang="en-US" sz="2400" kern="0" dirty="0" smtClean="0">
              <a:latin typeface="Times New Roman" panose="02020603050405020304" pitchFamily="18" charset="0"/>
              <a:cs typeface="Times New Roman" panose="02020603050405020304" pitchFamily="18" charset="0"/>
            </a:endParaRPr>
          </a:p>
          <a:p>
            <a:pPr algn="just">
              <a:buClr>
                <a:srgbClr val="3333FF"/>
              </a:buClr>
              <a:buFont typeface="Wingdings" panose="05000000000000000000" pitchFamily="2" charset="2"/>
              <a:buChar char="q"/>
            </a:pPr>
            <a:endParaRPr lang="en-US" altLang="en-US" sz="2000" kern="0" dirty="0" smtClean="0">
              <a:latin typeface="Times New Roman" panose="02020603050405020304" pitchFamily="18" charset="0"/>
              <a:cs typeface="Times New Roman" panose="02020603050405020304" pitchFamily="18" charset="0"/>
            </a:endParaRPr>
          </a:p>
          <a:p>
            <a:endParaRPr lang="en-US" altLang="en-US" kern="0" dirty="0" smtClean="0"/>
          </a:p>
        </p:txBody>
      </p:sp>
    </p:spTree>
    <p:extLst>
      <p:ext uri="{BB962C8B-B14F-4D97-AF65-F5344CB8AC3E}">
        <p14:creationId xmlns:p14="http://schemas.microsoft.com/office/powerpoint/2010/main" val="3213541761"/>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96253" y="762000"/>
            <a:ext cx="8819147" cy="563562"/>
          </a:xfrm>
        </p:spPr>
        <p:txBody>
          <a:bodyPr>
            <a:normAutofit fontScale="90000"/>
          </a:bodyPr>
          <a:lstStyle/>
          <a:p>
            <a:r>
              <a:rPr lang="zh-CN" altLang="en-US" dirty="0">
                <a:latin typeface="Times New Roman" panose="02020603050405020304" pitchFamily="18" charset="0"/>
                <a:ea typeface="SimSun" panose="02010600030101010101" pitchFamily="2" charset="-122"/>
              </a:rPr>
              <a:t>培训模块摘</a:t>
            </a:r>
            <a:r>
              <a:rPr lang="zh-CN" altLang="en-US" dirty="0" smtClean="0">
                <a:latin typeface="Times New Roman" panose="02020603050405020304" pitchFamily="18" charset="0"/>
                <a:ea typeface="SimSun" panose="02010600030101010101" pitchFamily="2" charset="-122"/>
              </a:rPr>
              <a:t>要 </a:t>
            </a:r>
            <a:endParaRPr lang="en-US"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113</a:t>
            </a:fld>
            <a:endParaRPr lang="en-US" dirty="0"/>
          </a:p>
        </p:txBody>
      </p:sp>
      <p:pic>
        <p:nvPicPr>
          <p:cNvPr id="3" name="Picture 2" descr="This is an example of job hazard analysis form" title="job hazard analysis form"/>
          <p:cNvPicPr>
            <a:picLocks noChangeAspect="1"/>
          </p:cNvPicPr>
          <p:nvPr/>
        </p:nvPicPr>
        <p:blipFill>
          <a:blip r:embed="rId3"/>
          <a:stretch>
            <a:fillRect/>
          </a:stretch>
        </p:blipFill>
        <p:spPr>
          <a:xfrm>
            <a:off x="2286000" y="2154813"/>
            <a:ext cx="4572000" cy="4425863"/>
          </a:xfrm>
          <a:prstGeom prst="rect">
            <a:avLst/>
          </a:prstGeom>
        </p:spPr>
      </p:pic>
      <p:sp>
        <p:nvSpPr>
          <p:cNvPr id="7" name="Rectangle 6"/>
          <p:cNvSpPr/>
          <p:nvPr/>
        </p:nvSpPr>
        <p:spPr>
          <a:xfrm>
            <a:off x="209550" y="1447800"/>
            <a:ext cx="8705850" cy="584775"/>
          </a:xfrm>
          <a:prstGeom prst="rect">
            <a:avLst/>
          </a:prstGeom>
        </p:spPr>
        <p:txBody>
          <a:bodyPr wrap="square">
            <a:spAutoFit/>
          </a:bodyPr>
          <a:lstStyle/>
          <a:p>
            <a:pPr marL="457200" indent="-457200">
              <a:buClr>
                <a:srgbClr val="0000FF"/>
              </a:buClr>
              <a:buFont typeface="Wingdings" panose="05000000000000000000" pitchFamily="2" charset="2"/>
              <a:buChar char="q"/>
            </a:pPr>
            <a:r>
              <a:rPr lang="en-US" sz="3200" dirty="0" smtClean="0">
                <a:latin typeface="Times New Roman" panose="02020603050405020304" pitchFamily="18" charset="0"/>
                <a:ea typeface="MS PGothic" panose="020B0600070205080204" pitchFamily="34" charset="-128"/>
              </a:rPr>
              <a:t> </a:t>
            </a:r>
            <a:r>
              <a:rPr lang="ja-JP" altLang="en-US" sz="3200" kern="0" dirty="0">
                <a:latin typeface="Times New Roman" panose="02020603050405020304" pitchFamily="18" charset="0"/>
                <a:cs typeface="Times New Roman" panose="02020603050405020304" pitchFamily="18" charset="0"/>
              </a:rPr>
              <a:t>工作危害分析表 </a:t>
            </a:r>
            <a:r>
              <a:rPr lang="en-US" sz="3200" dirty="0" smtClean="0">
                <a:latin typeface="Times New Roman" panose="02020603050405020304" pitchFamily="18" charset="0"/>
                <a:ea typeface="MS PGothic" panose="020B0600070205080204" pitchFamily="34" charset="-128"/>
                <a:hlinkClick r:id="rId4"/>
              </a:rPr>
              <a:t>OSHA</a:t>
            </a:r>
            <a:r>
              <a:rPr lang="ja-JP" altLang="en-US" sz="3200" dirty="0" smtClean="0">
                <a:latin typeface="Times New Roman" panose="02020603050405020304" pitchFamily="18" charset="0"/>
                <a:ea typeface="MS PGothic" panose="020B0600070205080204" pitchFamily="34" charset="-128"/>
                <a:hlinkClick r:id="rId4"/>
              </a:rPr>
              <a:t>手册</a:t>
            </a:r>
            <a:endParaRPr lang="en-US" sz="3200" dirty="0"/>
          </a:p>
        </p:txBody>
      </p:sp>
    </p:spTree>
    <p:extLst>
      <p:ext uri="{BB962C8B-B14F-4D97-AF65-F5344CB8AC3E}">
        <p14:creationId xmlns:p14="http://schemas.microsoft.com/office/powerpoint/2010/main" val="3052345366"/>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96253" y="762000"/>
            <a:ext cx="8819147" cy="563562"/>
          </a:xfrm>
        </p:spPr>
        <p:txBody>
          <a:bodyPr>
            <a:normAutofit fontScale="90000"/>
          </a:bodyPr>
          <a:lstStyle/>
          <a:p>
            <a:r>
              <a:rPr lang="zh-CN" altLang="en-US" dirty="0" smtClean="0">
                <a:latin typeface="Times New Roman" panose="02020603050405020304" pitchFamily="18" charset="0"/>
                <a:ea typeface="SimSun" panose="02010600030101010101" pitchFamily="2" charset="-122"/>
              </a:rPr>
              <a:t> 培</a:t>
            </a:r>
            <a:r>
              <a:rPr lang="zh-CN" altLang="en-US" dirty="0">
                <a:latin typeface="Times New Roman" panose="02020603050405020304" pitchFamily="18" charset="0"/>
                <a:ea typeface="SimSun" panose="02010600030101010101" pitchFamily="2" charset="-122"/>
              </a:rPr>
              <a:t>训模块摘要</a:t>
            </a:r>
            <a:endParaRPr lang="en-US"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114</a:t>
            </a:fld>
            <a:endParaRPr lang="en-US" dirty="0"/>
          </a:p>
        </p:txBody>
      </p:sp>
      <p:sp>
        <p:nvSpPr>
          <p:cNvPr id="5" name="Content Placeholder 2"/>
          <p:cNvSpPr txBox="1">
            <a:spLocks/>
          </p:cNvSpPr>
          <p:nvPr/>
        </p:nvSpPr>
        <p:spPr bwMode="auto">
          <a:xfrm>
            <a:off x="226423" y="1676400"/>
            <a:ext cx="86868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gn="just">
              <a:buClr>
                <a:srgbClr val="3333FF"/>
              </a:buClr>
              <a:buFont typeface="Wingdings" panose="05000000000000000000" pitchFamily="2" charset="2"/>
              <a:buChar char="q"/>
            </a:pPr>
            <a:r>
              <a:rPr lang="zh-CN" altLang="en-US" kern="0" dirty="0" smtClean="0">
                <a:latin typeface="Times New Roman" panose="02020603050405020304" pitchFamily="18" charset="0"/>
                <a:cs typeface="Times New Roman" panose="02020603050405020304" pitchFamily="18" charset="0"/>
              </a:rPr>
              <a:t> 工</a:t>
            </a:r>
            <a:r>
              <a:rPr lang="zh-CN" altLang="en-US" kern="0" dirty="0">
                <a:latin typeface="Times New Roman" panose="02020603050405020304" pitchFamily="18" charset="0"/>
                <a:cs typeface="Times New Roman" panose="02020603050405020304" pitchFamily="18" charset="0"/>
              </a:rPr>
              <a:t>人营造安全的工作环</a:t>
            </a:r>
            <a:r>
              <a:rPr lang="zh-CN" altLang="en-US" kern="0" dirty="0" smtClean="0">
                <a:latin typeface="Times New Roman" panose="02020603050405020304" pitchFamily="18" charset="0"/>
                <a:cs typeface="Times New Roman" panose="02020603050405020304" pitchFamily="18" charset="0"/>
              </a:rPr>
              <a:t>境</a:t>
            </a:r>
            <a:endParaRPr lang="en-US" altLang="en-US" kern="0" dirty="0" smtClean="0">
              <a:latin typeface="Times New Roman" panose="02020603050405020304" pitchFamily="18" charset="0"/>
              <a:cs typeface="Times New Roman" panose="02020603050405020304" pitchFamily="18" charset="0"/>
            </a:endParaRPr>
          </a:p>
          <a:p>
            <a:pPr lvl="1" algn="just">
              <a:lnSpc>
                <a:spcPct val="150000"/>
              </a:lnSpc>
              <a:buClr>
                <a:srgbClr val="3333FF"/>
              </a:buClr>
              <a:buFont typeface="Wingdings" panose="05000000000000000000" pitchFamily="2" charset="2"/>
              <a:buChar char="§"/>
            </a:pPr>
            <a:r>
              <a:rPr lang="zh-CN" altLang="en-US" kern="0" dirty="0">
                <a:latin typeface="Times New Roman" panose="02020603050405020304" pitchFamily="18" charset="0"/>
                <a:cs typeface="Times New Roman" panose="02020603050405020304" pitchFamily="18" charset="0"/>
              </a:rPr>
              <a:t>锁定或标记有源电路和设</a:t>
            </a:r>
            <a:r>
              <a:rPr lang="zh-CN" altLang="en-US" kern="0" dirty="0" smtClean="0">
                <a:latin typeface="Times New Roman" panose="02020603050405020304" pitchFamily="18" charset="0"/>
                <a:cs typeface="Times New Roman" panose="02020603050405020304" pitchFamily="18" charset="0"/>
              </a:rPr>
              <a:t>备</a:t>
            </a:r>
            <a:endParaRPr lang="en-US" altLang="zh-CN" kern="0" dirty="0" smtClean="0">
              <a:latin typeface="Times New Roman" panose="02020603050405020304" pitchFamily="18" charset="0"/>
              <a:cs typeface="Times New Roman" panose="02020603050405020304" pitchFamily="18" charset="0"/>
            </a:endParaRPr>
          </a:p>
          <a:p>
            <a:pPr lvl="1" algn="just">
              <a:lnSpc>
                <a:spcPct val="150000"/>
              </a:lnSpc>
              <a:buClr>
                <a:srgbClr val="3333FF"/>
              </a:buClr>
              <a:buFont typeface="Wingdings" panose="05000000000000000000" pitchFamily="2" charset="2"/>
              <a:buChar char="§"/>
            </a:pPr>
            <a:r>
              <a:rPr lang="zh-CN" altLang="en-US" kern="0" dirty="0" smtClean="0">
                <a:latin typeface="Times New Roman" panose="02020603050405020304" pitchFamily="18" charset="0"/>
                <a:cs typeface="Times New Roman" panose="02020603050405020304" pitchFamily="18" charset="0"/>
              </a:rPr>
              <a:t>使</a:t>
            </a:r>
            <a:r>
              <a:rPr lang="zh-CN" altLang="en-US" kern="0" dirty="0">
                <a:latin typeface="Times New Roman" panose="02020603050405020304" pitchFamily="18" charset="0"/>
                <a:cs typeface="Times New Roman" panose="02020603050405020304" pitchFamily="18" charset="0"/>
              </a:rPr>
              <a:t>用前检查和测试电</a:t>
            </a:r>
            <a:r>
              <a:rPr lang="zh-CN" altLang="en-US" kern="0" dirty="0" smtClean="0">
                <a:latin typeface="Times New Roman" panose="02020603050405020304" pitchFamily="18" charset="0"/>
                <a:cs typeface="Times New Roman" panose="02020603050405020304" pitchFamily="18" charset="0"/>
              </a:rPr>
              <a:t>路</a:t>
            </a:r>
            <a:endParaRPr lang="en-US" altLang="en-US" kern="0" dirty="0" smtClean="0">
              <a:latin typeface="Times New Roman" panose="02020603050405020304" pitchFamily="18" charset="0"/>
              <a:cs typeface="Times New Roman" panose="02020603050405020304" pitchFamily="18" charset="0"/>
            </a:endParaRPr>
          </a:p>
          <a:p>
            <a:pPr lvl="1" algn="just">
              <a:lnSpc>
                <a:spcPct val="150000"/>
              </a:lnSpc>
              <a:buClr>
                <a:srgbClr val="3333FF"/>
              </a:buClr>
              <a:buFont typeface="Wingdings" panose="05000000000000000000" pitchFamily="2" charset="2"/>
              <a:buChar char="§"/>
            </a:pPr>
            <a:r>
              <a:rPr lang="zh-CN" altLang="en-US" kern="0" dirty="0">
                <a:latin typeface="Times New Roman" panose="02020603050405020304" pitchFamily="18" charset="0"/>
                <a:cs typeface="Times New Roman" panose="02020603050405020304" pitchFamily="18" charset="0"/>
              </a:rPr>
              <a:t>知道发生电气事故该怎么</a:t>
            </a:r>
            <a:r>
              <a:rPr lang="zh-CN" altLang="en-US" kern="0" dirty="0" smtClean="0">
                <a:latin typeface="Times New Roman" panose="02020603050405020304" pitchFamily="18" charset="0"/>
                <a:cs typeface="Times New Roman" panose="02020603050405020304" pitchFamily="18" charset="0"/>
              </a:rPr>
              <a:t>办</a:t>
            </a:r>
            <a:endParaRPr lang="en-US" altLang="zh-CN" kern="0" dirty="0" smtClean="0">
              <a:latin typeface="Times New Roman" panose="02020603050405020304" pitchFamily="18" charset="0"/>
              <a:cs typeface="Times New Roman" panose="02020603050405020304" pitchFamily="18" charset="0"/>
            </a:endParaRPr>
          </a:p>
          <a:p>
            <a:pPr lvl="1" algn="just">
              <a:lnSpc>
                <a:spcPct val="150000"/>
              </a:lnSpc>
              <a:buClr>
                <a:srgbClr val="3333FF"/>
              </a:buClr>
              <a:buFont typeface="Wingdings" panose="05000000000000000000" pitchFamily="2" charset="2"/>
              <a:buChar char="§"/>
            </a:pPr>
            <a:r>
              <a:rPr lang="zh-CN" altLang="en-US" kern="0" dirty="0">
                <a:latin typeface="Times New Roman" panose="02020603050405020304" pitchFamily="18" charset="0"/>
                <a:cs typeface="Times New Roman" panose="02020603050405020304" pitchFamily="18" charset="0"/>
              </a:rPr>
              <a:t>知道如何关闭以使设备断电 </a:t>
            </a:r>
            <a:endParaRPr lang="en-US" altLang="zh-CN" kern="0" dirty="0" smtClean="0">
              <a:latin typeface="Times New Roman" panose="02020603050405020304" pitchFamily="18" charset="0"/>
              <a:cs typeface="Times New Roman" panose="02020603050405020304" pitchFamily="18" charset="0"/>
            </a:endParaRPr>
          </a:p>
          <a:p>
            <a:pPr lvl="1" algn="just">
              <a:lnSpc>
                <a:spcPct val="150000"/>
              </a:lnSpc>
              <a:buClr>
                <a:srgbClr val="3333FF"/>
              </a:buClr>
              <a:buFont typeface="Wingdings" panose="05000000000000000000" pitchFamily="2" charset="2"/>
              <a:buChar char="§"/>
            </a:pPr>
            <a:r>
              <a:rPr lang="zh-CN" altLang="en-US" kern="0" dirty="0">
                <a:latin typeface="Times New Roman" panose="02020603050405020304" pitchFamily="18" charset="0"/>
                <a:cs typeface="Times New Roman" panose="02020603050405020304" pitchFamily="18" charset="0"/>
              </a:rPr>
              <a:t>知道电路开关或断路器的位置</a:t>
            </a:r>
            <a:endParaRPr lang="en-US" altLang="en-US" sz="2400" kern="0" dirty="0" smtClean="0">
              <a:latin typeface="Times New Roman" panose="02020603050405020304" pitchFamily="18" charset="0"/>
              <a:cs typeface="Times New Roman" panose="02020603050405020304" pitchFamily="18" charset="0"/>
            </a:endParaRPr>
          </a:p>
          <a:p>
            <a:pPr algn="just">
              <a:buClr>
                <a:srgbClr val="3333FF"/>
              </a:buClr>
              <a:buFont typeface="Wingdings" panose="05000000000000000000" pitchFamily="2" charset="2"/>
              <a:buChar char="q"/>
            </a:pPr>
            <a:endParaRPr lang="en-US" altLang="en-US" sz="2000" kern="0" dirty="0" smtClean="0">
              <a:latin typeface="Times New Roman" panose="02020603050405020304" pitchFamily="18" charset="0"/>
              <a:cs typeface="Times New Roman" panose="02020603050405020304" pitchFamily="18" charset="0"/>
            </a:endParaRPr>
          </a:p>
          <a:p>
            <a:endParaRPr lang="en-US" altLang="en-US" kern="0" dirty="0" smtClean="0"/>
          </a:p>
        </p:txBody>
      </p:sp>
    </p:spTree>
    <p:extLst>
      <p:ext uri="{BB962C8B-B14F-4D97-AF65-F5344CB8AC3E}">
        <p14:creationId xmlns:p14="http://schemas.microsoft.com/office/powerpoint/2010/main" val="2252993137"/>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96253" y="533400"/>
            <a:ext cx="8819147" cy="563562"/>
          </a:xfrm>
        </p:spPr>
        <p:txBody>
          <a:bodyPr>
            <a:normAutofit fontScale="90000"/>
          </a:bodyPr>
          <a:lstStyle/>
          <a:p>
            <a:r>
              <a:rPr lang="ja-JP" altLang="en-US" dirty="0" smtClean="0">
                <a:latin typeface="Times New Roman" panose="02020603050405020304" pitchFamily="18" charset="0"/>
                <a:ea typeface="SimSun" panose="02010600030101010101" pitchFamily="2" charset="-122"/>
              </a:rPr>
              <a:t>案</a:t>
            </a:r>
            <a:r>
              <a:rPr lang="ja-JP" altLang="en-US" dirty="0">
                <a:latin typeface="Times New Roman" panose="02020603050405020304" pitchFamily="18" charset="0"/>
                <a:ea typeface="SimSun" panose="02010600030101010101" pitchFamily="2" charset="-122"/>
              </a:rPr>
              <a:t>例分析</a:t>
            </a:r>
            <a:endParaRPr lang="en-US"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115</a:t>
            </a:fld>
            <a:endParaRPr lang="en-US" dirty="0"/>
          </a:p>
        </p:txBody>
      </p:sp>
      <p:sp>
        <p:nvSpPr>
          <p:cNvPr id="6" name="Rectangle 6"/>
          <p:cNvSpPr>
            <a:spLocks noChangeArrowheads="1"/>
          </p:cNvSpPr>
          <p:nvPr/>
        </p:nvSpPr>
        <p:spPr bwMode="auto">
          <a:xfrm>
            <a:off x="228600" y="1219200"/>
            <a:ext cx="8763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a:buClr>
                <a:srgbClr val="0000FF"/>
              </a:buClr>
              <a:buFont typeface="Wingdings" panose="05000000000000000000" pitchFamily="2" charset="2"/>
              <a:buChar char="q"/>
            </a:pPr>
            <a:r>
              <a:rPr lang="en-US" altLang="en-US" sz="2800" dirty="0" smtClean="0">
                <a:latin typeface="Times New Roman" panose="02020603050405020304" pitchFamily="18" charset="0"/>
                <a:ea typeface="AR PL UMing HK" charset="0"/>
                <a:cs typeface="Times New Roman" panose="02020603050405020304" pitchFamily="18" charset="0"/>
              </a:rPr>
              <a:t> </a:t>
            </a:r>
            <a:r>
              <a:rPr lang="zh-CN" altLang="en-US" sz="3200" kern="0" dirty="0">
                <a:latin typeface="Times New Roman" panose="02020603050405020304" pitchFamily="18" charset="0"/>
                <a:cs typeface="Times New Roman" panose="02020603050405020304" pitchFamily="18" charset="0"/>
              </a:rPr>
              <a:t>您可以在下面找到哪些电气危险？</a:t>
            </a:r>
            <a:endParaRPr lang="en-US" altLang="en-US" sz="3200" kern="0" dirty="0">
              <a:latin typeface="Times New Roman" panose="02020603050405020304" pitchFamily="18" charset="0"/>
              <a:cs typeface="Times New Roman" panose="02020603050405020304" pitchFamily="18" charset="0"/>
            </a:endParaRPr>
          </a:p>
        </p:txBody>
      </p:sp>
      <p:pic>
        <p:nvPicPr>
          <p:cNvPr id="7" name="Picture 6" descr="It is a picture of a construction site with a crane" title="construction sit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39563" y="1828800"/>
            <a:ext cx="3461237" cy="4614983"/>
          </a:xfrm>
          <a:prstGeom prst="rect">
            <a:avLst/>
          </a:prstGeom>
        </p:spPr>
      </p:pic>
      <p:sp>
        <p:nvSpPr>
          <p:cNvPr id="8" name="Rectangle 7"/>
          <p:cNvSpPr/>
          <p:nvPr/>
        </p:nvSpPr>
        <p:spPr>
          <a:xfrm>
            <a:off x="4505826" y="1926213"/>
            <a:ext cx="915635" cy="1631216"/>
          </a:xfrm>
          <a:prstGeom prst="rect">
            <a:avLst/>
          </a:prstGeom>
        </p:spPr>
        <p:txBody>
          <a:bodyPr wrap="non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Tree>
    <p:extLst>
      <p:ext uri="{BB962C8B-B14F-4D97-AF65-F5344CB8AC3E}">
        <p14:creationId xmlns:p14="http://schemas.microsoft.com/office/powerpoint/2010/main" val="3650293708"/>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96253" y="533400"/>
            <a:ext cx="8819147" cy="563562"/>
          </a:xfrm>
        </p:spPr>
        <p:txBody>
          <a:bodyPr>
            <a:normAutofit fontScale="90000"/>
          </a:bodyPr>
          <a:lstStyle/>
          <a:p>
            <a:r>
              <a:rPr lang="ja-JP" altLang="en-US" dirty="0">
                <a:latin typeface="Times New Roman" panose="02020603050405020304" pitchFamily="18" charset="0"/>
                <a:ea typeface="SimSun" panose="02010600030101010101" pitchFamily="2" charset="-122"/>
              </a:rPr>
              <a:t>案例分</a:t>
            </a:r>
            <a:r>
              <a:rPr lang="ja-JP" altLang="en-US" dirty="0" smtClean="0">
                <a:latin typeface="Times New Roman" panose="02020603050405020304" pitchFamily="18" charset="0"/>
                <a:ea typeface="SimSun" panose="02010600030101010101" pitchFamily="2" charset="-122"/>
              </a:rPr>
              <a:t>析 </a:t>
            </a:r>
            <a:endParaRPr lang="en-US"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116</a:t>
            </a:fld>
            <a:endParaRPr lang="en-US" dirty="0"/>
          </a:p>
        </p:txBody>
      </p:sp>
      <p:sp>
        <p:nvSpPr>
          <p:cNvPr id="8" name="Rectangle 6"/>
          <p:cNvSpPr>
            <a:spLocks noChangeArrowheads="1"/>
          </p:cNvSpPr>
          <p:nvPr/>
        </p:nvSpPr>
        <p:spPr bwMode="auto">
          <a:xfrm>
            <a:off x="260269" y="1181614"/>
            <a:ext cx="7010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a:buClr>
                <a:srgbClr val="0000FF"/>
              </a:buClr>
              <a:buFont typeface="Wingdings" panose="05000000000000000000" pitchFamily="2" charset="2"/>
              <a:buChar char="q"/>
            </a:pPr>
            <a:r>
              <a:rPr lang="zh-CN" altLang="en-US" sz="3200" kern="0" dirty="0">
                <a:latin typeface="Times New Roman" panose="02020603050405020304" pitchFamily="18" charset="0"/>
                <a:cs typeface="Times New Roman" panose="02020603050405020304" pitchFamily="18" charset="0"/>
              </a:rPr>
              <a:t>您可以在下面找到哪些电气危险？</a:t>
            </a:r>
            <a:endParaRPr lang="en-US" altLang="en-US" sz="3200" kern="0" dirty="0">
              <a:latin typeface="Times New Roman" panose="02020603050405020304" pitchFamily="18" charset="0"/>
              <a:cs typeface="Times New Roman" panose="02020603050405020304" pitchFamily="18" charset="0"/>
            </a:endParaRPr>
          </a:p>
        </p:txBody>
      </p:sp>
      <p:pic>
        <p:nvPicPr>
          <p:cNvPr id="11" name="Picture 10" descr="It is a picture of a construction site with a crane" title="construction sit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9315" y="1862017"/>
            <a:ext cx="3461237" cy="4614983"/>
          </a:xfrm>
          <a:prstGeom prst="rect">
            <a:avLst/>
          </a:prstGeom>
        </p:spPr>
      </p:pic>
      <p:sp>
        <p:nvSpPr>
          <p:cNvPr id="12" name="AutoShape 4"/>
          <p:cNvSpPr>
            <a:spLocks noChangeArrowheads="1"/>
          </p:cNvSpPr>
          <p:nvPr/>
        </p:nvSpPr>
        <p:spPr bwMode="auto">
          <a:xfrm>
            <a:off x="4364008" y="2152577"/>
            <a:ext cx="4049661" cy="1143000"/>
          </a:xfrm>
          <a:prstGeom prst="wedgeRoundRectCallout">
            <a:avLst>
              <a:gd name="adj1" fmla="val -106938"/>
              <a:gd name="adj2" fmla="val 11077"/>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30000"/>
              </a:spcBef>
            </a:pPr>
            <a:r>
              <a:rPr lang="zh-CN" altLang="en-US" sz="3200" dirty="0">
                <a:latin typeface="Times" panose="02020603060405020304" pitchFamily="18" charset="0"/>
              </a:rPr>
              <a:t>起重机可能会接触架空电力线</a:t>
            </a:r>
            <a:endParaRPr lang="en-US" altLang="en-US" sz="3200" b="1" dirty="0">
              <a:latin typeface="Times" panose="02020603060405020304" pitchFamily="18" charset="0"/>
              <a:sym typeface="Helvetica Neue" charset="0"/>
            </a:endParaRPr>
          </a:p>
        </p:txBody>
      </p:sp>
      <p:sp>
        <p:nvSpPr>
          <p:cNvPr id="13" name="AutoShape 4"/>
          <p:cNvSpPr>
            <a:spLocks noChangeArrowheads="1"/>
          </p:cNvSpPr>
          <p:nvPr/>
        </p:nvSpPr>
        <p:spPr bwMode="auto">
          <a:xfrm>
            <a:off x="4389714" y="3979307"/>
            <a:ext cx="4220886" cy="2233520"/>
          </a:xfrm>
          <a:prstGeom prst="wedgeRoundRectCallout">
            <a:avLst>
              <a:gd name="adj1" fmla="val -104410"/>
              <a:gd name="adj2" fmla="val -25330"/>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30000"/>
              </a:spcBef>
            </a:pPr>
            <a:r>
              <a:rPr lang="zh-CN" altLang="en-US" sz="3200" dirty="0">
                <a:latin typeface="Times" panose="02020603060405020304" pitchFamily="18" charset="0"/>
              </a:rPr>
              <a:t>交通信号灯表明可能没有打电话给公用事业公司以使电源线断电</a:t>
            </a:r>
            <a:endParaRPr lang="en-US" altLang="en-US" sz="3200" b="1" dirty="0">
              <a:latin typeface="Times" panose="02020603060405020304" pitchFamily="18" charset="0"/>
              <a:sym typeface="Helvetica Neue" charset="0"/>
            </a:endParaRPr>
          </a:p>
        </p:txBody>
      </p:sp>
      <p:sp>
        <p:nvSpPr>
          <p:cNvPr id="14" name="Rectangle 13"/>
          <p:cNvSpPr/>
          <p:nvPr/>
        </p:nvSpPr>
        <p:spPr>
          <a:xfrm>
            <a:off x="1447800" y="4132497"/>
            <a:ext cx="915635" cy="1631216"/>
          </a:xfrm>
          <a:prstGeom prst="rect">
            <a:avLst/>
          </a:prstGeom>
        </p:spPr>
        <p:txBody>
          <a:bodyPr wrap="non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
        <p:nvSpPr>
          <p:cNvPr id="15" name="Rectangle 14"/>
          <p:cNvSpPr/>
          <p:nvPr/>
        </p:nvSpPr>
        <p:spPr>
          <a:xfrm>
            <a:off x="1834004" y="1664361"/>
            <a:ext cx="915635" cy="1631216"/>
          </a:xfrm>
          <a:prstGeom prst="rect">
            <a:avLst/>
          </a:prstGeom>
        </p:spPr>
        <p:txBody>
          <a:bodyPr wrap="non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Tree>
    <p:extLst>
      <p:ext uri="{BB962C8B-B14F-4D97-AF65-F5344CB8AC3E}">
        <p14:creationId xmlns:p14="http://schemas.microsoft.com/office/powerpoint/2010/main" val="3702529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96253" y="533400"/>
            <a:ext cx="8819147" cy="563562"/>
          </a:xfrm>
        </p:spPr>
        <p:txBody>
          <a:bodyPr>
            <a:normAutofit fontScale="90000"/>
          </a:bodyPr>
          <a:lstStyle/>
          <a:p>
            <a:r>
              <a:rPr lang="ja-JP" altLang="en-US" dirty="0">
                <a:latin typeface="Times New Roman" panose="02020603050405020304" pitchFamily="18" charset="0"/>
                <a:ea typeface="SimSun" panose="02010600030101010101" pitchFamily="2" charset="-122"/>
              </a:rPr>
              <a:t>案例分</a:t>
            </a:r>
            <a:r>
              <a:rPr lang="ja-JP" altLang="en-US" dirty="0" smtClean="0">
                <a:latin typeface="Times New Roman" panose="02020603050405020304" pitchFamily="18" charset="0"/>
                <a:ea typeface="SimSun" panose="02010600030101010101" pitchFamily="2" charset="-122"/>
              </a:rPr>
              <a:t>析  </a:t>
            </a:r>
            <a:endParaRPr lang="en-US"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117</a:t>
            </a:fld>
            <a:endParaRPr lang="en-US" dirty="0"/>
          </a:p>
        </p:txBody>
      </p:sp>
      <p:sp>
        <p:nvSpPr>
          <p:cNvPr id="14" name="Rectangle 6"/>
          <p:cNvSpPr>
            <a:spLocks noChangeArrowheads="1"/>
          </p:cNvSpPr>
          <p:nvPr/>
        </p:nvSpPr>
        <p:spPr bwMode="auto">
          <a:xfrm>
            <a:off x="228600" y="1087368"/>
            <a:ext cx="8763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a:buClr>
                <a:srgbClr val="0000FF"/>
              </a:buClr>
              <a:buFont typeface="Wingdings" panose="05000000000000000000" pitchFamily="2" charset="2"/>
              <a:buChar char="q"/>
            </a:pPr>
            <a:r>
              <a:rPr lang="zh-CN" altLang="en-US" sz="3200" kern="0" dirty="0">
                <a:latin typeface="Times New Roman" panose="02020603050405020304" pitchFamily="18" charset="0"/>
                <a:cs typeface="Times New Roman" panose="02020603050405020304" pitchFamily="18" charset="0"/>
              </a:rPr>
              <a:t>您可以在下面找到哪些电气危险？</a:t>
            </a:r>
            <a:endParaRPr lang="en-US" altLang="en-US" sz="3200" kern="0" dirty="0">
              <a:latin typeface="Times New Roman" panose="02020603050405020304" pitchFamily="18" charset="0"/>
              <a:cs typeface="Times New Roman" panose="02020603050405020304" pitchFamily="18" charset="0"/>
            </a:endParaRPr>
          </a:p>
        </p:txBody>
      </p:sp>
      <p:pic>
        <p:nvPicPr>
          <p:cNvPr id="15" name="Picture 4" descr="Picture1"/>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90600" y="1767771"/>
            <a:ext cx="7319537" cy="478542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505826" y="1926213"/>
            <a:ext cx="915635" cy="1631216"/>
          </a:xfrm>
          <a:prstGeom prst="rect">
            <a:avLst/>
          </a:prstGeom>
        </p:spPr>
        <p:txBody>
          <a:bodyPr wrap="non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Tree>
    <p:extLst>
      <p:ext uri="{BB962C8B-B14F-4D97-AF65-F5344CB8AC3E}">
        <p14:creationId xmlns:p14="http://schemas.microsoft.com/office/powerpoint/2010/main" val="2372466175"/>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96253" y="533400"/>
            <a:ext cx="8819147" cy="563562"/>
          </a:xfrm>
        </p:spPr>
        <p:txBody>
          <a:bodyPr>
            <a:normAutofit fontScale="90000"/>
          </a:bodyPr>
          <a:lstStyle/>
          <a:p>
            <a:r>
              <a:rPr lang="ja-JP" altLang="en-US" dirty="0" smtClean="0">
                <a:latin typeface="Times New Roman" panose="02020603050405020304" pitchFamily="18" charset="0"/>
                <a:ea typeface="SimSun" panose="02010600030101010101" pitchFamily="2" charset="-122"/>
              </a:rPr>
              <a:t> 案</a:t>
            </a:r>
            <a:r>
              <a:rPr lang="ja-JP" altLang="en-US" dirty="0">
                <a:latin typeface="Times New Roman" panose="02020603050405020304" pitchFamily="18" charset="0"/>
                <a:ea typeface="SimSun" panose="02010600030101010101" pitchFamily="2" charset="-122"/>
              </a:rPr>
              <a:t>例分析</a:t>
            </a:r>
            <a:endParaRPr lang="en-US"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118</a:t>
            </a:fld>
            <a:endParaRPr lang="en-US" dirty="0"/>
          </a:p>
        </p:txBody>
      </p:sp>
      <p:pic>
        <p:nvPicPr>
          <p:cNvPr id="6" name="Picture 4" descr="Picture1"/>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4400" y="1386771"/>
            <a:ext cx="7319537" cy="4785429"/>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4"/>
          <p:cNvSpPr>
            <a:spLocks noChangeArrowheads="1"/>
          </p:cNvSpPr>
          <p:nvPr/>
        </p:nvSpPr>
        <p:spPr bwMode="auto">
          <a:xfrm>
            <a:off x="3886200" y="3734731"/>
            <a:ext cx="4114800" cy="1218269"/>
          </a:xfrm>
          <a:prstGeom prst="wedgeRoundRectCallout">
            <a:avLst>
              <a:gd name="adj1" fmla="val -42973"/>
              <a:gd name="adj2" fmla="val -60881"/>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30000"/>
              </a:spcBef>
            </a:pPr>
            <a:r>
              <a:rPr lang="zh-CN" altLang="en-US" sz="3200" dirty="0">
                <a:latin typeface="Times" panose="02020603060405020304" pitchFamily="18" charset="0"/>
              </a:rPr>
              <a:t>工人很容易接触电源电路的任何部分</a:t>
            </a:r>
            <a:endParaRPr lang="en-US" altLang="en-US" sz="3200" b="1" dirty="0">
              <a:latin typeface="Times" panose="02020603060405020304" pitchFamily="18" charset="0"/>
              <a:sym typeface="Helvetica Neue" charset="0"/>
            </a:endParaRPr>
          </a:p>
        </p:txBody>
      </p:sp>
      <p:sp>
        <p:nvSpPr>
          <p:cNvPr id="8" name="Rectangle 7"/>
          <p:cNvSpPr/>
          <p:nvPr/>
        </p:nvSpPr>
        <p:spPr>
          <a:xfrm>
            <a:off x="3669419" y="2438400"/>
            <a:ext cx="915635" cy="1631216"/>
          </a:xfrm>
          <a:prstGeom prst="rect">
            <a:avLst/>
          </a:prstGeom>
        </p:spPr>
        <p:txBody>
          <a:bodyPr wrap="non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Tree>
    <p:extLst>
      <p:ext uri="{BB962C8B-B14F-4D97-AF65-F5344CB8AC3E}">
        <p14:creationId xmlns:p14="http://schemas.microsoft.com/office/powerpoint/2010/main" val="1534303789"/>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96253" y="533400"/>
            <a:ext cx="8819147" cy="563562"/>
          </a:xfrm>
        </p:spPr>
        <p:txBody>
          <a:bodyPr>
            <a:normAutofit fontScale="90000"/>
          </a:bodyPr>
          <a:lstStyle/>
          <a:p>
            <a:r>
              <a:rPr lang="ja-JP" altLang="en-US" dirty="0" smtClean="0">
                <a:latin typeface="Times New Roman" panose="02020603050405020304" pitchFamily="18" charset="0"/>
                <a:ea typeface="SimSun" panose="02010600030101010101" pitchFamily="2" charset="-122"/>
              </a:rPr>
              <a:t>  案</a:t>
            </a:r>
            <a:r>
              <a:rPr lang="ja-JP" altLang="en-US" dirty="0">
                <a:latin typeface="Times New Roman" panose="02020603050405020304" pitchFamily="18" charset="0"/>
                <a:ea typeface="SimSun" panose="02010600030101010101" pitchFamily="2" charset="-122"/>
              </a:rPr>
              <a:t>例分析</a:t>
            </a:r>
            <a:endParaRPr lang="en-US"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119</a:t>
            </a:fld>
            <a:endParaRPr lang="en-US" dirty="0"/>
          </a:p>
        </p:txBody>
      </p:sp>
      <p:pic>
        <p:nvPicPr>
          <p:cNvPr id="8" name="Picture 3" descr="Picture1"/>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4400" y="1855092"/>
            <a:ext cx="7467600" cy="4621908"/>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6"/>
          <p:cNvSpPr>
            <a:spLocks noChangeArrowheads="1"/>
          </p:cNvSpPr>
          <p:nvPr/>
        </p:nvSpPr>
        <p:spPr bwMode="auto">
          <a:xfrm>
            <a:off x="228600" y="1162637"/>
            <a:ext cx="8763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a:buClr>
                <a:srgbClr val="0000FF"/>
              </a:buClr>
              <a:buFont typeface="Wingdings" panose="05000000000000000000" pitchFamily="2" charset="2"/>
              <a:buChar char="q"/>
            </a:pPr>
            <a:r>
              <a:rPr lang="zh-CN" altLang="en-US" sz="3200" kern="0" dirty="0">
                <a:latin typeface="Times New Roman" panose="02020603050405020304" pitchFamily="18" charset="0"/>
                <a:cs typeface="Times New Roman" panose="02020603050405020304" pitchFamily="18" charset="0"/>
              </a:rPr>
              <a:t>您可以在下面找到哪些电气危险？</a:t>
            </a:r>
            <a:endParaRPr lang="en-US" altLang="en-US" sz="3200" kern="0" dirty="0">
              <a:latin typeface="Times New Roman" panose="02020603050405020304" pitchFamily="18" charset="0"/>
              <a:cs typeface="Times New Roman" panose="02020603050405020304" pitchFamily="18" charset="0"/>
            </a:endParaRPr>
          </a:p>
        </p:txBody>
      </p:sp>
      <p:sp>
        <p:nvSpPr>
          <p:cNvPr id="7" name="Rectangle 6"/>
          <p:cNvSpPr/>
          <p:nvPr/>
        </p:nvSpPr>
        <p:spPr>
          <a:xfrm>
            <a:off x="4470266" y="3350438"/>
            <a:ext cx="915635" cy="1631216"/>
          </a:xfrm>
          <a:prstGeom prst="rect">
            <a:avLst/>
          </a:prstGeom>
        </p:spPr>
        <p:txBody>
          <a:bodyPr wrap="non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Tree>
    <p:extLst>
      <p:ext uri="{BB962C8B-B14F-4D97-AF65-F5344CB8AC3E}">
        <p14:creationId xmlns:p14="http://schemas.microsoft.com/office/powerpoint/2010/main" val="16992602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4" name="Content Placeholder 2"/>
          <p:cNvSpPr txBox="1">
            <a:spLocks/>
          </p:cNvSpPr>
          <p:nvPr/>
        </p:nvSpPr>
        <p:spPr bwMode="auto">
          <a:xfrm>
            <a:off x="304800" y="1562101"/>
            <a:ext cx="8412162" cy="4838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685800" indent="-22860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algn="just">
              <a:buClr>
                <a:srgbClr val="3333FF"/>
              </a:buClr>
              <a:buFont typeface="Wingdings" panose="05000000000000000000" pitchFamily="2" charset="2"/>
              <a:buChar char="q"/>
            </a:pPr>
            <a:r>
              <a:rPr lang="zh-CN" altLang="en-US" sz="2800" dirty="0" smtClean="0">
                <a:latin typeface="Times New Roman" panose="02020603050405020304" pitchFamily="18" charset="0"/>
                <a:cs typeface="Times New Roman" panose="02020603050405020304" pitchFamily="18" charset="0"/>
              </a:rPr>
              <a:t> 工人</a:t>
            </a:r>
            <a:r>
              <a:rPr lang="zh-CN" altLang="en-US" sz="2800" dirty="0">
                <a:latin typeface="Times New Roman" panose="02020603050405020304" pitchFamily="18" charset="0"/>
                <a:cs typeface="Times New Roman" panose="02020603050405020304" pitchFamily="18" charset="0"/>
              </a:rPr>
              <a:t>有权利去</a:t>
            </a:r>
            <a:endParaRPr lang="en-US" altLang="zh-CN" sz="2800" dirty="0" smtClean="0">
              <a:latin typeface="Times New Roman" panose="02020603050405020304" pitchFamily="18" charset="0"/>
              <a:cs typeface="Times New Roman" panose="02020603050405020304" pitchFamily="18" charset="0"/>
            </a:endParaRPr>
          </a:p>
          <a:p>
            <a:pPr algn="just">
              <a:buClr>
                <a:srgbClr val="3333FF"/>
              </a:buClr>
              <a:buFont typeface="Wingdings" panose="05000000000000000000" pitchFamily="2" charset="2"/>
              <a:buChar char="q"/>
            </a:pPr>
            <a:endParaRPr lang="en-US" altLang="en-US" sz="1600" dirty="0" smtClean="0">
              <a:latin typeface="Times New Roman" panose="02020603050405020304" pitchFamily="18" charset="0"/>
              <a:cs typeface="Times New Roman" panose="02020603050405020304" pitchFamily="18" charset="0"/>
            </a:endParaRPr>
          </a:p>
          <a:p>
            <a:pPr lvl="1" algn="just">
              <a:buClr>
                <a:srgbClr val="3333FF"/>
              </a:buClr>
              <a:buFont typeface="Wingdings" panose="05000000000000000000" pitchFamily="2" charset="2"/>
              <a:buChar char="§"/>
            </a:pPr>
            <a:r>
              <a:rPr lang="zh-CN" altLang="en-US" sz="2800" dirty="0" smtClean="0">
                <a:latin typeface="Times New Roman" panose="02020603050405020304" pitchFamily="18" charset="0"/>
                <a:cs typeface="Times New Roman" panose="02020603050405020304" pitchFamily="18" charset="0"/>
              </a:rPr>
              <a:t>无</a:t>
            </a:r>
            <a:r>
              <a:rPr lang="zh-CN" altLang="en-US" sz="2800" dirty="0">
                <a:latin typeface="Times New Roman" panose="02020603050405020304" pitchFamily="18" charset="0"/>
                <a:cs typeface="Times New Roman" panose="02020603050405020304" pitchFamily="18" charset="0"/>
              </a:rPr>
              <a:t>严重危害的工作条</a:t>
            </a:r>
            <a:r>
              <a:rPr lang="zh-CN" altLang="en-US" sz="2800" dirty="0" smtClean="0">
                <a:latin typeface="Times New Roman" panose="02020603050405020304" pitchFamily="18" charset="0"/>
                <a:cs typeface="Times New Roman" panose="02020603050405020304" pitchFamily="18" charset="0"/>
              </a:rPr>
              <a:t>件</a:t>
            </a:r>
            <a:endParaRPr lang="en-US" altLang="zh-CN" sz="2800" dirty="0" smtClean="0">
              <a:latin typeface="Times New Roman" panose="02020603050405020304" pitchFamily="18" charset="0"/>
              <a:cs typeface="Times New Roman" panose="02020603050405020304" pitchFamily="18" charset="0"/>
            </a:endParaRPr>
          </a:p>
          <a:p>
            <a:pPr lvl="1" algn="just">
              <a:buClr>
                <a:srgbClr val="3333FF"/>
              </a:buClr>
              <a:buFont typeface="Wingdings" panose="05000000000000000000" pitchFamily="2" charset="2"/>
              <a:buChar char="§"/>
            </a:pPr>
            <a:endParaRPr lang="en-US" altLang="en-US" sz="2800" dirty="0" smtClean="0">
              <a:latin typeface="Times New Roman" panose="02020603050405020304" pitchFamily="18" charset="0"/>
              <a:cs typeface="Times New Roman" panose="02020603050405020304" pitchFamily="18" charset="0"/>
            </a:endParaRPr>
          </a:p>
          <a:p>
            <a:pPr lvl="1" algn="just">
              <a:buClr>
                <a:srgbClr val="3333FF"/>
              </a:buClr>
              <a:buFont typeface="Wingdings" panose="05000000000000000000" pitchFamily="2" charset="2"/>
              <a:buChar char="§"/>
            </a:pPr>
            <a:r>
              <a:rPr lang="zh-CN" altLang="en-US" sz="2800" dirty="0">
                <a:latin typeface="Times New Roman" panose="02020603050405020304" pitchFamily="18" charset="0"/>
                <a:cs typeface="Times New Roman" panose="02020603050405020304" pitchFamily="18" charset="0"/>
              </a:rPr>
              <a:t>查看雇主的工伤和疾病记</a:t>
            </a:r>
            <a:r>
              <a:rPr lang="zh-CN" altLang="en-US" sz="2800" dirty="0" smtClean="0">
                <a:latin typeface="Times New Roman" panose="02020603050405020304" pitchFamily="18" charset="0"/>
                <a:cs typeface="Times New Roman" panose="02020603050405020304" pitchFamily="18" charset="0"/>
              </a:rPr>
              <a:t>录</a:t>
            </a:r>
            <a:endParaRPr lang="en-US" altLang="zh-CN" sz="2800" dirty="0" smtClean="0">
              <a:latin typeface="Times New Roman" panose="02020603050405020304" pitchFamily="18" charset="0"/>
              <a:cs typeface="Times New Roman" panose="02020603050405020304" pitchFamily="18" charset="0"/>
            </a:endParaRPr>
          </a:p>
          <a:p>
            <a:pPr lvl="1" algn="just">
              <a:buClr>
                <a:srgbClr val="3333FF"/>
              </a:buClr>
              <a:buFont typeface="Wingdings" panose="05000000000000000000" pitchFamily="2" charset="2"/>
              <a:buChar char="§"/>
            </a:pPr>
            <a:endParaRPr lang="en-US" altLang="en-US" sz="2800" dirty="0" smtClean="0">
              <a:latin typeface="Times New Roman" panose="02020603050405020304" pitchFamily="18" charset="0"/>
              <a:cs typeface="Times New Roman" panose="02020603050405020304" pitchFamily="18" charset="0"/>
            </a:endParaRPr>
          </a:p>
          <a:p>
            <a:pPr lvl="1" algn="just">
              <a:buClr>
                <a:srgbClr val="3333FF"/>
              </a:buClr>
              <a:buFont typeface="Wingdings" panose="05000000000000000000" pitchFamily="2" charset="2"/>
              <a:buChar char="§"/>
            </a:pPr>
            <a:r>
              <a:rPr lang="zh-CN" altLang="en-US" sz="2800" dirty="0" smtClean="0">
                <a:latin typeface="Times New Roman" panose="02020603050405020304" pitchFamily="18" charset="0"/>
                <a:cs typeface="Times New Roman" panose="02020603050405020304" pitchFamily="18" charset="0"/>
              </a:rPr>
              <a:t>获</a:t>
            </a:r>
            <a:r>
              <a:rPr lang="zh-CN" altLang="en-US" sz="2800" dirty="0">
                <a:latin typeface="Times New Roman" panose="02020603050405020304" pitchFamily="18" charset="0"/>
                <a:cs typeface="Times New Roman" panose="02020603050405020304" pitchFamily="18" charset="0"/>
              </a:rPr>
              <a:t>取他们的医疗记录副</a:t>
            </a:r>
            <a:r>
              <a:rPr lang="zh-CN" altLang="en-US" sz="2800" dirty="0" smtClean="0">
                <a:latin typeface="Times New Roman" panose="02020603050405020304" pitchFamily="18" charset="0"/>
                <a:cs typeface="Times New Roman" panose="02020603050405020304" pitchFamily="18" charset="0"/>
              </a:rPr>
              <a:t>本</a:t>
            </a:r>
            <a:endParaRPr lang="en-US" altLang="zh-CN" sz="2800" dirty="0" smtClean="0">
              <a:latin typeface="Times New Roman" panose="02020603050405020304" pitchFamily="18" charset="0"/>
              <a:cs typeface="Times New Roman" panose="02020603050405020304" pitchFamily="18" charset="0"/>
            </a:endParaRPr>
          </a:p>
          <a:p>
            <a:pPr lvl="1" algn="just">
              <a:buClr>
                <a:srgbClr val="3333FF"/>
              </a:buClr>
              <a:buFont typeface="Wingdings" panose="05000000000000000000" pitchFamily="2" charset="2"/>
              <a:buChar char="§"/>
            </a:pPr>
            <a:endParaRPr lang="en-US" altLang="en-US" sz="2800" dirty="0" smtClean="0">
              <a:latin typeface="Times New Roman" panose="02020603050405020304" pitchFamily="18" charset="0"/>
              <a:cs typeface="Times New Roman" panose="02020603050405020304" pitchFamily="18" charset="0"/>
            </a:endParaRPr>
          </a:p>
          <a:p>
            <a:pPr lvl="1" algn="just">
              <a:buClr>
                <a:srgbClr val="3333FF"/>
              </a:buClr>
              <a:buFont typeface="Wingdings" panose="05000000000000000000" pitchFamily="2" charset="2"/>
              <a:buChar char="§"/>
            </a:pPr>
            <a:r>
              <a:rPr lang="zh-CN" altLang="en-US" sz="2800" dirty="0">
                <a:latin typeface="Times New Roman" panose="02020603050405020304" pitchFamily="18" charset="0"/>
                <a:cs typeface="Times New Roman" panose="02020603050405020304" pitchFamily="18" charset="0"/>
              </a:rPr>
              <a:t>获得有关危害和预防方法以及职业安全与健康管理</a:t>
            </a:r>
            <a:r>
              <a:rPr lang="zh-CN" altLang="en-US" sz="2800" dirty="0" smtClean="0">
                <a:latin typeface="Times New Roman" panose="02020603050405020304" pitchFamily="18" charset="0"/>
                <a:cs typeface="Times New Roman" panose="02020603050405020304" pitchFamily="18" charset="0"/>
              </a:rPr>
              <a:t>局</a:t>
            </a:r>
            <a:r>
              <a:rPr lang="en-US" altLang="zh-CN" sz="2800" dirty="0" smtClean="0">
                <a:latin typeface="Times New Roman" panose="02020603050405020304" pitchFamily="18" charset="0"/>
                <a:cs typeface="Times New Roman" panose="02020603050405020304" pitchFamily="18" charset="0"/>
              </a:rPr>
              <a:t>(OSHA)</a:t>
            </a:r>
            <a:r>
              <a:rPr lang="zh-CN" altLang="en-US" sz="2800" dirty="0" smtClean="0">
                <a:latin typeface="Times New Roman" panose="02020603050405020304" pitchFamily="18" charset="0"/>
                <a:cs typeface="Times New Roman" panose="02020603050405020304" pitchFamily="18" charset="0"/>
              </a:rPr>
              <a:t>条</a:t>
            </a:r>
            <a:r>
              <a:rPr lang="zh-CN" altLang="en-US" sz="2800" dirty="0">
                <a:latin typeface="Times New Roman" panose="02020603050405020304" pitchFamily="18" charset="0"/>
                <a:cs typeface="Times New Roman" panose="02020603050405020304" pitchFamily="18" charset="0"/>
              </a:rPr>
              <a:t>例的信息和培训</a:t>
            </a:r>
            <a:endParaRPr lang="en-US" altLang="en-US" sz="2800" dirty="0">
              <a:latin typeface="Times New Roman" panose="02020603050405020304" pitchFamily="18" charset="0"/>
              <a:cs typeface="Times New Roman" panose="02020603050405020304" pitchFamily="18" charset="0"/>
            </a:endParaRPr>
          </a:p>
          <a:p>
            <a:pPr defTabSz="914400" eaLnBrk="1" hangingPunct="1"/>
            <a:endParaRPr lang="en-US" altLang="en-US" dirty="0"/>
          </a:p>
        </p:txBody>
      </p:sp>
      <p:sp>
        <p:nvSpPr>
          <p:cNvPr id="7" name="Title 1"/>
          <p:cNvSpPr>
            <a:spLocks noGrp="1"/>
          </p:cNvSpPr>
          <p:nvPr>
            <p:ph type="title"/>
          </p:nvPr>
        </p:nvSpPr>
        <p:spPr>
          <a:xfrm>
            <a:off x="457200" y="808038"/>
            <a:ext cx="8229600" cy="563562"/>
          </a:xfrm>
        </p:spPr>
        <p:txBody>
          <a:bodyPr>
            <a:normAutofit fontScale="90000"/>
          </a:bodyPr>
          <a:lstStyle/>
          <a:p>
            <a:r>
              <a:rPr lang="zh-CN" altLang="en-US" dirty="0" smtClean="0">
                <a:latin typeface="Times New Roman" panose="02020603050405020304" pitchFamily="18" charset="0"/>
                <a:cs typeface="Times New Roman" panose="02020603050405020304" pitchFamily="18" charset="0"/>
              </a:rPr>
              <a:t>职业</a:t>
            </a:r>
            <a:r>
              <a:rPr lang="zh-CN" altLang="en-US" dirty="0">
                <a:latin typeface="Times New Roman" panose="02020603050405020304" pitchFamily="18" charset="0"/>
                <a:cs typeface="Times New Roman" panose="02020603050405020304" pitchFamily="18" charset="0"/>
              </a:rPr>
              <a:t>安全与健康法案下的工人权</a:t>
            </a:r>
            <a:r>
              <a:rPr lang="zh-CN" altLang="en-US" dirty="0" smtClean="0">
                <a:latin typeface="Times New Roman" panose="02020603050405020304" pitchFamily="18" charset="0"/>
                <a:cs typeface="Times New Roman" panose="02020603050405020304" pitchFamily="18" charset="0"/>
              </a:rPr>
              <a:t>利</a:t>
            </a:r>
            <a:endParaRPr lang="en-US"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12</a:t>
            </a:fld>
            <a:endParaRPr lang="en-US" dirty="0"/>
          </a:p>
        </p:txBody>
      </p:sp>
    </p:spTree>
    <p:extLst>
      <p:ext uri="{BB962C8B-B14F-4D97-AF65-F5344CB8AC3E}">
        <p14:creationId xmlns:p14="http://schemas.microsoft.com/office/powerpoint/2010/main" val="2593996643"/>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96253" y="533400"/>
            <a:ext cx="8819147" cy="563562"/>
          </a:xfrm>
        </p:spPr>
        <p:txBody>
          <a:bodyPr>
            <a:normAutofit fontScale="90000"/>
          </a:bodyPr>
          <a:lstStyle/>
          <a:p>
            <a:r>
              <a:rPr lang="ja-JP" altLang="en-US" dirty="0" smtClean="0">
                <a:latin typeface="Times New Roman" panose="02020603050405020304" pitchFamily="18" charset="0"/>
                <a:ea typeface="SimSun" panose="02010600030101010101" pitchFamily="2" charset="-122"/>
              </a:rPr>
              <a:t> 案</a:t>
            </a:r>
            <a:r>
              <a:rPr lang="ja-JP" altLang="en-US" dirty="0">
                <a:latin typeface="Times New Roman" panose="02020603050405020304" pitchFamily="18" charset="0"/>
                <a:ea typeface="SimSun" panose="02010600030101010101" pitchFamily="2" charset="-122"/>
              </a:rPr>
              <a:t>例分</a:t>
            </a:r>
            <a:r>
              <a:rPr lang="ja-JP" altLang="en-US" dirty="0" smtClean="0">
                <a:latin typeface="Times New Roman" panose="02020603050405020304" pitchFamily="18" charset="0"/>
                <a:ea typeface="SimSun" panose="02010600030101010101" pitchFamily="2" charset="-122"/>
              </a:rPr>
              <a:t>析 </a:t>
            </a:r>
            <a:endParaRPr lang="en-US"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120</a:t>
            </a:fld>
            <a:endParaRPr lang="en-US" dirty="0"/>
          </a:p>
        </p:txBody>
      </p:sp>
      <p:pic>
        <p:nvPicPr>
          <p:cNvPr id="6" name="Picture 3" descr="Picture1"/>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8200" y="1321692"/>
            <a:ext cx="7467600" cy="4621908"/>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4"/>
          <p:cNvSpPr>
            <a:spLocks noChangeArrowheads="1"/>
          </p:cNvSpPr>
          <p:nvPr/>
        </p:nvSpPr>
        <p:spPr bwMode="auto">
          <a:xfrm>
            <a:off x="838200" y="4495800"/>
            <a:ext cx="7353300" cy="1090518"/>
          </a:xfrm>
          <a:prstGeom prst="wedgeRoundRectCallout">
            <a:avLst>
              <a:gd name="adj1" fmla="val 6054"/>
              <a:gd name="adj2" fmla="val -75248"/>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sz="3200" dirty="0">
                <a:effectLst>
                  <a:outerShdw blurRad="38100" dist="38100" dir="2700000" algn="tl">
                    <a:srgbClr val="FFFFFF"/>
                  </a:outerShdw>
                </a:effectLst>
                <a:latin typeface="Times" panose="02020603060405020304" pitchFamily="18" charset="0"/>
                <a:sym typeface="Helvetica Neue" charset="0"/>
              </a:rPr>
              <a:t>必须</a:t>
            </a:r>
            <a:r>
              <a:rPr lang="zh-CN" altLang="en-US" sz="3200" dirty="0" smtClean="0">
                <a:effectLst>
                  <a:outerShdw blurRad="38100" dist="38100" dir="2700000" algn="tl">
                    <a:srgbClr val="FFFFFF"/>
                  </a:outerShdw>
                </a:effectLst>
                <a:latin typeface="Times" panose="02020603060405020304" pitchFamily="18" charset="0"/>
                <a:sym typeface="Helvetica Neue" charset="0"/>
              </a:rPr>
              <a:t>支持</a:t>
            </a:r>
            <a:r>
              <a:rPr lang="en-US" altLang="zh-CN" sz="3200" dirty="0" smtClean="0">
                <a:effectLst>
                  <a:outerShdw blurRad="38100" dist="38100" dir="2700000" algn="tl">
                    <a:srgbClr val="FFFFFF"/>
                  </a:outerShdw>
                </a:effectLst>
                <a:latin typeface="Times" panose="02020603060405020304" pitchFamily="18" charset="0"/>
                <a:sym typeface="Helvetica Neue" charset="0"/>
              </a:rPr>
              <a:t>, </a:t>
            </a:r>
            <a:r>
              <a:rPr lang="zh-CN" altLang="en-US" sz="3200" dirty="0" smtClean="0">
                <a:effectLst>
                  <a:outerShdw blurRad="38100" dist="38100" dir="2700000" algn="tl">
                    <a:srgbClr val="FFFFFF"/>
                  </a:outerShdw>
                </a:effectLst>
                <a:latin typeface="Times" panose="02020603060405020304" pitchFamily="18" charset="0"/>
                <a:sym typeface="Helvetica Neue" charset="0"/>
              </a:rPr>
              <a:t>保护</a:t>
            </a:r>
            <a:r>
              <a:rPr lang="zh-CN" altLang="en-US" sz="3200" dirty="0">
                <a:effectLst>
                  <a:outerShdw blurRad="38100" dist="38100" dir="2700000" algn="tl">
                    <a:srgbClr val="FFFFFF"/>
                  </a:outerShdw>
                </a:effectLst>
                <a:latin typeface="Times" panose="02020603060405020304" pitchFamily="18" charset="0"/>
                <a:sym typeface="Helvetica Neue" charset="0"/>
              </a:rPr>
              <a:t>或拆除交叉电线以保护工人</a:t>
            </a:r>
            <a:endParaRPr lang="en-US" altLang="en-US" sz="1600" dirty="0"/>
          </a:p>
        </p:txBody>
      </p:sp>
      <p:sp>
        <p:nvSpPr>
          <p:cNvPr id="8" name="Rectangle 7"/>
          <p:cNvSpPr/>
          <p:nvPr/>
        </p:nvSpPr>
        <p:spPr>
          <a:xfrm>
            <a:off x="4477523" y="3048000"/>
            <a:ext cx="915635" cy="1631216"/>
          </a:xfrm>
          <a:prstGeom prst="rect">
            <a:avLst/>
          </a:prstGeom>
        </p:spPr>
        <p:txBody>
          <a:bodyPr wrap="non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Tree>
    <p:extLst>
      <p:ext uri="{BB962C8B-B14F-4D97-AF65-F5344CB8AC3E}">
        <p14:creationId xmlns:p14="http://schemas.microsoft.com/office/powerpoint/2010/main" val="2173298588"/>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96253" y="533400"/>
            <a:ext cx="8819147" cy="563562"/>
          </a:xfrm>
        </p:spPr>
        <p:txBody>
          <a:bodyPr>
            <a:normAutofit fontScale="90000"/>
          </a:bodyPr>
          <a:lstStyle/>
          <a:p>
            <a:r>
              <a:rPr lang="ja-JP" altLang="en-US" dirty="0" smtClean="0">
                <a:latin typeface="Times New Roman" panose="02020603050405020304" pitchFamily="18" charset="0"/>
                <a:ea typeface="SimSun" panose="02010600030101010101" pitchFamily="2" charset="-122"/>
              </a:rPr>
              <a:t>  案</a:t>
            </a:r>
            <a:r>
              <a:rPr lang="ja-JP" altLang="en-US" dirty="0">
                <a:latin typeface="Times New Roman" panose="02020603050405020304" pitchFamily="18" charset="0"/>
                <a:ea typeface="SimSun" panose="02010600030101010101" pitchFamily="2" charset="-122"/>
              </a:rPr>
              <a:t>例分</a:t>
            </a:r>
            <a:r>
              <a:rPr lang="ja-JP" altLang="en-US" dirty="0" smtClean="0">
                <a:latin typeface="Times New Roman" panose="02020603050405020304" pitchFamily="18" charset="0"/>
                <a:ea typeface="SimSun" panose="02010600030101010101" pitchFamily="2" charset="-122"/>
              </a:rPr>
              <a:t>析  </a:t>
            </a:r>
            <a:endParaRPr lang="en-US"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121</a:t>
            </a:fld>
            <a:endParaRPr lang="en-US" dirty="0"/>
          </a:p>
        </p:txBody>
      </p:sp>
      <p:sp>
        <p:nvSpPr>
          <p:cNvPr id="8" name="Rectangle 6"/>
          <p:cNvSpPr>
            <a:spLocks noChangeArrowheads="1"/>
          </p:cNvSpPr>
          <p:nvPr/>
        </p:nvSpPr>
        <p:spPr bwMode="auto">
          <a:xfrm>
            <a:off x="228600" y="1089404"/>
            <a:ext cx="8763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a:buClr>
                <a:srgbClr val="0000FF"/>
              </a:buClr>
              <a:buFont typeface="Wingdings" panose="05000000000000000000" pitchFamily="2" charset="2"/>
              <a:buChar char="q"/>
            </a:pPr>
            <a:r>
              <a:rPr lang="zh-CN" altLang="en-US" sz="3200" kern="0" dirty="0">
                <a:latin typeface="Times New Roman" panose="02020603050405020304" pitchFamily="18" charset="0"/>
                <a:cs typeface="Times New Roman" panose="02020603050405020304" pitchFamily="18" charset="0"/>
              </a:rPr>
              <a:t>您可以在下面找到哪些电气危险？</a:t>
            </a:r>
            <a:endParaRPr lang="en-US" altLang="en-US" sz="3200" kern="0" dirty="0">
              <a:latin typeface="Times New Roman" panose="02020603050405020304" pitchFamily="18" charset="0"/>
              <a:cs typeface="Times New Roman" panose="02020603050405020304" pitchFamily="18" charset="0"/>
            </a:endParaRPr>
          </a:p>
        </p:txBody>
      </p:sp>
      <p:pic>
        <p:nvPicPr>
          <p:cNvPr id="11" name="Picture1" descr="Photo description: Temporary power pole at a construction worksite used by HVAC contractor."/>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14400" y="1765299"/>
            <a:ext cx="7067550" cy="4741863"/>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5410200" y="3048000"/>
            <a:ext cx="915635" cy="1631216"/>
          </a:xfrm>
          <a:prstGeom prst="rect">
            <a:avLst/>
          </a:prstGeom>
        </p:spPr>
        <p:txBody>
          <a:bodyPr wrap="non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Tree>
    <p:extLst>
      <p:ext uri="{BB962C8B-B14F-4D97-AF65-F5344CB8AC3E}">
        <p14:creationId xmlns:p14="http://schemas.microsoft.com/office/powerpoint/2010/main" val="2919326518"/>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96253" y="533400"/>
            <a:ext cx="8819147" cy="563562"/>
          </a:xfrm>
        </p:spPr>
        <p:txBody>
          <a:bodyPr>
            <a:normAutofit fontScale="90000"/>
          </a:bodyPr>
          <a:lstStyle/>
          <a:p>
            <a:r>
              <a:rPr lang="ja-JP" altLang="en-US" dirty="0" smtClean="0">
                <a:latin typeface="Times New Roman" panose="02020603050405020304" pitchFamily="18" charset="0"/>
                <a:ea typeface="SimSun" panose="02010600030101010101" pitchFamily="2" charset="-122"/>
              </a:rPr>
              <a:t> 案</a:t>
            </a:r>
            <a:r>
              <a:rPr lang="ja-JP" altLang="en-US" dirty="0">
                <a:latin typeface="Times New Roman" panose="02020603050405020304" pitchFamily="18" charset="0"/>
                <a:ea typeface="SimSun" panose="02010600030101010101" pitchFamily="2" charset="-122"/>
              </a:rPr>
              <a:t>例分</a:t>
            </a:r>
            <a:r>
              <a:rPr lang="ja-JP" altLang="en-US" dirty="0" smtClean="0">
                <a:latin typeface="Times New Roman" panose="02020603050405020304" pitchFamily="18" charset="0"/>
                <a:ea typeface="SimSun" panose="02010600030101010101" pitchFamily="2" charset="-122"/>
              </a:rPr>
              <a:t>析  </a:t>
            </a:r>
            <a:endParaRPr lang="en-US"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122</a:t>
            </a:fld>
            <a:endParaRPr lang="en-US" dirty="0"/>
          </a:p>
        </p:txBody>
      </p:sp>
      <p:pic>
        <p:nvPicPr>
          <p:cNvPr id="6" name="Picture1" descr="Photo description: Temporary power pole at a construction worksite used by HVAC contractor."/>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49630" y="1277937"/>
            <a:ext cx="7067550" cy="4741863"/>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7" name="AutoShape 4"/>
          <p:cNvSpPr>
            <a:spLocks noChangeArrowheads="1"/>
          </p:cNvSpPr>
          <p:nvPr/>
        </p:nvSpPr>
        <p:spPr bwMode="auto">
          <a:xfrm>
            <a:off x="5990963" y="3496361"/>
            <a:ext cx="2486622" cy="941924"/>
          </a:xfrm>
          <a:prstGeom prst="wedgeRoundRectCallout">
            <a:avLst>
              <a:gd name="adj1" fmla="val -91876"/>
              <a:gd name="adj2" fmla="val 16339"/>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sz="2800" dirty="0">
                <a:latin typeface="Times New Roman" panose="02020603050405020304" pitchFamily="18" charset="0"/>
                <a:cs typeface="Times New Roman" panose="02020603050405020304" pitchFamily="18" charset="0"/>
              </a:rPr>
              <a:t>没有接地故障断路器</a:t>
            </a:r>
            <a:r>
              <a:rPr lang="en-US" altLang="zh-CN" sz="2800" dirty="0">
                <a:latin typeface="Times New Roman" panose="02020603050405020304" pitchFamily="18" charset="0"/>
                <a:cs typeface="Times New Roman" panose="02020603050405020304" pitchFamily="18" charset="0"/>
              </a:rPr>
              <a:t>(GFCI)</a:t>
            </a:r>
            <a:endParaRPr lang="en-US" altLang="en-US" sz="2800" dirty="0">
              <a:latin typeface="Times New Roman" panose="02020603050405020304" pitchFamily="18" charset="0"/>
              <a:cs typeface="Times New Roman" panose="02020603050405020304" pitchFamily="18" charset="0"/>
            </a:endParaRPr>
          </a:p>
        </p:txBody>
      </p:sp>
      <p:sp>
        <p:nvSpPr>
          <p:cNvPr id="12" name="AutoShape 4"/>
          <p:cNvSpPr>
            <a:spLocks noChangeArrowheads="1"/>
          </p:cNvSpPr>
          <p:nvPr/>
        </p:nvSpPr>
        <p:spPr bwMode="auto">
          <a:xfrm>
            <a:off x="2133600" y="4346367"/>
            <a:ext cx="1764030" cy="568533"/>
          </a:xfrm>
          <a:prstGeom prst="wedgeRoundRectCallout">
            <a:avLst>
              <a:gd name="adj1" fmla="val 62071"/>
              <a:gd name="adj2" fmla="val -29901"/>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ja-JP" altLang="en-US" sz="2800" dirty="0">
                <a:latin typeface="Times New Roman" panose="02020603050405020304" pitchFamily="18" charset="0"/>
                <a:cs typeface="Times New Roman" panose="02020603050405020304" pitchFamily="18" charset="0"/>
              </a:rPr>
              <a:t>盒子没盖</a:t>
            </a:r>
            <a:r>
              <a:rPr lang="en-US" altLang="en-US" sz="2000" dirty="0"/>
              <a:t/>
            </a:r>
            <a:br>
              <a:rPr lang="en-US" altLang="en-US" sz="2000" dirty="0"/>
            </a:br>
            <a:endParaRPr lang="en-US" altLang="en-US" sz="2000" dirty="0"/>
          </a:p>
        </p:txBody>
      </p:sp>
      <p:sp>
        <p:nvSpPr>
          <p:cNvPr id="13" name="AutoShape 4"/>
          <p:cNvSpPr>
            <a:spLocks noChangeArrowheads="1"/>
          </p:cNvSpPr>
          <p:nvPr/>
        </p:nvSpPr>
        <p:spPr bwMode="auto">
          <a:xfrm>
            <a:off x="5048763" y="5186719"/>
            <a:ext cx="2037837" cy="568533"/>
          </a:xfrm>
          <a:prstGeom prst="wedgeRoundRectCallout">
            <a:avLst>
              <a:gd name="adj1" fmla="val -42299"/>
              <a:gd name="adj2" fmla="val -200517"/>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ja-JP" altLang="en-US" sz="2800" dirty="0">
                <a:latin typeface="Times New Roman" panose="02020603050405020304" pitchFamily="18" charset="0"/>
                <a:cs typeface="Times New Roman" panose="02020603050405020304" pitchFamily="18" charset="0"/>
              </a:rPr>
              <a:t>系统未接地</a:t>
            </a:r>
            <a:endParaRPr lang="en-US" altLang="en-US" sz="2000" dirty="0"/>
          </a:p>
        </p:txBody>
      </p:sp>
      <p:sp>
        <p:nvSpPr>
          <p:cNvPr id="14" name="AutoShape 4"/>
          <p:cNvSpPr>
            <a:spLocks noChangeArrowheads="1"/>
          </p:cNvSpPr>
          <p:nvPr/>
        </p:nvSpPr>
        <p:spPr bwMode="auto">
          <a:xfrm>
            <a:off x="5574030" y="1444578"/>
            <a:ext cx="2122170" cy="609600"/>
          </a:xfrm>
          <a:prstGeom prst="wedgeRoundRectCallout">
            <a:avLst>
              <a:gd name="adj1" fmla="val -60698"/>
              <a:gd name="adj2" fmla="val 7912"/>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ja-JP" altLang="en-US" sz="2800" dirty="0">
                <a:latin typeface="Times New Roman" panose="02020603050405020304" pitchFamily="18" charset="0"/>
                <a:cs typeface="Times New Roman" panose="02020603050405020304" pitchFamily="18" charset="0"/>
              </a:rPr>
              <a:t>开口未关闭</a:t>
            </a:r>
            <a:r>
              <a:rPr lang="en-US" altLang="en-US" sz="2000" dirty="0"/>
              <a:t/>
            </a:r>
            <a:br>
              <a:rPr lang="en-US" altLang="en-US" sz="2000" dirty="0"/>
            </a:br>
            <a:endParaRPr lang="en-US" altLang="en-US" sz="2000" dirty="0"/>
          </a:p>
        </p:txBody>
      </p:sp>
      <p:sp>
        <p:nvSpPr>
          <p:cNvPr id="15" name="AutoShape 4"/>
          <p:cNvSpPr>
            <a:spLocks noChangeArrowheads="1"/>
          </p:cNvSpPr>
          <p:nvPr/>
        </p:nvSpPr>
        <p:spPr bwMode="auto">
          <a:xfrm>
            <a:off x="2294528" y="2052800"/>
            <a:ext cx="1450701" cy="998167"/>
          </a:xfrm>
          <a:prstGeom prst="wedgeRoundRectCallout">
            <a:avLst>
              <a:gd name="adj1" fmla="val 59390"/>
              <a:gd name="adj2" fmla="val 8521"/>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zh-CN" altLang="en-US" sz="2800" dirty="0" smtClean="0">
                <a:latin typeface="Times New Roman" panose="02020603050405020304" pitchFamily="18" charset="0"/>
                <a:cs typeface="Times New Roman" panose="02020603050405020304" pitchFamily="18" charset="0"/>
              </a:rPr>
              <a:t>面板无死角</a:t>
            </a:r>
            <a:r>
              <a:rPr lang="en-US" altLang="en-US" sz="2000" dirty="0"/>
              <a:t/>
            </a:r>
            <a:br>
              <a:rPr lang="en-US" altLang="en-US" sz="2000" dirty="0"/>
            </a:br>
            <a:endParaRPr lang="en-US" altLang="en-US" sz="2000" dirty="0"/>
          </a:p>
        </p:txBody>
      </p:sp>
      <p:sp>
        <p:nvSpPr>
          <p:cNvPr id="11" name="Rectangle 10"/>
          <p:cNvSpPr/>
          <p:nvPr/>
        </p:nvSpPr>
        <p:spPr>
          <a:xfrm>
            <a:off x="4205790" y="3635586"/>
            <a:ext cx="915635" cy="1631216"/>
          </a:xfrm>
          <a:prstGeom prst="rect">
            <a:avLst/>
          </a:prstGeom>
        </p:spPr>
        <p:txBody>
          <a:bodyPr wrap="non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
        <p:nvSpPr>
          <p:cNvPr id="16" name="Rectangle 15"/>
          <p:cNvSpPr/>
          <p:nvPr/>
        </p:nvSpPr>
        <p:spPr>
          <a:xfrm>
            <a:off x="4048008" y="1990254"/>
            <a:ext cx="915635" cy="1631216"/>
          </a:xfrm>
          <a:prstGeom prst="rect">
            <a:avLst/>
          </a:prstGeom>
        </p:spPr>
        <p:txBody>
          <a:bodyPr wrap="non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
        <p:nvSpPr>
          <p:cNvPr id="17" name="Rectangle 16"/>
          <p:cNvSpPr/>
          <p:nvPr/>
        </p:nvSpPr>
        <p:spPr>
          <a:xfrm>
            <a:off x="5027086" y="1419751"/>
            <a:ext cx="915635" cy="1631216"/>
          </a:xfrm>
          <a:prstGeom prst="rect">
            <a:avLst/>
          </a:prstGeom>
        </p:spPr>
        <p:txBody>
          <a:bodyPr wrap="non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
        <p:nvSpPr>
          <p:cNvPr id="18" name="Rectangle 17"/>
          <p:cNvSpPr/>
          <p:nvPr/>
        </p:nvSpPr>
        <p:spPr>
          <a:xfrm>
            <a:off x="5484903" y="3605311"/>
            <a:ext cx="915635" cy="1631216"/>
          </a:xfrm>
          <a:prstGeom prst="rect">
            <a:avLst/>
          </a:prstGeom>
        </p:spPr>
        <p:txBody>
          <a:bodyPr wrap="non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
        <p:nvSpPr>
          <p:cNvPr id="19" name="Rectangle 18"/>
          <p:cNvSpPr/>
          <p:nvPr/>
        </p:nvSpPr>
        <p:spPr>
          <a:xfrm>
            <a:off x="5105296" y="2527669"/>
            <a:ext cx="915635" cy="1631216"/>
          </a:xfrm>
          <a:prstGeom prst="rect">
            <a:avLst/>
          </a:prstGeom>
        </p:spPr>
        <p:txBody>
          <a:bodyPr wrap="non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Tree>
    <p:extLst>
      <p:ext uri="{BB962C8B-B14F-4D97-AF65-F5344CB8AC3E}">
        <p14:creationId xmlns:p14="http://schemas.microsoft.com/office/powerpoint/2010/main" val="2038104798"/>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96253" y="533400"/>
            <a:ext cx="8819147" cy="563562"/>
          </a:xfrm>
        </p:spPr>
        <p:txBody>
          <a:bodyPr>
            <a:normAutofit fontScale="90000"/>
          </a:bodyPr>
          <a:lstStyle/>
          <a:p>
            <a:r>
              <a:rPr lang="ja-JP" altLang="en-US" dirty="0" smtClean="0">
                <a:latin typeface="Times New Roman" panose="02020603050405020304" pitchFamily="18" charset="0"/>
                <a:ea typeface="SimSun" panose="02010600030101010101" pitchFamily="2" charset="-122"/>
              </a:rPr>
              <a:t>   案</a:t>
            </a:r>
            <a:r>
              <a:rPr lang="ja-JP" altLang="en-US" dirty="0">
                <a:latin typeface="Times New Roman" panose="02020603050405020304" pitchFamily="18" charset="0"/>
                <a:ea typeface="SimSun" panose="02010600030101010101" pitchFamily="2" charset="-122"/>
              </a:rPr>
              <a:t>例分</a:t>
            </a:r>
            <a:r>
              <a:rPr lang="ja-JP" altLang="en-US" dirty="0" smtClean="0">
                <a:latin typeface="Times New Roman" panose="02020603050405020304" pitchFamily="18" charset="0"/>
                <a:ea typeface="SimSun" panose="02010600030101010101" pitchFamily="2" charset="-122"/>
              </a:rPr>
              <a:t>析  </a:t>
            </a:r>
            <a:endParaRPr lang="en-US"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123</a:t>
            </a:fld>
            <a:endParaRPr lang="en-US" dirty="0"/>
          </a:p>
        </p:txBody>
      </p:sp>
      <p:sp>
        <p:nvSpPr>
          <p:cNvPr id="8" name="Rectangle 6"/>
          <p:cNvSpPr>
            <a:spLocks noChangeArrowheads="1"/>
          </p:cNvSpPr>
          <p:nvPr/>
        </p:nvSpPr>
        <p:spPr bwMode="auto">
          <a:xfrm>
            <a:off x="228600" y="1095087"/>
            <a:ext cx="8763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a:buClr>
                <a:srgbClr val="0000FF"/>
              </a:buClr>
              <a:buFont typeface="Wingdings" panose="05000000000000000000" pitchFamily="2" charset="2"/>
              <a:buChar char="q"/>
            </a:pPr>
            <a:r>
              <a:rPr lang="zh-CN" altLang="en-US" sz="3200" kern="0" dirty="0">
                <a:latin typeface="Times New Roman" panose="02020603050405020304" pitchFamily="18" charset="0"/>
                <a:cs typeface="Times New Roman" panose="02020603050405020304" pitchFamily="18" charset="0"/>
              </a:rPr>
              <a:t>您可以在下面找到哪些电气危险？</a:t>
            </a:r>
            <a:endParaRPr lang="en-US" altLang="en-US" sz="3200" kern="0" dirty="0">
              <a:latin typeface="Times New Roman" panose="02020603050405020304" pitchFamily="18" charset="0"/>
              <a:cs typeface="Times New Roman" panose="02020603050405020304" pitchFamily="18" charset="0"/>
            </a:endParaRPr>
          </a:p>
        </p:txBody>
      </p:sp>
      <p:pic>
        <p:nvPicPr>
          <p:cNvPr id="11" name="Picture1" descr="Photo description: The scaffold was erected 4 1/2 feet from a set of 7200kv powerlines."/>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14400" y="1767870"/>
            <a:ext cx="7143750" cy="4709130"/>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3810000" y="2591023"/>
            <a:ext cx="915635" cy="1631216"/>
          </a:xfrm>
          <a:prstGeom prst="rect">
            <a:avLst/>
          </a:prstGeom>
        </p:spPr>
        <p:txBody>
          <a:bodyPr wrap="non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Tree>
    <p:extLst>
      <p:ext uri="{BB962C8B-B14F-4D97-AF65-F5344CB8AC3E}">
        <p14:creationId xmlns:p14="http://schemas.microsoft.com/office/powerpoint/2010/main" val="3259823559"/>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96253" y="533400"/>
            <a:ext cx="8819147" cy="563562"/>
          </a:xfrm>
        </p:spPr>
        <p:txBody>
          <a:bodyPr>
            <a:normAutofit fontScale="90000"/>
          </a:bodyPr>
          <a:lstStyle/>
          <a:p>
            <a:r>
              <a:rPr lang="ja-JP" altLang="en-US" dirty="0">
                <a:latin typeface="Times New Roman" panose="02020603050405020304" pitchFamily="18" charset="0"/>
                <a:ea typeface="SimSun" panose="02010600030101010101" pitchFamily="2" charset="-122"/>
              </a:rPr>
              <a:t>案例分</a:t>
            </a:r>
            <a:r>
              <a:rPr lang="ja-JP" altLang="en-US" dirty="0" smtClean="0">
                <a:latin typeface="Times New Roman" panose="02020603050405020304" pitchFamily="18" charset="0"/>
                <a:ea typeface="SimSun" panose="02010600030101010101" pitchFamily="2" charset="-122"/>
              </a:rPr>
              <a:t>析   </a:t>
            </a:r>
            <a:endParaRPr lang="en-US"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124</a:t>
            </a:fld>
            <a:endParaRPr lang="en-US" dirty="0"/>
          </a:p>
        </p:txBody>
      </p:sp>
      <p:pic>
        <p:nvPicPr>
          <p:cNvPr id="6" name="Picture1" descr="Photo description: The scaffold was erected 4 1/2 feet from a set of 7200kv powerlines."/>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90600" y="1354137"/>
            <a:ext cx="7296150" cy="4818063"/>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7" name="AutoShape 6"/>
          <p:cNvSpPr>
            <a:spLocks noChangeArrowheads="1"/>
          </p:cNvSpPr>
          <p:nvPr/>
        </p:nvSpPr>
        <p:spPr bwMode="auto">
          <a:xfrm>
            <a:off x="3124200" y="1354137"/>
            <a:ext cx="4038600" cy="1143000"/>
          </a:xfrm>
          <a:prstGeom prst="wedgeRoundRectCallout">
            <a:avLst>
              <a:gd name="adj1" fmla="val -37882"/>
              <a:gd name="adj2" fmla="val 157533"/>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sz="3200" dirty="0">
                <a:latin typeface="Times New Roman" panose="02020603050405020304" pitchFamily="18" charset="0"/>
                <a:cs typeface="Times New Roman" panose="02020603050405020304" pitchFamily="18" charset="0"/>
              </a:rPr>
              <a:t>脚手架与电源线之间的距离小于</a:t>
            </a:r>
            <a:r>
              <a:rPr lang="en-US" altLang="zh-CN" sz="3200" dirty="0">
                <a:latin typeface="Times New Roman" panose="02020603050405020304" pitchFamily="18" charset="0"/>
                <a:cs typeface="Times New Roman" panose="02020603050405020304" pitchFamily="18" charset="0"/>
              </a:rPr>
              <a:t>10</a:t>
            </a:r>
            <a:r>
              <a:rPr lang="zh-CN" altLang="en-US" sz="3200" dirty="0">
                <a:latin typeface="Times New Roman" panose="02020603050405020304" pitchFamily="18" charset="0"/>
                <a:cs typeface="Times New Roman" panose="02020603050405020304" pitchFamily="18" charset="0"/>
              </a:rPr>
              <a:t>英尺</a:t>
            </a:r>
            <a:endParaRPr lang="en-US" altLang="en-US" sz="3200" dirty="0">
              <a:latin typeface="Times New Roman" panose="02020603050405020304" pitchFamily="18" charset="0"/>
              <a:cs typeface="Times New Roman" panose="02020603050405020304" pitchFamily="18" charset="0"/>
            </a:endParaRPr>
          </a:p>
        </p:txBody>
      </p:sp>
      <p:sp>
        <p:nvSpPr>
          <p:cNvPr id="8" name="Rectangle 7"/>
          <p:cNvSpPr/>
          <p:nvPr/>
        </p:nvSpPr>
        <p:spPr>
          <a:xfrm>
            <a:off x="3429000" y="3519060"/>
            <a:ext cx="915635" cy="1631216"/>
          </a:xfrm>
          <a:prstGeom prst="rect">
            <a:avLst/>
          </a:prstGeom>
        </p:spPr>
        <p:txBody>
          <a:bodyPr wrap="non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Tree>
    <p:extLst>
      <p:ext uri="{BB962C8B-B14F-4D97-AF65-F5344CB8AC3E}">
        <p14:creationId xmlns:p14="http://schemas.microsoft.com/office/powerpoint/2010/main" val="595632745"/>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96253" y="533400"/>
            <a:ext cx="8819147" cy="563562"/>
          </a:xfrm>
        </p:spPr>
        <p:txBody>
          <a:bodyPr>
            <a:normAutofit fontScale="90000"/>
          </a:bodyPr>
          <a:lstStyle/>
          <a:p>
            <a:r>
              <a:rPr lang="ja-JP" altLang="en-US" dirty="0" smtClean="0">
                <a:latin typeface="Times New Roman" panose="02020603050405020304" pitchFamily="18" charset="0"/>
                <a:ea typeface="SimSun" panose="02010600030101010101" pitchFamily="2" charset="-122"/>
              </a:rPr>
              <a:t>   案</a:t>
            </a:r>
            <a:r>
              <a:rPr lang="ja-JP" altLang="en-US" dirty="0">
                <a:latin typeface="Times New Roman" panose="02020603050405020304" pitchFamily="18" charset="0"/>
                <a:ea typeface="SimSun" panose="02010600030101010101" pitchFamily="2" charset="-122"/>
              </a:rPr>
              <a:t>例分</a:t>
            </a:r>
            <a:r>
              <a:rPr lang="ja-JP" altLang="en-US" dirty="0" smtClean="0">
                <a:latin typeface="Times New Roman" panose="02020603050405020304" pitchFamily="18" charset="0"/>
                <a:ea typeface="SimSun" panose="02010600030101010101" pitchFamily="2" charset="-122"/>
              </a:rPr>
              <a:t>析   </a:t>
            </a:r>
            <a:endParaRPr lang="en-US"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125</a:t>
            </a:fld>
            <a:endParaRPr lang="en-US" dirty="0"/>
          </a:p>
        </p:txBody>
      </p:sp>
      <p:sp>
        <p:nvSpPr>
          <p:cNvPr id="8" name="Rectangle 6"/>
          <p:cNvSpPr>
            <a:spLocks noChangeArrowheads="1"/>
          </p:cNvSpPr>
          <p:nvPr/>
        </p:nvSpPr>
        <p:spPr bwMode="auto">
          <a:xfrm>
            <a:off x="228600" y="1142118"/>
            <a:ext cx="8763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a:buClr>
                <a:srgbClr val="0000FF"/>
              </a:buClr>
              <a:buFont typeface="Wingdings" panose="05000000000000000000" pitchFamily="2" charset="2"/>
              <a:buChar char="q"/>
            </a:pPr>
            <a:r>
              <a:rPr lang="zh-CN" altLang="en-US" sz="3200" kern="0" dirty="0">
                <a:latin typeface="Times New Roman" panose="02020603050405020304" pitchFamily="18" charset="0"/>
                <a:cs typeface="Times New Roman" panose="02020603050405020304" pitchFamily="18" charset="0"/>
              </a:rPr>
              <a:t>您可以在下面找到哪些电气危险？</a:t>
            </a:r>
            <a:endParaRPr lang="en-US" altLang="en-US" sz="3200" kern="0" dirty="0">
              <a:latin typeface="Times New Roman" panose="02020603050405020304" pitchFamily="18" charset="0"/>
              <a:cs typeface="Times New Roman" panose="02020603050405020304" pitchFamily="18" charset="0"/>
            </a:endParaRPr>
          </a:p>
        </p:txBody>
      </p:sp>
      <p:pic>
        <p:nvPicPr>
          <p:cNvPr id="11" name="Picture1" descr="Photo description: Continuous path to ground not maintained; multiple cords used for fixed equipment.&#10;"/>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56862" y="1887537"/>
            <a:ext cx="7067550" cy="4665663"/>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4152282" y="2133600"/>
            <a:ext cx="915635" cy="1631216"/>
          </a:xfrm>
          <a:prstGeom prst="rect">
            <a:avLst/>
          </a:prstGeom>
        </p:spPr>
        <p:txBody>
          <a:bodyPr wrap="non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Tree>
    <p:extLst>
      <p:ext uri="{BB962C8B-B14F-4D97-AF65-F5344CB8AC3E}">
        <p14:creationId xmlns:p14="http://schemas.microsoft.com/office/powerpoint/2010/main" val="3611701506"/>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96253" y="533400"/>
            <a:ext cx="8819147" cy="563562"/>
          </a:xfrm>
        </p:spPr>
        <p:txBody>
          <a:bodyPr>
            <a:normAutofit fontScale="90000"/>
          </a:bodyPr>
          <a:lstStyle/>
          <a:p>
            <a:r>
              <a:rPr lang="ja-JP" altLang="en-US" dirty="0" smtClean="0">
                <a:latin typeface="Times New Roman" panose="02020603050405020304" pitchFamily="18" charset="0"/>
                <a:ea typeface="SimSun" panose="02010600030101010101" pitchFamily="2" charset="-122"/>
              </a:rPr>
              <a:t>  案</a:t>
            </a:r>
            <a:r>
              <a:rPr lang="ja-JP" altLang="en-US" dirty="0">
                <a:latin typeface="Times New Roman" panose="02020603050405020304" pitchFamily="18" charset="0"/>
                <a:ea typeface="SimSun" panose="02010600030101010101" pitchFamily="2" charset="-122"/>
              </a:rPr>
              <a:t>例分</a:t>
            </a:r>
            <a:r>
              <a:rPr lang="ja-JP" altLang="en-US" dirty="0" smtClean="0">
                <a:latin typeface="Times New Roman" panose="02020603050405020304" pitchFamily="18" charset="0"/>
                <a:ea typeface="SimSun" panose="02010600030101010101" pitchFamily="2" charset="-122"/>
              </a:rPr>
              <a:t>析   </a:t>
            </a:r>
            <a:endParaRPr lang="en-US"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126</a:t>
            </a:fld>
            <a:endParaRPr lang="en-US" dirty="0"/>
          </a:p>
        </p:txBody>
      </p:sp>
      <p:pic>
        <p:nvPicPr>
          <p:cNvPr id="6" name="Picture1" descr="Photo description: Continuous path to ground not maintained; multiple cords used for fixed equipment.&#10;"/>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18762" y="1354137"/>
            <a:ext cx="7143750" cy="4665663"/>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7" name="AutoShape 4"/>
          <p:cNvSpPr>
            <a:spLocks noChangeArrowheads="1"/>
          </p:cNvSpPr>
          <p:nvPr/>
        </p:nvSpPr>
        <p:spPr bwMode="auto">
          <a:xfrm>
            <a:off x="5943601" y="1341284"/>
            <a:ext cx="2514599" cy="2226895"/>
          </a:xfrm>
          <a:prstGeom prst="wedgeRoundRectCallout">
            <a:avLst>
              <a:gd name="adj1" fmla="val -85625"/>
              <a:gd name="adj2" fmla="val 24520"/>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30000"/>
              </a:spcBef>
            </a:pPr>
            <a:r>
              <a:rPr lang="zh-CN" altLang="en-US" sz="3200" dirty="0" smtClean="0">
                <a:latin typeface="Times New Roman" panose="02020603050405020304" pitchFamily="18" charset="0"/>
                <a:cs typeface="Times New Roman" panose="02020603050405020304" pitchFamily="18" charset="0"/>
              </a:rPr>
              <a:t>使用</a:t>
            </a:r>
            <a:r>
              <a:rPr lang="zh-CN" altLang="en-US" sz="3200" dirty="0">
                <a:latin typeface="Times New Roman" panose="02020603050405020304" pitchFamily="18" charset="0"/>
                <a:cs typeface="Times New Roman" panose="02020603050405020304" pitchFamily="18" charset="0"/>
              </a:rPr>
              <a:t>三</a:t>
            </a:r>
            <a:r>
              <a:rPr lang="zh-CN" altLang="en-US" sz="3200" dirty="0" smtClean="0">
                <a:latin typeface="Times New Roman" panose="02020603050405020304" pitchFamily="18" charset="0"/>
                <a:cs typeface="Times New Roman" panose="02020603050405020304" pitchFamily="18" charset="0"/>
              </a:rPr>
              <a:t>芯</a:t>
            </a:r>
            <a:r>
              <a:rPr lang="zh-CN" altLang="en-US" sz="3200" dirty="0">
                <a:latin typeface="Times New Roman" panose="02020603050405020304" pitchFamily="18" charset="0"/>
                <a:cs typeface="Times New Roman" panose="02020603050405020304" pitchFamily="18" charset="0"/>
              </a:rPr>
              <a:t>插头</a:t>
            </a:r>
            <a:r>
              <a:rPr lang="zh-CN" altLang="en-US" sz="3200" dirty="0" smtClean="0">
                <a:latin typeface="Times New Roman" panose="02020603050405020304" pitchFamily="18" charset="0"/>
                <a:cs typeface="Times New Roman" panose="02020603050405020304" pitchFamily="18" charset="0"/>
              </a:rPr>
              <a:t>插入</a:t>
            </a:r>
            <a:r>
              <a:rPr lang="zh-CN" altLang="en-US" sz="3200" dirty="0">
                <a:latin typeface="Times New Roman" panose="02020603050405020304" pitchFamily="18" charset="0"/>
                <a:cs typeface="Times New Roman" panose="02020603050405020304" pitchFamily="18" charset="0"/>
              </a:rPr>
              <a:t>二</a:t>
            </a:r>
            <a:r>
              <a:rPr lang="zh-CN" altLang="en-US" sz="3200" dirty="0" smtClean="0">
                <a:latin typeface="Times New Roman" panose="02020603050405020304" pitchFamily="18" charset="0"/>
                <a:cs typeface="Times New Roman" panose="02020603050405020304" pitchFamily="18" charset="0"/>
              </a:rPr>
              <a:t>芯插座</a:t>
            </a:r>
            <a:r>
              <a:rPr lang="en-US" altLang="zh-CN" sz="3200" dirty="0" smtClean="0">
                <a:latin typeface="Times New Roman" panose="02020603050405020304" pitchFamily="18" charset="0"/>
                <a:cs typeface="Times New Roman" panose="02020603050405020304" pitchFamily="18" charset="0"/>
              </a:rPr>
              <a:t>, </a:t>
            </a:r>
            <a:r>
              <a:rPr lang="zh-CN" altLang="en-US" sz="3200" dirty="0">
                <a:latin typeface="Times New Roman" panose="02020603050405020304" pitchFamily="18" charset="0"/>
                <a:cs typeface="Times New Roman" panose="02020603050405020304" pitchFamily="18" charset="0"/>
              </a:rPr>
              <a:t>没有</a:t>
            </a:r>
            <a:r>
              <a:rPr lang="zh-CN" altLang="en-US" sz="3200" dirty="0" smtClean="0">
                <a:latin typeface="Times New Roman" panose="02020603050405020304" pitchFamily="18" charset="0"/>
                <a:cs typeface="Times New Roman" panose="02020603050405020304" pitchFamily="18" charset="0"/>
              </a:rPr>
              <a:t>接地</a:t>
            </a:r>
            <a:endParaRPr lang="en-US" altLang="en-US" sz="3200" dirty="0">
              <a:latin typeface="Times New Roman" panose="02020603050405020304" pitchFamily="18" charset="0"/>
              <a:cs typeface="Times New Roman" panose="02020603050405020304" pitchFamily="18" charset="0"/>
            </a:endParaRPr>
          </a:p>
        </p:txBody>
      </p:sp>
      <p:sp>
        <p:nvSpPr>
          <p:cNvPr id="12" name="AutoShape 4"/>
          <p:cNvSpPr>
            <a:spLocks noChangeArrowheads="1"/>
          </p:cNvSpPr>
          <p:nvPr/>
        </p:nvSpPr>
        <p:spPr bwMode="auto">
          <a:xfrm>
            <a:off x="1118762" y="2635427"/>
            <a:ext cx="2462638" cy="619403"/>
          </a:xfrm>
          <a:prstGeom prst="wedgeRoundRectCallout">
            <a:avLst>
              <a:gd name="adj1" fmla="val 39870"/>
              <a:gd name="adj2" fmla="val 100998"/>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30000"/>
              </a:spcBef>
            </a:pPr>
            <a:r>
              <a:rPr lang="ja-JP" altLang="en-US" sz="3200" dirty="0">
                <a:latin typeface="Times New Roman" panose="02020603050405020304" pitchFamily="18" charset="0"/>
                <a:cs typeface="Times New Roman" panose="02020603050405020304" pitchFamily="18" charset="0"/>
              </a:rPr>
              <a:t>延长线损坏</a:t>
            </a:r>
            <a:endParaRPr lang="en-US" altLang="en-US" sz="3200" dirty="0">
              <a:latin typeface="Times New Roman" panose="02020603050405020304" pitchFamily="18" charset="0"/>
              <a:cs typeface="Times New Roman" panose="02020603050405020304" pitchFamily="18" charset="0"/>
            </a:endParaRPr>
          </a:p>
        </p:txBody>
      </p:sp>
      <p:sp>
        <p:nvSpPr>
          <p:cNvPr id="8" name="Rectangle 7"/>
          <p:cNvSpPr/>
          <p:nvPr/>
        </p:nvSpPr>
        <p:spPr>
          <a:xfrm>
            <a:off x="2895600" y="3512006"/>
            <a:ext cx="915635" cy="1631216"/>
          </a:xfrm>
          <a:prstGeom prst="rect">
            <a:avLst/>
          </a:prstGeom>
        </p:spPr>
        <p:txBody>
          <a:bodyPr wrap="non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
        <p:nvSpPr>
          <p:cNvPr id="11" name="Rectangle 10"/>
          <p:cNvSpPr/>
          <p:nvPr/>
        </p:nvSpPr>
        <p:spPr>
          <a:xfrm>
            <a:off x="4943983" y="2696398"/>
            <a:ext cx="915635" cy="1631216"/>
          </a:xfrm>
          <a:prstGeom prst="rect">
            <a:avLst/>
          </a:prstGeom>
        </p:spPr>
        <p:txBody>
          <a:bodyPr wrap="non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Tree>
    <p:extLst>
      <p:ext uri="{BB962C8B-B14F-4D97-AF65-F5344CB8AC3E}">
        <p14:creationId xmlns:p14="http://schemas.microsoft.com/office/powerpoint/2010/main" val="2147929648"/>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96253" y="533400"/>
            <a:ext cx="8819147" cy="563562"/>
          </a:xfrm>
        </p:spPr>
        <p:txBody>
          <a:bodyPr>
            <a:normAutofit fontScale="90000"/>
          </a:bodyPr>
          <a:lstStyle/>
          <a:p>
            <a:r>
              <a:rPr lang="ja-JP" altLang="en-US" dirty="0" smtClean="0">
                <a:latin typeface="Times New Roman" panose="02020603050405020304" pitchFamily="18" charset="0"/>
                <a:ea typeface="SimSun" panose="02010600030101010101" pitchFamily="2" charset="-122"/>
              </a:rPr>
              <a:t>   案</a:t>
            </a:r>
            <a:r>
              <a:rPr lang="ja-JP" altLang="en-US" dirty="0">
                <a:latin typeface="Times New Roman" panose="02020603050405020304" pitchFamily="18" charset="0"/>
                <a:ea typeface="SimSun" panose="02010600030101010101" pitchFamily="2" charset="-122"/>
              </a:rPr>
              <a:t>例分</a:t>
            </a:r>
            <a:r>
              <a:rPr lang="ja-JP" altLang="en-US" dirty="0" smtClean="0">
                <a:latin typeface="Times New Roman" panose="02020603050405020304" pitchFamily="18" charset="0"/>
                <a:ea typeface="SimSun" panose="02010600030101010101" pitchFamily="2" charset="-122"/>
              </a:rPr>
              <a:t>析    </a:t>
            </a:r>
            <a:endParaRPr lang="en-US"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127</a:t>
            </a:fld>
            <a:endParaRPr lang="en-US" dirty="0"/>
          </a:p>
        </p:txBody>
      </p:sp>
      <p:sp>
        <p:nvSpPr>
          <p:cNvPr id="8" name="Rectangle 6"/>
          <p:cNvSpPr>
            <a:spLocks noChangeArrowheads="1"/>
          </p:cNvSpPr>
          <p:nvPr/>
        </p:nvSpPr>
        <p:spPr bwMode="auto">
          <a:xfrm>
            <a:off x="228600" y="1104018"/>
            <a:ext cx="8763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a:buClr>
                <a:srgbClr val="0000FF"/>
              </a:buClr>
              <a:buFont typeface="Wingdings" panose="05000000000000000000" pitchFamily="2" charset="2"/>
              <a:buChar char="q"/>
            </a:pPr>
            <a:r>
              <a:rPr lang="zh-CN" altLang="en-US" sz="3200" kern="0" dirty="0">
                <a:latin typeface="Times New Roman" panose="02020603050405020304" pitchFamily="18" charset="0"/>
                <a:cs typeface="Times New Roman" panose="02020603050405020304" pitchFamily="18" charset="0"/>
              </a:rPr>
              <a:t>您可以在下面找到哪些电气危险？</a:t>
            </a:r>
            <a:endParaRPr lang="en-US" altLang="en-US" sz="3200" kern="0" dirty="0">
              <a:latin typeface="Times New Roman" panose="02020603050405020304" pitchFamily="18" charset="0"/>
              <a:cs typeface="Times New Roman" panose="02020603050405020304" pitchFamily="18" charset="0"/>
            </a:endParaRPr>
          </a:p>
        </p:txBody>
      </p:sp>
      <p:pic>
        <p:nvPicPr>
          <p:cNvPr id="11" name="Picture1" descr="Photo description: Employer was operating a stand fan without grounding protection."/>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62025" y="1811337"/>
            <a:ext cx="7296150" cy="4741863"/>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3200400" y="1981200"/>
            <a:ext cx="915635" cy="1631216"/>
          </a:xfrm>
          <a:prstGeom prst="rect">
            <a:avLst/>
          </a:prstGeom>
        </p:spPr>
        <p:txBody>
          <a:bodyPr wrap="non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Tree>
    <p:extLst>
      <p:ext uri="{BB962C8B-B14F-4D97-AF65-F5344CB8AC3E}">
        <p14:creationId xmlns:p14="http://schemas.microsoft.com/office/powerpoint/2010/main" val="415939392"/>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96253" y="533400"/>
            <a:ext cx="8819147" cy="563562"/>
          </a:xfrm>
        </p:spPr>
        <p:txBody>
          <a:bodyPr>
            <a:normAutofit fontScale="90000"/>
          </a:bodyPr>
          <a:lstStyle/>
          <a:p>
            <a:r>
              <a:rPr lang="ja-JP" altLang="en-US" dirty="0">
                <a:latin typeface="Times New Roman" panose="02020603050405020304" pitchFamily="18" charset="0"/>
                <a:ea typeface="SimSun" panose="02010600030101010101" pitchFamily="2" charset="-122"/>
              </a:rPr>
              <a:t>案例分</a:t>
            </a:r>
            <a:r>
              <a:rPr lang="ja-JP" altLang="en-US" dirty="0" smtClean="0">
                <a:latin typeface="Times New Roman" panose="02020603050405020304" pitchFamily="18" charset="0"/>
                <a:ea typeface="SimSun" panose="02010600030101010101" pitchFamily="2" charset="-122"/>
              </a:rPr>
              <a:t>析    </a:t>
            </a:r>
            <a:endParaRPr lang="en-US"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128</a:t>
            </a:fld>
            <a:endParaRPr lang="en-US" dirty="0"/>
          </a:p>
        </p:txBody>
      </p:sp>
      <p:pic>
        <p:nvPicPr>
          <p:cNvPr id="6" name="Picture1" descr="Photo description: Employer was operating a stand fan without grounding protection."/>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62025" y="1430337"/>
            <a:ext cx="7296150" cy="4741863"/>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7" name="AutoShape 4"/>
          <p:cNvSpPr>
            <a:spLocks noChangeArrowheads="1"/>
          </p:cNvSpPr>
          <p:nvPr/>
        </p:nvSpPr>
        <p:spPr bwMode="auto">
          <a:xfrm>
            <a:off x="4035705" y="2750679"/>
            <a:ext cx="2288895" cy="668219"/>
          </a:xfrm>
          <a:prstGeom prst="wedgeRoundRectCallout">
            <a:avLst>
              <a:gd name="adj1" fmla="val -70140"/>
              <a:gd name="adj2" fmla="val 47000"/>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30000"/>
              </a:spcBef>
            </a:pPr>
            <a:r>
              <a:rPr lang="ja-JP" altLang="en-US" sz="3200" dirty="0">
                <a:latin typeface="Times New Roman" panose="02020603050405020304" pitchFamily="18" charset="0"/>
                <a:cs typeface="Times New Roman" panose="02020603050405020304" pitchFamily="18" charset="0"/>
              </a:rPr>
              <a:t>缺少接地针</a:t>
            </a:r>
            <a:endParaRPr lang="en-US" altLang="en-US" sz="3200" dirty="0">
              <a:latin typeface="Times New Roman" panose="02020603050405020304" pitchFamily="18" charset="0"/>
              <a:cs typeface="Times New Roman" panose="02020603050405020304" pitchFamily="18" charset="0"/>
            </a:endParaRPr>
          </a:p>
        </p:txBody>
      </p:sp>
      <p:sp>
        <p:nvSpPr>
          <p:cNvPr id="8" name="Rectangle 7"/>
          <p:cNvSpPr/>
          <p:nvPr/>
        </p:nvSpPr>
        <p:spPr>
          <a:xfrm>
            <a:off x="3580782" y="3919695"/>
            <a:ext cx="915635" cy="1631216"/>
          </a:xfrm>
          <a:prstGeom prst="rect">
            <a:avLst/>
          </a:prstGeom>
        </p:spPr>
        <p:txBody>
          <a:bodyPr wrap="non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Tree>
    <p:extLst>
      <p:ext uri="{BB962C8B-B14F-4D97-AF65-F5344CB8AC3E}">
        <p14:creationId xmlns:p14="http://schemas.microsoft.com/office/powerpoint/2010/main" val="887077234"/>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96253" y="533400"/>
            <a:ext cx="8819147" cy="563562"/>
          </a:xfrm>
        </p:spPr>
        <p:txBody>
          <a:bodyPr>
            <a:normAutofit fontScale="90000"/>
          </a:bodyPr>
          <a:lstStyle/>
          <a:p>
            <a:r>
              <a:rPr lang="ja-JP" altLang="en-US" dirty="0">
                <a:latin typeface="Times New Roman" panose="02020603050405020304" pitchFamily="18" charset="0"/>
                <a:ea typeface="SimSun" panose="02010600030101010101" pitchFamily="2" charset="-122"/>
              </a:rPr>
              <a:t>案例分</a:t>
            </a:r>
            <a:r>
              <a:rPr lang="ja-JP" altLang="en-US" dirty="0" smtClean="0">
                <a:latin typeface="Times New Roman" panose="02020603050405020304" pitchFamily="18" charset="0"/>
                <a:ea typeface="SimSun" panose="02010600030101010101" pitchFamily="2" charset="-122"/>
              </a:rPr>
              <a:t>析</a:t>
            </a:r>
            <a:r>
              <a:rPr lang="en-US" altLang="ja-JP" dirty="0" smtClean="0">
                <a:latin typeface="Times New Roman" panose="02020603050405020304" pitchFamily="18" charset="0"/>
                <a:ea typeface="SimSun" panose="02010600030101010101" pitchFamily="2" charset="-122"/>
              </a:rPr>
              <a:t/>
            </a:r>
            <a:br>
              <a:rPr lang="en-US" altLang="ja-JP" dirty="0" smtClean="0">
                <a:latin typeface="Times New Roman" panose="02020603050405020304" pitchFamily="18" charset="0"/>
                <a:ea typeface="SimSun" panose="02010600030101010101" pitchFamily="2" charset="-122"/>
              </a:rPr>
            </a:br>
            <a:endParaRPr lang="en-US"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129</a:t>
            </a:fld>
            <a:endParaRPr lang="en-US" dirty="0"/>
          </a:p>
        </p:txBody>
      </p:sp>
      <p:sp>
        <p:nvSpPr>
          <p:cNvPr id="8" name="Rectangle 6"/>
          <p:cNvSpPr>
            <a:spLocks noChangeArrowheads="1"/>
          </p:cNvSpPr>
          <p:nvPr/>
        </p:nvSpPr>
        <p:spPr bwMode="auto">
          <a:xfrm>
            <a:off x="228600" y="1052898"/>
            <a:ext cx="8763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a:buClr>
                <a:srgbClr val="0000FF"/>
              </a:buClr>
              <a:buFont typeface="Wingdings" panose="05000000000000000000" pitchFamily="2" charset="2"/>
              <a:buChar char="q"/>
            </a:pPr>
            <a:r>
              <a:rPr lang="zh-CN" altLang="en-US" sz="3200" kern="0" dirty="0">
                <a:latin typeface="Times New Roman" panose="02020603050405020304" pitchFamily="18" charset="0"/>
                <a:cs typeface="Times New Roman" panose="02020603050405020304" pitchFamily="18" charset="0"/>
              </a:rPr>
              <a:t>您可以在下面找到哪些电气危险？</a:t>
            </a:r>
            <a:endParaRPr lang="en-US" altLang="en-US" sz="3200" kern="0" dirty="0">
              <a:latin typeface="Times New Roman" panose="02020603050405020304" pitchFamily="18" charset="0"/>
              <a:cs typeface="Times New Roman" panose="02020603050405020304" pitchFamily="18" charset="0"/>
            </a:endParaRPr>
          </a:p>
        </p:txBody>
      </p:sp>
      <p:pic>
        <p:nvPicPr>
          <p:cNvPr id="11" name="Picture 3" descr="It shows an electrical hazard of temporary lighting" title="case study"/>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21748" y="1735137"/>
            <a:ext cx="7296150" cy="4818063"/>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4505826" y="1926213"/>
            <a:ext cx="915635" cy="1631216"/>
          </a:xfrm>
          <a:prstGeom prst="rect">
            <a:avLst/>
          </a:prstGeom>
        </p:spPr>
        <p:txBody>
          <a:bodyPr wrap="non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Tree>
    <p:extLst>
      <p:ext uri="{BB962C8B-B14F-4D97-AF65-F5344CB8AC3E}">
        <p14:creationId xmlns:p14="http://schemas.microsoft.com/office/powerpoint/2010/main" val="372440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291896" y="1723231"/>
            <a:ext cx="8412162" cy="4906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685800" indent="-22860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algn="just">
              <a:buClr>
                <a:srgbClr val="3333FF"/>
              </a:buClr>
              <a:buFont typeface="Wingdings" panose="05000000000000000000" pitchFamily="2" charset="2"/>
              <a:buChar char="q"/>
            </a:pPr>
            <a:r>
              <a:rPr lang="zh-CN" altLang="en-US" sz="2800" dirty="0" smtClean="0">
                <a:latin typeface="Times New Roman" panose="02020603050405020304" pitchFamily="18" charset="0"/>
                <a:cs typeface="Times New Roman" panose="02020603050405020304" pitchFamily="18" charset="0"/>
              </a:rPr>
              <a:t> 工人</a:t>
            </a:r>
            <a:r>
              <a:rPr lang="zh-CN" altLang="en-US" sz="2800" dirty="0">
                <a:latin typeface="Times New Roman" panose="02020603050405020304" pitchFamily="18" charset="0"/>
                <a:cs typeface="Times New Roman" panose="02020603050405020304" pitchFamily="18" charset="0"/>
              </a:rPr>
              <a:t>有权利去</a:t>
            </a:r>
            <a:endParaRPr lang="en-US" altLang="zh-CN" sz="2800" dirty="0">
              <a:latin typeface="Times New Roman" panose="02020603050405020304" pitchFamily="18" charset="0"/>
              <a:cs typeface="Times New Roman" panose="02020603050405020304" pitchFamily="18" charset="0"/>
            </a:endParaRPr>
          </a:p>
          <a:p>
            <a:pPr lvl="1" algn="just">
              <a:buClr>
                <a:srgbClr val="3333FF"/>
              </a:buClr>
              <a:buFont typeface="Wingdings" panose="05000000000000000000" pitchFamily="2" charset="2"/>
              <a:buChar char="§"/>
            </a:pPr>
            <a:endParaRPr lang="en-US" altLang="en-US" sz="1600" dirty="0" smtClean="0">
              <a:latin typeface="Times New Roman" panose="02020603050405020304" pitchFamily="18" charset="0"/>
              <a:cs typeface="Times New Roman" panose="02020603050405020304" pitchFamily="18" charset="0"/>
            </a:endParaRPr>
          </a:p>
          <a:p>
            <a:pPr lvl="1" algn="just">
              <a:buClr>
                <a:srgbClr val="3333FF"/>
              </a:buClr>
              <a:buFont typeface="Wingdings" panose="05000000000000000000" pitchFamily="2" charset="2"/>
              <a:buChar char="§"/>
            </a:pPr>
            <a:r>
              <a:rPr lang="zh-CN" altLang="en-US" sz="2800" dirty="0">
                <a:latin typeface="Times New Roman" panose="02020603050405020304" pitchFamily="18" charset="0"/>
                <a:cs typeface="Times New Roman" panose="02020603050405020304" pitchFamily="18" charset="0"/>
              </a:rPr>
              <a:t>提出投诉，要求</a:t>
            </a:r>
            <a:r>
              <a:rPr lang="en-US" altLang="zh-CN" sz="2800" dirty="0">
                <a:latin typeface="Times New Roman" panose="02020603050405020304" pitchFamily="18" charset="0"/>
                <a:cs typeface="Times New Roman" panose="02020603050405020304" pitchFamily="18" charset="0"/>
              </a:rPr>
              <a:t>OSHA</a:t>
            </a:r>
            <a:r>
              <a:rPr lang="zh-CN" altLang="en-US" sz="2800" dirty="0">
                <a:latin typeface="Times New Roman" panose="02020603050405020304" pitchFamily="18" charset="0"/>
                <a:cs typeface="Times New Roman" panose="02020603050405020304" pitchFamily="18" charset="0"/>
              </a:rPr>
              <a:t>检查工作场</a:t>
            </a:r>
            <a:r>
              <a:rPr lang="zh-CN" altLang="en-US" sz="2800" dirty="0" smtClean="0">
                <a:latin typeface="Times New Roman" panose="02020603050405020304" pitchFamily="18" charset="0"/>
                <a:cs typeface="Times New Roman" panose="02020603050405020304" pitchFamily="18" charset="0"/>
              </a:rPr>
              <a:t>所</a:t>
            </a:r>
            <a:endParaRPr lang="en-US" altLang="zh-CN" sz="2800" dirty="0" smtClean="0">
              <a:latin typeface="Times New Roman" panose="02020603050405020304" pitchFamily="18" charset="0"/>
              <a:cs typeface="Times New Roman" panose="02020603050405020304" pitchFamily="18" charset="0"/>
            </a:endParaRPr>
          </a:p>
          <a:p>
            <a:pPr lvl="1" algn="just">
              <a:buClr>
                <a:srgbClr val="3333FF"/>
              </a:buClr>
              <a:buFont typeface="Wingdings" panose="05000000000000000000" pitchFamily="2" charset="2"/>
              <a:buChar char="§"/>
            </a:pPr>
            <a:endParaRPr lang="en-US" altLang="en-US" sz="2800" dirty="0" smtClean="0">
              <a:latin typeface="Times New Roman" panose="02020603050405020304" pitchFamily="18" charset="0"/>
              <a:cs typeface="Times New Roman" panose="02020603050405020304" pitchFamily="18" charset="0"/>
            </a:endParaRPr>
          </a:p>
          <a:p>
            <a:pPr lvl="1" algn="just">
              <a:buClr>
                <a:srgbClr val="3333FF"/>
              </a:buClr>
              <a:buFont typeface="Wingdings" panose="05000000000000000000" pitchFamily="2" charset="2"/>
              <a:buChar char="§"/>
            </a:pPr>
            <a:r>
              <a:rPr lang="en-US" altLang="zh-CN" sz="2800" dirty="0">
                <a:latin typeface="Times New Roman" panose="02020603050405020304" pitchFamily="18" charset="0"/>
                <a:cs typeface="Times New Roman" panose="02020603050405020304" pitchFamily="18" charset="0"/>
              </a:rPr>
              <a:t>OSHA</a:t>
            </a:r>
            <a:r>
              <a:rPr lang="zh-CN" altLang="en-US" sz="2800" dirty="0">
                <a:latin typeface="Times New Roman" panose="02020603050405020304" pitchFamily="18" charset="0"/>
                <a:cs typeface="Times New Roman" panose="02020603050405020304" pitchFamily="18" charset="0"/>
              </a:rPr>
              <a:t>将保密所有身份信</a:t>
            </a:r>
            <a:r>
              <a:rPr lang="zh-CN" altLang="en-US" sz="2800" dirty="0" smtClean="0">
                <a:latin typeface="Times New Roman" panose="02020603050405020304" pitchFamily="18" charset="0"/>
                <a:cs typeface="Times New Roman" panose="02020603050405020304" pitchFamily="18" charset="0"/>
              </a:rPr>
              <a:t>息</a:t>
            </a:r>
            <a:endParaRPr lang="en-US" altLang="zh-CN" sz="2800" dirty="0" smtClean="0">
              <a:latin typeface="Times New Roman" panose="02020603050405020304" pitchFamily="18" charset="0"/>
              <a:cs typeface="Times New Roman" panose="02020603050405020304" pitchFamily="18" charset="0"/>
            </a:endParaRPr>
          </a:p>
          <a:p>
            <a:pPr lvl="1" algn="just">
              <a:buClr>
                <a:srgbClr val="3333FF"/>
              </a:buClr>
              <a:buFont typeface="Wingdings" panose="05000000000000000000" pitchFamily="2" charset="2"/>
              <a:buChar char="§"/>
            </a:pPr>
            <a:endParaRPr lang="en-US" altLang="en-US" sz="2800" dirty="0" smtClean="0">
              <a:latin typeface="Times New Roman" panose="02020603050405020304" pitchFamily="18" charset="0"/>
              <a:cs typeface="Times New Roman" panose="02020603050405020304" pitchFamily="18" charset="0"/>
            </a:endParaRPr>
          </a:p>
          <a:p>
            <a:pPr lvl="1" algn="just">
              <a:buClr>
                <a:srgbClr val="3333FF"/>
              </a:buClr>
              <a:buFont typeface="Wingdings" panose="05000000000000000000" pitchFamily="2" charset="2"/>
              <a:buChar char="§"/>
            </a:pPr>
            <a:r>
              <a:rPr lang="zh-CN" altLang="en-US" sz="2800" dirty="0">
                <a:latin typeface="Times New Roman" panose="02020603050405020304" pitchFamily="18" charset="0"/>
                <a:cs typeface="Times New Roman" panose="02020603050405020304" pitchFamily="18" charset="0"/>
              </a:rPr>
              <a:t>根据法律行使权利而不</a:t>
            </a:r>
            <a:r>
              <a:rPr lang="zh-CN" altLang="en-US" sz="2800" dirty="0" smtClean="0">
                <a:latin typeface="Times New Roman" panose="02020603050405020304" pitchFamily="18" charset="0"/>
                <a:cs typeface="Times New Roman" panose="02020603050405020304" pitchFamily="18" charset="0"/>
              </a:rPr>
              <a:t>受</a:t>
            </a:r>
            <a:r>
              <a:rPr lang="zh-CN" altLang="en-US" sz="2800" dirty="0">
                <a:latin typeface="Times New Roman" panose="02020603050405020304" pitchFamily="18" charset="0"/>
                <a:cs typeface="Times New Roman" panose="02020603050405020304" pitchFamily="18" charset="0"/>
              </a:rPr>
              <a:t>报复 </a:t>
            </a:r>
            <a:endParaRPr lang="en-US" altLang="zh-CN" sz="2800" dirty="0" smtClean="0">
              <a:latin typeface="Times New Roman" panose="02020603050405020304" pitchFamily="18" charset="0"/>
              <a:cs typeface="Times New Roman" panose="02020603050405020304" pitchFamily="18" charset="0"/>
            </a:endParaRPr>
          </a:p>
          <a:p>
            <a:pPr lvl="1" algn="just">
              <a:buClr>
                <a:srgbClr val="3333FF"/>
              </a:buClr>
              <a:buFont typeface="Wingdings" panose="05000000000000000000" pitchFamily="2" charset="2"/>
              <a:buChar char="§"/>
            </a:pPr>
            <a:endParaRPr lang="en-US" altLang="en-US" sz="2800" dirty="0" smtClean="0">
              <a:latin typeface="Times New Roman" panose="02020603050405020304" pitchFamily="18" charset="0"/>
              <a:cs typeface="Times New Roman" panose="02020603050405020304" pitchFamily="18" charset="0"/>
            </a:endParaRPr>
          </a:p>
          <a:p>
            <a:pPr lvl="1" algn="just">
              <a:buClr>
                <a:srgbClr val="3333FF"/>
              </a:buClr>
              <a:buFont typeface="Wingdings" panose="05000000000000000000" pitchFamily="2" charset="2"/>
              <a:buChar char="§"/>
            </a:pPr>
            <a:r>
              <a:rPr lang="zh-CN" altLang="en-US" sz="2800" dirty="0" smtClean="0">
                <a:latin typeface="Times New Roman" panose="02020603050405020304" pitchFamily="18" charset="0"/>
                <a:cs typeface="Times New Roman" panose="02020603050405020304" pitchFamily="18" charset="0"/>
              </a:rPr>
              <a:t>如</a:t>
            </a:r>
            <a:r>
              <a:rPr lang="zh-CN" altLang="en-US" sz="2800" dirty="0">
                <a:latin typeface="Times New Roman" panose="02020603050405020304" pitchFamily="18" charset="0"/>
                <a:cs typeface="Times New Roman" panose="02020603050405020304" pitchFamily="18" charset="0"/>
              </a:rPr>
              <a:t>果工人因使用其权利而遭到报复，工人必须尽快向</a:t>
            </a:r>
            <a:r>
              <a:rPr lang="en-US" altLang="zh-CN" sz="2800" dirty="0">
                <a:latin typeface="Times New Roman" panose="02020603050405020304" pitchFamily="18" charset="0"/>
                <a:cs typeface="Times New Roman" panose="02020603050405020304" pitchFamily="18" charset="0"/>
              </a:rPr>
              <a:t>OSHA</a:t>
            </a:r>
            <a:r>
              <a:rPr lang="zh-CN" altLang="en-US" sz="2800" dirty="0">
                <a:latin typeface="Times New Roman" panose="02020603050405020304" pitchFamily="18" charset="0"/>
                <a:cs typeface="Times New Roman" panose="02020603050405020304" pitchFamily="18" charset="0"/>
              </a:rPr>
              <a:t>提出投</a:t>
            </a:r>
            <a:r>
              <a:rPr lang="zh-CN" altLang="en-US" sz="2800" dirty="0" smtClean="0">
                <a:latin typeface="Times New Roman" panose="02020603050405020304" pitchFamily="18" charset="0"/>
                <a:cs typeface="Times New Roman" panose="02020603050405020304" pitchFamily="18" charset="0"/>
              </a:rPr>
              <a:t>诉</a:t>
            </a:r>
            <a:r>
              <a:rPr lang="en-US" altLang="zh-CN" sz="2800" dirty="0" smtClean="0">
                <a:latin typeface="Times New Roman" panose="02020603050405020304" pitchFamily="18" charset="0"/>
                <a:cs typeface="Times New Roman" panose="02020603050405020304" pitchFamily="18" charset="0"/>
              </a:rPr>
              <a:t>(</a:t>
            </a:r>
            <a:r>
              <a:rPr lang="zh-CN" altLang="en-US" sz="2800" dirty="0" smtClean="0">
                <a:latin typeface="Times New Roman" panose="02020603050405020304" pitchFamily="18" charset="0"/>
                <a:cs typeface="Times New Roman" panose="02020603050405020304" pitchFamily="18" charset="0"/>
              </a:rPr>
              <a:t>不</a:t>
            </a:r>
            <a:r>
              <a:rPr lang="zh-CN" altLang="en-US" sz="2800" dirty="0">
                <a:latin typeface="Times New Roman" panose="02020603050405020304" pitchFamily="18" charset="0"/>
                <a:cs typeface="Times New Roman" panose="02020603050405020304" pitchFamily="18" charset="0"/>
              </a:rPr>
              <a:t>迟于</a:t>
            </a:r>
            <a:r>
              <a:rPr lang="en-US" altLang="zh-CN" sz="2800" dirty="0">
                <a:latin typeface="Times New Roman" panose="02020603050405020304" pitchFamily="18" charset="0"/>
                <a:cs typeface="Times New Roman" panose="02020603050405020304" pitchFamily="18" charset="0"/>
              </a:rPr>
              <a:t>30</a:t>
            </a:r>
            <a:r>
              <a:rPr lang="zh-CN" altLang="en-US" sz="2800" dirty="0" smtClean="0">
                <a:latin typeface="Times New Roman" panose="02020603050405020304" pitchFamily="18" charset="0"/>
                <a:cs typeface="Times New Roman" panose="02020603050405020304" pitchFamily="18" charset="0"/>
              </a:rPr>
              <a:t>天</a:t>
            </a:r>
            <a:r>
              <a:rPr lang="en-US" altLang="zh-CN" sz="2800" dirty="0">
                <a:latin typeface="Times New Roman" panose="02020603050405020304" pitchFamily="18" charset="0"/>
                <a:cs typeface="Times New Roman" panose="02020603050405020304" pitchFamily="18" charset="0"/>
              </a:rPr>
              <a:t>)</a:t>
            </a:r>
            <a:endParaRPr lang="en-US" altLang="en-US" dirty="0"/>
          </a:p>
        </p:txBody>
      </p:sp>
      <p:sp>
        <p:nvSpPr>
          <p:cNvPr id="12" name="Title 1"/>
          <p:cNvSpPr>
            <a:spLocks noGrp="1"/>
          </p:cNvSpPr>
          <p:nvPr>
            <p:ph type="title"/>
          </p:nvPr>
        </p:nvSpPr>
        <p:spPr>
          <a:xfrm>
            <a:off x="457200" y="808038"/>
            <a:ext cx="8229600" cy="563562"/>
          </a:xfrm>
        </p:spPr>
        <p:txBody>
          <a:bodyPr>
            <a:normAutofit fontScale="90000"/>
          </a:bodyPr>
          <a:lstStyle/>
          <a:p>
            <a:r>
              <a:rPr lang="zh-CN" altLang="en-US" dirty="0">
                <a:latin typeface="Times New Roman" panose="02020603050405020304" pitchFamily="18" charset="0"/>
                <a:cs typeface="Times New Roman" panose="02020603050405020304" pitchFamily="18" charset="0"/>
              </a:rPr>
              <a:t>职业安全与健康法案下的工人权</a:t>
            </a:r>
            <a:r>
              <a:rPr lang="zh-CN" altLang="en-US" dirty="0" smtClean="0">
                <a:latin typeface="Times New Roman" panose="02020603050405020304" pitchFamily="18" charset="0"/>
                <a:cs typeface="Times New Roman" panose="02020603050405020304" pitchFamily="18" charset="0"/>
              </a:rPr>
              <a:t>利 </a:t>
            </a:r>
            <a:endParaRPr lang="en-US"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13</a:t>
            </a:fld>
            <a:endParaRPr lang="en-US" dirty="0"/>
          </a:p>
        </p:txBody>
      </p:sp>
    </p:spTree>
    <p:extLst>
      <p:ext uri="{BB962C8B-B14F-4D97-AF65-F5344CB8AC3E}">
        <p14:creationId xmlns:p14="http://schemas.microsoft.com/office/powerpoint/2010/main" val="1514178491"/>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96253" y="533400"/>
            <a:ext cx="8819147" cy="563562"/>
          </a:xfrm>
        </p:spPr>
        <p:txBody>
          <a:bodyPr>
            <a:normAutofit fontScale="90000"/>
          </a:bodyPr>
          <a:lstStyle/>
          <a:p>
            <a:r>
              <a:rPr lang="ja-JP" altLang="en-US" dirty="0" smtClean="0">
                <a:latin typeface="Times New Roman" panose="02020603050405020304" pitchFamily="18" charset="0"/>
                <a:ea typeface="SimSun" panose="02010600030101010101" pitchFamily="2" charset="-122"/>
              </a:rPr>
              <a:t> 案</a:t>
            </a:r>
            <a:r>
              <a:rPr lang="ja-JP" altLang="en-US" dirty="0">
                <a:latin typeface="Times New Roman" panose="02020603050405020304" pitchFamily="18" charset="0"/>
                <a:ea typeface="SimSun" panose="02010600030101010101" pitchFamily="2" charset="-122"/>
              </a:rPr>
              <a:t>例分</a:t>
            </a:r>
            <a:r>
              <a:rPr lang="ja-JP" altLang="en-US" dirty="0" smtClean="0">
                <a:latin typeface="Times New Roman" panose="02020603050405020304" pitchFamily="18" charset="0"/>
                <a:ea typeface="SimSun" panose="02010600030101010101" pitchFamily="2" charset="-122"/>
              </a:rPr>
              <a:t>析</a:t>
            </a:r>
            <a:r>
              <a:rPr lang="en-US" altLang="ja-JP" dirty="0" smtClean="0">
                <a:latin typeface="Times New Roman" panose="02020603050405020304" pitchFamily="18" charset="0"/>
                <a:ea typeface="SimSun" panose="02010600030101010101" pitchFamily="2" charset="-122"/>
              </a:rPr>
              <a:t/>
            </a:r>
            <a:br>
              <a:rPr lang="en-US" altLang="ja-JP" dirty="0" smtClean="0">
                <a:latin typeface="Times New Roman" panose="02020603050405020304" pitchFamily="18" charset="0"/>
                <a:ea typeface="SimSun" panose="02010600030101010101" pitchFamily="2" charset="-122"/>
              </a:rPr>
            </a:br>
            <a:endParaRPr lang="en-US"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130</a:t>
            </a:fld>
            <a:endParaRPr lang="en-US" dirty="0"/>
          </a:p>
        </p:txBody>
      </p:sp>
      <p:pic>
        <p:nvPicPr>
          <p:cNvPr id="6" name="Picture 3" descr="It shows an electrical hazard of temporary lighting" title="case study"/>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7646" y="1349375"/>
            <a:ext cx="7696200" cy="5127625"/>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7" name="AutoShape 4"/>
          <p:cNvSpPr>
            <a:spLocks noChangeArrowheads="1"/>
          </p:cNvSpPr>
          <p:nvPr/>
        </p:nvSpPr>
        <p:spPr bwMode="auto">
          <a:xfrm>
            <a:off x="4207762" y="2133600"/>
            <a:ext cx="2955038" cy="1093314"/>
          </a:xfrm>
          <a:prstGeom prst="wedgeRoundRectCallout">
            <a:avLst>
              <a:gd name="adj1" fmla="val -63193"/>
              <a:gd name="adj2" fmla="val 46961"/>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30000"/>
              </a:spcBef>
              <a:buClr>
                <a:srgbClr val="FFFFFF"/>
              </a:buClr>
              <a:buFont typeface="Times New Roman" panose="02020603050405020304" pitchFamily="18" charset="0"/>
              <a:buNone/>
            </a:pPr>
            <a:r>
              <a:rPr lang="zh-CN" altLang="en-US" sz="3200" dirty="0">
                <a:latin typeface="Times New Roman" panose="02020603050405020304" pitchFamily="18" charset="0"/>
                <a:cs typeface="Times New Roman" panose="02020603050405020304" pitchFamily="18" charset="0"/>
                <a:sym typeface="Times New Roman" panose="02020603050405020304" pitchFamily="18" charset="0"/>
              </a:rPr>
              <a:t> 软线穿过门口（夹点）</a:t>
            </a:r>
            <a:endParaRPr lang="en-US" altLang="en-US" sz="3200" dirty="0">
              <a:latin typeface="Times New Roman" panose="02020603050405020304" pitchFamily="18" charset="0"/>
              <a:cs typeface="Times New Roman" panose="02020603050405020304" pitchFamily="18" charset="0"/>
            </a:endParaRPr>
          </a:p>
        </p:txBody>
      </p:sp>
      <p:sp>
        <p:nvSpPr>
          <p:cNvPr id="8" name="Rectangle 7"/>
          <p:cNvSpPr/>
          <p:nvPr/>
        </p:nvSpPr>
        <p:spPr>
          <a:xfrm>
            <a:off x="3690111" y="2685850"/>
            <a:ext cx="915635" cy="1631216"/>
          </a:xfrm>
          <a:prstGeom prst="rect">
            <a:avLst/>
          </a:prstGeom>
        </p:spPr>
        <p:txBody>
          <a:bodyPr wrap="non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Tree>
    <p:extLst>
      <p:ext uri="{BB962C8B-B14F-4D97-AF65-F5344CB8AC3E}">
        <p14:creationId xmlns:p14="http://schemas.microsoft.com/office/powerpoint/2010/main" val="435444492"/>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96253" y="533400"/>
            <a:ext cx="8819147" cy="563562"/>
          </a:xfrm>
        </p:spPr>
        <p:txBody>
          <a:bodyPr>
            <a:normAutofit fontScale="90000"/>
          </a:bodyPr>
          <a:lstStyle/>
          <a:p>
            <a:r>
              <a:rPr lang="ja-JP" altLang="en-US" dirty="0">
                <a:latin typeface="Times New Roman" panose="02020603050405020304" pitchFamily="18" charset="0"/>
                <a:ea typeface="SimSun" panose="02010600030101010101" pitchFamily="2" charset="-122"/>
              </a:rPr>
              <a:t>案例分</a:t>
            </a:r>
            <a:r>
              <a:rPr lang="ja-JP" altLang="en-US" dirty="0" smtClean="0">
                <a:latin typeface="Times New Roman" panose="02020603050405020304" pitchFamily="18" charset="0"/>
                <a:ea typeface="SimSun" panose="02010600030101010101" pitchFamily="2" charset="-122"/>
              </a:rPr>
              <a:t>析  </a:t>
            </a:r>
            <a:r>
              <a:rPr lang="en-US" altLang="ja-JP" dirty="0" smtClean="0">
                <a:latin typeface="Times New Roman" panose="02020603050405020304" pitchFamily="18" charset="0"/>
                <a:ea typeface="SimSun" panose="02010600030101010101" pitchFamily="2" charset="-122"/>
              </a:rPr>
              <a:t/>
            </a:r>
            <a:br>
              <a:rPr lang="en-US" altLang="ja-JP" dirty="0" smtClean="0">
                <a:latin typeface="Times New Roman" panose="02020603050405020304" pitchFamily="18" charset="0"/>
                <a:ea typeface="SimSun" panose="02010600030101010101" pitchFamily="2" charset="-122"/>
              </a:rPr>
            </a:br>
            <a:endParaRPr lang="en-US"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131</a:t>
            </a:fld>
            <a:endParaRPr lang="en-US" dirty="0"/>
          </a:p>
        </p:txBody>
      </p:sp>
      <p:sp>
        <p:nvSpPr>
          <p:cNvPr id="6" name="Rectangle 2"/>
          <p:cNvSpPr>
            <a:spLocks noChangeArrowheads="1"/>
          </p:cNvSpPr>
          <p:nvPr/>
        </p:nvSpPr>
        <p:spPr bwMode="auto">
          <a:xfrm>
            <a:off x="226422" y="1973282"/>
            <a:ext cx="8917577"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just"/>
            <a:r>
              <a:rPr lang="zh-CN" altLang="en-US" sz="3200" kern="0" dirty="0">
                <a:latin typeface="Times New Roman" panose="02020603050405020304" pitchFamily="18" charset="0"/>
                <a:cs typeface="Times New Roman" panose="02020603050405020304" pitchFamily="18" charset="0"/>
              </a:rPr>
              <a:t>一名建筑工人正在手动挖洞，该工程由于降雨而停止。雨停止后，工人回去挖沟。由于未保护与拉盒相连的电线，因此拉线盒会磨损电线的绝缘层，从而使拉盒，起重设备，钢丝绳和铲斗带电。工人进行施工时没有任何检查。当他触摸充电的水桶时，遭受了强烈的电击并死亡。</a:t>
            </a:r>
            <a:endParaRPr lang="en-GB" altLang="en-US" sz="3200" kern="0" dirty="0">
              <a:latin typeface="Times New Roman" panose="02020603050405020304" pitchFamily="18" charset="0"/>
              <a:cs typeface="Times New Roman" panose="02020603050405020304" pitchFamily="18" charset="0"/>
            </a:endParaRPr>
          </a:p>
        </p:txBody>
      </p:sp>
      <p:sp>
        <p:nvSpPr>
          <p:cNvPr id="8" name="Rectangle 6"/>
          <p:cNvSpPr>
            <a:spLocks noChangeArrowheads="1"/>
          </p:cNvSpPr>
          <p:nvPr/>
        </p:nvSpPr>
        <p:spPr bwMode="auto">
          <a:xfrm>
            <a:off x="226423" y="1257113"/>
            <a:ext cx="8763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a:buClr>
                <a:srgbClr val="0000FF"/>
              </a:buClr>
              <a:buFont typeface="Wingdings" panose="05000000000000000000" pitchFamily="2" charset="2"/>
              <a:buChar char="q"/>
            </a:pPr>
            <a:r>
              <a:rPr lang="en-US" altLang="en-US" sz="2800" dirty="0" smtClean="0">
                <a:latin typeface="Times New Roman" panose="02020603050405020304" pitchFamily="18" charset="0"/>
                <a:ea typeface="AR PL UMing HK" charset="0"/>
                <a:cs typeface="Times New Roman" panose="02020603050405020304" pitchFamily="18" charset="0"/>
              </a:rPr>
              <a:t> </a:t>
            </a:r>
            <a:r>
              <a:rPr lang="zh-CN" altLang="en-US" sz="3200" kern="0" dirty="0">
                <a:latin typeface="Times New Roman" panose="02020603050405020304" pitchFamily="18" charset="0"/>
                <a:cs typeface="Times New Roman" panose="02020603050405020304" pitchFamily="18" charset="0"/>
              </a:rPr>
              <a:t>我们从这次事故中学到什么教训？</a:t>
            </a:r>
            <a:endParaRPr lang="en-US" altLang="en-US" sz="3200" kern="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6113247"/>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96253" y="533400"/>
            <a:ext cx="8819147" cy="563562"/>
          </a:xfrm>
        </p:spPr>
        <p:txBody>
          <a:bodyPr>
            <a:normAutofit fontScale="90000"/>
          </a:bodyPr>
          <a:lstStyle/>
          <a:p>
            <a:r>
              <a:rPr lang="ja-JP" altLang="en-US" dirty="0" smtClean="0">
                <a:latin typeface="Times New Roman" panose="02020603050405020304" pitchFamily="18" charset="0"/>
                <a:ea typeface="SimSun" panose="02010600030101010101" pitchFamily="2" charset="-122"/>
              </a:rPr>
              <a:t> 案</a:t>
            </a:r>
            <a:r>
              <a:rPr lang="ja-JP" altLang="en-US" dirty="0">
                <a:latin typeface="Times New Roman" panose="02020603050405020304" pitchFamily="18" charset="0"/>
                <a:ea typeface="SimSun" panose="02010600030101010101" pitchFamily="2" charset="-122"/>
              </a:rPr>
              <a:t>例分</a:t>
            </a:r>
            <a:r>
              <a:rPr lang="ja-JP" altLang="en-US" dirty="0" smtClean="0">
                <a:latin typeface="Times New Roman" panose="02020603050405020304" pitchFamily="18" charset="0"/>
                <a:ea typeface="SimSun" panose="02010600030101010101" pitchFamily="2" charset="-122"/>
              </a:rPr>
              <a:t>析 </a:t>
            </a:r>
            <a:r>
              <a:rPr lang="en-US" altLang="ja-JP" dirty="0" smtClean="0">
                <a:latin typeface="Times New Roman" panose="02020603050405020304" pitchFamily="18" charset="0"/>
                <a:ea typeface="SimSun" panose="02010600030101010101" pitchFamily="2" charset="-122"/>
              </a:rPr>
              <a:t/>
            </a:r>
            <a:br>
              <a:rPr lang="en-US" altLang="ja-JP" dirty="0" smtClean="0">
                <a:latin typeface="Times New Roman" panose="02020603050405020304" pitchFamily="18" charset="0"/>
                <a:ea typeface="SimSun" panose="02010600030101010101" pitchFamily="2" charset="-122"/>
              </a:rPr>
            </a:br>
            <a:endParaRPr lang="en-US"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132</a:t>
            </a:fld>
            <a:endParaRPr lang="en-US" dirty="0"/>
          </a:p>
        </p:txBody>
      </p:sp>
      <p:sp>
        <p:nvSpPr>
          <p:cNvPr id="7" name="Rectangle 6"/>
          <p:cNvSpPr>
            <a:spLocks noChangeArrowheads="1"/>
          </p:cNvSpPr>
          <p:nvPr/>
        </p:nvSpPr>
        <p:spPr bwMode="auto">
          <a:xfrm>
            <a:off x="3175" y="1097340"/>
            <a:ext cx="91408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marL="457200" indent="-457200" algn="just">
              <a:buClr>
                <a:srgbClr val="0000FF"/>
              </a:buClr>
              <a:buFont typeface="Wingdings" panose="05000000000000000000" pitchFamily="2" charset="2"/>
              <a:buChar char="q"/>
            </a:pPr>
            <a:r>
              <a:rPr lang="en-US" altLang="en-US" sz="2800" dirty="0" smtClean="0">
                <a:latin typeface="Times New Roman" panose="02020603050405020304" pitchFamily="18" charset="0"/>
                <a:ea typeface="AR PL UMing HK" charset="0"/>
                <a:cs typeface="AR PL UMing HK" charset="0"/>
                <a:sym typeface="Times New Roman" panose="02020603050405020304" pitchFamily="18" charset="0"/>
              </a:rPr>
              <a:t> </a:t>
            </a:r>
            <a:r>
              <a:rPr lang="zh-CN" altLang="en-US" sz="3200" kern="0" dirty="0">
                <a:latin typeface="Times New Roman" panose="02020603050405020304" pitchFamily="18" charset="0"/>
                <a:cs typeface="Times New Roman" panose="02020603050405020304" pitchFamily="18" charset="0"/>
                <a:sym typeface="Times New Roman" panose="02020603050405020304" pitchFamily="18" charset="0"/>
              </a:rPr>
              <a:t>工人在潮湿的建筑物屋顶上喷涂太阳能电池板进行清洁。工人站在屋顶</a:t>
            </a:r>
            <a:r>
              <a:rPr lang="zh-CN" altLang="en-US" sz="3200" kern="0" dirty="0" smtClean="0">
                <a:latin typeface="Times New Roman" panose="02020603050405020304" pitchFamily="18" charset="0"/>
                <a:cs typeface="Times New Roman" panose="02020603050405020304" pitchFamily="18" charset="0"/>
                <a:sym typeface="Times New Roman" panose="02020603050405020304" pitchFamily="18" charset="0"/>
              </a:rPr>
              <a:t>上</a:t>
            </a:r>
            <a:r>
              <a:rPr lang="en-US" altLang="zh-CN" sz="3200" kern="0" dirty="0" smtClean="0">
                <a:latin typeface="Times New Roman" panose="02020603050405020304" pitchFamily="18" charset="0"/>
                <a:cs typeface="Times New Roman" panose="02020603050405020304" pitchFamily="18" charset="0"/>
                <a:sym typeface="Times New Roman" panose="02020603050405020304" pitchFamily="18" charset="0"/>
              </a:rPr>
              <a:t>,</a:t>
            </a:r>
            <a:r>
              <a:rPr lang="zh-CN" altLang="en-US" sz="3200" kern="0" dirty="0">
                <a:latin typeface="Times New Roman" panose="02020603050405020304" pitchFamily="18" charset="0"/>
                <a:cs typeface="Times New Roman" panose="02020603050405020304" pitchFamily="18" charset="0"/>
                <a:sym typeface="Times New Roman" panose="02020603050405020304" pitchFamily="18" charset="0"/>
              </a:rPr>
              <a:t> </a:t>
            </a:r>
            <a:r>
              <a:rPr lang="zh-CN" altLang="en-US" sz="3200" kern="0" dirty="0" smtClean="0">
                <a:latin typeface="Times New Roman" panose="02020603050405020304" pitchFamily="18" charset="0"/>
                <a:cs typeface="Times New Roman" panose="02020603050405020304" pitchFamily="18" charset="0"/>
                <a:sym typeface="Times New Roman" panose="02020603050405020304" pitchFamily="18" charset="0"/>
              </a:rPr>
              <a:t>与</a:t>
            </a:r>
            <a:r>
              <a:rPr lang="zh-CN" altLang="en-US" sz="3200" kern="0" dirty="0">
                <a:latin typeface="Times New Roman" panose="02020603050405020304" pitchFamily="18" charset="0"/>
                <a:cs typeface="Times New Roman" panose="02020603050405020304" pitchFamily="18" charset="0"/>
                <a:sym typeface="Times New Roman" panose="02020603050405020304" pitchFamily="18" charset="0"/>
              </a:rPr>
              <a:t>电线的高度相同</a:t>
            </a:r>
            <a:endParaRPr lang="en-US" altLang="en-US" sz="3200" kern="0" dirty="0">
              <a:latin typeface="Times New Roman" panose="02020603050405020304" pitchFamily="18" charset="0"/>
              <a:cs typeface="Times New Roman" panose="02020603050405020304" pitchFamily="18" charset="0"/>
            </a:endParaRPr>
          </a:p>
        </p:txBody>
      </p:sp>
      <p:sp>
        <p:nvSpPr>
          <p:cNvPr id="11" name="Rectangle 2"/>
          <p:cNvSpPr>
            <a:spLocks noChangeArrowheads="1"/>
          </p:cNvSpPr>
          <p:nvPr/>
        </p:nvSpPr>
        <p:spPr bwMode="auto">
          <a:xfrm>
            <a:off x="152400" y="5049083"/>
            <a:ext cx="3581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r>
              <a:rPr lang="zh-CN" altLang="en-US" sz="3200" kern="0" dirty="0" smtClean="0">
                <a:latin typeface="Times New Roman" panose="02020603050405020304" pitchFamily="18" charset="0"/>
                <a:cs typeface="Times New Roman" panose="02020603050405020304" pitchFamily="18" charset="0"/>
                <a:sym typeface="Times New Roman" panose="02020603050405020304" pitchFamily="18" charset="0"/>
              </a:rPr>
              <a:t>潜在</a:t>
            </a:r>
            <a:r>
              <a:rPr lang="zh-CN" altLang="en-US" sz="3200" kern="0" dirty="0">
                <a:latin typeface="Times New Roman" panose="02020603050405020304" pitchFamily="18" charset="0"/>
                <a:cs typeface="Times New Roman" panose="02020603050405020304" pitchFamily="18" charset="0"/>
                <a:sym typeface="Times New Roman" panose="02020603050405020304" pitchFamily="18" charset="0"/>
              </a:rPr>
              <a:t>的</a:t>
            </a:r>
            <a:r>
              <a:rPr lang="zh-CN" altLang="en-US" sz="3200" kern="0" dirty="0" smtClean="0">
                <a:latin typeface="Times New Roman" panose="02020603050405020304" pitchFamily="18" charset="0"/>
                <a:cs typeface="Times New Roman" panose="02020603050405020304" pitchFamily="18" charset="0"/>
                <a:sym typeface="Times New Roman" panose="02020603050405020304" pitchFamily="18" charset="0"/>
              </a:rPr>
              <a:t>电气危险？</a:t>
            </a:r>
            <a:endParaRPr lang="en-US" altLang="en-US" sz="3200" kern="0" dirty="0">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8" name="Rectangle 7"/>
          <p:cNvSpPr/>
          <p:nvPr/>
        </p:nvSpPr>
        <p:spPr>
          <a:xfrm>
            <a:off x="7848600" y="1980604"/>
            <a:ext cx="915635" cy="1631216"/>
          </a:xfrm>
          <a:prstGeom prst="rect">
            <a:avLst/>
          </a:prstGeom>
        </p:spPr>
        <p:txBody>
          <a:bodyPr wrap="non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pic>
        <p:nvPicPr>
          <p:cNvPr id="3" name="Picture 2" descr="picture for case study" title="picture for case study"/>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62898" y="2446397"/>
            <a:ext cx="5781102" cy="3953239"/>
          </a:xfrm>
          <a:prstGeom prst="rect">
            <a:avLst/>
          </a:prstGeom>
        </p:spPr>
      </p:pic>
    </p:spTree>
    <p:extLst>
      <p:ext uri="{BB962C8B-B14F-4D97-AF65-F5344CB8AC3E}">
        <p14:creationId xmlns:p14="http://schemas.microsoft.com/office/powerpoint/2010/main" val="1988648717"/>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96253" y="2743200"/>
            <a:ext cx="8819147" cy="563562"/>
          </a:xfrm>
        </p:spPr>
        <p:txBody>
          <a:bodyPr>
            <a:normAutofit fontScale="90000"/>
          </a:bodyPr>
          <a:lstStyle/>
          <a:p>
            <a:r>
              <a:rPr lang="zh-CN" altLang="en-US" dirty="0">
                <a:latin typeface="Times New Roman" panose="02020603050405020304" pitchFamily="18" charset="0"/>
                <a:ea typeface="SimSun" panose="02010600030101010101" pitchFamily="2" charset="-122"/>
              </a:rPr>
              <a:t>有任何问题吗？</a:t>
            </a:r>
            <a:endParaRPr lang="en-US"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133</a:t>
            </a:fld>
            <a:endParaRPr lang="en-US" dirty="0"/>
          </a:p>
        </p:txBody>
      </p:sp>
    </p:spTree>
    <p:extLst>
      <p:ext uri="{BB962C8B-B14F-4D97-AF65-F5344CB8AC3E}">
        <p14:creationId xmlns:p14="http://schemas.microsoft.com/office/powerpoint/2010/main" val="2609432256"/>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Title 1"/>
          <p:cNvSpPr>
            <a:spLocks noGrp="1"/>
          </p:cNvSpPr>
          <p:nvPr>
            <p:ph type="title"/>
          </p:nvPr>
        </p:nvSpPr>
        <p:spPr>
          <a:xfrm>
            <a:off x="457200" y="274638"/>
            <a:ext cx="8229600" cy="563562"/>
          </a:xfrm>
        </p:spPr>
        <p:txBody>
          <a:bodyPr>
            <a:normAutofit fontScale="90000"/>
          </a:bodyPr>
          <a:lstStyle/>
          <a:p>
            <a:r>
              <a:rPr lang="ja-JP" altLang="en-US" dirty="0">
                <a:latin typeface="Times New Roman" panose="02020603050405020304" pitchFamily="18" charset="0"/>
                <a:ea typeface="SimSun" panose="02010600030101010101" pitchFamily="2" charset="-122"/>
              </a:rPr>
              <a:t>培训后测试</a:t>
            </a:r>
            <a:endParaRPr lang="en-US"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134</a:t>
            </a:fld>
            <a:endParaRPr lang="en-US" dirty="0"/>
          </a:p>
        </p:txBody>
      </p:sp>
      <p:sp>
        <p:nvSpPr>
          <p:cNvPr id="19" name="Content Placeholder 2"/>
          <p:cNvSpPr txBox="1">
            <a:spLocks/>
          </p:cNvSpPr>
          <p:nvPr/>
        </p:nvSpPr>
        <p:spPr bwMode="auto">
          <a:xfrm>
            <a:off x="754459" y="2133600"/>
            <a:ext cx="7635081" cy="699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685800" indent="-22860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indent="0" algn="just">
              <a:buClr>
                <a:srgbClr val="3333FF"/>
              </a:buClr>
              <a:buNone/>
            </a:pPr>
            <a:r>
              <a:rPr lang="zh-CN" altLang="en-US" sz="4000" dirty="0">
                <a:latin typeface="Times New Roman" panose="02020603050405020304" pitchFamily="18" charset="0"/>
                <a:cs typeface="Times New Roman" panose="02020603050405020304" pitchFamily="18" charset="0"/>
              </a:rPr>
              <a:t>请开始培训后测试（</a:t>
            </a:r>
            <a:r>
              <a:rPr lang="en-US" altLang="zh-CN" sz="4000" dirty="0">
                <a:latin typeface="Times New Roman" panose="02020603050405020304" pitchFamily="18" charset="0"/>
                <a:cs typeface="Times New Roman" panose="02020603050405020304" pitchFamily="18" charset="0"/>
              </a:rPr>
              <a:t>15</a:t>
            </a:r>
            <a:r>
              <a:rPr lang="zh-CN" altLang="en-US" sz="4000" dirty="0">
                <a:latin typeface="Times New Roman" panose="02020603050405020304" pitchFamily="18" charset="0"/>
                <a:cs typeface="Times New Roman" panose="02020603050405020304" pitchFamily="18" charset="0"/>
              </a:rPr>
              <a:t>分钟）</a:t>
            </a:r>
            <a:endParaRPr lang="en-US" altLang="en-US" sz="40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7797024"/>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Title 1"/>
          <p:cNvSpPr>
            <a:spLocks noGrp="1"/>
          </p:cNvSpPr>
          <p:nvPr>
            <p:ph type="title"/>
          </p:nvPr>
        </p:nvSpPr>
        <p:spPr>
          <a:xfrm>
            <a:off x="457200" y="655638"/>
            <a:ext cx="8229600" cy="563562"/>
          </a:xfrm>
        </p:spPr>
        <p:txBody>
          <a:bodyPr>
            <a:normAutofit fontScale="90000"/>
          </a:bodyPr>
          <a:lstStyle/>
          <a:p>
            <a:r>
              <a:rPr lang="ja-JP" altLang="en-US" dirty="0">
                <a:latin typeface="Times New Roman" panose="02020603050405020304" pitchFamily="18" charset="0"/>
                <a:ea typeface="SimSun" panose="02010600030101010101" pitchFamily="2" charset="-122"/>
              </a:rPr>
              <a:t>反馈调查</a:t>
            </a:r>
            <a:endParaRPr lang="en-US"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135</a:t>
            </a:fld>
            <a:endParaRPr lang="en-US" dirty="0"/>
          </a:p>
        </p:txBody>
      </p:sp>
      <p:sp>
        <p:nvSpPr>
          <p:cNvPr id="19" name="Content Placeholder 2"/>
          <p:cNvSpPr txBox="1">
            <a:spLocks/>
          </p:cNvSpPr>
          <p:nvPr/>
        </p:nvSpPr>
        <p:spPr bwMode="auto">
          <a:xfrm>
            <a:off x="906859" y="2133600"/>
            <a:ext cx="7246541" cy="699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685800" indent="-22860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indent="0" algn="ctr">
              <a:buClr>
                <a:srgbClr val="3333FF"/>
              </a:buClr>
              <a:buNone/>
            </a:pPr>
            <a:r>
              <a:rPr lang="zh-CN" altLang="en-US" sz="4000" dirty="0">
                <a:latin typeface="Times New Roman" panose="02020603050405020304" pitchFamily="18" charset="0"/>
                <a:cs typeface="Times New Roman" panose="02020603050405020304" pitchFamily="18" charset="0"/>
              </a:rPr>
              <a:t>请填写反馈调查</a:t>
            </a:r>
            <a:endParaRPr lang="en-US" altLang="en-US" sz="4000" dirty="0" smtClean="0">
              <a:latin typeface="Times New Roman" panose="02020603050405020304" pitchFamily="18" charset="0"/>
              <a:cs typeface="Times New Roman" panose="02020603050405020304" pitchFamily="18" charset="0"/>
            </a:endParaRPr>
          </a:p>
        </p:txBody>
      </p:sp>
      <p:sp>
        <p:nvSpPr>
          <p:cNvPr id="6" name="Content Placeholder 2"/>
          <p:cNvSpPr txBox="1">
            <a:spLocks/>
          </p:cNvSpPr>
          <p:nvPr/>
        </p:nvSpPr>
        <p:spPr bwMode="auto">
          <a:xfrm>
            <a:off x="948729" y="3200400"/>
            <a:ext cx="7246541"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685800" indent="-22860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indent="0" algn="ctr">
              <a:buClr>
                <a:srgbClr val="3333FF"/>
              </a:buClr>
              <a:buNone/>
            </a:pPr>
            <a:r>
              <a:rPr lang="zh-CN" altLang="en-US" sz="4000" dirty="0">
                <a:latin typeface="Times New Roman" panose="02020603050405020304" pitchFamily="18" charset="0"/>
                <a:cs typeface="Times New Roman" panose="02020603050405020304" pitchFamily="18" charset="0"/>
              </a:rPr>
              <a:t>（将培训包交给培训师）</a:t>
            </a:r>
            <a:endParaRPr lang="en-US" altLang="en-US" sz="40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94013"/>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Title 1"/>
          <p:cNvSpPr>
            <a:spLocks noGrp="1"/>
          </p:cNvSpPr>
          <p:nvPr>
            <p:ph type="title"/>
          </p:nvPr>
        </p:nvSpPr>
        <p:spPr>
          <a:xfrm>
            <a:off x="457200" y="655638"/>
            <a:ext cx="8229600" cy="563562"/>
          </a:xfrm>
        </p:spPr>
        <p:txBody>
          <a:bodyPr>
            <a:normAutofit fontScale="90000"/>
          </a:bodyPr>
          <a:lstStyle/>
          <a:p>
            <a:r>
              <a:rPr lang="zh-CN" altLang="en-US" dirty="0">
                <a:latin typeface="Times New Roman" panose="02020603050405020304" pitchFamily="18" charset="0"/>
                <a:ea typeface="SimSun" panose="02010600030101010101" pitchFamily="2" charset="-122"/>
              </a:rPr>
              <a:t>培训后测试答案</a:t>
            </a:r>
            <a:endParaRPr lang="en-US"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136</a:t>
            </a:fld>
            <a:endParaRPr lang="en-US" dirty="0"/>
          </a:p>
        </p:txBody>
      </p:sp>
      <p:sp>
        <p:nvSpPr>
          <p:cNvPr id="19" name="Content Placeholder 2"/>
          <p:cNvSpPr txBox="1">
            <a:spLocks/>
          </p:cNvSpPr>
          <p:nvPr/>
        </p:nvSpPr>
        <p:spPr bwMode="auto">
          <a:xfrm>
            <a:off x="906859" y="2133600"/>
            <a:ext cx="7246541" cy="699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685800" indent="-22860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indent="0" algn="ctr">
              <a:buClr>
                <a:srgbClr val="3333FF"/>
              </a:buClr>
              <a:buNone/>
            </a:pPr>
            <a:r>
              <a:rPr lang="zh-CN" altLang="en-US" sz="4000" dirty="0">
                <a:latin typeface="Times New Roman" panose="02020603050405020304" pitchFamily="18" charset="0"/>
                <a:cs typeface="Times New Roman" panose="02020603050405020304" pitchFamily="18" charset="0"/>
              </a:rPr>
              <a:t>培训后测试互动答疑阶段</a:t>
            </a:r>
            <a:endParaRPr lang="en-US" altLang="en-US" sz="40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4633716"/>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96253" y="2743200"/>
            <a:ext cx="8819147" cy="2286000"/>
          </a:xfrm>
        </p:spPr>
        <p:txBody>
          <a:bodyPr/>
          <a:lstStyle/>
          <a:p>
            <a:r>
              <a:rPr lang="ja-JP" altLang="en-US" dirty="0">
                <a:latin typeface="Times New Roman" panose="02020603050405020304" pitchFamily="18" charset="0"/>
                <a:ea typeface="SimSun" panose="02010600030101010101" pitchFamily="2" charset="-122"/>
              </a:rPr>
              <a:t>结束 </a:t>
            </a:r>
            <a:r>
              <a:rPr lang="en-GB" altLang="en-US" dirty="0" smtClean="0">
                <a:latin typeface="Times New Roman" panose="02020603050405020304" pitchFamily="18" charset="0"/>
                <a:ea typeface="SimSun" panose="02010600030101010101" pitchFamily="2" charset="-122"/>
              </a:rPr>
              <a:t/>
            </a:r>
            <a:br>
              <a:rPr lang="en-GB" altLang="en-US" dirty="0" smtClean="0">
                <a:latin typeface="Times New Roman" panose="02020603050405020304" pitchFamily="18" charset="0"/>
                <a:ea typeface="SimSun" panose="02010600030101010101" pitchFamily="2" charset="-122"/>
              </a:rPr>
            </a:br>
            <a:r>
              <a:rPr lang="en-GB" altLang="en-US" dirty="0" smtClean="0">
                <a:latin typeface="Times New Roman" panose="02020603050405020304" pitchFamily="18" charset="0"/>
                <a:ea typeface="SimSun" panose="02010600030101010101" pitchFamily="2" charset="-122"/>
              </a:rPr>
              <a:t/>
            </a:r>
            <a:br>
              <a:rPr lang="en-GB" altLang="en-US" dirty="0" smtClean="0">
                <a:latin typeface="Times New Roman" panose="02020603050405020304" pitchFamily="18" charset="0"/>
                <a:ea typeface="SimSun" panose="02010600030101010101" pitchFamily="2" charset="-122"/>
              </a:rPr>
            </a:br>
            <a:r>
              <a:rPr lang="en-GB" altLang="en-US" dirty="0" smtClean="0">
                <a:latin typeface="Times New Roman" panose="02020603050405020304" pitchFamily="18" charset="0"/>
                <a:ea typeface="SimSun" panose="02010600030101010101" pitchFamily="2" charset="-122"/>
              </a:rPr>
              <a:t>   </a:t>
            </a:r>
            <a:r>
              <a:rPr lang="ja-JP" altLang="en-US" dirty="0" smtClean="0">
                <a:latin typeface="Times New Roman" panose="02020603050405020304" pitchFamily="18" charset="0"/>
                <a:ea typeface="SimSun" panose="02010600030101010101" pitchFamily="2" charset="-122"/>
              </a:rPr>
              <a:t>谢</a:t>
            </a:r>
            <a:r>
              <a:rPr lang="ja-JP" altLang="en-US" dirty="0">
                <a:latin typeface="Times New Roman" panose="02020603050405020304" pitchFamily="18" charset="0"/>
                <a:ea typeface="SimSun" panose="02010600030101010101" pitchFamily="2" charset="-122"/>
              </a:rPr>
              <a:t>谢！</a:t>
            </a:r>
            <a:endParaRPr lang="en-US"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137</a:t>
            </a:fld>
            <a:endParaRPr lang="en-US" dirty="0"/>
          </a:p>
        </p:txBody>
      </p:sp>
    </p:spTree>
    <p:extLst>
      <p:ext uri="{BB962C8B-B14F-4D97-AF65-F5344CB8AC3E}">
        <p14:creationId xmlns:p14="http://schemas.microsoft.com/office/powerpoint/2010/main" val="13806596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4" name="Content Placeholder 2"/>
          <p:cNvSpPr txBox="1">
            <a:spLocks/>
          </p:cNvSpPr>
          <p:nvPr/>
        </p:nvSpPr>
        <p:spPr bwMode="auto">
          <a:xfrm>
            <a:off x="304800" y="1981200"/>
            <a:ext cx="8412162"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685800" indent="-22860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algn="just">
              <a:buClr>
                <a:srgbClr val="3333FF"/>
              </a:buClr>
              <a:buFont typeface="Wingdings" panose="05000000000000000000" pitchFamily="2" charset="2"/>
              <a:buChar char="q"/>
            </a:pPr>
            <a:r>
              <a:rPr lang="en-US" sz="2800" dirty="0" smtClean="0">
                <a:latin typeface="Times New Roman" panose="02020603050405020304" pitchFamily="18" charset="0"/>
                <a:cs typeface="Times New Roman" panose="02020603050405020304" pitchFamily="18" charset="0"/>
              </a:rPr>
              <a:t> </a:t>
            </a:r>
            <a:r>
              <a:rPr lang="en-US" altLang="zh-CN" sz="2800" dirty="0">
                <a:latin typeface="+mn-lt"/>
                <a:cs typeface="Times New Roman" panose="02020603050405020304" pitchFamily="18" charset="0"/>
              </a:rPr>
              <a:t>OSHA</a:t>
            </a:r>
            <a:r>
              <a:rPr lang="zh-CN" altLang="en-US" sz="2800" dirty="0">
                <a:latin typeface="+mn-lt"/>
                <a:cs typeface="Times New Roman" panose="02020603050405020304" pitchFamily="18" charset="0"/>
              </a:rPr>
              <a:t>建筑行业电气安全标准，在联邦法规第</a:t>
            </a:r>
            <a:r>
              <a:rPr lang="en-US" altLang="zh-CN" sz="2800" dirty="0">
                <a:latin typeface="+mn-lt"/>
                <a:cs typeface="Times New Roman" panose="02020603050405020304" pitchFamily="18" charset="0"/>
              </a:rPr>
              <a:t>29</a:t>
            </a:r>
            <a:r>
              <a:rPr lang="zh-CN" altLang="en-US" sz="2800" dirty="0" smtClean="0">
                <a:latin typeface="+mn-lt"/>
                <a:cs typeface="Times New Roman" panose="02020603050405020304" pitchFamily="18" charset="0"/>
              </a:rPr>
              <a:t>编</a:t>
            </a:r>
            <a:r>
              <a:rPr lang="en-US" altLang="zh-CN" sz="2800" dirty="0" smtClean="0">
                <a:latin typeface="+mn-lt"/>
                <a:cs typeface="Times New Roman" panose="02020603050405020304" pitchFamily="18" charset="0"/>
              </a:rPr>
              <a:t>(29 </a:t>
            </a:r>
            <a:r>
              <a:rPr lang="en-US" altLang="zh-CN" sz="2800" dirty="0">
                <a:latin typeface="+mn-lt"/>
                <a:cs typeface="Times New Roman" panose="02020603050405020304" pitchFamily="18" charset="0"/>
              </a:rPr>
              <a:t>CFR </a:t>
            </a:r>
            <a:r>
              <a:rPr lang="en-US" altLang="zh-CN" sz="2800" dirty="0" smtClean="0">
                <a:latin typeface="+mn-lt"/>
                <a:cs typeface="Times New Roman" panose="02020603050405020304" pitchFamily="18" charset="0"/>
              </a:rPr>
              <a:t>1926</a:t>
            </a:r>
            <a:r>
              <a:rPr lang="en-US" altLang="zh-CN" sz="2800" dirty="0">
                <a:latin typeface="+mn-lt"/>
                <a:cs typeface="Times New Roman" panose="02020603050405020304" pitchFamily="18" charset="0"/>
              </a:rPr>
              <a:t>)</a:t>
            </a:r>
            <a:r>
              <a:rPr lang="zh-CN" altLang="en-US" sz="2800" dirty="0" smtClean="0">
                <a:latin typeface="+mn-lt"/>
                <a:cs typeface="Times New Roman" panose="02020603050405020304" pitchFamily="18" charset="0"/>
              </a:rPr>
              <a:t>中</a:t>
            </a:r>
            <a:r>
              <a:rPr lang="en-US" altLang="zh-CN" sz="2800" dirty="0" smtClean="0">
                <a:latin typeface="+mn-lt"/>
                <a:cs typeface="Times New Roman" panose="02020603050405020304" pitchFamily="18" charset="0"/>
              </a:rPr>
              <a:t>,</a:t>
            </a:r>
            <a:r>
              <a:rPr lang="zh-CN" altLang="en-US" sz="2800" dirty="0">
                <a:latin typeface="+mn-lt"/>
                <a:cs typeface="Times New Roman" panose="02020603050405020304" pitchFamily="18" charset="0"/>
              </a:rPr>
              <a:t> </a:t>
            </a:r>
            <a:r>
              <a:rPr lang="zh-CN" altLang="en-US" sz="2800" dirty="0" smtClean="0">
                <a:latin typeface="+mn-lt"/>
                <a:cs typeface="Times New Roman" panose="02020603050405020304" pitchFamily="18" charset="0"/>
              </a:rPr>
              <a:t>规定</a:t>
            </a:r>
            <a:r>
              <a:rPr lang="zh-CN" altLang="en-US" sz="2800" dirty="0">
                <a:latin typeface="+mn-lt"/>
                <a:cs typeface="Times New Roman" panose="02020603050405020304" pitchFamily="18" charset="0"/>
              </a:rPr>
              <a:t>“雇主应指导员工认识和避免不安全的条件以及适用于其工作环境的规定，以控制或消除任何危害或其他疾病或伤害”。</a:t>
            </a:r>
            <a:endParaRPr lang="en-US" altLang="en-US" sz="2800" dirty="0">
              <a:latin typeface="+mn-lt"/>
              <a:cs typeface="Times New Roman" panose="02020603050405020304" pitchFamily="18" charset="0"/>
            </a:endParaRPr>
          </a:p>
          <a:p>
            <a:pPr defTabSz="914400" eaLnBrk="1" hangingPunct="1"/>
            <a:endParaRPr lang="en-US" altLang="en-US" dirty="0"/>
          </a:p>
        </p:txBody>
      </p:sp>
      <p:sp>
        <p:nvSpPr>
          <p:cNvPr id="10" name="Title 1"/>
          <p:cNvSpPr>
            <a:spLocks noGrp="1"/>
          </p:cNvSpPr>
          <p:nvPr>
            <p:ph type="title"/>
          </p:nvPr>
        </p:nvSpPr>
        <p:spPr>
          <a:xfrm>
            <a:off x="457200" y="914400"/>
            <a:ext cx="8229600" cy="563562"/>
          </a:xfrm>
        </p:spPr>
        <p:txBody>
          <a:bodyPr>
            <a:normAutofit fontScale="90000"/>
          </a:bodyPr>
          <a:lstStyle/>
          <a:p>
            <a:r>
              <a:rPr lang="zh-CN" altLang="en-US" dirty="0" smtClean="0">
                <a:latin typeface="Times New Roman" panose="02020603050405020304" pitchFamily="18" charset="0"/>
                <a:cs typeface="Times New Roman" panose="02020603050405020304" pitchFamily="18" charset="0"/>
              </a:rPr>
              <a:t> 职</a:t>
            </a:r>
            <a:r>
              <a:rPr lang="zh-CN" altLang="en-US" dirty="0">
                <a:latin typeface="Times New Roman" panose="02020603050405020304" pitchFamily="18" charset="0"/>
                <a:cs typeface="Times New Roman" panose="02020603050405020304" pitchFamily="18" charset="0"/>
              </a:rPr>
              <a:t>业安全与健康法案下的工人权利</a:t>
            </a:r>
            <a:endParaRPr lang="en-US"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14</a:t>
            </a:fld>
            <a:endParaRPr lang="en-US" dirty="0"/>
          </a:p>
        </p:txBody>
      </p:sp>
    </p:spTree>
    <p:extLst>
      <p:ext uri="{BB962C8B-B14F-4D97-AF65-F5344CB8AC3E}">
        <p14:creationId xmlns:p14="http://schemas.microsoft.com/office/powerpoint/2010/main" val="19421889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ChangeArrowheads="1"/>
          </p:cNvSpPr>
          <p:nvPr/>
        </p:nvSpPr>
        <p:spPr bwMode="auto">
          <a:xfrm>
            <a:off x="355042" y="1295400"/>
            <a:ext cx="8560358" cy="270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342900" indent="-342900">
              <a:defRPr>
                <a:solidFill>
                  <a:schemeClr val="bg1"/>
                </a:solidFill>
                <a:latin typeface="Arial" panose="020B0604020202020204" pitchFamily="34" charset="0"/>
                <a:ea typeface="AR PL UMing HK" charset="0"/>
                <a:cs typeface="AR PL UMing HK" charset="0"/>
              </a:defRPr>
            </a:lvl1pPr>
            <a:lvl2pPr marL="1085850" indent="-342900">
              <a:defRPr>
                <a:solidFill>
                  <a:schemeClr val="bg1"/>
                </a:solidFill>
                <a:latin typeface="Arial" panose="020B0604020202020204" pitchFamily="34" charset="0"/>
                <a:ea typeface="AR PL UMing HK" charset="0"/>
                <a:cs typeface="AR PL UMing HK" charset="0"/>
              </a:defRPr>
            </a:lvl2pPr>
            <a:lvl3pPr>
              <a:defRPr>
                <a:solidFill>
                  <a:schemeClr val="bg1"/>
                </a:solidFill>
                <a:latin typeface="Arial" panose="020B0604020202020204" pitchFamily="34" charset="0"/>
                <a:ea typeface="AR PL UMing HK" charset="0"/>
                <a:cs typeface="AR PL UMing HK" charset="0"/>
              </a:defRPr>
            </a:lvl3pPr>
            <a:lvl4pPr>
              <a:defRPr>
                <a:solidFill>
                  <a:schemeClr val="bg1"/>
                </a:solidFill>
                <a:latin typeface="Arial" panose="020B0604020202020204" pitchFamily="34" charset="0"/>
                <a:ea typeface="AR PL UMing HK" charset="0"/>
                <a:cs typeface="AR PL UMing HK" charset="0"/>
              </a:defRPr>
            </a:lvl4pPr>
            <a:lvl5pPr>
              <a:defRPr>
                <a:solidFill>
                  <a:schemeClr val="bg1"/>
                </a:solidFill>
                <a:latin typeface="Arial" panose="020B0604020202020204" pitchFamily="34" charset="0"/>
                <a:ea typeface="AR PL UMing HK" charset="0"/>
                <a:cs typeface="AR PL UMing HK" charset="0"/>
              </a:defRPr>
            </a:lvl5pPr>
            <a:lvl6pPr marL="2514600" indent="-228600" defTabSz="457200" eaLnBrk="0" fontAlgn="base" hangingPunct="0">
              <a:spcBef>
                <a:spcPct val="0"/>
              </a:spcBef>
              <a:spcAft>
                <a:spcPct val="0"/>
              </a:spcAft>
              <a:buFont typeface="Arial" panose="020B0604020202020204" pitchFamily="34" charset="0"/>
              <a:defRPr>
                <a:solidFill>
                  <a:schemeClr val="bg1"/>
                </a:solidFill>
                <a:latin typeface="Arial" panose="020B0604020202020204" pitchFamily="34" charset="0"/>
                <a:ea typeface="AR PL UMing HK" charset="0"/>
                <a:cs typeface="AR PL UMing HK" charset="0"/>
              </a:defRPr>
            </a:lvl6pPr>
            <a:lvl7pPr marL="2971800" indent="-228600" defTabSz="457200" eaLnBrk="0" fontAlgn="base" hangingPunct="0">
              <a:spcBef>
                <a:spcPct val="0"/>
              </a:spcBef>
              <a:spcAft>
                <a:spcPct val="0"/>
              </a:spcAft>
              <a:buFont typeface="Arial" panose="020B0604020202020204" pitchFamily="34" charset="0"/>
              <a:defRPr>
                <a:solidFill>
                  <a:schemeClr val="bg1"/>
                </a:solidFill>
                <a:latin typeface="Arial" panose="020B0604020202020204" pitchFamily="34" charset="0"/>
                <a:ea typeface="AR PL UMing HK" charset="0"/>
                <a:cs typeface="AR PL UMing HK" charset="0"/>
              </a:defRPr>
            </a:lvl7pPr>
            <a:lvl8pPr marL="3429000" indent="-228600" defTabSz="457200" eaLnBrk="0" fontAlgn="base" hangingPunct="0">
              <a:spcBef>
                <a:spcPct val="0"/>
              </a:spcBef>
              <a:spcAft>
                <a:spcPct val="0"/>
              </a:spcAft>
              <a:buFont typeface="Arial" panose="020B0604020202020204" pitchFamily="34" charset="0"/>
              <a:defRPr>
                <a:solidFill>
                  <a:schemeClr val="bg1"/>
                </a:solidFill>
                <a:latin typeface="Arial" panose="020B0604020202020204" pitchFamily="34" charset="0"/>
                <a:ea typeface="AR PL UMing HK" charset="0"/>
                <a:cs typeface="AR PL UMing HK" charset="0"/>
              </a:defRPr>
            </a:lvl8pPr>
            <a:lvl9pPr marL="3886200" indent="-228600" defTabSz="457200" eaLnBrk="0" fontAlgn="base" hangingPunct="0">
              <a:spcBef>
                <a:spcPct val="0"/>
              </a:spcBef>
              <a:spcAft>
                <a:spcPct val="0"/>
              </a:spcAft>
              <a:buFont typeface="Arial" panose="020B0604020202020204" pitchFamily="34" charset="0"/>
              <a:defRPr>
                <a:solidFill>
                  <a:schemeClr val="bg1"/>
                </a:solidFill>
                <a:latin typeface="Arial" panose="020B0604020202020204" pitchFamily="34" charset="0"/>
                <a:ea typeface="AR PL UMing HK" charset="0"/>
                <a:cs typeface="AR PL UMing HK" charset="0"/>
              </a:defRPr>
            </a:lvl9pPr>
          </a:lstStyle>
          <a:p>
            <a:pPr marL="457200" indent="-457200" algn="just">
              <a:buClr>
                <a:srgbClr val="3333FF"/>
              </a:buClr>
              <a:buFont typeface="Wingdings" panose="05000000000000000000" pitchFamily="2" charset="2"/>
              <a:buChar char="q"/>
            </a:pPr>
            <a:r>
              <a:rPr lang="zh-CN" altLang="en-US" sz="3200" dirty="0">
                <a:solidFill>
                  <a:schemeClr val="tx1"/>
                </a:solidFill>
                <a:latin typeface="Times New Roman" panose="02020603050405020304" pitchFamily="18" charset="0"/>
                <a:ea typeface="+mn-ea"/>
                <a:cs typeface="Times New Roman" panose="02020603050405020304" pitchFamily="18" charset="0"/>
              </a:rPr>
              <a:t>据美国劳工部称</a:t>
            </a:r>
            <a:r>
              <a:rPr lang="en-US" altLang="zh-CN" sz="3200" dirty="0">
                <a:solidFill>
                  <a:schemeClr val="tx1"/>
                </a:solidFill>
                <a:latin typeface="Times New Roman" panose="02020603050405020304" pitchFamily="18" charset="0"/>
                <a:ea typeface="+mn-ea"/>
                <a:cs typeface="Times New Roman" panose="02020603050405020304" pitchFamily="18" charset="0"/>
              </a:rPr>
              <a:t>, </a:t>
            </a:r>
            <a:r>
              <a:rPr lang="ja-JP" altLang="en-US" sz="3200" dirty="0">
                <a:solidFill>
                  <a:schemeClr val="tx1"/>
                </a:solidFill>
                <a:latin typeface="Times New Roman" panose="02020603050405020304" pitchFamily="18" charset="0"/>
                <a:ea typeface="+mn-ea"/>
                <a:cs typeface="Times New Roman" panose="02020603050405020304" pitchFamily="18" charset="0"/>
              </a:rPr>
              <a:t>触电身亡</a:t>
            </a:r>
            <a:r>
              <a:rPr lang="zh-CN" altLang="en-US" sz="3200" dirty="0">
                <a:solidFill>
                  <a:schemeClr val="tx1"/>
                </a:solidFill>
                <a:latin typeface="Times New Roman" panose="02020603050405020304" pitchFamily="18" charset="0"/>
                <a:ea typeface="+mn-ea"/>
                <a:cs typeface="Times New Roman" panose="02020603050405020304" pitchFamily="18" charset="0"/>
              </a:rPr>
              <a:t>是</a:t>
            </a:r>
            <a:r>
              <a:rPr lang="en-US" altLang="zh-CN" sz="3200" dirty="0">
                <a:solidFill>
                  <a:schemeClr val="tx1"/>
                </a:solidFill>
                <a:latin typeface="Times New Roman" panose="02020603050405020304" pitchFamily="18" charset="0"/>
                <a:ea typeface="+mn-ea"/>
                <a:cs typeface="Times New Roman" panose="02020603050405020304" pitchFamily="18" charset="0"/>
              </a:rPr>
              <a:t>2017</a:t>
            </a:r>
            <a:r>
              <a:rPr lang="zh-CN" altLang="en-US" sz="3200" dirty="0">
                <a:solidFill>
                  <a:schemeClr val="tx1"/>
                </a:solidFill>
                <a:latin typeface="Times New Roman" panose="02020603050405020304" pitchFamily="18" charset="0"/>
                <a:ea typeface="+mn-ea"/>
                <a:cs typeface="Times New Roman" panose="02020603050405020304" pitchFamily="18" charset="0"/>
              </a:rPr>
              <a:t>年死亡的第三大原因</a:t>
            </a:r>
            <a:endParaRPr lang="en-US" altLang="en-US" sz="3200" dirty="0">
              <a:solidFill>
                <a:schemeClr val="tx1"/>
              </a:solidFill>
              <a:latin typeface="Times New Roman" panose="02020603050405020304" pitchFamily="18" charset="0"/>
              <a:ea typeface="+mn-ea"/>
              <a:cs typeface="Times New Roman" panose="02020603050405020304" pitchFamily="18" charset="0"/>
            </a:endParaRPr>
          </a:p>
          <a:p>
            <a:pPr lvl="1" algn="just">
              <a:buClr>
                <a:srgbClr val="3333FF"/>
              </a:buClr>
              <a:buFont typeface="Wingdings" panose="05000000000000000000" pitchFamily="2" charset="2"/>
              <a:buChar char="§"/>
            </a:pPr>
            <a:r>
              <a:rPr lang="ja-JP" altLang="en-US" sz="2800" dirty="0">
                <a:solidFill>
                  <a:schemeClr val="tx1"/>
                </a:solidFill>
                <a:latin typeface="Times New Roman" panose="02020603050405020304" pitchFamily="18" charset="0"/>
                <a:cs typeface="Times New Roman" panose="02020603050405020304" pitchFamily="18" charset="0"/>
              </a:rPr>
              <a:t>跌落</a:t>
            </a:r>
            <a:r>
              <a:rPr lang="en-US" altLang="en-US" sz="2800" dirty="0" smtClean="0">
                <a:solidFill>
                  <a:schemeClr val="tx1"/>
                </a:solidFill>
                <a:latin typeface="Times New Roman" panose="02020603050405020304" pitchFamily="18" charset="0"/>
                <a:cs typeface="Times New Roman" panose="02020603050405020304" pitchFamily="18" charset="0"/>
              </a:rPr>
              <a:t> – </a:t>
            </a:r>
            <a:r>
              <a:rPr lang="en-US" altLang="ja-JP" sz="2800" dirty="0">
                <a:solidFill>
                  <a:schemeClr val="tx1"/>
                </a:solidFill>
                <a:latin typeface="Times New Roman" panose="02020603050405020304" pitchFamily="18" charset="0"/>
                <a:cs typeface="Times New Roman" panose="02020603050405020304" pitchFamily="18" charset="0"/>
              </a:rPr>
              <a:t>381</a:t>
            </a:r>
            <a:r>
              <a:rPr lang="ja-JP" altLang="en-US" sz="2800" dirty="0">
                <a:solidFill>
                  <a:schemeClr val="tx1"/>
                </a:solidFill>
                <a:latin typeface="Times New Roman" panose="02020603050405020304" pitchFamily="18" charset="0"/>
                <a:cs typeface="Times New Roman" panose="02020603050405020304" pitchFamily="18" charset="0"/>
              </a:rPr>
              <a:t>人死亡</a:t>
            </a:r>
            <a:r>
              <a:rPr lang="en-US" altLang="en-US" sz="2800" dirty="0" smtClean="0">
                <a:solidFill>
                  <a:schemeClr val="tx1"/>
                </a:solidFill>
                <a:latin typeface="Times New Roman" panose="02020603050405020304" pitchFamily="18" charset="0"/>
                <a:cs typeface="Times New Roman" panose="02020603050405020304" pitchFamily="18" charset="0"/>
              </a:rPr>
              <a:t>,</a:t>
            </a:r>
          </a:p>
          <a:p>
            <a:pPr lvl="1" algn="just">
              <a:buClr>
                <a:srgbClr val="3333FF"/>
              </a:buClr>
              <a:buFont typeface="Wingdings" panose="05000000000000000000" pitchFamily="2" charset="2"/>
              <a:buChar char="§"/>
            </a:pPr>
            <a:r>
              <a:rPr lang="ja-JP" altLang="en-US" sz="2800" dirty="0" smtClean="0">
                <a:solidFill>
                  <a:schemeClr val="tx1"/>
                </a:solidFill>
                <a:latin typeface="Times New Roman" panose="02020603050405020304" pitchFamily="18" charset="0"/>
                <a:cs typeface="Times New Roman" panose="02020603050405020304" pitchFamily="18" charset="0"/>
              </a:rPr>
              <a:t>被</a:t>
            </a:r>
            <a:r>
              <a:rPr lang="ja-JP" altLang="en-US" sz="2800" dirty="0">
                <a:solidFill>
                  <a:schemeClr val="tx1"/>
                </a:solidFill>
                <a:latin typeface="Times New Roman" panose="02020603050405020304" pitchFamily="18" charset="0"/>
                <a:cs typeface="Times New Roman" panose="02020603050405020304" pitchFamily="18" charset="0"/>
              </a:rPr>
              <a:t>物体砸</a:t>
            </a:r>
            <a:r>
              <a:rPr lang="ja-JP" altLang="en-US" sz="2800" dirty="0" smtClean="0">
                <a:solidFill>
                  <a:schemeClr val="tx1"/>
                </a:solidFill>
                <a:latin typeface="Times New Roman" panose="02020603050405020304" pitchFamily="18" charset="0"/>
                <a:cs typeface="Times New Roman" panose="02020603050405020304" pitchFamily="18" charset="0"/>
              </a:rPr>
              <a:t>中</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ja-JP" sz="2800" dirty="0" smtClean="0">
                <a:solidFill>
                  <a:schemeClr val="tx1"/>
                </a:solidFill>
                <a:latin typeface="Times New Roman" panose="02020603050405020304" pitchFamily="18" charset="0"/>
                <a:cs typeface="Times New Roman" panose="02020603050405020304" pitchFamily="18" charset="0"/>
              </a:rPr>
              <a:t>80</a:t>
            </a:r>
            <a:r>
              <a:rPr lang="ja-JP" altLang="en-US" sz="2800" dirty="0">
                <a:solidFill>
                  <a:schemeClr val="tx1"/>
                </a:solidFill>
                <a:latin typeface="Times New Roman" panose="02020603050405020304" pitchFamily="18" charset="0"/>
                <a:cs typeface="Times New Roman" panose="02020603050405020304" pitchFamily="18" charset="0"/>
              </a:rPr>
              <a:t>人死</a:t>
            </a:r>
            <a:r>
              <a:rPr lang="ja-JP" altLang="en-US" sz="2800" dirty="0" smtClean="0">
                <a:solidFill>
                  <a:schemeClr val="tx1"/>
                </a:solidFill>
                <a:latin typeface="Times New Roman" panose="02020603050405020304" pitchFamily="18" charset="0"/>
                <a:cs typeface="Times New Roman" panose="02020603050405020304" pitchFamily="18" charset="0"/>
              </a:rPr>
              <a:t>亡</a:t>
            </a:r>
            <a:endParaRPr lang="en-US" altLang="ja-JP" sz="2800" dirty="0" smtClean="0">
              <a:solidFill>
                <a:schemeClr val="tx1"/>
              </a:solidFill>
              <a:latin typeface="Times New Roman" panose="02020603050405020304" pitchFamily="18" charset="0"/>
              <a:cs typeface="Times New Roman" panose="02020603050405020304" pitchFamily="18" charset="0"/>
            </a:endParaRPr>
          </a:p>
          <a:p>
            <a:pPr lvl="1" algn="just">
              <a:buClr>
                <a:srgbClr val="3333FF"/>
              </a:buClr>
              <a:buFont typeface="Wingdings" panose="05000000000000000000" pitchFamily="2" charset="2"/>
              <a:buChar char="§"/>
            </a:pPr>
            <a:r>
              <a:rPr lang="ja-JP" altLang="en-US" sz="2800" dirty="0" smtClean="0">
                <a:solidFill>
                  <a:schemeClr val="tx1"/>
                </a:solidFill>
                <a:latin typeface="Times New Roman" panose="02020603050405020304" pitchFamily="18" charset="0"/>
                <a:cs typeface="Times New Roman" panose="02020603050405020304" pitchFamily="18" charset="0"/>
              </a:rPr>
              <a:t>触</a:t>
            </a:r>
            <a:r>
              <a:rPr lang="ja-JP" altLang="en-US" sz="2800" dirty="0">
                <a:solidFill>
                  <a:schemeClr val="tx1"/>
                </a:solidFill>
                <a:latin typeface="Times New Roman" panose="02020603050405020304" pitchFamily="18" charset="0"/>
                <a:cs typeface="Times New Roman" panose="02020603050405020304" pitchFamily="18" charset="0"/>
              </a:rPr>
              <a:t>电身</a:t>
            </a:r>
            <a:r>
              <a:rPr lang="ja-JP" altLang="en-US" sz="2800" dirty="0" smtClean="0">
                <a:solidFill>
                  <a:schemeClr val="tx1"/>
                </a:solidFill>
                <a:latin typeface="Times New Roman" panose="02020603050405020304" pitchFamily="18" charset="0"/>
                <a:cs typeface="Times New Roman" panose="02020603050405020304" pitchFamily="18" charset="0"/>
              </a:rPr>
              <a:t>亡</a:t>
            </a:r>
            <a:r>
              <a:rPr lang="en-US" altLang="en-US" sz="2800" dirty="0">
                <a:solidFill>
                  <a:schemeClr val="tx1"/>
                </a:solidFill>
                <a:latin typeface="Times New Roman" panose="02020603050405020304" pitchFamily="18" charset="0"/>
                <a:cs typeface="Times New Roman" panose="02020603050405020304" pitchFamily="18" charset="0"/>
              </a:rPr>
              <a:t>–</a:t>
            </a:r>
            <a:r>
              <a:rPr lang="ja-JP" altLang="en-US" sz="2800" dirty="0" smtClean="0">
                <a:solidFill>
                  <a:srgbClr val="FF0000"/>
                </a:solidFill>
                <a:latin typeface="Times New Roman" panose="02020603050405020304" pitchFamily="18" charset="0"/>
                <a:cs typeface="Times New Roman" panose="02020603050405020304" pitchFamily="18" charset="0"/>
              </a:rPr>
              <a:t>死</a:t>
            </a:r>
            <a:r>
              <a:rPr lang="ja-JP" altLang="en-US" sz="2800" dirty="0">
                <a:solidFill>
                  <a:srgbClr val="FF0000"/>
                </a:solidFill>
                <a:latin typeface="Times New Roman" panose="02020603050405020304" pitchFamily="18" charset="0"/>
                <a:cs typeface="Times New Roman" panose="02020603050405020304" pitchFamily="18" charset="0"/>
              </a:rPr>
              <a:t>亡</a:t>
            </a:r>
            <a:r>
              <a:rPr lang="en-US" altLang="ja-JP" sz="2800" dirty="0">
                <a:solidFill>
                  <a:srgbClr val="FF0000"/>
                </a:solidFill>
                <a:latin typeface="Times New Roman" panose="02020603050405020304" pitchFamily="18" charset="0"/>
                <a:cs typeface="Times New Roman" panose="02020603050405020304" pitchFamily="18" charset="0"/>
              </a:rPr>
              <a:t>71</a:t>
            </a:r>
            <a:r>
              <a:rPr lang="ja-JP" altLang="en-US" sz="2800" dirty="0">
                <a:solidFill>
                  <a:srgbClr val="FF0000"/>
                </a:solidFill>
                <a:latin typeface="Times New Roman" panose="02020603050405020304" pitchFamily="18" charset="0"/>
                <a:cs typeface="Times New Roman" panose="02020603050405020304" pitchFamily="18" charset="0"/>
              </a:rPr>
              <a:t>人（每</a:t>
            </a:r>
            <a:r>
              <a:rPr lang="en-US" altLang="ja-JP" sz="2800" dirty="0">
                <a:solidFill>
                  <a:srgbClr val="FF0000"/>
                </a:solidFill>
                <a:latin typeface="Times New Roman" panose="02020603050405020304" pitchFamily="18" charset="0"/>
                <a:cs typeface="Times New Roman" panose="02020603050405020304" pitchFamily="18" charset="0"/>
              </a:rPr>
              <a:t>5</a:t>
            </a:r>
            <a:r>
              <a:rPr lang="ja-JP" altLang="en-US" sz="2800" dirty="0">
                <a:solidFill>
                  <a:srgbClr val="FF0000"/>
                </a:solidFill>
                <a:latin typeface="Times New Roman" panose="02020603050405020304" pitchFamily="18" charset="0"/>
                <a:cs typeface="Times New Roman" panose="02020603050405020304" pitchFamily="18" charset="0"/>
              </a:rPr>
              <a:t>天死亡一起 ）</a:t>
            </a:r>
            <a:endParaRPr lang="en-US" altLang="en-US" sz="2800" dirty="0" smtClean="0">
              <a:solidFill>
                <a:srgbClr val="C00000"/>
              </a:solidFill>
              <a:latin typeface="Times New Roman" panose="02020603050405020304" pitchFamily="18" charset="0"/>
              <a:cs typeface="Times New Roman" panose="02020603050405020304" pitchFamily="18" charset="0"/>
            </a:endParaRPr>
          </a:p>
          <a:p>
            <a:pPr lvl="1" algn="just">
              <a:buClr>
                <a:srgbClr val="3333FF"/>
              </a:buClr>
              <a:buFont typeface="Wingdings" panose="05000000000000000000" pitchFamily="2" charset="2"/>
              <a:buChar char="§"/>
            </a:pPr>
            <a:r>
              <a:rPr lang="zh-CN" altLang="en-US" sz="2800" dirty="0">
                <a:solidFill>
                  <a:schemeClr val="tx1"/>
                </a:solidFill>
                <a:latin typeface="Times New Roman" panose="02020603050405020304" pitchFamily="18" charset="0"/>
                <a:cs typeface="Times New Roman" panose="02020603050405020304" pitchFamily="18" charset="0"/>
              </a:rPr>
              <a:t>被夹入／卷入</a:t>
            </a:r>
            <a:r>
              <a:rPr lang="en-US" altLang="en-US" sz="2800" dirty="0">
                <a:solidFill>
                  <a:schemeClr val="tx1"/>
                </a:solidFill>
                <a:latin typeface="Times New Roman" panose="02020603050405020304" pitchFamily="18" charset="0"/>
                <a:cs typeface="Times New Roman" panose="02020603050405020304" pitchFamily="18" charset="0"/>
              </a:rPr>
              <a:t> – </a:t>
            </a:r>
            <a:r>
              <a:rPr lang="en-US" altLang="ja-JP" sz="2800" dirty="0" smtClean="0">
                <a:solidFill>
                  <a:schemeClr val="tx1"/>
                </a:solidFill>
                <a:latin typeface="Times New Roman" panose="02020603050405020304" pitchFamily="18" charset="0"/>
                <a:cs typeface="Times New Roman" panose="02020603050405020304" pitchFamily="18" charset="0"/>
              </a:rPr>
              <a:t>50</a:t>
            </a:r>
            <a:r>
              <a:rPr lang="ja-JP" altLang="en-US" sz="2800" dirty="0">
                <a:solidFill>
                  <a:schemeClr val="tx1"/>
                </a:solidFill>
                <a:latin typeface="Times New Roman" panose="02020603050405020304" pitchFamily="18" charset="0"/>
                <a:cs typeface="Times New Roman" panose="02020603050405020304" pitchFamily="18" charset="0"/>
              </a:rPr>
              <a:t>人死亡</a:t>
            </a:r>
            <a:endParaRPr lang="en-US" altLang="en-US" sz="2800" dirty="0">
              <a:solidFill>
                <a:schemeClr val="tx1"/>
              </a:solidFill>
              <a:latin typeface="Times New Roman" panose="02020603050405020304" pitchFamily="18" charset="0"/>
              <a:cs typeface="Times New Roman" panose="02020603050405020304" pitchFamily="18" charset="0"/>
            </a:endParaRPr>
          </a:p>
        </p:txBody>
      </p:sp>
      <p:sp>
        <p:nvSpPr>
          <p:cNvPr id="2" name="Rectangle 1"/>
          <p:cNvSpPr/>
          <p:nvPr/>
        </p:nvSpPr>
        <p:spPr>
          <a:xfrm>
            <a:off x="304800" y="4241652"/>
            <a:ext cx="8610600" cy="1446550"/>
          </a:xfrm>
          <a:prstGeom prst="rect">
            <a:avLst/>
          </a:prstGeom>
        </p:spPr>
        <p:txBody>
          <a:bodyPr wrap="square">
            <a:spAutoFit/>
          </a:bodyPr>
          <a:lstStyle/>
          <a:p>
            <a:pPr marL="457200" indent="-457200" algn="just">
              <a:buClr>
                <a:srgbClr val="3333FF"/>
              </a:buClr>
              <a:buFont typeface="Wingdings" panose="05000000000000000000" pitchFamily="2" charset="2"/>
              <a:buChar char="q"/>
            </a:pPr>
            <a:r>
              <a:rPr lang="en-US" altLang="en-US" sz="2800" dirty="0" smtClean="0">
                <a:latin typeface="Times New Roman" panose="02020603050405020304" pitchFamily="18" charset="0"/>
                <a:cs typeface="Times New Roman" panose="02020603050405020304" pitchFamily="18" charset="0"/>
              </a:rPr>
              <a:t> </a:t>
            </a:r>
            <a:r>
              <a:rPr lang="zh-CN" altLang="en-US" sz="3200" dirty="0">
                <a:latin typeface="Times New Roman" panose="02020603050405020304" pitchFamily="18" charset="0"/>
                <a:cs typeface="Times New Roman" panose="02020603050405020304" pitchFamily="18" charset="0"/>
              </a:rPr>
              <a:t>工人没有意识到潜在的危险</a:t>
            </a:r>
            <a:endParaRPr lang="en-US" altLang="en-US" sz="3200" dirty="0">
              <a:latin typeface="Times New Roman" panose="02020603050405020304" pitchFamily="18" charset="0"/>
              <a:cs typeface="Times New Roman" panose="02020603050405020304" pitchFamily="18" charset="0"/>
            </a:endParaRPr>
          </a:p>
          <a:p>
            <a:pPr lvl="1" algn="just">
              <a:buClr>
                <a:srgbClr val="3333FF"/>
              </a:buClr>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 </a:t>
            </a:r>
            <a:r>
              <a:rPr lang="zh-CN" altLang="en-US" sz="2800" dirty="0">
                <a:latin typeface="Times New Roman" panose="02020603050405020304" pitchFamily="18" charset="0"/>
                <a:cs typeface="Times New Roman" panose="02020603050405020304" pitchFamily="18" charset="0"/>
              </a:rPr>
              <a:t>安全培训指导员工安全知</a:t>
            </a:r>
            <a:r>
              <a:rPr lang="zh-CN" altLang="en-US" sz="2800" dirty="0" smtClean="0">
                <a:latin typeface="Times New Roman" panose="02020603050405020304" pitchFamily="18" charset="0"/>
                <a:cs typeface="Times New Roman" panose="02020603050405020304" pitchFamily="18" charset="0"/>
              </a:rPr>
              <a:t>识</a:t>
            </a:r>
            <a:endParaRPr lang="en-US" altLang="zh-CN" sz="2800" dirty="0" smtClean="0">
              <a:latin typeface="Times New Roman" panose="02020603050405020304" pitchFamily="18" charset="0"/>
              <a:cs typeface="Times New Roman" panose="02020603050405020304" pitchFamily="18" charset="0"/>
            </a:endParaRPr>
          </a:p>
          <a:p>
            <a:pPr lvl="1" algn="just">
              <a:buClr>
                <a:srgbClr val="3333FF"/>
              </a:buClr>
              <a:buFont typeface="Wingdings" panose="05000000000000000000" pitchFamily="2" charset="2"/>
              <a:buChar char="§"/>
            </a:pPr>
            <a:r>
              <a:rPr lang="en-US" altLang="en-US" sz="2800" dirty="0" smtClean="0">
                <a:latin typeface="Times New Roman" panose="02020603050405020304" pitchFamily="18" charset="0"/>
                <a:cs typeface="Times New Roman" panose="02020603050405020304" pitchFamily="18" charset="0"/>
              </a:rPr>
              <a:t> </a:t>
            </a:r>
            <a:r>
              <a:rPr lang="zh-CN" altLang="en-US" sz="2800" dirty="0">
                <a:latin typeface="Times New Roman" panose="02020603050405020304" pitchFamily="18" charset="0"/>
                <a:cs typeface="Times New Roman" panose="02020603050405020304" pitchFamily="18" charset="0"/>
              </a:rPr>
              <a:t>安全知识可降低或消除伤害风险</a:t>
            </a:r>
            <a:endParaRPr lang="en-US" altLang="en-US" sz="2800" dirty="0">
              <a:latin typeface="Times New Roman" panose="02020603050405020304" pitchFamily="18" charset="0"/>
              <a:cs typeface="Times New Roman" panose="02020603050405020304" pitchFamily="18" charset="0"/>
            </a:endParaRPr>
          </a:p>
        </p:txBody>
      </p:sp>
      <p:sp>
        <p:nvSpPr>
          <p:cNvPr id="3" name="Rounded Rectangle 2"/>
          <p:cNvSpPr/>
          <p:nvPr/>
        </p:nvSpPr>
        <p:spPr>
          <a:xfrm>
            <a:off x="2819400" y="5828809"/>
            <a:ext cx="3962400" cy="685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solidFill>
                  <a:srgbClr val="FF0000"/>
                </a:solidFill>
                <a:latin typeface="Times New Roman" panose="02020603050405020304" pitchFamily="18" charset="0"/>
                <a:cs typeface="Times New Roman" panose="02020603050405020304" pitchFamily="18" charset="0"/>
              </a:rPr>
              <a:t>安全知识就是生命！</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10" name="Title 1"/>
          <p:cNvSpPr>
            <a:spLocks noGrp="1"/>
          </p:cNvSpPr>
          <p:nvPr>
            <p:ph type="title"/>
          </p:nvPr>
        </p:nvSpPr>
        <p:spPr>
          <a:xfrm>
            <a:off x="457200" y="503238"/>
            <a:ext cx="8229600" cy="563562"/>
          </a:xfrm>
        </p:spPr>
        <p:txBody>
          <a:bodyPr>
            <a:normAutofit fontScale="90000"/>
          </a:bodyPr>
          <a:lstStyle/>
          <a:p>
            <a:r>
              <a:rPr lang="zh-CN" altLang="en-US" dirty="0">
                <a:latin typeface="Times New Roman" panose="02020603050405020304" pitchFamily="18" charset="0"/>
                <a:ea typeface="SimSun" panose="02010600030101010101" pitchFamily="2" charset="-122"/>
              </a:rPr>
              <a:t>电气危害统计</a:t>
            </a:r>
            <a:endParaRPr lang="en-US" altLang="en-US" dirty="0" smtClean="0"/>
          </a:p>
        </p:txBody>
      </p:sp>
      <p:sp>
        <p:nvSpPr>
          <p:cNvPr id="5" name="Slide Number Placeholder 4"/>
          <p:cNvSpPr>
            <a:spLocks noGrp="1"/>
          </p:cNvSpPr>
          <p:nvPr>
            <p:ph type="sldNum" sz="quarter" idx="4294967295"/>
          </p:nvPr>
        </p:nvSpPr>
        <p:spPr>
          <a:xfrm>
            <a:off x="7086600" y="6299200"/>
            <a:ext cx="2057400" cy="365125"/>
          </a:xfrm>
        </p:spPr>
        <p:txBody>
          <a:bodyPr/>
          <a:lstStyle/>
          <a:p>
            <a:fld id="{CE4D45F6-FF50-4BC5-8A2D-899CD8EC2ED8}" type="slidenum">
              <a:rPr lang="en-US" smtClean="0"/>
              <a:t>15</a:t>
            </a:fld>
            <a:endParaRPr lang="en-US" dirty="0"/>
          </a:p>
        </p:txBody>
      </p:sp>
    </p:spTree>
    <p:extLst>
      <p:ext uri="{BB962C8B-B14F-4D97-AF65-F5344CB8AC3E}">
        <p14:creationId xmlns:p14="http://schemas.microsoft.com/office/powerpoint/2010/main" val="41100459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7200" y="503238"/>
            <a:ext cx="8229600" cy="563562"/>
          </a:xfrm>
        </p:spPr>
        <p:txBody>
          <a:bodyPr>
            <a:normAutofit fontScale="90000"/>
          </a:bodyPr>
          <a:lstStyle/>
          <a:p>
            <a:pPr>
              <a:buSzPct val="100000"/>
            </a:pPr>
            <a:r>
              <a:rPr lang="zh-CN" altLang="en-US" dirty="0">
                <a:latin typeface="Times New Roman" panose="02020603050405020304" pitchFamily="18" charset="0"/>
                <a:cs typeface="Times New Roman" panose="02020603050405020304" pitchFamily="18" charset="0"/>
              </a:rPr>
              <a:t>基本术语 </a:t>
            </a:r>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16</a:t>
            </a:fld>
            <a:endParaRPr lang="en-US" dirty="0"/>
          </a:p>
        </p:txBody>
      </p:sp>
      <p:sp>
        <p:nvSpPr>
          <p:cNvPr id="7" name="Rectangle 7"/>
          <p:cNvSpPr>
            <a:spLocks noChangeArrowheads="1"/>
          </p:cNvSpPr>
          <p:nvPr/>
        </p:nvSpPr>
        <p:spPr bwMode="auto">
          <a:xfrm>
            <a:off x="228600" y="1460410"/>
            <a:ext cx="8534400" cy="141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a:buClr>
                <a:srgbClr val="3333FF"/>
              </a:buClr>
              <a:buFont typeface="Wingdings" panose="05000000000000000000" pitchFamily="2" charset="2"/>
              <a:buChar char="q"/>
            </a:pPr>
            <a:r>
              <a:rPr lang="zh-CN" altLang="en-US" sz="3200" b="1" dirty="0" smtClean="0">
                <a:solidFill>
                  <a:srgbClr val="7030A0"/>
                </a:solidFill>
                <a:latin typeface="Times New Roman" panose="02020603050405020304" pitchFamily="18" charset="0"/>
                <a:cs typeface="Times New Roman" panose="02020603050405020304" pitchFamily="18" charset="0"/>
              </a:rPr>
              <a:t>电子</a:t>
            </a:r>
            <a:r>
              <a:rPr lang="en-US" altLang="zh-CN" sz="3200" dirty="0">
                <a:latin typeface="Times New Roman" panose="02020603050405020304" pitchFamily="18" charset="0"/>
                <a:cs typeface="Times New Roman" panose="02020603050405020304" pitchFamily="18" charset="0"/>
              </a:rPr>
              <a:t>:</a:t>
            </a:r>
            <a:r>
              <a:rPr lang="zh-CN" altLang="en-US" sz="3200" dirty="0" smtClean="0">
                <a:latin typeface="Times New Roman" panose="02020603050405020304" pitchFamily="18" charset="0"/>
                <a:cs typeface="Times New Roman" panose="02020603050405020304" pitchFamily="18" charset="0"/>
              </a:rPr>
              <a:t>带</a:t>
            </a:r>
            <a:r>
              <a:rPr lang="zh-CN" altLang="en-US" sz="3200" dirty="0">
                <a:latin typeface="Times New Roman" panose="02020603050405020304" pitchFamily="18" charset="0"/>
                <a:cs typeface="Times New Roman" panose="02020603050405020304" pitchFamily="18" charset="0"/>
              </a:rPr>
              <a:t>负电荷的粒子</a:t>
            </a:r>
            <a:endParaRPr lang="en-US" altLang="en-US" sz="3200" dirty="0">
              <a:latin typeface="Times New Roman" panose="02020603050405020304" pitchFamily="18" charset="0"/>
              <a:cs typeface="Times New Roman" panose="02020603050405020304" pitchFamily="18" charset="0"/>
            </a:endParaRPr>
          </a:p>
          <a:p>
            <a:pPr marL="457200" indent="-457200" algn="just">
              <a:buClr>
                <a:srgbClr val="3333FF"/>
              </a:buClr>
              <a:buFont typeface="Wingdings" panose="05000000000000000000" pitchFamily="2" charset="2"/>
              <a:buChar char="q"/>
            </a:pPr>
            <a:r>
              <a:rPr lang="ja-JP" altLang="en-US" sz="3200" b="1" dirty="0" smtClean="0">
                <a:solidFill>
                  <a:srgbClr val="7030A0"/>
                </a:solidFill>
                <a:latin typeface="Times New Roman" panose="02020603050405020304" pitchFamily="18" charset="0"/>
                <a:cs typeface="Times New Roman" panose="02020603050405020304" pitchFamily="18" charset="0"/>
              </a:rPr>
              <a:t>电</a:t>
            </a:r>
            <a:r>
              <a:rPr lang="ja-JP" altLang="en-US" sz="3200" b="1" dirty="0">
                <a:solidFill>
                  <a:srgbClr val="7030A0"/>
                </a:solidFill>
                <a:latin typeface="Times New Roman" panose="02020603050405020304" pitchFamily="18" charset="0"/>
                <a:cs typeface="Times New Roman" panose="02020603050405020304" pitchFamily="18" charset="0"/>
              </a:rPr>
              <a:t>流</a:t>
            </a:r>
            <a:r>
              <a:rPr lang="en-US" altLang="en-US" sz="3200" dirty="0" smtClean="0">
                <a:latin typeface="Times New Roman" panose="02020603050405020304" pitchFamily="18" charset="0"/>
                <a:cs typeface="Times New Roman" panose="02020603050405020304" pitchFamily="18" charset="0"/>
              </a:rPr>
              <a:t>:</a:t>
            </a:r>
            <a:r>
              <a:rPr lang="ja-JP" altLang="en-US" sz="3200" dirty="0" smtClean="0">
                <a:latin typeface="Times New Roman" panose="02020603050405020304" pitchFamily="18" charset="0"/>
                <a:cs typeface="Times New Roman" panose="02020603050405020304" pitchFamily="18" charset="0"/>
              </a:rPr>
              <a:t>电子</a:t>
            </a:r>
            <a:r>
              <a:rPr lang="ja-JP" altLang="en-US" sz="3200" dirty="0">
                <a:latin typeface="Times New Roman" panose="02020603050405020304" pitchFamily="18" charset="0"/>
                <a:cs typeface="Times New Roman" panose="02020603050405020304" pitchFamily="18" charset="0"/>
              </a:rPr>
              <a:t>运动 </a:t>
            </a:r>
            <a:endParaRPr lang="en-US" altLang="ja-JP" sz="3200" dirty="0" smtClean="0">
              <a:latin typeface="Times New Roman" panose="02020603050405020304" pitchFamily="18" charset="0"/>
              <a:cs typeface="Times New Roman" panose="02020603050405020304" pitchFamily="18" charset="0"/>
            </a:endParaRPr>
          </a:p>
          <a:p>
            <a:pPr algn="just">
              <a:buClr>
                <a:srgbClr val="3333FF"/>
              </a:buClr>
            </a:pPr>
            <a:r>
              <a:rPr lang="en-US" altLang="en-US" sz="2800" dirty="0" smtClean="0">
                <a:latin typeface="Times New Roman" panose="02020603050405020304" pitchFamily="18" charset="0"/>
                <a:cs typeface="Times New Roman" panose="02020603050405020304" pitchFamily="18" charset="0"/>
              </a:rPr>
              <a:t>	</a:t>
            </a:r>
            <a:r>
              <a:rPr lang="zh-CN" altLang="en-US" sz="2800" dirty="0">
                <a:latin typeface="Times New Roman" panose="02020603050405020304" pitchFamily="18" charset="0"/>
                <a:cs typeface="Times New Roman" panose="02020603050405020304" pitchFamily="18" charset="0"/>
              </a:rPr>
              <a:t>（</a:t>
            </a:r>
            <a:r>
              <a:rPr lang="en-US" altLang="zh-CN" sz="2800" dirty="0">
                <a:latin typeface="Times New Roman" panose="02020603050405020304" pitchFamily="18" charset="0"/>
                <a:cs typeface="Times New Roman" panose="02020603050405020304" pitchFamily="18" charset="0"/>
              </a:rPr>
              <a:t>1</a:t>
            </a:r>
            <a:r>
              <a:rPr lang="zh-CN" altLang="en-US" sz="2800" dirty="0" smtClean="0">
                <a:latin typeface="Times New Roman" panose="02020603050405020304" pitchFamily="18" charset="0"/>
                <a:cs typeface="Times New Roman" panose="02020603050405020304" pitchFamily="18" charset="0"/>
              </a:rPr>
              <a:t>安培电量</a:t>
            </a:r>
            <a:r>
              <a:rPr lang="en-US" altLang="zh-CN" sz="2800" dirty="0" smtClean="0">
                <a:latin typeface="Times New Roman" panose="02020603050405020304" pitchFamily="18" charset="0"/>
                <a:cs typeface="Times New Roman" panose="02020603050405020304" pitchFamily="18" charset="0"/>
              </a:rPr>
              <a:t>=</a:t>
            </a:r>
            <a:r>
              <a:rPr lang="zh-CN" altLang="en-US" sz="2800" dirty="0">
                <a:latin typeface="Times New Roman" panose="02020603050405020304" pitchFamily="18" charset="0"/>
                <a:cs typeface="Times New Roman" panose="02020603050405020304" pitchFamily="18" charset="0"/>
              </a:rPr>
              <a:t>每</a:t>
            </a:r>
            <a:r>
              <a:rPr lang="zh-CN" altLang="en-US" sz="2800" dirty="0" smtClean="0">
                <a:latin typeface="Times New Roman" panose="02020603050405020304" pitchFamily="18" charset="0"/>
                <a:cs typeface="Times New Roman" panose="02020603050405020304" pitchFamily="18" charset="0"/>
              </a:rPr>
              <a:t>秒</a:t>
            </a:r>
            <a:r>
              <a:rPr lang="en-US" altLang="zh-CN" sz="2800" dirty="0" smtClean="0">
                <a:latin typeface="Times New Roman" panose="02020603050405020304" pitchFamily="18" charset="0"/>
                <a:cs typeface="Times New Roman" panose="02020603050405020304" pitchFamily="18" charset="0"/>
              </a:rPr>
              <a:t>6×10</a:t>
            </a:r>
            <a:r>
              <a:rPr lang="en-US" altLang="zh-CN" sz="2800" baseline="30000" dirty="0" smtClean="0">
                <a:latin typeface="Times New Roman" panose="02020603050405020304" pitchFamily="18" charset="0"/>
                <a:cs typeface="Times New Roman" panose="02020603050405020304" pitchFamily="18" charset="0"/>
              </a:rPr>
              <a:t>19</a:t>
            </a:r>
            <a:r>
              <a:rPr lang="zh-CN" altLang="en-US" sz="2800" dirty="0">
                <a:latin typeface="Times New Roman" panose="02020603050405020304" pitchFamily="18" charset="0"/>
                <a:cs typeface="Times New Roman" panose="02020603050405020304" pitchFamily="18" charset="0"/>
              </a:rPr>
              <a:t>个电</a:t>
            </a:r>
            <a:r>
              <a:rPr lang="zh-CN" altLang="en-US" sz="2800" dirty="0" smtClean="0">
                <a:latin typeface="Times New Roman" panose="02020603050405020304" pitchFamily="18" charset="0"/>
                <a:cs typeface="Times New Roman" panose="02020603050405020304" pitchFamily="18" charset="0"/>
              </a:rPr>
              <a:t>子</a:t>
            </a:r>
            <a:r>
              <a:rPr lang="zh-CN" altLang="en-US" sz="2800" dirty="0">
                <a:latin typeface="Times New Roman" panose="02020603050405020304" pitchFamily="18" charset="0"/>
                <a:cs typeface="Times New Roman" panose="02020603050405020304" pitchFamily="18" charset="0"/>
              </a:rPr>
              <a:t>移动</a:t>
            </a:r>
            <a:r>
              <a:rPr lang="zh-CN" altLang="en-US" sz="2800" dirty="0" smtClean="0">
                <a:latin typeface="Times New Roman" panose="02020603050405020304" pitchFamily="18" charset="0"/>
                <a:cs typeface="Times New Roman" panose="02020603050405020304" pitchFamily="18" charset="0"/>
              </a:rPr>
              <a:t>）</a:t>
            </a:r>
            <a:endParaRPr lang="en-US" altLang="en-US" sz="2800" dirty="0" smtClean="0">
              <a:latin typeface="Times New Roman" panose="02020603050405020304" pitchFamily="18" charset="0"/>
              <a:cs typeface="Times New Roman" panose="02020603050405020304" pitchFamily="18" charset="0"/>
            </a:endParaRPr>
          </a:p>
        </p:txBody>
      </p:sp>
      <p:pic>
        <p:nvPicPr>
          <p:cNvPr id="3" name="Picture 2" descr="picture for electron moving" title="picture for electron mov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62000" y="2971800"/>
            <a:ext cx="7463221" cy="3124200"/>
          </a:xfrm>
          <a:prstGeom prst="rect">
            <a:avLst/>
          </a:prstGeom>
        </p:spPr>
      </p:pic>
    </p:spTree>
    <p:extLst>
      <p:ext uri="{BB962C8B-B14F-4D97-AF65-F5344CB8AC3E}">
        <p14:creationId xmlns:p14="http://schemas.microsoft.com/office/powerpoint/2010/main" val="42718763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7200" y="503238"/>
            <a:ext cx="8229600" cy="563562"/>
          </a:xfrm>
        </p:spPr>
        <p:txBody>
          <a:bodyPr>
            <a:normAutofit fontScale="90000"/>
          </a:bodyPr>
          <a:lstStyle/>
          <a:p>
            <a:r>
              <a:rPr lang="zh-CN" altLang="en-US" dirty="0">
                <a:latin typeface="Times New Roman" panose="02020603050405020304" pitchFamily="18" charset="0"/>
                <a:cs typeface="Times New Roman" panose="02020603050405020304" pitchFamily="18" charset="0"/>
              </a:rPr>
              <a:t>基本术</a:t>
            </a:r>
            <a:r>
              <a:rPr lang="zh-CN" altLang="en-US" dirty="0" smtClean="0">
                <a:latin typeface="Times New Roman" panose="02020603050405020304" pitchFamily="18" charset="0"/>
                <a:cs typeface="Times New Roman" panose="02020603050405020304" pitchFamily="18" charset="0"/>
              </a:rPr>
              <a:t>语  </a:t>
            </a:r>
            <a:endParaRPr lang="en-US"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17</a:t>
            </a:fld>
            <a:endParaRPr lang="en-US" dirty="0"/>
          </a:p>
        </p:txBody>
      </p:sp>
      <p:sp>
        <p:nvSpPr>
          <p:cNvPr id="11" name="Rectangle 7"/>
          <p:cNvSpPr>
            <a:spLocks noChangeArrowheads="1"/>
          </p:cNvSpPr>
          <p:nvPr/>
        </p:nvSpPr>
        <p:spPr bwMode="auto">
          <a:xfrm>
            <a:off x="228600" y="1342072"/>
            <a:ext cx="8686800"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a:buClr>
                <a:srgbClr val="3333FF"/>
              </a:buClr>
              <a:buFont typeface="Wingdings" panose="05000000000000000000" pitchFamily="2" charset="2"/>
              <a:buChar char="q"/>
            </a:pPr>
            <a:r>
              <a:rPr lang="ja-JP" altLang="en-US" sz="3200" b="1" dirty="0" smtClean="0">
                <a:solidFill>
                  <a:srgbClr val="7030A0"/>
                </a:solidFill>
                <a:latin typeface="Times New Roman" panose="02020603050405020304" pitchFamily="18" charset="0"/>
                <a:cs typeface="Times New Roman" panose="02020603050405020304" pitchFamily="18" charset="0"/>
              </a:rPr>
              <a:t>电</a:t>
            </a:r>
            <a:r>
              <a:rPr lang="ja-JP" altLang="en-US" sz="3200" b="1" dirty="0">
                <a:solidFill>
                  <a:srgbClr val="7030A0"/>
                </a:solidFill>
                <a:latin typeface="Times New Roman" panose="02020603050405020304" pitchFamily="18" charset="0"/>
                <a:cs typeface="Times New Roman" panose="02020603050405020304" pitchFamily="18" charset="0"/>
              </a:rPr>
              <a:t>压</a:t>
            </a:r>
            <a:r>
              <a:rPr lang="en-US" altLang="en-US" sz="3200" dirty="0" smtClean="0">
                <a:latin typeface="Times New Roman" panose="02020603050405020304" pitchFamily="18" charset="0"/>
                <a:cs typeface="Times New Roman" panose="02020603050405020304" pitchFamily="18" charset="0"/>
              </a:rPr>
              <a:t>: </a:t>
            </a:r>
            <a:r>
              <a:rPr lang="zh-CN" altLang="en-US" sz="3200" dirty="0">
                <a:latin typeface="Times New Roman" panose="02020603050405020304" pitchFamily="18" charset="0"/>
                <a:cs typeface="Times New Roman" panose="02020603050405020304" pitchFamily="18" charset="0"/>
              </a:rPr>
              <a:t>推动电子运动的力</a:t>
            </a:r>
            <a:r>
              <a:rPr lang="zh-CN" altLang="en-US" sz="3200" dirty="0" smtClean="0">
                <a:latin typeface="Times New Roman" panose="02020603050405020304" pitchFamily="18" charset="0"/>
                <a:cs typeface="Times New Roman" panose="02020603050405020304" pitchFamily="18" charset="0"/>
              </a:rPr>
              <a:t>量</a:t>
            </a:r>
            <a:endParaRPr lang="en-US" altLang="zh-CN" sz="3200" dirty="0" smtClean="0">
              <a:latin typeface="Times New Roman" panose="02020603050405020304" pitchFamily="18" charset="0"/>
              <a:cs typeface="Times New Roman" panose="02020603050405020304" pitchFamily="18" charset="0"/>
            </a:endParaRPr>
          </a:p>
          <a:p>
            <a:pPr marL="457200" indent="-457200" algn="just">
              <a:buClr>
                <a:srgbClr val="3333FF"/>
              </a:buClr>
              <a:buFont typeface="Wingdings" panose="05000000000000000000" pitchFamily="2" charset="2"/>
              <a:buChar char="q"/>
            </a:pPr>
            <a:r>
              <a:rPr lang="ja-JP" altLang="en-US" sz="3200" b="1" dirty="0" smtClean="0">
                <a:solidFill>
                  <a:srgbClr val="7030A0"/>
                </a:solidFill>
                <a:latin typeface="Times New Roman" panose="02020603050405020304" pitchFamily="18" charset="0"/>
                <a:cs typeface="Times New Roman" panose="02020603050405020304" pitchFamily="18" charset="0"/>
              </a:rPr>
              <a:t>电</a:t>
            </a:r>
            <a:r>
              <a:rPr lang="ja-JP" altLang="en-US" sz="3200" b="1" dirty="0">
                <a:solidFill>
                  <a:srgbClr val="7030A0"/>
                </a:solidFill>
                <a:latin typeface="Times New Roman" panose="02020603050405020304" pitchFamily="18" charset="0"/>
                <a:cs typeface="Times New Roman" panose="02020603050405020304" pitchFamily="18" charset="0"/>
              </a:rPr>
              <a:t>阻</a:t>
            </a:r>
            <a:r>
              <a:rPr lang="en-US" altLang="en-US" sz="3200" dirty="0" smtClean="0">
                <a:latin typeface="Times New Roman" panose="02020603050405020304" pitchFamily="18" charset="0"/>
                <a:cs typeface="Times New Roman" panose="02020603050405020304" pitchFamily="18" charset="0"/>
              </a:rPr>
              <a:t>: </a:t>
            </a:r>
            <a:r>
              <a:rPr lang="zh-CN" altLang="en-US" sz="3200" dirty="0" smtClean="0">
                <a:latin typeface="Times New Roman" panose="02020603050405020304" pitchFamily="18" charset="0"/>
                <a:cs typeface="Times New Roman" panose="02020603050405020304" pitchFamily="18" charset="0"/>
              </a:rPr>
              <a:t>阻</a:t>
            </a:r>
            <a:r>
              <a:rPr lang="zh-CN" altLang="en-US" sz="3200" dirty="0">
                <a:latin typeface="Times New Roman" panose="02020603050405020304" pitchFamily="18" charset="0"/>
                <a:cs typeface="Times New Roman" panose="02020603050405020304" pitchFamily="18" charset="0"/>
              </a:rPr>
              <a:t>碍电子运动的障碍</a:t>
            </a:r>
            <a:endParaRPr lang="en-US" altLang="en-US" sz="3200" dirty="0">
              <a:latin typeface="Times New Roman" panose="02020603050405020304" pitchFamily="18" charset="0"/>
              <a:cs typeface="Times New Roman" panose="02020603050405020304" pitchFamily="18" charset="0"/>
            </a:endParaRPr>
          </a:p>
        </p:txBody>
      </p:sp>
      <p:sp>
        <p:nvSpPr>
          <p:cNvPr id="12" name="Rectangle 7"/>
          <p:cNvSpPr>
            <a:spLocks noChangeArrowheads="1"/>
          </p:cNvSpPr>
          <p:nvPr/>
        </p:nvSpPr>
        <p:spPr bwMode="auto">
          <a:xfrm>
            <a:off x="1057643" y="6029980"/>
            <a:ext cx="72659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a:r>
              <a:rPr lang="zh-CN" altLang="en-US" sz="2800" dirty="0">
                <a:latin typeface="Times New Roman" panose="02020603050405020304" pitchFamily="18" charset="0"/>
                <a:cs typeface="Times New Roman" panose="02020603050405020304" pitchFamily="18" charset="0"/>
              </a:rPr>
              <a:t>高电压或低电阻可产生高电流</a:t>
            </a:r>
            <a:endParaRPr lang="en-US" altLang="en-US" sz="2800" dirty="0">
              <a:latin typeface="Times New Roman" panose="02020603050405020304" pitchFamily="18" charset="0"/>
              <a:cs typeface="Times New Roman" panose="02020603050405020304" pitchFamily="18" charset="0"/>
            </a:endParaRPr>
          </a:p>
        </p:txBody>
      </p:sp>
      <p:pic>
        <p:nvPicPr>
          <p:cNvPr id="3" name="Picture 2" title="picture for "/>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349619" y="2550769"/>
            <a:ext cx="3974981" cy="2598013"/>
          </a:xfrm>
          <a:prstGeom prst="rect">
            <a:avLst/>
          </a:prstGeom>
        </p:spPr>
      </p:pic>
      <p:pic>
        <p:nvPicPr>
          <p:cNvPr id="4" name="Picture 3" descr="picture for ohm's law" title="ohm's law"/>
          <p:cNvPicPr>
            <a:picLocks noChangeAspect="1"/>
          </p:cNvPicPr>
          <p:nvPr/>
        </p:nvPicPr>
        <p:blipFill>
          <a:blip r:embed="rId4"/>
          <a:stretch>
            <a:fillRect/>
          </a:stretch>
        </p:blipFill>
        <p:spPr>
          <a:xfrm>
            <a:off x="2286000" y="5334000"/>
            <a:ext cx="4625279" cy="695980"/>
          </a:xfrm>
          <a:prstGeom prst="rect">
            <a:avLst/>
          </a:prstGeom>
        </p:spPr>
      </p:pic>
    </p:spTree>
    <p:extLst>
      <p:ext uri="{BB962C8B-B14F-4D97-AF65-F5344CB8AC3E}">
        <p14:creationId xmlns:p14="http://schemas.microsoft.com/office/powerpoint/2010/main" val="18732410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7200" y="503238"/>
            <a:ext cx="8229600" cy="563562"/>
          </a:xfrm>
        </p:spPr>
        <p:txBody>
          <a:bodyPr>
            <a:normAutofit fontScale="90000"/>
          </a:bodyPr>
          <a:lstStyle/>
          <a:p>
            <a:r>
              <a:rPr lang="zh-CN" altLang="en-US" dirty="0">
                <a:latin typeface="Times New Roman" panose="02020603050405020304" pitchFamily="18" charset="0"/>
                <a:cs typeface="Times New Roman" panose="02020603050405020304" pitchFamily="18" charset="0"/>
              </a:rPr>
              <a:t>基本术</a:t>
            </a:r>
            <a:r>
              <a:rPr lang="zh-CN" altLang="en-US" dirty="0" smtClean="0">
                <a:latin typeface="Times New Roman" panose="02020603050405020304" pitchFamily="18" charset="0"/>
                <a:cs typeface="Times New Roman" panose="02020603050405020304" pitchFamily="18" charset="0"/>
              </a:rPr>
              <a:t>语   </a:t>
            </a:r>
            <a:endParaRPr lang="en-US"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18</a:t>
            </a:fld>
            <a:endParaRPr lang="en-US" dirty="0"/>
          </a:p>
        </p:txBody>
      </p:sp>
      <p:sp>
        <p:nvSpPr>
          <p:cNvPr id="8" name="Rectangle 7"/>
          <p:cNvSpPr>
            <a:spLocks noChangeArrowheads="1"/>
          </p:cNvSpPr>
          <p:nvPr/>
        </p:nvSpPr>
        <p:spPr bwMode="auto">
          <a:xfrm>
            <a:off x="152400" y="1301115"/>
            <a:ext cx="8763000"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a:buClr>
                <a:srgbClr val="3333FF"/>
              </a:buClr>
              <a:buFont typeface="Wingdings" panose="05000000000000000000" pitchFamily="2" charset="2"/>
              <a:buChar char="q"/>
            </a:pPr>
            <a:r>
              <a:rPr lang="zh-CN" altLang="en-US" sz="3200" b="1" dirty="0">
                <a:solidFill>
                  <a:srgbClr val="7030A0"/>
                </a:solidFill>
                <a:latin typeface="Times New Roman" panose="02020603050405020304" pitchFamily="18" charset="0"/>
                <a:cs typeface="Times New Roman" panose="02020603050405020304" pitchFamily="18" charset="0"/>
              </a:rPr>
              <a:t>导</a:t>
            </a:r>
            <a:r>
              <a:rPr lang="zh-CN" altLang="en-US" sz="3200" b="1" dirty="0" smtClean="0">
                <a:solidFill>
                  <a:srgbClr val="7030A0"/>
                </a:solidFill>
                <a:latin typeface="Times New Roman" panose="02020603050405020304" pitchFamily="18" charset="0"/>
                <a:cs typeface="Times New Roman" panose="02020603050405020304" pitchFamily="18" charset="0"/>
              </a:rPr>
              <a:t>体</a:t>
            </a:r>
            <a:r>
              <a:rPr lang="en-US" altLang="en-US" sz="3200" dirty="0" smtClean="0">
                <a:latin typeface="Times New Roman" panose="02020603050405020304" pitchFamily="18" charset="0"/>
                <a:cs typeface="Times New Roman" panose="02020603050405020304" pitchFamily="18" charset="0"/>
              </a:rPr>
              <a:t>: </a:t>
            </a:r>
            <a:r>
              <a:rPr lang="zh-CN" altLang="en-US" sz="3200" dirty="0">
                <a:latin typeface="Times New Roman" panose="02020603050405020304" pitchFamily="18" charset="0"/>
                <a:cs typeface="Times New Roman" panose="02020603050405020304" pitchFamily="18" charset="0"/>
              </a:rPr>
              <a:t>对电子运动的抵抗</a:t>
            </a:r>
            <a:r>
              <a:rPr lang="zh-CN" altLang="en-US" sz="3200" dirty="0" smtClean="0">
                <a:latin typeface="Times New Roman" panose="02020603050405020304" pitchFamily="18" charset="0"/>
                <a:cs typeface="Times New Roman" panose="02020603050405020304" pitchFamily="18" charset="0"/>
              </a:rPr>
              <a:t>力小</a:t>
            </a:r>
            <a:endParaRPr lang="en-US" altLang="zh-CN" sz="3200" dirty="0" smtClean="0">
              <a:latin typeface="Times New Roman" panose="02020603050405020304" pitchFamily="18" charset="0"/>
              <a:cs typeface="Times New Roman" panose="02020603050405020304" pitchFamily="18" charset="0"/>
            </a:endParaRPr>
          </a:p>
          <a:p>
            <a:pPr marL="457200" indent="-457200" algn="just">
              <a:buClr>
                <a:srgbClr val="3333FF"/>
              </a:buClr>
              <a:buFont typeface="Wingdings" panose="05000000000000000000" pitchFamily="2" charset="2"/>
              <a:buChar char="q"/>
            </a:pPr>
            <a:r>
              <a:rPr lang="ja-JP" altLang="en-US" sz="3200" b="1" dirty="0" smtClean="0">
                <a:solidFill>
                  <a:srgbClr val="7030A0"/>
                </a:solidFill>
                <a:latin typeface="Times New Roman" panose="02020603050405020304" pitchFamily="18" charset="0"/>
                <a:cs typeface="Times New Roman" panose="02020603050405020304" pitchFamily="18" charset="0"/>
              </a:rPr>
              <a:t>绝</a:t>
            </a:r>
            <a:r>
              <a:rPr lang="ja-JP" altLang="en-US" sz="3200" b="1" dirty="0">
                <a:solidFill>
                  <a:srgbClr val="7030A0"/>
                </a:solidFill>
                <a:latin typeface="Times New Roman" panose="02020603050405020304" pitchFamily="18" charset="0"/>
                <a:cs typeface="Times New Roman" panose="02020603050405020304" pitchFamily="18" charset="0"/>
              </a:rPr>
              <a:t>缘体</a:t>
            </a:r>
            <a:r>
              <a:rPr lang="en-US" altLang="en-US" sz="3200" dirty="0" smtClean="0">
                <a:latin typeface="Times New Roman" panose="02020603050405020304" pitchFamily="18" charset="0"/>
                <a:cs typeface="Times New Roman" panose="02020603050405020304" pitchFamily="18" charset="0"/>
              </a:rPr>
              <a:t>: </a:t>
            </a:r>
            <a:r>
              <a:rPr lang="zh-CN" altLang="en-US" sz="3200" dirty="0" smtClean="0">
                <a:latin typeface="Times New Roman" panose="02020603050405020304" pitchFamily="18" charset="0"/>
                <a:cs typeface="Times New Roman" panose="02020603050405020304" pitchFamily="18" charset="0"/>
              </a:rPr>
              <a:t>对</a:t>
            </a:r>
            <a:r>
              <a:rPr lang="zh-CN" altLang="en-US" sz="3200" dirty="0">
                <a:latin typeface="Times New Roman" panose="02020603050405020304" pitchFamily="18" charset="0"/>
                <a:cs typeface="Times New Roman" panose="02020603050405020304" pitchFamily="18" charset="0"/>
              </a:rPr>
              <a:t>电子运动</a:t>
            </a:r>
            <a:r>
              <a:rPr lang="zh-CN" altLang="en-US" sz="3200" dirty="0" smtClean="0">
                <a:latin typeface="Times New Roman" panose="02020603050405020304" pitchFamily="18" charset="0"/>
                <a:cs typeface="Times New Roman" panose="02020603050405020304" pitchFamily="18" charset="0"/>
              </a:rPr>
              <a:t>的抵</a:t>
            </a:r>
            <a:r>
              <a:rPr lang="zh-CN" altLang="en-US" sz="3200" dirty="0">
                <a:latin typeface="Times New Roman" panose="02020603050405020304" pitchFamily="18" charset="0"/>
                <a:cs typeface="Times New Roman" panose="02020603050405020304" pitchFamily="18" charset="0"/>
              </a:rPr>
              <a:t>抗</a:t>
            </a:r>
            <a:r>
              <a:rPr lang="zh-CN" altLang="en-US" sz="3200" dirty="0" smtClean="0">
                <a:latin typeface="Times New Roman" panose="02020603050405020304" pitchFamily="18" charset="0"/>
                <a:cs typeface="Times New Roman" panose="02020603050405020304" pitchFamily="18" charset="0"/>
              </a:rPr>
              <a:t>力</a:t>
            </a:r>
            <a:r>
              <a:rPr lang="zh-CN" altLang="en-US" sz="3200" dirty="0">
                <a:latin typeface="Times New Roman" panose="02020603050405020304" pitchFamily="18" charset="0"/>
                <a:cs typeface="Times New Roman" panose="02020603050405020304" pitchFamily="18" charset="0"/>
              </a:rPr>
              <a:t>高</a:t>
            </a:r>
            <a:endParaRPr lang="en-US" altLang="en-US" sz="3200" dirty="0">
              <a:latin typeface="Times New Roman" panose="02020603050405020304" pitchFamily="18" charset="0"/>
              <a:cs typeface="Times New Roman" panose="02020603050405020304" pitchFamily="18" charset="0"/>
            </a:endParaRPr>
          </a:p>
        </p:txBody>
      </p:sp>
      <p:sp>
        <p:nvSpPr>
          <p:cNvPr id="14" name="Rectangle 13"/>
          <p:cNvSpPr/>
          <p:nvPr/>
        </p:nvSpPr>
        <p:spPr>
          <a:xfrm>
            <a:off x="2514600" y="3429000"/>
            <a:ext cx="1742785" cy="400110"/>
          </a:xfrm>
          <a:prstGeom prst="rect">
            <a:avLst/>
          </a:prstGeom>
        </p:spPr>
        <p:txBody>
          <a:bodyPr wrap="none">
            <a:spAutoFit/>
          </a:bodyPr>
          <a:lstStyle/>
          <a:p>
            <a:r>
              <a:rPr lang="zh-CN" altLang="en-US" sz="2000" b="1" dirty="0" smtClean="0">
                <a:solidFill>
                  <a:srgbClr val="FF0000"/>
                </a:solidFill>
                <a:latin typeface="Times New Roman" panose="02020603050405020304" pitchFamily="18" charset="0"/>
                <a:cs typeface="Times New Roman" panose="02020603050405020304" pitchFamily="18" charset="0"/>
              </a:rPr>
              <a:t>几乎没有阻碍</a:t>
            </a:r>
            <a:endParaRPr lang="en-US" sz="2000" b="1" dirty="0" smtClean="0">
              <a:solidFill>
                <a:srgbClr val="FF0000"/>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2533031" y="5791200"/>
            <a:ext cx="2000869" cy="400110"/>
          </a:xfrm>
          <a:prstGeom prst="rect">
            <a:avLst/>
          </a:prstGeom>
        </p:spPr>
        <p:txBody>
          <a:bodyPr wrap="none">
            <a:spAutoFit/>
          </a:bodyPr>
          <a:lstStyle/>
          <a:p>
            <a:r>
              <a:rPr lang="zh-CN" altLang="en-US" sz="2000" b="1" dirty="0" smtClean="0">
                <a:solidFill>
                  <a:srgbClr val="FF0000"/>
                </a:solidFill>
                <a:latin typeface="Times New Roman" panose="02020603050405020304" pitchFamily="18" charset="0"/>
                <a:cs typeface="Times New Roman" panose="02020603050405020304" pitchFamily="18" charset="0"/>
              </a:rPr>
              <a:t>非常强烈的阻碍</a:t>
            </a:r>
            <a:endParaRPr lang="en-US" sz="2000" b="1" dirty="0" smtClean="0">
              <a:solidFill>
                <a:srgbClr val="FF0000"/>
              </a:solidFill>
              <a:latin typeface="Times New Roman" panose="02020603050405020304" pitchFamily="18" charset="0"/>
              <a:cs typeface="Times New Roman" panose="02020603050405020304" pitchFamily="18" charset="0"/>
            </a:endParaRPr>
          </a:p>
        </p:txBody>
      </p:sp>
      <p:pic>
        <p:nvPicPr>
          <p:cNvPr id="4" name="Picture 3" descr="picture for insulator and conductor" title="picture for insulator and conducto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14400" y="2613810"/>
            <a:ext cx="7496757" cy="3685390"/>
          </a:xfrm>
          <a:prstGeom prst="rect">
            <a:avLst/>
          </a:prstGeom>
        </p:spPr>
      </p:pic>
    </p:spTree>
    <p:extLst>
      <p:ext uri="{BB962C8B-B14F-4D97-AF65-F5344CB8AC3E}">
        <p14:creationId xmlns:p14="http://schemas.microsoft.com/office/powerpoint/2010/main" val="32780663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7200" y="503238"/>
            <a:ext cx="8229600" cy="563562"/>
          </a:xfrm>
        </p:spPr>
        <p:txBody>
          <a:bodyPr>
            <a:normAutofit fontScale="90000"/>
          </a:bodyPr>
          <a:lstStyle/>
          <a:p>
            <a:r>
              <a:rPr lang="zh-CN" altLang="en-US" dirty="0" smtClean="0">
                <a:latin typeface="Times New Roman" panose="02020603050405020304" pitchFamily="18" charset="0"/>
                <a:cs typeface="Times New Roman" panose="02020603050405020304" pitchFamily="18" charset="0"/>
              </a:rPr>
              <a:t> 基</a:t>
            </a:r>
            <a:r>
              <a:rPr lang="zh-CN" altLang="en-US" dirty="0">
                <a:latin typeface="Times New Roman" panose="02020603050405020304" pitchFamily="18" charset="0"/>
                <a:cs typeface="Times New Roman" panose="02020603050405020304" pitchFamily="18" charset="0"/>
              </a:rPr>
              <a:t>本术语 </a:t>
            </a:r>
            <a:endParaRPr lang="en-US"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19</a:t>
            </a:fld>
            <a:endParaRPr lang="en-US" dirty="0"/>
          </a:p>
        </p:txBody>
      </p:sp>
      <p:sp>
        <p:nvSpPr>
          <p:cNvPr id="11" name="Rounded Rectangle 44"/>
          <p:cNvSpPr>
            <a:spLocks noChangeArrowheads="1"/>
          </p:cNvSpPr>
          <p:nvPr/>
        </p:nvSpPr>
        <p:spPr bwMode="auto">
          <a:xfrm>
            <a:off x="6553200" y="2484437"/>
            <a:ext cx="2057400" cy="481012"/>
          </a:xfrm>
          <a:prstGeom prst="roundRect">
            <a:avLst>
              <a:gd name="adj" fmla="val 16667"/>
            </a:avLst>
          </a:prstGeom>
          <a:solidFill>
            <a:schemeClr val="bg1"/>
          </a:solidFill>
          <a:ln w="12700">
            <a:solidFill>
              <a:schemeClr val="accent2"/>
            </a:solidFill>
            <a:round/>
            <a:headEnd/>
            <a:tailEnd/>
          </a:ln>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a:r>
              <a:rPr lang="ja-JP" altLang="en-US" sz="2800" b="1" dirty="0" smtClean="0">
                <a:solidFill>
                  <a:srgbClr val="FF0000"/>
                </a:solidFill>
                <a:latin typeface="Times New Roman" panose="02020603050405020304" pitchFamily="18" charset="0"/>
                <a:cs typeface="Times New Roman" panose="02020603050405020304" pitchFamily="18" charset="0"/>
              </a:rPr>
              <a:t>导</a:t>
            </a:r>
            <a:r>
              <a:rPr lang="ja-JP" altLang="en-US" sz="2800" b="1" dirty="0">
                <a:solidFill>
                  <a:srgbClr val="FF0000"/>
                </a:solidFill>
                <a:latin typeface="Times New Roman" panose="02020603050405020304" pitchFamily="18" charset="0"/>
                <a:cs typeface="Times New Roman" panose="02020603050405020304" pitchFamily="18" charset="0"/>
              </a:rPr>
              <a:t>体</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
        <p:nvSpPr>
          <p:cNvPr id="12" name="Rounded Rectangle 47"/>
          <p:cNvSpPr>
            <a:spLocks noChangeArrowheads="1"/>
          </p:cNvSpPr>
          <p:nvPr/>
        </p:nvSpPr>
        <p:spPr bwMode="auto">
          <a:xfrm>
            <a:off x="6648450" y="4654549"/>
            <a:ext cx="1885950" cy="496888"/>
          </a:xfrm>
          <a:prstGeom prst="roundRect">
            <a:avLst>
              <a:gd name="adj" fmla="val 16667"/>
            </a:avLst>
          </a:prstGeom>
          <a:solidFill>
            <a:schemeClr val="bg1"/>
          </a:solidFill>
          <a:ln w="12700">
            <a:solidFill>
              <a:schemeClr val="accent2"/>
            </a:solidFill>
            <a:round/>
            <a:headEnd/>
            <a:tailEnd/>
          </a:ln>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a:r>
              <a:rPr lang="ja-JP" altLang="en-US" sz="2800" b="1" dirty="0">
                <a:solidFill>
                  <a:srgbClr val="FF0000"/>
                </a:solidFill>
                <a:latin typeface="Times New Roman" panose="02020603050405020304" pitchFamily="18" charset="0"/>
                <a:cs typeface="Times New Roman" panose="02020603050405020304" pitchFamily="18" charset="0"/>
              </a:rPr>
              <a:t>绝缘体</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pic>
        <p:nvPicPr>
          <p:cNvPr id="13" name="Picture 2" descr="This figure shows an example of ceramic material" title="Ceramic"/>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6750" y="5137150"/>
            <a:ext cx="952500"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1"/>
          <p:cNvSpPr>
            <a:spLocks noChangeArrowheads="1"/>
          </p:cNvSpPr>
          <p:nvPr/>
        </p:nvSpPr>
        <p:spPr bwMode="auto">
          <a:xfrm>
            <a:off x="628004" y="5673724"/>
            <a:ext cx="108555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a:r>
              <a:rPr lang="ja-JP" altLang="en-US" sz="2800" b="1" dirty="0">
                <a:latin typeface="Times New Roman" panose="02020603050405020304" pitchFamily="18" charset="0"/>
                <a:cs typeface="Times New Roman" panose="02020603050405020304" pitchFamily="18" charset="0"/>
              </a:rPr>
              <a:t> 陶瓷 </a:t>
            </a:r>
            <a:endParaRPr lang="en-US" altLang="en-US" sz="2800" b="1" dirty="0"/>
          </a:p>
        </p:txBody>
      </p:sp>
      <p:pic>
        <p:nvPicPr>
          <p:cNvPr id="18" name="Picture 7" descr="This figure shows the example of a glass material" title="Glas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01963" y="4437062"/>
            <a:ext cx="1231900"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0"/>
          <p:cNvSpPr>
            <a:spLocks noChangeArrowheads="1"/>
          </p:cNvSpPr>
          <p:nvPr/>
        </p:nvSpPr>
        <p:spPr bwMode="auto">
          <a:xfrm>
            <a:off x="3090528" y="4848225"/>
            <a:ext cx="102143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a:r>
              <a:rPr lang="ja-JP" altLang="en-US" sz="2800" b="1" dirty="0">
                <a:latin typeface="Times New Roman" panose="02020603050405020304" pitchFamily="18" charset="0"/>
                <a:cs typeface="Times New Roman" panose="02020603050405020304" pitchFamily="18" charset="0"/>
              </a:rPr>
              <a:t> 玻璃</a:t>
            </a:r>
            <a:endParaRPr lang="en-US" altLang="en-US" sz="2800" b="1" dirty="0"/>
          </a:p>
        </p:txBody>
      </p:sp>
      <p:pic>
        <p:nvPicPr>
          <p:cNvPr id="20" name="Picture 8" descr="This figures shows an example of wet wood material" title="Wet wood"/>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14350" y="3690937"/>
            <a:ext cx="161925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8"/>
          <p:cNvSpPr>
            <a:spLocks noChangeArrowheads="1"/>
          </p:cNvSpPr>
          <p:nvPr/>
        </p:nvSpPr>
        <p:spPr bwMode="auto">
          <a:xfrm>
            <a:off x="595313" y="3932237"/>
            <a:ext cx="13564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r>
              <a:rPr lang="ja-JP" altLang="en-US" sz="2800" b="1" dirty="0">
                <a:latin typeface="Times New Roman" panose="02020603050405020304" pitchFamily="18" charset="0"/>
                <a:cs typeface="Times New Roman" panose="02020603050405020304" pitchFamily="18" charset="0"/>
              </a:rPr>
              <a:t> 湿木头</a:t>
            </a:r>
            <a:endParaRPr lang="en-US" altLang="en-US" sz="2800" b="1" dirty="0"/>
          </a:p>
        </p:txBody>
      </p:sp>
      <p:pic>
        <p:nvPicPr>
          <p:cNvPr id="22" name="Picture 9" descr="This figure illustrates a metal material" title="metal"/>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14350" y="2179637"/>
            <a:ext cx="1425575" cy="96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9"/>
          <p:cNvSpPr>
            <a:spLocks noChangeArrowheads="1"/>
          </p:cNvSpPr>
          <p:nvPr/>
        </p:nvSpPr>
        <p:spPr bwMode="auto">
          <a:xfrm>
            <a:off x="762000" y="2266017"/>
            <a:ext cx="9060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r>
              <a:rPr lang="ja-JP" altLang="en-US" sz="2800" b="1" dirty="0"/>
              <a:t>金属</a:t>
            </a:r>
            <a:endParaRPr lang="en-US" altLang="en-US" sz="2800" b="1" dirty="0"/>
          </a:p>
        </p:txBody>
      </p:sp>
      <p:pic>
        <p:nvPicPr>
          <p:cNvPr id="24" name="Picture 10" descr="This figure shows an example of rubber material" title="Rubbe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758267" y="3508375"/>
            <a:ext cx="1398058"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25"/>
          <p:cNvSpPr/>
          <p:nvPr/>
        </p:nvSpPr>
        <p:spPr>
          <a:xfrm>
            <a:off x="152400" y="1244025"/>
            <a:ext cx="5852884" cy="523220"/>
          </a:xfrm>
          <a:prstGeom prst="rect">
            <a:avLst/>
          </a:prstGeom>
        </p:spPr>
        <p:txBody>
          <a:bodyPr wrap="none">
            <a:spAutoFit/>
          </a:bodyPr>
          <a:lstStyle/>
          <a:p>
            <a:pPr marL="457200" indent="-457200">
              <a:buClr>
                <a:srgbClr val="0000FF"/>
              </a:buClr>
              <a:buFont typeface="Wingdings" panose="05000000000000000000" pitchFamily="2" charset="2"/>
              <a:buChar char="q"/>
            </a:pPr>
            <a:r>
              <a:rPr lang="en-US" altLang="en-US" sz="2800" kern="0" dirty="0" smtClean="0">
                <a:latin typeface="Times New Roman" panose="02020603050405020304" pitchFamily="18" charset="0"/>
                <a:cs typeface="Times New Roman" panose="02020603050405020304" pitchFamily="18" charset="0"/>
              </a:rPr>
              <a:t> </a:t>
            </a:r>
            <a:r>
              <a:rPr lang="zh-CN" altLang="en-US" sz="2800" kern="0" dirty="0">
                <a:latin typeface="Times New Roman" panose="02020603050405020304" pitchFamily="18" charset="0"/>
                <a:cs typeface="Times New Roman" panose="02020603050405020304" pitchFamily="18" charset="0"/>
              </a:rPr>
              <a:t> 请将这些材料分组到正确的类</a:t>
            </a:r>
            <a:r>
              <a:rPr lang="zh-CN" altLang="en-US" sz="2800" kern="0" dirty="0" smtClean="0">
                <a:latin typeface="Times New Roman" panose="02020603050405020304" pitchFamily="18" charset="0"/>
                <a:cs typeface="Times New Roman" panose="02020603050405020304" pitchFamily="18" charset="0"/>
              </a:rPr>
              <a:t>别</a:t>
            </a:r>
            <a:endParaRPr lang="en-US" altLang="en-US" sz="3200" kern="0" dirty="0">
              <a:latin typeface="Times New Roman" panose="02020603050405020304" pitchFamily="18" charset="0"/>
              <a:cs typeface="Times New Roman" panose="02020603050405020304" pitchFamily="18" charset="0"/>
            </a:endParaRPr>
          </a:p>
        </p:txBody>
      </p:sp>
      <p:pic>
        <p:nvPicPr>
          <p:cNvPr id="27" name="Picture 26" descr="This figure shows an example of dry wood material" title="Dry wood"/>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5400000">
            <a:off x="2899283" y="2334193"/>
            <a:ext cx="1452892" cy="980702"/>
          </a:xfrm>
          <a:prstGeom prst="rect">
            <a:avLst/>
          </a:prstGeom>
        </p:spPr>
      </p:pic>
      <p:sp>
        <p:nvSpPr>
          <p:cNvPr id="28" name="Rectangle 28"/>
          <p:cNvSpPr>
            <a:spLocks noChangeArrowheads="1"/>
          </p:cNvSpPr>
          <p:nvPr/>
        </p:nvSpPr>
        <p:spPr bwMode="auto">
          <a:xfrm>
            <a:off x="2992382" y="2661443"/>
            <a:ext cx="12666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r>
              <a:rPr lang="ja-JP" altLang="en-US" sz="2800" b="1" dirty="0">
                <a:latin typeface="Times New Roman" panose="02020603050405020304" pitchFamily="18" charset="0"/>
                <a:cs typeface="Times New Roman" panose="02020603050405020304" pitchFamily="18" charset="0"/>
              </a:rPr>
              <a:t>干木头</a:t>
            </a:r>
            <a:endParaRPr lang="en-US" altLang="en-US" sz="2800" b="1" dirty="0"/>
          </a:p>
        </p:txBody>
      </p:sp>
      <p:sp>
        <p:nvSpPr>
          <p:cNvPr id="4" name="Rectangle 3"/>
          <p:cNvSpPr/>
          <p:nvPr/>
        </p:nvSpPr>
        <p:spPr>
          <a:xfrm>
            <a:off x="4989472" y="4022448"/>
            <a:ext cx="1062700" cy="523220"/>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橡胶</a:t>
            </a:r>
          </a:p>
        </p:txBody>
      </p:sp>
    </p:spTree>
    <p:extLst>
      <p:ext uri="{BB962C8B-B14F-4D97-AF65-F5344CB8AC3E}">
        <p14:creationId xmlns:p14="http://schemas.microsoft.com/office/powerpoint/2010/main" val="40244604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533400" y="1369397"/>
            <a:ext cx="822960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algn="just">
              <a:lnSpc>
                <a:spcPct val="100000"/>
              </a:lnSpc>
              <a:spcBef>
                <a:spcPct val="0"/>
              </a:spcBef>
              <a:buClr>
                <a:srgbClr val="3333FF"/>
              </a:buClr>
              <a:buFont typeface="Wingdings" panose="05000000000000000000" pitchFamily="2" charset="2"/>
              <a:buChar char="q"/>
            </a:pPr>
            <a:r>
              <a:rPr lang="zh-CN" altLang="en-US" sz="3200" dirty="0" smtClean="0">
                <a:latin typeface="+mn-lt"/>
                <a:cs typeface="Times New Roman" panose="02020603050405020304" pitchFamily="18" charset="0"/>
              </a:rPr>
              <a:t>不</a:t>
            </a:r>
            <a:r>
              <a:rPr lang="zh-CN" altLang="en-US" sz="3200" dirty="0">
                <a:latin typeface="+mn-lt"/>
                <a:cs typeface="Times New Roman" panose="02020603050405020304" pitchFamily="18" charset="0"/>
              </a:rPr>
              <a:t>提供或暗示任何法律建议，也不打</a:t>
            </a:r>
            <a:r>
              <a:rPr lang="zh-CN" altLang="en-US" sz="3200" dirty="0" smtClean="0">
                <a:latin typeface="+mn-lt"/>
                <a:cs typeface="Times New Roman" panose="02020603050405020304" pitchFamily="18" charset="0"/>
              </a:rPr>
              <a:t>算建</a:t>
            </a:r>
            <a:r>
              <a:rPr lang="zh-CN" altLang="en-US" sz="3200" dirty="0">
                <a:latin typeface="+mn-lt"/>
                <a:cs typeface="Times New Roman" panose="02020603050405020304" pitchFamily="18" charset="0"/>
              </a:rPr>
              <a:t>立律</a:t>
            </a:r>
            <a:r>
              <a:rPr lang="zh-CN" altLang="en-US" sz="3200" dirty="0" smtClean="0">
                <a:latin typeface="+mn-lt"/>
                <a:cs typeface="Times New Roman" panose="02020603050405020304" pitchFamily="18" charset="0"/>
              </a:rPr>
              <a:t>师</a:t>
            </a:r>
            <a:r>
              <a:rPr lang="en-US" altLang="zh-CN" sz="3200" dirty="0" smtClean="0">
                <a:latin typeface="+mn-lt"/>
                <a:cs typeface="Times New Roman" panose="02020603050405020304" pitchFamily="18" charset="0"/>
              </a:rPr>
              <a:t>-</a:t>
            </a:r>
            <a:r>
              <a:rPr lang="zh-CN" altLang="en-US" sz="3200" dirty="0" smtClean="0">
                <a:latin typeface="+mn-lt"/>
                <a:cs typeface="Times New Roman" panose="02020603050405020304" pitchFamily="18" charset="0"/>
              </a:rPr>
              <a:t>客</a:t>
            </a:r>
            <a:r>
              <a:rPr lang="zh-CN" altLang="en-US" sz="3200" dirty="0">
                <a:latin typeface="+mn-lt"/>
                <a:cs typeface="Times New Roman" panose="02020603050405020304" pitchFamily="18" charset="0"/>
              </a:rPr>
              <a:t>户关系。如果需要法律建议或其他专家协助，则应寻求合格专业人员的服务。</a:t>
            </a:r>
            <a:endParaRPr lang="en-US" altLang="en-US" sz="3200" dirty="0">
              <a:latin typeface="+mn-lt"/>
              <a:cs typeface="Times New Roman" panose="02020603050405020304" pitchFamily="18" charset="0"/>
            </a:endParaRPr>
          </a:p>
          <a:p>
            <a:pPr algn="just" eaLnBrk="1" hangingPunct="1">
              <a:lnSpc>
                <a:spcPct val="100000"/>
              </a:lnSpc>
              <a:spcBef>
                <a:spcPct val="0"/>
              </a:spcBef>
              <a:buClr>
                <a:srgbClr val="3333FF"/>
              </a:buClr>
              <a:buFont typeface="Wingdings" panose="05000000000000000000" pitchFamily="2" charset="2"/>
              <a:buChar char="q"/>
            </a:pPr>
            <a:endParaRPr lang="en-US" altLang="en-US" sz="2800" dirty="0" smtClean="0">
              <a:latin typeface="+mn-lt"/>
              <a:cs typeface="Times New Roman" panose="02020603050405020304" pitchFamily="18" charset="0"/>
            </a:endParaRPr>
          </a:p>
          <a:p>
            <a:pPr algn="just">
              <a:lnSpc>
                <a:spcPct val="100000"/>
              </a:lnSpc>
              <a:spcBef>
                <a:spcPct val="0"/>
              </a:spcBef>
              <a:buClr>
                <a:srgbClr val="3333FF"/>
              </a:buClr>
              <a:buFont typeface="Wingdings" panose="05000000000000000000" pitchFamily="2" charset="2"/>
              <a:buChar char="q"/>
            </a:pPr>
            <a:r>
              <a:rPr lang="zh-CN" altLang="en-US" sz="3200" b="1" dirty="0">
                <a:latin typeface="+mn-lt"/>
                <a:cs typeface="Times New Roman" panose="02020603050405020304" pitchFamily="18" charset="0"/>
              </a:rPr>
              <a:t>雇主及其员工有责任遵守其工作所在司法辖区内所有相关的</a:t>
            </a:r>
            <a:r>
              <a:rPr lang="en-US" altLang="zh-CN" sz="3200" b="1" dirty="0">
                <a:latin typeface="+mn-lt"/>
                <a:cs typeface="Times New Roman" panose="02020603050405020304" pitchFamily="18" charset="0"/>
              </a:rPr>
              <a:t>OSHA</a:t>
            </a:r>
            <a:r>
              <a:rPr lang="zh-CN" altLang="en-US" sz="3200" b="1" dirty="0">
                <a:latin typeface="+mn-lt"/>
                <a:cs typeface="Times New Roman" panose="02020603050405020304" pitchFamily="18" charset="0"/>
              </a:rPr>
              <a:t>规则和规定</a:t>
            </a:r>
            <a:r>
              <a:rPr lang="zh-CN" altLang="en-US" sz="3200" dirty="0">
                <a:latin typeface="+mn-lt"/>
                <a:cs typeface="Times New Roman" panose="02020603050405020304" pitchFamily="18" charset="0"/>
              </a:rPr>
              <a:t>。</a:t>
            </a:r>
            <a:r>
              <a:rPr lang="zh-CN" altLang="en-US" sz="3200" dirty="0">
                <a:latin typeface="Arial" panose="020B0604020202020204" pitchFamily="34" charset="0"/>
                <a:cs typeface="Arial" panose="020B0604020202020204" pitchFamily="34" charset="0"/>
              </a:rPr>
              <a:t> </a:t>
            </a:r>
          </a:p>
          <a:p>
            <a:pPr algn="just" eaLnBrk="1" hangingPunct="1">
              <a:lnSpc>
                <a:spcPct val="100000"/>
              </a:lnSpc>
              <a:spcBef>
                <a:spcPct val="0"/>
              </a:spcBef>
              <a:buClr>
                <a:srgbClr val="3333FF"/>
              </a:buClr>
              <a:buFont typeface="Wingdings" panose="05000000000000000000" pitchFamily="2" charset="2"/>
              <a:buChar char="q"/>
            </a:pPr>
            <a:endParaRPr lang="en-US" altLang="en-US" sz="3200" dirty="0">
              <a:latin typeface="Times New Roman" panose="02020603050405020304" pitchFamily="18" charset="0"/>
              <a:cs typeface="Times New Roman" panose="02020603050405020304" pitchFamily="18" charset="0"/>
            </a:endParaRPr>
          </a:p>
        </p:txBody>
      </p:sp>
      <p:sp>
        <p:nvSpPr>
          <p:cNvPr id="6" name="Title 1"/>
          <p:cNvSpPr>
            <a:spLocks noGrp="1"/>
          </p:cNvSpPr>
          <p:nvPr>
            <p:ph type="title"/>
          </p:nvPr>
        </p:nvSpPr>
        <p:spPr>
          <a:xfrm>
            <a:off x="457200" y="457200"/>
            <a:ext cx="8229600" cy="563562"/>
          </a:xfrm>
        </p:spPr>
        <p:txBody>
          <a:bodyPr>
            <a:normAutofit fontScale="90000"/>
          </a:bodyPr>
          <a:lstStyle/>
          <a:p>
            <a:r>
              <a:rPr lang="zh-CN" altLang="en-US" dirty="0" smtClean="0">
                <a:latin typeface="Times New Roman" panose="02020603050405020304" pitchFamily="18" charset="0"/>
                <a:ea typeface="SimSun" panose="02010600030101010101" pitchFamily="2" charset="-122"/>
              </a:rPr>
              <a:t>免责声明</a:t>
            </a:r>
            <a:endParaRPr lang="en-US" altLang="en-US" dirty="0">
              <a:latin typeface="Times New Roman" panose="02020603050405020304" pitchFamily="18" charset="0"/>
              <a:ea typeface="SimSun" panose="02010600030101010101" pitchFamily="2" charset="-122"/>
            </a:endParaRPr>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2</a:t>
            </a:fld>
            <a:endParaRPr lang="en-US" dirty="0"/>
          </a:p>
        </p:txBody>
      </p:sp>
    </p:spTree>
    <p:extLst>
      <p:ext uri="{BB962C8B-B14F-4D97-AF65-F5344CB8AC3E}">
        <p14:creationId xmlns:p14="http://schemas.microsoft.com/office/powerpoint/2010/main" val="38419530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7200" y="503238"/>
            <a:ext cx="8229600" cy="563562"/>
          </a:xfrm>
        </p:spPr>
        <p:txBody>
          <a:bodyPr>
            <a:normAutofit fontScale="90000"/>
          </a:bodyPr>
          <a:lstStyle/>
          <a:p>
            <a:r>
              <a:rPr lang="zh-CN" altLang="en-US" dirty="0" smtClean="0">
                <a:latin typeface="Times New Roman" panose="02020603050405020304" pitchFamily="18" charset="0"/>
                <a:cs typeface="Times New Roman" panose="02020603050405020304" pitchFamily="18" charset="0"/>
              </a:rPr>
              <a:t>  基</a:t>
            </a:r>
            <a:r>
              <a:rPr lang="zh-CN" altLang="en-US" dirty="0">
                <a:latin typeface="Times New Roman" panose="02020603050405020304" pitchFamily="18" charset="0"/>
                <a:cs typeface="Times New Roman" panose="02020603050405020304" pitchFamily="18" charset="0"/>
              </a:rPr>
              <a:t>本术语 </a:t>
            </a:r>
            <a:endParaRPr lang="en-US"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20</a:t>
            </a:fld>
            <a:endParaRPr lang="en-US" dirty="0"/>
          </a:p>
        </p:txBody>
      </p:sp>
      <p:sp>
        <p:nvSpPr>
          <p:cNvPr id="29" name="Rounded Rectangle 44"/>
          <p:cNvSpPr>
            <a:spLocks noChangeArrowheads="1"/>
          </p:cNvSpPr>
          <p:nvPr/>
        </p:nvSpPr>
        <p:spPr bwMode="auto">
          <a:xfrm>
            <a:off x="6502400" y="2711451"/>
            <a:ext cx="1981200" cy="481013"/>
          </a:xfrm>
          <a:prstGeom prst="roundRect">
            <a:avLst>
              <a:gd name="adj" fmla="val 16667"/>
            </a:avLst>
          </a:prstGeom>
          <a:solidFill>
            <a:schemeClr val="bg1"/>
          </a:solidFill>
          <a:ln w="12700">
            <a:solidFill>
              <a:schemeClr val="accent2"/>
            </a:solidFill>
            <a:round/>
            <a:headEnd/>
            <a:tailEnd/>
          </a:ln>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a:r>
              <a:rPr lang="ja-JP" altLang="en-US" sz="2800" b="1" dirty="0">
                <a:solidFill>
                  <a:srgbClr val="FF0000"/>
                </a:solidFill>
                <a:latin typeface="Times New Roman" panose="02020603050405020304" pitchFamily="18" charset="0"/>
                <a:cs typeface="Times New Roman" panose="02020603050405020304" pitchFamily="18" charset="0"/>
              </a:rPr>
              <a:t>导体</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
        <p:nvSpPr>
          <p:cNvPr id="30" name="Rounded Rectangle 47"/>
          <p:cNvSpPr>
            <a:spLocks noChangeArrowheads="1"/>
          </p:cNvSpPr>
          <p:nvPr/>
        </p:nvSpPr>
        <p:spPr bwMode="auto">
          <a:xfrm>
            <a:off x="6883400" y="4884739"/>
            <a:ext cx="1733550" cy="495300"/>
          </a:xfrm>
          <a:prstGeom prst="roundRect">
            <a:avLst>
              <a:gd name="adj" fmla="val 16667"/>
            </a:avLst>
          </a:prstGeom>
          <a:solidFill>
            <a:schemeClr val="bg1"/>
          </a:solidFill>
          <a:ln w="12700">
            <a:solidFill>
              <a:schemeClr val="accent2"/>
            </a:solidFill>
            <a:round/>
            <a:headEnd/>
            <a:tailEnd/>
          </a:ln>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a:r>
              <a:rPr lang="ja-JP" altLang="en-US" sz="2800" b="1" dirty="0">
                <a:solidFill>
                  <a:srgbClr val="FF0000"/>
                </a:solidFill>
                <a:latin typeface="Times New Roman" panose="02020603050405020304" pitchFamily="18" charset="0"/>
                <a:cs typeface="Times New Roman" panose="02020603050405020304" pitchFamily="18" charset="0"/>
              </a:rPr>
              <a:t>绝缘体</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pic>
        <p:nvPicPr>
          <p:cNvPr id="31" name="Picture 2" descr="This figure shows an example of ceramic material" title="Ceramic"/>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5775" y="4548189"/>
            <a:ext cx="952500"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Rectangle 11"/>
          <p:cNvSpPr>
            <a:spLocks noChangeArrowheads="1"/>
          </p:cNvSpPr>
          <p:nvPr/>
        </p:nvSpPr>
        <p:spPr bwMode="auto">
          <a:xfrm>
            <a:off x="505143" y="5099051"/>
            <a:ext cx="99578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a:r>
              <a:rPr lang="ja-JP" altLang="en-US" sz="2800" b="1" dirty="0">
                <a:latin typeface="Times New Roman" panose="02020603050405020304" pitchFamily="18" charset="0"/>
                <a:cs typeface="Times New Roman" panose="02020603050405020304" pitchFamily="18" charset="0"/>
              </a:rPr>
              <a:t>陶瓷 </a:t>
            </a:r>
            <a:endParaRPr lang="en-US" altLang="en-US" sz="2800" b="1" dirty="0"/>
          </a:p>
        </p:txBody>
      </p:sp>
      <p:pic>
        <p:nvPicPr>
          <p:cNvPr id="33" name="Picture 7" descr="This figure shows an example of glass material" title="Glas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38338" y="4389439"/>
            <a:ext cx="1231900"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Rectangle 10"/>
          <p:cNvSpPr>
            <a:spLocks noChangeArrowheads="1"/>
          </p:cNvSpPr>
          <p:nvPr/>
        </p:nvSpPr>
        <p:spPr bwMode="auto">
          <a:xfrm>
            <a:off x="2081435" y="4870451"/>
            <a:ext cx="9060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a:r>
              <a:rPr lang="ja-JP" altLang="en-US" sz="2800" b="1" dirty="0">
                <a:latin typeface="Times New Roman" panose="02020603050405020304" pitchFamily="18" charset="0"/>
                <a:cs typeface="Times New Roman" panose="02020603050405020304" pitchFamily="18" charset="0"/>
              </a:rPr>
              <a:t>玻璃</a:t>
            </a:r>
            <a:endParaRPr lang="en-US" altLang="en-US" sz="2800" b="1" dirty="0"/>
          </a:p>
        </p:txBody>
      </p:sp>
      <p:pic>
        <p:nvPicPr>
          <p:cNvPr id="35" name="Picture 8" descr="This figure shows an example of wet wood material" title="wet wood"/>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200400" y="2501901"/>
            <a:ext cx="161925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Rectangle 28"/>
          <p:cNvSpPr>
            <a:spLocks noChangeArrowheads="1"/>
          </p:cNvSpPr>
          <p:nvPr/>
        </p:nvSpPr>
        <p:spPr bwMode="auto">
          <a:xfrm>
            <a:off x="3124200" y="2686051"/>
            <a:ext cx="12666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r>
              <a:rPr lang="ja-JP" altLang="en-US" sz="2800" b="1" dirty="0">
                <a:latin typeface="Times New Roman" panose="02020603050405020304" pitchFamily="18" charset="0"/>
                <a:cs typeface="Times New Roman" panose="02020603050405020304" pitchFamily="18" charset="0"/>
              </a:rPr>
              <a:t>湿木头</a:t>
            </a:r>
            <a:endParaRPr lang="en-US" altLang="en-US" sz="2800" b="1" dirty="0"/>
          </a:p>
        </p:txBody>
      </p:sp>
      <p:pic>
        <p:nvPicPr>
          <p:cNvPr id="37" name="Picture 9" descr="This figure shows the example of a metal material" title="Metal"/>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04888" y="2530476"/>
            <a:ext cx="1425575"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Rectangle 9"/>
          <p:cNvSpPr>
            <a:spLocks noChangeArrowheads="1"/>
          </p:cNvSpPr>
          <p:nvPr/>
        </p:nvSpPr>
        <p:spPr bwMode="auto">
          <a:xfrm>
            <a:off x="1219200" y="2690814"/>
            <a:ext cx="9060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r>
              <a:rPr lang="ja-JP" altLang="en-US" sz="2800" b="1" dirty="0"/>
              <a:t>金属</a:t>
            </a:r>
            <a:endParaRPr lang="en-US" altLang="en-US" sz="2800" b="1" dirty="0"/>
          </a:p>
        </p:txBody>
      </p:sp>
      <p:pic>
        <p:nvPicPr>
          <p:cNvPr id="39" name="Picture 10" descr="This figure shows an example of rubber material" title="Rubbe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487738" y="4629152"/>
            <a:ext cx="1455737"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ectangle 12"/>
          <p:cNvSpPr>
            <a:spLocks noChangeArrowheads="1"/>
          </p:cNvSpPr>
          <p:nvPr/>
        </p:nvSpPr>
        <p:spPr bwMode="auto">
          <a:xfrm>
            <a:off x="3798316" y="5055587"/>
            <a:ext cx="9060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r>
              <a:rPr lang="en-US" sz="2800" b="1" dirty="0">
                <a:latin typeface="Times New Roman" panose="02020603050405020304" pitchFamily="18" charset="0"/>
                <a:cs typeface="Times New Roman" panose="02020603050405020304" pitchFamily="18" charset="0"/>
              </a:rPr>
              <a:t>橡胶</a:t>
            </a:r>
          </a:p>
        </p:txBody>
      </p:sp>
      <p:sp>
        <p:nvSpPr>
          <p:cNvPr id="41" name="Rounded Rectangle 12" descr="It contains all materials in a conductor group" title="conductor group"/>
          <p:cNvSpPr>
            <a:spLocks noChangeArrowheads="1"/>
          </p:cNvSpPr>
          <p:nvPr/>
        </p:nvSpPr>
        <p:spPr bwMode="auto">
          <a:xfrm>
            <a:off x="605246" y="2209800"/>
            <a:ext cx="8140292" cy="1471614"/>
          </a:xfrm>
          <a:prstGeom prst="roundRect">
            <a:avLst>
              <a:gd name="adj" fmla="val 16667"/>
            </a:avLst>
          </a:prstGeom>
          <a:noFill/>
          <a:ln w="47625">
            <a:solidFill>
              <a:srgbClr val="7030A0"/>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buSzPct val="100000"/>
              <a:buFont typeface="Times New Roman" panose="02020603050405020304" pitchFamily="18" charset="0"/>
              <a:buNone/>
            </a:pPr>
            <a:endParaRPr lang="en-US" altLang="en-US" dirty="0">
              <a:cs typeface="Arial" panose="020B0604020202020204" pitchFamily="34" charset="0"/>
            </a:endParaRPr>
          </a:p>
        </p:txBody>
      </p:sp>
      <p:sp>
        <p:nvSpPr>
          <p:cNvPr id="42" name="Rounded Rectangle 17" descr="It contains a group of insulator materials" title="insulator group"/>
          <p:cNvSpPr>
            <a:spLocks noChangeArrowheads="1"/>
          </p:cNvSpPr>
          <p:nvPr/>
        </p:nvSpPr>
        <p:spPr bwMode="auto">
          <a:xfrm>
            <a:off x="304800" y="4137026"/>
            <a:ext cx="8542338" cy="1930401"/>
          </a:xfrm>
          <a:prstGeom prst="roundRect">
            <a:avLst>
              <a:gd name="adj" fmla="val 16667"/>
            </a:avLst>
          </a:prstGeom>
          <a:noFill/>
          <a:ln w="47625">
            <a:solidFill>
              <a:srgbClr val="0070C0"/>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buSzPct val="100000"/>
              <a:buFont typeface="Times New Roman" panose="02020603050405020304" pitchFamily="18" charset="0"/>
              <a:buNone/>
            </a:pPr>
            <a:endParaRPr lang="en-US" altLang="en-US" dirty="0">
              <a:cs typeface="Arial" panose="020B0604020202020204" pitchFamily="34" charset="0"/>
            </a:endParaRPr>
          </a:p>
        </p:txBody>
      </p:sp>
      <p:sp>
        <p:nvSpPr>
          <p:cNvPr id="43" name="Rectangle 42"/>
          <p:cNvSpPr/>
          <p:nvPr/>
        </p:nvSpPr>
        <p:spPr>
          <a:xfrm>
            <a:off x="152400" y="1244025"/>
            <a:ext cx="5673348" cy="523220"/>
          </a:xfrm>
          <a:prstGeom prst="rect">
            <a:avLst/>
          </a:prstGeom>
        </p:spPr>
        <p:txBody>
          <a:bodyPr wrap="none">
            <a:spAutoFit/>
          </a:bodyPr>
          <a:lstStyle/>
          <a:p>
            <a:pPr marL="457200" indent="-457200">
              <a:buClr>
                <a:srgbClr val="0000FF"/>
              </a:buClr>
              <a:buFont typeface="Wingdings" panose="05000000000000000000" pitchFamily="2" charset="2"/>
              <a:buChar char="q"/>
            </a:pPr>
            <a:r>
              <a:rPr lang="zh-CN" altLang="en-US" sz="2800" kern="0" dirty="0">
                <a:latin typeface="Times New Roman" panose="02020603050405020304" pitchFamily="18" charset="0"/>
                <a:cs typeface="Times New Roman" panose="02020603050405020304" pitchFamily="18" charset="0"/>
              </a:rPr>
              <a:t>请将这些材料分组到正确的类别</a:t>
            </a:r>
            <a:endParaRPr lang="en-US" altLang="en-US" sz="3200" kern="0" dirty="0">
              <a:latin typeface="Times New Roman" panose="02020603050405020304" pitchFamily="18" charset="0"/>
              <a:cs typeface="Times New Roman" panose="02020603050405020304" pitchFamily="18" charset="0"/>
            </a:endParaRPr>
          </a:p>
        </p:txBody>
      </p:sp>
      <p:pic>
        <p:nvPicPr>
          <p:cNvPr id="44" name="Picture 43" descr="This figure shows an example of dry wood material" title="dry wood"/>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5400000">
            <a:off x="5186991" y="4641710"/>
            <a:ext cx="1452892" cy="980702"/>
          </a:xfrm>
          <a:prstGeom prst="rect">
            <a:avLst/>
          </a:prstGeom>
        </p:spPr>
      </p:pic>
      <p:sp>
        <p:nvSpPr>
          <p:cNvPr id="45" name="Rectangle 28"/>
          <p:cNvSpPr>
            <a:spLocks noChangeArrowheads="1"/>
          </p:cNvSpPr>
          <p:nvPr/>
        </p:nvSpPr>
        <p:spPr bwMode="auto">
          <a:xfrm>
            <a:off x="5299261" y="4936725"/>
            <a:ext cx="12666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r>
              <a:rPr lang="ja-JP" altLang="en-US" sz="2800" b="1" dirty="0">
                <a:latin typeface="Times New Roman" panose="02020603050405020304" pitchFamily="18" charset="0"/>
                <a:cs typeface="Times New Roman" panose="02020603050405020304" pitchFamily="18" charset="0"/>
              </a:rPr>
              <a:t>干木头</a:t>
            </a:r>
            <a:endParaRPr lang="en-US" altLang="en-US" sz="2800" b="1" dirty="0"/>
          </a:p>
        </p:txBody>
      </p:sp>
    </p:spTree>
    <p:extLst>
      <p:ext uri="{BB962C8B-B14F-4D97-AF65-F5344CB8AC3E}">
        <p14:creationId xmlns:p14="http://schemas.microsoft.com/office/powerpoint/2010/main" val="13442197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7200" y="503238"/>
            <a:ext cx="8229600" cy="563562"/>
          </a:xfrm>
        </p:spPr>
        <p:txBody>
          <a:bodyPr>
            <a:normAutofit fontScale="90000"/>
          </a:bodyPr>
          <a:lstStyle/>
          <a:p>
            <a:r>
              <a:rPr lang="zh-CN" altLang="en-US" dirty="0" smtClean="0">
                <a:latin typeface="Times New Roman" panose="02020603050405020304" pitchFamily="18" charset="0"/>
                <a:cs typeface="Times New Roman" panose="02020603050405020304" pitchFamily="18" charset="0"/>
              </a:rPr>
              <a:t> 基</a:t>
            </a:r>
            <a:r>
              <a:rPr lang="zh-CN" altLang="en-US" dirty="0">
                <a:latin typeface="Times New Roman" panose="02020603050405020304" pitchFamily="18" charset="0"/>
                <a:cs typeface="Times New Roman" panose="02020603050405020304" pitchFamily="18" charset="0"/>
              </a:rPr>
              <a:t>本术语 </a:t>
            </a:r>
            <a:r>
              <a:rPr lang="zh-CN" altLang="en-US" dirty="0" smtClean="0">
                <a:latin typeface="Times New Roman" panose="02020603050405020304" pitchFamily="18" charset="0"/>
                <a:cs typeface="Times New Roman" panose="02020603050405020304" pitchFamily="18" charset="0"/>
              </a:rPr>
              <a:t> </a:t>
            </a:r>
            <a:endParaRPr lang="en-US"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21</a:t>
            </a:fld>
            <a:endParaRPr lang="en-US" dirty="0"/>
          </a:p>
        </p:txBody>
      </p:sp>
      <p:sp>
        <p:nvSpPr>
          <p:cNvPr id="21" name="Rectangle 9"/>
          <p:cNvSpPr txBox="1">
            <a:spLocks noChangeArrowheads="1"/>
          </p:cNvSpPr>
          <p:nvPr/>
        </p:nvSpPr>
        <p:spPr>
          <a:xfrm>
            <a:off x="152400" y="1295400"/>
            <a:ext cx="8229599" cy="609600"/>
          </a:xfrm>
          <a:prstGeom prst="rect">
            <a:avLst/>
          </a:prstGeom>
        </p:spPr>
        <p:txBody>
          <a:bodyPr/>
          <a:lstStyle>
            <a:lvl1pPr algn="ctr" rtl="0" eaLnBrk="1" fontAlgn="base" hangingPunct="1">
              <a:spcBef>
                <a:spcPct val="0"/>
              </a:spcBef>
              <a:spcAft>
                <a:spcPct val="0"/>
              </a:spcAft>
              <a:defRPr sz="4000" b="1">
                <a:solidFill>
                  <a:schemeClr val="accent2"/>
                </a:solidFill>
                <a:latin typeface="+mj-lt"/>
                <a:ea typeface="+mj-ea"/>
                <a:cs typeface="+mj-cs"/>
              </a:defRPr>
            </a:lvl1pPr>
            <a:lvl2pPr algn="ctr" rtl="0" eaLnBrk="1" fontAlgn="base" hangingPunct="1">
              <a:spcBef>
                <a:spcPct val="0"/>
              </a:spcBef>
              <a:spcAft>
                <a:spcPct val="0"/>
              </a:spcAft>
              <a:defRPr sz="4000" b="1">
                <a:solidFill>
                  <a:schemeClr val="accent2"/>
                </a:solidFill>
                <a:latin typeface="Arial" charset="0"/>
              </a:defRPr>
            </a:lvl2pPr>
            <a:lvl3pPr algn="ctr" rtl="0" eaLnBrk="1" fontAlgn="base" hangingPunct="1">
              <a:spcBef>
                <a:spcPct val="0"/>
              </a:spcBef>
              <a:spcAft>
                <a:spcPct val="0"/>
              </a:spcAft>
              <a:defRPr sz="4000" b="1">
                <a:solidFill>
                  <a:schemeClr val="accent2"/>
                </a:solidFill>
                <a:latin typeface="Arial" charset="0"/>
              </a:defRPr>
            </a:lvl3pPr>
            <a:lvl4pPr algn="ctr" rtl="0" eaLnBrk="1" fontAlgn="base" hangingPunct="1">
              <a:spcBef>
                <a:spcPct val="0"/>
              </a:spcBef>
              <a:spcAft>
                <a:spcPct val="0"/>
              </a:spcAft>
              <a:defRPr sz="4000" b="1">
                <a:solidFill>
                  <a:schemeClr val="accent2"/>
                </a:solidFill>
                <a:latin typeface="Arial" charset="0"/>
              </a:defRPr>
            </a:lvl4pPr>
            <a:lvl5pPr algn="ctr" rtl="0" eaLnBrk="1" fontAlgn="base" hangingPunct="1">
              <a:spcBef>
                <a:spcPct val="0"/>
              </a:spcBef>
              <a:spcAft>
                <a:spcPct val="0"/>
              </a:spcAft>
              <a:defRPr sz="4000" b="1">
                <a:solidFill>
                  <a:schemeClr val="accent2"/>
                </a:solidFill>
                <a:latin typeface="Arial" charset="0"/>
              </a:defRPr>
            </a:lvl5pPr>
            <a:lvl6pPr marL="457200" algn="ctr" rtl="0" eaLnBrk="1" fontAlgn="base" hangingPunct="1">
              <a:spcBef>
                <a:spcPct val="0"/>
              </a:spcBef>
              <a:spcAft>
                <a:spcPct val="0"/>
              </a:spcAft>
              <a:defRPr sz="4000" b="1">
                <a:solidFill>
                  <a:schemeClr val="accent2"/>
                </a:solidFill>
                <a:latin typeface="Arial" charset="0"/>
              </a:defRPr>
            </a:lvl6pPr>
            <a:lvl7pPr marL="914400" algn="ctr" rtl="0" eaLnBrk="1" fontAlgn="base" hangingPunct="1">
              <a:spcBef>
                <a:spcPct val="0"/>
              </a:spcBef>
              <a:spcAft>
                <a:spcPct val="0"/>
              </a:spcAft>
              <a:defRPr sz="4000" b="1">
                <a:solidFill>
                  <a:schemeClr val="accent2"/>
                </a:solidFill>
                <a:latin typeface="Arial" charset="0"/>
              </a:defRPr>
            </a:lvl7pPr>
            <a:lvl8pPr marL="1371600" algn="ctr" rtl="0" eaLnBrk="1" fontAlgn="base" hangingPunct="1">
              <a:spcBef>
                <a:spcPct val="0"/>
              </a:spcBef>
              <a:spcAft>
                <a:spcPct val="0"/>
              </a:spcAft>
              <a:defRPr sz="4000" b="1">
                <a:solidFill>
                  <a:schemeClr val="accent2"/>
                </a:solidFill>
                <a:latin typeface="Arial" charset="0"/>
              </a:defRPr>
            </a:lvl8pPr>
            <a:lvl9pPr marL="1828800" algn="ctr" rtl="0" eaLnBrk="1" fontAlgn="base" hangingPunct="1">
              <a:spcBef>
                <a:spcPct val="0"/>
              </a:spcBef>
              <a:spcAft>
                <a:spcPct val="0"/>
              </a:spcAft>
              <a:defRPr sz="4000" b="1">
                <a:solidFill>
                  <a:schemeClr val="accent2"/>
                </a:solidFill>
                <a:latin typeface="Arial" charset="0"/>
              </a:defRPr>
            </a:lvl9pPr>
          </a:lstStyle>
          <a:p>
            <a:pPr marL="457200" indent="-457200" algn="l">
              <a:buClr>
                <a:srgbClr val="0000FF"/>
              </a:buClr>
              <a:buFont typeface="Wingdings" panose="05000000000000000000" pitchFamily="2" charset="2"/>
              <a:buChar char="q"/>
            </a:pPr>
            <a:r>
              <a:rPr lang="en-US" altLang="en-US" sz="2800" b="0" kern="0" dirty="0" smtClean="0">
                <a:solidFill>
                  <a:schemeClr val="tx1"/>
                </a:solidFill>
                <a:latin typeface="Times New Roman" panose="02020603050405020304" pitchFamily="18" charset="0"/>
                <a:cs typeface="Times New Roman" panose="02020603050405020304" pitchFamily="18" charset="0"/>
              </a:rPr>
              <a:t> </a:t>
            </a:r>
            <a:r>
              <a:rPr lang="zh-CN" altLang="en-US" sz="3200" b="0" kern="0" dirty="0">
                <a:solidFill>
                  <a:schemeClr val="tx1"/>
                </a:solidFill>
                <a:latin typeface="Times New Roman" panose="02020603050405020304" pitchFamily="18" charset="0"/>
                <a:cs typeface="Times New Roman" panose="02020603050405020304" pitchFamily="18" charset="0"/>
              </a:rPr>
              <a:t>带导体或绝缘体的电缆结构</a:t>
            </a:r>
            <a:endParaRPr lang="en-US" altLang="en-US" sz="3200" b="0" kern="0" dirty="0" smtClean="0">
              <a:solidFill>
                <a:schemeClr val="tx1"/>
              </a:solidFill>
              <a:latin typeface="Times New Roman" panose="02020603050405020304" pitchFamily="18" charset="0"/>
              <a:cs typeface="Times New Roman" panose="02020603050405020304" pitchFamily="18" charset="0"/>
            </a:endParaRPr>
          </a:p>
        </p:txBody>
      </p:sp>
      <p:pic>
        <p:nvPicPr>
          <p:cNvPr id="3" name="Picture 2" descr="picture for electricity cable" title="picture for electricity cable"/>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20560" y="2206878"/>
            <a:ext cx="7702879" cy="4117400"/>
          </a:xfrm>
          <a:prstGeom prst="rect">
            <a:avLst/>
          </a:prstGeom>
        </p:spPr>
      </p:pic>
    </p:spTree>
    <p:extLst>
      <p:ext uri="{BB962C8B-B14F-4D97-AF65-F5344CB8AC3E}">
        <p14:creationId xmlns:p14="http://schemas.microsoft.com/office/powerpoint/2010/main" val="16017090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7200" y="503238"/>
            <a:ext cx="8229600" cy="563562"/>
          </a:xfrm>
        </p:spPr>
        <p:txBody>
          <a:bodyPr>
            <a:normAutofit fontScale="90000"/>
          </a:bodyPr>
          <a:lstStyle/>
          <a:p>
            <a:r>
              <a:rPr lang="zh-CN" altLang="en-US" dirty="0" smtClean="0">
                <a:latin typeface="Times New Roman" panose="02020603050405020304" pitchFamily="18" charset="0"/>
                <a:cs typeface="Times New Roman" panose="02020603050405020304" pitchFamily="18" charset="0"/>
              </a:rPr>
              <a:t>  基</a:t>
            </a:r>
            <a:r>
              <a:rPr lang="zh-CN" altLang="en-US" dirty="0">
                <a:latin typeface="Times New Roman" panose="02020603050405020304" pitchFamily="18" charset="0"/>
                <a:cs typeface="Times New Roman" panose="02020603050405020304" pitchFamily="18" charset="0"/>
              </a:rPr>
              <a:t>本术语 </a:t>
            </a:r>
            <a:r>
              <a:rPr lang="zh-CN" altLang="en-US" dirty="0" smtClean="0">
                <a:latin typeface="Times New Roman" panose="02020603050405020304" pitchFamily="18" charset="0"/>
                <a:cs typeface="Times New Roman" panose="02020603050405020304" pitchFamily="18" charset="0"/>
              </a:rPr>
              <a:t>  </a:t>
            </a:r>
            <a:endParaRPr lang="en-US"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22</a:t>
            </a:fld>
            <a:endParaRPr lang="en-US" dirty="0"/>
          </a:p>
        </p:txBody>
      </p:sp>
      <p:sp>
        <p:nvSpPr>
          <p:cNvPr id="6" name="Rectangle 7"/>
          <p:cNvSpPr>
            <a:spLocks noChangeArrowheads="1"/>
          </p:cNvSpPr>
          <p:nvPr/>
        </p:nvSpPr>
        <p:spPr bwMode="auto">
          <a:xfrm>
            <a:off x="685800" y="5334000"/>
            <a:ext cx="75438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a:buClr>
                <a:srgbClr val="3333FF"/>
              </a:buClr>
            </a:pPr>
            <a:r>
              <a:rPr lang="zh-CN" altLang="en-US" sz="3200" dirty="0">
                <a:latin typeface="Times New Roman" panose="02020603050405020304" pitchFamily="18" charset="0"/>
                <a:cs typeface="Times New Roman" panose="02020603050405020304" pitchFamily="18" charset="0"/>
              </a:rPr>
              <a:t>开路电流可以阻止电流传导</a:t>
            </a:r>
            <a:endParaRPr lang="en-US" altLang="en-US" sz="3200" dirty="0">
              <a:latin typeface="Times New Roman" panose="02020603050405020304" pitchFamily="18" charset="0"/>
              <a:cs typeface="Times New Roman" panose="02020603050405020304" pitchFamily="18" charset="0"/>
            </a:endParaRPr>
          </a:p>
        </p:txBody>
      </p:sp>
      <p:sp>
        <p:nvSpPr>
          <p:cNvPr id="8" name="Rectangle 7"/>
          <p:cNvSpPr>
            <a:spLocks noChangeArrowheads="1"/>
          </p:cNvSpPr>
          <p:nvPr/>
        </p:nvSpPr>
        <p:spPr bwMode="auto">
          <a:xfrm>
            <a:off x="304800" y="1260157"/>
            <a:ext cx="80772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a:buClr>
                <a:srgbClr val="3333FF"/>
              </a:buClr>
              <a:buFont typeface="Wingdings" panose="05000000000000000000" pitchFamily="2" charset="2"/>
              <a:buChar char="q"/>
            </a:pPr>
            <a:r>
              <a:rPr lang="ja-JP" altLang="en-US" sz="3200" b="1" dirty="0">
                <a:solidFill>
                  <a:srgbClr val="7030A0"/>
                </a:solidFill>
                <a:latin typeface="Times New Roman" panose="02020603050405020304" pitchFamily="18" charset="0"/>
                <a:cs typeface="Times New Roman" panose="02020603050405020304" pitchFamily="18" charset="0"/>
              </a:rPr>
              <a:t>电路</a:t>
            </a:r>
            <a:r>
              <a:rPr lang="en-US" altLang="en-US" sz="3200" dirty="0" smtClean="0">
                <a:latin typeface="Times New Roman" panose="02020603050405020304" pitchFamily="18" charset="0"/>
                <a:cs typeface="Times New Roman" panose="02020603050405020304" pitchFamily="18" charset="0"/>
              </a:rPr>
              <a:t>: </a:t>
            </a:r>
            <a:r>
              <a:rPr lang="zh-CN" altLang="en-US" sz="3200" dirty="0">
                <a:latin typeface="Times New Roman" panose="02020603050405020304" pitchFamily="18" charset="0"/>
                <a:cs typeface="Times New Roman" panose="02020603050405020304" pitchFamily="18" charset="0"/>
              </a:rPr>
              <a:t>完整的电流路径</a:t>
            </a:r>
            <a:endParaRPr lang="en-US" altLang="en-US" sz="3200" dirty="0">
              <a:latin typeface="Times New Roman" panose="02020603050405020304" pitchFamily="18" charset="0"/>
              <a:cs typeface="Times New Roman" panose="02020603050405020304" pitchFamily="18" charset="0"/>
            </a:endParaRPr>
          </a:p>
        </p:txBody>
      </p:sp>
      <p:pic>
        <p:nvPicPr>
          <p:cNvPr id="3" name="Picture 2" descr="picture for electricity loop" title="picture for electricity loop"/>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14440" y="2053226"/>
            <a:ext cx="4491160" cy="2935383"/>
          </a:xfrm>
          <a:prstGeom prst="rect">
            <a:avLst/>
          </a:prstGeom>
        </p:spPr>
      </p:pic>
    </p:spTree>
    <p:extLst>
      <p:ext uri="{BB962C8B-B14F-4D97-AF65-F5344CB8AC3E}">
        <p14:creationId xmlns:p14="http://schemas.microsoft.com/office/powerpoint/2010/main" val="30432113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7200" y="503238"/>
            <a:ext cx="8229600" cy="563562"/>
          </a:xfrm>
        </p:spPr>
        <p:txBody>
          <a:bodyPr>
            <a:normAutofit fontScale="90000"/>
          </a:bodyPr>
          <a:lstStyle/>
          <a:p>
            <a:r>
              <a:rPr lang="zh-CN" altLang="en-US" dirty="0" smtClean="0">
                <a:latin typeface="Times New Roman" panose="02020603050405020304" pitchFamily="18" charset="0"/>
                <a:cs typeface="Times New Roman" panose="02020603050405020304" pitchFamily="18" charset="0"/>
              </a:rPr>
              <a:t> 基</a:t>
            </a:r>
            <a:r>
              <a:rPr lang="zh-CN" altLang="en-US" dirty="0">
                <a:latin typeface="Times New Roman" panose="02020603050405020304" pitchFamily="18" charset="0"/>
                <a:cs typeface="Times New Roman" panose="02020603050405020304" pitchFamily="18" charset="0"/>
              </a:rPr>
              <a:t>本术语 </a:t>
            </a:r>
            <a:r>
              <a:rPr lang="zh-CN" altLang="en-US" dirty="0" smtClean="0">
                <a:latin typeface="Times New Roman" panose="02020603050405020304" pitchFamily="18" charset="0"/>
                <a:cs typeface="Times New Roman" panose="02020603050405020304" pitchFamily="18" charset="0"/>
              </a:rPr>
              <a:t>    </a:t>
            </a:r>
            <a:endParaRPr lang="en-US"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23</a:t>
            </a:fld>
            <a:endParaRPr lang="en-US" dirty="0"/>
          </a:p>
        </p:txBody>
      </p:sp>
      <p:sp>
        <p:nvSpPr>
          <p:cNvPr id="11" name="Rectangle 7"/>
          <p:cNvSpPr>
            <a:spLocks noChangeArrowheads="1"/>
          </p:cNvSpPr>
          <p:nvPr/>
        </p:nvSpPr>
        <p:spPr bwMode="auto">
          <a:xfrm>
            <a:off x="228600" y="1189672"/>
            <a:ext cx="85344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a:buClr>
                <a:srgbClr val="3333FF"/>
              </a:buClr>
              <a:buFont typeface="Wingdings" panose="05000000000000000000" pitchFamily="2" charset="2"/>
              <a:buChar char="q"/>
            </a:pPr>
            <a:r>
              <a:rPr lang="en-US" altLang="en-US" sz="2800" dirty="0" smtClean="0">
                <a:latin typeface="Times New Roman" panose="02020603050405020304" pitchFamily="18" charset="0"/>
                <a:cs typeface="Times New Roman" panose="02020603050405020304" pitchFamily="18" charset="0"/>
              </a:rPr>
              <a:t> </a:t>
            </a:r>
            <a:r>
              <a:rPr lang="zh-CN" altLang="en-US" sz="3200" dirty="0">
                <a:latin typeface="Times New Roman" panose="02020603050405020304" pitchFamily="18" charset="0"/>
                <a:cs typeface="Times New Roman" panose="02020603050405020304" pitchFamily="18" charset="0"/>
              </a:rPr>
              <a:t>电流总是流过阻力最小的路径</a:t>
            </a:r>
            <a:endParaRPr lang="en-US" altLang="en-US" sz="3200" dirty="0">
              <a:latin typeface="Times New Roman" panose="02020603050405020304" pitchFamily="18" charset="0"/>
              <a:cs typeface="Times New Roman" panose="02020603050405020304" pitchFamily="18" charset="0"/>
            </a:endParaRPr>
          </a:p>
        </p:txBody>
      </p:sp>
      <p:sp>
        <p:nvSpPr>
          <p:cNvPr id="12" name="Rectangle 7"/>
          <p:cNvSpPr>
            <a:spLocks noChangeArrowheads="1"/>
          </p:cNvSpPr>
          <p:nvPr/>
        </p:nvSpPr>
        <p:spPr bwMode="auto">
          <a:xfrm>
            <a:off x="304800" y="5339715"/>
            <a:ext cx="8305800"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a:buClr>
                <a:srgbClr val="3333FF"/>
              </a:buClr>
              <a:buFont typeface="Wingdings" panose="05000000000000000000" pitchFamily="2" charset="2"/>
              <a:buChar char="q"/>
            </a:pPr>
            <a:r>
              <a:rPr lang="en-US" altLang="en-US" sz="2800" dirty="0" smtClean="0">
                <a:latin typeface="Times New Roman" panose="02020603050405020304" pitchFamily="18" charset="0"/>
                <a:cs typeface="Times New Roman" panose="02020603050405020304" pitchFamily="18" charset="0"/>
              </a:rPr>
              <a:t> </a:t>
            </a:r>
            <a:r>
              <a:rPr lang="zh-CN" altLang="en-US" sz="3200" dirty="0">
                <a:latin typeface="Times New Roman" panose="02020603050405020304" pitchFamily="18" charset="0"/>
                <a:cs typeface="Times New Roman" panose="02020603050405020304" pitchFamily="18" charset="0"/>
              </a:rPr>
              <a:t>闭合开关</a:t>
            </a:r>
            <a:r>
              <a:rPr lang="zh-CN" altLang="en-US" sz="3200" dirty="0" smtClean="0">
                <a:latin typeface="Times New Roman" panose="02020603050405020304" pitchFamily="18" charset="0"/>
                <a:cs typeface="Times New Roman" panose="02020603050405020304" pitchFamily="18" charset="0"/>
              </a:rPr>
              <a:t>后</a:t>
            </a:r>
            <a:r>
              <a:rPr lang="en-US" altLang="zh-CN" sz="3200" dirty="0" smtClean="0">
                <a:latin typeface="Times New Roman" panose="02020603050405020304" pitchFamily="18" charset="0"/>
                <a:cs typeface="Times New Roman" panose="02020603050405020304" pitchFamily="18" charset="0"/>
              </a:rPr>
              <a:t>, </a:t>
            </a:r>
            <a:r>
              <a:rPr lang="zh-CN" altLang="en-US" sz="3200" dirty="0" smtClean="0">
                <a:latin typeface="Times New Roman" panose="02020603050405020304" pitchFamily="18" charset="0"/>
                <a:cs typeface="Times New Roman" panose="02020603050405020304" pitchFamily="18" charset="0"/>
              </a:rPr>
              <a:t>由于</a:t>
            </a:r>
            <a:r>
              <a:rPr lang="zh-CN" altLang="en-US" sz="3200" dirty="0">
                <a:latin typeface="Times New Roman" panose="02020603050405020304" pitchFamily="18" charset="0"/>
                <a:cs typeface="Times New Roman" panose="02020603050405020304" pitchFamily="18" charset="0"/>
              </a:rPr>
              <a:t>电阻较低，所有电流都流过开关</a:t>
            </a:r>
            <a:endParaRPr lang="en-US" altLang="en-US" sz="3200" dirty="0">
              <a:latin typeface="Times New Roman" panose="02020603050405020304" pitchFamily="18" charset="0"/>
              <a:cs typeface="Times New Roman" panose="02020603050405020304" pitchFamily="18" charset="0"/>
            </a:endParaRPr>
          </a:p>
        </p:txBody>
      </p:sp>
      <p:pic>
        <p:nvPicPr>
          <p:cNvPr id="3" name="Picture 2" descr="picture for switch off" title="picture for switch of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61999" y="1905000"/>
            <a:ext cx="3424457" cy="3434715"/>
          </a:xfrm>
          <a:prstGeom prst="rect">
            <a:avLst/>
          </a:prstGeom>
        </p:spPr>
      </p:pic>
      <p:pic>
        <p:nvPicPr>
          <p:cNvPr id="4" name="Picture 3" descr="picture for resistance effects" title="picture for resistance effects"/>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953000" y="1971841"/>
            <a:ext cx="3357815" cy="3367874"/>
          </a:xfrm>
          <a:prstGeom prst="rect">
            <a:avLst/>
          </a:prstGeom>
        </p:spPr>
      </p:pic>
    </p:spTree>
    <p:extLst>
      <p:ext uri="{BB962C8B-B14F-4D97-AF65-F5344CB8AC3E}">
        <p14:creationId xmlns:p14="http://schemas.microsoft.com/office/powerpoint/2010/main" val="32343112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7200" y="503238"/>
            <a:ext cx="8229600" cy="563562"/>
          </a:xfrm>
        </p:spPr>
        <p:txBody>
          <a:bodyPr>
            <a:normAutofit fontScale="90000"/>
          </a:bodyPr>
          <a:lstStyle/>
          <a:p>
            <a:r>
              <a:rPr lang="zh-CN" altLang="en-US" dirty="0">
                <a:latin typeface="Times New Roman" panose="02020603050405020304" pitchFamily="18" charset="0"/>
                <a:ea typeface="SimSun" panose="02010600030101010101" pitchFamily="2" charset="-122"/>
              </a:rPr>
              <a:t>电气危险符号</a:t>
            </a:r>
            <a:endParaRPr lang="en-US"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24</a:t>
            </a:fld>
            <a:endParaRPr lang="en-US" dirty="0"/>
          </a:p>
        </p:txBody>
      </p:sp>
      <p:sp>
        <p:nvSpPr>
          <p:cNvPr id="8" name="Content Placeholder 2"/>
          <p:cNvSpPr txBox="1">
            <a:spLocks/>
          </p:cNvSpPr>
          <p:nvPr/>
        </p:nvSpPr>
        <p:spPr bwMode="auto">
          <a:xfrm>
            <a:off x="304800" y="1524000"/>
            <a:ext cx="8412162" cy="952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685800" indent="-22860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algn="just">
              <a:buClr>
                <a:srgbClr val="3333FF"/>
              </a:buClr>
              <a:buFont typeface="Wingdings" panose="05000000000000000000" pitchFamily="2" charset="2"/>
              <a:buChar char="q"/>
            </a:pPr>
            <a:r>
              <a:rPr lang="en-US" altLang="en-US" sz="2800" dirty="0" smtClean="0">
                <a:latin typeface="Times New Roman" panose="02020603050405020304" pitchFamily="18" charset="0"/>
                <a:cs typeface="Times New Roman" panose="02020603050405020304" pitchFamily="18" charset="0"/>
              </a:rPr>
              <a:t> </a:t>
            </a:r>
            <a:r>
              <a:rPr lang="zh-CN" altLang="en-US" sz="3200" dirty="0">
                <a:latin typeface="Times New Roman" panose="02020603050405020304" pitchFamily="18" charset="0"/>
                <a:cs typeface="Times New Roman" panose="02020603050405020304" pitchFamily="18" charset="0"/>
              </a:rPr>
              <a:t>这些符号告诉您在此培训期间图片中的情况是安全还是不安全。</a:t>
            </a:r>
            <a:endParaRPr lang="en-US" altLang="en-US" sz="2000" dirty="0" smtClean="0">
              <a:latin typeface="Times New Roman" panose="02020603050405020304" pitchFamily="18" charset="0"/>
              <a:cs typeface="Times New Roman" panose="02020603050405020304" pitchFamily="18" charset="0"/>
            </a:endParaRPr>
          </a:p>
          <a:p>
            <a:pPr defTabSz="914400" eaLnBrk="1" hangingPunct="1"/>
            <a:endParaRPr lang="en-US" altLang="en-US" dirty="0"/>
          </a:p>
        </p:txBody>
      </p:sp>
      <p:sp>
        <p:nvSpPr>
          <p:cNvPr id="15" name="Rectangle 14"/>
          <p:cNvSpPr/>
          <p:nvPr/>
        </p:nvSpPr>
        <p:spPr>
          <a:xfrm>
            <a:off x="2198349" y="3783548"/>
            <a:ext cx="888385" cy="1631216"/>
          </a:xfrm>
          <a:prstGeom prst="rect">
            <a:avLst/>
          </a:prstGeom>
        </p:spPr>
        <p:txBody>
          <a:bodyPr wrap="none">
            <a:spAutoFit/>
          </a:bodyPr>
          <a:lstStyle/>
          <a:p>
            <a:r>
              <a:rPr lang="en-US" altLang="en-US" sz="9600" b="1" dirty="0" smtClean="0">
                <a:solidFill>
                  <a:srgbClr val="00B050"/>
                </a:solidFill>
                <a:latin typeface="Times New Roman" panose="02020603050405020304" pitchFamily="18" charset="0"/>
                <a:cs typeface="Times New Roman" panose="02020603050405020304" pitchFamily="18" charset="0"/>
              </a:rPr>
              <a:t>√</a:t>
            </a:r>
            <a:endParaRPr lang="en-US" sz="9600" b="1" dirty="0">
              <a:solidFill>
                <a:srgbClr val="00B050"/>
              </a:solidFill>
            </a:endParaRPr>
          </a:p>
        </p:txBody>
      </p:sp>
      <p:sp>
        <p:nvSpPr>
          <p:cNvPr id="16" name="Rectangle 15"/>
          <p:cNvSpPr/>
          <p:nvPr/>
        </p:nvSpPr>
        <p:spPr>
          <a:xfrm>
            <a:off x="5600099" y="3707348"/>
            <a:ext cx="915635" cy="1631216"/>
          </a:xfrm>
          <a:prstGeom prst="rect">
            <a:avLst/>
          </a:prstGeom>
        </p:spPr>
        <p:txBody>
          <a:bodyPr wrap="non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
        <p:nvSpPr>
          <p:cNvPr id="17" name="Rectangle 16"/>
          <p:cNvSpPr/>
          <p:nvPr/>
        </p:nvSpPr>
        <p:spPr>
          <a:xfrm>
            <a:off x="4991734" y="2933699"/>
            <a:ext cx="1877437" cy="769441"/>
          </a:xfrm>
          <a:prstGeom prst="rect">
            <a:avLst/>
          </a:prstGeom>
        </p:spPr>
        <p:txBody>
          <a:bodyPr wrap="none">
            <a:spAutoFit/>
          </a:bodyPr>
          <a:lstStyle/>
          <a:p>
            <a:r>
              <a:rPr lang="zh-CN" altLang="en-US" sz="4400" dirty="0">
                <a:latin typeface="Times New Roman" panose="02020603050405020304" pitchFamily="18" charset="0"/>
                <a:cs typeface="Times New Roman" panose="02020603050405020304" pitchFamily="18" charset="0"/>
              </a:rPr>
              <a:t>不安全</a:t>
            </a:r>
            <a:endParaRPr lang="en-US" dirty="0"/>
          </a:p>
        </p:txBody>
      </p:sp>
      <p:sp>
        <p:nvSpPr>
          <p:cNvPr id="18" name="Rectangle 17"/>
          <p:cNvSpPr/>
          <p:nvPr/>
        </p:nvSpPr>
        <p:spPr>
          <a:xfrm>
            <a:off x="2133600" y="2933700"/>
            <a:ext cx="1313180" cy="769441"/>
          </a:xfrm>
          <a:prstGeom prst="rect">
            <a:avLst/>
          </a:prstGeom>
        </p:spPr>
        <p:txBody>
          <a:bodyPr wrap="none">
            <a:spAutoFit/>
          </a:bodyPr>
          <a:lstStyle/>
          <a:p>
            <a:r>
              <a:rPr lang="zh-CN" altLang="en-US" sz="4400" dirty="0">
                <a:latin typeface="Times New Roman" panose="02020603050405020304" pitchFamily="18" charset="0"/>
                <a:cs typeface="Times New Roman" panose="02020603050405020304" pitchFamily="18" charset="0"/>
              </a:rPr>
              <a:t>安全</a:t>
            </a:r>
            <a:endParaRPr lang="en-US" dirty="0"/>
          </a:p>
        </p:txBody>
      </p:sp>
    </p:spTree>
    <p:extLst>
      <p:ext uri="{BB962C8B-B14F-4D97-AF65-F5344CB8AC3E}">
        <p14:creationId xmlns:p14="http://schemas.microsoft.com/office/powerpoint/2010/main" val="16926684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7200" y="503238"/>
            <a:ext cx="8229600" cy="563562"/>
          </a:xfrm>
        </p:spPr>
        <p:txBody>
          <a:bodyPr>
            <a:normAutofit fontScale="90000"/>
          </a:bodyPr>
          <a:lstStyle/>
          <a:p>
            <a:r>
              <a:rPr lang="zh-CN" altLang="en-US" dirty="0">
                <a:latin typeface="Times New Roman" panose="02020603050405020304" pitchFamily="18" charset="0"/>
                <a:ea typeface="SimSun" panose="02010600030101010101" pitchFamily="2" charset="-122"/>
              </a:rPr>
              <a:t>案例研究讨论</a:t>
            </a:r>
            <a:endParaRPr lang="en-US" altLang="en-US" dirty="0">
              <a:latin typeface="Times New Roman" panose="02020603050405020304" pitchFamily="18" charset="0"/>
              <a:ea typeface="SimSun" panose="02010600030101010101" pitchFamily="2" charset="-122"/>
            </a:endParaRPr>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25</a:t>
            </a:fld>
            <a:endParaRPr lang="en-US" dirty="0"/>
          </a:p>
        </p:txBody>
      </p:sp>
      <p:sp>
        <p:nvSpPr>
          <p:cNvPr id="11" name="TextBox 28"/>
          <p:cNvSpPr txBox="1">
            <a:spLocks noChangeArrowheads="1"/>
          </p:cNvSpPr>
          <p:nvPr/>
        </p:nvSpPr>
        <p:spPr bwMode="auto">
          <a:xfrm>
            <a:off x="152400" y="4800600"/>
            <a:ext cx="8839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457200" indent="-457200">
              <a:lnSpc>
                <a:spcPct val="100000"/>
              </a:lnSpc>
              <a:spcBef>
                <a:spcPct val="0"/>
              </a:spcBef>
              <a:buClr>
                <a:srgbClr val="0000FF"/>
              </a:buClr>
              <a:buFont typeface="Wingdings" panose="05000000000000000000" pitchFamily="2" charset="2"/>
              <a:buChar char="q"/>
            </a:pPr>
            <a:r>
              <a:rPr lang="zh-CN" altLang="en-US" sz="2800" b="1" dirty="0">
                <a:latin typeface="Times New Roman" panose="02020603050405020304" pitchFamily="18" charset="0"/>
                <a:ea typeface="SimSun" panose="02010600030101010101" pitchFamily="2" charset="-122"/>
              </a:rPr>
              <a:t>一辆汽车撞上了电线杆，因此掉落的电源线接触到汽车。一位司机在这辆车内。</a:t>
            </a:r>
            <a:r>
              <a:rPr lang="en-US" altLang="en-US" sz="2800" b="1" dirty="0" smtClean="0">
                <a:latin typeface="Times New Roman" panose="02020603050405020304" pitchFamily="18" charset="0"/>
                <a:ea typeface="SimSun" panose="02010600030101010101" pitchFamily="2" charset="-122"/>
              </a:rPr>
              <a:t> </a:t>
            </a:r>
            <a:endParaRPr lang="en-US" altLang="en-US" sz="3200" b="1" dirty="0">
              <a:latin typeface="Times New Roman" panose="02020603050405020304" pitchFamily="18" charset="0"/>
              <a:ea typeface="SimSun" panose="02010600030101010101" pitchFamily="2" charset="-122"/>
            </a:endParaRPr>
          </a:p>
        </p:txBody>
      </p:sp>
      <p:pic>
        <p:nvPicPr>
          <p:cNvPr id="12" name="Picture 1" descr="This figure shows the downed power line touches a car, and a driver is trapped inside this car" title="Downed power line touches a ca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41980" y="1205188"/>
            <a:ext cx="6306620" cy="323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23"/>
          <p:cNvSpPr>
            <a:spLocks noChangeArrowheads="1"/>
          </p:cNvSpPr>
          <p:nvPr/>
        </p:nvSpPr>
        <p:spPr bwMode="auto">
          <a:xfrm>
            <a:off x="152400" y="4487265"/>
            <a:ext cx="8991600"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a:lnSpc>
                <a:spcPct val="100000"/>
              </a:lnSpc>
              <a:spcBef>
                <a:spcPct val="0"/>
              </a:spcBef>
              <a:buNone/>
            </a:pPr>
            <a:r>
              <a:rPr lang="ja-JP" altLang="en-US" sz="1900" dirty="0">
                <a:latin typeface="Times New Roman" panose="02020603050405020304" pitchFamily="18" charset="0"/>
                <a:cs typeface="Times New Roman" panose="02020603050405020304" pitchFamily="18" charset="0"/>
              </a:rPr>
              <a:t>照片来源</a:t>
            </a:r>
            <a:r>
              <a:rPr lang="en-US" altLang="en-US" sz="1900" dirty="0" smtClean="0">
                <a:latin typeface="Times New Roman" panose="02020603050405020304" pitchFamily="18" charset="0"/>
                <a:cs typeface="Times New Roman" panose="02020603050405020304" pitchFamily="18" charset="0"/>
              </a:rPr>
              <a:t>: </a:t>
            </a:r>
            <a:r>
              <a:rPr lang="en-US" altLang="en-US" sz="1900" dirty="0">
                <a:latin typeface="Times New Roman" panose="02020603050405020304" pitchFamily="18" charset="0"/>
                <a:cs typeface="Times New Roman" panose="02020603050405020304" pitchFamily="18" charset="0"/>
              </a:rPr>
              <a:t>https://www.youtube.com/watch?time_continue=317&amp;v=fLVzvMTgGDY</a:t>
            </a:r>
          </a:p>
        </p:txBody>
      </p:sp>
      <p:sp>
        <p:nvSpPr>
          <p:cNvPr id="14" name="Rectangle 24"/>
          <p:cNvSpPr>
            <a:spLocks noChangeArrowheads="1"/>
          </p:cNvSpPr>
          <p:nvPr/>
        </p:nvSpPr>
        <p:spPr bwMode="auto">
          <a:xfrm>
            <a:off x="1828799" y="1863351"/>
            <a:ext cx="270939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a:lnSpc>
                <a:spcPct val="100000"/>
              </a:lnSpc>
              <a:spcBef>
                <a:spcPct val="0"/>
              </a:spcBef>
              <a:buNone/>
            </a:pPr>
            <a:r>
              <a:rPr lang="zh-CN" altLang="en-US" sz="2800" b="1" dirty="0">
                <a:solidFill>
                  <a:srgbClr val="FF0000"/>
                </a:solidFill>
                <a:latin typeface="Times New Roman" panose="02020603050405020304" pitchFamily="18" charset="0"/>
                <a:cs typeface="Times New Roman" panose="02020603050405020304" pitchFamily="18" charset="0"/>
              </a:rPr>
              <a:t>掉落的高压电线</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
        <p:nvSpPr>
          <p:cNvPr id="19" name="Rectangle 34"/>
          <p:cNvSpPr>
            <a:spLocks noChangeArrowheads="1"/>
          </p:cNvSpPr>
          <p:nvPr/>
        </p:nvSpPr>
        <p:spPr bwMode="auto">
          <a:xfrm>
            <a:off x="3221037" y="3626414"/>
            <a:ext cx="379142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a:lnSpc>
                <a:spcPct val="100000"/>
              </a:lnSpc>
              <a:spcBef>
                <a:spcPct val="0"/>
              </a:spcBef>
              <a:buNone/>
            </a:pPr>
            <a:r>
              <a:rPr lang="zh-CN" altLang="en-US" sz="2800" b="1" dirty="0">
                <a:solidFill>
                  <a:srgbClr val="FF0000"/>
                </a:solidFill>
                <a:latin typeface="Times New Roman" panose="02020603050405020304" pitchFamily="18" charset="0"/>
                <a:cs typeface="Times New Roman" panose="02020603050405020304" pitchFamily="18" charset="0"/>
              </a:rPr>
              <a:t>有一个司机在这辆车内</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
        <p:nvSpPr>
          <p:cNvPr id="20" name="Rectangle 19"/>
          <p:cNvSpPr/>
          <p:nvPr/>
        </p:nvSpPr>
        <p:spPr>
          <a:xfrm>
            <a:off x="1143000" y="5791200"/>
            <a:ext cx="6934200" cy="584775"/>
          </a:xfrm>
          <a:prstGeom prst="rect">
            <a:avLst/>
          </a:prstGeom>
        </p:spPr>
        <p:txBody>
          <a:bodyPr wrap="square">
            <a:spAutoFit/>
          </a:bodyPr>
          <a:lstStyle/>
          <a:p>
            <a:pPr>
              <a:spcBef>
                <a:spcPct val="0"/>
              </a:spcBef>
            </a:pPr>
            <a:r>
              <a:rPr lang="zh-CN" altLang="en-US" sz="3200" b="1" dirty="0" smtClean="0">
                <a:solidFill>
                  <a:schemeClr val="tx2"/>
                </a:solidFill>
                <a:latin typeface="Times New Roman" panose="02020603050405020304" pitchFamily="18" charset="0"/>
                <a:hlinkClick r:id="rId4"/>
              </a:rPr>
              <a:t>视频 </a:t>
            </a:r>
            <a:r>
              <a:rPr lang="en-US" altLang="zh-CN" sz="3200" b="1" dirty="0" smtClean="0">
                <a:solidFill>
                  <a:schemeClr val="tx2"/>
                </a:solidFill>
                <a:latin typeface="Times New Roman" panose="02020603050405020304" pitchFamily="18" charset="0"/>
                <a:hlinkClick r:id="rId4"/>
              </a:rPr>
              <a:t>- </a:t>
            </a:r>
            <a:r>
              <a:rPr lang="zh-CN" altLang="en-US" sz="3200" b="1" dirty="0" smtClean="0">
                <a:solidFill>
                  <a:schemeClr val="tx2"/>
                </a:solidFill>
                <a:latin typeface="Times New Roman" panose="02020603050405020304" pitchFamily="18" charset="0"/>
                <a:hlinkClick r:id="rId4"/>
              </a:rPr>
              <a:t>这可能震撼你</a:t>
            </a:r>
            <a:r>
              <a:rPr lang="en-US" altLang="zh-CN" sz="3200" b="1" dirty="0" smtClean="0">
                <a:solidFill>
                  <a:schemeClr val="tx2"/>
                </a:solidFill>
                <a:latin typeface="Times New Roman" panose="02020603050405020304" pitchFamily="18" charset="0"/>
                <a:hlinkClick r:id="rId4"/>
              </a:rPr>
              <a:t>: </a:t>
            </a:r>
            <a:r>
              <a:rPr lang="zh-CN" altLang="en-US" sz="3200" b="1" dirty="0" smtClean="0">
                <a:solidFill>
                  <a:schemeClr val="tx2"/>
                </a:solidFill>
                <a:latin typeface="Times New Roman" panose="02020603050405020304" pitchFamily="18" charset="0"/>
                <a:hlinkClick r:id="rId4"/>
              </a:rPr>
              <a:t>掉落的高压电线</a:t>
            </a:r>
            <a:endParaRPr lang="zh-CN" altLang="en-US" sz="3200" b="1" dirty="0">
              <a:solidFill>
                <a:schemeClr val="tx2"/>
              </a:solidFill>
              <a:latin typeface="Times New Roman" panose="02020603050405020304" pitchFamily="18" charset="0"/>
            </a:endParaRPr>
          </a:p>
        </p:txBody>
      </p:sp>
    </p:spTree>
    <p:extLst>
      <p:ext uri="{BB962C8B-B14F-4D97-AF65-F5344CB8AC3E}">
        <p14:creationId xmlns:p14="http://schemas.microsoft.com/office/powerpoint/2010/main" val="400451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7200" y="503238"/>
            <a:ext cx="8229600" cy="563562"/>
          </a:xfrm>
        </p:spPr>
        <p:txBody>
          <a:bodyPr>
            <a:normAutofit fontScale="90000"/>
          </a:bodyPr>
          <a:lstStyle/>
          <a:p>
            <a:r>
              <a:rPr lang="zh-CN" altLang="en-US" dirty="0">
                <a:latin typeface="Times New Roman" panose="02020603050405020304" pitchFamily="18" charset="0"/>
                <a:ea typeface="SimSun" panose="02010600030101010101" pitchFamily="2" charset="-122"/>
              </a:rPr>
              <a:t>案例研究讨</a:t>
            </a:r>
            <a:r>
              <a:rPr lang="zh-CN" altLang="en-US" dirty="0" smtClean="0">
                <a:latin typeface="Times New Roman" panose="02020603050405020304" pitchFamily="18" charset="0"/>
                <a:ea typeface="SimSun" panose="02010600030101010101" pitchFamily="2" charset="-122"/>
              </a:rPr>
              <a:t>论 </a:t>
            </a:r>
            <a:endParaRPr lang="en-US" altLang="en-US" dirty="0">
              <a:latin typeface="Times New Roman" panose="02020603050405020304" pitchFamily="18" charset="0"/>
              <a:ea typeface="SimSun" panose="02010600030101010101" pitchFamily="2" charset="-122"/>
            </a:endParaRPr>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26</a:t>
            </a:fld>
            <a:endParaRPr lang="en-US" dirty="0"/>
          </a:p>
        </p:txBody>
      </p:sp>
      <p:sp>
        <p:nvSpPr>
          <p:cNvPr id="15" name="Rectangle 7"/>
          <p:cNvSpPr>
            <a:spLocks noChangeArrowheads="1"/>
          </p:cNvSpPr>
          <p:nvPr/>
        </p:nvSpPr>
        <p:spPr bwMode="auto">
          <a:xfrm>
            <a:off x="311784" y="1165788"/>
            <a:ext cx="845121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just">
              <a:buClr>
                <a:srgbClr val="3333FF"/>
              </a:buClr>
            </a:pPr>
            <a:r>
              <a:rPr lang="zh-CN" altLang="en-US" sz="3200" dirty="0" smtClean="0">
                <a:latin typeface="Times New Roman" panose="02020603050405020304" pitchFamily="18" charset="0"/>
                <a:cs typeface="Times New Roman" panose="02020603050405020304" pitchFamily="18" charset="0"/>
              </a:rPr>
              <a:t>问题</a:t>
            </a:r>
            <a:r>
              <a:rPr lang="en-US" altLang="zh-CN" sz="3200" dirty="0" smtClean="0">
                <a:latin typeface="Times New Roman" panose="02020603050405020304" pitchFamily="18" charset="0"/>
                <a:cs typeface="Times New Roman" panose="02020603050405020304" pitchFamily="18" charset="0"/>
              </a:rPr>
              <a:t>1</a:t>
            </a:r>
            <a:r>
              <a:rPr lang="en-US" altLang="en-US" sz="3200" dirty="0" smtClean="0">
                <a:latin typeface="Times New Roman" panose="02020603050405020304" pitchFamily="18" charset="0"/>
                <a:cs typeface="Times New Roman" panose="02020603050405020304" pitchFamily="18" charset="0"/>
              </a:rPr>
              <a:t>: </a:t>
            </a:r>
            <a:r>
              <a:rPr lang="zh-CN" altLang="en-US" sz="3200" dirty="0" smtClean="0">
                <a:latin typeface="Times New Roman" panose="02020603050405020304" pitchFamily="18" charset="0"/>
                <a:cs typeface="Times New Roman" panose="02020603050405020304" pitchFamily="18" charset="0"/>
              </a:rPr>
              <a:t>人</a:t>
            </a:r>
            <a:r>
              <a:rPr lang="zh-CN" altLang="en-US" sz="3200" dirty="0">
                <a:latin typeface="Times New Roman" panose="02020603050405020304" pitchFamily="18" charset="0"/>
                <a:cs typeface="Times New Roman" panose="02020603050405020304" pitchFamily="18" charset="0"/>
              </a:rPr>
              <a:t>们可以用手触摸电源线吗？</a:t>
            </a:r>
            <a:endParaRPr lang="en-US" altLang="en-US" sz="3200" dirty="0">
              <a:latin typeface="Times New Roman" panose="02020603050405020304" pitchFamily="18" charset="0"/>
              <a:cs typeface="Times New Roman" panose="02020603050405020304" pitchFamily="18" charset="0"/>
            </a:endParaRPr>
          </a:p>
        </p:txBody>
      </p:sp>
      <p:sp>
        <p:nvSpPr>
          <p:cNvPr id="16" name="Rectangle 7"/>
          <p:cNvSpPr>
            <a:spLocks noChangeArrowheads="1"/>
          </p:cNvSpPr>
          <p:nvPr/>
        </p:nvSpPr>
        <p:spPr bwMode="auto">
          <a:xfrm>
            <a:off x="311784" y="1778913"/>
            <a:ext cx="213529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just">
              <a:buClr>
                <a:srgbClr val="3333FF"/>
              </a:buClr>
            </a:pPr>
            <a:r>
              <a:rPr lang="ja-JP" altLang="en-US" sz="3200" b="1" dirty="0">
                <a:latin typeface="Times New Roman" panose="02020603050405020304" pitchFamily="18" charset="0"/>
                <a:cs typeface="Times New Roman" panose="02020603050405020304" pitchFamily="18" charset="0"/>
              </a:rPr>
              <a:t> </a:t>
            </a:r>
            <a:r>
              <a:rPr lang="ja-JP" altLang="en-US" sz="3200" dirty="0" smtClean="0">
                <a:latin typeface="Times New Roman" panose="02020603050405020304" pitchFamily="18" charset="0"/>
                <a:cs typeface="Times New Roman" panose="02020603050405020304" pitchFamily="18" charset="0"/>
              </a:rPr>
              <a:t>答</a:t>
            </a:r>
            <a:r>
              <a:rPr lang="en-US" altLang="ja-JP" sz="3200" dirty="0" smtClean="0">
                <a:latin typeface="Times New Roman" panose="02020603050405020304" pitchFamily="18" charset="0"/>
                <a:cs typeface="Times New Roman" panose="02020603050405020304" pitchFamily="18" charset="0"/>
              </a:rPr>
              <a:t>: </a:t>
            </a:r>
            <a:r>
              <a:rPr lang="ja-JP" altLang="en-US" sz="3200" dirty="0" smtClean="0">
                <a:latin typeface="Times New Roman" panose="02020603050405020304" pitchFamily="18" charset="0"/>
                <a:cs typeface="Times New Roman" panose="02020603050405020304" pitchFamily="18" charset="0"/>
              </a:rPr>
              <a:t>不能</a:t>
            </a:r>
            <a:endParaRPr lang="en-US" altLang="en-US" sz="1100" dirty="0">
              <a:latin typeface="Times New Roman" panose="02020603050405020304" pitchFamily="18" charset="0"/>
              <a:cs typeface="Times New Roman" panose="02020603050405020304" pitchFamily="18" charset="0"/>
            </a:endParaRPr>
          </a:p>
        </p:txBody>
      </p:sp>
      <p:sp>
        <p:nvSpPr>
          <p:cNvPr id="18" name="Rectangle 17"/>
          <p:cNvSpPr/>
          <p:nvPr/>
        </p:nvSpPr>
        <p:spPr>
          <a:xfrm>
            <a:off x="3810000" y="2471723"/>
            <a:ext cx="4953000" cy="523220"/>
          </a:xfrm>
          <a:prstGeom prst="rect">
            <a:avLst/>
          </a:prstGeom>
        </p:spPr>
        <p:txBody>
          <a:bodyPr wrap="square">
            <a:spAutoFit/>
          </a:bodyPr>
          <a:lstStyle/>
          <a:p>
            <a:pPr algn="just">
              <a:buClr>
                <a:srgbClr val="3333FF"/>
              </a:buClr>
            </a:pPr>
            <a:r>
              <a:rPr lang="zh-CN" altLang="en-US" sz="2800" dirty="0">
                <a:latin typeface="Times New Roman" panose="02020603050405020304" pitchFamily="18" charset="0"/>
                <a:cs typeface="Times New Roman" panose="02020603050405020304" pitchFamily="18" charset="0"/>
              </a:rPr>
              <a:t> 始终假</a:t>
            </a:r>
            <a:r>
              <a:rPr lang="zh-CN" altLang="en-US" sz="2800" dirty="0" smtClean="0">
                <a:latin typeface="Times New Roman" panose="02020603050405020304" pitchFamily="18" charset="0"/>
                <a:cs typeface="Times New Roman" panose="02020603050405020304" pitchFamily="18" charset="0"/>
              </a:rPr>
              <a:t>设电</a:t>
            </a:r>
            <a:r>
              <a:rPr lang="zh-CN" altLang="en-US" sz="2800" dirty="0">
                <a:latin typeface="Times New Roman" panose="02020603050405020304" pitchFamily="18" charset="0"/>
                <a:cs typeface="Times New Roman" panose="02020603050405020304" pitchFamily="18" charset="0"/>
              </a:rPr>
              <a:t>源线是带电的</a:t>
            </a:r>
            <a:endParaRPr lang="en-US" altLang="en-US" sz="2800" dirty="0">
              <a:latin typeface="Times New Roman" panose="02020603050405020304" pitchFamily="18" charset="0"/>
              <a:cs typeface="Times New Roman" panose="02020603050405020304" pitchFamily="18" charset="0"/>
            </a:endParaRPr>
          </a:p>
        </p:txBody>
      </p:sp>
      <p:pic>
        <p:nvPicPr>
          <p:cNvPr id="3" name="Picture 2" descr="picture for powerline types" title="picture for powerline type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4400" y="2342796"/>
            <a:ext cx="7737792" cy="4291569"/>
          </a:xfrm>
          <a:prstGeom prst="rect">
            <a:avLst/>
          </a:prstGeom>
        </p:spPr>
      </p:pic>
    </p:spTree>
    <p:extLst>
      <p:ext uri="{BB962C8B-B14F-4D97-AF65-F5344CB8AC3E}">
        <p14:creationId xmlns:p14="http://schemas.microsoft.com/office/powerpoint/2010/main" val="3986334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7200" y="503238"/>
            <a:ext cx="8229600" cy="563562"/>
          </a:xfrm>
        </p:spPr>
        <p:txBody>
          <a:bodyPr>
            <a:normAutofit fontScale="90000"/>
          </a:bodyPr>
          <a:lstStyle/>
          <a:p>
            <a:r>
              <a:rPr lang="zh-CN" altLang="en-US" dirty="0">
                <a:latin typeface="Times New Roman" panose="02020603050405020304" pitchFamily="18" charset="0"/>
                <a:ea typeface="SimSun" panose="02010600030101010101" pitchFamily="2" charset="-122"/>
              </a:rPr>
              <a:t>案例研究讨</a:t>
            </a:r>
            <a:r>
              <a:rPr lang="zh-CN" altLang="en-US" dirty="0" smtClean="0">
                <a:latin typeface="Times New Roman" panose="02020603050405020304" pitchFamily="18" charset="0"/>
                <a:ea typeface="SimSun" panose="02010600030101010101" pitchFamily="2" charset="-122"/>
              </a:rPr>
              <a:t>论  </a:t>
            </a:r>
            <a:endParaRPr lang="en-US" altLang="en-US" dirty="0">
              <a:latin typeface="Times New Roman" panose="02020603050405020304" pitchFamily="18" charset="0"/>
              <a:ea typeface="SimSun" panose="02010600030101010101" pitchFamily="2" charset="-122"/>
            </a:endParaRPr>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27</a:t>
            </a:fld>
            <a:endParaRPr lang="en-US" dirty="0"/>
          </a:p>
        </p:txBody>
      </p:sp>
      <p:sp>
        <p:nvSpPr>
          <p:cNvPr id="8" name="Rectangle 7"/>
          <p:cNvSpPr>
            <a:spLocks noChangeArrowheads="1"/>
          </p:cNvSpPr>
          <p:nvPr/>
        </p:nvSpPr>
        <p:spPr bwMode="auto">
          <a:xfrm>
            <a:off x="257175" y="1371600"/>
            <a:ext cx="8613776"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just">
              <a:buClr>
                <a:srgbClr val="3333FF"/>
              </a:buClr>
            </a:pPr>
            <a:r>
              <a:rPr lang="zh-CN" altLang="en-US" sz="3200" dirty="0" smtClean="0">
                <a:latin typeface="Times New Roman" panose="02020603050405020304" pitchFamily="18" charset="0"/>
                <a:cs typeface="Times New Roman" panose="02020603050405020304" pitchFamily="18" charset="0"/>
              </a:rPr>
              <a:t>问题</a:t>
            </a:r>
            <a:r>
              <a:rPr lang="en-US" altLang="zh-CN" sz="3200" dirty="0" smtClean="0">
                <a:latin typeface="Times New Roman" panose="02020603050405020304" pitchFamily="18" charset="0"/>
                <a:cs typeface="Times New Roman" panose="02020603050405020304" pitchFamily="18" charset="0"/>
              </a:rPr>
              <a:t>2: </a:t>
            </a:r>
            <a:r>
              <a:rPr lang="zh-CN" altLang="en-US" sz="3200" dirty="0" smtClean="0">
                <a:latin typeface="Times New Roman" panose="02020603050405020304" pitchFamily="18" charset="0"/>
                <a:cs typeface="Times New Roman" panose="02020603050405020304" pitchFamily="18" charset="0"/>
              </a:rPr>
              <a:t>如果</a:t>
            </a:r>
            <a:r>
              <a:rPr lang="zh-CN" altLang="en-US" sz="3200" dirty="0">
                <a:latin typeface="Times New Roman" panose="02020603050405020304" pitchFamily="18" charset="0"/>
                <a:cs typeface="Times New Roman" panose="02020603050405020304" pitchFamily="18" charset="0"/>
              </a:rPr>
              <a:t>人们通过皮肤接触电源线，会有多少电流流过人体？</a:t>
            </a:r>
            <a:endParaRPr lang="en-US" altLang="en-US" sz="3200" dirty="0">
              <a:latin typeface="Times New Roman" panose="02020603050405020304" pitchFamily="18" charset="0"/>
              <a:cs typeface="Times New Roman" panose="02020603050405020304" pitchFamily="18" charset="0"/>
            </a:endParaRPr>
          </a:p>
        </p:txBody>
      </p:sp>
      <p:graphicFrame>
        <p:nvGraphicFramePr>
          <p:cNvPr id="11" name="Group 27" descr="The table shows the relationship between human body conditon versus the current amount" title="current vs human body condition"/>
          <p:cNvGraphicFramePr>
            <a:graphicFrameLocks noGrp="1"/>
          </p:cNvGraphicFramePr>
          <p:nvPr>
            <p:extLst>
              <p:ext uri="{D42A27DB-BD31-4B8C-83A1-F6EECF244321}">
                <p14:modId xmlns:p14="http://schemas.microsoft.com/office/powerpoint/2010/main" val="2902084827"/>
              </p:ext>
            </p:extLst>
          </p:nvPr>
        </p:nvGraphicFramePr>
        <p:xfrm>
          <a:off x="381000" y="4259263"/>
          <a:ext cx="8382000" cy="2068572"/>
        </p:xfrm>
        <a:graphic>
          <a:graphicData uri="http://schemas.openxmlformats.org/drawingml/2006/table">
            <a:tbl>
              <a:tblPr firstRow="1"/>
              <a:tblGrid>
                <a:gridCol w="190500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3962400">
                  <a:extLst>
                    <a:ext uri="{9D8B030D-6E8A-4147-A177-3AD203B41FA5}">
                      <a16:colId xmlns:a16="http://schemas.microsoft.com/office/drawing/2014/main" val="20002"/>
                    </a:ext>
                  </a:extLst>
                </a:gridCol>
              </a:tblGrid>
              <a:tr h="497523">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defRPr/>
                      </a:pPr>
                      <a:r>
                        <a:rPr lang="zh-CN" altLang="en-US" sz="2800" kern="1200" dirty="0" smtClean="0">
                          <a:solidFill>
                            <a:srgbClr val="000000"/>
                          </a:solidFill>
                          <a:latin typeface="Times New Roman" panose="02020603050405020304" pitchFamily="18" charset="0"/>
                          <a:ea typeface="SimSun" panose="02010600030101010101" pitchFamily="2" charset="-122"/>
                          <a:cs typeface="AR PL UMing HK" charset="0"/>
                        </a:rPr>
                        <a:t>人体状况</a:t>
                      </a:r>
                      <a:endParaRPr lang="en-US" altLang="en-US" sz="2800" kern="1200" dirty="0" smtClean="0">
                        <a:solidFill>
                          <a:srgbClr val="000000"/>
                        </a:solidFill>
                        <a:latin typeface="Times New Roman" panose="02020603050405020304" pitchFamily="18" charset="0"/>
                        <a:ea typeface="SimSun" panose="02010600030101010101" pitchFamily="2" charset="-122"/>
                        <a:cs typeface="AR PL UMing HK" charset="0"/>
                      </a:endParaRPr>
                    </a:p>
                  </a:txBody>
                  <a:tcPr marL="90001" marR="90001" marT="172571"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defRPr/>
                      </a:pPr>
                      <a:r>
                        <a:rPr lang="zh-CN" altLang="en-US" sz="2800" kern="1200" dirty="0" smtClean="0">
                          <a:solidFill>
                            <a:srgbClr val="000000"/>
                          </a:solidFill>
                          <a:latin typeface="Times New Roman" panose="02020603050405020304" pitchFamily="18" charset="0"/>
                          <a:ea typeface="SimSun" panose="02010600030101010101" pitchFamily="2" charset="-122"/>
                          <a:cs typeface="AR PL UMing HK" charset="0"/>
                        </a:rPr>
                        <a:t>电阻值</a:t>
                      </a:r>
                      <a:endParaRPr lang="en-US" altLang="en-US" sz="2800" kern="1200" dirty="0" smtClean="0">
                        <a:solidFill>
                          <a:srgbClr val="000000"/>
                        </a:solidFill>
                        <a:latin typeface="Times New Roman" panose="02020603050405020304" pitchFamily="18" charset="0"/>
                        <a:ea typeface="SimSun" panose="02010600030101010101" pitchFamily="2" charset="-122"/>
                        <a:cs typeface="AR PL UMing HK" charset="0"/>
                      </a:endParaRPr>
                    </a:p>
                  </a:txBody>
                  <a:tcPr marL="90001" marR="90001" marT="172571"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defRPr/>
                      </a:pPr>
                      <a:r>
                        <a:rPr lang="zh-CN" altLang="en-US" sz="2800" kern="1200" dirty="0" smtClean="0">
                          <a:solidFill>
                            <a:srgbClr val="000000"/>
                          </a:solidFill>
                          <a:latin typeface="Times New Roman" panose="02020603050405020304" pitchFamily="18" charset="0"/>
                          <a:ea typeface="SimSun" panose="02010600030101010101" pitchFamily="2" charset="-122"/>
                          <a:cs typeface="AR PL UMing HK" charset="0"/>
                        </a:rPr>
                        <a:t>电流</a:t>
                      </a:r>
                      <a:r>
                        <a:rPr lang="en-US" altLang="en-US" sz="2800" kern="1200" dirty="0" smtClean="0">
                          <a:solidFill>
                            <a:srgbClr val="000000"/>
                          </a:solidFill>
                          <a:latin typeface="Times New Roman" panose="02020603050405020304" pitchFamily="18" charset="0"/>
                          <a:ea typeface="SimSun" panose="02010600030101010101" pitchFamily="2" charset="-122"/>
                          <a:cs typeface="AR PL UMing HK" charset="0"/>
                        </a:rPr>
                        <a:t> (</a:t>
                      </a:r>
                      <a:r>
                        <a:rPr lang="zh-CN" altLang="en-US" sz="2800" kern="1200" dirty="0" smtClean="0">
                          <a:solidFill>
                            <a:srgbClr val="000000"/>
                          </a:solidFill>
                          <a:latin typeface="Times New Roman" panose="02020603050405020304" pitchFamily="18" charset="0"/>
                          <a:ea typeface="SimSun" panose="02010600030101010101" pitchFamily="2" charset="-122"/>
                          <a:cs typeface="AR PL UMing HK" charset="0"/>
                        </a:rPr>
                        <a:t>假设</a:t>
                      </a:r>
                      <a:r>
                        <a:rPr lang="en-US" altLang="en-US" sz="2800" kern="1200" dirty="0" smtClean="0">
                          <a:solidFill>
                            <a:srgbClr val="000000"/>
                          </a:solidFill>
                          <a:latin typeface="Times New Roman" panose="02020603050405020304" pitchFamily="18" charset="0"/>
                          <a:ea typeface="SimSun" panose="02010600030101010101" pitchFamily="2" charset="-122"/>
                          <a:cs typeface="AR PL UMing HK" charset="0"/>
                        </a:rPr>
                        <a:t>7</a:t>
                      </a:r>
                      <a:r>
                        <a:rPr lang="zh-CN" altLang="en-US" sz="2800" kern="1200" dirty="0" smtClean="0">
                          <a:solidFill>
                            <a:srgbClr val="000000"/>
                          </a:solidFill>
                          <a:latin typeface="Times New Roman" panose="02020603050405020304" pitchFamily="18" charset="0"/>
                          <a:ea typeface="SimSun" panose="02010600030101010101" pitchFamily="2" charset="-122"/>
                          <a:cs typeface="AR PL UMing HK" charset="0"/>
                        </a:rPr>
                        <a:t>千伏电压下</a:t>
                      </a:r>
                      <a:r>
                        <a:rPr lang="en-US" altLang="en-US" sz="2800" kern="1200" dirty="0" smtClean="0">
                          <a:solidFill>
                            <a:srgbClr val="000000"/>
                          </a:solidFill>
                          <a:latin typeface="Times New Roman" panose="02020603050405020304" pitchFamily="18" charset="0"/>
                          <a:ea typeface="SimSun" panose="02010600030101010101" pitchFamily="2" charset="-122"/>
                          <a:cs typeface="AR PL UMing HK" charset="0"/>
                        </a:rPr>
                        <a:t>)</a:t>
                      </a:r>
                    </a:p>
                  </a:txBody>
                  <a:tcPr marL="90001" marR="90001" marT="172571"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extLst>
                  <a:ext uri="{0D108BD9-81ED-4DB2-BD59-A6C34878D82A}">
                    <a16:rowId xmlns:a16="http://schemas.microsoft.com/office/drawing/2014/main" val="10000"/>
                  </a:ext>
                </a:extLst>
              </a:tr>
              <a:tr h="555307">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defRPr/>
                      </a:pPr>
                      <a:r>
                        <a:rPr lang="zh-CN" altLang="en-US" sz="2800" kern="1200" dirty="0" smtClean="0">
                          <a:solidFill>
                            <a:srgbClr val="000000"/>
                          </a:solidFill>
                          <a:latin typeface="Times New Roman" panose="02020603050405020304" pitchFamily="18" charset="0"/>
                          <a:ea typeface="SimSun" panose="02010600030101010101" pitchFamily="2" charset="-122"/>
                          <a:cs typeface="AR PL UMing HK" charset="0"/>
                        </a:rPr>
                        <a:t>潮湿皮肤</a:t>
                      </a:r>
                      <a:endParaRPr lang="en-US" altLang="en-US" sz="2800" kern="1200" dirty="0" smtClean="0">
                        <a:solidFill>
                          <a:srgbClr val="000000"/>
                        </a:solidFill>
                        <a:latin typeface="Times New Roman" panose="02020603050405020304" pitchFamily="18" charset="0"/>
                        <a:ea typeface="SimSun" panose="02010600030101010101" pitchFamily="2" charset="-122"/>
                        <a:cs typeface="AR PL UMing HK" charset="0"/>
                      </a:endParaRPr>
                    </a:p>
                  </a:txBody>
                  <a:tcPr marL="90001" marR="90001" marT="237725"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defRPr/>
                      </a:pPr>
                      <a:r>
                        <a:rPr lang="en-US" altLang="en-US" sz="2800" kern="1200" dirty="0" smtClean="0">
                          <a:solidFill>
                            <a:srgbClr val="000000"/>
                          </a:solidFill>
                          <a:latin typeface="Times New Roman" panose="02020603050405020304" pitchFamily="18" charset="0"/>
                          <a:ea typeface="SimSun" panose="02010600030101010101" pitchFamily="2" charset="-122"/>
                          <a:cs typeface="AR PL UMing HK" charset="0"/>
                        </a:rPr>
                        <a:t>1</a:t>
                      </a:r>
                      <a:r>
                        <a:rPr lang="zh-CN" altLang="en-US" sz="2800" kern="1200" dirty="0" smtClean="0">
                          <a:solidFill>
                            <a:srgbClr val="000000"/>
                          </a:solidFill>
                          <a:latin typeface="Times New Roman" panose="02020603050405020304" pitchFamily="18" charset="0"/>
                          <a:ea typeface="SimSun" panose="02010600030101010101" pitchFamily="2" charset="-122"/>
                          <a:cs typeface="AR PL UMing HK" charset="0"/>
                        </a:rPr>
                        <a:t>千欧姆</a:t>
                      </a:r>
                      <a:endParaRPr lang="en-US" altLang="en-US" sz="2800" kern="1200" dirty="0" smtClean="0">
                        <a:solidFill>
                          <a:srgbClr val="000000"/>
                        </a:solidFill>
                        <a:latin typeface="Times New Roman" panose="02020603050405020304" pitchFamily="18" charset="0"/>
                        <a:ea typeface="SimSun" panose="02010600030101010101" pitchFamily="2" charset="-122"/>
                        <a:cs typeface="AR PL UMing HK" charset="0"/>
                      </a:endParaRPr>
                    </a:p>
                  </a:txBody>
                  <a:tcPr marL="90001" marR="90001" marT="216199"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defRPr/>
                      </a:pPr>
                      <a:r>
                        <a:rPr lang="en-US" altLang="en-US" sz="2800" kern="1200" dirty="0" smtClean="0">
                          <a:solidFill>
                            <a:srgbClr val="000000"/>
                          </a:solidFill>
                          <a:latin typeface="Times New Roman" panose="02020603050405020304" pitchFamily="18" charset="0"/>
                          <a:ea typeface="SimSun" panose="02010600030101010101" pitchFamily="2" charset="-122"/>
                          <a:cs typeface="AR PL UMing HK" charset="0"/>
                        </a:rPr>
                        <a:t>7 (</a:t>
                      </a:r>
                      <a:r>
                        <a:rPr lang="zh-CN" altLang="en-US" sz="2800" kern="1200" dirty="0" smtClean="0">
                          <a:solidFill>
                            <a:srgbClr val="000000"/>
                          </a:solidFill>
                          <a:latin typeface="Times New Roman" panose="02020603050405020304" pitchFamily="18" charset="0"/>
                          <a:ea typeface="SimSun" panose="02010600030101010101" pitchFamily="2" charset="-122"/>
                          <a:cs typeface="AR PL UMing HK" charset="0"/>
                        </a:rPr>
                        <a:t>单位</a:t>
                      </a:r>
                      <a:r>
                        <a:rPr lang="en-US" altLang="zh-CN" sz="2800" kern="1200" dirty="0" smtClean="0">
                          <a:solidFill>
                            <a:srgbClr val="000000"/>
                          </a:solidFill>
                          <a:latin typeface="Times New Roman" panose="02020603050405020304" pitchFamily="18" charset="0"/>
                          <a:ea typeface="SimSun" panose="02010600030101010101" pitchFamily="2" charset="-122"/>
                          <a:cs typeface="AR PL UMing HK" charset="0"/>
                        </a:rPr>
                        <a:t>: </a:t>
                      </a:r>
                      <a:r>
                        <a:rPr lang="zh-CN" altLang="en-US" sz="2800" kern="1200" dirty="0" smtClean="0">
                          <a:solidFill>
                            <a:srgbClr val="000000"/>
                          </a:solidFill>
                          <a:latin typeface="Times New Roman" panose="02020603050405020304" pitchFamily="18" charset="0"/>
                          <a:ea typeface="SimSun" panose="02010600030101010101" pitchFamily="2" charset="-122"/>
                          <a:cs typeface="AR PL UMing HK" charset="0"/>
                        </a:rPr>
                        <a:t>安培</a:t>
                      </a:r>
                      <a:r>
                        <a:rPr lang="en-US" altLang="en-US" sz="2800" kern="1200" dirty="0" smtClean="0">
                          <a:solidFill>
                            <a:srgbClr val="000000"/>
                          </a:solidFill>
                          <a:latin typeface="Times New Roman" panose="02020603050405020304" pitchFamily="18" charset="0"/>
                          <a:ea typeface="SimSun" panose="02010600030101010101" pitchFamily="2" charset="-122"/>
                          <a:cs typeface="AR PL UMing HK" charset="0"/>
                        </a:rPr>
                        <a:t>)</a:t>
                      </a:r>
                    </a:p>
                  </a:txBody>
                  <a:tcPr marL="90001" marR="90001" marT="216199"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55307">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defRPr/>
                      </a:pPr>
                      <a:r>
                        <a:rPr lang="zh-CN" altLang="en-US" sz="2800" kern="1200" dirty="0" smtClean="0">
                          <a:solidFill>
                            <a:srgbClr val="000000"/>
                          </a:solidFill>
                          <a:latin typeface="Times New Roman" panose="02020603050405020304" pitchFamily="18" charset="0"/>
                          <a:ea typeface="SimSun" panose="02010600030101010101" pitchFamily="2" charset="-122"/>
                          <a:cs typeface="AR PL UMing HK" charset="0"/>
                        </a:rPr>
                        <a:t>干燥皮肤</a:t>
                      </a:r>
                      <a:endParaRPr lang="en-US" altLang="en-US" sz="2800" kern="1200" dirty="0" smtClean="0">
                        <a:solidFill>
                          <a:srgbClr val="000000"/>
                        </a:solidFill>
                        <a:latin typeface="Times New Roman" panose="02020603050405020304" pitchFamily="18" charset="0"/>
                        <a:ea typeface="SimSun" panose="02010600030101010101" pitchFamily="2" charset="-122"/>
                        <a:cs typeface="AR PL UMing HK" charset="0"/>
                      </a:endParaRPr>
                    </a:p>
                  </a:txBody>
                  <a:tcPr marL="90001" marR="90001" marT="237725"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defRPr/>
                      </a:pPr>
                      <a:r>
                        <a:rPr lang="en-US" altLang="en-US" sz="2800" kern="1200" dirty="0" smtClean="0">
                          <a:solidFill>
                            <a:srgbClr val="000000"/>
                          </a:solidFill>
                          <a:latin typeface="Times New Roman" panose="02020603050405020304" pitchFamily="18" charset="0"/>
                          <a:ea typeface="SimSun" panose="02010600030101010101" pitchFamily="2" charset="-122"/>
                          <a:cs typeface="AR PL UMing HK" charset="0"/>
                        </a:rPr>
                        <a:t>100~600</a:t>
                      </a:r>
                      <a:r>
                        <a:rPr lang="zh-CN" altLang="en-US" sz="2800" kern="1200" dirty="0" smtClean="0">
                          <a:solidFill>
                            <a:srgbClr val="000000"/>
                          </a:solidFill>
                          <a:latin typeface="Times New Roman" panose="02020603050405020304" pitchFamily="18" charset="0"/>
                          <a:ea typeface="SimSun" panose="02010600030101010101" pitchFamily="2" charset="-122"/>
                          <a:cs typeface="AR PL UMing HK" charset="0"/>
                        </a:rPr>
                        <a:t>千欧姆</a:t>
                      </a:r>
                      <a:endParaRPr lang="en-US" altLang="en-US" sz="2800" kern="1200" dirty="0" smtClean="0">
                        <a:solidFill>
                          <a:srgbClr val="000000"/>
                        </a:solidFill>
                        <a:latin typeface="Times New Roman" panose="02020603050405020304" pitchFamily="18" charset="0"/>
                        <a:ea typeface="SimSun" panose="02010600030101010101" pitchFamily="2" charset="-122"/>
                        <a:cs typeface="AR PL UMing HK" charset="0"/>
                      </a:endParaRPr>
                    </a:p>
                  </a:txBody>
                  <a:tcPr marL="90001" marR="90001" marT="216199"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defRPr/>
                      </a:pPr>
                      <a:r>
                        <a:rPr lang="en-US" altLang="en-US" sz="2800" kern="1200" dirty="0" smtClean="0">
                          <a:solidFill>
                            <a:srgbClr val="000000"/>
                          </a:solidFill>
                          <a:latin typeface="Times New Roman" panose="02020603050405020304" pitchFamily="18" charset="0"/>
                          <a:ea typeface="SimSun" panose="02010600030101010101" pitchFamily="2" charset="-122"/>
                          <a:cs typeface="AR PL UMing HK" charset="0"/>
                        </a:rPr>
                        <a:t>11~70 (</a:t>
                      </a:r>
                      <a:r>
                        <a:rPr lang="zh-CN" altLang="en-US" sz="2800" kern="1200" dirty="0" smtClean="0">
                          <a:solidFill>
                            <a:srgbClr val="000000"/>
                          </a:solidFill>
                          <a:latin typeface="Times New Roman" panose="02020603050405020304" pitchFamily="18" charset="0"/>
                          <a:ea typeface="SimSun" panose="02010600030101010101" pitchFamily="2" charset="-122"/>
                          <a:cs typeface="AR PL UMing HK" charset="0"/>
                        </a:rPr>
                        <a:t>单位</a:t>
                      </a:r>
                      <a:r>
                        <a:rPr lang="en-US" altLang="en-US" sz="2800" kern="1200" dirty="0" smtClean="0">
                          <a:solidFill>
                            <a:srgbClr val="000000"/>
                          </a:solidFill>
                          <a:latin typeface="Times New Roman" panose="02020603050405020304" pitchFamily="18" charset="0"/>
                          <a:ea typeface="SimSun" panose="02010600030101010101" pitchFamily="2" charset="-122"/>
                          <a:cs typeface="AR PL UMing HK" charset="0"/>
                        </a:rPr>
                        <a:t>: </a:t>
                      </a:r>
                      <a:r>
                        <a:rPr lang="zh-CN" altLang="en-US" sz="2800" kern="1200" dirty="0" smtClean="0">
                          <a:solidFill>
                            <a:srgbClr val="000000"/>
                          </a:solidFill>
                          <a:latin typeface="Times New Roman" panose="02020603050405020304" pitchFamily="18" charset="0"/>
                          <a:ea typeface="SimSun" panose="02010600030101010101" pitchFamily="2" charset="-122"/>
                          <a:cs typeface="AR PL UMing HK" charset="0"/>
                        </a:rPr>
                        <a:t>安培</a:t>
                      </a:r>
                      <a:r>
                        <a:rPr lang="en-US" altLang="en-US" sz="2800" kern="1200" dirty="0" smtClean="0">
                          <a:solidFill>
                            <a:srgbClr val="000000"/>
                          </a:solidFill>
                          <a:latin typeface="Times New Roman" panose="02020603050405020304" pitchFamily="18" charset="0"/>
                          <a:ea typeface="SimSun" panose="02010600030101010101" pitchFamily="2" charset="-122"/>
                          <a:cs typeface="AR PL UMing HK" charset="0"/>
                        </a:rPr>
                        <a:t>)</a:t>
                      </a:r>
                    </a:p>
                  </a:txBody>
                  <a:tcPr marL="90001" marR="90001" marT="216199"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2" name="Rectangle 1"/>
          <p:cNvSpPr>
            <a:spLocks noChangeArrowheads="1"/>
          </p:cNvSpPr>
          <p:nvPr/>
        </p:nvSpPr>
        <p:spPr bwMode="auto">
          <a:xfrm>
            <a:off x="2362200" y="2708454"/>
            <a:ext cx="217399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buFont typeface="Arial" panose="020B0604020202020204" pitchFamily="34" charset="0"/>
              <a:buNone/>
            </a:pPr>
            <a:r>
              <a:rPr lang="ja-JP" altLang="en-US" sz="3200" b="1" dirty="0" smtClean="0">
                <a:solidFill>
                  <a:srgbClr val="002060"/>
                </a:solidFill>
                <a:latin typeface="Times New Roman" panose="02020603050405020304" pitchFamily="18" charset="0"/>
                <a:hlinkClick r:id="rId3"/>
              </a:rPr>
              <a:t>视频 </a:t>
            </a:r>
            <a:r>
              <a:rPr lang="en-US" altLang="ja-JP" sz="3200" b="1" dirty="0" smtClean="0">
                <a:solidFill>
                  <a:srgbClr val="002060"/>
                </a:solidFill>
                <a:latin typeface="Times New Roman" panose="02020603050405020304" pitchFamily="18" charset="0"/>
                <a:hlinkClick r:id="rId3"/>
              </a:rPr>
              <a:t>- </a:t>
            </a:r>
            <a:r>
              <a:rPr lang="ja-JP" altLang="en-US" sz="3200" b="1" dirty="0" smtClean="0">
                <a:solidFill>
                  <a:srgbClr val="002060"/>
                </a:solidFill>
                <a:latin typeface="Times New Roman" panose="02020603050405020304" pitchFamily="18" charset="0"/>
                <a:hlinkClick r:id="rId3"/>
              </a:rPr>
              <a:t>电击</a:t>
            </a:r>
            <a:endParaRPr lang="en-US" altLang="en-US" sz="3200" b="1" dirty="0">
              <a:solidFill>
                <a:srgbClr val="002060"/>
              </a:solidFill>
              <a:latin typeface="Times New Roman" panose="02020603050405020304" pitchFamily="18" charset="0"/>
            </a:endParaRPr>
          </a:p>
        </p:txBody>
      </p:sp>
      <p:sp>
        <p:nvSpPr>
          <p:cNvPr id="13" name="Rectangle 12"/>
          <p:cNvSpPr/>
          <p:nvPr/>
        </p:nvSpPr>
        <p:spPr>
          <a:xfrm>
            <a:off x="228600" y="3530025"/>
            <a:ext cx="5530681" cy="584775"/>
          </a:xfrm>
          <a:prstGeom prst="rect">
            <a:avLst/>
          </a:prstGeom>
        </p:spPr>
        <p:txBody>
          <a:bodyPr wrap="none">
            <a:spAutoFit/>
          </a:bodyPr>
          <a:lstStyle/>
          <a:p>
            <a:r>
              <a:rPr lang="zh-CN" altLang="en-US" sz="3200" dirty="0" smtClean="0">
                <a:latin typeface="Times New Roman" panose="02020603050405020304" pitchFamily="18" charset="0"/>
                <a:cs typeface="Times New Roman" panose="02020603050405020304" pitchFamily="18" charset="0"/>
              </a:rPr>
              <a:t>答</a:t>
            </a:r>
            <a:r>
              <a:rPr lang="en-US" altLang="zh-CN" sz="3200" dirty="0" smtClean="0">
                <a:latin typeface="Times New Roman" panose="02020603050405020304" pitchFamily="18" charset="0"/>
                <a:cs typeface="Times New Roman" panose="02020603050405020304" pitchFamily="18" charset="0"/>
              </a:rPr>
              <a:t>: </a:t>
            </a:r>
            <a:r>
              <a:rPr lang="zh-CN" altLang="en-US" sz="3200" dirty="0" smtClean="0">
                <a:latin typeface="Times New Roman" panose="02020603050405020304" pitchFamily="18" charset="0"/>
                <a:cs typeface="Times New Roman" panose="02020603050405020304" pitchFamily="18" charset="0"/>
              </a:rPr>
              <a:t>假设</a:t>
            </a:r>
            <a:r>
              <a:rPr lang="zh-CN" altLang="en-US" sz="3200" dirty="0">
                <a:latin typeface="Times New Roman" panose="02020603050405020304" pitchFamily="18" charset="0"/>
                <a:cs typeface="Times New Roman" panose="02020603050405020304" pitchFamily="18" charset="0"/>
              </a:rPr>
              <a:t>高压电线电压为</a:t>
            </a:r>
            <a:r>
              <a:rPr lang="en-US" altLang="zh-CN" sz="3200" dirty="0" smtClean="0">
                <a:latin typeface="Times New Roman" panose="02020603050405020304" pitchFamily="18" charset="0"/>
                <a:cs typeface="Times New Roman" panose="02020603050405020304" pitchFamily="18" charset="0"/>
              </a:rPr>
              <a:t>7</a:t>
            </a:r>
            <a:r>
              <a:rPr lang="zh-CN" altLang="en-US" sz="3200" dirty="0" smtClean="0">
                <a:latin typeface="Times New Roman" panose="02020603050405020304" pitchFamily="18" charset="0"/>
                <a:cs typeface="Times New Roman" panose="02020603050405020304" pitchFamily="18" charset="0"/>
              </a:rPr>
              <a:t>千伏</a:t>
            </a:r>
            <a:endParaRPr lang="en-US" sz="3200" dirty="0"/>
          </a:p>
        </p:txBody>
      </p:sp>
    </p:spTree>
    <p:extLst>
      <p:ext uri="{BB962C8B-B14F-4D97-AF65-F5344CB8AC3E}">
        <p14:creationId xmlns:p14="http://schemas.microsoft.com/office/powerpoint/2010/main" val="2837948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7200" y="503238"/>
            <a:ext cx="8229600" cy="563562"/>
          </a:xfrm>
        </p:spPr>
        <p:txBody>
          <a:bodyPr>
            <a:normAutofit fontScale="90000"/>
          </a:bodyPr>
          <a:lstStyle/>
          <a:p>
            <a:r>
              <a:rPr lang="zh-CN" altLang="en-US" dirty="0" smtClean="0">
                <a:latin typeface="Times New Roman" panose="02020603050405020304" pitchFamily="18" charset="0"/>
                <a:ea typeface="SimSun" panose="02010600030101010101" pitchFamily="2" charset="-122"/>
              </a:rPr>
              <a:t> 案</a:t>
            </a:r>
            <a:r>
              <a:rPr lang="zh-CN" altLang="en-US" dirty="0">
                <a:latin typeface="Times New Roman" panose="02020603050405020304" pitchFamily="18" charset="0"/>
                <a:ea typeface="SimSun" panose="02010600030101010101" pitchFamily="2" charset="-122"/>
              </a:rPr>
              <a:t>例研究讨</a:t>
            </a:r>
            <a:r>
              <a:rPr lang="zh-CN" altLang="en-US" dirty="0" smtClean="0">
                <a:latin typeface="Times New Roman" panose="02020603050405020304" pitchFamily="18" charset="0"/>
                <a:ea typeface="SimSun" panose="02010600030101010101" pitchFamily="2" charset="-122"/>
              </a:rPr>
              <a:t>论 </a:t>
            </a:r>
            <a:endParaRPr lang="en-US" altLang="en-US" dirty="0">
              <a:latin typeface="Times New Roman" panose="02020603050405020304" pitchFamily="18" charset="0"/>
              <a:ea typeface="SimSun" panose="02010600030101010101" pitchFamily="2" charset="-122"/>
            </a:endParaRPr>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28</a:t>
            </a:fld>
            <a:endParaRPr lang="en-US" dirty="0"/>
          </a:p>
        </p:txBody>
      </p:sp>
      <p:sp>
        <p:nvSpPr>
          <p:cNvPr id="18" name="Rounded Rectangle 7" descr="it includes the wet or dry hand condition" title="wet or dry hand"/>
          <p:cNvSpPr>
            <a:spLocks noChangeArrowheads="1"/>
          </p:cNvSpPr>
          <p:nvPr/>
        </p:nvSpPr>
        <p:spPr bwMode="auto">
          <a:xfrm>
            <a:off x="381000" y="2565136"/>
            <a:ext cx="2590800" cy="1676400"/>
          </a:xfrm>
          <a:prstGeom prst="roundRect">
            <a:avLst>
              <a:gd name="adj" fmla="val 16667"/>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buSzPct val="100000"/>
              <a:buFont typeface="Times New Roman" panose="02020603050405020304" pitchFamily="18" charset="0"/>
              <a:buNone/>
            </a:pPr>
            <a:endParaRPr lang="en-US" altLang="en-US" dirty="0">
              <a:cs typeface="Arial" panose="020B0604020202020204" pitchFamily="34" charset="0"/>
            </a:endParaRPr>
          </a:p>
        </p:txBody>
      </p:sp>
      <p:sp>
        <p:nvSpPr>
          <p:cNvPr id="19" name="Rectangle 11"/>
          <p:cNvSpPr>
            <a:spLocks noChangeArrowheads="1"/>
          </p:cNvSpPr>
          <p:nvPr/>
        </p:nvSpPr>
        <p:spPr bwMode="auto">
          <a:xfrm>
            <a:off x="685800" y="2996792"/>
            <a:ext cx="20409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buFont typeface="Arial" panose="020B0604020202020204" pitchFamily="34" charset="0"/>
              <a:buNone/>
            </a:pPr>
            <a:r>
              <a:rPr lang="zh-CN" altLang="en-US" sz="2400" b="1" dirty="0">
                <a:solidFill>
                  <a:srgbClr val="FF0000"/>
                </a:solidFill>
                <a:latin typeface="Times New Roman" panose="02020603050405020304" pitchFamily="18" charset="0"/>
                <a:cs typeface="Times New Roman" panose="02020603050405020304" pitchFamily="18" charset="0"/>
              </a:rPr>
              <a:t>湿</a:t>
            </a:r>
            <a:r>
              <a:rPr lang="zh-CN" altLang="en-US" sz="2400" b="1" dirty="0" smtClean="0">
                <a:solidFill>
                  <a:srgbClr val="FF0000"/>
                </a:solidFill>
                <a:latin typeface="Times New Roman" panose="02020603050405020304" pitchFamily="18" charset="0"/>
                <a:cs typeface="Times New Roman" panose="02020603050405020304" pitchFamily="18" charset="0"/>
              </a:rPr>
              <a:t>手或者干手</a:t>
            </a:r>
            <a:endParaRPr lang="en-US" altLang="en-US" sz="24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20" name="Group 7" descr="It describes what damages will occur if a certain amount of current flows in human body" title="Consequences if current flow through human body"/>
          <p:cNvGraphicFramePr>
            <a:graphicFrameLocks noGrp="1"/>
          </p:cNvGraphicFramePr>
          <p:nvPr>
            <p:extLst>
              <p:ext uri="{D42A27DB-BD31-4B8C-83A1-F6EECF244321}">
                <p14:modId xmlns:p14="http://schemas.microsoft.com/office/powerpoint/2010/main" val="3176580930"/>
              </p:ext>
            </p:extLst>
          </p:nvPr>
        </p:nvGraphicFramePr>
        <p:xfrm>
          <a:off x="304800" y="1803136"/>
          <a:ext cx="8305800" cy="4597664"/>
        </p:xfrm>
        <a:graphic>
          <a:graphicData uri="http://schemas.openxmlformats.org/drawingml/2006/table">
            <a:tbl>
              <a:tblPr firstRow="1"/>
              <a:tblGrid>
                <a:gridCol w="2743200">
                  <a:extLst>
                    <a:ext uri="{9D8B030D-6E8A-4147-A177-3AD203B41FA5}">
                      <a16:colId xmlns:a16="http://schemas.microsoft.com/office/drawing/2014/main" val="20000"/>
                    </a:ext>
                  </a:extLst>
                </a:gridCol>
                <a:gridCol w="5562600">
                  <a:extLst>
                    <a:ext uri="{9D8B030D-6E8A-4147-A177-3AD203B41FA5}">
                      <a16:colId xmlns:a16="http://schemas.microsoft.com/office/drawing/2014/main" val="20001"/>
                    </a:ext>
                  </a:extLst>
                </a:gridCol>
              </a:tblGrid>
              <a:tr h="522344">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defRPr/>
                      </a:pPr>
                      <a:r>
                        <a:rPr lang="zh-CN" altLang="en-US" sz="2400" kern="1200" dirty="0" smtClean="0">
                          <a:solidFill>
                            <a:srgbClr val="000000"/>
                          </a:solidFill>
                          <a:latin typeface="Times New Roman" panose="02020603050405020304" pitchFamily="18" charset="0"/>
                          <a:ea typeface="SimSun" panose="02010600030101010101" pitchFamily="2" charset="-122"/>
                          <a:cs typeface="AR PL UMing HK" charset="0"/>
                        </a:rPr>
                        <a:t>流经人体的电流</a:t>
                      </a:r>
                      <a:endParaRPr lang="en-US" altLang="en-US" sz="2400" kern="1200" dirty="0" smtClean="0">
                        <a:solidFill>
                          <a:srgbClr val="000000"/>
                        </a:solidFill>
                        <a:latin typeface="Times New Roman" panose="02020603050405020304" pitchFamily="18" charset="0"/>
                        <a:ea typeface="SimSun" panose="02010600030101010101" pitchFamily="2" charset="-122"/>
                        <a:cs typeface="AR PL UMing HK" charset="0"/>
                      </a:endParaRPr>
                    </a:p>
                  </a:txBody>
                  <a:tcPr marL="90001" marR="90001" marT="172476" marB="467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defRPr/>
                      </a:pPr>
                      <a:r>
                        <a:rPr lang="zh-CN" altLang="en-US" sz="2400" kern="1200" dirty="0" smtClean="0">
                          <a:solidFill>
                            <a:srgbClr val="000000"/>
                          </a:solidFill>
                          <a:latin typeface="Times New Roman" panose="02020603050405020304" pitchFamily="18" charset="0"/>
                          <a:ea typeface="SimSun" panose="02010600030101010101" pitchFamily="2" charset="-122"/>
                          <a:cs typeface="AR PL UMing HK" charset="0"/>
                        </a:rPr>
                        <a:t>人体的反应</a:t>
                      </a:r>
                      <a:endParaRPr lang="en-US" altLang="en-US" sz="2400" kern="1200" dirty="0" smtClean="0">
                        <a:solidFill>
                          <a:srgbClr val="000000"/>
                        </a:solidFill>
                        <a:latin typeface="Times New Roman" panose="02020603050405020304" pitchFamily="18" charset="0"/>
                        <a:ea typeface="SimSun" panose="02010600030101010101" pitchFamily="2" charset="-122"/>
                        <a:cs typeface="AR PL UMing HK" charset="0"/>
                      </a:endParaRPr>
                    </a:p>
                  </a:txBody>
                  <a:tcPr marL="90001" marR="90001" marT="172476" marB="467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extLst>
                  <a:ext uri="{0D108BD9-81ED-4DB2-BD59-A6C34878D82A}">
                    <a16:rowId xmlns:a16="http://schemas.microsoft.com/office/drawing/2014/main" val="10000"/>
                  </a:ext>
                </a:extLst>
              </a:tr>
              <a:tr h="619588">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defRPr/>
                      </a:pPr>
                      <a:r>
                        <a:rPr lang="en-US" altLang="en-US" sz="2400" kern="1200" dirty="0" smtClean="0">
                          <a:solidFill>
                            <a:srgbClr val="000000"/>
                          </a:solidFill>
                          <a:latin typeface="Times New Roman" panose="02020603050405020304" pitchFamily="18" charset="0"/>
                          <a:ea typeface="SimSun" panose="02010600030101010101" pitchFamily="2" charset="-122"/>
                          <a:cs typeface="AR PL UMing HK" charset="0"/>
                        </a:rPr>
                        <a:t>5 </a:t>
                      </a:r>
                      <a:r>
                        <a:rPr lang="zh-CN" altLang="en-US" sz="2400" kern="1200" dirty="0" smtClean="0">
                          <a:solidFill>
                            <a:srgbClr val="000000"/>
                          </a:solidFill>
                          <a:latin typeface="Times New Roman" panose="02020603050405020304" pitchFamily="18" charset="0"/>
                          <a:ea typeface="SimSun" panose="02010600030101010101" pitchFamily="2" charset="-122"/>
                          <a:cs typeface="AR PL UMing HK" charset="0"/>
                        </a:rPr>
                        <a:t>毫安</a:t>
                      </a:r>
                      <a:endParaRPr lang="en-US" altLang="en-US" sz="2400" kern="1200" dirty="0" smtClean="0">
                        <a:solidFill>
                          <a:srgbClr val="000000"/>
                        </a:solidFill>
                        <a:latin typeface="Times New Roman" panose="02020603050405020304" pitchFamily="18" charset="0"/>
                        <a:ea typeface="SimSun" panose="02010600030101010101" pitchFamily="2" charset="-122"/>
                        <a:cs typeface="AR PL UMing HK" charset="0"/>
                      </a:endParaRPr>
                    </a:p>
                  </a:txBody>
                  <a:tcPr marL="90001" marR="90001" marT="237595" marB="467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defRPr/>
                      </a:pPr>
                      <a:r>
                        <a:rPr lang="zh-CN" altLang="en-US" sz="2400" kern="1200" dirty="0" smtClean="0">
                          <a:solidFill>
                            <a:srgbClr val="000000"/>
                          </a:solidFill>
                          <a:latin typeface="Times New Roman" panose="02020603050405020304" pitchFamily="18" charset="0"/>
                          <a:ea typeface="SimSun" panose="02010600030101010101" pitchFamily="2" charset="-122"/>
                          <a:cs typeface="AR PL UMing HK" charset="0"/>
                        </a:rPr>
                        <a:t>轻微冲击</a:t>
                      </a:r>
                      <a:r>
                        <a:rPr lang="en-US" altLang="zh-CN" sz="2400" kern="1200" dirty="0" smtClean="0">
                          <a:solidFill>
                            <a:srgbClr val="000000"/>
                          </a:solidFill>
                          <a:latin typeface="Times New Roman" panose="02020603050405020304" pitchFamily="18" charset="0"/>
                          <a:ea typeface="SimSun" panose="02010600030101010101" pitchFamily="2" charset="-122"/>
                          <a:cs typeface="AR PL UMing HK" charset="0"/>
                        </a:rPr>
                        <a:t>, </a:t>
                      </a:r>
                      <a:r>
                        <a:rPr lang="zh-CN" altLang="en-US" sz="2400" kern="1200" dirty="0" smtClean="0">
                          <a:solidFill>
                            <a:srgbClr val="000000"/>
                          </a:solidFill>
                          <a:latin typeface="Times New Roman" panose="02020603050405020304" pitchFamily="18" charset="0"/>
                          <a:ea typeface="SimSun" panose="02010600030101010101" pitchFamily="2" charset="-122"/>
                          <a:cs typeface="AR PL UMing HK" charset="0"/>
                        </a:rPr>
                        <a:t>不痛苦但令人不安</a:t>
                      </a:r>
                      <a:r>
                        <a:rPr lang="en-US" altLang="zh-CN" sz="2400" kern="1200" dirty="0" smtClean="0">
                          <a:solidFill>
                            <a:srgbClr val="000000"/>
                          </a:solidFill>
                          <a:latin typeface="Times New Roman" panose="02020603050405020304" pitchFamily="18" charset="0"/>
                          <a:ea typeface="SimSun" panose="02010600030101010101" pitchFamily="2" charset="-122"/>
                          <a:cs typeface="AR PL UMing HK" charset="0"/>
                        </a:rPr>
                        <a:t>,</a:t>
                      </a:r>
                      <a:r>
                        <a:rPr lang="zh-CN" altLang="en-US" sz="2400" kern="1200" dirty="0" smtClean="0">
                          <a:solidFill>
                            <a:srgbClr val="000000"/>
                          </a:solidFill>
                          <a:latin typeface="Times New Roman" panose="02020603050405020304" pitchFamily="18" charset="0"/>
                          <a:ea typeface="SimSun" panose="02010600030101010101" pitchFamily="2" charset="-122"/>
                          <a:cs typeface="AR PL UMing HK" charset="0"/>
                        </a:rPr>
                        <a:t> 一般人可以放手</a:t>
                      </a:r>
                      <a:endParaRPr lang="en-US" altLang="en-US" sz="2400" kern="1200" dirty="0" smtClean="0">
                        <a:solidFill>
                          <a:srgbClr val="000000"/>
                        </a:solidFill>
                        <a:latin typeface="Times New Roman" panose="02020603050405020304" pitchFamily="18" charset="0"/>
                        <a:ea typeface="SimSun" panose="02010600030101010101" pitchFamily="2" charset="-122"/>
                        <a:cs typeface="AR PL UMing HK" charset="0"/>
                      </a:endParaRPr>
                    </a:p>
                  </a:txBody>
                  <a:tcPr marL="90001" marR="90001" marT="216081" marB="467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6536">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defRPr/>
                      </a:pPr>
                      <a:r>
                        <a:rPr lang="en-US" altLang="en-US" sz="2400" kern="1200" dirty="0" smtClean="0">
                          <a:solidFill>
                            <a:srgbClr val="000000"/>
                          </a:solidFill>
                          <a:latin typeface="Times New Roman" panose="02020603050405020304" pitchFamily="18" charset="0"/>
                          <a:ea typeface="SimSun" panose="02010600030101010101" pitchFamily="2" charset="-122"/>
                          <a:cs typeface="AR PL UMing HK" charset="0"/>
                        </a:rPr>
                        <a:t>6-25 </a:t>
                      </a:r>
                      <a:r>
                        <a:rPr lang="zh-CN" altLang="en-US" sz="2400" kern="1200" dirty="0" smtClean="0">
                          <a:solidFill>
                            <a:srgbClr val="000000"/>
                          </a:solidFill>
                          <a:latin typeface="Times New Roman" panose="02020603050405020304" pitchFamily="18" charset="0"/>
                          <a:ea typeface="SimSun" panose="02010600030101010101" pitchFamily="2" charset="-122"/>
                          <a:cs typeface="AR PL UMing HK" charset="0"/>
                        </a:rPr>
                        <a:t>毫安</a:t>
                      </a:r>
                      <a:r>
                        <a:rPr lang="en-US" altLang="en-US" sz="2400" kern="1200" dirty="0" smtClean="0">
                          <a:solidFill>
                            <a:srgbClr val="000000"/>
                          </a:solidFill>
                          <a:latin typeface="Times New Roman" panose="02020603050405020304" pitchFamily="18" charset="0"/>
                          <a:ea typeface="SimSun" panose="02010600030101010101" pitchFamily="2" charset="-122"/>
                          <a:cs typeface="AR PL UMing HK" charset="0"/>
                        </a:rPr>
                        <a:t> (</a:t>
                      </a:r>
                      <a:r>
                        <a:rPr lang="zh-CN" altLang="en-US" sz="2400" kern="1200" dirty="0" smtClean="0">
                          <a:solidFill>
                            <a:srgbClr val="000000"/>
                          </a:solidFill>
                          <a:latin typeface="Times New Roman" panose="02020603050405020304" pitchFamily="18" charset="0"/>
                          <a:ea typeface="SimSun" panose="02010600030101010101" pitchFamily="2" charset="-122"/>
                          <a:cs typeface="AR PL UMing HK" charset="0"/>
                        </a:rPr>
                        <a:t>女人</a:t>
                      </a:r>
                      <a:r>
                        <a:rPr lang="en-US" altLang="en-US" sz="2400" kern="1200" dirty="0" smtClean="0">
                          <a:solidFill>
                            <a:srgbClr val="000000"/>
                          </a:solidFill>
                          <a:latin typeface="Times New Roman" panose="02020603050405020304" pitchFamily="18" charset="0"/>
                          <a:ea typeface="SimSun" panose="02010600030101010101" pitchFamily="2" charset="-122"/>
                          <a:cs typeface="AR PL UMing HK" charset="0"/>
                        </a:rPr>
                        <a:t>)</a:t>
                      </a:r>
                    </a:p>
                  </a:txBody>
                  <a:tcPr marL="91439" marR="91439"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defRPr/>
                      </a:pPr>
                      <a:r>
                        <a:rPr lang="zh-CN" altLang="en-US" sz="2400" kern="1200" dirty="0" smtClean="0">
                          <a:solidFill>
                            <a:srgbClr val="000000"/>
                          </a:solidFill>
                          <a:latin typeface="Times New Roman" panose="02020603050405020304" pitchFamily="18" charset="0"/>
                          <a:ea typeface="SimSun" panose="02010600030101010101" pitchFamily="2" charset="-122"/>
                          <a:cs typeface="AR PL UMing HK" charset="0"/>
                        </a:rPr>
                        <a:t>剧痛，肌肉控制无力</a:t>
                      </a:r>
                      <a:endParaRPr lang="en-US" altLang="en-US" sz="2400" kern="1200" dirty="0" smtClean="0">
                        <a:solidFill>
                          <a:srgbClr val="000000"/>
                        </a:solidFill>
                        <a:latin typeface="Times New Roman" panose="02020603050405020304" pitchFamily="18" charset="0"/>
                        <a:ea typeface="SimSun" panose="02010600030101010101" pitchFamily="2" charset="-122"/>
                        <a:cs typeface="AR PL UMing HK" charset="0"/>
                      </a:endParaRPr>
                    </a:p>
                  </a:txBody>
                  <a:tcPr marL="91439" marR="91439"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7199">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defRPr/>
                      </a:pPr>
                      <a:r>
                        <a:rPr lang="en-US" altLang="en-US" sz="2400" kern="1200" dirty="0" smtClean="0">
                          <a:solidFill>
                            <a:srgbClr val="000000"/>
                          </a:solidFill>
                          <a:latin typeface="Times New Roman" panose="02020603050405020304" pitchFamily="18" charset="0"/>
                          <a:ea typeface="SimSun" panose="02010600030101010101" pitchFamily="2" charset="-122"/>
                          <a:cs typeface="AR PL UMing HK" charset="0"/>
                        </a:rPr>
                        <a:t>9-30 </a:t>
                      </a:r>
                      <a:r>
                        <a:rPr lang="zh-CN" altLang="en-US" sz="2400" kern="1200" dirty="0" smtClean="0">
                          <a:solidFill>
                            <a:srgbClr val="000000"/>
                          </a:solidFill>
                          <a:latin typeface="Times New Roman" panose="02020603050405020304" pitchFamily="18" charset="0"/>
                          <a:ea typeface="SimSun" panose="02010600030101010101" pitchFamily="2" charset="-122"/>
                          <a:cs typeface="AR PL UMing HK" charset="0"/>
                        </a:rPr>
                        <a:t>毫安</a:t>
                      </a:r>
                      <a:r>
                        <a:rPr lang="en-US" altLang="en-US" sz="2400" kern="1200" dirty="0" smtClean="0">
                          <a:solidFill>
                            <a:srgbClr val="000000"/>
                          </a:solidFill>
                          <a:latin typeface="Times New Roman" panose="02020603050405020304" pitchFamily="18" charset="0"/>
                          <a:ea typeface="SimSun" panose="02010600030101010101" pitchFamily="2" charset="-122"/>
                          <a:cs typeface="AR PL UMing HK" charset="0"/>
                        </a:rPr>
                        <a:t> (</a:t>
                      </a:r>
                      <a:r>
                        <a:rPr lang="zh-CN" altLang="en-US" sz="2400" kern="1200" dirty="0" smtClean="0">
                          <a:solidFill>
                            <a:srgbClr val="000000"/>
                          </a:solidFill>
                          <a:latin typeface="Times New Roman" panose="02020603050405020304" pitchFamily="18" charset="0"/>
                          <a:ea typeface="SimSun" panose="02010600030101010101" pitchFamily="2" charset="-122"/>
                          <a:cs typeface="AR PL UMing HK" charset="0"/>
                        </a:rPr>
                        <a:t>男人</a:t>
                      </a:r>
                      <a:r>
                        <a:rPr lang="en-US" altLang="en-US" sz="2400" kern="1200" dirty="0" smtClean="0">
                          <a:solidFill>
                            <a:srgbClr val="000000"/>
                          </a:solidFill>
                          <a:latin typeface="Times New Roman" panose="02020603050405020304" pitchFamily="18" charset="0"/>
                          <a:ea typeface="SimSun" panose="02010600030101010101" pitchFamily="2" charset="-122"/>
                          <a:cs typeface="AR PL UMing HK" charset="0"/>
                        </a:rPr>
                        <a:t>)</a:t>
                      </a:r>
                    </a:p>
                  </a:txBody>
                  <a:tcPr marL="91439" marR="91439"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defRPr/>
                      </a:pPr>
                      <a:r>
                        <a:rPr lang="zh-CN" altLang="en-US" sz="2400" kern="1200" dirty="0" smtClean="0">
                          <a:solidFill>
                            <a:srgbClr val="000000"/>
                          </a:solidFill>
                          <a:latin typeface="Times New Roman" panose="02020603050405020304" pitchFamily="18" charset="0"/>
                          <a:ea typeface="SimSun" panose="02010600030101010101" pitchFamily="2" charset="-122"/>
                          <a:cs typeface="AR PL UMing HK" charset="0"/>
                        </a:rPr>
                        <a:t>身体动不了</a:t>
                      </a:r>
                      <a:endParaRPr lang="en-US" altLang="en-US" sz="2400" kern="1200" dirty="0" smtClean="0">
                        <a:solidFill>
                          <a:srgbClr val="000000"/>
                        </a:solidFill>
                        <a:latin typeface="Times New Roman" panose="02020603050405020304" pitchFamily="18" charset="0"/>
                        <a:ea typeface="SimSun" panose="02010600030101010101" pitchFamily="2" charset="-122"/>
                        <a:cs typeface="AR PL UMing HK" charset="0"/>
                      </a:endParaRPr>
                    </a:p>
                  </a:txBody>
                  <a:tcPr marL="91439" marR="91439"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55199">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defRPr/>
                      </a:pPr>
                      <a:r>
                        <a:rPr lang="en-US" altLang="en-US" sz="2400" kern="1200" dirty="0" smtClean="0">
                          <a:solidFill>
                            <a:srgbClr val="000000"/>
                          </a:solidFill>
                          <a:latin typeface="Times New Roman" panose="02020603050405020304" pitchFamily="18" charset="0"/>
                          <a:ea typeface="SimSun" panose="02010600030101010101" pitchFamily="2" charset="-122"/>
                          <a:cs typeface="AR PL UMing HK" charset="0"/>
                        </a:rPr>
                        <a:t>50-150 </a:t>
                      </a:r>
                      <a:r>
                        <a:rPr lang="zh-CN" altLang="en-US" sz="2400" kern="1200" dirty="0" smtClean="0">
                          <a:solidFill>
                            <a:srgbClr val="000000"/>
                          </a:solidFill>
                          <a:latin typeface="Times New Roman" panose="02020603050405020304" pitchFamily="18" charset="0"/>
                          <a:ea typeface="SimSun" panose="02010600030101010101" pitchFamily="2" charset="-122"/>
                          <a:cs typeface="AR PL UMing HK" charset="0"/>
                        </a:rPr>
                        <a:t>毫安</a:t>
                      </a:r>
                      <a:endParaRPr lang="en-US" altLang="en-US" sz="2400" kern="1200" dirty="0" smtClean="0">
                        <a:solidFill>
                          <a:srgbClr val="000000"/>
                        </a:solidFill>
                        <a:latin typeface="Times New Roman" panose="02020603050405020304" pitchFamily="18" charset="0"/>
                        <a:ea typeface="SimSun" panose="02010600030101010101" pitchFamily="2" charset="-122"/>
                        <a:cs typeface="AR PL UMing HK" charset="0"/>
                      </a:endParaRPr>
                    </a:p>
                  </a:txBody>
                  <a:tcPr marL="91439" marR="91439"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defRPr/>
                      </a:pPr>
                      <a:r>
                        <a:rPr lang="zh-CN" altLang="en-US" sz="2400" kern="1200" dirty="0" smtClean="0">
                          <a:solidFill>
                            <a:srgbClr val="000000"/>
                          </a:solidFill>
                          <a:latin typeface="Times New Roman" panose="02020603050405020304" pitchFamily="18" charset="0"/>
                          <a:ea typeface="SimSun" panose="02010600030101010101" pitchFamily="2" charset="-122"/>
                          <a:cs typeface="AR PL UMing HK" charset="0"/>
                        </a:rPr>
                        <a:t>极度疼痛，呼吸停止，严重的肌肉收缩。死亡是可能的。</a:t>
                      </a:r>
                      <a:endParaRPr lang="en-US" altLang="en-US" sz="2400" kern="1200" dirty="0" smtClean="0">
                        <a:solidFill>
                          <a:srgbClr val="000000"/>
                        </a:solidFill>
                        <a:latin typeface="Times New Roman" panose="02020603050405020304" pitchFamily="18" charset="0"/>
                        <a:ea typeface="SimSun" panose="02010600030101010101" pitchFamily="2" charset="-122"/>
                        <a:cs typeface="AR PL UMing HK" charset="0"/>
                      </a:endParaRPr>
                    </a:p>
                  </a:txBody>
                  <a:tcPr marL="91439" marR="91439"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823912">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defRPr/>
                      </a:pPr>
                      <a:r>
                        <a:rPr lang="en-US" altLang="en-US" sz="2400" kern="1200" dirty="0" smtClean="0">
                          <a:solidFill>
                            <a:srgbClr val="000000"/>
                          </a:solidFill>
                          <a:latin typeface="Times New Roman" panose="02020603050405020304" pitchFamily="18" charset="0"/>
                          <a:ea typeface="SimSun" panose="02010600030101010101" pitchFamily="2" charset="-122"/>
                          <a:cs typeface="AR PL UMing HK" charset="0"/>
                        </a:rPr>
                        <a:t>1-4.3 </a:t>
                      </a:r>
                      <a:r>
                        <a:rPr lang="zh-CN" altLang="en-US" sz="2400" kern="1200" dirty="0" smtClean="0">
                          <a:solidFill>
                            <a:srgbClr val="000000"/>
                          </a:solidFill>
                          <a:latin typeface="Times New Roman" panose="02020603050405020304" pitchFamily="18" charset="0"/>
                          <a:ea typeface="SimSun" panose="02010600030101010101" pitchFamily="2" charset="-122"/>
                          <a:cs typeface="AR PL UMing HK" charset="0"/>
                        </a:rPr>
                        <a:t>安培</a:t>
                      </a:r>
                      <a:endParaRPr lang="en-US" altLang="en-US" sz="2400" kern="1200" dirty="0" smtClean="0">
                        <a:solidFill>
                          <a:srgbClr val="000000"/>
                        </a:solidFill>
                        <a:latin typeface="Times New Roman" panose="02020603050405020304" pitchFamily="18" charset="0"/>
                        <a:ea typeface="SimSun" panose="02010600030101010101" pitchFamily="2" charset="-122"/>
                        <a:cs typeface="AR PL UMing HK" charset="0"/>
                      </a:endParaRPr>
                    </a:p>
                  </a:txBody>
                  <a:tcPr marL="91439" marR="91439"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defRPr/>
                      </a:pPr>
                      <a:r>
                        <a:rPr lang="zh-CN" altLang="en-US" sz="2400" kern="1200" dirty="0" smtClean="0">
                          <a:solidFill>
                            <a:srgbClr val="000000"/>
                          </a:solidFill>
                          <a:latin typeface="Times New Roman" panose="02020603050405020304" pitchFamily="18" charset="0"/>
                          <a:ea typeface="SimSun" panose="02010600030101010101" pitchFamily="2" charset="-122"/>
                          <a:cs typeface="AR PL UMing HK" charset="0"/>
                        </a:rPr>
                        <a:t>心跳停止</a:t>
                      </a:r>
                      <a:r>
                        <a:rPr lang="en-US" altLang="zh-CN" sz="2400" kern="1200" dirty="0" smtClean="0">
                          <a:solidFill>
                            <a:srgbClr val="000000"/>
                          </a:solidFill>
                          <a:latin typeface="Times New Roman" panose="02020603050405020304" pitchFamily="18" charset="0"/>
                          <a:ea typeface="SimSun" panose="02010600030101010101" pitchFamily="2" charset="-122"/>
                          <a:cs typeface="AR PL UMing HK" charset="0"/>
                        </a:rPr>
                        <a:t>, </a:t>
                      </a:r>
                      <a:r>
                        <a:rPr lang="zh-CN" altLang="en-US" sz="2400" kern="1200" dirty="0" smtClean="0">
                          <a:solidFill>
                            <a:srgbClr val="000000"/>
                          </a:solidFill>
                          <a:latin typeface="Times New Roman" panose="02020603050405020304" pitchFamily="18" charset="0"/>
                          <a:ea typeface="SimSun" panose="02010600030101010101" pitchFamily="2" charset="-122"/>
                          <a:cs typeface="AR PL UMing HK" charset="0"/>
                        </a:rPr>
                        <a:t>肌肉收缩</a:t>
                      </a:r>
                      <a:r>
                        <a:rPr lang="en-US" altLang="zh-CN" sz="2400" kern="1200" dirty="0" smtClean="0">
                          <a:solidFill>
                            <a:srgbClr val="000000"/>
                          </a:solidFill>
                          <a:latin typeface="Times New Roman" panose="02020603050405020304" pitchFamily="18" charset="0"/>
                          <a:ea typeface="SimSun" panose="02010600030101010101" pitchFamily="2" charset="-122"/>
                          <a:cs typeface="AR PL UMing HK" charset="0"/>
                        </a:rPr>
                        <a:t>, </a:t>
                      </a:r>
                      <a:r>
                        <a:rPr lang="zh-CN" altLang="en-US" sz="2400" kern="1200" dirty="0" smtClean="0">
                          <a:solidFill>
                            <a:srgbClr val="000000"/>
                          </a:solidFill>
                          <a:latin typeface="Times New Roman" panose="02020603050405020304" pitchFamily="18" charset="0"/>
                          <a:ea typeface="SimSun" panose="02010600030101010101" pitchFamily="2" charset="-122"/>
                          <a:cs typeface="AR PL UMing HK" charset="0"/>
                        </a:rPr>
                        <a:t>神经损伤</a:t>
                      </a:r>
                      <a:r>
                        <a:rPr lang="en-US" altLang="zh-CN" sz="2400" kern="1200" dirty="0" smtClean="0">
                          <a:solidFill>
                            <a:srgbClr val="000000"/>
                          </a:solidFill>
                          <a:latin typeface="Times New Roman" panose="02020603050405020304" pitchFamily="18" charset="0"/>
                          <a:ea typeface="SimSun" panose="02010600030101010101" pitchFamily="2" charset="-122"/>
                          <a:cs typeface="AR PL UMing HK" charset="0"/>
                        </a:rPr>
                        <a:t>, </a:t>
                      </a:r>
                      <a:r>
                        <a:rPr lang="zh-CN" altLang="en-US" sz="2400" kern="1200" dirty="0" smtClean="0">
                          <a:solidFill>
                            <a:srgbClr val="000000"/>
                          </a:solidFill>
                          <a:latin typeface="Times New Roman" panose="02020603050405020304" pitchFamily="18" charset="0"/>
                          <a:ea typeface="SimSun" panose="02010600030101010101" pitchFamily="2" charset="-122"/>
                          <a:cs typeface="AR PL UMing HK" charset="0"/>
                        </a:rPr>
                        <a:t>可能死亡</a:t>
                      </a:r>
                      <a:endParaRPr lang="en-US" altLang="en-US" sz="2400" kern="1200" dirty="0" smtClean="0">
                        <a:solidFill>
                          <a:srgbClr val="000000"/>
                        </a:solidFill>
                        <a:latin typeface="Times New Roman" panose="02020603050405020304" pitchFamily="18" charset="0"/>
                        <a:ea typeface="SimSun" panose="02010600030101010101" pitchFamily="2" charset="-122"/>
                        <a:cs typeface="AR PL UMing HK" charset="0"/>
                      </a:endParaRPr>
                    </a:p>
                  </a:txBody>
                  <a:tcPr marL="91439" marR="91439"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79989">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defRPr/>
                      </a:pPr>
                      <a:r>
                        <a:rPr lang="en-US" altLang="en-US" sz="2400" kern="1200" dirty="0" smtClean="0">
                          <a:solidFill>
                            <a:srgbClr val="000000"/>
                          </a:solidFill>
                          <a:latin typeface="Times New Roman" panose="02020603050405020304" pitchFamily="18" charset="0"/>
                          <a:ea typeface="SimSun" panose="02010600030101010101" pitchFamily="2" charset="-122"/>
                          <a:cs typeface="AR PL UMing HK" charset="0"/>
                        </a:rPr>
                        <a:t>10 </a:t>
                      </a:r>
                      <a:r>
                        <a:rPr lang="zh-CN" altLang="en-US" sz="2400" kern="1200" dirty="0" smtClean="0">
                          <a:solidFill>
                            <a:srgbClr val="000000"/>
                          </a:solidFill>
                          <a:latin typeface="Times New Roman" panose="02020603050405020304" pitchFamily="18" charset="0"/>
                          <a:ea typeface="SimSun" panose="02010600030101010101" pitchFamily="2" charset="-122"/>
                          <a:cs typeface="AR PL UMing HK" charset="0"/>
                        </a:rPr>
                        <a:t>安培</a:t>
                      </a:r>
                      <a:endParaRPr lang="en-US" altLang="en-US" sz="2400" kern="1200" dirty="0" smtClean="0">
                        <a:solidFill>
                          <a:srgbClr val="000000"/>
                        </a:solidFill>
                        <a:latin typeface="Times New Roman" panose="02020603050405020304" pitchFamily="18" charset="0"/>
                        <a:ea typeface="SimSun" panose="02010600030101010101" pitchFamily="2" charset="-122"/>
                        <a:cs typeface="AR PL UMing HK" charset="0"/>
                      </a:endParaRPr>
                    </a:p>
                  </a:txBody>
                  <a:tcPr marL="91439" marR="91439"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defRPr/>
                      </a:pPr>
                      <a:r>
                        <a:rPr lang="zh-CN" altLang="en-US" sz="2400" kern="1200" dirty="0" smtClean="0">
                          <a:solidFill>
                            <a:srgbClr val="000000"/>
                          </a:solidFill>
                          <a:latin typeface="Times New Roman" panose="02020603050405020304" pitchFamily="18" charset="0"/>
                          <a:ea typeface="SimSun" panose="02010600030101010101" pitchFamily="2" charset="-122"/>
                          <a:cs typeface="AR PL UMing HK" charset="0"/>
                        </a:rPr>
                        <a:t>心脏骤停</a:t>
                      </a:r>
                      <a:r>
                        <a:rPr lang="en-US" altLang="zh-CN" sz="2400" kern="1200" dirty="0" smtClean="0">
                          <a:solidFill>
                            <a:srgbClr val="000000"/>
                          </a:solidFill>
                          <a:latin typeface="Times New Roman" panose="02020603050405020304" pitchFamily="18" charset="0"/>
                          <a:ea typeface="SimSun" panose="02010600030101010101" pitchFamily="2" charset="-122"/>
                          <a:cs typeface="AR PL UMing HK" charset="0"/>
                        </a:rPr>
                        <a:t>, </a:t>
                      </a:r>
                      <a:r>
                        <a:rPr lang="zh-CN" altLang="en-US" sz="2400" kern="1200" dirty="0" smtClean="0">
                          <a:solidFill>
                            <a:srgbClr val="000000"/>
                          </a:solidFill>
                          <a:latin typeface="Times New Roman" panose="02020603050405020304" pitchFamily="18" charset="0"/>
                          <a:ea typeface="SimSun" panose="02010600030101010101" pitchFamily="2" charset="-122"/>
                          <a:cs typeface="AR PL UMing HK" charset="0"/>
                        </a:rPr>
                        <a:t>严重灼伤</a:t>
                      </a:r>
                      <a:r>
                        <a:rPr lang="en-US" altLang="zh-CN" sz="2400" kern="1200" dirty="0" smtClean="0">
                          <a:solidFill>
                            <a:srgbClr val="000000"/>
                          </a:solidFill>
                          <a:latin typeface="Times New Roman" panose="02020603050405020304" pitchFamily="18" charset="0"/>
                          <a:ea typeface="SimSun" panose="02010600030101010101" pitchFamily="2" charset="-122"/>
                          <a:cs typeface="AR PL UMing HK" charset="0"/>
                        </a:rPr>
                        <a:t>, </a:t>
                      </a:r>
                      <a:r>
                        <a:rPr lang="zh-CN" altLang="en-US" sz="2400" kern="1200" dirty="0" smtClean="0">
                          <a:solidFill>
                            <a:srgbClr val="000000"/>
                          </a:solidFill>
                          <a:latin typeface="Times New Roman" panose="02020603050405020304" pitchFamily="18" charset="0"/>
                          <a:ea typeface="SimSun" panose="02010600030101010101" pitchFamily="2" charset="-122"/>
                          <a:cs typeface="AR PL UMing HK" charset="0"/>
                        </a:rPr>
                        <a:t>大概率死亡</a:t>
                      </a:r>
                      <a:endParaRPr lang="en-US" altLang="en-US" sz="2400" kern="1200" dirty="0" smtClean="0">
                        <a:solidFill>
                          <a:srgbClr val="000000"/>
                        </a:solidFill>
                        <a:latin typeface="Times New Roman" panose="02020603050405020304" pitchFamily="18" charset="0"/>
                        <a:ea typeface="SimSun" panose="02010600030101010101" pitchFamily="2" charset="-122"/>
                        <a:cs typeface="AR PL UMing HK" charset="0"/>
                      </a:endParaRPr>
                    </a:p>
                  </a:txBody>
                  <a:tcPr marL="91439" marR="91439"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21" name="Rectangle 7"/>
          <p:cNvSpPr>
            <a:spLocks noChangeArrowheads="1"/>
          </p:cNvSpPr>
          <p:nvPr/>
        </p:nvSpPr>
        <p:spPr bwMode="auto">
          <a:xfrm>
            <a:off x="152400" y="1143000"/>
            <a:ext cx="89471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a:buClr>
                <a:srgbClr val="3333FF"/>
              </a:buClr>
              <a:buFont typeface="Wingdings" panose="05000000000000000000" pitchFamily="2" charset="2"/>
              <a:buChar char="q"/>
            </a:pPr>
            <a:r>
              <a:rPr lang="zh-CN" altLang="en-US" sz="2800" dirty="0">
                <a:latin typeface="Times New Roman" panose="02020603050405020304" pitchFamily="18" charset="0"/>
                <a:cs typeface="Times New Roman" panose="02020603050405020304" pitchFamily="18" charset="0"/>
              </a:rPr>
              <a:t> 电流流过人体的后果</a:t>
            </a:r>
            <a:endParaRPr lang="en-US" alt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21504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Title 1"/>
          <p:cNvSpPr>
            <a:spLocks noGrp="1"/>
          </p:cNvSpPr>
          <p:nvPr>
            <p:ph type="title"/>
          </p:nvPr>
        </p:nvSpPr>
        <p:spPr>
          <a:xfrm>
            <a:off x="228600" y="1128712"/>
            <a:ext cx="8610600" cy="1081088"/>
          </a:xfrm>
        </p:spPr>
        <p:txBody>
          <a:bodyPr/>
          <a:lstStyle/>
          <a:p>
            <a:pPr algn="just">
              <a:buClr>
                <a:srgbClr val="3333FF"/>
              </a:buClr>
            </a:pPr>
            <a:r>
              <a:rPr lang="zh-CN" altLang="en-US" sz="3200" b="0" dirty="0">
                <a:solidFill>
                  <a:schemeClr val="tx1"/>
                </a:solidFill>
                <a:latin typeface="Times New Roman" panose="02020603050405020304" pitchFamily="18" charset="0"/>
                <a:cs typeface="Times New Roman" panose="02020603050405020304" pitchFamily="18" charset="0"/>
              </a:rPr>
              <a:t>问题</a:t>
            </a:r>
            <a:r>
              <a:rPr lang="en-US" altLang="zh-CN" sz="3200" b="0" dirty="0" smtClean="0">
                <a:solidFill>
                  <a:schemeClr val="tx1"/>
                </a:solidFill>
                <a:latin typeface="Times New Roman" panose="02020603050405020304" pitchFamily="18" charset="0"/>
                <a:cs typeface="Times New Roman" panose="02020603050405020304" pitchFamily="18" charset="0"/>
              </a:rPr>
              <a:t>3</a:t>
            </a:r>
            <a:r>
              <a:rPr lang="en-US" altLang="zh-CN" sz="3200" b="0" dirty="0">
                <a:solidFill>
                  <a:schemeClr val="tx1"/>
                </a:solidFill>
                <a:latin typeface="Times New Roman" panose="02020603050405020304" pitchFamily="18" charset="0"/>
                <a:cs typeface="Times New Roman" panose="02020603050405020304" pitchFamily="18" charset="0"/>
              </a:rPr>
              <a:t>:</a:t>
            </a:r>
            <a:r>
              <a:rPr lang="zh-CN" altLang="en-US" sz="3200" b="0" dirty="0" smtClean="0">
                <a:solidFill>
                  <a:schemeClr val="tx1"/>
                </a:solidFill>
                <a:latin typeface="Times New Roman" panose="02020603050405020304" pitchFamily="18" charset="0"/>
                <a:cs typeface="Times New Roman" panose="02020603050405020304" pitchFamily="18" charset="0"/>
              </a:rPr>
              <a:t>人们</a:t>
            </a:r>
            <a:r>
              <a:rPr lang="zh-CN" altLang="en-US" sz="3200" b="0" dirty="0">
                <a:solidFill>
                  <a:schemeClr val="tx1"/>
                </a:solidFill>
                <a:latin typeface="Times New Roman" panose="02020603050405020304" pitchFamily="18" charset="0"/>
                <a:cs typeface="Times New Roman" panose="02020603050405020304" pitchFamily="18" charset="0"/>
              </a:rPr>
              <a:t>可以通过棍棒，杆子或扫帚接触电源线吗？</a:t>
            </a:r>
            <a:endParaRPr lang="en-US" altLang="en-US" sz="3200" b="0" dirty="0" smtClean="0">
              <a:solidFill>
                <a:schemeClr val="tx1"/>
              </a:solidFill>
              <a:latin typeface="Times New Roman" panose="02020603050405020304" pitchFamily="18" charset="0"/>
              <a:cs typeface="Times New Roman" panose="02020603050405020304" pitchFamily="18" charset="0"/>
            </a:endParaRPr>
          </a:p>
        </p:txBody>
      </p:sp>
      <p:sp>
        <p:nvSpPr>
          <p:cNvPr id="54276" name="Content Placeholder 2"/>
          <p:cNvSpPr>
            <a:spLocks noGrp="1"/>
          </p:cNvSpPr>
          <p:nvPr>
            <p:ph sz="half" idx="1"/>
          </p:nvPr>
        </p:nvSpPr>
        <p:spPr>
          <a:xfrm>
            <a:off x="381000" y="2575217"/>
            <a:ext cx="4724400" cy="2366115"/>
          </a:xfrm>
        </p:spPr>
        <p:txBody>
          <a:bodyPr/>
          <a:lstStyle/>
          <a:p>
            <a:pPr marL="0" indent="0">
              <a:buNone/>
            </a:pPr>
            <a:r>
              <a:rPr lang="zh-CN" altLang="en-US" dirty="0" smtClean="0">
                <a:latin typeface="Times New Roman" panose="02020603050405020304" pitchFamily="18" charset="0"/>
                <a:cs typeface="Times New Roman" panose="02020603050405020304" pitchFamily="18" charset="0"/>
              </a:rPr>
              <a:t>答</a:t>
            </a:r>
            <a:r>
              <a:rPr lang="en-US" altLang="zh-CN" dirty="0" smtClean="0">
                <a:latin typeface="Times New Roman" panose="02020603050405020304" pitchFamily="18" charset="0"/>
                <a:cs typeface="Times New Roman" panose="02020603050405020304" pitchFamily="18" charset="0"/>
              </a:rPr>
              <a:t>: </a:t>
            </a:r>
            <a:r>
              <a:rPr lang="zh-CN" altLang="en-US" dirty="0" smtClean="0">
                <a:latin typeface="Times New Roman" panose="02020603050405020304" pitchFamily="18" charset="0"/>
                <a:cs typeface="Times New Roman" panose="02020603050405020304" pitchFamily="18" charset="0"/>
              </a:rPr>
              <a:t>不</a:t>
            </a:r>
            <a:r>
              <a:rPr lang="zh-CN" altLang="en-US" dirty="0">
                <a:latin typeface="Times New Roman" panose="02020603050405020304" pitchFamily="18" charset="0"/>
                <a:cs typeface="Times New Roman" panose="02020603050405020304" pitchFamily="18" charset="0"/>
              </a:rPr>
              <a:t>可以</a:t>
            </a:r>
            <a:endParaRPr lang="en-US" altLang="zh-CN" dirty="0" smtClean="0">
              <a:latin typeface="Times New Roman" panose="02020603050405020304" pitchFamily="18" charset="0"/>
              <a:cs typeface="Times New Roman" panose="02020603050405020304" pitchFamily="18" charset="0"/>
            </a:endParaRPr>
          </a:p>
          <a:p>
            <a:pPr marL="0" indent="0">
              <a:buNone/>
            </a:pPr>
            <a:endParaRPr lang="en-US" altLang="zh-CN" dirty="0">
              <a:latin typeface="Times New Roman" panose="02020603050405020304" pitchFamily="18" charset="0"/>
              <a:cs typeface="Times New Roman" panose="02020603050405020304" pitchFamily="18" charset="0"/>
            </a:endParaRPr>
          </a:p>
          <a:p>
            <a:pPr marL="0" indent="0">
              <a:buNone/>
            </a:pPr>
            <a:r>
              <a:rPr lang="zh-CN" altLang="en-US" dirty="0" smtClean="0">
                <a:latin typeface="Times New Roman" panose="02020603050405020304" pitchFamily="18" charset="0"/>
                <a:cs typeface="Times New Roman" panose="02020603050405020304" pitchFamily="18" charset="0"/>
              </a:rPr>
              <a:t>使</a:t>
            </a:r>
            <a:r>
              <a:rPr lang="zh-CN" altLang="en-US" dirty="0">
                <a:latin typeface="Times New Roman" panose="02020603050405020304" pitchFamily="18" charset="0"/>
                <a:cs typeface="Times New Roman" panose="02020603050405020304" pitchFamily="18" charset="0"/>
              </a:rPr>
              <a:t>用传统的非导电材料接触电源线是不安全的。</a:t>
            </a:r>
            <a:endParaRPr lang="en-US" altLang="en-US" dirty="0" smtClean="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4294967295"/>
          </p:nvPr>
        </p:nvSpPr>
        <p:spPr>
          <a:xfrm>
            <a:off x="7086600" y="6299200"/>
            <a:ext cx="2057400" cy="365125"/>
          </a:xfrm>
        </p:spPr>
        <p:txBody>
          <a:bodyPr/>
          <a:lstStyle/>
          <a:p>
            <a:fld id="{CE4D45F6-FF50-4BC5-8A2D-899CD8EC2ED8}" type="slidenum">
              <a:rPr lang="en-US" smtClean="0"/>
              <a:t>29</a:t>
            </a:fld>
            <a:endParaRPr lang="en-US" dirty="0"/>
          </a:p>
        </p:txBody>
      </p:sp>
      <p:sp>
        <p:nvSpPr>
          <p:cNvPr id="7" name="Rectangle 13"/>
          <p:cNvSpPr>
            <a:spLocks noChangeArrowheads="1"/>
          </p:cNvSpPr>
          <p:nvPr/>
        </p:nvSpPr>
        <p:spPr bwMode="auto">
          <a:xfrm>
            <a:off x="4533900" y="4039494"/>
            <a:ext cx="88678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Arial" panose="020B0604020202020204" pitchFamily="34" charset="0"/>
              <a:buNone/>
            </a:pPr>
            <a:r>
              <a:rPr lang="en-US" altLang="en-US" sz="9600" b="1" dirty="0">
                <a:solidFill>
                  <a:srgbClr val="FF0000"/>
                </a:solidFill>
                <a:latin typeface="Times New Roman" panose="02020603050405020304" pitchFamily="18" charset="0"/>
                <a:cs typeface="Times New Roman" panose="02020603050405020304" pitchFamily="18" charset="0"/>
              </a:rPr>
              <a:t>×</a:t>
            </a:r>
            <a:endParaRPr lang="en-US" altLang="en-US" sz="9600" b="1" dirty="0">
              <a:solidFill>
                <a:srgbClr val="FF0000"/>
              </a:solidFill>
            </a:endParaRPr>
          </a:p>
        </p:txBody>
      </p:sp>
      <p:sp>
        <p:nvSpPr>
          <p:cNvPr id="9" name="Title 1"/>
          <p:cNvSpPr txBox="1">
            <a:spLocks/>
          </p:cNvSpPr>
          <p:nvPr/>
        </p:nvSpPr>
        <p:spPr>
          <a:xfrm>
            <a:off x="457200" y="457200"/>
            <a:ext cx="8229600" cy="715962"/>
          </a:xfrm>
          <a:prstGeom prst="rect">
            <a:avLst/>
          </a:prstGeom>
        </p:spPr>
        <p:txBody>
          <a:bodyPr/>
          <a:lstStyle>
            <a:lvl1pPr algn="ctr" rtl="0" eaLnBrk="1" fontAlgn="base" hangingPunct="1">
              <a:spcBef>
                <a:spcPct val="0"/>
              </a:spcBef>
              <a:spcAft>
                <a:spcPct val="0"/>
              </a:spcAft>
              <a:defRPr sz="4000" b="1">
                <a:solidFill>
                  <a:schemeClr val="accent2"/>
                </a:solidFill>
                <a:latin typeface="+mj-lt"/>
                <a:ea typeface="+mj-ea"/>
                <a:cs typeface="+mj-cs"/>
              </a:defRPr>
            </a:lvl1pPr>
            <a:lvl2pPr algn="ctr" rtl="0" eaLnBrk="1" fontAlgn="base" hangingPunct="1">
              <a:spcBef>
                <a:spcPct val="0"/>
              </a:spcBef>
              <a:spcAft>
                <a:spcPct val="0"/>
              </a:spcAft>
              <a:defRPr sz="4000" b="1">
                <a:solidFill>
                  <a:schemeClr val="accent2"/>
                </a:solidFill>
                <a:latin typeface="Arial" charset="0"/>
              </a:defRPr>
            </a:lvl2pPr>
            <a:lvl3pPr algn="ctr" rtl="0" eaLnBrk="1" fontAlgn="base" hangingPunct="1">
              <a:spcBef>
                <a:spcPct val="0"/>
              </a:spcBef>
              <a:spcAft>
                <a:spcPct val="0"/>
              </a:spcAft>
              <a:defRPr sz="4000" b="1">
                <a:solidFill>
                  <a:schemeClr val="accent2"/>
                </a:solidFill>
                <a:latin typeface="Arial" charset="0"/>
              </a:defRPr>
            </a:lvl3pPr>
            <a:lvl4pPr algn="ctr" rtl="0" eaLnBrk="1" fontAlgn="base" hangingPunct="1">
              <a:spcBef>
                <a:spcPct val="0"/>
              </a:spcBef>
              <a:spcAft>
                <a:spcPct val="0"/>
              </a:spcAft>
              <a:defRPr sz="4000" b="1">
                <a:solidFill>
                  <a:schemeClr val="accent2"/>
                </a:solidFill>
                <a:latin typeface="Arial" charset="0"/>
              </a:defRPr>
            </a:lvl4pPr>
            <a:lvl5pPr algn="ctr" rtl="0" eaLnBrk="1" fontAlgn="base" hangingPunct="1">
              <a:spcBef>
                <a:spcPct val="0"/>
              </a:spcBef>
              <a:spcAft>
                <a:spcPct val="0"/>
              </a:spcAft>
              <a:defRPr sz="4000" b="1">
                <a:solidFill>
                  <a:schemeClr val="accent2"/>
                </a:solidFill>
                <a:latin typeface="Arial" charset="0"/>
              </a:defRPr>
            </a:lvl5pPr>
            <a:lvl6pPr marL="457200" algn="ctr" rtl="0" eaLnBrk="1" fontAlgn="base" hangingPunct="1">
              <a:spcBef>
                <a:spcPct val="0"/>
              </a:spcBef>
              <a:spcAft>
                <a:spcPct val="0"/>
              </a:spcAft>
              <a:defRPr sz="4000" b="1">
                <a:solidFill>
                  <a:schemeClr val="accent2"/>
                </a:solidFill>
                <a:latin typeface="Arial" charset="0"/>
              </a:defRPr>
            </a:lvl6pPr>
            <a:lvl7pPr marL="914400" algn="ctr" rtl="0" eaLnBrk="1" fontAlgn="base" hangingPunct="1">
              <a:spcBef>
                <a:spcPct val="0"/>
              </a:spcBef>
              <a:spcAft>
                <a:spcPct val="0"/>
              </a:spcAft>
              <a:defRPr sz="4000" b="1">
                <a:solidFill>
                  <a:schemeClr val="accent2"/>
                </a:solidFill>
                <a:latin typeface="Arial" charset="0"/>
              </a:defRPr>
            </a:lvl7pPr>
            <a:lvl8pPr marL="1371600" algn="ctr" rtl="0" eaLnBrk="1" fontAlgn="base" hangingPunct="1">
              <a:spcBef>
                <a:spcPct val="0"/>
              </a:spcBef>
              <a:spcAft>
                <a:spcPct val="0"/>
              </a:spcAft>
              <a:defRPr sz="4000" b="1">
                <a:solidFill>
                  <a:schemeClr val="accent2"/>
                </a:solidFill>
                <a:latin typeface="Arial" charset="0"/>
              </a:defRPr>
            </a:lvl8pPr>
            <a:lvl9pPr marL="1828800" algn="ctr" rtl="0" eaLnBrk="1" fontAlgn="base" hangingPunct="1">
              <a:spcBef>
                <a:spcPct val="0"/>
              </a:spcBef>
              <a:spcAft>
                <a:spcPct val="0"/>
              </a:spcAft>
              <a:defRPr sz="4000" b="1">
                <a:solidFill>
                  <a:schemeClr val="accent2"/>
                </a:solidFill>
                <a:latin typeface="Arial" charset="0"/>
              </a:defRPr>
            </a:lvl9pPr>
          </a:lstStyle>
          <a:p>
            <a:r>
              <a:rPr lang="zh-CN" altLang="en-US" dirty="0">
                <a:latin typeface="Times New Roman" panose="02020603050405020304" pitchFamily="18" charset="0"/>
                <a:ea typeface="SimSun" panose="02010600030101010101" pitchFamily="2" charset="-122"/>
              </a:rPr>
              <a:t>案例研究</a:t>
            </a:r>
            <a:r>
              <a:rPr lang="zh-CN" altLang="en-US" dirty="0" smtClean="0">
                <a:latin typeface="Times New Roman" panose="02020603050405020304" pitchFamily="18" charset="0"/>
                <a:ea typeface="SimSun" panose="02010600030101010101" pitchFamily="2" charset="-122"/>
              </a:rPr>
              <a:t>讨论</a:t>
            </a:r>
            <a:endParaRPr lang="en-US" altLang="en-US" dirty="0">
              <a:latin typeface="Times New Roman" panose="02020603050405020304" pitchFamily="18" charset="0"/>
              <a:ea typeface="SimSun" panose="02010600030101010101" pitchFamily="2" charset="-122"/>
            </a:endParaRPr>
          </a:p>
        </p:txBody>
      </p:sp>
      <p:pic>
        <p:nvPicPr>
          <p:cNvPr id="4" name="Picture 3" descr="picture for touching down power line" title="picture for touching down power line"/>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352800" y="1776012"/>
            <a:ext cx="5257800" cy="4777187"/>
          </a:xfrm>
          <a:prstGeom prst="rect">
            <a:avLst/>
          </a:prstGeom>
        </p:spPr>
      </p:pic>
    </p:spTree>
    <p:extLst>
      <p:ext uri="{BB962C8B-B14F-4D97-AF65-F5344CB8AC3E}">
        <p14:creationId xmlns:p14="http://schemas.microsoft.com/office/powerpoint/2010/main" val="1947412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7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27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457200" y="457200"/>
            <a:ext cx="8229600" cy="563562"/>
          </a:xfrm>
        </p:spPr>
        <p:txBody>
          <a:bodyPr>
            <a:normAutofit fontScale="90000"/>
          </a:bodyPr>
          <a:lstStyle/>
          <a:p>
            <a:r>
              <a:rPr lang="ja-JP" altLang="en-US" dirty="0">
                <a:latin typeface="Times New Roman" panose="02020603050405020304" pitchFamily="18" charset="0"/>
                <a:ea typeface="SimSun" panose="02010600030101010101" pitchFamily="2" charset="-122"/>
              </a:rPr>
              <a:t/>
            </a:r>
            <a:br>
              <a:rPr lang="ja-JP" altLang="en-US" dirty="0">
                <a:latin typeface="Times New Roman" panose="02020603050405020304" pitchFamily="18" charset="0"/>
                <a:ea typeface="SimSun" panose="02010600030101010101" pitchFamily="2" charset="-122"/>
              </a:rPr>
            </a:br>
            <a:r>
              <a:rPr lang="ja-JP" altLang="en-US" dirty="0">
                <a:latin typeface="Times New Roman" panose="02020603050405020304" pitchFamily="18" charset="0"/>
                <a:ea typeface="SimSun" panose="02010600030101010101" pitchFamily="2" charset="-122"/>
              </a:rPr>
              <a:t>目标</a:t>
            </a:r>
            <a:endParaRPr lang="en-US" altLang="en-US" dirty="0">
              <a:latin typeface="Times New Roman" panose="02020603050405020304" pitchFamily="18" charset="0"/>
              <a:ea typeface="SimSun" panose="02010600030101010101" pitchFamily="2" charset="-122"/>
            </a:endParaRPr>
          </a:p>
        </p:txBody>
      </p:sp>
      <p:sp>
        <p:nvSpPr>
          <p:cNvPr id="25605" name="Content Placeholder 2"/>
          <p:cNvSpPr>
            <a:spLocks noGrp="1"/>
          </p:cNvSpPr>
          <p:nvPr>
            <p:ph idx="1"/>
          </p:nvPr>
        </p:nvSpPr>
        <p:spPr>
          <a:xfrm>
            <a:off x="533400" y="1447800"/>
            <a:ext cx="8305800" cy="4038600"/>
          </a:xfrm>
        </p:spPr>
        <p:txBody>
          <a:bodyPr/>
          <a:lstStyle/>
          <a:p>
            <a:pPr algn="just">
              <a:buClr>
                <a:srgbClr val="3333FF"/>
              </a:buClr>
              <a:buFont typeface="Wingdings" panose="05000000000000000000" pitchFamily="2" charset="2"/>
              <a:buChar char="q"/>
            </a:pPr>
            <a:r>
              <a:rPr lang="zh-CN" altLang="en-US" dirty="0" smtClean="0">
                <a:latin typeface="Times New Roman" panose="02020603050405020304" pitchFamily="18" charset="0"/>
                <a:cs typeface="Times New Roman" panose="02020603050405020304" pitchFamily="18" charset="0"/>
              </a:rPr>
              <a:t>了解电力</a:t>
            </a:r>
            <a:r>
              <a:rPr lang="zh-CN" altLang="en-US" dirty="0">
                <a:latin typeface="Times New Roman" panose="02020603050405020304" pitchFamily="18" charset="0"/>
                <a:cs typeface="Times New Roman" panose="02020603050405020304" pitchFamily="18" charset="0"/>
              </a:rPr>
              <a:t>的基本概念 </a:t>
            </a:r>
            <a:endParaRPr lang="en-US" altLang="en-US" dirty="0" smtClean="0">
              <a:latin typeface="Times New Roman" panose="02020603050405020304" pitchFamily="18" charset="0"/>
              <a:cs typeface="Times New Roman" panose="02020603050405020304" pitchFamily="18" charset="0"/>
            </a:endParaRPr>
          </a:p>
          <a:p>
            <a:pPr algn="just">
              <a:buClr>
                <a:srgbClr val="3333FF"/>
              </a:buClr>
              <a:buFont typeface="Wingdings" panose="05000000000000000000" pitchFamily="2" charset="2"/>
              <a:buChar char="q"/>
            </a:pPr>
            <a:endParaRPr lang="en-US" altLang="en-US" dirty="0" smtClean="0">
              <a:latin typeface="Times New Roman" panose="02020603050405020304" pitchFamily="18" charset="0"/>
              <a:cs typeface="Times New Roman" panose="02020603050405020304" pitchFamily="18" charset="0"/>
            </a:endParaRPr>
          </a:p>
          <a:p>
            <a:pPr algn="just">
              <a:buClr>
                <a:srgbClr val="3333FF"/>
              </a:buClr>
              <a:buFont typeface="Wingdings" panose="05000000000000000000" pitchFamily="2" charset="2"/>
              <a:buChar char="q"/>
            </a:pPr>
            <a:r>
              <a:rPr lang="zh-CN" altLang="en-US" dirty="0" smtClean="0">
                <a:latin typeface="Times New Roman" panose="02020603050405020304" pitchFamily="18" charset="0"/>
                <a:cs typeface="Times New Roman" panose="02020603050405020304" pitchFamily="18" charset="0"/>
              </a:rPr>
              <a:t>识</a:t>
            </a:r>
            <a:r>
              <a:rPr lang="zh-CN" altLang="en-US" dirty="0">
                <a:latin typeface="Times New Roman" panose="02020603050405020304" pitchFamily="18" charset="0"/>
                <a:cs typeface="Times New Roman" panose="02020603050405020304" pitchFamily="18" charset="0"/>
              </a:rPr>
              <a:t>别建筑工作场所的主要电气危险类型 </a:t>
            </a:r>
            <a:endParaRPr lang="en-US" altLang="en-US" dirty="0">
              <a:latin typeface="Times New Roman" panose="02020603050405020304" pitchFamily="18" charset="0"/>
              <a:cs typeface="Times New Roman" panose="02020603050405020304" pitchFamily="18" charset="0"/>
            </a:endParaRPr>
          </a:p>
          <a:p>
            <a:pPr algn="just">
              <a:buClr>
                <a:srgbClr val="3333FF"/>
              </a:buClr>
              <a:buFont typeface="Wingdings" panose="05000000000000000000" pitchFamily="2" charset="2"/>
              <a:buChar char="q"/>
            </a:pPr>
            <a:endParaRPr lang="en-US" altLang="en-US" dirty="0" smtClean="0">
              <a:latin typeface="Times New Roman" panose="02020603050405020304" pitchFamily="18" charset="0"/>
              <a:cs typeface="Times New Roman" panose="02020603050405020304" pitchFamily="18" charset="0"/>
            </a:endParaRPr>
          </a:p>
          <a:p>
            <a:pPr algn="just">
              <a:buClr>
                <a:srgbClr val="3333FF"/>
              </a:buClr>
              <a:buFont typeface="Wingdings" panose="05000000000000000000" pitchFamily="2" charset="2"/>
              <a:buChar char="q"/>
            </a:pPr>
            <a:r>
              <a:rPr lang="zh-CN" altLang="en-US" dirty="0" smtClean="0">
                <a:latin typeface="Times New Roman" panose="02020603050405020304" pitchFamily="18" charset="0"/>
                <a:cs typeface="Times New Roman" panose="02020603050405020304" pitchFamily="18" charset="0"/>
              </a:rPr>
              <a:t>识</a:t>
            </a:r>
            <a:r>
              <a:rPr lang="zh-CN" altLang="en-US" dirty="0">
                <a:latin typeface="Times New Roman" panose="02020603050405020304" pitchFamily="18" charset="0"/>
                <a:cs typeface="Times New Roman" panose="02020603050405020304" pitchFamily="18" charset="0"/>
              </a:rPr>
              <a:t>别并防止施工现场发生电气事故 </a:t>
            </a:r>
          </a:p>
          <a:p>
            <a:pPr algn="just">
              <a:buClr>
                <a:srgbClr val="3333FF"/>
              </a:buClr>
              <a:buFont typeface="Wingdings" panose="05000000000000000000" pitchFamily="2" charset="2"/>
              <a:buChar char="q"/>
            </a:pPr>
            <a:endParaRPr lang="en-US" altLang="en-US" dirty="0" smtClean="0">
              <a:latin typeface="Times New Roman" panose="02020603050405020304" pitchFamily="18" charset="0"/>
              <a:cs typeface="Times New Roman" panose="02020603050405020304" pitchFamily="18" charset="0"/>
            </a:endParaRPr>
          </a:p>
          <a:p>
            <a:pPr algn="just">
              <a:buClr>
                <a:srgbClr val="3333FF"/>
              </a:buClr>
              <a:buFont typeface="Wingdings" panose="05000000000000000000" pitchFamily="2" charset="2"/>
              <a:buChar char="q"/>
            </a:pPr>
            <a:endParaRPr lang="en-US" altLang="en-US" sz="2000" dirty="0" smtClean="0">
              <a:latin typeface="Times New Roman" panose="02020603050405020304" pitchFamily="18" charset="0"/>
              <a:cs typeface="Times New Roman" panose="02020603050405020304" pitchFamily="18" charset="0"/>
            </a:endParaRPr>
          </a:p>
          <a:p>
            <a:pPr algn="just">
              <a:buClr>
                <a:srgbClr val="3333FF"/>
              </a:buClr>
              <a:buFont typeface="Wingdings" panose="05000000000000000000" pitchFamily="2" charset="2"/>
              <a:buChar char="q"/>
            </a:pPr>
            <a:endParaRPr lang="en-US" altLang="en-US" sz="2000" dirty="0" smtClean="0">
              <a:latin typeface="Times New Roman" panose="02020603050405020304" pitchFamily="18" charset="0"/>
              <a:cs typeface="Times New Roman" panose="02020603050405020304" pitchFamily="18" charset="0"/>
            </a:endParaRPr>
          </a:p>
          <a:p>
            <a:endParaRPr lang="en-US"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3</a:t>
            </a:fld>
            <a:endParaRPr lang="en-US" dirty="0"/>
          </a:p>
        </p:txBody>
      </p:sp>
    </p:spTree>
    <p:extLst>
      <p:ext uri="{BB962C8B-B14F-4D97-AF65-F5344CB8AC3E}">
        <p14:creationId xmlns:p14="http://schemas.microsoft.com/office/powerpoint/2010/main" val="15462757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4295"/>
            <a:ext cx="9144000" cy="533400"/>
          </a:xfrm>
        </p:spPr>
        <p:txBody>
          <a:bodyPr rtlCol="0">
            <a:noAutofit/>
          </a:bodyPr>
          <a:lstStyle/>
          <a:p>
            <a:pPr fontAlgn="auto">
              <a:spcAft>
                <a:spcPts val="0"/>
              </a:spcAft>
              <a:defRPr/>
            </a:pPr>
            <a:r>
              <a:rPr lang="zh-CN" altLang="en-US" sz="3200" b="0" dirty="0" smtClean="0">
                <a:solidFill>
                  <a:schemeClr val="tx1"/>
                </a:solidFill>
                <a:latin typeface="Times New Roman" panose="02020603050405020304" pitchFamily="18" charset="0"/>
                <a:cs typeface="Times New Roman" panose="02020603050405020304" pitchFamily="18" charset="0"/>
              </a:rPr>
              <a:t>问题</a:t>
            </a:r>
            <a:r>
              <a:rPr lang="en-US" altLang="zh-CN" sz="3200" b="0" dirty="0" smtClean="0">
                <a:solidFill>
                  <a:schemeClr val="tx1"/>
                </a:solidFill>
                <a:latin typeface="Times New Roman" panose="02020603050405020304" pitchFamily="18" charset="0"/>
                <a:cs typeface="Times New Roman" panose="02020603050405020304" pitchFamily="18" charset="0"/>
              </a:rPr>
              <a:t>4: </a:t>
            </a:r>
            <a:r>
              <a:rPr lang="zh-CN" altLang="en-US" sz="3200" b="0" dirty="0" smtClean="0">
                <a:solidFill>
                  <a:schemeClr val="tx1"/>
                </a:solidFill>
                <a:latin typeface="Times New Roman" panose="02020603050405020304" pitchFamily="18" charset="0"/>
                <a:cs typeface="Times New Roman" panose="02020603050405020304" pitchFamily="18" charset="0"/>
              </a:rPr>
              <a:t>汽车</a:t>
            </a:r>
            <a:r>
              <a:rPr lang="zh-CN" altLang="en-US" sz="3200" b="0" dirty="0">
                <a:solidFill>
                  <a:schemeClr val="tx1"/>
                </a:solidFill>
                <a:latin typeface="Times New Roman" panose="02020603050405020304" pitchFamily="18" charset="0"/>
                <a:cs typeface="Times New Roman" panose="02020603050405020304" pitchFamily="18" charset="0"/>
              </a:rPr>
              <a:t>司机可以触摸车架或者金属部件吗？</a:t>
            </a:r>
            <a:endParaRPr lang="en-US" dirty="0">
              <a:solidFill>
                <a:schemeClr val="tx1"/>
              </a:solidFill>
            </a:endParaRPr>
          </a:p>
        </p:txBody>
      </p:sp>
      <p:sp>
        <p:nvSpPr>
          <p:cNvPr id="56325" name="Content Placeholder 2"/>
          <p:cNvSpPr>
            <a:spLocks noGrp="1"/>
          </p:cNvSpPr>
          <p:nvPr>
            <p:ph sz="half" idx="1"/>
          </p:nvPr>
        </p:nvSpPr>
        <p:spPr>
          <a:xfrm>
            <a:off x="152400" y="2196929"/>
            <a:ext cx="4876800" cy="1885214"/>
          </a:xfrm>
        </p:spPr>
        <p:txBody>
          <a:bodyPr/>
          <a:lstStyle/>
          <a:p>
            <a:pPr marL="0" indent="0" algn="just">
              <a:lnSpc>
                <a:spcPct val="100000"/>
              </a:lnSpc>
              <a:spcBef>
                <a:spcPts val="0"/>
              </a:spcBef>
              <a:buClr>
                <a:srgbClr val="3333FF"/>
              </a:buClr>
              <a:buFont typeface="Arial" panose="020B0604020202020204" pitchFamily="34" charset="0"/>
              <a:buNone/>
            </a:pPr>
            <a:r>
              <a:rPr lang="zh-CN" altLang="en-US" sz="3200" dirty="0" smtClean="0">
                <a:latin typeface="Times New Roman" panose="02020603050405020304" pitchFamily="18" charset="0"/>
                <a:cs typeface="Times New Roman" panose="02020603050405020304" pitchFamily="18" charset="0"/>
              </a:rPr>
              <a:t>答</a:t>
            </a:r>
            <a:r>
              <a:rPr lang="en-US" altLang="zh-CN" sz="3200" dirty="0" smtClean="0">
                <a:latin typeface="Times New Roman" panose="02020603050405020304" pitchFamily="18" charset="0"/>
                <a:cs typeface="Times New Roman" panose="02020603050405020304" pitchFamily="18" charset="0"/>
              </a:rPr>
              <a:t>: </a:t>
            </a:r>
            <a:r>
              <a:rPr lang="zh-CN" altLang="en-US" sz="3200" dirty="0" smtClean="0">
                <a:latin typeface="Times New Roman" panose="02020603050405020304" pitchFamily="18" charset="0"/>
                <a:cs typeface="Times New Roman" panose="02020603050405020304" pitchFamily="18" charset="0"/>
              </a:rPr>
              <a:t>不</a:t>
            </a:r>
            <a:r>
              <a:rPr lang="zh-CN" altLang="en-US" sz="3200" dirty="0">
                <a:latin typeface="Times New Roman" panose="02020603050405020304" pitchFamily="18" charset="0"/>
                <a:cs typeface="Times New Roman" panose="02020603050405020304" pitchFamily="18" charset="0"/>
              </a:rPr>
              <a:t>可以  </a:t>
            </a:r>
            <a:endParaRPr lang="en-US" altLang="zh-CN" sz="3200" dirty="0" smtClean="0">
              <a:latin typeface="Times New Roman" panose="02020603050405020304" pitchFamily="18" charset="0"/>
              <a:cs typeface="Times New Roman" panose="02020603050405020304" pitchFamily="18" charset="0"/>
            </a:endParaRPr>
          </a:p>
          <a:p>
            <a:pPr marL="0" indent="0" algn="just">
              <a:lnSpc>
                <a:spcPct val="100000"/>
              </a:lnSpc>
              <a:spcBef>
                <a:spcPts val="0"/>
              </a:spcBef>
              <a:buClr>
                <a:srgbClr val="3333FF"/>
              </a:buClr>
              <a:buFont typeface="Arial" panose="020B0604020202020204" pitchFamily="34" charset="0"/>
              <a:buNone/>
            </a:pPr>
            <a:endParaRPr lang="en-US" altLang="zh-CN" sz="3200" dirty="0">
              <a:latin typeface="Times New Roman" panose="02020603050405020304" pitchFamily="18" charset="0"/>
              <a:cs typeface="Times New Roman" panose="02020603050405020304" pitchFamily="18" charset="0"/>
            </a:endParaRPr>
          </a:p>
          <a:p>
            <a:pPr marL="0" indent="0" algn="just">
              <a:lnSpc>
                <a:spcPct val="100000"/>
              </a:lnSpc>
              <a:spcBef>
                <a:spcPts val="0"/>
              </a:spcBef>
              <a:buClr>
                <a:srgbClr val="3333FF"/>
              </a:buClr>
              <a:buFont typeface="Arial" panose="020B0604020202020204" pitchFamily="34" charset="0"/>
              <a:buNone/>
            </a:pPr>
            <a:r>
              <a:rPr lang="zh-CN" altLang="en-US" sz="3200" dirty="0" smtClean="0">
                <a:latin typeface="Times New Roman" panose="02020603050405020304" pitchFamily="18" charset="0"/>
                <a:cs typeface="Times New Roman" panose="02020603050405020304" pitchFamily="18" charset="0"/>
              </a:rPr>
              <a:t>汽</a:t>
            </a:r>
            <a:r>
              <a:rPr lang="zh-CN" altLang="en-US" sz="3200" dirty="0">
                <a:latin typeface="Times New Roman" panose="02020603050405020304" pitchFamily="18" charset="0"/>
                <a:cs typeface="Times New Roman" panose="02020603050405020304" pitchFamily="18" charset="0"/>
              </a:rPr>
              <a:t>车的金属框架可能带电</a:t>
            </a:r>
            <a:endParaRPr lang="en-US" altLang="en-US" sz="3200"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4294967295"/>
          </p:nvPr>
        </p:nvSpPr>
        <p:spPr>
          <a:xfrm>
            <a:off x="7086600" y="6299200"/>
            <a:ext cx="2057400" cy="365125"/>
          </a:xfrm>
        </p:spPr>
        <p:txBody>
          <a:bodyPr/>
          <a:lstStyle/>
          <a:p>
            <a:fld id="{CE4D45F6-FF50-4BC5-8A2D-899CD8EC2ED8}" type="slidenum">
              <a:rPr lang="en-US" smtClean="0"/>
              <a:t>30</a:t>
            </a:fld>
            <a:endParaRPr lang="en-US" dirty="0"/>
          </a:p>
        </p:txBody>
      </p:sp>
      <p:sp>
        <p:nvSpPr>
          <p:cNvPr id="8" name="Rectangle 13"/>
          <p:cNvSpPr>
            <a:spLocks noChangeArrowheads="1"/>
          </p:cNvSpPr>
          <p:nvPr/>
        </p:nvSpPr>
        <p:spPr bwMode="auto">
          <a:xfrm>
            <a:off x="4247246" y="3836547"/>
            <a:ext cx="88678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Arial" panose="020B0604020202020204" pitchFamily="34" charset="0"/>
              <a:buNone/>
            </a:pPr>
            <a:r>
              <a:rPr lang="en-US" altLang="en-US" sz="9600" b="1" dirty="0">
                <a:solidFill>
                  <a:srgbClr val="FF0000"/>
                </a:solidFill>
                <a:latin typeface="Times New Roman" panose="02020603050405020304" pitchFamily="18" charset="0"/>
                <a:cs typeface="Times New Roman" panose="02020603050405020304" pitchFamily="18" charset="0"/>
              </a:rPr>
              <a:t>×</a:t>
            </a:r>
            <a:endParaRPr lang="en-US" altLang="en-US" sz="9600" b="1" dirty="0">
              <a:solidFill>
                <a:srgbClr val="FF0000"/>
              </a:solidFill>
            </a:endParaRPr>
          </a:p>
        </p:txBody>
      </p:sp>
      <p:sp>
        <p:nvSpPr>
          <p:cNvPr id="10" name="Title 1"/>
          <p:cNvSpPr txBox="1">
            <a:spLocks/>
          </p:cNvSpPr>
          <p:nvPr/>
        </p:nvSpPr>
        <p:spPr>
          <a:xfrm>
            <a:off x="457200" y="457200"/>
            <a:ext cx="8229600" cy="715962"/>
          </a:xfrm>
          <a:prstGeom prst="rect">
            <a:avLst/>
          </a:prstGeom>
        </p:spPr>
        <p:txBody>
          <a:bodyPr/>
          <a:lstStyle>
            <a:lvl1pPr algn="ctr" rtl="0" eaLnBrk="1" fontAlgn="base" hangingPunct="1">
              <a:spcBef>
                <a:spcPct val="0"/>
              </a:spcBef>
              <a:spcAft>
                <a:spcPct val="0"/>
              </a:spcAft>
              <a:defRPr sz="4000" b="1">
                <a:solidFill>
                  <a:schemeClr val="accent2"/>
                </a:solidFill>
                <a:latin typeface="+mj-lt"/>
                <a:ea typeface="+mj-ea"/>
                <a:cs typeface="+mj-cs"/>
              </a:defRPr>
            </a:lvl1pPr>
            <a:lvl2pPr algn="ctr" rtl="0" eaLnBrk="1" fontAlgn="base" hangingPunct="1">
              <a:spcBef>
                <a:spcPct val="0"/>
              </a:spcBef>
              <a:spcAft>
                <a:spcPct val="0"/>
              </a:spcAft>
              <a:defRPr sz="4000" b="1">
                <a:solidFill>
                  <a:schemeClr val="accent2"/>
                </a:solidFill>
                <a:latin typeface="Arial" charset="0"/>
              </a:defRPr>
            </a:lvl2pPr>
            <a:lvl3pPr algn="ctr" rtl="0" eaLnBrk="1" fontAlgn="base" hangingPunct="1">
              <a:spcBef>
                <a:spcPct val="0"/>
              </a:spcBef>
              <a:spcAft>
                <a:spcPct val="0"/>
              </a:spcAft>
              <a:defRPr sz="4000" b="1">
                <a:solidFill>
                  <a:schemeClr val="accent2"/>
                </a:solidFill>
                <a:latin typeface="Arial" charset="0"/>
              </a:defRPr>
            </a:lvl3pPr>
            <a:lvl4pPr algn="ctr" rtl="0" eaLnBrk="1" fontAlgn="base" hangingPunct="1">
              <a:spcBef>
                <a:spcPct val="0"/>
              </a:spcBef>
              <a:spcAft>
                <a:spcPct val="0"/>
              </a:spcAft>
              <a:defRPr sz="4000" b="1">
                <a:solidFill>
                  <a:schemeClr val="accent2"/>
                </a:solidFill>
                <a:latin typeface="Arial" charset="0"/>
              </a:defRPr>
            </a:lvl4pPr>
            <a:lvl5pPr algn="ctr" rtl="0" eaLnBrk="1" fontAlgn="base" hangingPunct="1">
              <a:spcBef>
                <a:spcPct val="0"/>
              </a:spcBef>
              <a:spcAft>
                <a:spcPct val="0"/>
              </a:spcAft>
              <a:defRPr sz="4000" b="1">
                <a:solidFill>
                  <a:schemeClr val="accent2"/>
                </a:solidFill>
                <a:latin typeface="Arial" charset="0"/>
              </a:defRPr>
            </a:lvl5pPr>
            <a:lvl6pPr marL="457200" algn="ctr" rtl="0" eaLnBrk="1" fontAlgn="base" hangingPunct="1">
              <a:spcBef>
                <a:spcPct val="0"/>
              </a:spcBef>
              <a:spcAft>
                <a:spcPct val="0"/>
              </a:spcAft>
              <a:defRPr sz="4000" b="1">
                <a:solidFill>
                  <a:schemeClr val="accent2"/>
                </a:solidFill>
                <a:latin typeface="Arial" charset="0"/>
              </a:defRPr>
            </a:lvl6pPr>
            <a:lvl7pPr marL="914400" algn="ctr" rtl="0" eaLnBrk="1" fontAlgn="base" hangingPunct="1">
              <a:spcBef>
                <a:spcPct val="0"/>
              </a:spcBef>
              <a:spcAft>
                <a:spcPct val="0"/>
              </a:spcAft>
              <a:defRPr sz="4000" b="1">
                <a:solidFill>
                  <a:schemeClr val="accent2"/>
                </a:solidFill>
                <a:latin typeface="Arial" charset="0"/>
              </a:defRPr>
            </a:lvl7pPr>
            <a:lvl8pPr marL="1371600" algn="ctr" rtl="0" eaLnBrk="1" fontAlgn="base" hangingPunct="1">
              <a:spcBef>
                <a:spcPct val="0"/>
              </a:spcBef>
              <a:spcAft>
                <a:spcPct val="0"/>
              </a:spcAft>
              <a:defRPr sz="4000" b="1">
                <a:solidFill>
                  <a:schemeClr val="accent2"/>
                </a:solidFill>
                <a:latin typeface="Arial" charset="0"/>
              </a:defRPr>
            </a:lvl8pPr>
            <a:lvl9pPr marL="1828800" algn="ctr" rtl="0" eaLnBrk="1" fontAlgn="base" hangingPunct="1">
              <a:spcBef>
                <a:spcPct val="0"/>
              </a:spcBef>
              <a:spcAft>
                <a:spcPct val="0"/>
              </a:spcAft>
              <a:defRPr sz="4000" b="1">
                <a:solidFill>
                  <a:schemeClr val="accent2"/>
                </a:solidFill>
                <a:latin typeface="Arial" charset="0"/>
              </a:defRPr>
            </a:lvl9pPr>
          </a:lstStyle>
          <a:p>
            <a:r>
              <a:rPr lang="zh-CN" altLang="en-US" dirty="0">
                <a:latin typeface="Times New Roman" panose="02020603050405020304" pitchFamily="18" charset="0"/>
                <a:ea typeface="SimSun" panose="02010600030101010101" pitchFamily="2" charset="-122"/>
              </a:rPr>
              <a:t>案例研究讨论</a:t>
            </a:r>
            <a:endParaRPr lang="en-US" altLang="en-US" dirty="0">
              <a:latin typeface="Times New Roman" panose="02020603050405020304" pitchFamily="18" charset="0"/>
              <a:ea typeface="SimSun" panose="02010600030101010101" pitchFamily="2" charset="-122"/>
            </a:endParaRPr>
          </a:p>
        </p:txBody>
      </p:sp>
      <p:pic>
        <p:nvPicPr>
          <p:cNvPr id="6" name="Picture 5" descr="picture for touching car" title="picture for touching ca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962400" y="1633491"/>
            <a:ext cx="4523119" cy="5030834"/>
          </a:xfrm>
          <a:prstGeom prst="rect">
            <a:avLst/>
          </a:prstGeom>
        </p:spPr>
      </p:pic>
    </p:spTree>
    <p:extLst>
      <p:ext uri="{BB962C8B-B14F-4D97-AF65-F5344CB8AC3E}">
        <p14:creationId xmlns:p14="http://schemas.microsoft.com/office/powerpoint/2010/main" val="17201500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7"/>
          <p:cNvSpPr>
            <a:spLocks noChangeArrowheads="1"/>
          </p:cNvSpPr>
          <p:nvPr/>
        </p:nvSpPr>
        <p:spPr bwMode="auto">
          <a:xfrm>
            <a:off x="304800" y="2133599"/>
            <a:ext cx="5029200"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just">
              <a:buClr>
                <a:srgbClr val="3333FF"/>
              </a:buClr>
            </a:pPr>
            <a:r>
              <a:rPr lang="ja-JP" altLang="en-US" sz="3200" dirty="0" smtClean="0">
                <a:latin typeface="Times New Roman" panose="02020603050405020304" pitchFamily="18" charset="0"/>
                <a:cs typeface="Times New Roman" panose="02020603050405020304" pitchFamily="18" charset="0"/>
              </a:rPr>
              <a:t>答</a:t>
            </a:r>
            <a:r>
              <a:rPr lang="en-US" altLang="ja-JP" sz="3200" dirty="0" smtClean="0">
                <a:latin typeface="Times New Roman" panose="02020603050405020304" pitchFamily="18" charset="0"/>
                <a:cs typeface="Times New Roman" panose="02020603050405020304" pitchFamily="18" charset="0"/>
              </a:rPr>
              <a:t>: </a:t>
            </a:r>
            <a:r>
              <a:rPr lang="ja-JP" altLang="en-US" sz="3200" dirty="0" smtClean="0">
                <a:latin typeface="Times New Roman" panose="02020603050405020304" pitchFamily="18" charset="0"/>
                <a:cs typeface="Times New Roman" panose="02020603050405020304" pitchFamily="18" charset="0"/>
              </a:rPr>
              <a:t>至少</a:t>
            </a:r>
            <a:r>
              <a:rPr lang="en-US" altLang="ja-JP" sz="3200" dirty="0">
                <a:solidFill>
                  <a:srgbClr val="FF0000"/>
                </a:solidFill>
                <a:latin typeface="Times New Roman" panose="02020603050405020304" pitchFamily="18" charset="0"/>
                <a:cs typeface="Times New Roman" panose="02020603050405020304" pitchFamily="18" charset="0"/>
              </a:rPr>
              <a:t>35</a:t>
            </a:r>
            <a:r>
              <a:rPr lang="ja-JP" altLang="en-US" sz="3200" dirty="0">
                <a:solidFill>
                  <a:srgbClr val="FF0000"/>
                </a:solidFill>
                <a:latin typeface="Times New Roman" panose="02020603050405020304" pitchFamily="18" charset="0"/>
                <a:cs typeface="Times New Roman" panose="02020603050405020304" pitchFamily="18" charset="0"/>
              </a:rPr>
              <a:t>英</a:t>
            </a:r>
            <a:r>
              <a:rPr lang="ja-JP" altLang="en-US" sz="3200" dirty="0" smtClean="0">
                <a:solidFill>
                  <a:srgbClr val="FF0000"/>
                </a:solidFill>
                <a:latin typeface="Times New Roman" panose="02020603050405020304" pitchFamily="18" charset="0"/>
                <a:cs typeface="Times New Roman" panose="02020603050405020304" pitchFamily="18" charset="0"/>
              </a:rPr>
              <a:t>尺</a:t>
            </a:r>
            <a:endParaRPr lang="en-US" altLang="ja-JP" sz="3200" dirty="0" smtClean="0">
              <a:solidFill>
                <a:srgbClr val="FF0000"/>
              </a:solidFill>
              <a:latin typeface="Times New Roman" panose="02020603050405020304" pitchFamily="18" charset="0"/>
              <a:cs typeface="Times New Roman" panose="02020603050405020304" pitchFamily="18" charset="0"/>
            </a:endParaRPr>
          </a:p>
          <a:p>
            <a:pPr algn="just">
              <a:buClr>
                <a:srgbClr val="3333FF"/>
              </a:buClr>
            </a:pPr>
            <a:r>
              <a:rPr lang="en-US" altLang="ja-JP" sz="3200" dirty="0">
                <a:latin typeface="Times New Roman" panose="02020603050405020304" pitchFamily="18" charset="0"/>
                <a:cs typeface="Times New Roman" panose="02020603050405020304" pitchFamily="18" charset="0"/>
              </a:rPr>
              <a:t>(</a:t>
            </a:r>
            <a:r>
              <a:rPr lang="zh-CN" altLang="en-US" sz="3200" dirty="0">
                <a:latin typeface="Times New Roman" panose="02020603050405020304" pitchFamily="18" charset="0"/>
                <a:cs typeface="Times New Roman" panose="02020603050405020304" pitchFamily="18" charset="0"/>
              </a:rPr>
              <a:t>在电压不超过</a:t>
            </a:r>
            <a:r>
              <a:rPr lang="en-US" altLang="zh-CN" sz="3200" dirty="0" smtClean="0">
                <a:latin typeface="Times New Roman" panose="02020603050405020304" pitchFamily="18" charset="0"/>
                <a:cs typeface="Times New Roman" panose="02020603050405020304" pitchFamily="18" charset="0"/>
              </a:rPr>
              <a:t>750</a:t>
            </a:r>
            <a:r>
              <a:rPr lang="zh-CN" altLang="en-US" sz="3200" dirty="0" smtClean="0">
                <a:latin typeface="Times New Roman" panose="02020603050405020304" pitchFamily="18" charset="0"/>
                <a:cs typeface="Times New Roman" panose="02020603050405020304" pitchFamily="18" charset="0"/>
              </a:rPr>
              <a:t>千伏时</a:t>
            </a:r>
            <a:r>
              <a:rPr lang="zh-CN" altLang="en-US" sz="3200" dirty="0">
                <a:latin typeface="Times New Roman" panose="02020603050405020304" pitchFamily="18" charset="0"/>
                <a:cs typeface="Times New Roman" panose="02020603050405020304" pitchFamily="18" charset="0"/>
              </a:rPr>
              <a:t>）</a:t>
            </a:r>
            <a:endParaRPr lang="en-US" altLang="en-US" sz="3200" dirty="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a:xfrm>
            <a:off x="228600" y="1219200"/>
            <a:ext cx="8458200" cy="685800"/>
          </a:xfrm>
        </p:spPr>
        <p:txBody>
          <a:bodyPr rtlCol="0">
            <a:noAutofit/>
          </a:bodyPr>
          <a:lstStyle/>
          <a:p>
            <a:pPr fontAlgn="auto">
              <a:spcAft>
                <a:spcPts val="0"/>
              </a:spcAft>
              <a:defRPr/>
            </a:pPr>
            <a:r>
              <a:rPr lang="zh-CN" altLang="en-US" sz="3200" b="0" dirty="0" smtClean="0">
                <a:solidFill>
                  <a:schemeClr val="tx1"/>
                </a:solidFill>
                <a:latin typeface="Times New Roman" panose="02020603050405020304" pitchFamily="18" charset="0"/>
                <a:cs typeface="Times New Roman" panose="02020603050405020304" pitchFamily="18" charset="0"/>
              </a:rPr>
              <a:t>问题</a:t>
            </a:r>
            <a:r>
              <a:rPr lang="en-US" altLang="zh-CN" sz="3200" b="0" dirty="0" smtClean="0">
                <a:solidFill>
                  <a:schemeClr val="tx1"/>
                </a:solidFill>
                <a:latin typeface="Times New Roman" panose="02020603050405020304" pitchFamily="18" charset="0"/>
                <a:cs typeface="Times New Roman" panose="02020603050405020304" pitchFamily="18" charset="0"/>
              </a:rPr>
              <a:t>5: </a:t>
            </a:r>
            <a:r>
              <a:rPr lang="zh-CN" altLang="en-US" sz="3200" b="0" dirty="0" smtClean="0">
                <a:solidFill>
                  <a:schemeClr val="tx1"/>
                </a:solidFill>
                <a:latin typeface="Times New Roman" panose="02020603050405020304" pitchFamily="18" charset="0"/>
                <a:cs typeface="Times New Roman" panose="02020603050405020304" pitchFamily="18" charset="0"/>
              </a:rPr>
              <a:t>距离</a:t>
            </a:r>
            <a:r>
              <a:rPr lang="zh-CN" altLang="en-US" sz="3200" b="0" dirty="0">
                <a:solidFill>
                  <a:schemeClr val="tx1"/>
                </a:solidFill>
                <a:latin typeface="Times New Roman" panose="02020603050405020304" pitchFamily="18" charset="0"/>
                <a:cs typeface="Times New Roman" panose="02020603050405020304" pitchFamily="18" charset="0"/>
              </a:rPr>
              <a:t>掉落电力线的安全距离是多少？</a:t>
            </a:r>
            <a:endParaRPr lang="en-US" b="0" dirty="0"/>
          </a:p>
        </p:txBody>
      </p:sp>
      <p:sp>
        <p:nvSpPr>
          <p:cNvPr id="4" name="Slide Number Placeholder 3"/>
          <p:cNvSpPr>
            <a:spLocks noGrp="1"/>
          </p:cNvSpPr>
          <p:nvPr>
            <p:ph type="sldNum" sz="quarter" idx="4294967295"/>
          </p:nvPr>
        </p:nvSpPr>
        <p:spPr>
          <a:xfrm>
            <a:off x="7086600" y="6299200"/>
            <a:ext cx="2057400" cy="365125"/>
          </a:xfrm>
        </p:spPr>
        <p:txBody>
          <a:bodyPr/>
          <a:lstStyle/>
          <a:p>
            <a:fld id="{CE4D45F6-FF50-4BC5-8A2D-899CD8EC2ED8}" type="slidenum">
              <a:rPr lang="en-US" smtClean="0"/>
              <a:t>31</a:t>
            </a:fld>
            <a:endParaRPr lang="en-US" dirty="0"/>
          </a:p>
        </p:txBody>
      </p:sp>
      <p:sp>
        <p:nvSpPr>
          <p:cNvPr id="9" name="Title 1"/>
          <p:cNvSpPr txBox="1">
            <a:spLocks/>
          </p:cNvSpPr>
          <p:nvPr/>
        </p:nvSpPr>
        <p:spPr>
          <a:xfrm>
            <a:off x="457200" y="457200"/>
            <a:ext cx="8229600" cy="715962"/>
          </a:xfrm>
          <a:prstGeom prst="rect">
            <a:avLst/>
          </a:prstGeom>
        </p:spPr>
        <p:txBody>
          <a:bodyPr/>
          <a:lstStyle>
            <a:lvl1pPr algn="ctr" rtl="0" eaLnBrk="1" fontAlgn="base" hangingPunct="1">
              <a:spcBef>
                <a:spcPct val="0"/>
              </a:spcBef>
              <a:spcAft>
                <a:spcPct val="0"/>
              </a:spcAft>
              <a:defRPr sz="4000" b="1">
                <a:solidFill>
                  <a:schemeClr val="accent2"/>
                </a:solidFill>
                <a:latin typeface="+mj-lt"/>
                <a:ea typeface="+mj-ea"/>
                <a:cs typeface="+mj-cs"/>
              </a:defRPr>
            </a:lvl1pPr>
            <a:lvl2pPr algn="ctr" rtl="0" eaLnBrk="1" fontAlgn="base" hangingPunct="1">
              <a:spcBef>
                <a:spcPct val="0"/>
              </a:spcBef>
              <a:spcAft>
                <a:spcPct val="0"/>
              </a:spcAft>
              <a:defRPr sz="4000" b="1">
                <a:solidFill>
                  <a:schemeClr val="accent2"/>
                </a:solidFill>
                <a:latin typeface="Arial" charset="0"/>
              </a:defRPr>
            </a:lvl2pPr>
            <a:lvl3pPr algn="ctr" rtl="0" eaLnBrk="1" fontAlgn="base" hangingPunct="1">
              <a:spcBef>
                <a:spcPct val="0"/>
              </a:spcBef>
              <a:spcAft>
                <a:spcPct val="0"/>
              </a:spcAft>
              <a:defRPr sz="4000" b="1">
                <a:solidFill>
                  <a:schemeClr val="accent2"/>
                </a:solidFill>
                <a:latin typeface="Arial" charset="0"/>
              </a:defRPr>
            </a:lvl3pPr>
            <a:lvl4pPr algn="ctr" rtl="0" eaLnBrk="1" fontAlgn="base" hangingPunct="1">
              <a:spcBef>
                <a:spcPct val="0"/>
              </a:spcBef>
              <a:spcAft>
                <a:spcPct val="0"/>
              </a:spcAft>
              <a:defRPr sz="4000" b="1">
                <a:solidFill>
                  <a:schemeClr val="accent2"/>
                </a:solidFill>
                <a:latin typeface="Arial" charset="0"/>
              </a:defRPr>
            </a:lvl4pPr>
            <a:lvl5pPr algn="ctr" rtl="0" eaLnBrk="1" fontAlgn="base" hangingPunct="1">
              <a:spcBef>
                <a:spcPct val="0"/>
              </a:spcBef>
              <a:spcAft>
                <a:spcPct val="0"/>
              </a:spcAft>
              <a:defRPr sz="4000" b="1">
                <a:solidFill>
                  <a:schemeClr val="accent2"/>
                </a:solidFill>
                <a:latin typeface="Arial" charset="0"/>
              </a:defRPr>
            </a:lvl5pPr>
            <a:lvl6pPr marL="457200" algn="ctr" rtl="0" eaLnBrk="1" fontAlgn="base" hangingPunct="1">
              <a:spcBef>
                <a:spcPct val="0"/>
              </a:spcBef>
              <a:spcAft>
                <a:spcPct val="0"/>
              </a:spcAft>
              <a:defRPr sz="4000" b="1">
                <a:solidFill>
                  <a:schemeClr val="accent2"/>
                </a:solidFill>
                <a:latin typeface="Arial" charset="0"/>
              </a:defRPr>
            </a:lvl6pPr>
            <a:lvl7pPr marL="914400" algn="ctr" rtl="0" eaLnBrk="1" fontAlgn="base" hangingPunct="1">
              <a:spcBef>
                <a:spcPct val="0"/>
              </a:spcBef>
              <a:spcAft>
                <a:spcPct val="0"/>
              </a:spcAft>
              <a:defRPr sz="4000" b="1">
                <a:solidFill>
                  <a:schemeClr val="accent2"/>
                </a:solidFill>
                <a:latin typeface="Arial" charset="0"/>
              </a:defRPr>
            </a:lvl7pPr>
            <a:lvl8pPr marL="1371600" algn="ctr" rtl="0" eaLnBrk="1" fontAlgn="base" hangingPunct="1">
              <a:spcBef>
                <a:spcPct val="0"/>
              </a:spcBef>
              <a:spcAft>
                <a:spcPct val="0"/>
              </a:spcAft>
              <a:defRPr sz="4000" b="1">
                <a:solidFill>
                  <a:schemeClr val="accent2"/>
                </a:solidFill>
                <a:latin typeface="Arial" charset="0"/>
              </a:defRPr>
            </a:lvl8pPr>
            <a:lvl9pPr marL="1828800" algn="ctr" rtl="0" eaLnBrk="1" fontAlgn="base" hangingPunct="1">
              <a:spcBef>
                <a:spcPct val="0"/>
              </a:spcBef>
              <a:spcAft>
                <a:spcPct val="0"/>
              </a:spcAft>
              <a:defRPr sz="4000" b="1">
                <a:solidFill>
                  <a:schemeClr val="accent2"/>
                </a:solidFill>
                <a:latin typeface="Arial" charset="0"/>
              </a:defRPr>
            </a:lvl9pPr>
          </a:lstStyle>
          <a:p>
            <a:r>
              <a:rPr lang="zh-CN" altLang="en-US" dirty="0">
                <a:latin typeface="Times New Roman" panose="02020603050405020304" pitchFamily="18" charset="0"/>
                <a:ea typeface="SimSun" panose="02010600030101010101" pitchFamily="2" charset="-122"/>
              </a:rPr>
              <a:t>案例研究讨论</a:t>
            </a:r>
            <a:endParaRPr lang="en-US" altLang="en-US" dirty="0">
              <a:latin typeface="Times New Roman" panose="02020603050405020304" pitchFamily="18" charset="0"/>
              <a:ea typeface="SimSun" panose="02010600030101010101" pitchFamily="2" charset="-122"/>
            </a:endParaRPr>
          </a:p>
        </p:txBody>
      </p:sp>
      <p:pic>
        <p:nvPicPr>
          <p:cNvPr id="5" name="Picture 4" descr="picture for down power line" title="picture for down power lin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19940" y="1868658"/>
            <a:ext cx="5828119" cy="4690866"/>
          </a:xfrm>
          <a:prstGeom prst="rect">
            <a:avLst/>
          </a:prstGeom>
        </p:spPr>
      </p:pic>
    </p:spTree>
    <p:extLst>
      <p:ext uri="{BB962C8B-B14F-4D97-AF65-F5344CB8AC3E}">
        <p14:creationId xmlns:p14="http://schemas.microsoft.com/office/powerpoint/2010/main" val="1709059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3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7200" y="503238"/>
            <a:ext cx="8229600" cy="563562"/>
          </a:xfrm>
        </p:spPr>
        <p:txBody>
          <a:bodyPr>
            <a:normAutofit fontScale="90000"/>
          </a:bodyPr>
          <a:lstStyle/>
          <a:p>
            <a:r>
              <a:rPr lang="zh-CN" altLang="en-US" kern="1200" dirty="0" smtClean="0">
                <a:latin typeface="Times New Roman" panose="02020603050405020304" pitchFamily="18" charset="0"/>
                <a:ea typeface="SimSun" panose="02010600030101010101" pitchFamily="2" charset="-122"/>
              </a:rPr>
              <a:t> 案</a:t>
            </a:r>
            <a:r>
              <a:rPr lang="zh-CN" altLang="en-US" kern="1200" dirty="0">
                <a:latin typeface="Times New Roman" panose="02020603050405020304" pitchFamily="18" charset="0"/>
                <a:ea typeface="SimSun" panose="02010600030101010101" pitchFamily="2" charset="-122"/>
              </a:rPr>
              <a:t>例研究讨</a:t>
            </a:r>
            <a:r>
              <a:rPr lang="zh-CN" altLang="en-US" kern="1200" dirty="0" smtClean="0">
                <a:latin typeface="Times New Roman" panose="02020603050405020304" pitchFamily="18" charset="0"/>
                <a:ea typeface="SimSun" panose="02010600030101010101" pitchFamily="2" charset="-122"/>
              </a:rPr>
              <a:t>论  </a:t>
            </a:r>
            <a:endParaRPr lang="en-US" altLang="en-US" kern="1200" dirty="0">
              <a:latin typeface="Times New Roman" panose="02020603050405020304" pitchFamily="18" charset="0"/>
              <a:ea typeface="SimSun" panose="02010600030101010101" pitchFamily="2" charset="-122"/>
            </a:endParaRPr>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32</a:t>
            </a:fld>
            <a:endParaRPr lang="en-US" dirty="0"/>
          </a:p>
        </p:txBody>
      </p:sp>
      <p:sp>
        <p:nvSpPr>
          <p:cNvPr id="11" name="Rectangle 7"/>
          <p:cNvSpPr>
            <a:spLocks noChangeArrowheads="1"/>
          </p:cNvSpPr>
          <p:nvPr/>
        </p:nvSpPr>
        <p:spPr bwMode="auto">
          <a:xfrm>
            <a:off x="304800" y="1855112"/>
            <a:ext cx="54102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just">
              <a:buClr>
                <a:srgbClr val="3333FF"/>
              </a:buClr>
            </a:pPr>
            <a:r>
              <a:rPr lang="ja-JP" altLang="en-US" sz="3200" dirty="0" smtClean="0">
                <a:latin typeface="Times New Roman" panose="02020603050405020304" pitchFamily="18" charset="0"/>
                <a:cs typeface="Times New Roman" panose="02020603050405020304" pitchFamily="18" charset="0"/>
              </a:rPr>
              <a:t>答</a:t>
            </a:r>
            <a:r>
              <a:rPr lang="en-US" altLang="ja-JP" sz="3200" dirty="0" smtClean="0">
                <a:latin typeface="Times New Roman" panose="02020603050405020304" pitchFamily="18" charset="0"/>
                <a:cs typeface="Times New Roman" panose="02020603050405020304" pitchFamily="18" charset="0"/>
              </a:rPr>
              <a:t>: </a:t>
            </a:r>
            <a:r>
              <a:rPr lang="ja-JP" altLang="en-US" sz="3200" dirty="0" smtClean="0">
                <a:latin typeface="Times New Roman" panose="02020603050405020304" pitchFamily="18" charset="0"/>
                <a:cs typeface="Times New Roman" panose="02020603050405020304" pitchFamily="18" charset="0"/>
              </a:rPr>
              <a:t>可以</a:t>
            </a:r>
            <a:r>
              <a:rPr lang="ja-JP" altLang="en-US" sz="3200" dirty="0">
                <a:latin typeface="Times New Roman" panose="02020603050405020304" pitchFamily="18" charset="0"/>
                <a:cs typeface="Times New Roman" panose="02020603050405020304" pitchFamily="18" charset="0"/>
              </a:rPr>
              <a:t>，但要非常小心</a:t>
            </a:r>
            <a:endParaRPr lang="en-US" altLang="en-US" sz="2800" dirty="0">
              <a:latin typeface="Times New Roman" panose="02020603050405020304" pitchFamily="18" charset="0"/>
              <a:cs typeface="Times New Roman" panose="02020603050405020304" pitchFamily="18" charset="0"/>
            </a:endParaRPr>
          </a:p>
        </p:txBody>
      </p:sp>
      <p:sp>
        <p:nvSpPr>
          <p:cNvPr id="12" name="Rectangle 10"/>
          <p:cNvSpPr>
            <a:spLocks noChangeArrowheads="1"/>
          </p:cNvSpPr>
          <p:nvPr/>
        </p:nvSpPr>
        <p:spPr bwMode="auto">
          <a:xfrm>
            <a:off x="201637" y="2724597"/>
            <a:ext cx="5437163"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a:buClr>
                <a:srgbClr val="3333FF"/>
              </a:buClr>
              <a:buFont typeface="Wingdings" panose="05000000000000000000" pitchFamily="2" charset="2"/>
              <a:buChar char="q"/>
            </a:pPr>
            <a:r>
              <a:rPr lang="zh-CN" altLang="en-US" sz="3200" dirty="0">
                <a:latin typeface="Times New Roman" panose="02020603050405020304" pitchFamily="18" charset="0"/>
                <a:cs typeface="Times New Roman" panose="02020603050405020304" pitchFamily="18" charset="0"/>
              </a:rPr>
              <a:t>电力通过地面向外扩散 </a:t>
            </a:r>
            <a:endParaRPr lang="en-US" altLang="zh-CN" sz="3200" dirty="0">
              <a:latin typeface="Times New Roman" panose="02020603050405020304" pitchFamily="18" charset="0"/>
              <a:cs typeface="Times New Roman" panose="02020603050405020304" pitchFamily="18" charset="0"/>
            </a:endParaRPr>
          </a:p>
          <a:p>
            <a:pPr marL="457200" indent="-457200" algn="just">
              <a:buClr>
                <a:srgbClr val="3333FF"/>
              </a:buClr>
              <a:buFont typeface="Wingdings" panose="05000000000000000000" pitchFamily="2" charset="2"/>
              <a:buChar char="q"/>
            </a:pPr>
            <a:endParaRPr lang="en-US" altLang="en-US" sz="3200" dirty="0" smtClean="0">
              <a:latin typeface="Times New Roman" panose="02020603050405020304" pitchFamily="18" charset="0"/>
              <a:ea typeface="AR PL UMing HK" charset="0"/>
              <a:cs typeface="Times New Roman" panose="02020603050405020304" pitchFamily="18" charset="0"/>
            </a:endParaRPr>
          </a:p>
          <a:p>
            <a:pPr marL="457200" indent="-457200" algn="just">
              <a:buClr>
                <a:srgbClr val="3333FF"/>
              </a:buClr>
              <a:buFont typeface="Wingdings" panose="05000000000000000000" pitchFamily="2" charset="2"/>
              <a:buChar char="q"/>
            </a:pPr>
            <a:r>
              <a:rPr lang="zh-CN" altLang="en-US" sz="3200" dirty="0" smtClean="0">
                <a:latin typeface="Times New Roman" panose="02020603050405020304" pitchFamily="18" charset="0"/>
                <a:cs typeface="Times New Roman" panose="02020603050405020304" pitchFamily="18" charset="0"/>
              </a:rPr>
              <a:t>步</a:t>
            </a:r>
            <a:r>
              <a:rPr lang="zh-CN" altLang="en-US" sz="3200" dirty="0">
                <a:latin typeface="Times New Roman" panose="02020603050405020304" pitchFamily="18" charset="0"/>
                <a:cs typeface="Times New Roman" panose="02020603050405020304" pitchFamily="18" charset="0"/>
              </a:rPr>
              <a:t>间</a:t>
            </a:r>
            <a:r>
              <a:rPr lang="zh-CN" altLang="en-US" sz="3200" dirty="0" smtClean="0">
                <a:latin typeface="Times New Roman" panose="02020603050405020304" pitchFamily="18" charset="0"/>
                <a:cs typeface="Times New Roman" panose="02020603050405020304" pitchFamily="18" charset="0"/>
              </a:rPr>
              <a:t>电</a:t>
            </a:r>
            <a:r>
              <a:rPr lang="zh-CN" altLang="en-US" sz="3200" dirty="0">
                <a:latin typeface="Times New Roman" panose="02020603050405020304" pitchFamily="18" charset="0"/>
                <a:cs typeface="Times New Roman" panose="02020603050405020304" pitchFamily="18" charset="0"/>
              </a:rPr>
              <a:t>压</a:t>
            </a:r>
            <a:r>
              <a:rPr lang="zh-CN" altLang="en-US" sz="3200" dirty="0" smtClean="0">
                <a:latin typeface="Times New Roman" panose="02020603050405020304" pitchFamily="18" charset="0"/>
                <a:cs typeface="Times New Roman" panose="02020603050405020304" pitchFamily="18" charset="0"/>
              </a:rPr>
              <a:t>会</a:t>
            </a:r>
            <a:r>
              <a:rPr lang="zh-CN" altLang="en-US" sz="3200" dirty="0">
                <a:latin typeface="Times New Roman" panose="02020603050405020304" pitchFamily="18" charset="0"/>
                <a:cs typeface="Times New Roman" panose="02020603050405020304" pitchFamily="18" charset="0"/>
              </a:rPr>
              <a:t>产生很大的电压差异而导致触电</a:t>
            </a:r>
            <a:endParaRPr lang="en-US" altLang="en-US" sz="3200" dirty="0">
              <a:latin typeface="Times New Roman" panose="02020603050405020304" pitchFamily="18" charset="0"/>
              <a:cs typeface="Times New Roman" panose="02020603050405020304" pitchFamily="18" charset="0"/>
            </a:endParaRPr>
          </a:p>
        </p:txBody>
      </p:sp>
      <p:sp>
        <p:nvSpPr>
          <p:cNvPr id="14" name="Rectangle 7"/>
          <p:cNvSpPr>
            <a:spLocks noChangeArrowheads="1"/>
          </p:cNvSpPr>
          <p:nvPr/>
        </p:nvSpPr>
        <p:spPr bwMode="auto">
          <a:xfrm>
            <a:off x="228600" y="1219200"/>
            <a:ext cx="83820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just">
              <a:buClr>
                <a:srgbClr val="3333FF"/>
              </a:buClr>
            </a:pPr>
            <a:r>
              <a:rPr lang="zh-CN" altLang="en-US" sz="3200" dirty="0" smtClean="0">
                <a:latin typeface="Times New Roman" panose="02020603050405020304" pitchFamily="18" charset="0"/>
                <a:cs typeface="Times New Roman" panose="02020603050405020304" pitchFamily="18" charset="0"/>
              </a:rPr>
              <a:t>问题</a:t>
            </a:r>
            <a:r>
              <a:rPr lang="en-US" altLang="zh-CN" sz="3200" dirty="0" smtClean="0">
                <a:latin typeface="Times New Roman" panose="02020603050405020304" pitchFamily="18" charset="0"/>
                <a:cs typeface="Times New Roman" panose="02020603050405020304" pitchFamily="18" charset="0"/>
              </a:rPr>
              <a:t>6: </a:t>
            </a:r>
            <a:r>
              <a:rPr lang="zh-CN" altLang="en-US" sz="3200" dirty="0" smtClean="0">
                <a:latin typeface="Times New Roman" panose="02020603050405020304" pitchFamily="18" charset="0"/>
                <a:cs typeface="Times New Roman" panose="02020603050405020304" pitchFamily="18" charset="0"/>
              </a:rPr>
              <a:t>如果</a:t>
            </a:r>
            <a:r>
              <a:rPr lang="zh-CN" altLang="en-US" sz="3200" dirty="0">
                <a:latin typeface="Times New Roman" panose="02020603050405020304" pitchFamily="18" charset="0"/>
                <a:cs typeface="Times New Roman" panose="02020603050405020304" pitchFamily="18" charset="0"/>
              </a:rPr>
              <a:t>汽车</a:t>
            </a:r>
            <a:r>
              <a:rPr lang="zh-CN" altLang="en-US" sz="3200" dirty="0" smtClean="0">
                <a:latin typeface="Times New Roman" panose="02020603050405020304" pitchFamily="18" charset="0"/>
                <a:cs typeface="Times New Roman" panose="02020603050405020304" pitchFamily="18" charset="0"/>
              </a:rPr>
              <a:t>起火</a:t>
            </a:r>
            <a:r>
              <a:rPr lang="en-US" altLang="zh-CN" sz="3200" dirty="0" smtClean="0">
                <a:latin typeface="Times New Roman" panose="02020603050405020304" pitchFamily="18" charset="0"/>
                <a:cs typeface="Times New Roman" panose="02020603050405020304" pitchFamily="18" charset="0"/>
              </a:rPr>
              <a:t>,</a:t>
            </a:r>
            <a:r>
              <a:rPr lang="zh-CN" altLang="en-US" sz="3200" dirty="0" smtClean="0">
                <a:latin typeface="Times New Roman" panose="02020603050405020304" pitchFamily="18" charset="0"/>
                <a:cs typeface="Times New Roman" panose="02020603050405020304" pitchFamily="18" charset="0"/>
              </a:rPr>
              <a:t>司机</a:t>
            </a:r>
            <a:r>
              <a:rPr lang="zh-CN" altLang="en-US" sz="3200" dirty="0">
                <a:latin typeface="Times New Roman" panose="02020603050405020304" pitchFamily="18" charset="0"/>
                <a:cs typeface="Times New Roman" panose="02020603050405020304" pitchFamily="18" charset="0"/>
              </a:rPr>
              <a:t>可以离开吗</a:t>
            </a:r>
            <a:r>
              <a:rPr lang="en-US" altLang="en-US" sz="3200" dirty="0" smtClean="0">
                <a:latin typeface="Times New Roman" panose="02020603050405020304" pitchFamily="18" charset="0"/>
                <a:cs typeface="Times New Roman" panose="02020603050405020304" pitchFamily="18" charset="0"/>
              </a:rPr>
              <a:t>?</a:t>
            </a:r>
            <a:endParaRPr lang="en-US" altLang="en-US" sz="3200" dirty="0">
              <a:latin typeface="Times New Roman" panose="02020603050405020304" pitchFamily="18" charset="0"/>
              <a:cs typeface="Times New Roman" panose="02020603050405020304" pitchFamily="18" charset="0"/>
            </a:endParaRPr>
          </a:p>
        </p:txBody>
      </p:sp>
      <p:pic>
        <p:nvPicPr>
          <p:cNvPr id="4" name="Picture 3" descr="picture for step potential" title="picture for step potential"/>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57600" y="1750360"/>
            <a:ext cx="4771664" cy="4700536"/>
          </a:xfrm>
          <a:prstGeom prst="rect">
            <a:avLst/>
          </a:prstGeom>
        </p:spPr>
      </p:pic>
    </p:spTree>
    <p:extLst>
      <p:ext uri="{BB962C8B-B14F-4D97-AF65-F5344CB8AC3E}">
        <p14:creationId xmlns:p14="http://schemas.microsoft.com/office/powerpoint/2010/main" val="3173980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7200" y="503238"/>
            <a:ext cx="8229600" cy="563562"/>
          </a:xfrm>
        </p:spPr>
        <p:txBody>
          <a:bodyPr>
            <a:normAutofit fontScale="90000"/>
          </a:bodyPr>
          <a:lstStyle/>
          <a:p>
            <a:r>
              <a:rPr lang="zh-CN" altLang="en-US" kern="1200" dirty="0" smtClean="0">
                <a:latin typeface="Times New Roman" panose="02020603050405020304" pitchFamily="18" charset="0"/>
                <a:ea typeface="SimSun" panose="02010600030101010101" pitchFamily="2" charset="-122"/>
              </a:rPr>
              <a:t>  案</a:t>
            </a:r>
            <a:r>
              <a:rPr lang="zh-CN" altLang="en-US" kern="1200" dirty="0">
                <a:latin typeface="Times New Roman" panose="02020603050405020304" pitchFamily="18" charset="0"/>
                <a:ea typeface="SimSun" panose="02010600030101010101" pitchFamily="2" charset="-122"/>
              </a:rPr>
              <a:t>例研究讨</a:t>
            </a:r>
            <a:r>
              <a:rPr lang="zh-CN" altLang="en-US" kern="1200" dirty="0" smtClean="0">
                <a:latin typeface="Times New Roman" panose="02020603050405020304" pitchFamily="18" charset="0"/>
                <a:ea typeface="SimSun" panose="02010600030101010101" pitchFamily="2" charset="-122"/>
              </a:rPr>
              <a:t>论  </a:t>
            </a:r>
            <a:endParaRPr lang="en-US" altLang="en-US" kern="1200" dirty="0">
              <a:latin typeface="Times New Roman" panose="02020603050405020304" pitchFamily="18" charset="0"/>
              <a:ea typeface="SimSun" panose="02010600030101010101" pitchFamily="2" charset="-122"/>
            </a:endParaRPr>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33</a:t>
            </a:fld>
            <a:endParaRPr lang="en-US" dirty="0"/>
          </a:p>
        </p:txBody>
      </p:sp>
      <p:sp>
        <p:nvSpPr>
          <p:cNvPr id="8" name="Rectangle 10"/>
          <p:cNvSpPr>
            <a:spLocks noChangeArrowheads="1"/>
          </p:cNvSpPr>
          <p:nvPr/>
        </p:nvSpPr>
        <p:spPr bwMode="auto">
          <a:xfrm>
            <a:off x="76200" y="5715342"/>
            <a:ext cx="8915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a:buClr>
                <a:srgbClr val="3333FF"/>
              </a:buClr>
              <a:buFont typeface="Wingdings" panose="05000000000000000000" pitchFamily="2" charset="2"/>
              <a:buChar char="q"/>
            </a:pPr>
            <a:r>
              <a:rPr lang="zh-CN" altLang="en-US" sz="2800" dirty="0" smtClean="0">
                <a:latin typeface="Times New Roman" panose="02020603050405020304" pitchFamily="18" charset="0"/>
                <a:cs typeface="Times New Roman" panose="02020603050405020304" pitchFamily="18" charset="0"/>
              </a:rPr>
              <a:t>步</a:t>
            </a:r>
            <a:r>
              <a:rPr lang="zh-CN" altLang="en-US" sz="2800" dirty="0">
                <a:latin typeface="Times New Roman" panose="02020603050405020304" pitchFamily="18" charset="0"/>
                <a:cs typeface="Times New Roman" panose="02020603050405020304" pitchFamily="18" charset="0"/>
              </a:rPr>
              <a:t>间</a:t>
            </a:r>
            <a:r>
              <a:rPr lang="zh-CN" altLang="en-US" sz="2800" dirty="0" smtClean="0">
                <a:latin typeface="Times New Roman" panose="02020603050405020304" pitchFamily="18" charset="0"/>
                <a:cs typeface="Times New Roman" panose="02020603050405020304" pitchFamily="18" charset="0"/>
              </a:rPr>
              <a:t>电压可高达</a:t>
            </a:r>
            <a:r>
              <a:rPr lang="en-US" altLang="zh-CN" sz="2800" dirty="0" smtClean="0">
                <a:latin typeface="Times New Roman" panose="02020603050405020304" pitchFamily="18" charset="0"/>
                <a:cs typeface="Times New Roman" panose="02020603050405020304" pitchFamily="18" charset="0"/>
              </a:rPr>
              <a:t>744</a:t>
            </a:r>
            <a:r>
              <a:rPr lang="zh-CN" altLang="en-US" sz="2800" dirty="0" smtClean="0">
                <a:latin typeface="Times New Roman" panose="02020603050405020304" pitchFamily="18" charset="0"/>
                <a:cs typeface="Times New Roman" panose="02020603050405020304" pitchFamily="18" charset="0"/>
              </a:rPr>
              <a:t>伏</a:t>
            </a:r>
            <a:r>
              <a:rPr lang="en-US" altLang="zh-CN" sz="2800" dirty="0" smtClean="0">
                <a:latin typeface="Times New Roman" panose="02020603050405020304" pitchFamily="18" charset="0"/>
                <a:cs typeface="Times New Roman" panose="02020603050405020304" pitchFamily="18" charset="0"/>
              </a:rPr>
              <a:t>,</a:t>
            </a:r>
            <a:r>
              <a:rPr lang="zh-CN" altLang="en-US" sz="2800" dirty="0" smtClean="0">
                <a:latin typeface="Times New Roman" panose="02020603050405020304" pitchFamily="18" charset="0"/>
                <a:cs typeface="Times New Roman" panose="02020603050405020304" pitchFamily="18" charset="0"/>
              </a:rPr>
              <a:t>假设电线落地点电压是</a:t>
            </a:r>
            <a:r>
              <a:rPr lang="en-US" altLang="zh-CN" sz="2800" dirty="0" smtClean="0">
                <a:latin typeface="Times New Roman" panose="02020603050405020304" pitchFamily="18" charset="0"/>
                <a:cs typeface="Times New Roman" panose="02020603050405020304" pitchFamily="18" charset="0"/>
              </a:rPr>
              <a:t>5.7</a:t>
            </a:r>
            <a:r>
              <a:rPr lang="zh-CN" altLang="en-US" sz="2800" dirty="0" smtClean="0">
                <a:latin typeface="Times New Roman" panose="02020603050405020304" pitchFamily="18" charset="0"/>
                <a:cs typeface="Times New Roman" panose="02020603050405020304" pitchFamily="18" charset="0"/>
              </a:rPr>
              <a:t>千伏</a:t>
            </a:r>
            <a:endParaRPr lang="en-US" altLang="zh-CN" sz="2800" dirty="0" smtClean="0">
              <a:latin typeface="Times New Roman" panose="02020603050405020304" pitchFamily="18" charset="0"/>
              <a:cs typeface="Times New Roman" panose="02020603050405020304" pitchFamily="18" charset="0"/>
            </a:endParaRPr>
          </a:p>
        </p:txBody>
      </p:sp>
      <p:pic>
        <p:nvPicPr>
          <p:cNvPr id="15" name="Picture 4" descr="elect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05638" y="3561775"/>
            <a:ext cx="1589087"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3"/>
          <p:cNvSpPr>
            <a:spLocks noChangeArrowheads="1"/>
          </p:cNvSpPr>
          <p:nvPr/>
        </p:nvSpPr>
        <p:spPr bwMode="auto">
          <a:xfrm>
            <a:off x="5495447" y="4024509"/>
            <a:ext cx="88678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Arial" panose="020B0604020202020204" pitchFamily="34" charset="0"/>
              <a:buNone/>
            </a:pPr>
            <a:r>
              <a:rPr lang="en-US" altLang="en-US" sz="9600" b="1" dirty="0">
                <a:solidFill>
                  <a:srgbClr val="FF0000"/>
                </a:solidFill>
                <a:latin typeface="Times New Roman" panose="02020603050405020304" pitchFamily="18" charset="0"/>
                <a:cs typeface="Times New Roman" panose="02020603050405020304" pitchFamily="18" charset="0"/>
              </a:rPr>
              <a:t>×</a:t>
            </a:r>
            <a:endParaRPr lang="en-US" altLang="en-US" sz="9600" b="1" dirty="0">
              <a:solidFill>
                <a:srgbClr val="FF0000"/>
              </a:solidFill>
            </a:endParaRPr>
          </a:p>
        </p:txBody>
      </p:sp>
      <p:pic>
        <p:nvPicPr>
          <p:cNvPr id="4" name="Picture 3" descr="picture for step potential" title="picture for step potential"/>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883488" y="1143128"/>
            <a:ext cx="4810445" cy="4708400"/>
          </a:xfrm>
          <a:prstGeom prst="rect">
            <a:avLst/>
          </a:prstGeom>
        </p:spPr>
      </p:pic>
    </p:spTree>
    <p:extLst>
      <p:ext uri="{BB962C8B-B14F-4D97-AF65-F5344CB8AC3E}">
        <p14:creationId xmlns:p14="http://schemas.microsoft.com/office/powerpoint/2010/main" val="9311037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7200" y="503238"/>
            <a:ext cx="8229600" cy="563562"/>
          </a:xfrm>
        </p:spPr>
        <p:txBody>
          <a:bodyPr>
            <a:normAutofit fontScale="90000"/>
          </a:bodyPr>
          <a:lstStyle/>
          <a:p>
            <a:r>
              <a:rPr lang="zh-CN" altLang="en-US" kern="1200" dirty="0" smtClean="0">
                <a:latin typeface="Times New Roman" panose="02020603050405020304" pitchFamily="18" charset="0"/>
                <a:ea typeface="SimSun" panose="02010600030101010101" pitchFamily="2" charset="-122"/>
              </a:rPr>
              <a:t> 案</a:t>
            </a:r>
            <a:r>
              <a:rPr lang="zh-CN" altLang="en-US" kern="1200" dirty="0">
                <a:latin typeface="Times New Roman" panose="02020603050405020304" pitchFamily="18" charset="0"/>
                <a:ea typeface="SimSun" panose="02010600030101010101" pitchFamily="2" charset="-122"/>
              </a:rPr>
              <a:t>例研究讨论</a:t>
            </a:r>
            <a:endParaRPr lang="en-US" altLang="en-US" kern="1200" dirty="0">
              <a:latin typeface="Times New Roman" panose="02020603050405020304" pitchFamily="18" charset="0"/>
              <a:ea typeface="SimSun" panose="02010600030101010101" pitchFamily="2" charset="-122"/>
            </a:endParaRPr>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34</a:t>
            </a:fld>
            <a:endParaRPr lang="en-US" dirty="0"/>
          </a:p>
        </p:txBody>
      </p:sp>
      <p:sp>
        <p:nvSpPr>
          <p:cNvPr id="11" name="Rectangle 7"/>
          <p:cNvSpPr>
            <a:spLocks noChangeArrowheads="1"/>
          </p:cNvSpPr>
          <p:nvPr/>
        </p:nvSpPr>
        <p:spPr bwMode="auto">
          <a:xfrm>
            <a:off x="233190" y="4648200"/>
            <a:ext cx="8377410"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457200" indent="-457200" algn="just">
              <a:buClr>
                <a:srgbClr val="3333FF"/>
              </a:buClr>
              <a:buFont typeface="Wingdings" panose="05000000000000000000" pitchFamily="2" charset="2"/>
              <a:buChar char="q"/>
            </a:pPr>
            <a:r>
              <a:rPr lang="ja-JP" altLang="en-US" sz="3200" dirty="0" smtClean="0">
                <a:latin typeface="Times New Roman" panose="02020603050405020304" pitchFamily="18" charset="0"/>
                <a:cs typeface="Times New Roman" panose="02020603050405020304" pitchFamily="18" charset="0"/>
              </a:rPr>
              <a:t>更</a:t>
            </a:r>
            <a:r>
              <a:rPr lang="ja-JP" altLang="en-US" sz="3200" dirty="0">
                <a:latin typeface="Times New Roman" panose="02020603050405020304" pitchFamily="18" charset="0"/>
                <a:cs typeface="Times New Roman" panose="02020603050405020304" pitchFamily="18" charset="0"/>
              </a:rPr>
              <a:t>多细节 </a:t>
            </a:r>
            <a:endParaRPr lang="en-US" altLang="en-US" sz="3200" dirty="0">
              <a:solidFill>
                <a:schemeClr val="tx1"/>
              </a:solidFill>
              <a:latin typeface="Times New Roman" panose="02020603050405020304" pitchFamily="18" charset="0"/>
              <a:cs typeface="Times New Roman" panose="02020603050405020304" pitchFamily="18" charset="0"/>
            </a:endParaRPr>
          </a:p>
          <a:p>
            <a:pPr marL="914400" lvl="1" indent="-457200" algn="just">
              <a:buClr>
                <a:srgbClr val="3333FF"/>
              </a:buClr>
              <a:buFont typeface="Wingdings" panose="05000000000000000000" pitchFamily="2" charset="2"/>
              <a:buChar char="§"/>
            </a:pPr>
            <a:r>
              <a:rPr lang="zh-CN" altLang="en-US" sz="2800" dirty="0">
                <a:latin typeface="Times New Roman" panose="02020603050405020304" pitchFamily="18" charset="0"/>
                <a:cs typeface="Times New Roman" panose="02020603050405020304" pitchFamily="18" charset="0"/>
              </a:rPr>
              <a:t>双手放在身体两侧，完全跳跃。 </a:t>
            </a:r>
            <a:endParaRPr lang="en-US" altLang="zh-CN" sz="2800" dirty="0" smtClean="0">
              <a:latin typeface="Times New Roman" panose="02020603050405020304" pitchFamily="18" charset="0"/>
              <a:cs typeface="Times New Roman" panose="02020603050405020304" pitchFamily="18" charset="0"/>
            </a:endParaRPr>
          </a:p>
          <a:p>
            <a:pPr marL="914400" lvl="1" indent="-457200" algn="just">
              <a:buClr>
                <a:srgbClr val="3333FF"/>
              </a:buClr>
              <a:buFont typeface="Wingdings" panose="05000000000000000000" pitchFamily="2" charset="2"/>
              <a:buChar char="§"/>
            </a:pPr>
            <a:r>
              <a:rPr lang="zh-CN" altLang="en-US" sz="2800" dirty="0">
                <a:latin typeface="Times New Roman" panose="02020603050405020304" pitchFamily="18" charset="0"/>
                <a:cs typeface="Times New Roman" panose="02020603050405020304" pitchFamily="18" charset="0"/>
              </a:rPr>
              <a:t>不要同时接触汽车和地面。 </a:t>
            </a:r>
            <a:endParaRPr lang="en-US" altLang="zh-CN" sz="2800" dirty="0" smtClean="0">
              <a:latin typeface="Times New Roman" panose="02020603050405020304" pitchFamily="18" charset="0"/>
              <a:cs typeface="Times New Roman" panose="02020603050405020304" pitchFamily="18" charset="0"/>
            </a:endParaRPr>
          </a:p>
          <a:p>
            <a:pPr marL="914400" lvl="1" indent="-457200" algn="just">
              <a:buClr>
                <a:srgbClr val="3333FF"/>
              </a:buClr>
              <a:buFont typeface="Wingdings" panose="05000000000000000000" pitchFamily="2" charset="2"/>
              <a:buChar char="§"/>
            </a:pPr>
            <a:r>
              <a:rPr lang="zh-CN" altLang="en-US" sz="2800" dirty="0">
                <a:latin typeface="Times New Roman" panose="02020603050405020304" pitchFamily="18" charset="0"/>
                <a:cs typeface="Times New Roman" panose="02020603050405020304" pitchFamily="18" charset="0"/>
              </a:rPr>
              <a:t>双脚并拢，在不抬脚的情况下小步挪</a:t>
            </a:r>
            <a:r>
              <a:rPr lang="zh-CN" altLang="en-US" sz="2800" dirty="0" smtClean="0">
                <a:latin typeface="Times New Roman" panose="02020603050405020304" pitchFamily="18" charset="0"/>
                <a:cs typeface="Times New Roman" panose="02020603050405020304" pitchFamily="18" charset="0"/>
              </a:rPr>
              <a:t>动</a:t>
            </a:r>
            <a:r>
              <a:rPr lang="zh-CN" altLang="en-US" sz="2400" dirty="0">
                <a:latin typeface="Times New Roman" panose="02020603050405020304" pitchFamily="18" charset="0"/>
                <a:cs typeface="Times New Roman" panose="02020603050405020304" pitchFamily="18" charset="0"/>
              </a:rPr>
              <a:t>。</a:t>
            </a:r>
            <a:endParaRPr lang="en-US" altLang="en-US" sz="2400" dirty="0">
              <a:solidFill>
                <a:schemeClr val="tx1"/>
              </a:solidFill>
              <a:latin typeface="Times New Roman" panose="02020603050405020304" pitchFamily="18" charset="0"/>
              <a:cs typeface="Times New Roman" panose="02020603050405020304" pitchFamily="18" charset="0"/>
            </a:endParaRPr>
          </a:p>
        </p:txBody>
      </p:sp>
      <p:pic>
        <p:nvPicPr>
          <p:cNvPr id="12" name="Picture 5" descr="It depicts the picture of how to shuffle away" title="shuffle away"/>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2354262"/>
            <a:ext cx="2517775" cy="189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0" descr="It shows the hazards of a large step" title="no large step"/>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05200" y="2354262"/>
            <a:ext cx="2551113" cy="191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2"/>
          <p:cNvSpPr>
            <a:spLocks noChangeArrowheads="1"/>
          </p:cNvSpPr>
          <p:nvPr/>
        </p:nvSpPr>
        <p:spPr bwMode="auto">
          <a:xfrm>
            <a:off x="1972112" y="2574330"/>
            <a:ext cx="86113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Arial" panose="020B0604020202020204" pitchFamily="34" charset="0"/>
              <a:buNone/>
            </a:pPr>
            <a:r>
              <a:rPr lang="en-US" altLang="en-US" sz="9600" b="1" dirty="0">
                <a:solidFill>
                  <a:srgbClr val="00B050"/>
                </a:solidFill>
                <a:latin typeface="Times New Roman" panose="02020603050405020304" pitchFamily="18" charset="0"/>
                <a:cs typeface="Times New Roman" panose="02020603050405020304" pitchFamily="18" charset="0"/>
              </a:rPr>
              <a:t>√</a:t>
            </a:r>
            <a:endParaRPr lang="en-US" altLang="en-US" sz="9600" b="1" dirty="0">
              <a:solidFill>
                <a:srgbClr val="00B050"/>
              </a:solidFill>
            </a:endParaRPr>
          </a:p>
        </p:txBody>
      </p:sp>
      <p:sp>
        <p:nvSpPr>
          <p:cNvPr id="18" name="Rectangle 13"/>
          <p:cNvSpPr>
            <a:spLocks noChangeArrowheads="1"/>
          </p:cNvSpPr>
          <p:nvPr/>
        </p:nvSpPr>
        <p:spPr bwMode="auto">
          <a:xfrm>
            <a:off x="4191000" y="2743200"/>
            <a:ext cx="88678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Arial" panose="020B0604020202020204" pitchFamily="34" charset="0"/>
              <a:buNone/>
            </a:pPr>
            <a:r>
              <a:rPr lang="en-US" altLang="en-US" sz="9600" b="1" dirty="0">
                <a:solidFill>
                  <a:srgbClr val="FF0000"/>
                </a:solidFill>
                <a:latin typeface="Times New Roman" panose="02020603050405020304" pitchFamily="18" charset="0"/>
                <a:cs typeface="Times New Roman" panose="02020603050405020304" pitchFamily="18" charset="0"/>
              </a:rPr>
              <a:t>×</a:t>
            </a:r>
            <a:endParaRPr lang="en-US" altLang="en-US" sz="9600" b="1" dirty="0">
              <a:solidFill>
                <a:srgbClr val="FF0000"/>
              </a:solidFill>
            </a:endParaRPr>
          </a:p>
        </p:txBody>
      </p:sp>
      <p:sp>
        <p:nvSpPr>
          <p:cNvPr id="19" name="Rectangle 1"/>
          <p:cNvSpPr>
            <a:spLocks noChangeArrowheads="1"/>
          </p:cNvSpPr>
          <p:nvPr/>
        </p:nvSpPr>
        <p:spPr bwMode="auto">
          <a:xfrm>
            <a:off x="811031" y="3733800"/>
            <a:ext cx="16273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Arial" panose="020B0604020202020204" pitchFamily="34" charset="0"/>
              <a:buNone/>
            </a:pPr>
            <a:r>
              <a:rPr lang="zh-CN" altLang="en-US" sz="2800" b="1" dirty="0" smtClean="0">
                <a:latin typeface="Times New Roman" panose="02020603050405020304" pitchFamily="18" charset="0"/>
                <a:cs typeface="Times New Roman" panose="02020603050405020304" pitchFamily="18" charset="0"/>
              </a:rPr>
              <a:t>小步挪动</a:t>
            </a:r>
            <a:endParaRPr lang="en-US" altLang="en-US" sz="2000" b="1" dirty="0"/>
          </a:p>
        </p:txBody>
      </p:sp>
      <p:sp>
        <p:nvSpPr>
          <p:cNvPr id="20" name="Rectangle 7"/>
          <p:cNvSpPr>
            <a:spLocks noChangeArrowheads="1"/>
          </p:cNvSpPr>
          <p:nvPr/>
        </p:nvSpPr>
        <p:spPr bwMode="auto">
          <a:xfrm>
            <a:off x="228600" y="1717357"/>
            <a:ext cx="71628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a:buClr>
                <a:srgbClr val="3333FF"/>
              </a:buClr>
              <a:buFont typeface="Arial" panose="020B0604020202020204" pitchFamily="34" charset="0"/>
              <a:buNone/>
            </a:pPr>
            <a:r>
              <a:rPr lang="zh-CN" altLang="en-US" sz="3200" b="1" dirty="0" smtClean="0">
                <a:latin typeface="Times New Roman" panose="02020603050405020304" pitchFamily="18" charset="0"/>
                <a:cs typeface="Times New Roman" panose="02020603050405020304" pitchFamily="18" charset="0"/>
              </a:rPr>
              <a:t>答</a:t>
            </a:r>
            <a:r>
              <a:rPr lang="en-US" altLang="zh-CN" sz="3200" dirty="0">
                <a:latin typeface="Times New Roman" panose="02020603050405020304" pitchFamily="18" charset="0"/>
                <a:cs typeface="Times New Roman" panose="02020603050405020304" pitchFamily="18" charset="0"/>
              </a:rPr>
              <a:t>:</a:t>
            </a:r>
            <a:r>
              <a:rPr lang="zh-CN" altLang="en-US" sz="3200" dirty="0" smtClean="0">
                <a:latin typeface="Times New Roman" panose="02020603050405020304" pitchFamily="18" charset="0"/>
                <a:cs typeface="Times New Roman" panose="02020603050405020304" pitchFamily="18" charset="0"/>
              </a:rPr>
              <a:t>小步</a:t>
            </a:r>
            <a:r>
              <a:rPr lang="zh-CN" altLang="en-US" sz="3200" dirty="0">
                <a:latin typeface="Times New Roman" panose="02020603050405020304" pitchFamily="18" charset="0"/>
                <a:cs typeface="Times New Roman" panose="02020603050405020304" pitchFamily="18" charset="0"/>
              </a:rPr>
              <a:t>挪动避免步间电位</a:t>
            </a:r>
            <a:endParaRPr lang="en-US" altLang="en-US" sz="3200" dirty="0">
              <a:solidFill>
                <a:schemeClr val="tx1"/>
              </a:solidFill>
              <a:latin typeface="Times New Roman" panose="02020603050405020304" pitchFamily="18" charset="0"/>
              <a:cs typeface="Times New Roman" panose="02020603050405020304" pitchFamily="18" charset="0"/>
            </a:endParaRPr>
          </a:p>
        </p:txBody>
      </p:sp>
      <p:pic>
        <p:nvPicPr>
          <p:cNvPr id="21" name="Picture 1" descr="It shows the picture of shock resistance shoes" title="shock resistance shoes"/>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553200" y="2181820"/>
            <a:ext cx="2154238"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p:nvPr/>
        </p:nvSpPr>
        <p:spPr>
          <a:xfrm>
            <a:off x="6599302" y="2819400"/>
            <a:ext cx="861133" cy="1569660"/>
          </a:xfrm>
          <a:prstGeom prst="rect">
            <a:avLst/>
          </a:prstGeom>
        </p:spPr>
        <p:txBody>
          <a:bodyPr wrap="none">
            <a:spAutoFit/>
          </a:bodyPr>
          <a:lstStyle/>
          <a:p>
            <a:r>
              <a:rPr lang="en-US" altLang="en-US" sz="9600" b="1" dirty="0" smtClean="0">
                <a:solidFill>
                  <a:srgbClr val="00B050"/>
                </a:solidFill>
                <a:latin typeface="Times New Roman" panose="02020603050405020304" pitchFamily="18" charset="0"/>
                <a:cs typeface="Times New Roman" panose="02020603050405020304" pitchFamily="18" charset="0"/>
              </a:rPr>
              <a:t>√</a:t>
            </a:r>
            <a:endParaRPr lang="en-US" sz="9600" b="1" dirty="0">
              <a:solidFill>
                <a:srgbClr val="00B050"/>
              </a:solidFill>
            </a:endParaRPr>
          </a:p>
        </p:txBody>
      </p:sp>
      <p:sp>
        <p:nvSpPr>
          <p:cNvPr id="23" name="Rectangle 1"/>
          <p:cNvSpPr>
            <a:spLocks noChangeArrowheads="1"/>
          </p:cNvSpPr>
          <p:nvPr/>
        </p:nvSpPr>
        <p:spPr bwMode="auto">
          <a:xfrm>
            <a:off x="3794366" y="3787914"/>
            <a:ext cx="19880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Arial" panose="020B0604020202020204" pitchFamily="34" charset="0"/>
              <a:buNone/>
            </a:pPr>
            <a:r>
              <a:rPr lang="zh-CN" altLang="en-US" sz="2800" b="1" dirty="0" smtClean="0">
                <a:solidFill>
                  <a:schemeClr val="tx1"/>
                </a:solidFill>
                <a:latin typeface="Times New Roman" panose="02020603050405020304" pitchFamily="18" charset="0"/>
                <a:cs typeface="Times New Roman" panose="02020603050405020304" pitchFamily="18" charset="0"/>
              </a:rPr>
              <a:t>不要迈大步</a:t>
            </a:r>
            <a:endParaRPr lang="en-US" altLang="en-US" sz="2000" b="1" dirty="0"/>
          </a:p>
        </p:txBody>
      </p:sp>
      <p:sp>
        <p:nvSpPr>
          <p:cNvPr id="24" name="Rectangle 1"/>
          <p:cNvSpPr>
            <a:spLocks noChangeArrowheads="1"/>
          </p:cNvSpPr>
          <p:nvPr/>
        </p:nvSpPr>
        <p:spPr bwMode="auto">
          <a:xfrm>
            <a:off x="6093277" y="4232464"/>
            <a:ext cx="285863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buFont typeface="Arial" panose="020B0604020202020204" pitchFamily="34" charset="0"/>
              <a:buNone/>
            </a:pPr>
            <a:r>
              <a:rPr lang="ja-JP" altLang="en-US" sz="2800" b="1" dirty="0" smtClean="0">
                <a:solidFill>
                  <a:schemeClr val="accent2"/>
                </a:solidFill>
                <a:latin typeface="Times New Roman" panose="02020603050405020304" pitchFamily="18" charset="0"/>
                <a:cs typeface="Times New Roman" panose="02020603050405020304" pitchFamily="18" charset="0"/>
              </a:rPr>
              <a:t>防</a:t>
            </a:r>
            <a:r>
              <a:rPr lang="ja-JP" altLang="en-US" sz="2800" b="1" dirty="0">
                <a:solidFill>
                  <a:schemeClr val="accent2"/>
                </a:solidFill>
                <a:latin typeface="Times New Roman" panose="02020603050405020304" pitchFamily="18" charset="0"/>
                <a:cs typeface="Times New Roman" panose="02020603050405020304" pitchFamily="18" charset="0"/>
              </a:rPr>
              <a:t>触电鞋</a:t>
            </a:r>
            <a:endParaRPr lang="en-US" altLang="en-US" sz="2000" b="1" dirty="0">
              <a:solidFill>
                <a:schemeClr val="accent2"/>
              </a:solidFill>
            </a:endParaRPr>
          </a:p>
        </p:txBody>
      </p:sp>
      <p:sp>
        <p:nvSpPr>
          <p:cNvPr id="25" name="Rectangle 7"/>
          <p:cNvSpPr>
            <a:spLocks noChangeArrowheads="1"/>
          </p:cNvSpPr>
          <p:nvPr/>
        </p:nvSpPr>
        <p:spPr bwMode="auto">
          <a:xfrm>
            <a:off x="228600" y="1143000"/>
            <a:ext cx="86106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buClr>
                <a:srgbClr val="3333FF"/>
              </a:buClr>
              <a:buFont typeface="Arial" panose="020B0604020202020204" pitchFamily="34" charset="0"/>
              <a:buNone/>
            </a:pPr>
            <a:r>
              <a:rPr lang="zh-CN" altLang="en-US" sz="3200" dirty="0" smtClean="0">
                <a:latin typeface="Times New Roman" panose="02020603050405020304" pitchFamily="18" charset="0"/>
                <a:cs typeface="Times New Roman" panose="02020603050405020304" pitchFamily="18" charset="0"/>
              </a:rPr>
              <a:t>问题</a:t>
            </a:r>
            <a:r>
              <a:rPr lang="en-US" altLang="zh-CN" sz="3200" dirty="0" smtClean="0">
                <a:latin typeface="Times New Roman" panose="02020603050405020304" pitchFamily="18" charset="0"/>
                <a:cs typeface="Times New Roman" panose="02020603050405020304" pitchFamily="18" charset="0"/>
              </a:rPr>
              <a:t>7:</a:t>
            </a:r>
            <a:r>
              <a:rPr lang="zh-CN" altLang="en-US" sz="3200" dirty="0" smtClean="0">
                <a:latin typeface="Times New Roman" panose="02020603050405020304" pitchFamily="18" charset="0"/>
                <a:cs typeface="Times New Roman" panose="02020603050405020304" pitchFamily="18" charset="0"/>
              </a:rPr>
              <a:t>如何</a:t>
            </a:r>
            <a:r>
              <a:rPr lang="zh-CN" altLang="en-US" sz="3200" dirty="0">
                <a:latin typeface="Times New Roman" panose="02020603050405020304" pitchFamily="18" charset="0"/>
                <a:cs typeface="Times New Roman" panose="02020603050405020304" pitchFamily="18" charset="0"/>
              </a:rPr>
              <a:t>在避免电击的情况下离开汽车？</a:t>
            </a:r>
            <a:endParaRPr lang="en-US" altLang="en-US" sz="3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4916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8" grpId="0"/>
      <p:bldP spid="19" grpId="0"/>
      <p:bldP spid="20" grpId="0"/>
      <p:bldP spid="22" grpId="0"/>
      <p:bldP spid="23" grpId="0"/>
      <p:bldP spid="2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7200" y="503238"/>
            <a:ext cx="8229600" cy="563562"/>
          </a:xfrm>
        </p:spPr>
        <p:txBody>
          <a:bodyPr>
            <a:normAutofit fontScale="90000"/>
          </a:bodyPr>
          <a:lstStyle/>
          <a:p>
            <a:r>
              <a:rPr lang="zh-CN" altLang="en-US" kern="1200" dirty="0">
                <a:latin typeface="Times New Roman" panose="02020603050405020304" pitchFamily="18" charset="0"/>
                <a:ea typeface="SimSun" panose="02010600030101010101" pitchFamily="2" charset="-122"/>
              </a:rPr>
              <a:t>案例研究讨</a:t>
            </a:r>
            <a:r>
              <a:rPr lang="zh-CN" altLang="en-US" kern="1200" dirty="0" smtClean="0">
                <a:latin typeface="Times New Roman" panose="02020603050405020304" pitchFamily="18" charset="0"/>
                <a:ea typeface="SimSun" panose="02010600030101010101" pitchFamily="2" charset="-122"/>
              </a:rPr>
              <a:t>论   </a:t>
            </a:r>
            <a:endParaRPr lang="en-US" altLang="en-US" kern="1200" dirty="0">
              <a:latin typeface="Times New Roman" panose="02020603050405020304" pitchFamily="18" charset="0"/>
              <a:ea typeface="SimSun" panose="02010600030101010101" pitchFamily="2" charset="-122"/>
            </a:endParaRPr>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35</a:t>
            </a:fld>
            <a:endParaRPr lang="en-US" dirty="0"/>
          </a:p>
        </p:txBody>
      </p:sp>
      <p:sp>
        <p:nvSpPr>
          <p:cNvPr id="7" name="Rectangle 7"/>
          <p:cNvSpPr>
            <a:spLocks noChangeArrowheads="1"/>
          </p:cNvSpPr>
          <p:nvPr/>
        </p:nvSpPr>
        <p:spPr bwMode="auto">
          <a:xfrm>
            <a:off x="150222" y="2156380"/>
            <a:ext cx="4941208" cy="372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just" eaLnBrk="1" hangingPunct="1">
              <a:buClr>
                <a:srgbClr val="3333FF"/>
              </a:buClr>
            </a:pPr>
            <a:r>
              <a:rPr lang="zh-CN" altLang="en-US" sz="3200" dirty="0" smtClean="0">
                <a:latin typeface="Times New Roman" panose="02020603050405020304" pitchFamily="18" charset="0"/>
                <a:cs typeface="Times New Roman" panose="02020603050405020304" pitchFamily="18" charset="0"/>
              </a:rPr>
              <a:t>答</a:t>
            </a:r>
            <a:r>
              <a:rPr lang="en-US" altLang="zh-CN" sz="3200" dirty="0">
                <a:latin typeface="Times New Roman" panose="02020603050405020304" pitchFamily="18" charset="0"/>
                <a:cs typeface="Times New Roman" panose="02020603050405020304" pitchFamily="18" charset="0"/>
              </a:rPr>
              <a:t>:</a:t>
            </a:r>
            <a:r>
              <a:rPr lang="en-US" altLang="en-US" sz="3200" dirty="0" smtClean="0">
                <a:latin typeface="Times New Roman" panose="02020603050405020304" pitchFamily="18" charset="0"/>
                <a:cs typeface="Times New Roman" panose="02020603050405020304" pitchFamily="18" charset="0"/>
              </a:rPr>
              <a:t> </a:t>
            </a:r>
          </a:p>
          <a:p>
            <a:pPr algn="just" eaLnBrk="1" hangingPunct="1">
              <a:buClr>
                <a:srgbClr val="3333FF"/>
              </a:buClr>
            </a:pPr>
            <a:endParaRPr lang="en-US" altLang="en-US" sz="1400" dirty="0" smtClean="0">
              <a:latin typeface="Times New Roman" panose="02020603050405020304" pitchFamily="18" charset="0"/>
              <a:cs typeface="Times New Roman" panose="02020603050405020304" pitchFamily="18" charset="0"/>
            </a:endParaRPr>
          </a:p>
          <a:p>
            <a:pPr marL="457200" indent="-457200" algn="just">
              <a:buClr>
                <a:srgbClr val="3333FF"/>
              </a:buClr>
              <a:buFont typeface="Wingdings" panose="05000000000000000000" pitchFamily="2" charset="2"/>
              <a:buChar char="§"/>
            </a:pPr>
            <a:r>
              <a:rPr lang="zh-CN" altLang="en-US" sz="2800" dirty="0">
                <a:latin typeface="Times New Roman" panose="02020603050405020304" pitchFamily="18" charset="0"/>
                <a:cs typeface="Times New Roman" panose="02020603050405020304" pitchFamily="18" charset="0"/>
              </a:rPr>
              <a:t>取决于电力线电</a:t>
            </a:r>
            <a:r>
              <a:rPr lang="zh-CN" altLang="en-US" sz="2800" dirty="0" smtClean="0">
                <a:latin typeface="Times New Roman" panose="02020603050405020304" pitchFamily="18" charset="0"/>
                <a:cs typeface="Times New Roman" panose="02020603050405020304" pitchFamily="18" charset="0"/>
              </a:rPr>
              <a:t>压</a:t>
            </a:r>
            <a:r>
              <a:rPr lang="en-US" altLang="zh-CN" sz="2800" dirty="0" smtClean="0">
                <a:latin typeface="Times New Roman" panose="02020603050405020304" pitchFamily="18" charset="0"/>
                <a:cs typeface="Times New Roman" panose="02020603050405020304" pitchFamily="18" charset="0"/>
              </a:rPr>
              <a:t>(</a:t>
            </a:r>
            <a:r>
              <a:rPr lang="ja-JP" altLang="en-US" sz="2800" dirty="0">
                <a:latin typeface="Times New Roman" panose="02020603050405020304" pitchFamily="18" charset="0"/>
                <a:cs typeface="Times New Roman" panose="02020603050405020304" pitchFamily="18" charset="0"/>
              </a:rPr>
              <a:t>见下</a:t>
            </a:r>
            <a:r>
              <a:rPr lang="ja-JP" altLang="en-US" sz="2800" dirty="0" smtClean="0">
                <a:latin typeface="Times New Roman" panose="02020603050405020304" pitchFamily="18" charset="0"/>
                <a:cs typeface="Times New Roman" panose="02020603050405020304" pitchFamily="18" charset="0"/>
              </a:rPr>
              <a:t>页</a:t>
            </a:r>
            <a:r>
              <a:rPr lang="en-US" altLang="ja-JP" sz="2800" dirty="0" smtClean="0">
                <a:latin typeface="Times New Roman" panose="02020603050405020304" pitchFamily="18" charset="0"/>
                <a:cs typeface="Times New Roman" panose="02020603050405020304" pitchFamily="18" charset="0"/>
              </a:rPr>
              <a:t>)</a:t>
            </a:r>
            <a:endParaRPr lang="en-US" altLang="zh-CN" sz="2800" dirty="0" smtClean="0">
              <a:latin typeface="Times New Roman" panose="02020603050405020304" pitchFamily="18" charset="0"/>
              <a:cs typeface="Times New Roman" panose="02020603050405020304" pitchFamily="18" charset="0"/>
            </a:endParaRPr>
          </a:p>
          <a:p>
            <a:pPr marL="457200" indent="-457200" algn="just">
              <a:buClr>
                <a:srgbClr val="3333FF"/>
              </a:buClr>
              <a:buFont typeface="Wingdings" panose="05000000000000000000" pitchFamily="2" charset="2"/>
              <a:buChar char="§"/>
            </a:pPr>
            <a:endParaRPr lang="en-US" altLang="en-US" sz="2800" dirty="0">
              <a:latin typeface="Times New Roman" panose="02020603050405020304" pitchFamily="18" charset="0"/>
              <a:cs typeface="Times New Roman" panose="02020603050405020304" pitchFamily="18" charset="0"/>
            </a:endParaRPr>
          </a:p>
          <a:p>
            <a:pPr marL="457200" indent="-457200" algn="just">
              <a:buClr>
                <a:srgbClr val="3333FF"/>
              </a:buClr>
              <a:buFont typeface="Wingdings" panose="05000000000000000000" pitchFamily="2" charset="2"/>
              <a:buChar char="§"/>
            </a:pPr>
            <a:r>
              <a:rPr lang="en-US" altLang="zh-CN" sz="2800" dirty="0">
                <a:latin typeface="Times New Roman" panose="02020603050405020304" pitchFamily="18" charset="0"/>
                <a:cs typeface="Times New Roman" panose="02020603050405020304" pitchFamily="18" charset="0"/>
              </a:rPr>
              <a:t>10</a:t>
            </a:r>
            <a:r>
              <a:rPr lang="zh-CN" altLang="en-US" sz="2800" dirty="0">
                <a:latin typeface="Times New Roman" panose="02020603050405020304" pitchFamily="18" charset="0"/>
                <a:cs typeface="Times New Roman" panose="02020603050405020304" pitchFamily="18" charset="0"/>
              </a:rPr>
              <a:t>英尺规则（在电压不超过</a:t>
            </a:r>
            <a:r>
              <a:rPr lang="en-US" altLang="zh-CN" sz="2800" dirty="0" smtClean="0">
                <a:latin typeface="Times New Roman" panose="02020603050405020304" pitchFamily="18" charset="0"/>
                <a:cs typeface="Times New Roman" panose="02020603050405020304" pitchFamily="18" charset="0"/>
              </a:rPr>
              <a:t>50</a:t>
            </a:r>
            <a:r>
              <a:rPr lang="zh-CN" altLang="en-US" sz="2800" dirty="0" smtClean="0">
                <a:latin typeface="Times New Roman" panose="02020603050405020304" pitchFamily="18" charset="0"/>
                <a:cs typeface="Times New Roman" panose="02020603050405020304" pitchFamily="18" charset="0"/>
              </a:rPr>
              <a:t>千伏时）</a:t>
            </a:r>
            <a:endParaRPr lang="en-US" altLang="zh-CN" sz="2800" dirty="0" smtClean="0">
              <a:latin typeface="Times New Roman" panose="02020603050405020304" pitchFamily="18" charset="0"/>
              <a:cs typeface="Times New Roman" panose="02020603050405020304" pitchFamily="18" charset="0"/>
            </a:endParaRPr>
          </a:p>
          <a:p>
            <a:pPr marL="457200" indent="-457200" algn="just">
              <a:buClr>
                <a:srgbClr val="3333FF"/>
              </a:buClr>
              <a:buFont typeface="Wingdings" panose="05000000000000000000" pitchFamily="2" charset="2"/>
              <a:buChar char="§"/>
            </a:pPr>
            <a:endParaRPr lang="en-US" sz="2800" dirty="0" smtClean="0">
              <a:latin typeface="Times New Roman" panose="02020603050405020304" pitchFamily="18" charset="0"/>
              <a:cs typeface="Times New Roman" panose="02020603050405020304" pitchFamily="18" charset="0"/>
            </a:endParaRPr>
          </a:p>
          <a:p>
            <a:pPr marL="457200" indent="-457200" algn="just">
              <a:buClr>
                <a:srgbClr val="3333FF"/>
              </a:buClr>
              <a:buFont typeface="Wingdings" panose="05000000000000000000" pitchFamily="2" charset="2"/>
              <a:buChar char="§"/>
            </a:pPr>
            <a:r>
              <a:rPr lang="zh-CN" altLang="en-US" sz="2800" dirty="0">
                <a:latin typeface="Times New Roman" panose="02020603050405020304" pitchFamily="18" charset="0"/>
                <a:cs typeface="Times New Roman" panose="02020603050405020304" pitchFamily="18" charset="0"/>
              </a:rPr>
              <a:t>始终使用最大可能距离以避免意外接触</a:t>
            </a:r>
            <a:endParaRPr lang="en-US" sz="2800" dirty="0">
              <a:latin typeface="Times New Roman" panose="02020603050405020304" pitchFamily="18" charset="0"/>
              <a:cs typeface="Times New Roman" panose="02020603050405020304" pitchFamily="18" charset="0"/>
            </a:endParaRPr>
          </a:p>
        </p:txBody>
      </p:sp>
      <p:grpSp>
        <p:nvGrpSpPr>
          <p:cNvPr id="8" name="Group 7" descr="It shows the hazards of overhead power lines" title="overhead power line"/>
          <p:cNvGrpSpPr/>
          <p:nvPr/>
        </p:nvGrpSpPr>
        <p:grpSpPr>
          <a:xfrm>
            <a:off x="5257800" y="2393950"/>
            <a:ext cx="3657600" cy="3321050"/>
            <a:chOff x="381000" y="1936750"/>
            <a:chExt cx="3657600" cy="3321050"/>
          </a:xfrm>
        </p:grpSpPr>
        <p:pic>
          <p:nvPicPr>
            <p:cNvPr id="11" name="Picture 2" descr="Line-clearance tree trimmi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1000" y="1936750"/>
              <a:ext cx="3657600" cy="332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Up-Down Arrow 4"/>
            <p:cNvSpPr>
              <a:spLocks noChangeArrowheads="1"/>
            </p:cNvSpPr>
            <p:nvPr/>
          </p:nvSpPr>
          <p:spPr bwMode="auto">
            <a:xfrm rot="-1853509">
              <a:off x="2778125" y="2209800"/>
              <a:ext cx="304800" cy="811213"/>
            </a:xfrm>
            <a:prstGeom prst="upDownArrow">
              <a:avLst>
                <a:gd name="adj1" fmla="val 50000"/>
                <a:gd name="adj2" fmla="val 50013"/>
              </a:avLst>
            </a:prstGeom>
            <a:solidFill>
              <a:srgbClr val="FF0000"/>
            </a:solidFill>
            <a:ln w="9525">
              <a:solidFill>
                <a:schemeClr val="tx1"/>
              </a:solidFill>
              <a:miter lim="800000"/>
              <a:headEnd/>
              <a:tailEnd/>
            </a:ln>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buSzPct val="100000"/>
                <a:buFont typeface="Times New Roman" panose="02020603050405020304" pitchFamily="18" charset="0"/>
                <a:buNone/>
              </a:pPr>
              <a:endParaRPr lang="en-US" altLang="en-US" dirty="0">
                <a:cs typeface="Arial" panose="020B0604020202020204" pitchFamily="34" charset="0"/>
              </a:endParaRPr>
            </a:p>
          </p:txBody>
        </p:sp>
        <p:sp>
          <p:nvSpPr>
            <p:cNvPr id="13" name="Rectangle 13"/>
            <p:cNvSpPr>
              <a:spLocks noChangeArrowheads="1"/>
            </p:cNvSpPr>
            <p:nvPr/>
          </p:nvSpPr>
          <p:spPr bwMode="auto">
            <a:xfrm>
              <a:off x="914400" y="2844225"/>
              <a:ext cx="265649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Arial" panose="020B0604020202020204" pitchFamily="34" charset="0"/>
                <a:buNone/>
              </a:pPr>
              <a:r>
                <a:rPr lang="zh-CN" altLang="en-US" sz="3200" b="1" dirty="0" smtClean="0">
                  <a:solidFill>
                    <a:srgbClr val="FF0000"/>
                  </a:solidFill>
                  <a:latin typeface="Times New Roman" panose="02020603050405020304" pitchFamily="18" charset="0"/>
                  <a:cs typeface="Times New Roman" panose="02020603050405020304" pitchFamily="18" charset="0"/>
                </a:rPr>
                <a:t>多少距离远？</a:t>
              </a:r>
              <a:endParaRPr lang="en-US" altLang="en-US" sz="3200" b="1" dirty="0">
                <a:solidFill>
                  <a:srgbClr val="FF0000"/>
                </a:solidFill>
              </a:endParaRPr>
            </a:p>
          </p:txBody>
        </p:sp>
      </p:grpSp>
      <p:sp>
        <p:nvSpPr>
          <p:cNvPr id="14" name="Rectangle 7"/>
          <p:cNvSpPr>
            <a:spLocks noChangeArrowheads="1"/>
          </p:cNvSpPr>
          <p:nvPr/>
        </p:nvSpPr>
        <p:spPr bwMode="auto">
          <a:xfrm>
            <a:off x="150223" y="1143000"/>
            <a:ext cx="868897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just">
              <a:buClr>
                <a:srgbClr val="3333FF"/>
              </a:buClr>
            </a:pPr>
            <a:r>
              <a:rPr lang="zh-CN" altLang="en-US" sz="3200" dirty="0">
                <a:latin typeface="Times New Roman" panose="02020603050405020304" pitchFamily="18" charset="0"/>
                <a:cs typeface="Times New Roman" panose="02020603050405020304" pitchFamily="18" charset="0"/>
              </a:rPr>
              <a:t> 问题</a:t>
            </a:r>
            <a:r>
              <a:rPr lang="en-US" altLang="zh-CN" sz="3200" dirty="0" smtClean="0">
                <a:latin typeface="Times New Roman" panose="02020603050405020304" pitchFamily="18" charset="0"/>
                <a:cs typeface="Times New Roman" panose="02020603050405020304" pitchFamily="18" charset="0"/>
              </a:rPr>
              <a:t>8: </a:t>
            </a:r>
            <a:r>
              <a:rPr lang="zh-CN" altLang="en-US" sz="3200" dirty="0" smtClean="0">
                <a:latin typeface="Times New Roman" panose="02020603050405020304" pitchFamily="18" charset="0"/>
                <a:cs typeface="Times New Roman" panose="02020603050405020304" pitchFamily="18" charset="0"/>
              </a:rPr>
              <a:t>远离</a:t>
            </a:r>
            <a:r>
              <a:rPr lang="zh-CN" altLang="en-US" sz="3200" dirty="0">
                <a:latin typeface="Times New Roman" panose="02020603050405020304" pitchFamily="18" charset="0"/>
                <a:cs typeface="Times New Roman" panose="02020603050405020304" pitchFamily="18" charset="0"/>
              </a:rPr>
              <a:t>电力线的安全距离是多少？</a:t>
            </a:r>
            <a:endParaRPr lang="en-US" alt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806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7200" y="503238"/>
            <a:ext cx="8229600" cy="563562"/>
          </a:xfrm>
        </p:spPr>
        <p:txBody>
          <a:bodyPr>
            <a:normAutofit fontScale="90000"/>
          </a:bodyPr>
          <a:lstStyle/>
          <a:p>
            <a:r>
              <a:rPr lang="zh-CN" altLang="en-US" kern="1200" dirty="0" smtClean="0">
                <a:latin typeface="Times New Roman" panose="02020603050405020304" pitchFamily="18" charset="0"/>
                <a:ea typeface="SimSun" panose="02010600030101010101" pitchFamily="2" charset="-122"/>
              </a:rPr>
              <a:t>  案</a:t>
            </a:r>
            <a:r>
              <a:rPr lang="zh-CN" altLang="en-US" kern="1200" dirty="0">
                <a:latin typeface="Times New Roman" panose="02020603050405020304" pitchFamily="18" charset="0"/>
                <a:ea typeface="SimSun" panose="02010600030101010101" pitchFamily="2" charset="-122"/>
              </a:rPr>
              <a:t>例研究讨论</a:t>
            </a:r>
            <a:endParaRPr lang="en-US" altLang="en-US" kern="1200" dirty="0">
              <a:latin typeface="Times New Roman" panose="02020603050405020304" pitchFamily="18" charset="0"/>
              <a:ea typeface="SimSun" panose="02010600030101010101" pitchFamily="2" charset="-122"/>
            </a:endParaRPr>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36</a:t>
            </a:fld>
            <a:endParaRPr lang="en-US" dirty="0"/>
          </a:p>
        </p:txBody>
      </p:sp>
      <p:graphicFrame>
        <p:nvGraphicFramePr>
          <p:cNvPr id="15" name="Group 5" descr="It lists the information of voltage vs distance" title="voltage vs distance"/>
          <p:cNvGraphicFramePr>
            <a:graphicFrameLocks noGrp="1"/>
          </p:cNvGraphicFramePr>
          <p:nvPr>
            <p:extLst>
              <p:ext uri="{D42A27DB-BD31-4B8C-83A1-F6EECF244321}">
                <p14:modId xmlns:p14="http://schemas.microsoft.com/office/powerpoint/2010/main" val="1493232443"/>
              </p:ext>
            </p:extLst>
          </p:nvPr>
        </p:nvGraphicFramePr>
        <p:xfrm>
          <a:off x="304800" y="1153865"/>
          <a:ext cx="8458200" cy="4791171"/>
        </p:xfrm>
        <a:graphic>
          <a:graphicData uri="http://schemas.openxmlformats.org/drawingml/2006/table">
            <a:tbl>
              <a:tblPr firstRow="1"/>
              <a:tblGrid>
                <a:gridCol w="4270972">
                  <a:extLst>
                    <a:ext uri="{9D8B030D-6E8A-4147-A177-3AD203B41FA5}">
                      <a16:colId xmlns:a16="http://schemas.microsoft.com/office/drawing/2014/main" val="3923773436"/>
                    </a:ext>
                  </a:extLst>
                </a:gridCol>
                <a:gridCol w="4187228">
                  <a:extLst>
                    <a:ext uri="{9D8B030D-6E8A-4147-A177-3AD203B41FA5}">
                      <a16:colId xmlns:a16="http://schemas.microsoft.com/office/drawing/2014/main" val="2694362748"/>
                    </a:ext>
                  </a:extLst>
                </a:gridCol>
              </a:tblGrid>
              <a:tr h="747337">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defRPr/>
                      </a:pPr>
                      <a:r>
                        <a:rPr lang="zh-CN" altLang="en-US" sz="2800" kern="1200" dirty="0" smtClean="0">
                          <a:solidFill>
                            <a:srgbClr val="000000"/>
                          </a:solidFill>
                          <a:latin typeface="Times New Roman" panose="02020603050405020304" pitchFamily="18" charset="0"/>
                          <a:ea typeface="SimSun" panose="02010600030101010101" pitchFamily="2" charset="-122"/>
                          <a:cs typeface="AR PL UMing HK" charset="0"/>
                        </a:rPr>
                        <a:t>电压</a:t>
                      </a:r>
                      <a:r>
                        <a:rPr lang="en-US" altLang="zh-CN" sz="2800" kern="1200" dirty="0" smtClean="0">
                          <a:solidFill>
                            <a:srgbClr val="000000"/>
                          </a:solidFill>
                          <a:latin typeface="Times New Roman" panose="02020603050405020304" pitchFamily="18" charset="0"/>
                          <a:ea typeface="SimSun" panose="02010600030101010101" pitchFamily="2" charset="-122"/>
                          <a:cs typeface="AR PL UMing HK" charset="0"/>
                        </a:rPr>
                        <a:t>(</a:t>
                      </a:r>
                      <a:r>
                        <a:rPr lang="zh-CN" altLang="en-US" sz="2800" kern="1200" dirty="0" smtClean="0">
                          <a:solidFill>
                            <a:srgbClr val="000000"/>
                          </a:solidFill>
                          <a:latin typeface="Times New Roman" panose="02020603050405020304" pitchFamily="18" charset="0"/>
                          <a:ea typeface="SimSun" panose="02010600030101010101" pitchFamily="2" charset="-122"/>
                          <a:cs typeface="AR PL UMing HK" charset="0"/>
                        </a:rPr>
                        <a:t>标称</a:t>
                      </a:r>
                      <a:r>
                        <a:rPr lang="en-US" altLang="zh-CN" sz="2800" kern="1200" dirty="0" smtClean="0">
                          <a:solidFill>
                            <a:srgbClr val="000000"/>
                          </a:solidFill>
                          <a:latin typeface="Times New Roman" panose="02020603050405020304" pitchFamily="18" charset="0"/>
                          <a:ea typeface="SimSun" panose="02010600030101010101" pitchFamily="2" charset="-122"/>
                          <a:cs typeface="AR PL UMing HK" charset="0"/>
                        </a:rPr>
                        <a:t>,</a:t>
                      </a:r>
                      <a:r>
                        <a:rPr lang="zh-CN" altLang="en-US" sz="2800" kern="1200" dirty="0" smtClean="0">
                          <a:solidFill>
                            <a:srgbClr val="000000"/>
                          </a:solidFill>
                          <a:latin typeface="Times New Roman" panose="02020603050405020304" pitchFamily="18" charset="0"/>
                          <a:ea typeface="SimSun" panose="02010600030101010101" pitchFamily="2" charset="-122"/>
                          <a:cs typeface="AR PL UMing HK" charset="0"/>
                        </a:rPr>
                        <a:t> 千伏</a:t>
                      </a:r>
                      <a:r>
                        <a:rPr lang="en-US" altLang="zh-CN" sz="2800" kern="1200" dirty="0" smtClean="0">
                          <a:solidFill>
                            <a:srgbClr val="000000"/>
                          </a:solidFill>
                          <a:latin typeface="Times New Roman" panose="02020603050405020304" pitchFamily="18" charset="0"/>
                          <a:ea typeface="SimSun" panose="02010600030101010101" pitchFamily="2" charset="-122"/>
                          <a:cs typeface="AR PL UMing HK" charset="0"/>
                        </a:rPr>
                        <a:t>, </a:t>
                      </a:r>
                      <a:r>
                        <a:rPr lang="zh-CN" altLang="en-US" sz="2800" kern="1200" dirty="0" smtClean="0">
                          <a:solidFill>
                            <a:srgbClr val="000000"/>
                          </a:solidFill>
                          <a:latin typeface="Times New Roman" panose="02020603050405020304" pitchFamily="18" charset="0"/>
                          <a:ea typeface="SimSun" panose="02010600030101010101" pitchFamily="2" charset="-122"/>
                          <a:cs typeface="AR PL UMing HK" charset="0"/>
                        </a:rPr>
                        <a:t>交流电</a:t>
                      </a:r>
                      <a:r>
                        <a:rPr lang="en-US" altLang="zh-CN" sz="2800" kern="1200" dirty="0" smtClean="0">
                          <a:solidFill>
                            <a:srgbClr val="000000"/>
                          </a:solidFill>
                          <a:latin typeface="Times New Roman" panose="02020603050405020304" pitchFamily="18" charset="0"/>
                          <a:ea typeface="SimSun" panose="02010600030101010101" pitchFamily="2" charset="-122"/>
                          <a:cs typeface="AR PL UMing HK" charset="0"/>
                        </a:rPr>
                        <a:t>)</a:t>
                      </a:r>
                      <a:endParaRPr lang="en-US" altLang="en-US" sz="2800" kern="1200" dirty="0" smtClean="0">
                        <a:solidFill>
                          <a:srgbClr val="000000"/>
                        </a:solidFill>
                        <a:latin typeface="Times New Roman" panose="02020603050405020304" pitchFamily="18" charset="0"/>
                        <a:ea typeface="SimSun" panose="02010600030101010101" pitchFamily="2" charset="-122"/>
                        <a:cs typeface="AR PL UMing HK" charset="0"/>
                      </a:endParaRPr>
                    </a:p>
                  </a:txBody>
                  <a:tcPr marL="90001" marR="90001" marT="172464" marB="4676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defRPr/>
                      </a:pPr>
                      <a:r>
                        <a:rPr lang="zh-CN" altLang="en-US" sz="2800" kern="1200" dirty="0" smtClean="0">
                          <a:solidFill>
                            <a:srgbClr val="000000"/>
                          </a:solidFill>
                          <a:latin typeface="Times New Roman" panose="02020603050405020304" pitchFamily="18" charset="0"/>
                          <a:ea typeface="SimSun" panose="02010600030101010101" pitchFamily="2" charset="-122"/>
                          <a:cs typeface="AR PL UMing HK" charset="0"/>
                        </a:rPr>
                        <a:t>最小间隙距离</a:t>
                      </a:r>
                      <a:r>
                        <a:rPr lang="en-US" altLang="zh-CN" sz="2800" kern="1200" dirty="0" smtClean="0">
                          <a:solidFill>
                            <a:srgbClr val="000000"/>
                          </a:solidFill>
                          <a:latin typeface="Times New Roman" panose="02020603050405020304" pitchFamily="18" charset="0"/>
                          <a:ea typeface="SimSun" panose="02010600030101010101" pitchFamily="2" charset="-122"/>
                          <a:cs typeface="AR PL UMing HK" charset="0"/>
                        </a:rPr>
                        <a:t>(</a:t>
                      </a:r>
                      <a:r>
                        <a:rPr lang="zh-CN" altLang="en-US" sz="2800" kern="1200" dirty="0" smtClean="0">
                          <a:solidFill>
                            <a:srgbClr val="000000"/>
                          </a:solidFill>
                          <a:latin typeface="Times New Roman" panose="02020603050405020304" pitchFamily="18" charset="0"/>
                          <a:ea typeface="SimSun" panose="02010600030101010101" pitchFamily="2" charset="-122"/>
                          <a:cs typeface="AR PL UMing HK" charset="0"/>
                        </a:rPr>
                        <a:t>英尺</a:t>
                      </a:r>
                      <a:r>
                        <a:rPr lang="en-US" altLang="zh-CN" sz="2800" kern="1200" dirty="0" smtClean="0">
                          <a:solidFill>
                            <a:srgbClr val="000000"/>
                          </a:solidFill>
                          <a:latin typeface="Times New Roman" panose="02020603050405020304" pitchFamily="18" charset="0"/>
                          <a:ea typeface="SimSun" panose="02010600030101010101" pitchFamily="2" charset="-122"/>
                          <a:cs typeface="AR PL UMing HK" charset="0"/>
                        </a:rPr>
                        <a:t>)</a:t>
                      </a:r>
                      <a:endParaRPr lang="en-US" altLang="en-US" sz="2800" kern="1200" dirty="0" smtClean="0">
                        <a:solidFill>
                          <a:srgbClr val="000000"/>
                        </a:solidFill>
                        <a:latin typeface="Times New Roman" panose="02020603050405020304" pitchFamily="18" charset="0"/>
                        <a:ea typeface="SimSun" panose="02010600030101010101" pitchFamily="2" charset="-122"/>
                        <a:cs typeface="AR PL UMing HK" charset="0"/>
                      </a:endParaRPr>
                    </a:p>
                  </a:txBody>
                  <a:tcPr marL="90001" marR="90001" marT="172464" marB="4676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extLst>
                  <a:ext uri="{0D108BD9-81ED-4DB2-BD59-A6C34878D82A}">
                    <a16:rowId xmlns:a16="http://schemas.microsoft.com/office/drawing/2014/main" val="1558725399"/>
                  </a:ext>
                </a:extLst>
              </a:tr>
              <a:tr h="431546">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&lt;=50</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10</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58384857"/>
                  </a:ext>
                </a:extLst>
              </a:tr>
              <a:tr h="431546">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50-200</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15</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44596910"/>
                  </a:ext>
                </a:extLst>
              </a:tr>
              <a:tr h="431546">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200-350</a:t>
                      </a:r>
                      <a:endParaRPr kumimoji="0" lang="en-US" altLang="en-US" sz="40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20</a:t>
                      </a:r>
                      <a:endParaRPr kumimoji="0" lang="en-US" altLang="en-US" sz="40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117683423"/>
                  </a:ext>
                </a:extLst>
              </a:tr>
              <a:tr h="535134">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350-500</a:t>
                      </a:r>
                      <a:endParaRPr kumimoji="0" lang="en-US" altLang="en-US" sz="40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25</a:t>
                      </a:r>
                      <a:endParaRPr kumimoji="0" lang="en-US" altLang="en-US" sz="40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725462260"/>
                  </a:ext>
                </a:extLst>
              </a:tr>
              <a:tr h="535134">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500-750</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35</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535134">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750-1000</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45</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535134">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&gt;1000</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zh-CN" altLang="en-US" sz="2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由公用事业所有者</a:t>
                      </a:r>
                      <a:r>
                        <a:rPr kumimoji="0" lang="en-US" altLang="zh-CN" sz="2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a:t>
                      </a:r>
                      <a:r>
                        <a:rPr kumimoji="0" lang="zh-CN" altLang="en-US" sz="2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运营商或注册专业工程师决定</a:t>
                      </a:r>
                      <a:endParaRPr kumimoji="0" lang="en-US" altLang="en-US" sz="2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1882668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7200" y="533400"/>
            <a:ext cx="8229600" cy="563562"/>
          </a:xfrm>
        </p:spPr>
        <p:txBody>
          <a:bodyPr>
            <a:normAutofit fontScale="90000"/>
          </a:bodyPr>
          <a:lstStyle/>
          <a:p>
            <a:r>
              <a:rPr lang="zh-CN" altLang="en-US" kern="1200" dirty="0" smtClean="0">
                <a:latin typeface="Times New Roman" panose="02020603050405020304" pitchFamily="18" charset="0"/>
                <a:ea typeface="SimSun" panose="02010600030101010101" pitchFamily="2" charset="-122"/>
              </a:rPr>
              <a:t>  案</a:t>
            </a:r>
            <a:r>
              <a:rPr lang="zh-CN" altLang="en-US" kern="1200" dirty="0">
                <a:latin typeface="Times New Roman" panose="02020603050405020304" pitchFamily="18" charset="0"/>
                <a:ea typeface="SimSun" panose="02010600030101010101" pitchFamily="2" charset="-122"/>
              </a:rPr>
              <a:t>例研究讨</a:t>
            </a:r>
            <a:r>
              <a:rPr lang="zh-CN" altLang="en-US" kern="1200" dirty="0" smtClean="0">
                <a:latin typeface="Times New Roman" panose="02020603050405020304" pitchFamily="18" charset="0"/>
                <a:ea typeface="SimSun" panose="02010600030101010101" pitchFamily="2" charset="-122"/>
              </a:rPr>
              <a:t>论   </a:t>
            </a:r>
            <a:endParaRPr lang="en-US" altLang="en-US" kern="1200" dirty="0">
              <a:latin typeface="Times New Roman" panose="02020603050405020304" pitchFamily="18" charset="0"/>
              <a:ea typeface="SimSun" panose="02010600030101010101" pitchFamily="2" charset="-122"/>
            </a:endParaRPr>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37</a:t>
            </a:fld>
            <a:endParaRPr lang="en-US" dirty="0"/>
          </a:p>
        </p:txBody>
      </p:sp>
      <p:graphicFrame>
        <p:nvGraphicFramePr>
          <p:cNvPr id="16" name="Group 5" title="Reported accidents"/>
          <p:cNvGraphicFramePr>
            <a:graphicFrameLocks noGrp="1"/>
          </p:cNvGraphicFramePr>
          <p:nvPr>
            <p:extLst>
              <p:ext uri="{D42A27DB-BD31-4B8C-83A1-F6EECF244321}">
                <p14:modId xmlns:p14="http://schemas.microsoft.com/office/powerpoint/2010/main" val="3631713027"/>
              </p:ext>
            </p:extLst>
          </p:nvPr>
        </p:nvGraphicFramePr>
        <p:xfrm>
          <a:off x="155575" y="1570037"/>
          <a:ext cx="8832849" cy="2878500"/>
        </p:xfrm>
        <a:graphic>
          <a:graphicData uri="http://schemas.openxmlformats.org/drawingml/2006/table">
            <a:tbl>
              <a:tblPr firstRow="1"/>
              <a:tblGrid>
                <a:gridCol w="1447800">
                  <a:extLst>
                    <a:ext uri="{9D8B030D-6E8A-4147-A177-3AD203B41FA5}">
                      <a16:colId xmlns:a16="http://schemas.microsoft.com/office/drawing/2014/main" val="3923773436"/>
                    </a:ext>
                  </a:extLst>
                </a:gridCol>
                <a:gridCol w="1371600">
                  <a:extLst>
                    <a:ext uri="{9D8B030D-6E8A-4147-A177-3AD203B41FA5}">
                      <a16:colId xmlns:a16="http://schemas.microsoft.com/office/drawing/2014/main" val="2694362748"/>
                    </a:ext>
                  </a:extLst>
                </a:gridCol>
                <a:gridCol w="3962400">
                  <a:extLst>
                    <a:ext uri="{9D8B030D-6E8A-4147-A177-3AD203B41FA5}">
                      <a16:colId xmlns:a16="http://schemas.microsoft.com/office/drawing/2014/main" val="3721835861"/>
                    </a:ext>
                  </a:extLst>
                </a:gridCol>
                <a:gridCol w="2051049">
                  <a:extLst>
                    <a:ext uri="{9D8B030D-6E8A-4147-A177-3AD203B41FA5}">
                      <a16:colId xmlns:a16="http://schemas.microsoft.com/office/drawing/2014/main" val="2947171526"/>
                    </a:ext>
                  </a:extLst>
                </a:gridCol>
              </a:tblGrid>
              <a:tr h="543528">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defRPr/>
                      </a:pPr>
                      <a:r>
                        <a:rPr lang="ja-JP" altLang="en-US" sz="2800" kern="1200" dirty="0" smtClean="0">
                          <a:solidFill>
                            <a:srgbClr val="000000"/>
                          </a:solidFill>
                          <a:latin typeface="Times New Roman" panose="02020603050405020304" pitchFamily="18" charset="0"/>
                          <a:ea typeface="SimSun" panose="02010600030101010101" pitchFamily="2" charset="-122"/>
                          <a:cs typeface="AR PL UMing HK" charset="0"/>
                        </a:rPr>
                        <a:t>时间</a:t>
                      </a:r>
                      <a:endParaRPr lang="en-US" altLang="en-US" sz="2800" kern="1200" dirty="0" smtClean="0">
                        <a:solidFill>
                          <a:srgbClr val="000000"/>
                        </a:solidFill>
                        <a:latin typeface="Times New Roman" panose="02020603050405020304" pitchFamily="18" charset="0"/>
                        <a:ea typeface="SimSun" panose="02010600030101010101" pitchFamily="2" charset="-122"/>
                        <a:cs typeface="AR PL UMing HK" charset="0"/>
                      </a:endParaRPr>
                    </a:p>
                  </a:txBody>
                  <a:tcPr marL="90001" marR="90001" marT="172464" marB="4676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defRPr/>
                      </a:pPr>
                      <a:r>
                        <a:rPr lang="ja-JP" altLang="en-US" sz="2800" kern="1200" dirty="0" smtClean="0">
                          <a:solidFill>
                            <a:srgbClr val="000000"/>
                          </a:solidFill>
                          <a:latin typeface="Times New Roman" panose="02020603050405020304" pitchFamily="18" charset="0"/>
                          <a:ea typeface="SimSun" panose="02010600030101010101" pitchFamily="2" charset="-122"/>
                          <a:cs typeface="AR PL UMing HK" charset="0"/>
                        </a:rPr>
                        <a:t> 地点</a:t>
                      </a:r>
                      <a:endParaRPr lang="en-US" altLang="en-US" sz="2800" kern="1200" dirty="0" smtClean="0">
                        <a:solidFill>
                          <a:srgbClr val="000000"/>
                        </a:solidFill>
                        <a:latin typeface="Times New Roman" panose="02020603050405020304" pitchFamily="18" charset="0"/>
                        <a:ea typeface="SimSun" panose="02010600030101010101" pitchFamily="2" charset="-122"/>
                        <a:cs typeface="AR PL UMing HK" charset="0"/>
                      </a:endParaRPr>
                    </a:p>
                  </a:txBody>
                  <a:tcPr marL="90001" marR="90001" marT="172464" marB="4676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defRPr/>
                      </a:pPr>
                      <a:r>
                        <a:rPr lang="ja-JP" altLang="en-US" sz="2800" kern="1200" dirty="0" smtClean="0">
                          <a:solidFill>
                            <a:srgbClr val="000000"/>
                          </a:solidFill>
                          <a:latin typeface="Times New Roman" panose="02020603050405020304" pitchFamily="18" charset="0"/>
                          <a:ea typeface="SimSun" panose="02010600030101010101" pitchFamily="2" charset="-122"/>
                          <a:cs typeface="AR PL UMing HK" charset="0"/>
                        </a:rPr>
                        <a:t> 情况</a:t>
                      </a:r>
                      <a:endParaRPr lang="en-US" altLang="en-US" sz="2800" kern="1200" dirty="0" smtClean="0">
                        <a:solidFill>
                          <a:srgbClr val="000000"/>
                        </a:solidFill>
                        <a:latin typeface="Times New Roman" panose="02020603050405020304" pitchFamily="18" charset="0"/>
                        <a:ea typeface="SimSun" panose="02010600030101010101" pitchFamily="2" charset="-122"/>
                        <a:cs typeface="AR PL UMing HK" charset="0"/>
                      </a:endParaRPr>
                    </a:p>
                  </a:txBody>
                  <a:tcPr marL="90001" marR="90001" marT="172464" marB="4676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defRPr/>
                      </a:pPr>
                      <a:r>
                        <a:rPr lang="ja-JP" altLang="en-US" sz="2800" kern="1200" dirty="0" smtClean="0">
                          <a:solidFill>
                            <a:srgbClr val="000000"/>
                          </a:solidFill>
                          <a:latin typeface="Times New Roman" panose="02020603050405020304" pitchFamily="18" charset="0"/>
                          <a:ea typeface="SimSun" panose="02010600030101010101" pitchFamily="2" charset="-122"/>
                          <a:cs typeface="AR PL UMing HK" charset="0"/>
                        </a:rPr>
                        <a:t> 伤害</a:t>
                      </a:r>
                      <a:endParaRPr lang="en-US" altLang="en-US" sz="2800" kern="1200" dirty="0" smtClean="0">
                        <a:solidFill>
                          <a:srgbClr val="000000"/>
                        </a:solidFill>
                        <a:latin typeface="Times New Roman" panose="02020603050405020304" pitchFamily="18" charset="0"/>
                        <a:ea typeface="SimSun" panose="02010600030101010101" pitchFamily="2" charset="-122"/>
                        <a:cs typeface="AR PL UMing HK" charset="0"/>
                      </a:endParaRPr>
                    </a:p>
                  </a:txBody>
                  <a:tcPr marL="90001" marR="90001" marT="172464" marB="4676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extLst>
                  <a:ext uri="{0D108BD9-81ED-4DB2-BD59-A6C34878D82A}">
                    <a16:rowId xmlns:a16="http://schemas.microsoft.com/office/drawing/2014/main" val="1558725399"/>
                  </a:ext>
                </a:extLst>
              </a:tr>
              <a:tr h="640051">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defRPr/>
                      </a:pPr>
                      <a:r>
                        <a:rPr lang="en-US" altLang="en-US" sz="2800" kern="1200" dirty="0" smtClean="0">
                          <a:solidFill>
                            <a:srgbClr val="000000"/>
                          </a:solidFill>
                          <a:latin typeface="Times New Roman" panose="02020603050405020304" pitchFamily="18" charset="0"/>
                          <a:ea typeface="SimSun" panose="02010600030101010101" pitchFamily="2" charset="-122"/>
                          <a:cs typeface="AR PL UMing HK" charset="0"/>
                        </a:rPr>
                        <a:t>2018</a:t>
                      </a:r>
                      <a:r>
                        <a:rPr lang="ja-JP" altLang="en-US" sz="2800" kern="1200" dirty="0" smtClean="0">
                          <a:solidFill>
                            <a:srgbClr val="000000"/>
                          </a:solidFill>
                          <a:latin typeface="Times New Roman" panose="02020603050405020304" pitchFamily="18" charset="0"/>
                          <a:ea typeface="SimSun" panose="02010600030101010101" pitchFamily="2" charset="-122"/>
                          <a:cs typeface="AR PL UMing HK" charset="0"/>
                        </a:rPr>
                        <a:t>年</a:t>
                      </a:r>
                      <a:endParaRPr lang="en-US" altLang="ja-JP" sz="2800" kern="1200" dirty="0" smtClean="0">
                        <a:solidFill>
                          <a:srgbClr val="000000"/>
                        </a:solidFill>
                        <a:latin typeface="Times New Roman" panose="02020603050405020304" pitchFamily="18" charset="0"/>
                        <a:ea typeface="SimSun" panose="02010600030101010101" pitchFamily="2" charset="-122"/>
                        <a:cs typeface="AR PL UMing HK" charset="0"/>
                      </a:endParaRPr>
                    </a:p>
                    <a:p>
                      <a:pPr marL="0" marR="0" lvl="0" indent="0" algn="ctr" defTabSz="914400" rtl="0" eaLnBrk="1" fontAlgn="base" latinLnBrk="0" hangingPunct="1">
                        <a:lnSpc>
                          <a:spcPct val="100000"/>
                        </a:lnSpc>
                        <a:spcBef>
                          <a:spcPct val="0"/>
                        </a:spcBef>
                        <a:spcAft>
                          <a:spcPct val="0"/>
                        </a:spcAft>
                        <a:buClrTx/>
                        <a:buSzPct val="100000"/>
                        <a:buFontTx/>
                        <a:buNone/>
                        <a:tabLst/>
                        <a:defRPr/>
                      </a:pPr>
                      <a:r>
                        <a:rPr lang="en-US" altLang="ja-JP" sz="2800" kern="1200" dirty="0" smtClean="0">
                          <a:solidFill>
                            <a:srgbClr val="000000"/>
                          </a:solidFill>
                          <a:latin typeface="Times New Roman" panose="02020603050405020304" pitchFamily="18" charset="0"/>
                          <a:ea typeface="SimSun" panose="02010600030101010101" pitchFamily="2" charset="-122"/>
                          <a:cs typeface="AR PL UMing HK" charset="0"/>
                        </a:rPr>
                        <a:t>12</a:t>
                      </a:r>
                      <a:r>
                        <a:rPr lang="ja-JP" altLang="en-US" sz="2800" kern="1200" dirty="0" smtClean="0">
                          <a:solidFill>
                            <a:srgbClr val="000000"/>
                          </a:solidFill>
                          <a:latin typeface="Times New Roman" panose="02020603050405020304" pitchFamily="18" charset="0"/>
                          <a:ea typeface="SimSun" panose="02010600030101010101" pitchFamily="2" charset="-122"/>
                          <a:cs typeface="AR PL UMing HK" charset="0"/>
                        </a:rPr>
                        <a:t>月</a:t>
                      </a:r>
                      <a:endParaRPr lang="en-US" altLang="en-US" sz="2800" kern="1200" dirty="0" smtClean="0">
                        <a:solidFill>
                          <a:srgbClr val="000000"/>
                        </a:solidFill>
                        <a:latin typeface="Times New Roman" panose="02020603050405020304" pitchFamily="18" charset="0"/>
                        <a:ea typeface="SimSun" panose="02010600030101010101" pitchFamily="2" charset="-122"/>
                        <a:cs typeface="AR PL UMing HK" charset="0"/>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defRPr/>
                      </a:pPr>
                      <a:r>
                        <a:rPr lang="ja-JP" altLang="en-US" sz="2800" kern="1200" dirty="0" smtClean="0">
                          <a:solidFill>
                            <a:srgbClr val="000000"/>
                          </a:solidFill>
                          <a:latin typeface="Times New Roman" panose="02020603050405020304" pitchFamily="18" charset="0"/>
                          <a:ea typeface="SimSun" panose="02010600030101010101" pitchFamily="2" charset="-122"/>
                          <a:cs typeface="AR PL UMing HK" charset="0"/>
                        </a:rPr>
                        <a:t>密歇根州</a:t>
                      </a:r>
                      <a:endParaRPr lang="en-US" altLang="en-US" sz="2800" kern="1200" dirty="0" smtClean="0">
                        <a:solidFill>
                          <a:srgbClr val="000000"/>
                        </a:solidFill>
                        <a:latin typeface="Times New Roman" panose="02020603050405020304" pitchFamily="18" charset="0"/>
                        <a:ea typeface="SimSun" panose="02010600030101010101" pitchFamily="2" charset="-122"/>
                        <a:cs typeface="AR PL UMing HK" charset="0"/>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defRPr/>
                      </a:pPr>
                      <a:r>
                        <a:rPr lang="zh-CN" altLang="en-US" sz="2800" kern="1200" dirty="0" smtClean="0">
                          <a:solidFill>
                            <a:srgbClr val="000000"/>
                          </a:solidFill>
                          <a:latin typeface="Times New Roman" panose="02020603050405020304" pitchFamily="18" charset="0"/>
                          <a:ea typeface="SimSun" panose="02010600030101010101" pitchFamily="2" charset="-122"/>
                          <a:cs typeface="AR PL UMing HK" charset="0"/>
                        </a:rPr>
                        <a:t>臂杆卡车接触架空电力线</a:t>
                      </a:r>
                      <a:endParaRPr lang="en-US" altLang="en-US" sz="2800" kern="1200" dirty="0" smtClean="0">
                        <a:solidFill>
                          <a:srgbClr val="000000"/>
                        </a:solidFill>
                        <a:latin typeface="Times New Roman" panose="02020603050405020304" pitchFamily="18" charset="0"/>
                        <a:ea typeface="SimSun" panose="02010600030101010101" pitchFamily="2" charset="-122"/>
                        <a:cs typeface="AR PL UMing HK" charset="0"/>
                      </a:endParaRPr>
                    </a:p>
                  </a:txBody>
                  <a:tcPr marL="90001" marR="90001" marT="216066" marB="4676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defRPr/>
                      </a:pPr>
                      <a:r>
                        <a:rPr lang="zh-CN" altLang="en-US" sz="2800" kern="1200" dirty="0" smtClean="0">
                          <a:solidFill>
                            <a:srgbClr val="000000"/>
                          </a:solidFill>
                          <a:latin typeface="Times New Roman" panose="02020603050405020304" pitchFamily="18" charset="0"/>
                          <a:ea typeface="SimSun" panose="02010600030101010101" pitchFamily="2" charset="-122"/>
                          <a:cs typeface="AR PL UMing HK" charset="0"/>
                        </a:rPr>
                        <a:t>电击（死亡）</a:t>
                      </a:r>
                      <a:endParaRPr lang="en-US" altLang="en-US" sz="2800" kern="1200" dirty="0" smtClean="0">
                        <a:solidFill>
                          <a:srgbClr val="000000"/>
                        </a:solidFill>
                        <a:latin typeface="Times New Roman" panose="02020603050405020304" pitchFamily="18" charset="0"/>
                        <a:ea typeface="SimSun" panose="02010600030101010101" pitchFamily="2" charset="-122"/>
                        <a:cs typeface="AR PL UMing HK" charset="0"/>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58384857"/>
                  </a:ext>
                </a:extLst>
              </a:tr>
              <a:tr h="640051">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defRPr/>
                      </a:pPr>
                      <a:r>
                        <a:rPr lang="en-US" altLang="ja-JP" sz="2800" kern="1200" dirty="0" smtClean="0">
                          <a:solidFill>
                            <a:srgbClr val="000000"/>
                          </a:solidFill>
                          <a:latin typeface="Times New Roman" panose="02020603050405020304" pitchFamily="18" charset="0"/>
                          <a:ea typeface="SimSun" panose="02010600030101010101" pitchFamily="2" charset="-122"/>
                          <a:cs typeface="AR PL UMing HK" charset="0"/>
                        </a:rPr>
                        <a:t>2018</a:t>
                      </a:r>
                      <a:r>
                        <a:rPr lang="ja-JP" altLang="en-US" sz="2800" kern="1200" dirty="0" smtClean="0">
                          <a:solidFill>
                            <a:srgbClr val="000000"/>
                          </a:solidFill>
                          <a:latin typeface="Times New Roman" panose="02020603050405020304" pitchFamily="18" charset="0"/>
                          <a:ea typeface="SimSun" panose="02010600030101010101" pitchFamily="2" charset="-122"/>
                          <a:cs typeface="AR PL UMing HK" charset="0"/>
                        </a:rPr>
                        <a:t>年</a:t>
                      </a:r>
                      <a:endParaRPr lang="en-US" altLang="ja-JP" sz="2800" kern="1200" dirty="0" smtClean="0">
                        <a:solidFill>
                          <a:srgbClr val="000000"/>
                        </a:solidFill>
                        <a:latin typeface="Times New Roman" panose="02020603050405020304" pitchFamily="18" charset="0"/>
                        <a:ea typeface="SimSun" panose="02010600030101010101" pitchFamily="2" charset="-122"/>
                        <a:cs typeface="AR PL UMing HK" charset="0"/>
                      </a:endParaRPr>
                    </a:p>
                    <a:p>
                      <a:pPr marL="0" marR="0" lvl="0" indent="0" algn="ctr" defTabSz="914400" rtl="0" eaLnBrk="1" fontAlgn="base" latinLnBrk="0" hangingPunct="1">
                        <a:lnSpc>
                          <a:spcPct val="100000"/>
                        </a:lnSpc>
                        <a:spcBef>
                          <a:spcPct val="0"/>
                        </a:spcBef>
                        <a:spcAft>
                          <a:spcPct val="0"/>
                        </a:spcAft>
                        <a:buClrTx/>
                        <a:buSzPct val="100000"/>
                        <a:buFontTx/>
                        <a:buNone/>
                        <a:tabLst/>
                        <a:defRPr/>
                      </a:pPr>
                      <a:r>
                        <a:rPr lang="en-US" altLang="ja-JP" sz="2800" kern="1200" dirty="0" smtClean="0">
                          <a:solidFill>
                            <a:srgbClr val="000000"/>
                          </a:solidFill>
                          <a:latin typeface="Times New Roman" panose="02020603050405020304" pitchFamily="18" charset="0"/>
                          <a:ea typeface="SimSun" panose="02010600030101010101" pitchFamily="2" charset="-122"/>
                          <a:cs typeface="AR PL UMing HK" charset="0"/>
                        </a:rPr>
                        <a:t>5</a:t>
                      </a:r>
                      <a:r>
                        <a:rPr lang="ja-JP" altLang="en-US" sz="2800" kern="1200" dirty="0" smtClean="0">
                          <a:solidFill>
                            <a:srgbClr val="000000"/>
                          </a:solidFill>
                          <a:latin typeface="Times New Roman" panose="02020603050405020304" pitchFamily="18" charset="0"/>
                          <a:ea typeface="SimSun" panose="02010600030101010101" pitchFamily="2" charset="-122"/>
                          <a:cs typeface="AR PL UMing HK" charset="0"/>
                        </a:rPr>
                        <a:t>月</a:t>
                      </a:r>
                      <a:endParaRPr lang="en-US" altLang="en-US" sz="2800" kern="1200" dirty="0" smtClean="0">
                        <a:solidFill>
                          <a:srgbClr val="000000"/>
                        </a:solidFill>
                        <a:latin typeface="Times New Roman" panose="02020603050405020304" pitchFamily="18" charset="0"/>
                        <a:ea typeface="SimSun" panose="02010600030101010101" pitchFamily="2" charset="-122"/>
                        <a:cs typeface="AR PL UMing HK" charset="0"/>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defRPr/>
                      </a:pPr>
                      <a:r>
                        <a:rPr lang="zh-CN" altLang="en-US" sz="2800" kern="1200" dirty="0" smtClean="0">
                          <a:solidFill>
                            <a:srgbClr val="000000"/>
                          </a:solidFill>
                          <a:latin typeface="Times New Roman" panose="02020603050405020304" pitchFamily="18" charset="0"/>
                          <a:ea typeface="SimSun" panose="02010600030101010101" pitchFamily="2" charset="-122"/>
                          <a:cs typeface="AR PL UMing HK" charset="0"/>
                        </a:rPr>
                        <a:t> 北卡罗来纳州</a:t>
                      </a:r>
                      <a:endParaRPr lang="en-US" altLang="en-US" sz="2800" kern="1200" dirty="0" smtClean="0">
                        <a:solidFill>
                          <a:srgbClr val="000000"/>
                        </a:solidFill>
                        <a:latin typeface="Times New Roman" panose="02020603050405020304" pitchFamily="18" charset="0"/>
                        <a:ea typeface="SimSun" panose="02010600030101010101" pitchFamily="2" charset="-122"/>
                        <a:cs typeface="AR PL UMing HK" charset="0"/>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defRPr/>
                      </a:pPr>
                      <a:r>
                        <a:rPr lang="zh-CN" altLang="en-US" sz="2800" kern="1200" dirty="0" smtClean="0">
                          <a:solidFill>
                            <a:srgbClr val="000000"/>
                          </a:solidFill>
                          <a:latin typeface="Times New Roman" panose="02020603050405020304" pitchFamily="18" charset="0"/>
                          <a:ea typeface="SimSun" panose="02010600030101010101" pitchFamily="2" charset="-122"/>
                          <a:cs typeface="AR PL UMing HK" charset="0"/>
                        </a:rPr>
                        <a:t>臂杆卡车接触架空电力线</a:t>
                      </a:r>
                      <a:endParaRPr lang="en-US" altLang="en-US" sz="2800" kern="1200" dirty="0" smtClean="0">
                        <a:solidFill>
                          <a:srgbClr val="000000"/>
                        </a:solidFill>
                        <a:latin typeface="Times New Roman" panose="02020603050405020304" pitchFamily="18" charset="0"/>
                        <a:ea typeface="SimSun" panose="02010600030101010101" pitchFamily="2" charset="-122"/>
                        <a:cs typeface="AR PL UMing HK" charset="0"/>
                      </a:endParaRPr>
                    </a:p>
                  </a:txBody>
                  <a:tcPr marL="90001" marR="90001" marT="216066" marB="4676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defRPr/>
                      </a:pPr>
                      <a:r>
                        <a:rPr lang="zh-CN" altLang="en-US" sz="2800" kern="1200" dirty="0" smtClean="0">
                          <a:solidFill>
                            <a:srgbClr val="000000"/>
                          </a:solidFill>
                          <a:latin typeface="Times New Roman" panose="02020603050405020304" pitchFamily="18" charset="0"/>
                          <a:ea typeface="SimSun" panose="02010600030101010101" pitchFamily="2" charset="-122"/>
                          <a:cs typeface="AR PL UMing HK" charset="0"/>
                        </a:rPr>
                        <a:t>电击（死亡）</a:t>
                      </a:r>
                      <a:endParaRPr lang="en-US" altLang="en-US" sz="2800" kern="1200" dirty="0" smtClean="0">
                        <a:solidFill>
                          <a:srgbClr val="000000"/>
                        </a:solidFill>
                        <a:latin typeface="Times New Roman" panose="02020603050405020304" pitchFamily="18" charset="0"/>
                        <a:ea typeface="SimSun" panose="02010600030101010101" pitchFamily="2" charset="-122"/>
                        <a:cs typeface="AR PL UMing HK" charset="0"/>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44596910"/>
                  </a:ext>
                </a:extLst>
              </a:tr>
            </a:tbl>
          </a:graphicData>
        </a:graphic>
      </p:graphicFrame>
    </p:spTree>
    <p:extLst>
      <p:ext uri="{BB962C8B-B14F-4D97-AF65-F5344CB8AC3E}">
        <p14:creationId xmlns:p14="http://schemas.microsoft.com/office/powerpoint/2010/main" val="34662830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7200" y="503238"/>
            <a:ext cx="8229600" cy="563562"/>
          </a:xfrm>
        </p:spPr>
        <p:txBody>
          <a:bodyPr>
            <a:normAutofit fontScale="90000"/>
          </a:bodyPr>
          <a:lstStyle/>
          <a:p>
            <a:r>
              <a:rPr lang="zh-CN" altLang="en-US" kern="1200" dirty="0" smtClean="0">
                <a:latin typeface="Times New Roman" panose="02020603050405020304" pitchFamily="18" charset="0"/>
                <a:ea typeface="SimSun" panose="02010600030101010101" pitchFamily="2" charset="-122"/>
              </a:rPr>
              <a:t>  案</a:t>
            </a:r>
            <a:r>
              <a:rPr lang="zh-CN" altLang="en-US" kern="1200" dirty="0">
                <a:latin typeface="Times New Roman" panose="02020603050405020304" pitchFamily="18" charset="0"/>
                <a:ea typeface="SimSun" panose="02010600030101010101" pitchFamily="2" charset="-122"/>
              </a:rPr>
              <a:t>例研究讨</a:t>
            </a:r>
            <a:r>
              <a:rPr lang="zh-CN" altLang="en-US" kern="1200" dirty="0" smtClean="0">
                <a:latin typeface="Times New Roman" panose="02020603050405020304" pitchFamily="18" charset="0"/>
                <a:ea typeface="SimSun" panose="02010600030101010101" pitchFamily="2" charset="-122"/>
              </a:rPr>
              <a:t>论    </a:t>
            </a:r>
            <a:endParaRPr lang="en-US" altLang="en-US" kern="1200" dirty="0">
              <a:latin typeface="Times New Roman" panose="02020603050405020304" pitchFamily="18" charset="0"/>
              <a:ea typeface="SimSun" panose="02010600030101010101" pitchFamily="2" charset="-122"/>
            </a:endParaRPr>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38</a:t>
            </a:fld>
            <a:endParaRPr lang="en-US" dirty="0"/>
          </a:p>
        </p:txBody>
      </p:sp>
      <p:graphicFrame>
        <p:nvGraphicFramePr>
          <p:cNvPr id="16" name="Group 5" title="Reported accidents"/>
          <p:cNvGraphicFramePr>
            <a:graphicFrameLocks noGrp="1"/>
          </p:cNvGraphicFramePr>
          <p:nvPr>
            <p:extLst>
              <p:ext uri="{D42A27DB-BD31-4B8C-83A1-F6EECF244321}">
                <p14:modId xmlns:p14="http://schemas.microsoft.com/office/powerpoint/2010/main" val="3274088109"/>
              </p:ext>
            </p:extLst>
          </p:nvPr>
        </p:nvGraphicFramePr>
        <p:xfrm>
          <a:off x="155575" y="1570037"/>
          <a:ext cx="8832849" cy="3799441"/>
        </p:xfrm>
        <a:graphic>
          <a:graphicData uri="http://schemas.openxmlformats.org/drawingml/2006/table">
            <a:tbl>
              <a:tblPr firstRow="1"/>
              <a:tblGrid>
                <a:gridCol w="1447800">
                  <a:extLst>
                    <a:ext uri="{9D8B030D-6E8A-4147-A177-3AD203B41FA5}">
                      <a16:colId xmlns:a16="http://schemas.microsoft.com/office/drawing/2014/main" val="3923773436"/>
                    </a:ext>
                  </a:extLst>
                </a:gridCol>
                <a:gridCol w="1520825">
                  <a:extLst>
                    <a:ext uri="{9D8B030D-6E8A-4147-A177-3AD203B41FA5}">
                      <a16:colId xmlns:a16="http://schemas.microsoft.com/office/drawing/2014/main" val="2694362748"/>
                    </a:ext>
                  </a:extLst>
                </a:gridCol>
                <a:gridCol w="3962400">
                  <a:extLst>
                    <a:ext uri="{9D8B030D-6E8A-4147-A177-3AD203B41FA5}">
                      <a16:colId xmlns:a16="http://schemas.microsoft.com/office/drawing/2014/main" val="3721835861"/>
                    </a:ext>
                  </a:extLst>
                </a:gridCol>
                <a:gridCol w="1901824">
                  <a:extLst>
                    <a:ext uri="{9D8B030D-6E8A-4147-A177-3AD203B41FA5}">
                      <a16:colId xmlns:a16="http://schemas.microsoft.com/office/drawing/2014/main" val="2947171526"/>
                    </a:ext>
                  </a:extLst>
                </a:gridCol>
              </a:tblGrid>
              <a:tr h="543528">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defRPr/>
                      </a:pPr>
                      <a:r>
                        <a:rPr lang="ja-JP" altLang="en-US" sz="2800" kern="1200" dirty="0" smtClean="0">
                          <a:solidFill>
                            <a:srgbClr val="000000"/>
                          </a:solidFill>
                          <a:latin typeface="Times New Roman" panose="02020603050405020304" pitchFamily="18" charset="0"/>
                          <a:ea typeface="SimSun" panose="02010600030101010101" pitchFamily="2" charset="-122"/>
                          <a:cs typeface="AR PL UMing HK" charset="0"/>
                        </a:rPr>
                        <a:t>时间</a:t>
                      </a:r>
                      <a:endParaRPr lang="en-US" altLang="en-US" sz="2800" kern="1200" dirty="0" smtClean="0">
                        <a:solidFill>
                          <a:srgbClr val="000000"/>
                        </a:solidFill>
                        <a:latin typeface="Times New Roman" panose="02020603050405020304" pitchFamily="18" charset="0"/>
                        <a:ea typeface="SimSun" panose="02010600030101010101" pitchFamily="2" charset="-122"/>
                        <a:cs typeface="AR PL UMing HK" charset="0"/>
                      </a:endParaRPr>
                    </a:p>
                  </a:txBody>
                  <a:tcPr marL="90001" marR="90001" marT="172464" marB="4676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defRPr/>
                      </a:pPr>
                      <a:r>
                        <a:rPr lang="ja-JP" altLang="en-US" sz="2800" kern="1200" dirty="0" smtClean="0">
                          <a:solidFill>
                            <a:srgbClr val="000000"/>
                          </a:solidFill>
                          <a:latin typeface="Times New Roman" panose="02020603050405020304" pitchFamily="18" charset="0"/>
                          <a:ea typeface="SimSun" panose="02010600030101010101" pitchFamily="2" charset="-122"/>
                          <a:cs typeface="AR PL UMing HK" charset="0"/>
                        </a:rPr>
                        <a:t> 地点</a:t>
                      </a:r>
                      <a:endParaRPr lang="en-US" altLang="en-US" sz="2800" kern="1200" dirty="0" smtClean="0">
                        <a:solidFill>
                          <a:srgbClr val="000000"/>
                        </a:solidFill>
                        <a:latin typeface="Times New Roman" panose="02020603050405020304" pitchFamily="18" charset="0"/>
                        <a:ea typeface="SimSun" panose="02010600030101010101" pitchFamily="2" charset="-122"/>
                        <a:cs typeface="AR PL UMing HK" charset="0"/>
                      </a:endParaRPr>
                    </a:p>
                  </a:txBody>
                  <a:tcPr marL="90001" marR="90001" marT="172464" marB="4676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defRPr/>
                      </a:pPr>
                      <a:r>
                        <a:rPr lang="ja-JP" altLang="en-US" sz="2800" kern="1200" dirty="0" smtClean="0">
                          <a:solidFill>
                            <a:srgbClr val="000000"/>
                          </a:solidFill>
                          <a:latin typeface="Times New Roman" panose="02020603050405020304" pitchFamily="18" charset="0"/>
                          <a:ea typeface="SimSun" panose="02010600030101010101" pitchFamily="2" charset="-122"/>
                          <a:cs typeface="AR PL UMing HK" charset="0"/>
                        </a:rPr>
                        <a:t> 情况</a:t>
                      </a:r>
                      <a:endParaRPr lang="en-US" altLang="en-US" sz="2800" kern="1200" dirty="0" smtClean="0">
                        <a:solidFill>
                          <a:srgbClr val="000000"/>
                        </a:solidFill>
                        <a:latin typeface="Times New Roman" panose="02020603050405020304" pitchFamily="18" charset="0"/>
                        <a:ea typeface="SimSun" panose="02010600030101010101" pitchFamily="2" charset="-122"/>
                        <a:cs typeface="AR PL UMing HK" charset="0"/>
                      </a:endParaRPr>
                    </a:p>
                  </a:txBody>
                  <a:tcPr marL="90001" marR="90001" marT="172464" marB="4676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defRPr/>
                      </a:pPr>
                      <a:r>
                        <a:rPr lang="ja-JP" altLang="en-US" sz="2800" kern="1200" dirty="0" smtClean="0">
                          <a:solidFill>
                            <a:srgbClr val="000000"/>
                          </a:solidFill>
                          <a:latin typeface="Times New Roman" panose="02020603050405020304" pitchFamily="18" charset="0"/>
                          <a:ea typeface="SimSun" panose="02010600030101010101" pitchFamily="2" charset="-122"/>
                          <a:cs typeface="AR PL UMing HK" charset="0"/>
                        </a:rPr>
                        <a:t> 伤害</a:t>
                      </a:r>
                      <a:endParaRPr lang="en-US" altLang="en-US" sz="2800" kern="1200" dirty="0" smtClean="0">
                        <a:solidFill>
                          <a:srgbClr val="000000"/>
                        </a:solidFill>
                        <a:latin typeface="Times New Roman" panose="02020603050405020304" pitchFamily="18" charset="0"/>
                        <a:ea typeface="SimSun" panose="02010600030101010101" pitchFamily="2" charset="-122"/>
                        <a:cs typeface="AR PL UMing HK" charset="0"/>
                      </a:endParaRPr>
                    </a:p>
                  </a:txBody>
                  <a:tcPr marL="90001" marR="90001" marT="172464" marB="4676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extLst>
                  <a:ext uri="{0D108BD9-81ED-4DB2-BD59-A6C34878D82A}">
                    <a16:rowId xmlns:a16="http://schemas.microsoft.com/office/drawing/2014/main" val="1558725399"/>
                  </a:ext>
                </a:extLst>
              </a:tr>
              <a:tr h="640051">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lang="en-US" altLang="ja-JP" sz="2800" kern="1200" dirty="0" smtClean="0">
                          <a:solidFill>
                            <a:srgbClr val="000000"/>
                          </a:solidFill>
                          <a:latin typeface="Times New Roman" panose="02020603050405020304" pitchFamily="18" charset="0"/>
                          <a:ea typeface="SimSun" panose="02010600030101010101" pitchFamily="2" charset="-122"/>
                          <a:cs typeface="AR PL UMing HK" charset="0"/>
                        </a:rPr>
                        <a:t>2018</a:t>
                      </a:r>
                      <a:r>
                        <a:rPr lang="ja-JP" altLang="en-US" sz="2800" kern="1200" dirty="0" smtClean="0">
                          <a:solidFill>
                            <a:srgbClr val="000000"/>
                          </a:solidFill>
                          <a:latin typeface="Times New Roman" panose="02020603050405020304" pitchFamily="18" charset="0"/>
                          <a:ea typeface="SimSun" panose="02010600030101010101" pitchFamily="2" charset="-122"/>
                          <a:cs typeface="AR PL UMing HK" charset="0"/>
                        </a:rPr>
                        <a:t>年</a:t>
                      </a:r>
                      <a:endParaRPr lang="en-US" altLang="ja-JP" sz="2800" kern="1200" dirty="0" smtClean="0">
                        <a:solidFill>
                          <a:srgbClr val="000000"/>
                        </a:solidFill>
                        <a:latin typeface="Times New Roman" panose="02020603050405020304" pitchFamily="18" charset="0"/>
                        <a:ea typeface="SimSun" panose="02010600030101010101" pitchFamily="2" charset="-122"/>
                        <a:cs typeface="AR PL UMing HK" charset="0"/>
                      </a:endParaRPr>
                    </a:p>
                    <a:p>
                      <a:pPr marL="0" marR="0" lvl="0" indent="0" algn="ctr" defTabSz="914400" rtl="0" eaLnBrk="1" fontAlgn="base" latinLnBrk="0" hangingPunct="1">
                        <a:lnSpc>
                          <a:spcPct val="100000"/>
                        </a:lnSpc>
                        <a:spcBef>
                          <a:spcPct val="0"/>
                        </a:spcBef>
                        <a:spcAft>
                          <a:spcPct val="0"/>
                        </a:spcAft>
                        <a:buClrTx/>
                        <a:buSzPct val="100000"/>
                        <a:buFontTx/>
                        <a:buNone/>
                        <a:tabLst/>
                      </a:pPr>
                      <a:r>
                        <a:rPr lang="en-US" altLang="ja-JP" sz="2800" kern="1200" dirty="0" smtClean="0">
                          <a:solidFill>
                            <a:srgbClr val="000000"/>
                          </a:solidFill>
                          <a:latin typeface="Times New Roman" panose="02020603050405020304" pitchFamily="18" charset="0"/>
                          <a:ea typeface="SimSun" panose="02010600030101010101" pitchFamily="2" charset="-122"/>
                          <a:cs typeface="AR PL UMing HK" charset="0"/>
                        </a:rPr>
                        <a:t>7</a:t>
                      </a:r>
                      <a:r>
                        <a:rPr lang="ja-JP" altLang="en-US" sz="2800" kern="1200" dirty="0" smtClean="0">
                          <a:solidFill>
                            <a:srgbClr val="000000"/>
                          </a:solidFill>
                          <a:latin typeface="Times New Roman" panose="02020603050405020304" pitchFamily="18" charset="0"/>
                          <a:ea typeface="SimSun" panose="02010600030101010101" pitchFamily="2" charset="-122"/>
                          <a:cs typeface="AR PL UMing HK" charset="0"/>
                        </a:rPr>
                        <a:t>月</a:t>
                      </a:r>
                      <a:endParaRPr lang="en-US" altLang="en-US" sz="2800" kern="1200" dirty="0" smtClean="0">
                        <a:solidFill>
                          <a:srgbClr val="000000"/>
                        </a:solidFill>
                        <a:latin typeface="Times New Roman" panose="02020603050405020304" pitchFamily="18" charset="0"/>
                        <a:ea typeface="SimSun" panose="02010600030101010101" pitchFamily="2" charset="-122"/>
                        <a:cs typeface="AR PL UMing HK" charset="0"/>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lang="ja-JP" altLang="en-US" sz="2800" kern="1200" dirty="0" smtClean="0">
                          <a:solidFill>
                            <a:srgbClr val="000000"/>
                          </a:solidFill>
                          <a:latin typeface="Times New Roman" panose="02020603050405020304" pitchFamily="18" charset="0"/>
                          <a:ea typeface="SimSun" panose="02010600030101010101" pitchFamily="2" charset="-122"/>
                          <a:cs typeface="AR PL UMing HK" charset="0"/>
                        </a:rPr>
                        <a:t>俄亥俄州</a:t>
                      </a:r>
                      <a:endParaRPr lang="en-US" altLang="en-US" sz="2800" kern="1200" dirty="0" smtClean="0">
                        <a:solidFill>
                          <a:srgbClr val="000000"/>
                        </a:solidFill>
                        <a:latin typeface="Times New Roman" panose="02020603050405020304" pitchFamily="18" charset="0"/>
                        <a:ea typeface="SimSun" panose="02010600030101010101" pitchFamily="2" charset="-122"/>
                        <a:cs typeface="AR PL UMing HK" charset="0"/>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l"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zh-CN" altLang="en-US" sz="2800" kern="1200" dirty="0" smtClean="0">
                          <a:solidFill>
                            <a:srgbClr val="000000"/>
                          </a:solidFill>
                          <a:latin typeface="Times New Roman" panose="02020603050405020304" pitchFamily="18" charset="0"/>
                          <a:ea typeface="SimSun" panose="02010600030101010101" pitchFamily="2" charset="-122"/>
                          <a:cs typeface="AR PL UMing HK" charset="0"/>
                        </a:rPr>
                        <a:t>起重机接触架空电力线</a:t>
                      </a:r>
                      <a:endParaRPr lang="en-US" altLang="en-US" sz="2800" kern="1200" dirty="0" smtClean="0">
                        <a:solidFill>
                          <a:srgbClr val="000000"/>
                        </a:solidFill>
                        <a:latin typeface="Times New Roman" panose="02020603050405020304" pitchFamily="18" charset="0"/>
                        <a:ea typeface="SimSun" panose="02010600030101010101" pitchFamily="2" charset="-122"/>
                        <a:cs typeface="AR PL UMing HK" charset="0"/>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defRPr/>
                      </a:pPr>
                      <a:r>
                        <a:rPr lang="zh-CN" altLang="en-US" sz="2800" kern="1200" dirty="0" smtClean="0">
                          <a:solidFill>
                            <a:srgbClr val="000000"/>
                          </a:solidFill>
                          <a:latin typeface="Times New Roman" panose="02020603050405020304" pitchFamily="18" charset="0"/>
                          <a:ea typeface="SimSun" panose="02010600030101010101" pitchFamily="2" charset="-122"/>
                          <a:cs typeface="AR PL UMing HK" charset="0"/>
                        </a:rPr>
                        <a:t>电击</a:t>
                      </a:r>
                      <a:r>
                        <a:rPr lang="en-US" altLang="zh-CN" sz="2800" kern="1200" dirty="0" smtClean="0">
                          <a:solidFill>
                            <a:srgbClr val="000000"/>
                          </a:solidFill>
                          <a:latin typeface="Times New Roman" panose="02020603050405020304" pitchFamily="18" charset="0"/>
                          <a:ea typeface="SimSun" panose="02010600030101010101" pitchFamily="2" charset="-122"/>
                          <a:cs typeface="AR PL UMing HK" charset="0"/>
                        </a:rPr>
                        <a:t>(</a:t>
                      </a:r>
                      <a:r>
                        <a:rPr lang="zh-CN" altLang="en-US" sz="2800" kern="1200" dirty="0" smtClean="0">
                          <a:solidFill>
                            <a:srgbClr val="000000"/>
                          </a:solidFill>
                          <a:latin typeface="Times New Roman" panose="02020603050405020304" pitchFamily="18" charset="0"/>
                          <a:ea typeface="SimSun" panose="02010600030101010101" pitchFamily="2" charset="-122"/>
                          <a:cs typeface="AR PL UMing HK" charset="0"/>
                        </a:rPr>
                        <a:t>死亡</a:t>
                      </a:r>
                      <a:r>
                        <a:rPr lang="en-US" altLang="zh-CN" sz="2800" kern="1200" dirty="0" smtClean="0">
                          <a:solidFill>
                            <a:srgbClr val="000000"/>
                          </a:solidFill>
                          <a:latin typeface="Times New Roman" panose="02020603050405020304" pitchFamily="18" charset="0"/>
                          <a:ea typeface="SimSun" panose="02010600030101010101" pitchFamily="2" charset="-122"/>
                          <a:cs typeface="AR PL UMing HK" charset="0"/>
                        </a:rPr>
                        <a:t>)</a:t>
                      </a:r>
                      <a:endParaRPr lang="en-US" altLang="en-US" sz="2800" kern="1200" dirty="0" smtClean="0">
                        <a:solidFill>
                          <a:srgbClr val="000000"/>
                        </a:solidFill>
                        <a:latin typeface="Times New Roman" panose="02020603050405020304" pitchFamily="18" charset="0"/>
                        <a:ea typeface="SimSun" panose="02010600030101010101" pitchFamily="2" charset="-122"/>
                        <a:cs typeface="AR PL UMing HK" charset="0"/>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117683423"/>
                  </a:ext>
                </a:extLst>
              </a:tr>
              <a:tr h="888204">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lang="en-US" altLang="ja-JP" sz="2800" kern="1200" dirty="0" smtClean="0">
                          <a:solidFill>
                            <a:srgbClr val="000000"/>
                          </a:solidFill>
                          <a:latin typeface="Times New Roman" panose="02020603050405020304" pitchFamily="18" charset="0"/>
                          <a:ea typeface="SimSun" panose="02010600030101010101" pitchFamily="2" charset="-122"/>
                          <a:cs typeface="AR PL UMing HK" charset="0"/>
                        </a:rPr>
                        <a:t>2018</a:t>
                      </a:r>
                      <a:r>
                        <a:rPr lang="ja-JP" altLang="en-US" sz="2800" kern="1200" dirty="0" smtClean="0">
                          <a:solidFill>
                            <a:srgbClr val="000000"/>
                          </a:solidFill>
                          <a:latin typeface="Times New Roman" panose="02020603050405020304" pitchFamily="18" charset="0"/>
                          <a:ea typeface="SimSun" panose="02010600030101010101" pitchFamily="2" charset="-122"/>
                          <a:cs typeface="AR PL UMing HK" charset="0"/>
                        </a:rPr>
                        <a:t>年</a:t>
                      </a:r>
                      <a:endParaRPr lang="en-US" altLang="ja-JP" sz="2800" kern="1200" dirty="0" smtClean="0">
                        <a:solidFill>
                          <a:srgbClr val="000000"/>
                        </a:solidFill>
                        <a:latin typeface="Times New Roman" panose="02020603050405020304" pitchFamily="18" charset="0"/>
                        <a:ea typeface="SimSun" panose="02010600030101010101" pitchFamily="2" charset="-122"/>
                        <a:cs typeface="AR PL UMing HK" charset="0"/>
                      </a:endParaRPr>
                    </a:p>
                    <a:p>
                      <a:pPr marL="0" marR="0" lvl="0" indent="0" algn="ctr" defTabSz="914400" rtl="0" eaLnBrk="1" fontAlgn="base" latinLnBrk="0" hangingPunct="1">
                        <a:lnSpc>
                          <a:spcPct val="100000"/>
                        </a:lnSpc>
                        <a:spcBef>
                          <a:spcPct val="0"/>
                        </a:spcBef>
                        <a:spcAft>
                          <a:spcPct val="0"/>
                        </a:spcAft>
                        <a:buClrTx/>
                        <a:buSzPct val="100000"/>
                        <a:buFontTx/>
                        <a:buNone/>
                        <a:tabLst/>
                      </a:pPr>
                      <a:r>
                        <a:rPr lang="en-US" altLang="ja-JP" sz="2800" kern="1200" dirty="0" smtClean="0">
                          <a:solidFill>
                            <a:srgbClr val="000000"/>
                          </a:solidFill>
                          <a:latin typeface="Times New Roman" panose="02020603050405020304" pitchFamily="18" charset="0"/>
                          <a:ea typeface="SimSun" panose="02010600030101010101" pitchFamily="2" charset="-122"/>
                          <a:cs typeface="AR PL UMing HK" charset="0"/>
                        </a:rPr>
                        <a:t>6</a:t>
                      </a:r>
                      <a:r>
                        <a:rPr lang="ja-JP" altLang="en-US" sz="2800" kern="1200" dirty="0" smtClean="0">
                          <a:solidFill>
                            <a:srgbClr val="000000"/>
                          </a:solidFill>
                          <a:latin typeface="Times New Roman" panose="02020603050405020304" pitchFamily="18" charset="0"/>
                          <a:ea typeface="SimSun" panose="02010600030101010101" pitchFamily="2" charset="-122"/>
                          <a:cs typeface="AR PL UMing HK" charset="0"/>
                        </a:rPr>
                        <a:t>月</a:t>
                      </a:r>
                      <a:endParaRPr lang="en-US" altLang="en-US" sz="2800" kern="1200" dirty="0" smtClean="0">
                        <a:solidFill>
                          <a:srgbClr val="000000"/>
                        </a:solidFill>
                        <a:latin typeface="Times New Roman" panose="02020603050405020304" pitchFamily="18" charset="0"/>
                        <a:ea typeface="SimSun" panose="02010600030101010101" pitchFamily="2" charset="-122"/>
                        <a:cs typeface="AR PL UMing HK" charset="0"/>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lang="ja-JP" altLang="en-US" sz="2800" kern="1200" dirty="0" smtClean="0">
                          <a:solidFill>
                            <a:srgbClr val="000000"/>
                          </a:solidFill>
                          <a:latin typeface="Times New Roman" panose="02020603050405020304" pitchFamily="18" charset="0"/>
                          <a:ea typeface="SimSun" panose="02010600030101010101" pitchFamily="2" charset="-122"/>
                          <a:cs typeface="AR PL UMing HK" charset="0"/>
                        </a:rPr>
                        <a:t>肯塔基州</a:t>
                      </a:r>
                      <a:endParaRPr lang="en-US" altLang="en-US" sz="2800" kern="1200" dirty="0" smtClean="0">
                        <a:solidFill>
                          <a:srgbClr val="000000"/>
                        </a:solidFill>
                        <a:latin typeface="Times New Roman" panose="02020603050405020304" pitchFamily="18" charset="0"/>
                        <a:ea typeface="SimSun" panose="02010600030101010101" pitchFamily="2" charset="-122"/>
                        <a:cs typeface="AR PL UMing HK" charset="0"/>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l"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zh-CN" altLang="en-US" sz="2800" kern="1200" dirty="0" smtClean="0">
                          <a:solidFill>
                            <a:srgbClr val="000000"/>
                          </a:solidFill>
                          <a:latin typeface="Times New Roman" panose="02020603050405020304" pitchFamily="18" charset="0"/>
                          <a:ea typeface="SimSun" panose="02010600030101010101" pitchFamily="2" charset="-122"/>
                          <a:cs typeface="AR PL UMing HK" charset="0"/>
                        </a:rPr>
                        <a:t>一辆垃圾车撞上了电力线</a:t>
                      </a:r>
                      <a:r>
                        <a:rPr lang="en-US" altLang="zh-CN" sz="2800" kern="1200" dirty="0" smtClean="0">
                          <a:solidFill>
                            <a:srgbClr val="000000"/>
                          </a:solidFill>
                          <a:latin typeface="Times New Roman" panose="02020603050405020304" pitchFamily="18" charset="0"/>
                          <a:ea typeface="SimSun" panose="02010600030101010101" pitchFamily="2" charset="-122"/>
                          <a:cs typeface="AR PL UMing HK" charset="0"/>
                        </a:rPr>
                        <a:t>,</a:t>
                      </a:r>
                      <a:r>
                        <a:rPr lang="zh-CN" altLang="en-US" sz="2800" kern="1200" baseline="0" dirty="0" smtClean="0">
                          <a:solidFill>
                            <a:srgbClr val="000000"/>
                          </a:solidFill>
                          <a:latin typeface="Times New Roman" panose="02020603050405020304" pitchFamily="18" charset="0"/>
                          <a:ea typeface="SimSun" panose="02010600030101010101" pitchFamily="2" charset="-122"/>
                          <a:cs typeface="AR PL UMing HK" charset="0"/>
                        </a:rPr>
                        <a:t> </a:t>
                      </a:r>
                      <a:r>
                        <a:rPr lang="zh-CN" altLang="en-US" sz="2800" kern="1200" dirty="0" smtClean="0">
                          <a:solidFill>
                            <a:srgbClr val="000000"/>
                          </a:solidFill>
                          <a:latin typeface="Times New Roman" panose="02020603050405020304" pitchFamily="18" charset="0"/>
                          <a:ea typeface="SimSun" panose="02010600030101010101" pitchFamily="2" charset="-122"/>
                          <a:cs typeface="AR PL UMing HK" charset="0"/>
                        </a:rPr>
                        <a:t>司机从卡车上下来并被电击。</a:t>
                      </a:r>
                      <a:endParaRPr lang="en-US" altLang="zh-CN" sz="2800" kern="1200" dirty="0" smtClean="0">
                        <a:solidFill>
                          <a:srgbClr val="000000"/>
                        </a:solidFill>
                        <a:latin typeface="Times New Roman" panose="02020603050405020304" pitchFamily="18" charset="0"/>
                        <a:ea typeface="SimSun" panose="02010600030101010101" pitchFamily="2" charset="-122"/>
                        <a:cs typeface="AR PL UMing HK" charset="0"/>
                      </a:endParaRPr>
                    </a:p>
                    <a:p>
                      <a:pPr marL="0" marR="0" lvl="0" indent="0" algn="l"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zh-CN" sz="2800" kern="1200" dirty="0" smtClean="0">
                        <a:solidFill>
                          <a:srgbClr val="000000"/>
                        </a:solidFill>
                        <a:latin typeface="Times New Roman" panose="02020603050405020304" pitchFamily="18" charset="0"/>
                        <a:ea typeface="SimSun" panose="02010600030101010101" pitchFamily="2" charset="-122"/>
                        <a:cs typeface="AR PL UMing HK" charset="0"/>
                      </a:endParaRPr>
                    </a:p>
                    <a:p>
                      <a:pPr marL="0" marR="0" lvl="0" indent="0" algn="l"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zh-CN" sz="2800" kern="1200" dirty="0" smtClean="0">
                        <a:solidFill>
                          <a:srgbClr val="000000"/>
                        </a:solidFill>
                        <a:latin typeface="Times New Roman" panose="02020603050405020304" pitchFamily="18" charset="0"/>
                        <a:ea typeface="SimSun" panose="02010600030101010101" pitchFamily="2" charset="-122"/>
                        <a:cs typeface="AR PL UMing HK" charset="0"/>
                      </a:endParaRPr>
                    </a:p>
                    <a:p>
                      <a:pPr marL="0" marR="0" lvl="0" indent="0" algn="l"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zh-CN" altLang="en-US" sz="2800" kern="1200" dirty="0" smtClean="0">
                          <a:solidFill>
                            <a:srgbClr val="000000"/>
                          </a:solidFill>
                          <a:latin typeface="Times New Roman" panose="02020603050405020304" pitchFamily="18" charset="0"/>
                          <a:ea typeface="SimSun" panose="02010600030101010101" pitchFamily="2" charset="-122"/>
                          <a:cs typeface="AR PL UMing HK" charset="0"/>
                        </a:rPr>
                        <a:t>他试图帮助卡车司机。</a:t>
                      </a:r>
                      <a:endParaRPr lang="en-US" altLang="en-US" sz="2800" kern="1200" dirty="0" smtClean="0">
                        <a:solidFill>
                          <a:srgbClr val="000000"/>
                        </a:solidFill>
                        <a:latin typeface="Times New Roman" panose="02020603050405020304" pitchFamily="18" charset="0"/>
                        <a:ea typeface="SimSun" panose="02010600030101010101" pitchFamily="2" charset="-122"/>
                        <a:cs typeface="AR PL UMing HK" charset="0"/>
                      </a:endParaRPr>
                    </a:p>
                  </a:txBody>
                  <a:tcPr marL="90001" marR="90001" marT="216066" marB="4676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defRPr/>
                      </a:pPr>
                      <a:r>
                        <a:rPr lang="zh-CN" altLang="en-US" sz="2800" kern="1200" dirty="0" smtClean="0">
                          <a:solidFill>
                            <a:srgbClr val="000000"/>
                          </a:solidFill>
                          <a:latin typeface="Times New Roman" panose="02020603050405020304" pitchFamily="18" charset="0"/>
                          <a:ea typeface="SimSun" panose="02010600030101010101" pitchFamily="2" charset="-122"/>
                          <a:cs typeface="AR PL UMing HK" charset="0"/>
                        </a:rPr>
                        <a:t>电击</a:t>
                      </a:r>
                      <a:r>
                        <a:rPr lang="en-US" altLang="zh-CN" sz="2800" kern="1200" dirty="0" smtClean="0">
                          <a:solidFill>
                            <a:srgbClr val="000000"/>
                          </a:solidFill>
                          <a:latin typeface="Times New Roman" panose="02020603050405020304" pitchFamily="18" charset="0"/>
                          <a:ea typeface="SimSun" panose="02010600030101010101" pitchFamily="2" charset="-122"/>
                          <a:cs typeface="AR PL UMing HK" charset="0"/>
                        </a:rPr>
                        <a:t>(</a:t>
                      </a:r>
                      <a:r>
                        <a:rPr lang="zh-CN" altLang="en-US" sz="2800" kern="1200" dirty="0" smtClean="0">
                          <a:solidFill>
                            <a:srgbClr val="000000"/>
                          </a:solidFill>
                          <a:latin typeface="Times New Roman" panose="02020603050405020304" pitchFamily="18" charset="0"/>
                          <a:ea typeface="SimSun" panose="02010600030101010101" pitchFamily="2" charset="-122"/>
                          <a:cs typeface="AR PL UMing HK" charset="0"/>
                        </a:rPr>
                        <a:t>死亡</a:t>
                      </a:r>
                      <a:r>
                        <a:rPr lang="en-US" altLang="zh-CN" sz="2800" kern="1200" dirty="0" smtClean="0">
                          <a:solidFill>
                            <a:srgbClr val="000000"/>
                          </a:solidFill>
                          <a:latin typeface="Times New Roman" panose="02020603050405020304" pitchFamily="18" charset="0"/>
                          <a:ea typeface="SimSun" panose="02010600030101010101" pitchFamily="2" charset="-122"/>
                          <a:cs typeface="AR PL UMing HK" charset="0"/>
                        </a:rPr>
                        <a:t>)</a:t>
                      </a:r>
                    </a:p>
                    <a:p>
                      <a:pPr marL="0" marR="0" lvl="0" indent="0" algn="ctr" defTabSz="914400" rtl="0" eaLnBrk="1" fontAlgn="base" latinLnBrk="0" hangingPunct="1">
                        <a:lnSpc>
                          <a:spcPct val="100000"/>
                        </a:lnSpc>
                        <a:spcBef>
                          <a:spcPct val="0"/>
                        </a:spcBef>
                        <a:spcAft>
                          <a:spcPct val="0"/>
                        </a:spcAft>
                        <a:buClrTx/>
                        <a:buSzPct val="100000"/>
                        <a:buFontTx/>
                        <a:buNone/>
                        <a:tabLst/>
                        <a:defRPr/>
                      </a:pPr>
                      <a:endParaRPr lang="en-US" altLang="en-US" sz="2800" kern="1200" dirty="0" smtClean="0">
                        <a:solidFill>
                          <a:srgbClr val="000000"/>
                        </a:solidFill>
                        <a:latin typeface="Times New Roman" panose="02020603050405020304" pitchFamily="18" charset="0"/>
                        <a:ea typeface="SimSun" panose="02010600030101010101" pitchFamily="2" charset="-122"/>
                        <a:cs typeface="AR PL UMing HK" charset="0"/>
                      </a:endParaRPr>
                    </a:p>
                    <a:p>
                      <a:pPr marL="0" marR="0" lvl="0" indent="0" algn="ctr" defTabSz="914400" rtl="0" eaLnBrk="1" fontAlgn="base" latinLnBrk="0" hangingPunct="1">
                        <a:lnSpc>
                          <a:spcPct val="100000"/>
                        </a:lnSpc>
                        <a:spcBef>
                          <a:spcPct val="0"/>
                        </a:spcBef>
                        <a:spcAft>
                          <a:spcPct val="0"/>
                        </a:spcAft>
                        <a:buClrTx/>
                        <a:buSzPct val="100000"/>
                        <a:buFontTx/>
                        <a:buNone/>
                        <a:tabLst/>
                        <a:defRPr/>
                      </a:pPr>
                      <a:r>
                        <a:rPr lang="zh-CN" altLang="en-US" sz="2800" kern="1200" dirty="0" smtClean="0">
                          <a:solidFill>
                            <a:srgbClr val="000000"/>
                          </a:solidFill>
                          <a:latin typeface="Times New Roman" panose="02020603050405020304" pitchFamily="18" charset="0"/>
                          <a:ea typeface="SimSun" panose="02010600030101010101" pitchFamily="2" charset="-122"/>
                          <a:cs typeface="AR PL UMing HK" charset="0"/>
                        </a:rPr>
                        <a:t>电击</a:t>
                      </a:r>
                      <a:endParaRPr lang="en-US" altLang="en-US" sz="2800" kern="1200" dirty="0" smtClean="0">
                        <a:solidFill>
                          <a:srgbClr val="000000"/>
                        </a:solidFill>
                        <a:latin typeface="Times New Roman" panose="02020603050405020304" pitchFamily="18" charset="0"/>
                        <a:ea typeface="SimSun" panose="02010600030101010101" pitchFamily="2" charset="-122"/>
                        <a:cs typeface="AR PL UMing HK" charset="0"/>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725462260"/>
                  </a:ext>
                </a:extLst>
              </a:tr>
            </a:tbl>
          </a:graphicData>
        </a:graphic>
      </p:graphicFrame>
    </p:spTree>
    <p:extLst>
      <p:ext uri="{BB962C8B-B14F-4D97-AF65-F5344CB8AC3E}">
        <p14:creationId xmlns:p14="http://schemas.microsoft.com/office/powerpoint/2010/main" val="12014996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7200" y="503238"/>
            <a:ext cx="8229600" cy="563562"/>
          </a:xfrm>
        </p:spPr>
        <p:txBody>
          <a:bodyPr>
            <a:normAutofit fontScale="90000"/>
          </a:bodyPr>
          <a:lstStyle/>
          <a:p>
            <a:r>
              <a:rPr lang="zh-CN" altLang="en-US" dirty="0" smtClean="0">
                <a:latin typeface="Times New Roman" panose="02020603050405020304" pitchFamily="18" charset="0"/>
                <a:ea typeface="SimSun" panose="02010600030101010101" pitchFamily="2" charset="-122"/>
              </a:rPr>
              <a:t>其</a:t>
            </a:r>
            <a:r>
              <a:rPr lang="zh-CN" altLang="en-US" dirty="0">
                <a:latin typeface="Times New Roman" panose="02020603050405020304" pitchFamily="18" charset="0"/>
                <a:ea typeface="SimSun" panose="02010600030101010101" pitchFamily="2" charset="-122"/>
              </a:rPr>
              <a:t>他事故报告</a:t>
            </a:r>
            <a:endParaRPr lang="en-US"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39</a:t>
            </a:fld>
            <a:endParaRPr lang="en-US" dirty="0"/>
          </a:p>
        </p:txBody>
      </p:sp>
      <p:graphicFrame>
        <p:nvGraphicFramePr>
          <p:cNvPr id="5" name="Group 4" descr="It lists typical mistakes of accidents" title="accident description"/>
          <p:cNvGraphicFramePr>
            <a:graphicFrameLocks noGrp="1"/>
          </p:cNvGraphicFramePr>
          <p:nvPr>
            <p:extLst>
              <p:ext uri="{D42A27DB-BD31-4B8C-83A1-F6EECF244321}">
                <p14:modId xmlns:p14="http://schemas.microsoft.com/office/powerpoint/2010/main" val="3389110820"/>
              </p:ext>
            </p:extLst>
          </p:nvPr>
        </p:nvGraphicFramePr>
        <p:xfrm>
          <a:off x="265112" y="1752600"/>
          <a:ext cx="8613775" cy="4742190"/>
        </p:xfrm>
        <a:graphic>
          <a:graphicData uri="http://schemas.openxmlformats.org/drawingml/2006/table">
            <a:tbl>
              <a:tblPr firstRow="1"/>
              <a:tblGrid>
                <a:gridCol w="8613775">
                  <a:extLst>
                    <a:ext uri="{9D8B030D-6E8A-4147-A177-3AD203B41FA5}">
                      <a16:colId xmlns:a16="http://schemas.microsoft.com/office/drawing/2014/main" val="20001"/>
                    </a:ext>
                  </a:extLst>
                </a:gridCol>
              </a:tblGrid>
              <a:tr h="604776">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ja-JP" altLang="en-US" sz="2800" kern="1200" dirty="0" smtClean="0">
                          <a:solidFill>
                            <a:srgbClr val="000000"/>
                          </a:solidFill>
                          <a:latin typeface="Times New Roman" panose="02020603050405020304" pitchFamily="18" charset="0"/>
                          <a:ea typeface="SimSun" panose="02010600030101010101" pitchFamily="2" charset="-122"/>
                          <a:cs typeface="AR PL UMing HK" charset="0"/>
                        </a:rPr>
                        <a:t>事件描述</a:t>
                      </a:r>
                      <a:endParaRPr lang="en-US" altLang="en-US" sz="2800" kern="1200" dirty="0" smtClean="0">
                        <a:solidFill>
                          <a:srgbClr val="000000"/>
                        </a:solidFill>
                        <a:latin typeface="Times New Roman" panose="02020603050405020304" pitchFamily="18" charset="0"/>
                        <a:ea typeface="SimSun" panose="02010600030101010101" pitchFamily="2" charset="-122"/>
                        <a:cs typeface="AR PL UMing HK" charset="0"/>
                      </a:endParaRPr>
                    </a:p>
                  </a:txBody>
                  <a:tcPr marL="90000" marR="90000" marT="172474" marB="4677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extLst>
                  <a:ext uri="{0D108BD9-81ED-4DB2-BD59-A6C34878D82A}">
                    <a16:rowId xmlns:a16="http://schemas.microsoft.com/office/drawing/2014/main" val="10000"/>
                  </a:ext>
                </a:extLst>
              </a:tr>
              <a:tr h="462024">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lang="zh-CN" altLang="en-US" sz="2800" kern="1200" dirty="0" smtClean="0">
                          <a:solidFill>
                            <a:srgbClr val="000000"/>
                          </a:solidFill>
                          <a:latin typeface="Times New Roman" panose="02020603050405020304" pitchFamily="18" charset="0"/>
                          <a:ea typeface="SimSun" panose="02010600030101010101" pitchFamily="2" charset="-122"/>
                          <a:cs typeface="AR PL UMing HK" charset="0"/>
                        </a:rPr>
                        <a:t>员工将铝梯接触架空电力线</a:t>
                      </a:r>
                      <a:endParaRPr lang="en-US" altLang="en-US" sz="2800" kern="1200" dirty="0" smtClean="0">
                        <a:solidFill>
                          <a:srgbClr val="000000"/>
                        </a:solidFill>
                        <a:latin typeface="Times New Roman" panose="02020603050405020304" pitchFamily="18" charset="0"/>
                        <a:ea typeface="SimSun" panose="02010600030101010101" pitchFamily="2" charset="-122"/>
                        <a:cs typeface="AR PL UMing HK" charset="0"/>
                      </a:endParaRPr>
                    </a:p>
                  </a:txBody>
                  <a:tcPr marL="90000" marR="90000" marT="216079" marB="4677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09912">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lang="zh-CN" altLang="en-US" sz="2800" kern="1200" dirty="0" smtClean="0">
                          <a:solidFill>
                            <a:srgbClr val="000000"/>
                          </a:solidFill>
                          <a:latin typeface="Times New Roman" panose="02020603050405020304" pitchFamily="18" charset="0"/>
                          <a:ea typeface="SimSun" panose="02010600030101010101" pitchFamily="2" charset="-122"/>
                          <a:cs typeface="AR PL UMing HK" charset="0"/>
                        </a:rPr>
                        <a:t>员工在接触带电电力线后触电死亡</a:t>
                      </a:r>
                      <a:endParaRPr lang="en-US" altLang="en-US" sz="2800" kern="1200" dirty="0" smtClean="0">
                        <a:solidFill>
                          <a:srgbClr val="000000"/>
                        </a:solidFill>
                        <a:latin typeface="Times New Roman" panose="02020603050405020304" pitchFamily="18" charset="0"/>
                        <a:ea typeface="SimSun" panose="02010600030101010101" pitchFamily="2" charset="-122"/>
                        <a:cs typeface="AR PL UMing HK" charset="0"/>
                      </a:endParaRPr>
                    </a:p>
                  </a:txBody>
                  <a:tcPr marL="90000" marR="90000" marT="216079" marB="4677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1122">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lang="zh-CN" altLang="en-US" sz="2800" kern="1200" dirty="0" smtClean="0">
                          <a:solidFill>
                            <a:srgbClr val="000000"/>
                          </a:solidFill>
                          <a:latin typeface="Times New Roman" panose="02020603050405020304" pitchFamily="18" charset="0"/>
                          <a:ea typeface="SimSun" panose="02010600030101010101" pitchFamily="2" charset="-122"/>
                          <a:cs typeface="AR PL UMing HK" charset="0"/>
                        </a:rPr>
                        <a:t>员工被发现没有反应，可能已经触电死亡</a:t>
                      </a:r>
                      <a:endParaRPr lang="en-US" altLang="en-US" sz="2800" kern="1200" dirty="0" smtClean="0">
                        <a:solidFill>
                          <a:srgbClr val="000000"/>
                        </a:solidFill>
                        <a:latin typeface="Times New Roman" panose="02020603050405020304" pitchFamily="18" charset="0"/>
                        <a:ea typeface="SimSun" panose="02010600030101010101" pitchFamily="2" charset="-122"/>
                        <a:cs typeface="AR PL UMing HK" charset="0"/>
                      </a:endParaRPr>
                    </a:p>
                  </a:txBody>
                  <a:tcPr marL="90000" marR="90000" marT="216079" marB="4677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511122">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lang="zh-CN" altLang="en-US" sz="2800" kern="1200" dirty="0" smtClean="0">
                          <a:solidFill>
                            <a:srgbClr val="000000"/>
                          </a:solidFill>
                          <a:latin typeface="Times New Roman" panose="02020603050405020304" pitchFamily="18" charset="0"/>
                          <a:ea typeface="SimSun" panose="02010600030101010101" pitchFamily="2" charset="-122"/>
                          <a:cs typeface="AR PL UMing HK" charset="0"/>
                        </a:rPr>
                        <a:t>员工在修剪时接触电力线</a:t>
                      </a:r>
                      <a:endParaRPr lang="en-US" altLang="en-US" sz="2800" kern="1200" dirty="0" smtClean="0">
                        <a:solidFill>
                          <a:srgbClr val="000000"/>
                        </a:solidFill>
                        <a:latin typeface="Times New Roman" panose="02020603050405020304" pitchFamily="18" charset="0"/>
                        <a:ea typeface="SimSun" panose="02010600030101010101" pitchFamily="2" charset="-122"/>
                        <a:cs typeface="AR PL UMing HK" charset="0"/>
                      </a:endParaRPr>
                    </a:p>
                  </a:txBody>
                  <a:tcPr marL="90000" marR="90000" marT="216079" marB="4677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511122">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lang="zh-CN" altLang="en-US" sz="2800" kern="1200" dirty="0" smtClean="0">
                          <a:solidFill>
                            <a:srgbClr val="000000"/>
                          </a:solidFill>
                          <a:latin typeface="Times New Roman" panose="02020603050405020304" pitchFamily="18" charset="0"/>
                          <a:ea typeface="SimSun" panose="02010600030101010101" pitchFamily="2" charset="-122"/>
                          <a:cs typeface="AR PL UMing HK" charset="0"/>
                        </a:rPr>
                        <a:t>员工在接触带电电力线时被电击</a:t>
                      </a:r>
                      <a:endParaRPr lang="en-US" altLang="en-US" sz="2800" kern="1200" dirty="0" smtClean="0">
                        <a:solidFill>
                          <a:srgbClr val="000000"/>
                        </a:solidFill>
                        <a:latin typeface="Times New Roman" panose="02020603050405020304" pitchFamily="18" charset="0"/>
                        <a:ea typeface="SimSun" panose="02010600030101010101" pitchFamily="2" charset="-122"/>
                        <a:cs typeface="AR PL UMing HK" charset="0"/>
                      </a:endParaRPr>
                    </a:p>
                  </a:txBody>
                  <a:tcPr marL="90000" marR="90000" marT="216079" marB="4677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511122">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lang="zh-CN" altLang="en-US" sz="2800" kern="1200" dirty="0" smtClean="0">
                          <a:solidFill>
                            <a:srgbClr val="000000"/>
                          </a:solidFill>
                          <a:latin typeface="Times New Roman" panose="02020603050405020304" pitchFamily="18" charset="0"/>
                          <a:ea typeface="SimSun" panose="02010600030101010101" pitchFamily="2" charset="-122"/>
                          <a:cs typeface="AR PL UMing HK" charset="0"/>
                        </a:rPr>
                        <a:t>员工接触发电机内的带电部件</a:t>
                      </a:r>
                      <a:endParaRPr lang="en-US" altLang="en-US" sz="2800" kern="1200" dirty="0" smtClean="0">
                        <a:solidFill>
                          <a:srgbClr val="000000"/>
                        </a:solidFill>
                        <a:latin typeface="Times New Roman" panose="02020603050405020304" pitchFamily="18" charset="0"/>
                        <a:ea typeface="SimSun" panose="02010600030101010101" pitchFamily="2" charset="-122"/>
                        <a:cs typeface="AR PL UMing HK" charset="0"/>
                      </a:endParaRPr>
                    </a:p>
                  </a:txBody>
                  <a:tcPr marL="90000" marR="90000" marT="216079" marB="4677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bl>
          </a:graphicData>
        </a:graphic>
      </p:graphicFrame>
      <p:sp>
        <p:nvSpPr>
          <p:cNvPr id="6" name="Rectangle 7"/>
          <p:cNvSpPr>
            <a:spLocks noChangeArrowheads="1"/>
          </p:cNvSpPr>
          <p:nvPr/>
        </p:nvSpPr>
        <p:spPr bwMode="auto">
          <a:xfrm>
            <a:off x="723900" y="1219200"/>
            <a:ext cx="7696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Trebuchet MS" panose="020B0603020202020204" pitchFamily="34" charset="0"/>
              </a:defRPr>
            </a:lvl1pPr>
            <a:lvl2pPr marL="1085850" indent="-34290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just" eaLnBrk="1" hangingPunct="1">
              <a:buClr>
                <a:srgbClr val="3333FF"/>
              </a:buClr>
              <a:buFont typeface="Arial" panose="020B0604020202020204" pitchFamily="34" charset="0"/>
              <a:buNone/>
            </a:pPr>
            <a:r>
              <a:rPr lang="zh-CN" altLang="en-US" sz="2400" dirty="0" smtClean="0">
                <a:latin typeface="Times New Roman" panose="02020603050405020304" pitchFamily="18" charset="0"/>
                <a:ea typeface="AR PL UMing HK" charset="0"/>
                <a:cs typeface="Times New Roman" panose="02020603050405020304" pitchFamily="18" charset="0"/>
              </a:rPr>
              <a:t>来源</a:t>
            </a:r>
            <a:r>
              <a:rPr lang="en-US" altLang="en-US" sz="2400" dirty="0" smtClean="0">
                <a:latin typeface="Times New Roman" panose="02020603050405020304" pitchFamily="18" charset="0"/>
                <a:ea typeface="AR PL UMing HK" charset="0"/>
                <a:cs typeface="Times New Roman" panose="02020603050405020304" pitchFamily="18" charset="0"/>
              </a:rPr>
              <a:t>: https</a:t>
            </a:r>
            <a:r>
              <a:rPr lang="en-US" altLang="en-US" sz="2400" dirty="0">
                <a:latin typeface="Times New Roman" panose="02020603050405020304" pitchFamily="18" charset="0"/>
                <a:ea typeface="AR PL UMing HK" charset="0"/>
                <a:cs typeface="Times New Roman" panose="02020603050405020304" pitchFamily="18" charset="0"/>
              </a:rPr>
              <a:t>://www.osha.gov/pls/imis/accidentsearch.search</a:t>
            </a:r>
            <a:endParaRPr lang="en-US" altLang="en-US" sz="2400" dirty="0">
              <a:solidFill>
                <a:srgbClr val="C00000"/>
              </a:solidFill>
              <a:latin typeface="Times New Roman" panose="02020603050405020304" pitchFamily="18" charset="0"/>
              <a:ea typeface="AR PL UMing HK" charset="0"/>
              <a:cs typeface="Times New Roman" panose="02020603050405020304" pitchFamily="18" charset="0"/>
            </a:endParaRPr>
          </a:p>
        </p:txBody>
      </p:sp>
    </p:spTree>
    <p:extLst>
      <p:ext uri="{BB962C8B-B14F-4D97-AF65-F5344CB8AC3E}">
        <p14:creationId xmlns:p14="http://schemas.microsoft.com/office/powerpoint/2010/main" val="13926832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a:spLocks noGrp="1"/>
          </p:cNvSpPr>
          <p:nvPr>
            <p:ph type="title"/>
          </p:nvPr>
        </p:nvSpPr>
        <p:spPr>
          <a:xfrm>
            <a:off x="457200" y="579438"/>
            <a:ext cx="8229600" cy="563562"/>
          </a:xfrm>
        </p:spPr>
        <p:txBody>
          <a:bodyPr>
            <a:normAutofit fontScale="90000"/>
          </a:bodyPr>
          <a:lstStyle/>
          <a:p>
            <a:r>
              <a:rPr lang="ja-JP" altLang="en-US" dirty="0" smtClean="0">
                <a:latin typeface="Times New Roman" panose="02020603050405020304" pitchFamily="18" charset="0"/>
                <a:ea typeface="SimSun" panose="02010600030101010101" pitchFamily="2" charset="-122"/>
              </a:rPr>
              <a:t>培</a:t>
            </a:r>
            <a:r>
              <a:rPr lang="ja-JP" altLang="en-US" dirty="0">
                <a:latin typeface="Times New Roman" panose="02020603050405020304" pitchFamily="18" charset="0"/>
                <a:ea typeface="SimSun" panose="02010600030101010101" pitchFamily="2" charset="-122"/>
              </a:rPr>
              <a:t>训流程</a:t>
            </a:r>
            <a:endParaRPr lang="en-US" altLang="en-US" dirty="0">
              <a:latin typeface="Times New Roman" panose="02020603050405020304" pitchFamily="18" charset="0"/>
              <a:ea typeface="SimSun" panose="02010600030101010101" pitchFamily="2" charset="-122"/>
            </a:endParaRPr>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4</a:t>
            </a:fld>
            <a:endParaRPr lang="en-US" dirty="0"/>
          </a:p>
        </p:txBody>
      </p:sp>
      <p:sp>
        <p:nvSpPr>
          <p:cNvPr id="19" name="Rounded Rectangle 1"/>
          <p:cNvSpPr>
            <a:spLocks noChangeArrowheads="1"/>
          </p:cNvSpPr>
          <p:nvPr/>
        </p:nvSpPr>
        <p:spPr bwMode="auto">
          <a:xfrm>
            <a:off x="2059691" y="3962952"/>
            <a:ext cx="1964350" cy="481481"/>
          </a:xfrm>
          <a:prstGeom prst="roundRect">
            <a:avLst>
              <a:gd name="adj" fmla="val 16667"/>
            </a:avLst>
          </a:pr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a:buSzPct val="100000"/>
            </a:pPr>
            <a:r>
              <a:rPr lang="ja-JP" altLang="en-US" sz="2800" b="1" dirty="0" smtClean="0">
                <a:latin typeface="Times New Roman" panose="02020603050405020304" pitchFamily="18" charset="0"/>
                <a:cs typeface="Times New Roman" panose="02020603050405020304" pitchFamily="18" charset="0"/>
              </a:rPr>
              <a:t>案</a:t>
            </a:r>
            <a:r>
              <a:rPr lang="ja-JP" altLang="en-US" sz="2800" b="1" dirty="0">
                <a:latin typeface="Times New Roman" panose="02020603050405020304" pitchFamily="18" charset="0"/>
                <a:cs typeface="Times New Roman" panose="02020603050405020304" pitchFamily="18" charset="0"/>
              </a:rPr>
              <a:t>例分析</a:t>
            </a:r>
            <a:endParaRPr lang="en-US" altLang="en-US" sz="2800" b="1" dirty="0">
              <a:latin typeface="Times New Roman" panose="02020603050405020304" pitchFamily="18" charset="0"/>
              <a:cs typeface="Times New Roman" panose="02020603050405020304" pitchFamily="18" charset="0"/>
            </a:endParaRPr>
          </a:p>
        </p:txBody>
      </p:sp>
      <p:sp>
        <p:nvSpPr>
          <p:cNvPr id="7" name="Rounded Rectangle 1"/>
          <p:cNvSpPr>
            <a:spLocks noChangeArrowheads="1"/>
          </p:cNvSpPr>
          <p:nvPr/>
        </p:nvSpPr>
        <p:spPr bwMode="auto">
          <a:xfrm>
            <a:off x="2152741" y="1600200"/>
            <a:ext cx="1779962" cy="457879"/>
          </a:xfrm>
          <a:prstGeom prst="roundRect">
            <a:avLst>
              <a:gd name="adj" fmla="val 16667"/>
            </a:avLst>
          </a:pr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a:buSzPct val="100000"/>
            </a:pPr>
            <a:r>
              <a:rPr lang="ja-JP" altLang="en-US" sz="2800" b="1" dirty="0" smtClean="0">
                <a:latin typeface="Times New Roman" panose="02020603050405020304" pitchFamily="18" charset="0"/>
                <a:cs typeface="Times New Roman" panose="02020603050405020304" pitchFamily="18" charset="0"/>
              </a:rPr>
              <a:t>注</a:t>
            </a:r>
            <a:r>
              <a:rPr lang="ja-JP" altLang="en-US" sz="2800" b="1" dirty="0">
                <a:latin typeface="Times New Roman" panose="02020603050405020304" pitchFamily="18" charset="0"/>
                <a:cs typeface="Times New Roman" panose="02020603050405020304" pitchFamily="18" charset="0"/>
              </a:rPr>
              <a:t>册</a:t>
            </a:r>
            <a:endParaRPr lang="en-US" altLang="en-US" sz="2800" b="1" dirty="0">
              <a:latin typeface="Times New Roman" panose="02020603050405020304" pitchFamily="18" charset="0"/>
              <a:cs typeface="Times New Roman" panose="02020603050405020304" pitchFamily="18" charset="0"/>
            </a:endParaRPr>
          </a:p>
        </p:txBody>
      </p:sp>
      <p:sp>
        <p:nvSpPr>
          <p:cNvPr id="8" name="Rounded Rectangle 5"/>
          <p:cNvSpPr>
            <a:spLocks noChangeArrowheads="1"/>
          </p:cNvSpPr>
          <p:nvPr/>
        </p:nvSpPr>
        <p:spPr bwMode="auto">
          <a:xfrm>
            <a:off x="5945931" y="1942645"/>
            <a:ext cx="1820375" cy="489118"/>
          </a:xfrm>
          <a:prstGeom prst="roundRect">
            <a:avLst>
              <a:gd name="adj" fmla="val 16667"/>
            </a:avLst>
          </a:pr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a:buSzPct val="100000"/>
            </a:pPr>
            <a:r>
              <a:rPr lang="zh-CN" altLang="en-US" sz="2400" b="1" dirty="0" smtClean="0">
                <a:latin typeface="Times New Roman" panose="02020603050405020304" pitchFamily="18" charset="0"/>
                <a:cs typeface="Times New Roman" panose="02020603050405020304" pitchFamily="18" charset="0"/>
              </a:rPr>
              <a:t>基</a:t>
            </a:r>
            <a:r>
              <a:rPr lang="zh-CN" altLang="en-US" sz="2400" b="1" dirty="0">
                <a:latin typeface="Times New Roman" panose="02020603050405020304" pitchFamily="18" charset="0"/>
                <a:cs typeface="Times New Roman" panose="02020603050405020304" pitchFamily="18" charset="0"/>
              </a:rPr>
              <a:t>本术语 </a:t>
            </a:r>
          </a:p>
        </p:txBody>
      </p:sp>
      <p:sp>
        <p:nvSpPr>
          <p:cNvPr id="12" name="Rounded Rectangle 1"/>
          <p:cNvSpPr>
            <a:spLocks noChangeArrowheads="1"/>
          </p:cNvSpPr>
          <p:nvPr/>
        </p:nvSpPr>
        <p:spPr bwMode="auto">
          <a:xfrm>
            <a:off x="2059692" y="2347444"/>
            <a:ext cx="2131308" cy="509601"/>
          </a:xfrm>
          <a:prstGeom prst="roundRect">
            <a:avLst>
              <a:gd name="adj" fmla="val 16667"/>
            </a:avLst>
          </a:pr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a:buSzPct val="100000"/>
            </a:pPr>
            <a:endParaRPr lang="en-US" altLang="zh-CN" sz="2800" b="1" dirty="0" smtClean="0">
              <a:latin typeface="Times New Roman" panose="02020603050405020304" pitchFamily="18" charset="0"/>
              <a:cs typeface="Times New Roman" panose="02020603050405020304" pitchFamily="18" charset="0"/>
            </a:endParaRPr>
          </a:p>
          <a:p>
            <a:pPr algn="ctr">
              <a:buSzPct val="100000"/>
            </a:pPr>
            <a:r>
              <a:rPr lang="zh-CN" altLang="en-US" sz="2800" b="1" dirty="0" smtClean="0">
                <a:latin typeface="Times New Roman" panose="02020603050405020304" pitchFamily="18" charset="0"/>
                <a:cs typeface="Times New Roman" panose="02020603050405020304" pitchFamily="18" charset="0"/>
              </a:rPr>
              <a:t>培</a:t>
            </a:r>
            <a:r>
              <a:rPr lang="zh-CN" altLang="en-US" sz="2800" b="1" dirty="0">
                <a:latin typeface="Times New Roman" panose="02020603050405020304" pitchFamily="18" charset="0"/>
                <a:cs typeface="Times New Roman" panose="02020603050405020304" pitchFamily="18" charset="0"/>
              </a:rPr>
              <a:t>训前测试 </a:t>
            </a:r>
          </a:p>
          <a:p>
            <a:pPr algn="ctr" eaLnBrk="1" hangingPunct="1">
              <a:buSzPct val="100000"/>
              <a:buFont typeface="Times New Roman" panose="02020603050405020304" pitchFamily="18" charset="0"/>
              <a:buNone/>
            </a:pPr>
            <a:endParaRPr lang="en-US" altLang="en-US" sz="2400" b="1" dirty="0">
              <a:latin typeface="Times New Roman" panose="02020603050405020304" pitchFamily="18" charset="0"/>
              <a:cs typeface="Times New Roman" panose="02020603050405020304" pitchFamily="18" charset="0"/>
            </a:endParaRPr>
          </a:p>
        </p:txBody>
      </p:sp>
      <p:sp>
        <p:nvSpPr>
          <p:cNvPr id="13" name="Rounded Rectangle 5"/>
          <p:cNvSpPr>
            <a:spLocks noChangeArrowheads="1"/>
          </p:cNvSpPr>
          <p:nvPr/>
        </p:nvSpPr>
        <p:spPr bwMode="auto">
          <a:xfrm>
            <a:off x="5429382" y="3214850"/>
            <a:ext cx="2819399" cy="470329"/>
          </a:xfrm>
          <a:prstGeom prst="roundRect">
            <a:avLst>
              <a:gd name="adj" fmla="val 16667"/>
            </a:avLst>
          </a:pr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a:buSzPct val="100000"/>
            </a:pPr>
            <a:r>
              <a:rPr lang="zh-CN" altLang="en-US" sz="2400" b="1" dirty="0">
                <a:latin typeface="Times New Roman" panose="02020603050405020304" pitchFamily="18" charset="0"/>
                <a:cs typeface="Times New Roman" panose="02020603050405020304" pitchFamily="18" charset="0"/>
              </a:rPr>
              <a:t>电气危害 </a:t>
            </a:r>
          </a:p>
        </p:txBody>
      </p:sp>
      <p:sp>
        <p:nvSpPr>
          <p:cNvPr id="14" name="Rounded Rectangle 5"/>
          <p:cNvSpPr>
            <a:spLocks noChangeArrowheads="1"/>
          </p:cNvSpPr>
          <p:nvPr/>
        </p:nvSpPr>
        <p:spPr bwMode="auto">
          <a:xfrm>
            <a:off x="5429381" y="3889461"/>
            <a:ext cx="2878710" cy="405318"/>
          </a:xfrm>
          <a:prstGeom prst="roundRect">
            <a:avLst>
              <a:gd name="adj" fmla="val 16667"/>
            </a:avLst>
          </a:pr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eaLnBrk="0" fontAlgn="base" hangingPunct="0">
              <a:spcBef>
                <a:spcPct val="0"/>
              </a:spcBef>
              <a:spcAft>
                <a:spcPct val="0"/>
              </a:spcAft>
            </a:pPr>
            <a:r>
              <a:rPr lang="zh-CN" altLang="en-US" sz="2400" b="1" dirty="0" smtClean="0">
                <a:solidFill>
                  <a:srgbClr val="222222"/>
                </a:solidFill>
                <a:latin typeface="inherit"/>
              </a:rPr>
              <a:t>电</a:t>
            </a:r>
            <a:r>
              <a:rPr lang="zh-CN" altLang="en-US" sz="2400" b="1" dirty="0">
                <a:solidFill>
                  <a:srgbClr val="222222"/>
                </a:solidFill>
                <a:latin typeface="inherit"/>
              </a:rPr>
              <a:t>气事</a:t>
            </a:r>
            <a:r>
              <a:rPr lang="zh-CN" altLang="en-US" sz="2400" b="1" dirty="0" smtClean="0">
                <a:solidFill>
                  <a:srgbClr val="222222"/>
                </a:solidFill>
                <a:latin typeface="inherit"/>
              </a:rPr>
              <a:t>故</a:t>
            </a:r>
            <a:endParaRPr lang="zh-CN" altLang="en-US" sz="2400" b="1" dirty="0">
              <a:latin typeface="Arial" panose="020B0604020202020204" pitchFamily="34" charset="0"/>
            </a:endParaRPr>
          </a:p>
        </p:txBody>
      </p:sp>
      <p:sp>
        <p:nvSpPr>
          <p:cNvPr id="15" name="Rounded Rectangle 5"/>
          <p:cNvSpPr>
            <a:spLocks noChangeArrowheads="1"/>
          </p:cNvSpPr>
          <p:nvPr/>
        </p:nvSpPr>
        <p:spPr bwMode="auto">
          <a:xfrm>
            <a:off x="5429381" y="4432204"/>
            <a:ext cx="2878710" cy="482242"/>
          </a:xfrm>
          <a:prstGeom prst="roundRect">
            <a:avLst>
              <a:gd name="adj" fmla="val 16667"/>
            </a:avLst>
          </a:pr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a:buSzPct val="100000"/>
            </a:pPr>
            <a:r>
              <a:rPr lang="ja-JP" altLang="en-US" sz="2400" b="1" dirty="0" smtClean="0">
                <a:solidFill>
                  <a:srgbClr val="222222"/>
                </a:solidFill>
                <a:latin typeface="inherit"/>
              </a:rPr>
              <a:t>危</a:t>
            </a:r>
            <a:r>
              <a:rPr lang="ja-JP" altLang="en-US" sz="2400" b="1" dirty="0">
                <a:solidFill>
                  <a:srgbClr val="222222"/>
                </a:solidFill>
                <a:latin typeface="inherit"/>
              </a:rPr>
              <a:t>害预防</a:t>
            </a:r>
            <a:endParaRPr lang="en-US" altLang="en-US" sz="2400" b="1" dirty="0">
              <a:solidFill>
                <a:srgbClr val="222222"/>
              </a:solidFill>
              <a:latin typeface="inherit"/>
            </a:endParaRPr>
          </a:p>
        </p:txBody>
      </p:sp>
      <p:sp>
        <p:nvSpPr>
          <p:cNvPr id="16" name="Rounded Rectangle 1"/>
          <p:cNvSpPr>
            <a:spLocks noChangeArrowheads="1"/>
          </p:cNvSpPr>
          <p:nvPr/>
        </p:nvSpPr>
        <p:spPr bwMode="auto">
          <a:xfrm>
            <a:off x="1524000" y="3149411"/>
            <a:ext cx="3048000" cy="525341"/>
          </a:xfrm>
          <a:prstGeom prst="roundRect">
            <a:avLst>
              <a:gd name="adj" fmla="val 16667"/>
            </a:avLst>
          </a:pr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a:buSzPct val="100000"/>
            </a:pPr>
            <a:r>
              <a:rPr lang="zh-CN" altLang="en-US" sz="2800" b="1" dirty="0" smtClean="0">
                <a:latin typeface="Times New Roman" panose="02020603050405020304" pitchFamily="18" charset="0"/>
                <a:cs typeface="Times New Roman" panose="02020603050405020304" pitchFamily="18" charset="0"/>
              </a:rPr>
              <a:t>培</a:t>
            </a:r>
            <a:r>
              <a:rPr lang="zh-CN" altLang="en-US" sz="2800" b="1" dirty="0">
                <a:latin typeface="Times New Roman" panose="02020603050405020304" pitchFamily="18" charset="0"/>
                <a:cs typeface="Times New Roman" panose="02020603050405020304" pitchFamily="18" charset="0"/>
              </a:rPr>
              <a:t>训模块</a:t>
            </a:r>
            <a:endParaRPr lang="en-US" altLang="en-US" sz="2800" b="1" dirty="0">
              <a:latin typeface="Times New Roman" panose="02020603050405020304" pitchFamily="18" charset="0"/>
              <a:cs typeface="Times New Roman" panose="02020603050405020304" pitchFamily="18" charset="0"/>
            </a:endParaRPr>
          </a:p>
        </p:txBody>
      </p:sp>
      <p:sp>
        <p:nvSpPr>
          <p:cNvPr id="17" name="Rounded Rectangle 1"/>
          <p:cNvSpPr>
            <a:spLocks noChangeArrowheads="1"/>
          </p:cNvSpPr>
          <p:nvPr/>
        </p:nvSpPr>
        <p:spPr bwMode="auto">
          <a:xfrm>
            <a:off x="1828801" y="4732633"/>
            <a:ext cx="2438400" cy="416169"/>
          </a:xfrm>
          <a:prstGeom prst="roundRect">
            <a:avLst>
              <a:gd name="adj" fmla="val 16667"/>
            </a:avLst>
          </a:pr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a:buSzPct val="100000"/>
            </a:pPr>
            <a:r>
              <a:rPr lang="ja-JP" altLang="en-US" sz="2800" b="1" dirty="0">
                <a:latin typeface="Times New Roman" panose="02020603050405020304" pitchFamily="18" charset="0"/>
                <a:cs typeface="Times New Roman" panose="02020603050405020304" pitchFamily="18" charset="0"/>
              </a:rPr>
              <a:t>培训后测试</a:t>
            </a:r>
            <a:endParaRPr lang="en-US" altLang="en-US" sz="2400" b="1" dirty="0">
              <a:latin typeface="Times New Roman" panose="02020603050405020304" pitchFamily="18" charset="0"/>
              <a:cs typeface="Times New Roman" panose="02020603050405020304" pitchFamily="18" charset="0"/>
            </a:endParaRPr>
          </a:p>
        </p:txBody>
      </p:sp>
      <p:sp>
        <p:nvSpPr>
          <p:cNvPr id="18" name="Rounded Rectangle 1"/>
          <p:cNvSpPr>
            <a:spLocks noChangeArrowheads="1"/>
          </p:cNvSpPr>
          <p:nvPr/>
        </p:nvSpPr>
        <p:spPr bwMode="auto">
          <a:xfrm>
            <a:off x="1624882" y="5437002"/>
            <a:ext cx="2947118" cy="430398"/>
          </a:xfrm>
          <a:prstGeom prst="roundRect">
            <a:avLst>
              <a:gd name="adj" fmla="val 16667"/>
            </a:avLst>
          </a:pr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a:buSzPct val="100000"/>
            </a:pPr>
            <a:r>
              <a:rPr lang="ja-JP" altLang="en-US" sz="2800" b="1" dirty="0" smtClean="0">
                <a:latin typeface="Times New Roman" panose="02020603050405020304" pitchFamily="18" charset="0"/>
                <a:cs typeface="Times New Roman" panose="02020603050405020304" pitchFamily="18" charset="0"/>
              </a:rPr>
              <a:t>反</a:t>
            </a:r>
            <a:r>
              <a:rPr lang="ja-JP" altLang="en-US" sz="2800" b="1" dirty="0">
                <a:latin typeface="Times New Roman" panose="02020603050405020304" pitchFamily="18" charset="0"/>
                <a:cs typeface="Times New Roman" panose="02020603050405020304" pitchFamily="18" charset="0"/>
              </a:rPr>
              <a:t>馈调查</a:t>
            </a:r>
            <a:endParaRPr lang="en-US" altLang="en-US" sz="2800" b="1" dirty="0">
              <a:latin typeface="Times New Roman" panose="02020603050405020304" pitchFamily="18" charset="0"/>
              <a:cs typeface="Times New Roman" panose="02020603050405020304" pitchFamily="18" charset="0"/>
            </a:endParaRPr>
          </a:p>
        </p:txBody>
      </p:sp>
      <p:sp>
        <p:nvSpPr>
          <p:cNvPr id="3" name="Down Arrow 2" descr="It shows a time sequence" title="down arrow"/>
          <p:cNvSpPr/>
          <p:nvPr/>
        </p:nvSpPr>
        <p:spPr>
          <a:xfrm>
            <a:off x="2891697" y="2073118"/>
            <a:ext cx="295824" cy="2442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Left Brace 3" descr="It shows &quot;training modules&quot; consists of five section modules" title="arrow"/>
          <p:cNvSpPr/>
          <p:nvPr/>
        </p:nvSpPr>
        <p:spPr>
          <a:xfrm>
            <a:off x="4640065" y="1942645"/>
            <a:ext cx="609600" cy="2971801"/>
          </a:xfrm>
          <a:prstGeom prst="leftBrac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7" name="Down Arrow 26" descr="It shows a time sequence" title="down arrow"/>
          <p:cNvSpPr/>
          <p:nvPr/>
        </p:nvSpPr>
        <p:spPr>
          <a:xfrm>
            <a:off x="2900088" y="2882474"/>
            <a:ext cx="295824" cy="2442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Down Arrow 27" descr="It shows a time sequence" title="down arrow"/>
          <p:cNvSpPr/>
          <p:nvPr/>
        </p:nvSpPr>
        <p:spPr>
          <a:xfrm>
            <a:off x="2900088" y="3694857"/>
            <a:ext cx="295824" cy="2442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Down Arrow 28" descr="It shows a time sequence" title="down arrow"/>
          <p:cNvSpPr/>
          <p:nvPr/>
        </p:nvSpPr>
        <p:spPr>
          <a:xfrm>
            <a:off x="2900088" y="4463618"/>
            <a:ext cx="295824" cy="2442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Down Arrow 29" descr="It shows a time sequence" title="down arrow"/>
          <p:cNvSpPr/>
          <p:nvPr/>
        </p:nvSpPr>
        <p:spPr>
          <a:xfrm>
            <a:off x="2914183" y="5158660"/>
            <a:ext cx="295824" cy="2442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ed Rectangle 5"/>
          <p:cNvSpPr>
            <a:spLocks noChangeArrowheads="1"/>
          </p:cNvSpPr>
          <p:nvPr/>
        </p:nvSpPr>
        <p:spPr bwMode="auto">
          <a:xfrm>
            <a:off x="5945931" y="2581191"/>
            <a:ext cx="1828800" cy="459604"/>
          </a:xfrm>
          <a:prstGeom prst="roundRect">
            <a:avLst>
              <a:gd name="adj" fmla="val 16667"/>
            </a:avLst>
          </a:pr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a:buSzPct val="100000"/>
            </a:pPr>
            <a:r>
              <a:rPr lang="ja-JP" altLang="en-US" sz="2400" b="1" dirty="0">
                <a:latin typeface="Times New Roman" panose="02020603050405020304" pitchFamily="18" charset="0"/>
                <a:cs typeface="Times New Roman" panose="02020603050405020304" pitchFamily="18" charset="0"/>
              </a:rPr>
              <a:t>案例分</a:t>
            </a:r>
            <a:r>
              <a:rPr lang="ja-JP" altLang="en-US" sz="2400" b="1" dirty="0" smtClean="0">
                <a:latin typeface="Times New Roman" panose="02020603050405020304" pitchFamily="18" charset="0"/>
                <a:cs typeface="Times New Roman" panose="02020603050405020304" pitchFamily="18" charset="0"/>
              </a:rPr>
              <a:t>析</a:t>
            </a:r>
            <a:endParaRPr lang="en-US" altLang="ja-JP" sz="2400"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054396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7200" y="503238"/>
            <a:ext cx="8229600" cy="563562"/>
          </a:xfrm>
        </p:spPr>
        <p:txBody>
          <a:bodyPr>
            <a:normAutofit fontScale="90000"/>
          </a:bodyPr>
          <a:lstStyle/>
          <a:p>
            <a:r>
              <a:rPr lang="zh-CN" altLang="en-US" dirty="0" smtClean="0">
                <a:latin typeface="Times New Roman" panose="02020603050405020304" pitchFamily="18" charset="0"/>
                <a:ea typeface="SimSun" panose="02010600030101010101" pitchFamily="2" charset="-122"/>
              </a:rPr>
              <a:t> 培</a:t>
            </a:r>
            <a:r>
              <a:rPr lang="zh-CN" altLang="en-US" dirty="0">
                <a:latin typeface="Times New Roman" panose="02020603050405020304" pitchFamily="18" charset="0"/>
                <a:ea typeface="SimSun" panose="02010600030101010101" pitchFamily="2" charset="-122"/>
              </a:rPr>
              <a:t>训模块概</a:t>
            </a:r>
            <a:r>
              <a:rPr lang="zh-CN" altLang="en-US" dirty="0" smtClean="0">
                <a:latin typeface="Times New Roman" panose="02020603050405020304" pitchFamily="18" charset="0"/>
                <a:ea typeface="SimSun" panose="02010600030101010101" pitchFamily="2" charset="-122"/>
              </a:rPr>
              <a:t>述 </a:t>
            </a:r>
            <a:endParaRPr lang="en-US" altLang="en-US" dirty="0">
              <a:latin typeface="Times New Roman" panose="02020603050405020304" pitchFamily="18" charset="0"/>
              <a:ea typeface="SimSun" panose="02010600030101010101" pitchFamily="2" charset="-122"/>
            </a:endParaRPr>
          </a:p>
        </p:txBody>
      </p:sp>
      <p:sp>
        <p:nvSpPr>
          <p:cNvPr id="7" name="Content Placeholder 2"/>
          <p:cNvSpPr>
            <a:spLocks noGrp="1"/>
          </p:cNvSpPr>
          <p:nvPr>
            <p:ph idx="1"/>
          </p:nvPr>
        </p:nvSpPr>
        <p:spPr>
          <a:xfrm>
            <a:off x="457200" y="1254442"/>
            <a:ext cx="8305800" cy="1219200"/>
          </a:xfrm>
        </p:spPr>
        <p:txBody>
          <a:bodyPr>
            <a:normAutofit fontScale="77500" lnSpcReduction="20000"/>
          </a:bodyPr>
          <a:lstStyle/>
          <a:p>
            <a:pPr algn="just">
              <a:buClr>
                <a:schemeClr val="bg1">
                  <a:lumMod val="75000"/>
                </a:schemeClr>
              </a:buClr>
              <a:buFont typeface="Wingdings" panose="05000000000000000000" pitchFamily="2" charset="2"/>
              <a:buChar char="q"/>
            </a:pPr>
            <a:r>
              <a:rPr lang="zh-CN" altLang="en-US" dirty="0" smtClean="0">
                <a:solidFill>
                  <a:schemeClr val="bg1">
                    <a:lumMod val="75000"/>
                  </a:schemeClr>
                </a:solidFill>
                <a:latin typeface="Times New Roman" panose="02020603050405020304" pitchFamily="18" charset="0"/>
                <a:cs typeface="Times New Roman" panose="02020603050405020304" pitchFamily="18" charset="0"/>
              </a:rPr>
              <a:t> 第一部分</a:t>
            </a:r>
            <a:r>
              <a:rPr lang="en-US" altLang="zh-CN" dirty="0" smtClean="0">
                <a:solidFill>
                  <a:schemeClr val="bg1">
                    <a:lumMod val="75000"/>
                  </a:schemeClr>
                </a:solidFill>
                <a:latin typeface="Times New Roman" panose="02020603050405020304" pitchFamily="18" charset="0"/>
                <a:cs typeface="Times New Roman" panose="02020603050405020304" pitchFamily="18" charset="0"/>
              </a:rPr>
              <a:t>: </a:t>
            </a:r>
            <a:r>
              <a:rPr lang="zh-CN" altLang="en-US" dirty="0" smtClean="0">
                <a:solidFill>
                  <a:schemeClr val="bg1">
                    <a:lumMod val="75000"/>
                  </a:schemeClr>
                </a:solidFill>
                <a:latin typeface="Times New Roman" panose="02020603050405020304" pitchFamily="18" charset="0"/>
                <a:cs typeface="Times New Roman" panose="02020603050405020304" pitchFamily="18" charset="0"/>
              </a:rPr>
              <a:t>基本</a:t>
            </a:r>
            <a:r>
              <a:rPr lang="zh-CN" altLang="en-US" dirty="0">
                <a:solidFill>
                  <a:schemeClr val="bg1">
                    <a:lumMod val="75000"/>
                  </a:schemeClr>
                </a:solidFill>
                <a:latin typeface="Times New Roman" panose="02020603050405020304" pitchFamily="18" charset="0"/>
                <a:cs typeface="Times New Roman" panose="02020603050405020304" pitchFamily="18" charset="0"/>
              </a:rPr>
              <a:t>术语和案例研究</a:t>
            </a:r>
            <a:endParaRPr lang="en-US" altLang="en-US" dirty="0">
              <a:solidFill>
                <a:schemeClr val="bg1">
                  <a:lumMod val="75000"/>
                </a:schemeClr>
              </a:solidFill>
              <a:latin typeface="Times New Roman" panose="02020603050405020304" pitchFamily="18" charset="0"/>
              <a:cs typeface="Times New Roman" panose="02020603050405020304" pitchFamily="18" charset="0"/>
            </a:endParaRPr>
          </a:p>
          <a:p>
            <a:pPr algn="just">
              <a:buClr>
                <a:schemeClr val="bg1">
                  <a:lumMod val="75000"/>
                </a:schemeClr>
              </a:buClr>
              <a:buFont typeface="Wingdings" panose="05000000000000000000" pitchFamily="2" charset="2"/>
              <a:buChar char="q"/>
            </a:pPr>
            <a:endParaRPr lang="en-US" altLang="en-US" dirty="0" smtClean="0">
              <a:solidFill>
                <a:schemeClr val="bg1">
                  <a:lumMod val="75000"/>
                </a:schemeClr>
              </a:solidFill>
              <a:latin typeface="Times New Roman" panose="02020603050405020304" pitchFamily="18" charset="0"/>
              <a:cs typeface="Times New Roman" panose="02020603050405020304" pitchFamily="18" charset="0"/>
            </a:endParaRPr>
          </a:p>
          <a:p>
            <a:pPr algn="just">
              <a:buClr>
                <a:srgbClr val="3333FF"/>
              </a:buClr>
              <a:buFont typeface="Wingdings" panose="05000000000000000000" pitchFamily="2" charset="2"/>
              <a:buChar char="q"/>
            </a:pPr>
            <a:r>
              <a:rPr lang="zh-CN" altLang="en-US" sz="2800" dirty="0" smtClean="0"/>
              <a:t> </a:t>
            </a:r>
            <a:r>
              <a:rPr lang="zh-CN" altLang="en-US" kern="1200" dirty="0">
                <a:solidFill>
                  <a:srgbClr val="222222"/>
                </a:solidFill>
                <a:latin typeface="inherit"/>
              </a:rPr>
              <a:t>第二</a:t>
            </a:r>
            <a:r>
              <a:rPr lang="zh-CN" altLang="en-US" kern="1200" dirty="0" smtClean="0">
                <a:solidFill>
                  <a:srgbClr val="222222"/>
                </a:solidFill>
                <a:latin typeface="inherit"/>
              </a:rPr>
              <a:t>部分</a:t>
            </a:r>
            <a:r>
              <a:rPr lang="en-US" altLang="zh-CN" kern="1200" dirty="0" smtClean="0">
                <a:solidFill>
                  <a:srgbClr val="222222"/>
                </a:solidFill>
                <a:latin typeface="inherit"/>
              </a:rPr>
              <a:t>:</a:t>
            </a:r>
            <a:r>
              <a:rPr lang="zh-CN" altLang="en-US" kern="1200" dirty="0" smtClean="0">
                <a:solidFill>
                  <a:srgbClr val="222222"/>
                </a:solidFill>
                <a:latin typeface="inherit"/>
              </a:rPr>
              <a:t>电气危害</a:t>
            </a:r>
            <a:r>
              <a:rPr lang="en-US" altLang="zh-CN" kern="1200" dirty="0" smtClean="0">
                <a:solidFill>
                  <a:srgbClr val="222222"/>
                </a:solidFill>
                <a:latin typeface="inherit"/>
              </a:rPr>
              <a:t>(</a:t>
            </a:r>
            <a:r>
              <a:rPr lang="en-US" altLang="zh-CN" kern="1200" dirty="0" smtClean="0">
                <a:solidFill>
                  <a:srgbClr val="FF0000"/>
                </a:solidFill>
                <a:latin typeface="inherit"/>
              </a:rPr>
              <a:t>BESAFE</a:t>
            </a:r>
            <a:r>
              <a:rPr lang="en-US" altLang="zh-CN" kern="1200" dirty="0">
                <a:solidFill>
                  <a:srgbClr val="222222"/>
                </a:solidFill>
                <a:latin typeface="inherit"/>
              </a:rPr>
              <a:t>)</a:t>
            </a:r>
            <a:endParaRPr lang="zh-CN" altLang="en-US" kern="1200" dirty="0">
              <a:solidFill>
                <a:srgbClr val="222222"/>
              </a:solidFill>
              <a:latin typeface="inherit"/>
            </a:endParaRPr>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40</a:t>
            </a:fld>
            <a:endParaRPr lang="en-US" dirty="0"/>
          </a:p>
        </p:txBody>
      </p:sp>
      <p:sp>
        <p:nvSpPr>
          <p:cNvPr id="8" name="Rectangle 7"/>
          <p:cNvSpPr/>
          <p:nvPr/>
        </p:nvSpPr>
        <p:spPr>
          <a:xfrm>
            <a:off x="457200" y="4409182"/>
            <a:ext cx="8305800" cy="1569660"/>
          </a:xfrm>
          <a:prstGeom prst="rect">
            <a:avLst/>
          </a:prstGeom>
        </p:spPr>
        <p:txBody>
          <a:bodyPr wrap="square">
            <a:spAutoFit/>
          </a:bodyPr>
          <a:lstStyle/>
          <a:p>
            <a:pPr algn="just">
              <a:buClr>
                <a:schemeClr val="bg1">
                  <a:lumMod val="75000"/>
                </a:schemeClr>
              </a:buClr>
              <a:buFont typeface="Wingdings" panose="05000000000000000000" pitchFamily="2" charset="2"/>
              <a:buChar char="q"/>
            </a:pPr>
            <a:r>
              <a:rPr lang="en-US" altLang="zh-CN" sz="2800" dirty="0">
                <a:latin typeface="Times New Roman" panose="02020603050405020304" pitchFamily="18" charset="0"/>
                <a:cs typeface="Times New Roman" panose="02020603050405020304" pitchFamily="18" charset="0"/>
              </a:rPr>
              <a:t> </a:t>
            </a:r>
            <a:r>
              <a:rPr lang="zh-CN" altLang="en-US" sz="3200" dirty="0" smtClean="0">
                <a:solidFill>
                  <a:schemeClr val="bg1">
                    <a:lumMod val="75000"/>
                  </a:schemeClr>
                </a:solidFill>
                <a:latin typeface="Times New Roman" panose="02020603050405020304" pitchFamily="18" charset="0"/>
                <a:cs typeface="Times New Roman" panose="02020603050405020304" pitchFamily="18" charset="0"/>
              </a:rPr>
              <a:t>第</a:t>
            </a:r>
            <a:r>
              <a:rPr lang="zh-CN" altLang="en-US" sz="3200" dirty="0">
                <a:solidFill>
                  <a:schemeClr val="bg1">
                    <a:lumMod val="75000"/>
                  </a:schemeClr>
                </a:solidFill>
                <a:latin typeface="Times New Roman" panose="02020603050405020304" pitchFamily="18" charset="0"/>
                <a:cs typeface="Times New Roman" panose="02020603050405020304" pitchFamily="18" charset="0"/>
              </a:rPr>
              <a:t>三</a:t>
            </a:r>
            <a:r>
              <a:rPr lang="zh-CN" altLang="en-US" sz="3200" dirty="0" smtClean="0">
                <a:solidFill>
                  <a:schemeClr val="bg1">
                    <a:lumMod val="75000"/>
                  </a:schemeClr>
                </a:solidFill>
                <a:latin typeface="Times New Roman" panose="02020603050405020304" pitchFamily="18" charset="0"/>
                <a:cs typeface="Times New Roman" panose="02020603050405020304" pitchFamily="18" charset="0"/>
              </a:rPr>
              <a:t>部分</a:t>
            </a:r>
            <a:r>
              <a:rPr lang="en-US" altLang="zh-CN" sz="3200" dirty="0" smtClean="0">
                <a:solidFill>
                  <a:schemeClr val="bg1">
                    <a:lumMod val="75000"/>
                  </a:schemeClr>
                </a:solidFill>
                <a:latin typeface="Times New Roman" panose="02020603050405020304" pitchFamily="18" charset="0"/>
                <a:cs typeface="Times New Roman" panose="02020603050405020304" pitchFamily="18" charset="0"/>
              </a:rPr>
              <a:t>: </a:t>
            </a:r>
            <a:r>
              <a:rPr lang="zh-CN" altLang="en-US" sz="3200" dirty="0" smtClean="0">
                <a:solidFill>
                  <a:schemeClr val="bg1">
                    <a:lumMod val="75000"/>
                  </a:schemeClr>
                </a:solidFill>
                <a:latin typeface="Times New Roman" panose="02020603050405020304" pitchFamily="18" charset="0"/>
                <a:cs typeface="Times New Roman" panose="02020603050405020304" pitchFamily="18" charset="0"/>
              </a:rPr>
              <a:t>施工</a:t>
            </a:r>
            <a:r>
              <a:rPr lang="zh-CN" altLang="en-US" sz="3200" dirty="0">
                <a:solidFill>
                  <a:schemeClr val="bg1">
                    <a:lumMod val="75000"/>
                  </a:schemeClr>
                </a:solidFill>
                <a:latin typeface="Times New Roman" panose="02020603050405020304" pitchFamily="18" charset="0"/>
                <a:cs typeface="Times New Roman" panose="02020603050405020304" pitchFamily="18" charset="0"/>
              </a:rPr>
              <a:t>中的电气事故</a:t>
            </a:r>
            <a:endParaRPr lang="en-US" altLang="zh-CN" sz="3200" dirty="0">
              <a:solidFill>
                <a:schemeClr val="bg1">
                  <a:lumMod val="75000"/>
                </a:schemeClr>
              </a:solidFill>
              <a:latin typeface="Times New Roman" panose="02020603050405020304" pitchFamily="18" charset="0"/>
              <a:cs typeface="Times New Roman" panose="02020603050405020304" pitchFamily="18" charset="0"/>
            </a:endParaRPr>
          </a:p>
          <a:p>
            <a:pPr algn="just">
              <a:buClr>
                <a:schemeClr val="bg1">
                  <a:lumMod val="75000"/>
                </a:schemeClr>
              </a:buClr>
              <a:buFont typeface="Wingdings" panose="05000000000000000000" pitchFamily="2" charset="2"/>
              <a:buChar char="q"/>
            </a:pPr>
            <a:endParaRPr lang="en-US" altLang="en-US" sz="3200" dirty="0">
              <a:solidFill>
                <a:schemeClr val="bg1">
                  <a:lumMod val="75000"/>
                </a:schemeClr>
              </a:solidFill>
              <a:latin typeface="Times New Roman" panose="02020603050405020304" pitchFamily="18" charset="0"/>
              <a:cs typeface="Times New Roman" panose="02020603050405020304" pitchFamily="18" charset="0"/>
            </a:endParaRPr>
          </a:p>
          <a:p>
            <a:pPr algn="just">
              <a:buClr>
                <a:schemeClr val="bg1">
                  <a:lumMod val="75000"/>
                </a:schemeClr>
              </a:buClr>
              <a:buFont typeface="Wingdings" panose="05000000000000000000" pitchFamily="2" charset="2"/>
              <a:buChar char="q"/>
            </a:pPr>
            <a:r>
              <a:rPr lang="zh-CN" altLang="en-US" sz="3200" dirty="0" smtClean="0">
                <a:solidFill>
                  <a:schemeClr val="bg1">
                    <a:lumMod val="75000"/>
                  </a:schemeClr>
                </a:solidFill>
                <a:latin typeface="Times New Roman" panose="02020603050405020304" pitchFamily="18" charset="0"/>
                <a:cs typeface="Times New Roman" panose="02020603050405020304" pitchFamily="18" charset="0"/>
              </a:rPr>
              <a:t> 第</a:t>
            </a:r>
            <a:r>
              <a:rPr lang="zh-CN" altLang="en-US" sz="3200" dirty="0">
                <a:solidFill>
                  <a:schemeClr val="bg1">
                    <a:lumMod val="75000"/>
                  </a:schemeClr>
                </a:solidFill>
                <a:latin typeface="Times New Roman" panose="02020603050405020304" pitchFamily="18" charset="0"/>
                <a:cs typeface="Times New Roman" panose="02020603050405020304" pitchFamily="18" charset="0"/>
              </a:rPr>
              <a:t>四</a:t>
            </a:r>
            <a:r>
              <a:rPr lang="zh-CN" altLang="en-US" sz="3200" dirty="0" smtClean="0">
                <a:solidFill>
                  <a:schemeClr val="bg1">
                    <a:lumMod val="75000"/>
                  </a:schemeClr>
                </a:solidFill>
                <a:latin typeface="Times New Roman" panose="02020603050405020304" pitchFamily="18" charset="0"/>
                <a:cs typeface="Times New Roman" panose="02020603050405020304" pitchFamily="18" charset="0"/>
              </a:rPr>
              <a:t>部分</a:t>
            </a:r>
            <a:r>
              <a:rPr lang="en-US" altLang="zh-CN" sz="3200" dirty="0" smtClean="0">
                <a:solidFill>
                  <a:schemeClr val="bg1">
                    <a:lumMod val="75000"/>
                  </a:schemeClr>
                </a:solidFill>
                <a:latin typeface="Times New Roman" panose="02020603050405020304" pitchFamily="18" charset="0"/>
                <a:cs typeface="Times New Roman" panose="02020603050405020304" pitchFamily="18" charset="0"/>
              </a:rPr>
              <a:t>: </a:t>
            </a:r>
            <a:r>
              <a:rPr lang="zh-CN" altLang="en-US" sz="3200" dirty="0" smtClean="0">
                <a:solidFill>
                  <a:schemeClr val="bg1">
                    <a:lumMod val="75000"/>
                  </a:schemeClr>
                </a:solidFill>
                <a:latin typeface="Times New Roman" panose="02020603050405020304" pitchFamily="18" charset="0"/>
                <a:cs typeface="Times New Roman" panose="02020603050405020304" pitchFamily="18" charset="0"/>
              </a:rPr>
              <a:t>电气</a:t>
            </a:r>
            <a:r>
              <a:rPr lang="zh-CN" altLang="en-US" sz="3200" dirty="0">
                <a:solidFill>
                  <a:schemeClr val="bg1">
                    <a:lumMod val="75000"/>
                  </a:schemeClr>
                </a:solidFill>
                <a:latin typeface="Times New Roman" panose="02020603050405020304" pitchFamily="18" charset="0"/>
                <a:cs typeface="Times New Roman" panose="02020603050405020304" pitchFamily="18" charset="0"/>
              </a:rPr>
              <a:t>危害预防</a:t>
            </a:r>
            <a:endParaRPr lang="en-US" altLang="en-US" sz="3200" dirty="0">
              <a:solidFill>
                <a:schemeClr val="bg1">
                  <a:lumMod val="75000"/>
                </a:schemeClr>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152400" y="2958405"/>
            <a:ext cx="4114801" cy="1384995"/>
          </a:xfrm>
          <a:prstGeom prst="rect">
            <a:avLst/>
          </a:prstGeom>
        </p:spPr>
        <p:txBody>
          <a:bodyPr wrap="square">
            <a:spAutoFit/>
          </a:bodyPr>
          <a:lstStyle/>
          <a:p>
            <a:pPr marL="0" lvl="1" algn="just">
              <a:buClr>
                <a:srgbClr val="3333FF"/>
              </a:buClr>
              <a:buFont typeface="Wingdings" panose="05000000000000000000" pitchFamily="2" charset="2"/>
              <a:buChar char="§"/>
            </a:pPr>
            <a:r>
              <a:rPr lang="zh-CN" altLang="en-US" sz="2800" dirty="0">
                <a:solidFill>
                  <a:srgbClr val="222222"/>
                </a:solidFill>
                <a:latin typeface="inherit"/>
              </a:rPr>
              <a:t>电烧伤</a:t>
            </a:r>
            <a:r>
              <a:rPr lang="en-US" altLang="zh-CN" sz="2800" dirty="0">
                <a:solidFill>
                  <a:srgbClr val="222222"/>
                </a:solidFill>
                <a:latin typeface="inherit"/>
              </a:rPr>
              <a:t>(</a:t>
            </a:r>
            <a:r>
              <a:rPr lang="en-US" altLang="en-US" sz="2800" dirty="0">
                <a:latin typeface="Times New Roman" panose="02020603050405020304" pitchFamily="18" charset="0"/>
                <a:cs typeface="Times New Roman" panose="02020603050405020304" pitchFamily="18" charset="0"/>
              </a:rPr>
              <a:t>Electrical </a:t>
            </a:r>
            <a:r>
              <a:rPr lang="en-US" altLang="en-US" sz="2800" dirty="0">
                <a:solidFill>
                  <a:srgbClr val="FF0000"/>
                </a:solidFill>
                <a:latin typeface="Times New Roman" panose="02020603050405020304" pitchFamily="18" charset="0"/>
                <a:cs typeface="Times New Roman" panose="02020603050405020304" pitchFamily="18" charset="0"/>
              </a:rPr>
              <a:t>B</a:t>
            </a:r>
            <a:r>
              <a:rPr lang="en-US" altLang="en-US" sz="2800" dirty="0">
                <a:latin typeface="Times New Roman" panose="02020603050405020304" pitchFamily="18" charset="0"/>
                <a:cs typeface="Times New Roman" panose="02020603050405020304" pitchFamily="18" charset="0"/>
              </a:rPr>
              <a:t>urn)</a:t>
            </a:r>
          </a:p>
          <a:p>
            <a:pPr marL="0" lvl="1" algn="just">
              <a:buClr>
                <a:srgbClr val="3333FF"/>
              </a:buClr>
              <a:buFont typeface="Wingdings" panose="05000000000000000000" pitchFamily="2" charset="2"/>
              <a:buChar char="§"/>
            </a:pPr>
            <a:r>
              <a:rPr lang="ja-JP" altLang="en-US" sz="2800" dirty="0">
                <a:latin typeface="Times New Roman" panose="02020603050405020304" pitchFamily="18" charset="0"/>
                <a:cs typeface="Times New Roman" panose="02020603050405020304" pitchFamily="18" charset="0"/>
              </a:rPr>
              <a:t>触电身亡</a:t>
            </a:r>
            <a:r>
              <a:rPr lang="en-US" altLang="ja-JP" sz="2800" dirty="0">
                <a:latin typeface="Times New Roman" panose="02020603050405020304" pitchFamily="18" charset="0"/>
                <a:cs typeface="Times New Roman" panose="02020603050405020304" pitchFamily="18" charset="0"/>
              </a:rPr>
              <a:t>(</a:t>
            </a:r>
            <a:r>
              <a:rPr lang="en-US" altLang="en-US" sz="2800" dirty="0">
                <a:solidFill>
                  <a:srgbClr val="FF0000"/>
                </a:solidFill>
                <a:latin typeface="Times New Roman" panose="02020603050405020304" pitchFamily="18" charset="0"/>
                <a:cs typeface="Times New Roman" panose="02020603050405020304" pitchFamily="18" charset="0"/>
              </a:rPr>
              <a:t>E</a:t>
            </a:r>
            <a:r>
              <a:rPr lang="en-US" altLang="en-US" sz="2800" dirty="0">
                <a:latin typeface="Times New Roman" panose="02020603050405020304" pitchFamily="18" charset="0"/>
                <a:cs typeface="Times New Roman" panose="02020603050405020304" pitchFamily="18" charset="0"/>
              </a:rPr>
              <a:t>lectrocution)</a:t>
            </a:r>
          </a:p>
          <a:p>
            <a:pPr marL="0" lvl="1" algn="just">
              <a:buClr>
                <a:srgbClr val="3333FF"/>
              </a:buClr>
              <a:buFont typeface="Wingdings" panose="05000000000000000000" pitchFamily="2" charset="2"/>
              <a:buChar char="§"/>
            </a:pPr>
            <a:r>
              <a:rPr lang="ja-JP" altLang="en-US" sz="2800" dirty="0">
                <a:latin typeface="Times New Roman" panose="02020603050405020304" pitchFamily="18" charset="0"/>
                <a:cs typeface="Times New Roman" panose="02020603050405020304" pitchFamily="18" charset="0"/>
              </a:rPr>
              <a:t>电击</a:t>
            </a:r>
            <a:r>
              <a:rPr lang="en-US" altLang="ja-JP" sz="2800" dirty="0">
                <a:latin typeface="Times New Roman" panose="02020603050405020304" pitchFamily="18" charset="0"/>
                <a:cs typeface="Times New Roman" panose="02020603050405020304" pitchFamily="18" charset="0"/>
              </a:rPr>
              <a:t>(</a:t>
            </a:r>
            <a:r>
              <a:rPr lang="en-US" altLang="en-US" sz="2800" dirty="0">
                <a:latin typeface="Times New Roman" panose="02020603050405020304" pitchFamily="18" charset="0"/>
                <a:cs typeface="Times New Roman" panose="02020603050405020304" pitchFamily="18" charset="0"/>
              </a:rPr>
              <a:t>Electrical </a:t>
            </a:r>
            <a:r>
              <a:rPr lang="en-US" altLang="en-US" sz="2800" dirty="0">
                <a:solidFill>
                  <a:srgbClr val="FF0000"/>
                </a:solidFill>
                <a:latin typeface="Times New Roman" panose="02020603050405020304" pitchFamily="18" charset="0"/>
                <a:cs typeface="Times New Roman" panose="02020603050405020304" pitchFamily="18" charset="0"/>
              </a:rPr>
              <a:t>S</a:t>
            </a:r>
            <a:r>
              <a:rPr lang="en-US" altLang="en-US" sz="2800" dirty="0">
                <a:latin typeface="Times New Roman" panose="02020603050405020304" pitchFamily="18" charset="0"/>
                <a:cs typeface="Times New Roman" panose="02020603050405020304" pitchFamily="18" charset="0"/>
              </a:rPr>
              <a:t>hock)</a:t>
            </a:r>
          </a:p>
        </p:txBody>
      </p:sp>
      <p:sp>
        <p:nvSpPr>
          <p:cNvPr id="12" name="Rectangle 11"/>
          <p:cNvSpPr/>
          <p:nvPr/>
        </p:nvSpPr>
        <p:spPr>
          <a:xfrm>
            <a:off x="3733800" y="2958405"/>
            <a:ext cx="5357751" cy="1384995"/>
          </a:xfrm>
          <a:prstGeom prst="rect">
            <a:avLst/>
          </a:prstGeom>
        </p:spPr>
        <p:txBody>
          <a:bodyPr wrap="square">
            <a:spAutoFit/>
          </a:bodyPr>
          <a:lstStyle/>
          <a:p>
            <a:pPr lvl="1" algn="just">
              <a:buClr>
                <a:srgbClr val="3333FF"/>
              </a:buClr>
              <a:buFont typeface="Wingdings" panose="05000000000000000000" pitchFamily="2" charset="2"/>
              <a:buChar char="§"/>
            </a:pPr>
            <a:r>
              <a:rPr lang="zh-CN" altLang="en-US" sz="2800" dirty="0">
                <a:solidFill>
                  <a:srgbClr val="222222"/>
                </a:solidFill>
                <a:latin typeface="inherit"/>
              </a:rPr>
              <a:t>电弧闪光</a:t>
            </a:r>
            <a:r>
              <a:rPr lang="en-US" altLang="zh-CN" sz="2800" dirty="0">
                <a:solidFill>
                  <a:srgbClr val="222222"/>
                </a:solidFill>
                <a:latin typeface="inherit"/>
              </a:rPr>
              <a:t>(</a:t>
            </a:r>
            <a:r>
              <a:rPr lang="en-US" altLang="en-US" sz="2800" dirty="0">
                <a:latin typeface="Times New Roman" panose="02020603050405020304" pitchFamily="18" charset="0"/>
                <a:cs typeface="Times New Roman" panose="02020603050405020304" pitchFamily="18" charset="0"/>
              </a:rPr>
              <a:t>Electrical </a:t>
            </a:r>
            <a:r>
              <a:rPr lang="en-US" altLang="en-US" sz="2800" dirty="0">
                <a:solidFill>
                  <a:srgbClr val="FF0000"/>
                </a:solidFill>
                <a:latin typeface="Times New Roman" panose="02020603050405020304" pitchFamily="18" charset="0"/>
                <a:cs typeface="Times New Roman" panose="02020603050405020304" pitchFamily="18" charset="0"/>
              </a:rPr>
              <a:t>A</a:t>
            </a:r>
            <a:r>
              <a:rPr lang="en-US" altLang="en-US" sz="2800" dirty="0">
                <a:latin typeface="Times New Roman" panose="02020603050405020304" pitchFamily="18" charset="0"/>
                <a:cs typeface="Times New Roman" panose="02020603050405020304" pitchFamily="18" charset="0"/>
              </a:rPr>
              <a:t>rc Flash)</a:t>
            </a:r>
          </a:p>
          <a:p>
            <a:pPr lvl="1" algn="just">
              <a:buClr>
                <a:srgbClr val="3333FF"/>
              </a:buClr>
              <a:buFont typeface="Wingdings" panose="05000000000000000000" pitchFamily="2" charset="2"/>
              <a:buChar char="§"/>
            </a:pPr>
            <a:r>
              <a:rPr lang="zh-CN" altLang="en-US" sz="2800" dirty="0">
                <a:solidFill>
                  <a:srgbClr val="222222"/>
                </a:solidFill>
                <a:latin typeface="inherit"/>
              </a:rPr>
              <a:t>电气火灾</a:t>
            </a:r>
            <a:r>
              <a:rPr lang="zh-CN" altLang="en-US" sz="800" dirty="0"/>
              <a:t> </a:t>
            </a:r>
            <a:r>
              <a:rPr lang="en-US" altLang="zh-CN" sz="2800" dirty="0">
                <a:solidFill>
                  <a:srgbClr val="222222"/>
                </a:solidFill>
                <a:latin typeface="inherit"/>
              </a:rPr>
              <a:t>(</a:t>
            </a:r>
            <a:r>
              <a:rPr lang="en-US" altLang="en-US" sz="2800" dirty="0">
                <a:latin typeface="Times New Roman" panose="02020603050405020304" pitchFamily="18" charset="0"/>
                <a:cs typeface="Times New Roman" panose="02020603050405020304" pitchFamily="18" charset="0"/>
              </a:rPr>
              <a:t>Electrical </a:t>
            </a:r>
            <a:r>
              <a:rPr lang="en-US" altLang="en-US" sz="2800" dirty="0">
                <a:solidFill>
                  <a:srgbClr val="FF0000"/>
                </a:solidFill>
                <a:latin typeface="Times New Roman" panose="02020603050405020304" pitchFamily="18" charset="0"/>
                <a:cs typeface="Times New Roman" panose="02020603050405020304" pitchFamily="18" charset="0"/>
              </a:rPr>
              <a:t>F</a:t>
            </a:r>
            <a:r>
              <a:rPr lang="en-US" altLang="en-US" sz="2800" dirty="0">
                <a:latin typeface="Times New Roman" panose="02020603050405020304" pitchFamily="18" charset="0"/>
                <a:cs typeface="Times New Roman" panose="02020603050405020304" pitchFamily="18" charset="0"/>
              </a:rPr>
              <a:t>ire</a:t>
            </a:r>
            <a:r>
              <a:rPr lang="en-US" altLang="zh-CN" sz="2800" dirty="0">
                <a:solidFill>
                  <a:srgbClr val="222222"/>
                </a:solidFill>
                <a:latin typeface="inherit"/>
              </a:rPr>
              <a:t>)</a:t>
            </a:r>
            <a:endParaRPr lang="en-US" altLang="en-US" sz="2800" dirty="0">
              <a:latin typeface="Times New Roman" panose="02020603050405020304" pitchFamily="18" charset="0"/>
              <a:cs typeface="Times New Roman" panose="02020603050405020304" pitchFamily="18" charset="0"/>
            </a:endParaRPr>
          </a:p>
          <a:p>
            <a:pPr lvl="1" algn="just">
              <a:buClr>
                <a:srgbClr val="3333FF"/>
              </a:buClr>
              <a:buFont typeface="Wingdings" panose="05000000000000000000" pitchFamily="2" charset="2"/>
              <a:buChar char="§"/>
            </a:pPr>
            <a:r>
              <a:rPr lang="ja-JP" altLang="en-US" sz="2800" dirty="0">
                <a:latin typeface="Times New Roman" panose="02020603050405020304" pitchFamily="18" charset="0"/>
                <a:cs typeface="Times New Roman" panose="02020603050405020304" pitchFamily="18" charset="0"/>
              </a:rPr>
              <a:t>电气爆炸</a:t>
            </a:r>
            <a:r>
              <a:rPr lang="en-US" altLang="ja-JP" sz="2800" dirty="0">
                <a:latin typeface="Times New Roman" panose="02020603050405020304" pitchFamily="18" charset="0"/>
                <a:cs typeface="Times New Roman" panose="02020603050405020304" pitchFamily="18" charset="0"/>
              </a:rPr>
              <a:t>(</a:t>
            </a:r>
            <a:r>
              <a:rPr lang="en-US" altLang="en-US" sz="2800" dirty="0">
                <a:latin typeface="Times New Roman" panose="02020603050405020304" pitchFamily="18" charset="0"/>
                <a:cs typeface="Times New Roman" panose="02020603050405020304" pitchFamily="18" charset="0"/>
              </a:rPr>
              <a:t>Electrical </a:t>
            </a:r>
            <a:r>
              <a:rPr lang="en-US" altLang="en-US" sz="2800" dirty="0">
                <a:solidFill>
                  <a:srgbClr val="FF0000"/>
                </a:solidFill>
                <a:latin typeface="Times New Roman" panose="02020603050405020304" pitchFamily="18" charset="0"/>
                <a:cs typeface="Times New Roman" panose="02020603050405020304" pitchFamily="18" charset="0"/>
              </a:rPr>
              <a:t>E</a:t>
            </a:r>
            <a:r>
              <a:rPr lang="en-US" altLang="en-US" sz="2800" dirty="0">
                <a:latin typeface="Times New Roman" panose="02020603050405020304" pitchFamily="18" charset="0"/>
                <a:cs typeface="Times New Roman" panose="02020603050405020304" pitchFamily="18" charset="0"/>
              </a:rPr>
              <a:t>xplosion)</a:t>
            </a:r>
          </a:p>
        </p:txBody>
      </p:sp>
    </p:spTree>
    <p:extLst>
      <p:ext uri="{BB962C8B-B14F-4D97-AF65-F5344CB8AC3E}">
        <p14:creationId xmlns:p14="http://schemas.microsoft.com/office/powerpoint/2010/main" val="149151496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304800" y="2057400"/>
            <a:ext cx="8229600" cy="1143000"/>
          </a:xfrm>
        </p:spPr>
        <p:txBody>
          <a:bodyPr>
            <a:normAutofit fontScale="90000"/>
          </a:bodyPr>
          <a:lstStyle/>
          <a:p>
            <a:r>
              <a:rPr lang="zh-CN" altLang="en-US" dirty="0" smtClean="0">
                <a:latin typeface="Times New Roman" panose="02020603050405020304" pitchFamily="18" charset="0"/>
                <a:ea typeface="SimSun" panose="02010600030101010101" pitchFamily="2" charset="-122"/>
              </a:rPr>
              <a:t>警</a:t>
            </a:r>
            <a:r>
              <a:rPr lang="zh-CN" altLang="en-US" dirty="0">
                <a:latin typeface="Times New Roman" panose="02020603050405020304" pitchFamily="18" charset="0"/>
                <a:ea typeface="SimSun" panose="02010600030101010101" pitchFamily="2" charset="-122"/>
              </a:rPr>
              <a:t>告：接下来几张幻灯片中的图片涉及与电气事故相关的伤亡事故，可能会让一些人感到不安。</a:t>
            </a:r>
            <a:endParaRPr lang="en-US"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41</a:t>
            </a:fld>
            <a:endParaRPr lang="en-US" dirty="0"/>
          </a:p>
        </p:txBody>
      </p:sp>
    </p:spTree>
    <p:extLst>
      <p:ext uri="{BB962C8B-B14F-4D97-AF65-F5344CB8AC3E}">
        <p14:creationId xmlns:p14="http://schemas.microsoft.com/office/powerpoint/2010/main" val="159842718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7200" y="503238"/>
            <a:ext cx="8229600" cy="563562"/>
          </a:xfrm>
        </p:spPr>
        <p:txBody>
          <a:bodyPr>
            <a:normAutofit fontScale="90000"/>
          </a:bodyPr>
          <a:lstStyle/>
          <a:p>
            <a:r>
              <a:rPr lang="zh-CN" altLang="en-US" dirty="0">
                <a:latin typeface="Times New Roman" panose="02020603050405020304" pitchFamily="18" charset="0"/>
                <a:ea typeface="SimSun" panose="02010600030101010101" pitchFamily="2" charset="-122"/>
              </a:rPr>
              <a:t>电烧伤</a:t>
            </a:r>
            <a:endParaRPr lang="en-US" altLang="en-US" dirty="0">
              <a:latin typeface="Times New Roman" panose="02020603050405020304" pitchFamily="18" charset="0"/>
              <a:ea typeface="SimSun" panose="02010600030101010101" pitchFamily="2" charset="-122"/>
            </a:endParaRPr>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42</a:t>
            </a:fld>
            <a:endParaRPr lang="en-US" dirty="0"/>
          </a:p>
        </p:txBody>
      </p:sp>
      <p:sp>
        <p:nvSpPr>
          <p:cNvPr id="20" name="Rectangle 6"/>
          <p:cNvSpPr>
            <a:spLocks noChangeArrowheads="1"/>
          </p:cNvSpPr>
          <p:nvPr/>
        </p:nvSpPr>
        <p:spPr bwMode="auto">
          <a:xfrm>
            <a:off x="304800" y="1219200"/>
            <a:ext cx="4854143"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buClr>
                <a:srgbClr val="0000FF"/>
              </a:buClr>
              <a:buFont typeface="Wingdings" panose="05000000000000000000" pitchFamily="2" charset="2"/>
              <a:buChar char="q"/>
            </a:pPr>
            <a:r>
              <a:rPr lang="zh-CN" altLang="en-US" sz="2800" dirty="0">
                <a:latin typeface="Times New Roman" panose="02020603050405020304" pitchFamily="18" charset="0"/>
                <a:cs typeface="Times New Roman" panose="02020603050405020304" pitchFamily="18" charset="0"/>
              </a:rPr>
              <a:t>最常见的触电相关损伤</a:t>
            </a:r>
            <a:endParaRPr lang="en-US" sz="2800" dirty="0">
              <a:latin typeface="Times New Roman" panose="02020603050405020304" pitchFamily="18" charset="0"/>
              <a:cs typeface="Times New Roman" panose="02020603050405020304" pitchFamily="18" charset="0"/>
            </a:endParaRPr>
          </a:p>
          <a:p>
            <a:pPr marL="457200" indent="-457200">
              <a:buClr>
                <a:srgbClr val="0000FF"/>
              </a:buClr>
              <a:buFont typeface="Wingdings" panose="05000000000000000000" pitchFamily="2" charset="2"/>
              <a:buChar char="q"/>
            </a:pPr>
            <a:endParaRPr lang="en-US" sz="2800" dirty="0">
              <a:latin typeface="Times New Roman" panose="02020603050405020304" pitchFamily="18" charset="0"/>
              <a:cs typeface="Times New Roman" panose="02020603050405020304" pitchFamily="18" charset="0"/>
            </a:endParaRPr>
          </a:p>
          <a:p>
            <a:pPr marL="457200" indent="-457200">
              <a:buClr>
                <a:srgbClr val="0000FF"/>
              </a:buClr>
              <a:buFont typeface="Wingdings" panose="05000000000000000000" pitchFamily="2" charset="2"/>
              <a:buChar char="q"/>
            </a:pPr>
            <a:endParaRPr lang="en-US" sz="2800" dirty="0">
              <a:latin typeface="Times New Roman" panose="02020603050405020304" pitchFamily="18" charset="0"/>
              <a:cs typeface="Times New Roman" panose="02020603050405020304" pitchFamily="18" charset="0"/>
            </a:endParaRPr>
          </a:p>
          <a:p>
            <a:pPr marL="457200" indent="-457200">
              <a:buClr>
                <a:srgbClr val="0000FF"/>
              </a:buClr>
              <a:buFont typeface="Wingdings" panose="05000000000000000000" pitchFamily="2" charset="2"/>
              <a:buChar char="q"/>
            </a:pPr>
            <a:r>
              <a:rPr lang="zh-CN" altLang="en-US" sz="2800" dirty="0">
                <a:latin typeface="Times New Roman" panose="02020603050405020304" pitchFamily="18" charset="0"/>
                <a:cs typeface="Times New Roman" panose="02020603050405020304" pitchFamily="18" charset="0"/>
              </a:rPr>
              <a:t>电能转化为热能</a:t>
            </a:r>
            <a:endParaRPr lang="en-US" altLang="zh-CN" sz="2800" dirty="0">
              <a:latin typeface="Times New Roman" panose="02020603050405020304" pitchFamily="18" charset="0"/>
              <a:cs typeface="Times New Roman" panose="02020603050405020304" pitchFamily="18" charset="0"/>
            </a:endParaRPr>
          </a:p>
          <a:p>
            <a:pPr marL="457200" indent="-457200">
              <a:buClr>
                <a:srgbClr val="0000FF"/>
              </a:buClr>
              <a:buFont typeface="Wingdings" panose="05000000000000000000" pitchFamily="2" charset="2"/>
              <a:buChar char="q"/>
            </a:pPr>
            <a:endParaRPr lang="en-US" altLang="en-US" sz="3200" dirty="0" smtClean="0">
              <a:latin typeface="Times New Roman" panose="02020603050405020304" pitchFamily="18" charset="0"/>
              <a:ea typeface="MS PGothic" panose="020B0600070205080204" pitchFamily="34" charset="-128"/>
              <a:cs typeface="AR PL UMing HK" charset="0"/>
            </a:endParaRPr>
          </a:p>
          <a:p>
            <a:pPr marL="457200" indent="-457200">
              <a:buClr>
                <a:srgbClr val="0000FF"/>
              </a:buClr>
              <a:buFont typeface="Wingdings" panose="05000000000000000000" pitchFamily="2" charset="2"/>
              <a:buChar char="q"/>
            </a:pPr>
            <a:endParaRPr lang="en-US" altLang="en-US" sz="3200" dirty="0">
              <a:latin typeface="Times New Roman" panose="02020603050405020304" pitchFamily="18" charset="0"/>
              <a:ea typeface="MS PGothic" panose="020B0600070205080204" pitchFamily="34" charset="-128"/>
              <a:cs typeface="AR PL UMing HK" charset="0"/>
            </a:endParaRPr>
          </a:p>
          <a:p>
            <a:pPr marL="457200" indent="-457200">
              <a:buClr>
                <a:srgbClr val="0000FF"/>
              </a:buClr>
              <a:buFont typeface="Wingdings" panose="05000000000000000000" pitchFamily="2" charset="2"/>
              <a:buChar char="q"/>
            </a:pPr>
            <a:r>
              <a:rPr lang="zh-CN" altLang="en-US" sz="2800" dirty="0">
                <a:latin typeface="Times New Roman" panose="02020603050405020304" pitchFamily="18" charset="0"/>
                <a:cs typeface="Times New Roman" panose="02020603050405020304" pitchFamily="18" charset="0"/>
              </a:rPr>
              <a:t>需要立即就医</a:t>
            </a:r>
            <a:endParaRPr lang="en-US" altLang="en-US" sz="2800" dirty="0">
              <a:latin typeface="Times New Roman" panose="02020603050405020304" pitchFamily="18" charset="0"/>
              <a:cs typeface="Times New Roman" panose="02020603050405020304" pitchFamily="18" charset="0"/>
            </a:endParaRPr>
          </a:p>
        </p:txBody>
      </p:sp>
      <p:sp>
        <p:nvSpPr>
          <p:cNvPr id="21" name="Rectangle 2"/>
          <p:cNvSpPr>
            <a:spLocks noChangeArrowheads="1"/>
          </p:cNvSpPr>
          <p:nvPr/>
        </p:nvSpPr>
        <p:spPr bwMode="auto">
          <a:xfrm>
            <a:off x="304800" y="5334000"/>
            <a:ext cx="598324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buClr>
                <a:srgbClr val="0000FF"/>
              </a:buClr>
              <a:buFont typeface="Wingdings" panose="05000000000000000000" pitchFamily="2" charset="2"/>
              <a:buChar char="q"/>
            </a:pPr>
            <a:r>
              <a:rPr lang="zh-CN" altLang="en-US" sz="2800" dirty="0">
                <a:latin typeface="Times New Roman" panose="02020603050405020304" pitchFamily="18" charset="0"/>
                <a:cs typeface="Times New Roman" panose="02020603050405020304" pitchFamily="18" charset="0"/>
              </a:rPr>
              <a:t>不要佩戴首饰（</a:t>
            </a:r>
            <a:r>
              <a:rPr lang="zh-CN" altLang="en-US" sz="2800" dirty="0" smtClean="0">
                <a:latin typeface="Times New Roman" panose="02020603050405020304" pitchFamily="18" charset="0"/>
                <a:cs typeface="Times New Roman" panose="02020603050405020304" pitchFamily="18" charset="0"/>
              </a:rPr>
              <a:t>戒指</a:t>
            </a:r>
            <a:r>
              <a:rPr lang="en-US" altLang="zh-CN" sz="2800" dirty="0" smtClean="0">
                <a:latin typeface="Times New Roman" panose="02020603050405020304" pitchFamily="18" charset="0"/>
                <a:cs typeface="Times New Roman" panose="02020603050405020304" pitchFamily="18" charset="0"/>
              </a:rPr>
              <a:t>, </a:t>
            </a:r>
            <a:r>
              <a:rPr lang="zh-CN" altLang="en-US" sz="2800" dirty="0" smtClean="0">
                <a:latin typeface="Times New Roman" panose="02020603050405020304" pitchFamily="18" charset="0"/>
                <a:cs typeface="Times New Roman" panose="02020603050405020304" pitchFamily="18" charset="0"/>
              </a:rPr>
              <a:t>项链</a:t>
            </a:r>
            <a:r>
              <a:rPr lang="en-US" altLang="zh-CN" sz="2800" dirty="0">
                <a:latin typeface="Times New Roman" panose="02020603050405020304" pitchFamily="18" charset="0"/>
                <a:cs typeface="Times New Roman" panose="02020603050405020304" pitchFamily="18" charset="0"/>
              </a:rPr>
              <a:t>,</a:t>
            </a:r>
            <a:r>
              <a:rPr lang="zh-CN" altLang="en-US" sz="2800" dirty="0" smtClean="0">
                <a:latin typeface="Times New Roman" panose="02020603050405020304" pitchFamily="18" charset="0"/>
                <a:cs typeface="Times New Roman" panose="02020603050405020304" pitchFamily="18" charset="0"/>
              </a:rPr>
              <a:t>手链</a:t>
            </a:r>
            <a:r>
              <a:rPr lang="zh-CN" altLang="en-US" sz="2800" dirty="0">
                <a:latin typeface="Times New Roman" panose="02020603050405020304" pitchFamily="18" charset="0"/>
                <a:cs typeface="Times New Roman" panose="02020603050405020304" pitchFamily="18" charset="0"/>
              </a:rPr>
              <a:t>）</a:t>
            </a:r>
            <a:endParaRPr lang="en-US" altLang="en-US" sz="2800" dirty="0">
              <a:latin typeface="Times New Roman" panose="02020603050405020304" pitchFamily="18" charset="0"/>
              <a:cs typeface="Times New Roman" panose="02020603050405020304" pitchFamily="18" charset="0"/>
            </a:endParaRPr>
          </a:p>
        </p:txBody>
      </p:sp>
      <p:pic>
        <p:nvPicPr>
          <p:cNvPr id="22" name="Picture 4" descr="It describes the consequence after an electrical burn" title="electrical burn pictur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62600" y="1330287"/>
            <a:ext cx="3018865" cy="2122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 Box 19" descr="OSHA’s Silica eTool identifies some industries silica exposure may take place" title="Industry Names"/>
          <p:cNvSpPr txBox="1">
            <a:spLocks noChangeArrowheads="1"/>
          </p:cNvSpPr>
          <p:nvPr/>
        </p:nvSpPr>
        <p:spPr bwMode="auto">
          <a:xfrm>
            <a:off x="5158943" y="3585885"/>
            <a:ext cx="398505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zh-CN" altLang="en-US" sz="2000" dirty="0">
                <a:solidFill>
                  <a:srgbClr val="000000"/>
                </a:solidFill>
                <a:latin typeface="Times New Roman" panose="02020603050405020304" pitchFamily="18" charset="0"/>
                <a:cs typeface="Times New Roman" panose="02020603050405020304" pitchFamily="18" charset="0"/>
              </a:rPr>
              <a:t>资料</a:t>
            </a:r>
            <a:r>
              <a:rPr lang="zh-CN" altLang="en-US" sz="2000" dirty="0" smtClean="0">
                <a:solidFill>
                  <a:srgbClr val="000000"/>
                </a:solidFill>
                <a:latin typeface="Times New Roman" panose="02020603050405020304" pitchFamily="18" charset="0"/>
                <a:cs typeface="Times New Roman" panose="02020603050405020304" pitchFamily="18" charset="0"/>
              </a:rPr>
              <a:t>来源</a:t>
            </a:r>
            <a:r>
              <a:rPr lang="en-US" altLang="zh-CN" sz="2000" dirty="0" smtClean="0">
                <a:solidFill>
                  <a:srgbClr val="000000"/>
                </a:solidFill>
                <a:latin typeface="Times New Roman" panose="02020603050405020304" pitchFamily="18" charset="0"/>
                <a:cs typeface="Times New Roman" panose="02020603050405020304" pitchFamily="18" charset="0"/>
              </a:rPr>
              <a:t>: OSHA</a:t>
            </a:r>
            <a:r>
              <a:rPr lang="zh-CN" altLang="en-US" sz="2000" dirty="0">
                <a:solidFill>
                  <a:srgbClr val="000000"/>
                </a:solidFill>
                <a:latin typeface="Times New Roman" panose="02020603050405020304" pitchFamily="18" charset="0"/>
                <a:cs typeface="Times New Roman" panose="02020603050405020304" pitchFamily="18" charset="0"/>
              </a:rPr>
              <a:t>的电气事故</a:t>
            </a:r>
            <a:r>
              <a:rPr lang="en-US" altLang="zh-CN" sz="2000" dirty="0" err="1">
                <a:solidFill>
                  <a:srgbClr val="000000"/>
                </a:solidFill>
                <a:latin typeface="Times New Roman" panose="02020603050405020304" pitchFamily="18" charset="0"/>
                <a:cs typeface="Times New Roman" panose="02020603050405020304" pitchFamily="18" charset="0"/>
              </a:rPr>
              <a:t>eTool</a:t>
            </a:r>
            <a:endParaRPr lang="en-US" altLang="en-US" sz="2000" dirty="0">
              <a:solidFill>
                <a:srgbClr val="000000"/>
              </a:solidFill>
              <a:latin typeface="Times New Roman" panose="02020603050405020304" pitchFamily="18" charset="0"/>
              <a:cs typeface="Times New Roman" panose="02020603050405020304" pitchFamily="18" charset="0"/>
            </a:endParaRPr>
          </a:p>
        </p:txBody>
      </p:sp>
      <p:pic>
        <p:nvPicPr>
          <p:cNvPr id="24" name="Picture 23" descr="It shows the hazards of wearing jewelry" title="Don't wear jewelry"/>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01940" y="4221540"/>
            <a:ext cx="2022863" cy="2286000"/>
          </a:xfrm>
          <a:prstGeom prst="rect">
            <a:avLst/>
          </a:prstGeom>
        </p:spPr>
      </p:pic>
      <p:sp>
        <p:nvSpPr>
          <p:cNvPr id="25" name="Oval 24" descr="It shows the location of rings" title="an oval"/>
          <p:cNvSpPr/>
          <p:nvPr/>
        </p:nvSpPr>
        <p:spPr>
          <a:xfrm>
            <a:off x="6397208" y="4469496"/>
            <a:ext cx="536992" cy="4835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a:spLocks noChangeArrowheads="1"/>
          </p:cNvSpPr>
          <p:nvPr/>
        </p:nvSpPr>
        <p:spPr bwMode="auto">
          <a:xfrm>
            <a:off x="7231040" y="4876800"/>
            <a:ext cx="88678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Arial" panose="020B0604020202020204" pitchFamily="34" charset="0"/>
              <a:buNone/>
            </a:pPr>
            <a:r>
              <a:rPr lang="en-US" altLang="en-US" sz="9600" b="1" dirty="0">
                <a:solidFill>
                  <a:srgbClr val="FF0000"/>
                </a:solidFill>
                <a:latin typeface="Times New Roman" panose="02020603050405020304" pitchFamily="18" charset="0"/>
                <a:cs typeface="Times New Roman" panose="02020603050405020304" pitchFamily="18" charset="0"/>
              </a:rPr>
              <a:t>×</a:t>
            </a:r>
            <a:endParaRPr lang="en-US" altLang="en-US" sz="9600" b="1" dirty="0">
              <a:solidFill>
                <a:srgbClr val="FF0000"/>
              </a:solidFill>
            </a:endParaRPr>
          </a:p>
        </p:txBody>
      </p:sp>
    </p:spTree>
    <p:extLst>
      <p:ext uri="{BB962C8B-B14F-4D97-AF65-F5344CB8AC3E}">
        <p14:creationId xmlns:p14="http://schemas.microsoft.com/office/powerpoint/2010/main" val="378100199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7200" y="503238"/>
            <a:ext cx="8229600" cy="563562"/>
          </a:xfrm>
        </p:spPr>
        <p:txBody>
          <a:bodyPr>
            <a:normAutofit fontScale="90000"/>
          </a:bodyPr>
          <a:lstStyle/>
          <a:p>
            <a:r>
              <a:rPr lang="zh-CN" altLang="en-US" dirty="0">
                <a:latin typeface="Times New Roman" panose="02020603050405020304" pitchFamily="18" charset="0"/>
                <a:ea typeface="SimSun" panose="02010600030101010101" pitchFamily="2" charset="-122"/>
              </a:rPr>
              <a:t>电烧</a:t>
            </a:r>
            <a:r>
              <a:rPr lang="zh-CN" altLang="en-US" dirty="0" smtClean="0">
                <a:latin typeface="Times New Roman" panose="02020603050405020304" pitchFamily="18" charset="0"/>
                <a:ea typeface="SimSun" panose="02010600030101010101" pitchFamily="2" charset="-122"/>
              </a:rPr>
              <a:t>伤 </a:t>
            </a:r>
            <a:endParaRPr lang="en-US" altLang="en-US" dirty="0">
              <a:latin typeface="Times New Roman" panose="02020603050405020304" pitchFamily="18" charset="0"/>
              <a:ea typeface="SimSun" panose="02010600030101010101" pitchFamily="2" charset="-122"/>
            </a:endParaRPr>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43</a:t>
            </a:fld>
            <a:endParaRPr lang="en-US" dirty="0"/>
          </a:p>
        </p:txBody>
      </p:sp>
      <p:sp>
        <p:nvSpPr>
          <p:cNvPr id="11" name="Rectangle 6"/>
          <p:cNvSpPr>
            <a:spLocks noChangeArrowheads="1"/>
          </p:cNvSpPr>
          <p:nvPr/>
        </p:nvSpPr>
        <p:spPr bwMode="auto">
          <a:xfrm>
            <a:off x="381000" y="4168676"/>
            <a:ext cx="85344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eaLnBrk="1" hangingPunct="1">
              <a:buClr>
                <a:srgbClr val="0000FF"/>
              </a:buClr>
              <a:buFont typeface="Wingdings" panose="05000000000000000000" pitchFamily="2" charset="2"/>
              <a:buChar char="q"/>
            </a:pPr>
            <a:endParaRPr lang="en-US" altLang="zh-CN" sz="2800" dirty="0" smtClean="0">
              <a:latin typeface="Times New Roman" panose="02020603050405020304" pitchFamily="18" charset="0"/>
              <a:cs typeface="Times New Roman" panose="02020603050405020304" pitchFamily="18" charset="0"/>
            </a:endParaRPr>
          </a:p>
          <a:p>
            <a:pPr marL="457200" indent="-457200" eaLnBrk="1" hangingPunct="1">
              <a:buClr>
                <a:srgbClr val="0000FF"/>
              </a:buClr>
              <a:buFont typeface="Wingdings" panose="05000000000000000000" pitchFamily="2" charset="2"/>
              <a:buChar char="q"/>
            </a:pPr>
            <a:r>
              <a:rPr lang="zh-CN" altLang="en-US" sz="2800" dirty="0" smtClean="0">
                <a:latin typeface="Times New Roman" panose="02020603050405020304" pitchFamily="18" charset="0"/>
                <a:cs typeface="Times New Roman" panose="02020603050405020304" pitchFamily="18" charset="0"/>
              </a:rPr>
              <a:t>事故报告</a:t>
            </a:r>
            <a:r>
              <a:rPr lang="en-US" altLang="zh-CN" sz="2800" dirty="0" smtClean="0">
                <a:latin typeface="Times New Roman" panose="02020603050405020304" pitchFamily="18" charset="0"/>
                <a:cs typeface="Times New Roman" panose="02020603050405020304" pitchFamily="18" charset="0"/>
              </a:rPr>
              <a:t>:</a:t>
            </a:r>
            <a:r>
              <a:rPr lang="zh-CN" altLang="en-US" sz="2800" dirty="0" smtClean="0">
                <a:latin typeface="Times New Roman" panose="02020603050405020304" pitchFamily="18" charset="0"/>
                <a:cs typeface="Times New Roman" panose="02020603050405020304" pitchFamily="18" charset="0"/>
              </a:rPr>
              <a:t> </a:t>
            </a:r>
            <a:r>
              <a:rPr lang="zh-CN" altLang="en-US" sz="2800" dirty="0">
                <a:latin typeface="Times New Roman" panose="02020603050405020304" pitchFamily="18" charset="0"/>
                <a:cs typeface="Times New Roman" panose="02020603050405020304" pitchFamily="18" charset="0"/>
              </a:rPr>
              <a:t>两名工人解决停电问题。工人＃</a:t>
            </a:r>
            <a:r>
              <a:rPr lang="en-US" altLang="zh-CN" sz="2800" dirty="0">
                <a:latin typeface="Times New Roman" panose="02020603050405020304" pitchFamily="18" charset="0"/>
                <a:cs typeface="Times New Roman" panose="02020603050405020304" pitchFamily="18" charset="0"/>
              </a:rPr>
              <a:t>1</a:t>
            </a:r>
            <a:r>
              <a:rPr lang="zh-CN" altLang="en-US" sz="2800" dirty="0">
                <a:latin typeface="Times New Roman" panose="02020603050405020304" pitchFamily="18" charset="0"/>
                <a:cs typeface="Times New Roman" panose="02020603050405020304" pitchFamily="18" charset="0"/>
              </a:rPr>
              <a:t>拿着</a:t>
            </a:r>
            <a:r>
              <a:rPr lang="zh-CN" altLang="en-US" sz="2800" dirty="0" smtClean="0">
                <a:latin typeface="Times New Roman" panose="02020603050405020304" pitchFamily="18" charset="0"/>
                <a:cs typeface="Times New Roman" panose="02020603050405020304" pitchFamily="18" charset="0"/>
              </a:rPr>
              <a:t>手电筒</a:t>
            </a:r>
            <a:r>
              <a:rPr lang="en-US" altLang="zh-CN" sz="2800" dirty="0" smtClean="0">
                <a:latin typeface="Times New Roman" panose="02020603050405020304" pitchFamily="18" charset="0"/>
                <a:cs typeface="Times New Roman" panose="02020603050405020304" pitchFamily="18" charset="0"/>
              </a:rPr>
              <a:t>, </a:t>
            </a:r>
            <a:r>
              <a:rPr lang="zh-CN" altLang="en-US" sz="2800" dirty="0" smtClean="0">
                <a:latin typeface="Times New Roman" panose="02020603050405020304" pitchFamily="18" charset="0"/>
                <a:cs typeface="Times New Roman" panose="02020603050405020304" pitchFamily="18" charset="0"/>
              </a:rPr>
              <a:t>而</a:t>
            </a:r>
            <a:r>
              <a:rPr lang="zh-CN" altLang="en-US" sz="2800" dirty="0">
                <a:latin typeface="Times New Roman" panose="02020603050405020304" pitchFamily="18" charset="0"/>
                <a:cs typeface="Times New Roman" panose="02020603050405020304" pitchFamily="18" charset="0"/>
              </a:rPr>
              <a:t>工人＃</a:t>
            </a:r>
            <a:r>
              <a:rPr lang="en-US" altLang="zh-CN" sz="2800" dirty="0">
                <a:latin typeface="Times New Roman" panose="02020603050405020304" pitchFamily="18" charset="0"/>
                <a:cs typeface="Times New Roman" panose="02020603050405020304" pitchFamily="18" charset="0"/>
              </a:rPr>
              <a:t>2</a:t>
            </a:r>
            <a:r>
              <a:rPr lang="zh-CN" altLang="en-US" sz="2800" dirty="0">
                <a:latin typeface="Times New Roman" panose="02020603050405020304" pitchFamily="18" charset="0"/>
                <a:cs typeface="Times New Roman" panose="02020603050405020304" pitchFamily="18" charset="0"/>
              </a:rPr>
              <a:t>测试了</a:t>
            </a:r>
            <a:r>
              <a:rPr lang="en-US" altLang="zh-CN" sz="2800" dirty="0" smtClean="0">
                <a:latin typeface="Times New Roman" panose="02020603050405020304" pitchFamily="18" charset="0"/>
                <a:cs typeface="Times New Roman" panose="02020603050405020304" pitchFamily="18" charset="0"/>
              </a:rPr>
              <a:t>7200</a:t>
            </a:r>
            <a:r>
              <a:rPr lang="zh-CN" altLang="en-US" sz="2800" dirty="0">
                <a:latin typeface="Times New Roman" panose="02020603050405020304" pitchFamily="18" charset="0"/>
                <a:cs typeface="Times New Roman" panose="02020603050405020304" pitchFamily="18" charset="0"/>
              </a:rPr>
              <a:t>伏</a:t>
            </a:r>
            <a:r>
              <a:rPr lang="zh-CN" altLang="en-US" sz="2800" dirty="0" smtClean="0">
                <a:latin typeface="Times New Roman" panose="02020603050405020304" pitchFamily="18" charset="0"/>
                <a:cs typeface="Times New Roman" panose="02020603050405020304" pitchFamily="18" charset="0"/>
              </a:rPr>
              <a:t>变压器。</a:t>
            </a:r>
            <a:r>
              <a:rPr lang="en-US" altLang="zh-CN" sz="2800" dirty="0" smtClean="0">
                <a:latin typeface="Times New Roman" panose="02020603050405020304" pitchFamily="18" charset="0"/>
                <a:cs typeface="Times New Roman" panose="02020603050405020304" pitchFamily="18" charset="0"/>
              </a:rPr>
              <a:t>1</a:t>
            </a:r>
            <a:r>
              <a:rPr lang="zh-CN" altLang="en-US" sz="2800" dirty="0">
                <a:latin typeface="Times New Roman" panose="02020603050405020304" pitchFamily="18" charset="0"/>
                <a:cs typeface="Times New Roman" panose="02020603050405020304" pitchFamily="18" charset="0"/>
              </a:rPr>
              <a:t>号工人靠近或接触带电的电气</a:t>
            </a:r>
            <a:r>
              <a:rPr lang="zh-CN" altLang="en-US" sz="2800" dirty="0" smtClean="0">
                <a:latin typeface="Times New Roman" panose="02020603050405020304" pitchFamily="18" charset="0"/>
                <a:cs typeface="Times New Roman" panose="02020603050405020304" pitchFamily="18" charset="0"/>
              </a:rPr>
              <a:t>部件</a:t>
            </a:r>
            <a:r>
              <a:rPr lang="en-US" altLang="zh-CN" sz="2800" dirty="0" smtClean="0">
                <a:latin typeface="Times New Roman" panose="02020603050405020304" pitchFamily="18" charset="0"/>
                <a:cs typeface="Times New Roman" panose="02020603050405020304" pitchFamily="18" charset="0"/>
              </a:rPr>
              <a:t>, </a:t>
            </a:r>
            <a:r>
              <a:rPr lang="zh-CN" altLang="en-US" sz="2800" dirty="0" smtClean="0">
                <a:latin typeface="Times New Roman" panose="02020603050405020304" pitchFamily="18" charset="0"/>
                <a:cs typeface="Times New Roman" panose="02020603050405020304" pitchFamily="18" charset="0"/>
              </a:rPr>
              <a:t>被</a:t>
            </a:r>
            <a:r>
              <a:rPr lang="zh-CN" altLang="en-US" sz="2800" dirty="0">
                <a:latin typeface="Times New Roman" panose="02020603050405020304" pitchFamily="18" charset="0"/>
                <a:cs typeface="Times New Roman" panose="02020603050405020304" pitchFamily="18" charset="0"/>
              </a:rPr>
              <a:t>烧到</a:t>
            </a:r>
            <a:r>
              <a:rPr lang="zh-CN" altLang="en-US" sz="2800" dirty="0" smtClean="0">
                <a:latin typeface="Times New Roman" panose="02020603050405020304" pitchFamily="18" charset="0"/>
                <a:cs typeface="Times New Roman" panose="02020603050405020304" pitchFamily="18" charset="0"/>
              </a:rPr>
              <a:t>手臂</a:t>
            </a:r>
            <a:r>
              <a:rPr lang="en-US" altLang="zh-CN" sz="2800" dirty="0" smtClean="0">
                <a:latin typeface="Times New Roman" panose="02020603050405020304" pitchFamily="18" charset="0"/>
                <a:cs typeface="Times New Roman" panose="02020603050405020304" pitchFamily="18" charset="0"/>
              </a:rPr>
              <a:t>, </a:t>
            </a:r>
            <a:r>
              <a:rPr lang="zh-CN" altLang="en-US" sz="2800" dirty="0" smtClean="0">
                <a:latin typeface="Times New Roman" panose="02020603050405020304" pitchFamily="18" charset="0"/>
                <a:cs typeface="Times New Roman" panose="02020603050405020304" pitchFamily="18" charset="0"/>
              </a:rPr>
              <a:t>手</a:t>
            </a:r>
            <a:r>
              <a:rPr lang="zh-CN" altLang="en-US" sz="2800" dirty="0">
                <a:latin typeface="Times New Roman" panose="02020603050405020304" pitchFamily="18" charset="0"/>
                <a:cs typeface="Times New Roman" panose="02020603050405020304" pitchFamily="18" charset="0"/>
              </a:rPr>
              <a:t>和胸部。</a:t>
            </a:r>
            <a:endParaRPr lang="en-US" altLang="en-US" sz="2800" dirty="0">
              <a:latin typeface="Times New Roman" panose="02020603050405020304" pitchFamily="18" charset="0"/>
              <a:cs typeface="Times New Roman" panose="02020603050405020304" pitchFamily="18" charset="0"/>
            </a:endParaRPr>
          </a:p>
        </p:txBody>
      </p:sp>
      <p:grpSp>
        <p:nvGrpSpPr>
          <p:cNvPr id="12" name="Group 11" descr="It shows the electrical burn consequence" title="Electrical burn"/>
          <p:cNvGrpSpPr/>
          <p:nvPr/>
        </p:nvGrpSpPr>
        <p:grpSpPr>
          <a:xfrm>
            <a:off x="457200" y="1066800"/>
            <a:ext cx="4114800" cy="2895600"/>
            <a:chOff x="-758420" y="2559516"/>
            <a:chExt cx="4966391" cy="3425560"/>
          </a:xfrm>
        </p:grpSpPr>
        <p:grpSp>
          <p:nvGrpSpPr>
            <p:cNvPr id="13" name="Group 12"/>
            <p:cNvGrpSpPr/>
            <p:nvPr/>
          </p:nvGrpSpPr>
          <p:grpSpPr>
            <a:xfrm>
              <a:off x="-758420" y="2559516"/>
              <a:ext cx="4966391" cy="2732127"/>
              <a:chOff x="-758420" y="2559516"/>
              <a:chExt cx="4966391" cy="2732127"/>
            </a:xfrm>
          </p:grpSpPr>
          <p:pic>
            <p:nvPicPr>
              <p:cNvPr id="15" name="Picture 1" descr="It shows the consequence of electrical burns" title="Electrical burn consequenc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1072" y="3110610"/>
                <a:ext cx="2463801" cy="2181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2"/>
              <p:cNvSpPr>
                <a:spLocks noChangeArrowheads="1"/>
              </p:cNvSpPr>
              <p:nvPr/>
            </p:nvSpPr>
            <p:spPr bwMode="auto">
              <a:xfrm>
                <a:off x="-758420" y="2559516"/>
                <a:ext cx="4966391" cy="61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eaLnBrk="1" hangingPunct="1">
                  <a:buFont typeface="Arial" panose="020B0604020202020204" pitchFamily="34" charset="0"/>
                  <a:buNone/>
                </a:pPr>
                <a:r>
                  <a:rPr lang="zh-CN" altLang="en-US" sz="2800" dirty="0">
                    <a:latin typeface="Times New Roman" panose="02020603050405020304" pitchFamily="18" charset="0"/>
                    <a:cs typeface="Times New Roman" panose="02020603050405020304" pitchFamily="18" charset="0"/>
                  </a:rPr>
                  <a:t>电流流入点的伤口</a:t>
                </a:r>
                <a:endParaRPr lang="en-US" altLang="en-US" sz="2800" dirty="0">
                  <a:latin typeface="Times New Roman" panose="02020603050405020304" pitchFamily="18" charset="0"/>
                  <a:cs typeface="Times New Roman" panose="02020603050405020304" pitchFamily="18" charset="0"/>
                </a:endParaRPr>
              </a:p>
            </p:txBody>
          </p:sp>
        </p:grpSp>
        <p:sp>
          <p:nvSpPr>
            <p:cNvPr id="14" name="Rectangle 7"/>
            <p:cNvSpPr>
              <a:spLocks noChangeArrowheads="1"/>
            </p:cNvSpPr>
            <p:nvPr/>
          </p:nvSpPr>
          <p:spPr bwMode="auto">
            <a:xfrm>
              <a:off x="92364" y="5366095"/>
              <a:ext cx="3521216" cy="618981"/>
            </a:xfrm>
            <a:prstGeom prst="rect">
              <a:avLst/>
            </a:prstGeom>
            <a:noFill/>
            <a:ln w="2540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a:r>
                <a:rPr lang="zh-CN" altLang="en-US" sz="2800" dirty="0">
                  <a:latin typeface="Times New Roman" panose="02020603050405020304" pitchFamily="18" charset="0"/>
                  <a:cs typeface="Times New Roman" panose="02020603050405020304" pitchFamily="18" charset="0"/>
                </a:rPr>
                <a:t>电流流入烧伤</a:t>
              </a:r>
              <a:endParaRPr lang="en-US" altLang="en-US" sz="2800" dirty="0">
                <a:latin typeface="Times New Roman" panose="02020603050405020304" pitchFamily="18" charset="0"/>
                <a:cs typeface="Times New Roman" panose="02020603050405020304" pitchFamily="18" charset="0"/>
              </a:endParaRPr>
            </a:p>
          </p:txBody>
        </p:sp>
      </p:grpSp>
      <p:grpSp>
        <p:nvGrpSpPr>
          <p:cNvPr id="17" name="Group 16" descr="It shows the consequence of electrical burns" title="Electrical burn"/>
          <p:cNvGrpSpPr/>
          <p:nvPr/>
        </p:nvGrpSpPr>
        <p:grpSpPr>
          <a:xfrm>
            <a:off x="4572000" y="990600"/>
            <a:ext cx="4359570" cy="2953101"/>
            <a:chOff x="2613388" y="2919189"/>
            <a:chExt cx="4543880" cy="3353482"/>
          </a:xfrm>
        </p:grpSpPr>
        <p:pic>
          <p:nvPicPr>
            <p:cNvPr id="18" name="Picture 3" descr="It shows the hazards and damages of electrical burns" title="electrical burn"/>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330044" y="3427444"/>
              <a:ext cx="3175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1"/>
            <p:cNvSpPr>
              <a:spLocks noChangeArrowheads="1"/>
            </p:cNvSpPr>
            <p:nvPr/>
          </p:nvSpPr>
          <p:spPr bwMode="auto">
            <a:xfrm>
              <a:off x="2613388" y="2919189"/>
              <a:ext cx="4543880" cy="594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eaLnBrk="1" hangingPunct="1">
                <a:buFont typeface="Arial" panose="020B0604020202020204" pitchFamily="34" charset="0"/>
                <a:buNone/>
              </a:pPr>
              <a:r>
                <a:rPr lang="zh-CN" altLang="en-US" sz="2800" dirty="0">
                  <a:latin typeface="Times New Roman" panose="02020603050405020304" pitchFamily="18" charset="0"/>
                  <a:cs typeface="Times New Roman" panose="02020603050405020304" pitchFamily="18" charset="0"/>
                </a:rPr>
                <a:t>电流流出点的伤口</a:t>
              </a:r>
              <a:endParaRPr lang="en-US" altLang="en-US" sz="2800" dirty="0">
                <a:latin typeface="Times New Roman" panose="02020603050405020304" pitchFamily="18" charset="0"/>
                <a:cs typeface="Times New Roman" panose="02020603050405020304" pitchFamily="18" charset="0"/>
              </a:endParaRPr>
            </a:p>
          </p:txBody>
        </p:sp>
        <p:sp>
          <p:nvSpPr>
            <p:cNvPr id="27" name="Rectangle 13"/>
            <p:cNvSpPr>
              <a:spLocks noChangeArrowheads="1"/>
            </p:cNvSpPr>
            <p:nvPr/>
          </p:nvSpPr>
          <p:spPr bwMode="auto">
            <a:xfrm>
              <a:off x="3552956" y="5678513"/>
              <a:ext cx="2634400" cy="594158"/>
            </a:xfrm>
            <a:prstGeom prst="rect">
              <a:avLst/>
            </a:prstGeom>
            <a:noFill/>
            <a:ln w="2540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a:r>
                <a:rPr lang="zh-CN" altLang="en-US" sz="2800" dirty="0">
                  <a:latin typeface="Times New Roman" panose="02020603050405020304" pitchFamily="18" charset="0"/>
                  <a:cs typeface="Times New Roman" panose="02020603050405020304" pitchFamily="18" charset="0"/>
                </a:rPr>
                <a:t>电流流出烧伤</a:t>
              </a:r>
              <a:endParaRPr lang="en-US" altLang="en-US" sz="2800" dirty="0">
                <a:latin typeface="Times New Roman" panose="02020603050405020304" pitchFamily="18" charset="0"/>
                <a:cs typeface="Times New Roman" panose="02020603050405020304" pitchFamily="18" charset="0"/>
              </a:endParaRPr>
            </a:p>
          </p:txBody>
        </p:sp>
      </p:grpSp>
      <p:sp>
        <p:nvSpPr>
          <p:cNvPr id="28" name="Text Box 19" descr="OSHA’s Silica eTool identifies some industries silica exposure may take place" title="Industry Names"/>
          <p:cNvSpPr txBox="1">
            <a:spLocks noChangeArrowheads="1"/>
          </p:cNvSpPr>
          <p:nvPr/>
        </p:nvSpPr>
        <p:spPr bwMode="auto">
          <a:xfrm>
            <a:off x="4191000" y="4095690"/>
            <a:ext cx="4724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a:defRPr/>
            </a:pPr>
            <a:r>
              <a:rPr lang="zh-CN" altLang="en-US" sz="2400" dirty="0">
                <a:latin typeface="Times New Roman" panose="02020603050405020304" pitchFamily="18" charset="0"/>
                <a:cs typeface="Times New Roman" panose="02020603050405020304" pitchFamily="18" charset="0"/>
              </a:rPr>
              <a:t>资料来源</a:t>
            </a:r>
            <a:r>
              <a:rPr lang="en-US" altLang="zh-CN" sz="2400" dirty="0">
                <a:latin typeface="Times New Roman" panose="02020603050405020304" pitchFamily="18" charset="0"/>
                <a:cs typeface="Times New Roman" panose="02020603050405020304" pitchFamily="18" charset="0"/>
              </a:rPr>
              <a:t>: OSHA</a:t>
            </a:r>
            <a:r>
              <a:rPr lang="zh-CN" altLang="en-US" sz="2400" dirty="0">
                <a:latin typeface="Times New Roman" panose="02020603050405020304" pitchFamily="18" charset="0"/>
                <a:cs typeface="Times New Roman" panose="02020603050405020304" pitchFamily="18" charset="0"/>
              </a:rPr>
              <a:t>的电气事故</a:t>
            </a:r>
            <a:r>
              <a:rPr lang="en-US" altLang="zh-CN" sz="2400" dirty="0" err="1">
                <a:latin typeface="Times New Roman" panose="02020603050405020304" pitchFamily="18" charset="0"/>
                <a:cs typeface="Times New Roman" panose="02020603050405020304" pitchFamily="18" charset="0"/>
              </a:rPr>
              <a:t>eTool</a:t>
            </a:r>
            <a:endParaRPr lang="en-US"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945680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7200" y="503238"/>
            <a:ext cx="8229600" cy="563562"/>
          </a:xfrm>
        </p:spPr>
        <p:txBody>
          <a:bodyPr>
            <a:normAutofit fontScale="90000"/>
          </a:bodyPr>
          <a:lstStyle/>
          <a:p>
            <a:r>
              <a:rPr lang="zh-CN" altLang="en-US" dirty="0" smtClean="0">
                <a:latin typeface="Times New Roman" panose="02020603050405020304" pitchFamily="18" charset="0"/>
                <a:ea typeface="SimSun" panose="02010600030101010101" pitchFamily="2" charset="-122"/>
              </a:rPr>
              <a:t> 电</a:t>
            </a:r>
            <a:r>
              <a:rPr lang="zh-CN" altLang="en-US" dirty="0">
                <a:latin typeface="Times New Roman" panose="02020603050405020304" pitchFamily="18" charset="0"/>
                <a:ea typeface="SimSun" panose="02010600030101010101" pitchFamily="2" charset="-122"/>
              </a:rPr>
              <a:t>烧伤</a:t>
            </a:r>
            <a:endParaRPr lang="en-US" altLang="en-US" dirty="0">
              <a:latin typeface="Times New Roman" panose="02020603050405020304" pitchFamily="18" charset="0"/>
              <a:ea typeface="SimSun" panose="02010600030101010101" pitchFamily="2" charset="-122"/>
            </a:endParaRPr>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44</a:t>
            </a:fld>
            <a:endParaRPr lang="en-US" dirty="0"/>
          </a:p>
        </p:txBody>
      </p:sp>
      <p:sp>
        <p:nvSpPr>
          <p:cNvPr id="20" name="Rectangle 2"/>
          <p:cNvSpPr>
            <a:spLocks noChangeArrowheads="1"/>
          </p:cNvSpPr>
          <p:nvPr/>
        </p:nvSpPr>
        <p:spPr bwMode="auto">
          <a:xfrm>
            <a:off x="443696" y="1211759"/>
            <a:ext cx="6033304"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buClr>
                <a:srgbClr val="0000FF"/>
              </a:buClr>
              <a:buFont typeface="Wingdings" panose="05000000000000000000" pitchFamily="2" charset="2"/>
              <a:buChar char="q"/>
            </a:pPr>
            <a:r>
              <a:rPr lang="zh-CN" altLang="en-US" sz="2800" dirty="0">
                <a:latin typeface="Times New Roman" panose="02020603050405020304" pitchFamily="18" charset="0"/>
                <a:cs typeface="Times New Roman" panose="02020603050405020304" pitchFamily="18" charset="0"/>
              </a:rPr>
              <a:t>电击造成严重伤害</a:t>
            </a:r>
            <a:endParaRPr lang="en-US" altLang="en-US" sz="2800" dirty="0">
              <a:latin typeface="Times New Roman" panose="02020603050405020304" pitchFamily="18" charset="0"/>
              <a:cs typeface="Times New Roman" panose="02020603050405020304" pitchFamily="18" charset="0"/>
            </a:endParaRPr>
          </a:p>
          <a:p>
            <a:pPr marL="457200" indent="-457200">
              <a:buClr>
                <a:srgbClr val="0000FF"/>
              </a:buClr>
              <a:buFont typeface="Wingdings" panose="05000000000000000000" pitchFamily="2" charset="2"/>
              <a:buChar char="q"/>
            </a:pPr>
            <a:endParaRPr lang="en-US" altLang="zh-CN" sz="2800" dirty="0" smtClean="0">
              <a:latin typeface="Times New Roman" panose="02020603050405020304" pitchFamily="18" charset="0"/>
              <a:cs typeface="Times New Roman" panose="02020603050405020304" pitchFamily="18" charset="0"/>
            </a:endParaRPr>
          </a:p>
          <a:p>
            <a:pPr marL="457200" indent="-457200">
              <a:buClr>
                <a:srgbClr val="0000FF"/>
              </a:buClr>
              <a:buFont typeface="Wingdings" panose="05000000000000000000" pitchFamily="2" charset="2"/>
              <a:buChar char="q"/>
            </a:pPr>
            <a:r>
              <a:rPr lang="en-US" altLang="zh-CN" sz="2800" dirty="0" smtClean="0">
                <a:latin typeface="Times New Roman" panose="02020603050405020304" pitchFamily="18" charset="0"/>
                <a:cs typeface="Times New Roman" panose="02020603050405020304" pitchFamily="18" charset="0"/>
              </a:rPr>
              <a:t>2017</a:t>
            </a:r>
            <a:r>
              <a:rPr lang="zh-CN" altLang="en-US" sz="2800" dirty="0">
                <a:latin typeface="Times New Roman" panose="02020603050405020304" pitchFamily="18" charset="0"/>
                <a:cs typeface="Times New Roman" panose="02020603050405020304" pitchFamily="18" charset="0"/>
              </a:rPr>
              <a:t>年，</a:t>
            </a:r>
            <a:r>
              <a:rPr lang="en-US" altLang="zh-CN" sz="2800" dirty="0">
                <a:latin typeface="Times New Roman" panose="02020603050405020304" pitchFamily="18" charset="0"/>
                <a:cs typeface="Times New Roman" panose="02020603050405020304" pitchFamily="18" charset="0"/>
              </a:rPr>
              <a:t>71</a:t>
            </a:r>
            <a:r>
              <a:rPr lang="zh-CN" altLang="en-US" sz="2800" dirty="0">
                <a:latin typeface="Times New Roman" panose="02020603050405020304" pitchFamily="18" charset="0"/>
                <a:cs typeface="Times New Roman" panose="02020603050405020304" pitchFamily="18" charset="0"/>
              </a:rPr>
              <a:t>名工人死于触电身亡</a:t>
            </a:r>
            <a:endParaRPr lang="en-US" altLang="en-US" sz="2800" dirty="0">
              <a:latin typeface="Times New Roman" panose="02020603050405020304" pitchFamily="18" charset="0"/>
              <a:cs typeface="Times New Roman" panose="02020603050405020304" pitchFamily="18" charset="0"/>
            </a:endParaRPr>
          </a:p>
          <a:p>
            <a:pPr marL="457200" indent="-457200">
              <a:buClr>
                <a:srgbClr val="0000FF"/>
              </a:buClr>
              <a:buFont typeface="Wingdings" panose="05000000000000000000" pitchFamily="2" charset="2"/>
              <a:buChar char="q"/>
            </a:pPr>
            <a:endParaRPr lang="en-US" altLang="zh-CN" sz="2800" dirty="0" smtClean="0">
              <a:latin typeface="Times New Roman" panose="02020603050405020304" pitchFamily="18" charset="0"/>
              <a:cs typeface="Times New Roman" panose="02020603050405020304" pitchFamily="18" charset="0"/>
            </a:endParaRPr>
          </a:p>
          <a:p>
            <a:pPr marL="457200" indent="-457200">
              <a:buClr>
                <a:srgbClr val="0000FF"/>
              </a:buClr>
              <a:buFont typeface="Wingdings" panose="05000000000000000000" pitchFamily="2" charset="2"/>
              <a:buChar char="q"/>
            </a:pPr>
            <a:r>
              <a:rPr lang="en-US" altLang="zh-CN" sz="2800" dirty="0" smtClean="0">
                <a:latin typeface="Times New Roman" panose="02020603050405020304" pitchFamily="18" charset="0"/>
                <a:cs typeface="Times New Roman" panose="02020603050405020304" pitchFamily="18" charset="0"/>
              </a:rPr>
              <a:t>2017</a:t>
            </a:r>
            <a:r>
              <a:rPr lang="zh-CN" altLang="en-US" sz="2800" dirty="0">
                <a:latin typeface="Times New Roman" panose="02020603050405020304" pitchFamily="18" charset="0"/>
                <a:cs typeface="Times New Roman" panose="02020603050405020304" pitchFamily="18" charset="0"/>
              </a:rPr>
              <a:t>年建筑总死亡人数的</a:t>
            </a:r>
            <a:r>
              <a:rPr lang="en-US" altLang="zh-CN" sz="2800" dirty="0">
                <a:latin typeface="Times New Roman" panose="02020603050405020304" pitchFamily="18" charset="0"/>
                <a:cs typeface="Times New Roman" panose="02020603050405020304" pitchFamily="18" charset="0"/>
              </a:rPr>
              <a:t>7.3</a:t>
            </a:r>
            <a:r>
              <a:rPr lang="zh-CN" altLang="en-US" sz="2800" dirty="0">
                <a:latin typeface="Times New Roman" panose="02020603050405020304" pitchFamily="18" charset="0"/>
                <a:cs typeface="Times New Roman" panose="02020603050405020304" pitchFamily="18" charset="0"/>
              </a:rPr>
              <a:t>％</a:t>
            </a:r>
            <a:endParaRPr lang="en-US" altLang="en-US" sz="2800" dirty="0">
              <a:latin typeface="Times New Roman" panose="02020603050405020304" pitchFamily="18" charset="0"/>
              <a:cs typeface="Times New Roman" panose="02020603050405020304" pitchFamily="18" charset="0"/>
            </a:endParaRPr>
          </a:p>
        </p:txBody>
      </p:sp>
      <p:sp>
        <p:nvSpPr>
          <p:cNvPr id="22" name="Text Box 19" descr="OSHA’s Silica eTool identifies some industries silica exposure may take place" title="Industry Names"/>
          <p:cNvSpPr txBox="1">
            <a:spLocks noChangeArrowheads="1"/>
          </p:cNvSpPr>
          <p:nvPr/>
        </p:nvSpPr>
        <p:spPr bwMode="auto">
          <a:xfrm>
            <a:off x="5726978" y="5592128"/>
            <a:ext cx="27619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ja-JP" altLang="en-US" sz="2000" dirty="0">
                <a:solidFill>
                  <a:srgbClr val="000000"/>
                </a:solidFill>
                <a:latin typeface="Times New Roman" panose="02020603050405020304" pitchFamily="18" charset="0"/>
                <a:cs typeface="Times New Roman" panose="02020603050405020304" pitchFamily="18" charset="0"/>
              </a:rPr>
              <a:t>来源</a:t>
            </a:r>
            <a:r>
              <a:rPr lang="en-US" altLang="en-US" sz="2000" dirty="0" smtClean="0">
                <a:solidFill>
                  <a:srgbClr val="000000"/>
                </a:solidFill>
                <a:latin typeface="Times New Roman" panose="02020603050405020304" pitchFamily="18" charset="0"/>
                <a:cs typeface="Times New Roman" panose="02020603050405020304" pitchFamily="18" charset="0"/>
              </a:rPr>
              <a:t> </a:t>
            </a:r>
            <a:r>
              <a:rPr lang="en-US" altLang="en-US" sz="2000" dirty="0">
                <a:solidFill>
                  <a:srgbClr val="000000"/>
                </a:solidFill>
                <a:latin typeface="Times New Roman" panose="02020603050405020304" pitchFamily="18" charset="0"/>
                <a:cs typeface="Times New Roman" panose="02020603050405020304" pitchFamily="18" charset="0"/>
              </a:rPr>
              <a:t>: </a:t>
            </a:r>
            <a:r>
              <a:rPr lang="en-US" altLang="en-US" sz="2000" dirty="0" smtClean="0">
                <a:solidFill>
                  <a:srgbClr val="000000"/>
                </a:solidFill>
                <a:latin typeface="Times New Roman" panose="02020603050405020304" pitchFamily="18" charset="0"/>
                <a:cs typeface="Times New Roman" panose="02020603050405020304" pitchFamily="18" charset="0"/>
              </a:rPr>
              <a:t>OSHA’s </a:t>
            </a:r>
            <a:r>
              <a:rPr lang="en-US" altLang="zh-CN" sz="2000" dirty="0" smtClean="0">
                <a:solidFill>
                  <a:srgbClr val="000000"/>
                </a:solidFill>
                <a:latin typeface="Times New Roman" panose="02020603050405020304" pitchFamily="18" charset="0"/>
                <a:cs typeface="Times New Roman" panose="02020603050405020304" pitchFamily="18" charset="0"/>
              </a:rPr>
              <a:t>4</a:t>
            </a:r>
            <a:r>
              <a:rPr lang="zh-CN" altLang="en-US" sz="2000" dirty="0" smtClean="0">
                <a:solidFill>
                  <a:srgbClr val="000000"/>
                </a:solidFill>
                <a:latin typeface="Times New Roman" panose="02020603050405020304" pitchFamily="18" charset="0"/>
                <a:cs typeface="Times New Roman" panose="02020603050405020304" pitchFamily="18" charset="0"/>
              </a:rPr>
              <a:t>个重点</a:t>
            </a:r>
            <a:endParaRPr lang="en-US" altLang="en-US" sz="2000" dirty="0">
              <a:solidFill>
                <a:srgbClr val="000000"/>
              </a:solidFill>
              <a:latin typeface="Times New Roman" panose="02020603050405020304" pitchFamily="18" charset="0"/>
              <a:cs typeface="Times New Roman" panose="02020603050405020304" pitchFamily="18" charset="0"/>
            </a:endParaRPr>
          </a:p>
        </p:txBody>
      </p:sp>
      <p:pic>
        <p:nvPicPr>
          <p:cNvPr id="23" name="Picture 22" descr="It is a warning sign for electrical hazards" title="electrical burn warni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15156" y="3200400"/>
            <a:ext cx="2566844" cy="2357460"/>
          </a:xfrm>
          <a:prstGeom prst="rect">
            <a:avLst/>
          </a:prstGeom>
        </p:spPr>
      </p:pic>
      <p:sp>
        <p:nvSpPr>
          <p:cNvPr id="11" name="TextBox 1">
            <a:hlinkClick r:id="rId4"/>
          </p:cNvPr>
          <p:cNvSpPr txBox="1">
            <a:spLocks noChangeArrowheads="1"/>
          </p:cNvSpPr>
          <p:nvPr/>
        </p:nvSpPr>
        <p:spPr bwMode="auto">
          <a:xfrm>
            <a:off x="304800" y="4267200"/>
            <a:ext cx="502226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CC00"/>
              </a:buClr>
              <a:buChar char="•"/>
              <a:defRPr sz="2800">
                <a:solidFill>
                  <a:schemeClr val="bg1"/>
                </a:solidFill>
                <a:latin typeface="Arial" panose="020B0604020202020204" pitchFamily="34" charset="0"/>
              </a:defRPr>
            </a:lvl1pPr>
            <a:lvl2pPr marL="742950" indent="-285750">
              <a:spcBef>
                <a:spcPct val="20000"/>
              </a:spcBef>
              <a:buClr>
                <a:srgbClr val="FFCC00"/>
              </a:buClr>
              <a:buFont typeface="Wingdings" panose="05000000000000000000" pitchFamily="2" charset="2"/>
              <a:buChar char="Ø"/>
              <a:defRPr sz="2800">
                <a:solidFill>
                  <a:schemeClr val="bg1"/>
                </a:solidFill>
                <a:latin typeface="Arial" panose="020B0604020202020204" pitchFamily="34" charset="0"/>
              </a:defRPr>
            </a:lvl2pPr>
            <a:lvl3pPr marL="1143000" indent="-228600">
              <a:spcBef>
                <a:spcPct val="20000"/>
              </a:spcBef>
              <a:buFont typeface="Wingdings" panose="05000000000000000000" pitchFamily="2" charset="2"/>
              <a:buChar char="•"/>
              <a:defRPr sz="2400">
                <a:solidFill>
                  <a:schemeClr val="bg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bg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bg1"/>
                </a:solidFill>
                <a:latin typeface="Arial" panose="020B0604020202020204" pitchFamily="34" charset="0"/>
              </a:defRPr>
            </a:lvl9pPr>
          </a:lstStyle>
          <a:p>
            <a:pPr>
              <a:spcBef>
                <a:spcPct val="0"/>
              </a:spcBef>
              <a:buClrTx/>
              <a:buFontTx/>
              <a:buNone/>
            </a:pPr>
            <a:r>
              <a:rPr lang="zh-CN" altLang="en-US" sz="3200" b="1" dirty="0" smtClean="0">
                <a:solidFill>
                  <a:schemeClr val="tx1"/>
                </a:solidFill>
                <a:latin typeface="Times New Roman" panose="02020603050405020304" pitchFamily="18" charset="0"/>
                <a:hlinkClick r:id="rId4"/>
              </a:rPr>
              <a:t>视频 </a:t>
            </a:r>
            <a:r>
              <a:rPr lang="en-US" altLang="zh-CN" sz="3200" b="1" dirty="0" smtClean="0">
                <a:solidFill>
                  <a:schemeClr val="tx1"/>
                </a:solidFill>
                <a:latin typeface="Times New Roman" panose="02020603050405020304" pitchFamily="18" charset="0"/>
                <a:hlinkClick r:id="rId4"/>
              </a:rPr>
              <a:t>- </a:t>
            </a:r>
            <a:r>
              <a:rPr lang="zh-CN" altLang="en-US" sz="3200" b="1" dirty="0" smtClean="0">
                <a:solidFill>
                  <a:schemeClr val="tx1"/>
                </a:solidFill>
                <a:latin typeface="Times New Roman" panose="02020603050405020304" pitchFamily="18" charset="0"/>
                <a:hlinkClick r:id="rId4"/>
              </a:rPr>
              <a:t>当人被电击时</a:t>
            </a:r>
            <a:r>
              <a:rPr lang="en-US" altLang="zh-CN" sz="3200" b="1" dirty="0" smtClean="0">
                <a:solidFill>
                  <a:schemeClr val="tx1"/>
                </a:solidFill>
                <a:latin typeface="Times New Roman" panose="02020603050405020304" pitchFamily="18" charset="0"/>
                <a:hlinkClick r:id="rId4"/>
              </a:rPr>
              <a:t>, </a:t>
            </a:r>
            <a:r>
              <a:rPr lang="zh-CN" altLang="en-US" sz="3200" b="1" dirty="0" smtClean="0">
                <a:solidFill>
                  <a:schemeClr val="tx1"/>
                </a:solidFill>
                <a:latin typeface="Times New Roman" panose="02020603050405020304" pitchFamily="18" charset="0"/>
                <a:hlinkClick r:id="rId4"/>
              </a:rPr>
              <a:t>人的身体究竟会发生什么？</a:t>
            </a:r>
            <a:endParaRPr lang="en-US" altLang="en-US" sz="3200" b="1"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57297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7200" y="503238"/>
            <a:ext cx="8229600" cy="563562"/>
          </a:xfrm>
        </p:spPr>
        <p:txBody>
          <a:bodyPr>
            <a:normAutofit fontScale="90000"/>
          </a:bodyPr>
          <a:lstStyle/>
          <a:p>
            <a:r>
              <a:rPr lang="ja-JP" altLang="en-US" dirty="0">
                <a:latin typeface="Times New Roman" panose="02020603050405020304" pitchFamily="18" charset="0"/>
                <a:ea typeface="SimSun" panose="02010600030101010101" pitchFamily="2" charset="-122"/>
              </a:rPr>
              <a:t>电击</a:t>
            </a:r>
            <a:endParaRPr lang="en-US"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45</a:t>
            </a:fld>
            <a:endParaRPr lang="en-US" dirty="0"/>
          </a:p>
        </p:txBody>
      </p:sp>
      <p:sp>
        <p:nvSpPr>
          <p:cNvPr id="11" name="Rectangle 2"/>
          <p:cNvSpPr>
            <a:spLocks noChangeArrowheads="1"/>
          </p:cNvSpPr>
          <p:nvPr/>
        </p:nvSpPr>
        <p:spPr bwMode="auto">
          <a:xfrm>
            <a:off x="312919" y="1747029"/>
            <a:ext cx="6621281"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eaLnBrk="1" hangingPunct="1">
              <a:buClr>
                <a:srgbClr val="0000FF"/>
              </a:buClr>
              <a:buFont typeface="Wingdings" panose="05000000000000000000" pitchFamily="2" charset="2"/>
              <a:buChar char="q"/>
            </a:pPr>
            <a:r>
              <a:rPr lang="en-US" altLang="en-US" sz="2800" dirty="0" smtClean="0">
                <a:latin typeface="Times New Roman" panose="02020603050405020304" pitchFamily="18" charset="0"/>
                <a:ea typeface="MS PGothic" panose="020B0600070205080204" pitchFamily="34" charset="-128"/>
                <a:cs typeface="AR PL UMing HK" charset="0"/>
              </a:rPr>
              <a:t> </a:t>
            </a:r>
            <a:r>
              <a:rPr lang="zh-CN" altLang="en-US" sz="3200" dirty="0">
                <a:latin typeface="Times New Roman" panose="02020603050405020304" pitchFamily="18" charset="0"/>
                <a:cs typeface="Times New Roman" panose="02020603050405020304" pitchFamily="18" charset="0"/>
              </a:rPr>
              <a:t>电击伤害取决于</a:t>
            </a:r>
            <a:endParaRPr lang="en-US" altLang="en-US" sz="3200" dirty="0">
              <a:latin typeface="Times New Roman" panose="02020603050405020304" pitchFamily="18" charset="0"/>
              <a:cs typeface="Times New Roman" panose="02020603050405020304" pitchFamily="18" charset="0"/>
            </a:endParaRPr>
          </a:p>
          <a:p>
            <a:pPr marL="914400" lvl="1" indent="-457200" eaLnBrk="1" hangingPunct="1">
              <a:buClr>
                <a:srgbClr val="0000FF"/>
              </a:buClr>
              <a:buFont typeface="Wingdings" panose="05000000000000000000" pitchFamily="2" charset="2"/>
              <a:buChar char="§"/>
            </a:pPr>
            <a:r>
              <a:rPr lang="zh-CN" altLang="en-US" sz="3200" dirty="0">
                <a:latin typeface="Times New Roman" panose="02020603050405020304" pitchFamily="18" charset="0"/>
                <a:cs typeface="Times New Roman" panose="02020603050405020304" pitchFamily="18" charset="0"/>
              </a:rPr>
              <a:t>电流路径</a:t>
            </a:r>
            <a:endParaRPr lang="en-US" altLang="en-US" sz="3200" dirty="0">
              <a:latin typeface="Times New Roman" panose="02020603050405020304" pitchFamily="18" charset="0"/>
              <a:cs typeface="Times New Roman" panose="02020603050405020304" pitchFamily="18" charset="0"/>
            </a:endParaRPr>
          </a:p>
          <a:p>
            <a:pPr marL="914400" lvl="1" indent="-457200" eaLnBrk="1" hangingPunct="1">
              <a:buClr>
                <a:srgbClr val="0000FF"/>
              </a:buClr>
              <a:buFont typeface="Wingdings" panose="05000000000000000000" pitchFamily="2" charset="2"/>
              <a:buChar char="§"/>
            </a:pPr>
            <a:r>
              <a:rPr lang="zh-CN" altLang="en-US" sz="3200" dirty="0">
                <a:latin typeface="Times New Roman" panose="02020603050405020304" pitchFamily="18" charset="0"/>
                <a:cs typeface="Times New Roman" panose="02020603050405020304" pitchFamily="18" charset="0"/>
              </a:rPr>
              <a:t>电流强度</a:t>
            </a:r>
            <a:endParaRPr lang="en-US" altLang="en-US" sz="3200" dirty="0">
              <a:latin typeface="Times New Roman" panose="02020603050405020304" pitchFamily="18" charset="0"/>
              <a:cs typeface="Times New Roman" panose="02020603050405020304" pitchFamily="18" charset="0"/>
            </a:endParaRPr>
          </a:p>
          <a:p>
            <a:pPr marL="914400" lvl="1" indent="-457200" eaLnBrk="1" hangingPunct="1">
              <a:buClr>
                <a:srgbClr val="0000FF"/>
              </a:buClr>
              <a:buFont typeface="Wingdings" panose="05000000000000000000" pitchFamily="2" charset="2"/>
              <a:buChar char="§"/>
            </a:pPr>
            <a:r>
              <a:rPr lang="zh-CN" altLang="en-US" sz="3200" dirty="0">
                <a:latin typeface="Times New Roman" panose="02020603050405020304" pitchFamily="18" charset="0"/>
                <a:cs typeface="Times New Roman" panose="02020603050405020304" pitchFamily="18" charset="0"/>
              </a:rPr>
              <a:t>身体接触时间</a:t>
            </a:r>
            <a:endParaRPr lang="en-US" altLang="en-US" sz="3200" dirty="0">
              <a:latin typeface="Times New Roman" panose="02020603050405020304" pitchFamily="18" charset="0"/>
              <a:cs typeface="Times New Roman" panose="02020603050405020304" pitchFamily="18" charset="0"/>
            </a:endParaRPr>
          </a:p>
        </p:txBody>
      </p:sp>
      <p:sp>
        <p:nvSpPr>
          <p:cNvPr id="12" name="Rectangle 2"/>
          <p:cNvSpPr>
            <a:spLocks noChangeArrowheads="1"/>
          </p:cNvSpPr>
          <p:nvPr/>
        </p:nvSpPr>
        <p:spPr bwMode="auto">
          <a:xfrm>
            <a:off x="304209" y="1219200"/>
            <a:ext cx="777299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eaLnBrk="1" hangingPunct="1">
              <a:buClr>
                <a:srgbClr val="0000FF"/>
              </a:buClr>
              <a:buFont typeface="Wingdings" panose="05000000000000000000" pitchFamily="2" charset="2"/>
              <a:buChar char="q"/>
            </a:pPr>
            <a:r>
              <a:rPr lang="en-US" altLang="en-US" sz="2800" dirty="0" smtClean="0">
                <a:latin typeface="Times New Roman" panose="02020603050405020304" pitchFamily="18" charset="0"/>
                <a:ea typeface="MS PGothic" panose="020B0600070205080204" pitchFamily="34" charset="-128"/>
                <a:cs typeface="AR PL UMing HK" charset="0"/>
              </a:rPr>
              <a:t> </a:t>
            </a:r>
            <a:r>
              <a:rPr lang="zh-CN" altLang="en-US" sz="3200" dirty="0">
                <a:latin typeface="Times New Roman" panose="02020603050405020304" pitchFamily="18" charset="0"/>
                <a:cs typeface="Times New Roman" panose="02020603050405020304" pitchFamily="18" charset="0"/>
              </a:rPr>
              <a:t>低电压并不意味着低危害</a:t>
            </a:r>
            <a:endParaRPr lang="en-US" altLang="en-US" sz="3200" dirty="0">
              <a:latin typeface="Times New Roman" panose="02020603050405020304" pitchFamily="18" charset="0"/>
              <a:cs typeface="Times New Roman" panose="02020603050405020304" pitchFamily="18" charset="0"/>
            </a:endParaRPr>
          </a:p>
        </p:txBody>
      </p:sp>
      <p:sp>
        <p:nvSpPr>
          <p:cNvPr id="13" name="Rectangle 2"/>
          <p:cNvSpPr>
            <a:spLocks noChangeArrowheads="1"/>
          </p:cNvSpPr>
          <p:nvPr/>
        </p:nvSpPr>
        <p:spPr bwMode="auto">
          <a:xfrm>
            <a:off x="397827" y="4256782"/>
            <a:ext cx="836517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eaLnBrk="1" hangingPunct="1">
              <a:buClr>
                <a:srgbClr val="0000FF"/>
              </a:buClr>
              <a:buFont typeface="Wingdings" panose="05000000000000000000" pitchFamily="2" charset="2"/>
              <a:buChar char="q"/>
            </a:pPr>
            <a:r>
              <a:rPr lang="zh-CN" altLang="en-US" sz="3200" dirty="0">
                <a:latin typeface="Times New Roman" panose="02020603050405020304" pitchFamily="18" charset="0"/>
                <a:cs typeface="Times New Roman" panose="02020603050405020304" pitchFamily="18" charset="0"/>
              </a:rPr>
              <a:t>人体电击最危险的途径是什么</a:t>
            </a:r>
            <a:r>
              <a:rPr lang="zh-CN" altLang="en-US" sz="3200" dirty="0" smtClean="0">
                <a:latin typeface="Times New Roman" panose="02020603050405020304" pitchFamily="18" charset="0"/>
                <a:cs typeface="Times New Roman" panose="02020603050405020304" pitchFamily="18" charset="0"/>
              </a:rPr>
              <a:t>？</a:t>
            </a:r>
            <a:endParaRPr lang="en-US" altLang="zh-CN" sz="3200" dirty="0" smtClean="0">
              <a:latin typeface="Times New Roman" panose="02020603050405020304" pitchFamily="18" charset="0"/>
              <a:cs typeface="Times New Roman" panose="02020603050405020304" pitchFamily="18" charset="0"/>
            </a:endParaRPr>
          </a:p>
          <a:p>
            <a:pPr eaLnBrk="1" hangingPunct="1">
              <a:buClr>
                <a:srgbClr val="0000FF"/>
              </a:buClr>
            </a:pPr>
            <a:r>
              <a:rPr lang="en-US" altLang="zh-CN" sz="3200" dirty="0" smtClean="0">
                <a:latin typeface="Times New Roman" panose="02020603050405020304" pitchFamily="18" charset="0"/>
                <a:cs typeface="Times New Roman" panose="02020603050405020304" pitchFamily="18" charset="0"/>
              </a:rPr>
              <a:t>     </a:t>
            </a:r>
            <a:r>
              <a:rPr lang="zh-CN" altLang="en-US" sz="3200" dirty="0" smtClean="0">
                <a:latin typeface="Times New Roman" panose="02020603050405020304" pitchFamily="18" charset="0"/>
                <a:cs typeface="Times New Roman" panose="02020603050405020304" pitchFamily="18" charset="0"/>
              </a:rPr>
              <a:t>头部</a:t>
            </a:r>
            <a:r>
              <a:rPr lang="zh-CN" altLang="en-US" sz="3200" dirty="0">
                <a:latin typeface="Times New Roman" panose="02020603050405020304" pitchFamily="18" charset="0"/>
                <a:cs typeface="Times New Roman" panose="02020603050405020304" pitchFamily="18" charset="0"/>
              </a:rPr>
              <a:t>？心脏？还是手脚</a:t>
            </a:r>
            <a:r>
              <a:rPr lang="en-US" altLang="en-US" sz="3200" dirty="0">
                <a:latin typeface="Times New Roman" panose="02020603050405020304" pitchFamily="18" charset="0"/>
                <a:cs typeface="Times New Roman" panose="02020603050405020304" pitchFamily="18" charset="0"/>
              </a:rPr>
              <a:t>?</a:t>
            </a:r>
          </a:p>
        </p:txBody>
      </p:sp>
      <p:sp>
        <p:nvSpPr>
          <p:cNvPr id="14" name="Rectangle 7"/>
          <p:cNvSpPr>
            <a:spLocks noChangeArrowheads="1"/>
          </p:cNvSpPr>
          <p:nvPr/>
        </p:nvSpPr>
        <p:spPr bwMode="auto">
          <a:xfrm>
            <a:off x="381000" y="5415915"/>
            <a:ext cx="859595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just">
              <a:buClr>
                <a:srgbClr val="3333FF"/>
              </a:buClr>
            </a:pPr>
            <a:r>
              <a:rPr lang="zh-CN" altLang="en-US" sz="3200" dirty="0">
                <a:latin typeface="Times New Roman" panose="02020603050405020304" pitchFamily="18" charset="0"/>
                <a:cs typeface="Times New Roman" panose="02020603050405020304" pitchFamily="18" charset="0"/>
              </a:rPr>
              <a:t>答</a:t>
            </a:r>
            <a:r>
              <a:rPr lang="en-US" altLang="en-US" sz="3200" dirty="0" smtClean="0">
                <a:latin typeface="Times New Roman" panose="02020603050405020304" pitchFamily="18" charset="0"/>
                <a:cs typeface="Times New Roman" panose="02020603050405020304" pitchFamily="18" charset="0"/>
              </a:rPr>
              <a:t>: </a:t>
            </a:r>
            <a:r>
              <a:rPr lang="zh-CN" altLang="en-US" sz="3200" dirty="0" smtClean="0">
                <a:latin typeface="Times New Roman" panose="02020603050405020304" pitchFamily="18" charset="0"/>
                <a:cs typeface="Times New Roman" panose="02020603050405020304" pitchFamily="18" charset="0"/>
              </a:rPr>
              <a:t>心脏</a:t>
            </a:r>
            <a:r>
              <a:rPr lang="en-US" altLang="en-US" sz="3200" dirty="0" smtClean="0">
                <a:latin typeface="Times New Roman" panose="02020603050405020304" pitchFamily="18" charset="0"/>
                <a:cs typeface="Times New Roman" panose="02020603050405020304" pitchFamily="18" charset="0"/>
              </a:rPr>
              <a:t>.</a:t>
            </a:r>
            <a:r>
              <a:rPr lang="zh-CN" altLang="en-US" sz="3200" dirty="0">
                <a:latin typeface="Times New Roman" panose="02020603050405020304" pitchFamily="18" charset="0"/>
                <a:cs typeface="Times New Roman" panose="02020603050405020304" pitchFamily="18" charset="0"/>
              </a:rPr>
              <a:t>流过心脏的</a:t>
            </a:r>
            <a:r>
              <a:rPr lang="en-US" altLang="zh-CN" sz="3200" dirty="0" smtClean="0">
                <a:latin typeface="Times New Roman" panose="02020603050405020304" pitchFamily="18" charset="0"/>
                <a:cs typeface="Times New Roman" panose="02020603050405020304" pitchFamily="18" charset="0"/>
              </a:rPr>
              <a:t>50</a:t>
            </a:r>
            <a:r>
              <a:rPr lang="zh-CN" altLang="en-US" sz="3200" dirty="0" smtClean="0">
                <a:latin typeface="Times New Roman" panose="02020603050405020304" pitchFamily="18" charset="0"/>
                <a:cs typeface="Times New Roman" panose="02020603050405020304" pitchFamily="18" charset="0"/>
              </a:rPr>
              <a:t>毫安电流</a:t>
            </a:r>
            <a:r>
              <a:rPr lang="zh-CN" altLang="en-US" sz="3200" dirty="0">
                <a:latin typeface="Times New Roman" panose="02020603050405020304" pitchFamily="18" charset="0"/>
                <a:cs typeface="Times New Roman" panose="02020603050405020304" pitchFamily="18" charset="0"/>
              </a:rPr>
              <a:t>触发心脏骤停</a:t>
            </a:r>
            <a:endParaRPr lang="en-US" altLang="en-US" sz="3200" dirty="0">
              <a:latin typeface="Times New Roman" panose="02020603050405020304" pitchFamily="18" charset="0"/>
              <a:cs typeface="Times New Roman" panose="02020603050405020304" pitchFamily="18" charset="0"/>
            </a:endParaRPr>
          </a:p>
        </p:txBody>
      </p:sp>
      <p:pic>
        <p:nvPicPr>
          <p:cNvPr id="15" name="Picture 2" descr="It illustrates the body damage of electrical shocks" title="electrical shock"/>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19800" y="1579695"/>
            <a:ext cx="2390503" cy="1882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19" descr="OSHA’s Silica eTool identifies some industries silica exposure may take place" title="Industry Names"/>
          <p:cNvSpPr txBox="1">
            <a:spLocks noChangeArrowheads="1"/>
          </p:cNvSpPr>
          <p:nvPr/>
        </p:nvSpPr>
        <p:spPr bwMode="auto">
          <a:xfrm>
            <a:off x="4284202" y="3551165"/>
            <a:ext cx="4724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a:defRPr/>
            </a:pPr>
            <a:r>
              <a:rPr lang="zh-CN" altLang="en-US" sz="2400" dirty="0">
                <a:latin typeface="Times New Roman" panose="02020603050405020304" pitchFamily="18" charset="0"/>
                <a:cs typeface="Times New Roman" panose="02020603050405020304" pitchFamily="18" charset="0"/>
              </a:rPr>
              <a:t>资料来源</a:t>
            </a:r>
            <a:r>
              <a:rPr lang="en-US" altLang="zh-CN" sz="2400" dirty="0">
                <a:latin typeface="Times New Roman" panose="02020603050405020304" pitchFamily="18" charset="0"/>
                <a:cs typeface="Times New Roman" panose="02020603050405020304" pitchFamily="18" charset="0"/>
              </a:rPr>
              <a:t>: OSHA</a:t>
            </a:r>
            <a:r>
              <a:rPr lang="zh-CN" altLang="en-US" sz="2400" dirty="0">
                <a:latin typeface="Times New Roman" panose="02020603050405020304" pitchFamily="18" charset="0"/>
                <a:cs typeface="Times New Roman" panose="02020603050405020304" pitchFamily="18" charset="0"/>
              </a:rPr>
              <a:t>的电气事故</a:t>
            </a:r>
            <a:r>
              <a:rPr lang="en-US" altLang="zh-CN" sz="2400" dirty="0" err="1">
                <a:latin typeface="Times New Roman" panose="02020603050405020304" pitchFamily="18" charset="0"/>
                <a:cs typeface="Times New Roman" panose="02020603050405020304" pitchFamily="18" charset="0"/>
              </a:rPr>
              <a:t>eTool</a:t>
            </a:r>
            <a:endParaRPr lang="en-US"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3400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7200" y="503238"/>
            <a:ext cx="8229600" cy="563562"/>
          </a:xfrm>
        </p:spPr>
        <p:txBody>
          <a:bodyPr>
            <a:normAutofit fontScale="90000"/>
          </a:bodyPr>
          <a:lstStyle/>
          <a:p>
            <a:r>
              <a:rPr lang="ja-JP" altLang="en-US" dirty="0">
                <a:latin typeface="Times New Roman" panose="02020603050405020304" pitchFamily="18" charset="0"/>
                <a:cs typeface="Times New Roman" panose="02020603050405020304" pitchFamily="18" charset="0"/>
              </a:rPr>
              <a:t>触电身亡</a:t>
            </a:r>
            <a:endParaRPr lang="en-US"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46</a:t>
            </a:fld>
            <a:endParaRPr lang="en-US" dirty="0"/>
          </a:p>
        </p:txBody>
      </p:sp>
      <p:sp>
        <p:nvSpPr>
          <p:cNvPr id="8" name="Rectangle 2"/>
          <p:cNvSpPr>
            <a:spLocks noChangeArrowheads="1"/>
          </p:cNvSpPr>
          <p:nvPr/>
        </p:nvSpPr>
        <p:spPr bwMode="auto">
          <a:xfrm>
            <a:off x="228600" y="1062097"/>
            <a:ext cx="88392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buClr>
                <a:srgbClr val="0000FF"/>
              </a:buClr>
              <a:buFont typeface="Wingdings" panose="05000000000000000000" pitchFamily="2" charset="2"/>
              <a:buChar char="q"/>
            </a:pPr>
            <a:r>
              <a:rPr lang="zh-CN" altLang="en-US" sz="3200" dirty="0">
                <a:latin typeface="Times New Roman" panose="02020603050405020304" pitchFamily="18" charset="0"/>
                <a:cs typeface="Times New Roman" panose="02020603050405020304" pitchFamily="18" charset="0"/>
              </a:rPr>
              <a:t>如果电流</a:t>
            </a:r>
            <a:r>
              <a:rPr lang="en-US" altLang="zh-CN" sz="3200" dirty="0">
                <a:latin typeface="Times New Roman" panose="02020603050405020304" pitchFamily="18" charset="0"/>
                <a:cs typeface="Times New Roman" panose="02020603050405020304" pitchFamily="18" charset="0"/>
              </a:rPr>
              <a:t>&gt;75</a:t>
            </a:r>
            <a:r>
              <a:rPr lang="zh-CN" altLang="en-US" sz="3200" dirty="0">
                <a:latin typeface="Times New Roman" panose="02020603050405020304" pitchFamily="18" charset="0"/>
                <a:cs typeface="Times New Roman" panose="02020603050405020304" pitchFamily="18" charset="0"/>
              </a:rPr>
              <a:t>毫安，如果没有使用除颤器，几分钟内人就会死亡</a:t>
            </a:r>
            <a:endParaRPr lang="en-US" altLang="en-US" sz="3200" dirty="0">
              <a:latin typeface="Times New Roman" panose="02020603050405020304" pitchFamily="18" charset="0"/>
              <a:cs typeface="Times New Roman" panose="02020603050405020304" pitchFamily="18" charset="0"/>
            </a:endParaRPr>
          </a:p>
          <a:p>
            <a:pPr marL="457200" indent="-457200">
              <a:buClr>
                <a:srgbClr val="0000FF"/>
              </a:buClr>
              <a:buFont typeface="Wingdings" panose="05000000000000000000" pitchFamily="2" charset="2"/>
              <a:buChar char="q"/>
            </a:pPr>
            <a:r>
              <a:rPr lang="en-US" altLang="zh-CN" sz="3200" dirty="0">
                <a:latin typeface="Times New Roman" panose="02020603050405020304" pitchFamily="18" charset="0"/>
                <a:cs typeface="Times New Roman" panose="02020603050405020304" pitchFamily="18" charset="0"/>
              </a:rPr>
              <a:t>75</a:t>
            </a:r>
            <a:r>
              <a:rPr lang="zh-CN" altLang="en-US" sz="3200" dirty="0">
                <a:latin typeface="Times New Roman" panose="02020603050405020304" pitchFamily="18" charset="0"/>
                <a:cs typeface="Times New Roman" panose="02020603050405020304" pitchFamily="18" charset="0"/>
              </a:rPr>
              <a:t>毫安电流不大 </a:t>
            </a:r>
            <a:r>
              <a:rPr lang="en-US" altLang="zh-CN" sz="3200" dirty="0">
                <a:latin typeface="Times New Roman" panose="02020603050405020304" pitchFamily="18" charset="0"/>
                <a:cs typeface="Times New Roman" panose="02020603050405020304" pitchFamily="18" charset="0"/>
              </a:rPr>
              <a:t>- </a:t>
            </a:r>
            <a:r>
              <a:rPr lang="zh-CN" altLang="en-US" sz="3200" dirty="0">
                <a:latin typeface="Times New Roman" panose="02020603050405020304" pitchFamily="18" charset="0"/>
                <a:cs typeface="Times New Roman" panose="02020603050405020304" pitchFamily="18" charset="0"/>
              </a:rPr>
              <a:t>小型电钻使用的电流是致命电流的</a:t>
            </a:r>
            <a:r>
              <a:rPr lang="en-US" altLang="zh-CN" sz="3200" dirty="0">
                <a:latin typeface="Times New Roman" panose="02020603050405020304" pitchFamily="18" charset="0"/>
                <a:cs typeface="Times New Roman" panose="02020603050405020304" pitchFamily="18" charset="0"/>
              </a:rPr>
              <a:t>30</a:t>
            </a:r>
            <a:r>
              <a:rPr lang="zh-CN" altLang="en-US" sz="3200" dirty="0">
                <a:latin typeface="Times New Roman" panose="02020603050405020304" pitchFamily="18" charset="0"/>
                <a:cs typeface="Times New Roman" panose="02020603050405020304" pitchFamily="18" charset="0"/>
              </a:rPr>
              <a:t>倍</a:t>
            </a:r>
            <a:endParaRPr lang="en-US" altLang="en-US" sz="3200" dirty="0">
              <a:latin typeface="Times New Roman" panose="02020603050405020304" pitchFamily="18" charset="0"/>
              <a:cs typeface="Times New Roman" panose="02020603050405020304" pitchFamily="18" charset="0"/>
            </a:endParaRPr>
          </a:p>
        </p:txBody>
      </p:sp>
      <p:pic>
        <p:nvPicPr>
          <p:cNvPr id="11" name="Picture 1" descr="It shows the current will flow through a heart" title="current flow"/>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38200" y="3133062"/>
            <a:ext cx="2590800" cy="349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 descr="It shows defibrillator in use after an electrocution" title="Defibrillator in use"/>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572000" y="3263532"/>
            <a:ext cx="3889695" cy="2631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8"/>
          <p:cNvSpPr txBox="1">
            <a:spLocks noChangeArrowheads="1"/>
          </p:cNvSpPr>
          <p:nvPr/>
        </p:nvSpPr>
        <p:spPr bwMode="auto">
          <a:xfrm>
            <a:off x="4876800" y="5906204"/>
            <a:ext cx="34676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r>
              <a:rPr lang="zh-CN" altLang="en-US" sz="3200" dirty="0">
                <a:latin typeface="Times New Roman" panose="02020603050405020304" pitchFamily="18" charset="0"/>
                <a:cs typeface="Times New Roman" panose="02020603050405020304" pitchFamily="18" charset="0"/>
              </a:rPr>
              <a:t>除颤器正在使用中</a:t>
            </a:r>
            <a:endParaRPr lang="en-US" altLang="en-US" sz="3200" dirty="0">
              <a:latin typeface="Times New Roman" panose="02020603050405020304" pitchFamily="18" charset="0"/>
              <a:cs typeface="Times New Roman" panose="02020603050405020304" pitchFamily="18" charset="0"/>
            </a:endParaRPr>
          </a:p>
        </p:txBody>
      </p:sp>
      <p:sp>
        <p:nvSpPr>
          <p:cNvPr id="14" name="Rectangle 13"/>
          <p:cNvSpPr>
            <a:spLocks noChangeArrowheads="1"/>
          </p:cNvSpPr>
          <p:nvPr/>
        </p:nvSpPr>
        <p:spPr bwMode="auto">
          <a:xfrm>
            <a:off x="2478568" y="3537888"/>
            <a:ext cx="88678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Arial" panose="020B0604020202020204" pitchFamily="34" charset="0"/>
              <a:buNone/>
            </a:pPr>
            <a:r>
              <a:rPr lang="en-US" altLang="en-US" sz="9600" b="1" dirty="0">
                <a:solidFill>
                  <a:srgbClr val="FF0000"/>
                </a:solidFill>
                <a:latin typeface="Times New Roman" panose="02020603050405020304" pitchFamily="18" charset="0"/>
                <a:cs typeface="Times New Roman" panose="02020603050405020304" pitchFamily="18" charset="0"/>
              </a:rPr>
              <a:t>×</a:t>
            </a:r>
            <a:endParaRPr lang="en-US" altLang="en-US" sz="9600" b="1" dirty="0">
              <a:solidFill>
                <a:srgbClr val="FF0000"/>
              </a:solidFill>
            </a:endParaRPr>
          </a:p>
        </p:txBody>
      </p:sp>
      <p:sp>
        <p:nvSpPr>
          <p:cNvPr id="15" name="Rectangle 14"/>
          <p:cNvSpPr/>
          <p:nvPr/>
        </p:nvSpPr>
        <p:spPr>
          <a:xfrm>
            <a:off x="533370" y="5516534"/>
            <a:ext cx="3276630" cy="1077218"/>
          </a:xfrm>
          <a:prstGeom prst="rect">
            <a:avLst/>
          </a:prstGeom>
        </p:spPr>
        <p:txBody>
          <a:bodyPr wrap="square">
            <a:spAutoFit/>
          </a:bodyPr>
          <a:lstStyle/>
          <a:p>
            <a:pPr algn="ctr"/>
            <a:r>
              <a:rPr lang="zh-CN" altLang="en-US" sz="2800" dirty="0">
                <a:latin typeface="Times New Roman" panose="02020603050405020304" pitchFamily="18" charset="0"/>
                <a:ea typeface="MS PGothic" panose="020B0600070205080204" pitchFamily="34" charset="-128"/>
              </a:rPr>
              <a:t> </a:t>
            </a:r>
            <a:r>
              <a:rPr lang="zh-CN" altLang="en-US" sz="3200" dirty="0">
                <a:latin typeface="Times New Roman" panose="02020603050405020304" pitchFamily="18" charset="0"/>
                <a:cs typeface="Times New Roman" panose="02020603050405020304" pitchFamily="18" charset="0"/>
              </a:rPr>
              <a:t>最坏的情况：电流流经心脏</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755441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7200" y="503238"/>
            <a:ext cx="8229600" cy="563562"/>
          </a:xfrm>
        </p:spPr>
        <p:txBody>
          <a:bodyPr>
            <a:normAutofit fontScale="90000"/>
          </a:bodyPr>
          <a:lstStyle/>
          <a:p>
            <a:r>
              <a:rPr lang="ja-JP" altLang="en-US" dirty="0" smtClean="0">
                <a:latin typeface="Times New Roman" panose="02020603050405020304" pitchFamily="18" charset="0"/>
                <a:ea typeface="SimSun" panose="02010600030101010101" pitchFamily="2" charset="-122"/>
              </a:rPr>
              <a:t> 电</a:t>
            </a:r>
            <a:r>
              <a:rPr lang="ja-JP" altLang="en-US" dirty="0">
                <a:latin typeface="Times New Roman" panose="02020603050405020304" pitchFamily="18" charset="0"/>
                <a:ea typeface="SimSun" panose="02010600030101010101" pitchFamily="2" charset="-122"/>
              </a:rPr>
              <a:t>击</a:t>
            </a:r>
            <a:endParaRPr lang="en-US"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47</a:t>
            </a:fld>
            <a:endParaRPr lang="en-US" dirty="0"/>
          </a:p>
        </p:txBody>
      </p:sp>
      <p:sp>
        <p:nvSpPr>
          <p:cNvPr id="16" name="内容占位符 2"/>
          <p:cNvSpPr txBox="1">
            <a:spLocks noChangeArrowheads="1"/>
          </p:cNvSpPr>
          <p:nvPr/>
        </p:nvSpPr>
        <p:spPr bwMode="auto">
          <a:xfrm>
            <a:off x="381000" y="1066800"/>
            <a:ext cx="8534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buClr>
                <a:srgbClr val="0000FF"/>
              </a:buClr>
              <a:buSzPct val="100000"/>
              <a:buFont typeface="Wingdings" panose="05000000000000000000" pitchFamily="2" charset="2"/>
              <a:buChar char="q"/>
            </a:pPr>
            <a:r>
              <a:rPr lang="zh-CN" altLang="en-US" sz="3200" dirty="0">
                <a:latin typeface="Times New Roman" panose="02020603050405020304" pitchFamily="18" charset="0"/>
                <a:cs typeface="Times New Roman" panose="02020603050405020304" pitchFamily="18" charset="0"/>
              </a:rPr>
              <a:t>电力在闭路中</a:t>
            </a:r>
            <a:r>
              <a:rPr lang="zh-CN" altLang="en-US" sz="3200" dirty="0" smtClean="0">
                <a:latin typeface="Times New Roman" panose="02020603050405020304" pitchFamily="18" charset="0"/>
                <a:cs typeface="Times New Roman" panose="02020603050405020304" pitchFamily="18" charset="0"/>
              </a:rPr>
              <a:t>传播</a:t>
            </a:r>
            <a:endParaRPr lang="en-US" sz="3200" dirty="0">
              <a:latin typeface="Times New Roman" panose="02020603050405020304" pitchFamily="18" charset="0"/>
              <a:cs typeface="Times New Roman" panose="02020603050405020304" pitchFamily="18" charset="0"/>
            </a:endParaRPr>
          </a:p>
          <a:p>
            <a:pPr marL="457200" indent="-457200">
              <a:buClr>
                <a:srgbClr val="0000FF"/>
              </a:buClr>
              <a:buSzPct val="100000"/>
              <a:buFont typeface="Wingdings" panose="05000000000000000000" pitchFamily="2" charset="2"/>
              <a:buChar char="q"/>
            </a:pPr>
            <a:r>
              <a:rPr lang="zh-CN" altLang="en-US" sz="3200" dirty="0">
                <a:latin typeface="Times New Roman" panose="02020603050405020304" pitchFamily="18" charset="0"/>
                <a:cs typeface="Times New Roman" panose="02020603050405020304" pitchFamily="18" charset="0"/>
              </a:rPr>
              <a:t>当身体成为电路的一部分</a:t>
            </a:r>
            <a:r>
              <a:rPr lang="zh-CN" altLang="en-US" sz="3200" dirty="0" smtClean="0">
                <a:latin typeface="Times New Roman" panose="02020603050405020304" pitchFamily="18" charset="0"/>
                <a:cs typeface="Times New Roman" panose="02020603050405020304" pitchFamily="18" charset="0"/>
              </a:rPr>
              <a:t>时</a:t>
            </a:r>
            <a:r>
              <a:rPr lang="en-US" altLang="zh-CN" sz="3200" dirty="0" smtClean="0">
                <a:latin typeface="Times New Roman" panose="02020603050405020304" pitchFamily="18" charset="0"/>
                <a:cs typeface="Times New Roman" panose="02020603050405020304" pitchFamily="18" charset="0"/>
              </a:rPr>
              <a:t>, </a:t>
            </a:r>
            <a:r>
              <a:rPr lang="zh-CN" altLang="en-US" sz="3200" dirty="0" smtClean="0">
                <a:latin typeface="Times New Roman" panose="02020603050405020304" pitchFamily="18" charset="0"/>
                <a:cs typeface="Times New Roman" panose="02020603050405020304" pitchFamily="18" charset="0"/>
              </a:rPr>
              <a:t>会</a:t>
            </a:r>
            <a:r>
              <a:rPr lang="zh-CN" altLang="en-US" sz="3200" dirty="0">
                <a:latin typeface="Times New Roman" panose="02020603050405020304" pitchFamily="18" charset="0"/>
                <a:cs typeface="Times New Roman" panose="02020603050405020304" pitchFamily="18" charset="0"/>
              </a:rPr>
              <a:t>产生</a:t>
            </a:r>
            <a:r>
              <a:rPr lang="zh-CN" altLang="en-US" sz="3200" dirty="0" smtClean="0">
                <a:latin typeface="Times New Roman" panose="02020603050405020304" pitchFamily="18" charset="0"/>
                <a:cs typeface="Times New Roman" panose="02020603050405020304" pitchFamily="18" charset="0"/>
              </a:rPr>
              <a:t>触电</a:t>
            </a:r>
            <a:endParaRPr lang="en-US" altLang="en-US" sz="3200" dirty="0">
              <a:latin typeface="Times New Roman" panose="02020603050405020304" pitchFamily="18" charset="0"/>
              <a:cs typeface="Times New Roman" panose="02020603050405020304" pitchFamily="18" charset="0"/>
            </a:endParaRPr>
          </a:p>
        </p:txBody>
      </p:sp>
      <p:sp>
        <p:nvSpPr>
          <p:cNvPr id="20" name="Rectangle 19"/>
          <p:cNvSpPr/>
          <p:nvPr/>
        </p:nvSpPr>
        <p:spPr>
          <a:xfrm>
            <a:off x="63782" y="2870775"/>
            <a:ext cx="886781" cy="1569660"/>
          </a:xfrm>
          <a:prstGeom prst="rect">
            <a:avLst/>
          </a:prstGeom>
        </p:spPr>
        <p:txBody>
          <a:bodyPr wrap="none">
            <a:spAutoFit/>
          </a:bodyPr>
          <a:lstStyle/>
          <a:p>
            <a:pPr>
              <a:buFont typeface="Arial" panose="020B0604020202020204" pitchFamily="34" charset="0"/>
              <a:buNone/>
            </a:pPr>
            <a:r>
              <a:rPr lang="en-US" altLang="en-US" sz="9600" b="1" dirty="0">
                <a:solidFill>
                  <a:srgbClr val="FF0000"/>
                </a:solidFill>
                <a:latin typeface="Times New Roman" panose="02020603050405020304" pitchFamily="18" charset="0"/>
                <a:cs typeface="Times New Roman" panose="02020603050405020304" pitchFamily="18" charset="0"/>
              </a:rPr>
              <a:t>×</a:t>
            </a:r>
            <a:endParaRPr lang="en-US" altLang="en-US" sz="9600" b="1" dirty="0">
              <a:solidFill>
                <a:srgbClr val="FF0000"/>
              </a:solidFill>
            </a:endParaRPr>
          </a:p>
        </p:txBody>
      </p:sp>
      <p:sp>
        <p:nvSpPr>
          <p:cNvPr id="21" name="Rectangle 20"/>
          <p:cNvSpPr/>
          <p:nvPr/>
        </p:nvSpPr>
        <p:spPr>
          <a:xfrm>
            <a:off x="2895600" y="2951162"/>
            <a:ext cx="886781" cy="1569660"/>
          </a:xfrm>
          <a:prstGeom prst="rect">
            <a:avLst/>
          </a:prstGeom>
        </p:spPr>
        <p:txBody>
          <a:bodyPr wrap="none">
            <a:spAutoFit/>
          </a:bodyPr>
          <a:lstStyle/>
          <a:p>
            <a:pPr>
              <a:buFont typeface="Arial" panose="020B0604020202020204" pitchFamily="34" charset="0"/>
              <a:buNone/>
            </a:pPr>
            <a:r>
              <a:rPr lang="en-US" altLang="en-US" sz="9600" b="1" dirty="0">
                <a:solidFill>
                  <a:srgbClr val="FF0000"/>
                </a:solidFill>
                <a:latin typeface="Times New Roman" panose="02020603050405020304" pitchFamily="18" charset="0"/>
                <a:cs typeface="Times New Roman" panose="02020603050405020304" pitchFamily="18" charset="0"/>
              </a:rPr>
              <a:t>×</a:t>
            </a:r>
            <a:endParaRPr lang="en-US" altLang="en-US" sz="9600" b="1" dirty="0">
              <a:solidFill>
                <a:srgbClr val="FF0000"/>
              </a:solidFill>
            </a:endParaRPr>
          </a:p>
        </p:txBody>
      </p:sp>
      <p:sp>
        <p:nvSpPr>
          <p:cNvPr id="22" name="Rectangle 21"/>
          <p:cNvSpPr/>
          <p:nvPr/>
        </p:nvSpPr>
        <p:spPr>
          <a:xfrm>
            <a:off x="5878013" y="2915627"/>
            <a:ext cx="886781" cy="1569660"/>
          </a:xfrm>
          <a:prstGeom prst="rect">
            <a:avLst/>
          </a:prstGeom>
        </p:spPr>
        <p:txBody>
          <a:bodyPr wrap="none">
            <a:spAutoFit/>
          </a:bodyPr>
          <a:lstStyle/>
          <a:p>
            <a:pPr>
              <a:buFont typeface="Arial" panose="020B0604020202020204" pitchFamily="34" charset="0"/>
              <a:buNone/>
            </a:pPr>
            <a:r>
              <a:rPr lang="en-US" altLang="en-US" sz="9600" b="1" dirty="0">
                <a:solidFill>
                  <a:srgbClr val="FF0000"/>
                </a:solidFill>
                <a:latin typeface="Times New Roman" panose="02020603050405020304" pitchFamily="18" charset="0"/>
                <a:cs typeface="Times New Roman" panose="02020603050405020304" pitchFamily="18" charset="0"/>
              </a:rPr>
              <a:t>×</a:t>
            </a:r>
            <a:endParaRPr lang="en-US" altLang="en-US" sz="9600" b="1" dirty="0">
              <a:solidFill>
                <a:srgbClr val="FF0000"/>
              </a:solidFill>
            </a:endParaRPr>
          </a:p>
        </p:txBody>
      </p:sp>
      <p:pic>
        <p:nvPicPr>
          <p:cNvPr id="3" name="Picture 2" descr="picture for electrocution" title="picture for electrocution"/>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07172" y="3124200"/>
            <a:ext cx="8408228" cy="2913116"/>
          </a:xfrm>
          <a:prstGeom prst="rect">
            <a:avLst/>
          </a:prstGeom>
        </p:spPr>
      </p:pic>
    </p:spTree>
    <p:extLst>
      <p:ext uri="{BB962C8B-B14F-4D97-AF65-F5344CB8AC3E}">
        <p14:creationId xmlns:p14="http://schemas.microsoft.com/office/powerpoint/2010/main" val="18709942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7200" y="503238"/>
            <a:ext cx="8229600" cy="563562"/>
          </a:xfrm>
        </p:spPr>
        <p:txBody>
          <a:bodyPr>
            <a:normAutofit fontScale="90000"/>
          </a:bodyPr>
          <a:lstStyle/>
          <a:p>
            <a:r>
              <a:rPr lang="ja-JP" altLang="en-US" dirty="0">
                <a:latin typeface="Times New Roman" panose="02020603050405020304" pitchFamily="18" charset="0"/>
                <a:ea typeface="SimSun" panose="02010600030101010101" pitchFamily="2" charset="-122"/>
              </a:rPr>
              <a:t>电</a:t>
            </a:r>
            <a:r>
              <a:rPr lang="ja-JP" altLang="en-US" dirty="0" smtClean="0">
                <a:latin typeface="Times New Roman" panose="02020603050405020304" pitchFamily="18" charset="0"/>
                <a:ea typeface="SimSun" panose="02010600030101010101" pitchFamily="2" charset="-122"/>
              </a:rPr>
              <a:t>击 </a:t>
            </a:r>
            <a:endParaRPr lang="en-US"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48</a:t>
            </a:fld>
            <a:endParaRPr lang="en-US" dirty="0"/>
          </a:p>
        </p:txBody>
      </p:sp>
      <p:sp>
        <p:nvSpPr>
          <p:cNvPr id="16" name="Rectangle 6"/>
          <p:cNvSpPr>
            <a:spLocks noChangeArrowheads="1"/>
          </p:cNvSpPr>
          <p:nvPr/>
        </p:nvSpPr>
        <p:spPr bwMode="auto">
          <a:xfrm>
            <a:off x="228600" y="1218142"/>
            <a:ext cx="8763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a:buClr>
                <a:srgbClr val="0000FF"/>
              </a:buClr>
              <a:buFont typeface="Wingdings" panose="05000000000000000000" pitchFamily="2" charset="2"/>
              <a:buChar char="q"/>
            </a:pPr>
            <a:r>
              <a:rPr lang="zh-CN" altLang="en-US" sz="3200" dirty="0" smtClean="0">
                <a:latin typeface="Times New Roman" panose="02020603050405020304" pitchFamily="18" charset="0"/>
                <a:cs typeface="Times New Roman" panose="02020603050405020304" pitchFamily="18" charset="0"/>
              </a:rPr>
              <a:t>电流</a:t>
            </a:r>
            <a:r>
              <a:rPr lang="zh-CN" altLang="en-US" sz="3200" dirty="0">
                <a:latin typeface="Times New Roman" panose="02020603050405020304" pitchFamily="18" charset="0"/>
                <a:cs typeface="Times New Roman" panose="02020603050405020304" pitchFamily="18" charset="0"/>
              </a:rPr>
              <a:t>离开预定路径并通过电离空气传播到一个导体或地面</a:t>
            </a:r>
            <a:endParaRPr lang="en-US" sz="3200" dirty="0">
              <a:latin typeface="Times New Roman" panose="02020603050405020304" pitchFamily="18" charset="0"/>
              <a:cs typeface="Times New Roman" panose="02020603050405020304" pitchFamily="18" charset="0"/>
            </a:endParaRPr>
          </a:p>
        </p:txBody>
      </p:sp>
      <p:pic>
        <p:nvPicPr>
          <p:cNvPr id="17" name="Picture 7" descr="It describes how the electrical arc flash occurs" title="Hazards of electrical arc flash"/>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498697" y="2914290"/>
            <a:ext cx="3333882" cy="3172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17"/>
          <p:cNvSpPr/>
          <p:nvPr/>
        </p:nvSpPr>
        <p:spPr>
          <a:xfrm>
            <a:off x="228600" y="2702049"/>
            <a:ext cx="5270097" cy="1077218"/>
          </a:xfrm>
          <a:prstGeom prst="rect">
            <a:avLst/>
          </a:prstGeom>
        </p:spPr>
        <p:txBody>
          <a:bodyPr wrap="square">
            <a:spAutoFit/>
          </a:bodyPr>
          <a:lstStyle/>
          <a:p>
            <a:pPr marL="457200" indent="-457200">
              <a:buClr>
                <a:srgbClr val="0000FF"/>
              </a:buClr>
              <a:buFont typeface="Wingdings" panose="05000000000000000000" pitchFamily="2" charset="2"/>
              <a:buChar char="q"/>
            </a:pPr>
            <a:r>
              <a:rPr lang="zh-CN" altLang="en-US" sz="3200" dirty="0" smtClean="0">
                <a:latin typeface="Times New Roman" panose="02020603050405020304" pitchFamily="18" charset="0"/>
                <a:cs typeface="Times New Roman" panose="02020603050405020304" pitchFamily="18" charset="0"/>
              </a:rPr>
              <a:t>可能</a:t>
            </a:r>
            <a:r>
              <a:rPr lang="zh-CN" altLang="en-US" sz="3200" dirty="0">
                <a:latin typeface="Times New Roman" panose="02020603050405020304" pitchFamily="18" charset="0"/>
                <a:cs typeface="Times New Roman" panose="02020603050405020304" pitchFamily="18" charset="0"/>
              </a:rPr>
              <a:t>因粗心接触电气设备或开关而发生</a:t>
            </a:r>
            <a:endParaRPr lang="en-US" sz="3200" dirty="0">
              <a:latin typeface="Times New Roman" panose="02020603050405020304" pitchFamily="18" charset="0"/>
              <a:cs typeface="Times New Roman" panose="02020603050405020304" pitchFamily="18" charset="0"/>
            </a:endParaRPr>
          </a:p>
        </p:txBody>
      </p:sp>
      <p:sp>
        <p:nvSpPr>
          <p:cNvPr id="21" name="Rectangle 20"/>
          <p:cNvSpPr/>
          <p:nvPr/>
        </p:nvSpPr>
        <p:spPr>
          <a:xfrm>
            <a:off x="7980967" y="3611405"/>
            <a:ext cx="886781" cy="1569660"/>
          </a:xfrm>
          <a:prstGeom prst="rect">
            <a:avLst/>
          </a:prstGeom>
        </p:spPr>
        <p:txBody>
          <a:bodyPr wrap="none">
            <a:spAutoFit/>
          </a:bodyPr>
          <a:lstStyle/>
          <a:p>
            <a:pPr>
              <a:buFont typeface="Arial" panose="020B0604020202020204" pitchFamily="34" charset="0"/>
              <a:buNone/>
            </a:pPr>
            <a:r>
              <a:rPr lang="en-US" altLang="en-US" sz="9600" b="1" dirty="0">
                <a:solidFill>
                  <a:srgbClr val="FF0000"/>
                </a:solidFill>
                <a:latin typeface="Times New Roman" panose="02020603050405020304" pitchFamily="18" charset="0"/>
                <a:cs typeface="Times New Roman" panose="02020603050405020304" pitchFamily="18" charset="0"/>
              </a:rPr>
              <a:t>×</a:t>
            </a:r>
            <a:endParaRPr lang="en-US" altLang="en-US" sz="9600" b="1" dirty="0">
              <a:solidFill>
                <a:srgbClr val="FF0000"/>
              </a:solidFill>
            </a:endParaRPr>
          </a:p>
        </p:txBody>
      </p:sp>
    </p:spTree>
    <p:extLst>
      <p:ext uri="{BB962C8B-B14F-4D97-AF65-F5344CB8AC3E}">
        <p14:creationId xmlns:p14="http://schemas.microsoft.com/office/powerpoint/2010/main" val="321851317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7200" y="503238"/>
            <a:ext cx="8229600" cy="563562"/>
          </a:xfrm>
        </p:spPr>
        <p:txBody>
          <a:bodyPr>
            <a:normAutofit fontScale="90000"/>
          </a:bodyPr>
          <a:lstStyle/>
          <a:p>
            <a:r>
              <a:rPr lang="zh-CN" altLang="en-US" dirty="0">
                <a:latin typeface="Times New Roman" panose="02020603050405020304" pitchFamily="18" charset="0"/>
                <a:ea typeface="SimSun" panose="02010600030101010101" pitchFamily="2" charset="-122"/>
              </a:rPr>
              <a:t>电弧闪光</a:t>
            </a:r>
            <a:endParaRPr lang="en-US" altLang="en-US" dirty="0">
              <a:latin typeface="Times New Roman" panose="02020603050405020304" pitchFamily="18" charset="0"/>
              <a:ea typeface="SimSun" panose="02010600030101010101" pitchFamily="2" charset="-122"/>
            </a:endParaRPr>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49</a:t>
            </a:fld>
            <a:endParaRPr lang="en-US" dirty="0"/>
          </a:p>
        </p:txBody>
      </p:sp>
      <p:sp>
        <p:nvSpPr>
          <p:cNvPr id="11" name="Rectangle 6"/>
          <p:cNvSpPr>
            <a:spLocks noChangeArrowheads="1"/>
          </p:cNvSpPr>
          <p:nvPr/>
        </p:nvSpPr>
        <p:spPr bwMode="auto">
          <a:xfrm>
            <a:off x="533401" y="3574022"/>
            <a:ext cx="601979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0" lvl="1" indent="-457200">
              <a:buClr>
                <a:srgbClr val="0000FF"/>
              </a:buClr>
              <a:buFont typeface="Wingdings" panose="05000000000000000000" pitchFamily="2" charset="2"/>
              <a:buChar char="q"/>
            </a:pPr>
            <a:r>
              <a:rPr lang="zh-CN" altLang="en-US" sz="3200" dirty="0">
                <a:latin typeface="Times New Roman" panose="02020603050405020304" pitchFamily="18" charset="0"/>
                <a:cs typeface="Times New Roman" panose="02020603050405020304" pitchFamily="18" charset="0"/>
              </a:rPr>
              <a:t>释放</a:t>
            </a:r>
            <a:r>
              <a:rPr lang="zh-CN" altLang="en-US" sz="3200" dirty="0" smtClean="0">
                <a:latin typeface="Times New Roman" panose="02020603050405020304" pitchFamily="18" charset="0"/>
                <a:cs typeface="Times New Roman" panose="02020603050405020304" pitchFamily="18" charset="0"/>
              </a:rPr>
              <a:t>热量</a:t>
            </a:r>
            <a:r>
              <a:rPr lang="en-US" altLang="zh-CN" sz="3200" dirty="0" smtClean="0">
                <a:latin typeface="Times New Roman" panose="02020603050405020304" pitchFamily="18" charset="0"/>
                <a:cs typeface="Times New Roman" panose="02020603050405020304" pitchFamily="18" charset="0"/>
              </a:rPr>
              <a:t>, </a:t>
            </a:r>
            <a:r>
              <a:rPr lang="zh-CN" altLang="en-US" sz="3200" dirty="0" smtClean="0">
                <a:latin typeface="Times New Roman" panose="02020603050405020304" pitchFamily="18" charset="0"/>
                <a:cs typeface="Times New Roman" panose="02020603050405020304" pitchFamily="18" charset="0"/>
              </a:rPr>
              <a:t>强光</a:t>
            </a:r>
            <a:r>
              <a:rPr lang="en-US" altLang="zh-CN" sz="3200" dirty="0" smtClean="0">
                <a:latin typeface="Times New Roman" panose="02020603050405020304" pitchFamily="18" charset="0"/>
                <a:cs typeface="Times New Roman" panose="02020603050405020304" pitchFamily="18" charset="0"/>
              </a:rPr>
              <a:t>, </a:t>
            </a:r>
            <a:r>
              <a:rPr lang="zh-CN" altLang="en-US" sz="3200" dirty="0" smtClean="0">
                <a:latin typeface="Times New Roman" panose="02020603050405020304" pitchFamily="18" charset="0"/>
                <a:cs typeface="Times New Roman" panose="02020603050405020304" pitchFamily="18" charset="0"/>
              </a:rPr>
              <a:t>气体</a:t>
            </a:r>
            <a:r>
              <a:rPr lang="en-US" altLang="zh-CN" sz="3200" dirty="0" smtClean="0">
                <a:latin typeface="Times New Roman" panose="02020603050405020304" pitchFamily="18" charset="0"/>
                <a:cs typeface="Times New Roman" panose="02020603050405020304" pitchFamily="18" charset="0"/>
              </a:rPr>
              <a:t>, </a:t>
            </a:r>
            <a:r>
              <a:rPr lang="zh-CN" altLang="en-US" sz="3200" dirty="0" smtClean="0">
                <a:latin typeface="Times New Roman" panose="02020603050405020304" pitchFamily="18" charset="0"/>
                <a:cs typeface="Times New Roman" panose="02020603050405020304" pitchFamily="18" charset="0"/>
              </a:rPr>
              <a:t>蒸汽</a:t>
            </a:r>
            <a:endParaRPr lang="en-US" sz="3200" dirty="0">
              <a:latin typeface="Times New Roman" panose="02020603050405020304" pitchFamily="18" charset="0"/>
              <a:cs typeface="Times New Roman" panose="02020603050405020304" pitchFamily="18" charset="0"/>
            </a:endParaRPr>
          </a:p>
        </p:txBody>
      </p:sp>
      <p:sp>
        <p:nvSpPr>
          <p:cNvPr id="12" name="Rectangle 6"/>
          <p:cNvSpPr>
            <a:spLocks noChangeArrowheads="1"/>
          </p:cNvSpPr>
          <p:nvPr/>
        </p:nvSpPr>
        <p:spPr bwMode="auto">
          <a:xfrm>
            <a:off x="516772" y="1066800"/>
            <a:ext cx="7865228"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buClr>
                <a:srgbClr val="0000FF"/>
              </a:buClr>
              <a:buFont typeface="Wingdings" panose="05000000000000000000" pitchFamily="2" charset="2"/>
              <a:buChar char="q"/>
            </a:pPr>
            <a:r>
              <a:rPr lang="zh-CN" altLang="en-US" sz="3200" dirty="0">
                <a:latin typeface="Times New Roman" panose="02020603050405020304" pitchFamily="18" charset="0"/>
                <a:cs typeface="Times New Roman" panose="02020603050405020304" pitchFamily="18" charset="0"/>
              </a:rPr>
              <a:t>什么原因导致电弧闪光？</a:t>
            </a:r>
            <a:endParaRPr lang="en-US" sz="3200" dirty="0">
              <a:latin typeface="Times New Roman" panose="02020603050405020304" pitchFamily="18" charset="0"/>
              <a:cs typeface="Times New Roman" panose="02020603050405020304" pitchFamily="18" charset="0"/>
            </a:endParaRPr>
          </a:p>
          <a:p>
            <a:pPr marL="857250" lvl="2" indent="-457200">
              <a:buClr>
                <a:srgbClr val="0000FF"/>
              </a:buClr>
              <a:buFont typeface="Wingdings" panose="05000000000000000000" pitchFamily="2" charset="2"/>
              <a:buChar char="q"/>
            </a:pPr>
            <a:r>
              <a:rPr lang="ja-JP" altLang="en-US" sz="2800" dirty="0">
                <a:latin typeface="Times New Roman" panose="02020603050405020304" pitchFamily="18" charset="0"/>
                <a:cs typeface="Times New Roman" panose="02020603050405020304" pitchFamily="18" charset="0"/>
              </a:rPr>
              <a:t>意外接触</a:t>
            </a:r>
            <a:endParaRPr lang="en-US" altLang="ja-JP" sz="2800" dirty="0">
              <a:latin typeface="Times New Roman" panose="02020603050405020304" pitchFamily="18" charset="0"/>
              <a:cs typeface="Times New Roman" panose="02020603050405020304" pitchFamily="18" charset="0"/>
            </a:endParaRPr>
          </a:p>
          <a:p>
            <a:pPr marL="857250" lvl="2" indent="-457200">
              <a:buClr>
                <a:srgbClr val="0000FF"/>
              </a:buClr>
              <a:buFont typeface="Wingdings" panose="05000000000000000000" pitchFamily="2" charset="2"/>
              <a:buChar char="q"/>
            </a:pPr>
            <a:r>
              <a:rPr lang="zh-CN" altLang="en-US" sz="2800" dirty="0">
                <a:latin typeface="Times New Roman" panose="02020603050405020304" pitchFamily="18" charset="0"/>
                <a:cs typeface="Times New Roman" panose="02020603050405020304" pitchFamily="18" charset="0"/>
              </a:rPr>
              <a:t>维护不善导致设备故障</a:t>
            </a:r>
            <a:endParaRPr lang="en-US" altLang="zh-CN" sz="2800" dirty="0">
              <a:latin typeface="Times New Roman" panose="02020603050405020304" pitchFamily="18" charset="0"/>
              <a:cs typeface="Times New Roman" panose="02020603050405020304" pitchFamily="18" charset="0"/>
            </a:endParaRPr>
          </a:p>
          <a:p>
            <a:pPr marL="857250" lvl="2" indent="-457200">
              <a:buClr>
                <a:srgbClr val="0000FF"/>
              </a:buClr>
              <a:buFont typeface="Wingdings" panose="05000000000000000000" pitchFamily="2" charset="2"/>
              <a:buChar char="q"/>
            </a:pPr>
            <a:r>
              <a:rPr lang="ja-JP" altLang="en-US" sz="2800" dirty="0">
                <a:latin typeface="Times New Roman" panose="02020603050405020304" pitchFamily="18" charset="0"/>
                <a:cs typeface="Times New Roman" panose="02020603050405020304" pitchFamily="18" charset="0"/>
              </a:rPr>
              <a:t>安装错误</a:t>
            </a:r>
            <a:endParaRPr lang="en-US" altLang="ja-JP" sz="2800" dirty="0">
              <a:latin typeface="Times New Roman" panose="02020603050405020304" pitchFamily="18" charset="0"/>
              <a:cs typeface="Times New Roman" panose="02020603050405020304" pitchFamily="18" charset="0"/>
            </a:endParaRPr>
          </a:p>
          <a:p>
            <a:pPr marL="857250" lvl="2" indent="-457200">
              <a:buClr>
                <a:srgbClr val="0000FF"/>
              </a:buClr>
              <a:buFont typeface="Wingdings" panose="05000000000000000000" pitchFamily="2" charset="2"/>
              <a:buChar char="q"/>
            </a:pPr>
            <a:r>
              <a:rPr lang="zh-CN" altLang="en-US" sz="2800" dirty="0">
                <a:latin typeface="Times New Roman" panose="02020603050405020304" pitchFamily="18" charset="0"/>
                <a:cs typeface="Times New Roman" panose="02020603050405020304" pitchFamily="18" charset="0"/>
              </a:rPr>
              <a:t>材料失效或腐蚀</a:t>
            </a:r>
            <a:endParaRPr lang="en-US" altLang="en-US" sz="2800" dirty="0">
              <a:latin typeface="Times New Roman" panose="02020603050405020304" pitchFamily="18" charset="0"/>
              <a:cs typeface="Times New Roman" panose="02020603050405020304" pitchFamily="18" charset="0"/>
            </a:endParaRPr>
          </a:p>
        </p:txBody>
      </p:sp>
      <p:pic>
        <p:nvPicPr>
          <p:cNvPr id="13" name="Picture 12" descr="It shows three common releases from electrical arc flash" title="release of electrical arc flash"/>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3000" y="4212673"/>
            <a:ext cx="4312314" cy="2286651"/>
          </a:xfrm>
          <a:prstGeom prst="rect">
            <a:avLst/>
          </a:prstGeom>
        </p:spPr>
      </p:pic>
    </p:spTree>
    <p:extLst>
      <p:ext uri="{BB962C8B-B14F-4D97-AF65-F5344CB8AC3E}">
        <p14:creationId xmlns:p14="http://schemas.microsoft.com/office/powerpoint/2010/main" val="12456956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2"/>
          <p:cNvSpPr txBox="1">
            <a:spLocks/>
          </p:cNvSpPr>
          <p:nvPr/>
        </p:nvSpPr>
        <p:spPr bwMode="auto">
          <a:xfrm>
            <a:off x="685800" y="2133600"/>
            <a:ext cx="7627541" cy="699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685800" indent="-22860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indent="0" algn="ctr">
              <a:buClr>
                <a:srgbClr val="3333FF"/>
              </a:buClr>
              <a:buNone/>
            </a:pPr>
            <a:r>
              <a:rPr lang="zh-CN" altLang="en-US" sz="4000" dirty="0">
                <a:latin typeface="Times New Roman" panose="02020603050405020304" pitchFamily="18" charset="0"/>
                <a:cs typeface="Times New Roman" panose="02020603050405020304" pitchFamily="18" charset="0"/>
              </a:rPr>
              <a:t>请填写签到表</a:t>
            </a:r>
            <a:endParaRPr lang="en-US" altLang="en-US" sz="4000" dirty="0" smtClean="0">
              <a:latin typeface="Times New Roman" panose="02020603050405020304" pitchFamily="18" charset="0"/>
              <a:cs typeface="Times New Roman" panose="02020603050405020304" pitchFamily="18" charset="0"/>
            </a:endParaRPr>
          </a:p>
        </p:txBody>
      </p:sp>
      <p:sp>
        <p:nvSpPr>
          <p:cNvPr id="9" name="Title 1"/>
          <p:cNvSpPr>
            <a:spLocks noGrp="1"/>
          </p:cNvSpPr>
          <p:nvPr>
            <p:ph type="title"/>
          </p:nvPr>
        </p:nvSpPr>
        <p:spPr>
          <a:xfrm>
            <a:off x="457200" y="503238"/>
            <a:ext cx="8229600" cy="563562"/>
          </a:xfrm>
        </p:spPr>
        <p:txBody>
          <a:bodyPr>
            <a:normAutofit fontScale="90000"/>
          </a:bodyPr>
          <a:lstStyle/>
          <a:p>
            <a:r>
              <a:rPr lang="ja-JP" altLang="en-US" dirty="0">
                <a:latin typeface="Times New Roman" panose="02020603050405020304" pitchFamily="18" charset="0"/>
                <a:ea typeface="SimSun" panose="02010600030101010101" pitchFamily="2" charset="-122"/>
              </a:rPr>
              <a:t>注册</a:t>
            </a:r>
            <a:endParaRPr lang="en-US"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5</a:t>
            </a:fld>
            <a:endParaRPr lang="en-US" dirty="0"/>
          </a:p>
        </p:txBody>
      </p:sp>
    </p:spTree>
    <p:extLst>
      <p:ext uri="{BB962C8B-B14F-4D97-AF65-F5344CB8AC3E}">
        <p14:creationId xmlns:p14="http://schemas.microsoft.com/office/powerpoint/2010/main" val="207611770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7200" y="503238"/>
            <a:ext cx="8229600" cy="563562"/>
          </a:xfrm>
        </p:spPr>
        <p:txBody>
          <a:bodyPr>
            <a:normAutofit fontScale="90000"/>
          </a:bodyPr>
          <a:lstStyle/>
          <a:p>
            <a:r>
              <a:rPr lang="zh-CN" altLang="en-US" dirty="0">
                <a:latin typeface="Times New Roman" panose="02020603050405020304" pitchFamily="18" charset="0"/>
                <a:ea typeface="SimSun" panose="02010600030101010101" pitchFamily="2" charset="-122"/>
              </a:rPr>
              <a:t>电弧闪</a:t>
            </a:r>
            <a:r>
              <a:rPr lang="zh-CN" altLang="en-US" dirty="0" smtClean="0">
                <a:latin typeface="Times New Roman" panose="02020603050405020304" pitchFamily="18" charset="0"/>
                <a:ea typeface="SimSun" panose="02010600030101010101" pitchFamily="2" charset="-122"/>
              </a:rPr>
              <a:t>光 </a:t>
            </a:r>
            <a:endParaRPr lang="en-US" altLang="en-US" dirty="0">
              <a:latin typeface="Times New Roman" panose="02020603050405020304" pitchFamily="18" charset="0"/>
              <a:ea typeface="SimSun" panose="02010600030101010101" pitchFamily="2" charset="-122"/>
            </a:endParaRPr>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50</a:t>
            </a:fld>
            <a:endParaRPr lang="en-US" dirty="0"/>
          </a:p>
        </p:txBody>
      </p:sp>
      <p:sp>
        <p:nvSpPr>
          <p:cNvPr id="11" name="Rectangle 6"/>
          <p:cNvSpPr>
            <a:spLocks noChangeArrowheads="1"/>
          </p:cNvSpPr>
          <p:nvPr/>
        </p:nvSpPr>
        <p:spPr bwMode="auto">
          <a:xfrm>
            <a:off x="228600" y="1034822"/>
            <a:ext cx="86868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eaLnBrk="1" hangingPunct="1">
              <a:buClr>
                <a:srgbClr val="0000FF"/>
              </a:buClr>
              <a:buFont typeface="Wingdings" panose="05000000000000000000" pitchFamily="2" charset="2"/>
              <a:buChar char="q"/>
            </a:pPr>
            <a:r>
              <a:rPr lang="zh-CN" altLang="en-US" sz="2800" dirty="0" smtClean="0">
                <a:latin typeface="Times New Roman" panose="02020603050405020304" pitchFamily="18" charset="0"/>
                <a:cs typeface="Times New Roman" panose="02020603050405020304" pitchFamily="18" charset="0"/>
              </a:rPr>
              <a:t>事</a:t>
            </a:r>
            <a:r>
              <a:rPr lang="zh-CN" altLang="en-US" sz="2800" dirty="0">
                <a:latin typeface="Times New Roman" panose="02020603050405020304" pitchFamily="18" charset="0"/>
                <a:cs typeface="Times New Roman" panose="02020603050405020304" pitchFamily="18" charset="0"/>
              </a:rPr>
              <a:t>故报告  </a:t>
            </a:r>
            <a:endParaRPr lang="en-US" altLang="zh-CN" sz="2800" dirty="0" smtClean="0">
              <a:latin typeface="Times New Roman" panose="02020603050405020304" pitchFamily="18" charset="0"/>
              <a:cs typeface="Times New Roman" panose="02020603050405020304" pitchFamily="18" charset="0"/>
            </a:endParaRPr>
          </a:p>
          <a:p>
            <a:pPr>
              <a:buClr>
                <a:srgbClr val="0000FF"/>
              </a:buClr>
            </a:pPr>
            <a:r>
              <a:rPr lang="zh-CN" altLang="en-US" sz="2800" dirty="0" smtClean="0">
                <a:latin typeface="Times New Roman" panose="02020603050405020304" pitchFamily="18" charset="0"/>
                <a:cs typeface="Times New Roman" panose="02020603050405020304" pitchFamily="18" charset="0"/>
              </a:rPr>
              <a:t>员工</a:t>
            </a:r>
            <a:r>
              <a:rPr lang="zh-CN" altLang="en-US" sz="2800" dirty="0">
                <a:latin typeface="Times New Roman" panose="02020603050405020304" pitchFamily="18" charset="0"/>
                <a:cs typeface="Times New Roman" panose="02020603050405020304" pitchFamily="18" charset="0"/>
              </a:rPr>
              <a:t>更换了</a:t>
            </a:r>
            <a:r>
              <a:rPr lang="en-US" altLang="zh-CN" sz="2800" dirty="0">
                <a:latin typeface="Times New Roman" panose="02020603050405020304" pitchFamily="18" charset="0"/>
                <a:cs typeface="Times New Roman" panose="02020603050405020304" pitchFamily="18" charset="0"/>
              </a:rPr>
              <a:t>480</a:t>
            </a:r>
            <a:r>
              <a:rPr lang="zh-CN" altLang="en-US" sz="2800" dirty="0" smtClean="0">
                <a:latin typeface="Times New Roman" panose="02020603050405020304" pitchFamily="18" charset="0"/>
                <a:cs typeface="Times New Roman" panose="02020603050405020304" pitchFamily="18" charset="0"/>
              </a:rPr>
              <a:t>伏</a:t>
            </a:r>
            <a:r>
              <a:rPr lang="en-US" altLang="zh-CN" sz="2800" dirty="0" smtClean="0">
                <a:latin typeface="Times New Roman" panose="02020603050405020304" pitchFamily="18" charset="0"/>
                <a:cs typeface="Times New Roman" panose="02020603050405020304" pitchFamily="18" charset="0"/>
              </a:rPr>
              <a:t>, 2000</a:t>
            </a:r>
            <a:r>
              <a:rPr lang="zh-CN" altLang="en-US" sz="2800" dirty="0" smtClean="0">
                <a:latin typeface="Times New Roman" panose="02020603050405020304" pitchFamily="18" charset="0"/>
                <a:cs typeface="Times New Roman" panose="02020603050405020304" pitchFamily="18" charset="0"/>
              </a:rPr>
              <a:t>安培</a:t>
            </a:r>
            <a:r>
              <a:rPr lang="en-US" altLang="zh-CN" sz="2800" dirty="0" smtClean="0">
                <a:latin typeface="Times New Roman" panose="02020603050405020304" pitchFamily="18" charset="0"/>
                <a:cs typeface="Times New Roman" panose="02020603050405020304" pitchFamily="18" charset="0"/>
              </a:rPr>
              <a:t>, </a:t>
            </a:r>
            <a:r>
              <a:rPr lang="zh-CN" altLang="en-US" sz="2800" dirty="0" smtClean="0">
                <a:latin typeface="Times New Roman" panose="02020603050405020304" pitchFamily="18" charset="0"/>
                <a:cs typeface="Times New Roman" panose="02020603050405020304" pitchFamily="18" charset="0"/>
              </a:rPr>
              <a:t>三相</a:t>
            </a:r>
            <a:r>
              <a:rPr lang="zh-CN" altLang="en-US" sz="2800" dirty="0">
                <a:latin typeface="Times New Roman" panose="02020603050405020304" pitchFamily="18" charset="0"/>
                <a:cs typeface="Times New Roman" panose="02020603050405020304" pitchFamily="18" charset="0"/>
              </a:rPr>
              <a:t>系统中的</a:t>
            </a:r>
            <a:r>
              <a:rPr lang="zh-CN" altLang="en-US" sz="2800" dirty="0" smtClean="0">
                <a:latin typeface="Times New Roman" panose="02020603050405020304" pitchFamily="18" charset="0"/>
                <a:cs typeface="Times New Roman" panose="02020603050405020304" pitchFamily="18" charset="0"/>
              </a:rPr>
              <a:t>断路器</a:t>
            </a:r>
            <a:r>
              <a:rPr lang="en-US" altLang="zh-CN" sz="2800" dirty="0" smtClean="0">
                <a:latin typeface="Times New Roman" panose="02020603050405020304" pitchFamily="18" charset="0"/>
                <a:cs typeface="Times New Roman" panose="02020603050405020304" pitchFamily="18" charset="0"/>
              </a:rPr>
              <a:t>, </a:t>
            </a:r>
            <a:r>
              <a:rPr lang="zh-CN" altLang="en-US" sz="2800" dirty="0" smtClean="0">
                <a:latin typeface="Times New Roman" panose="02020603050405020304" pitchFamily="18" charset="0"/>
                <a:cs typeface="Times New Roman" panose="02020603050405020304" pitchFamily="18" charset="0"/>
              </a:rPr>
              <a:t>该</a:t>
            </a:r>
            <a:r>
              <a:rPr lang="zh-CN" altLang="en-US" sz="2800" dirty="0">
                <a:latin typeface="Times New Roman" panose="02020603050405020304" pitchFamily="18" charset="0"/>
                <a:cs typeface="Times New Roman" panose="02020603050405020304" pitchFamily="18" charset="0"/>
              </a:rPr>
              <a:t>系统没有断电。员工没有佩戴个人防</a:t>
            </a:r>
            <a:r>
              <a:rPr lang="zh-CN" altLang="en-US" sz="2800" dirty="0" smtClean="0">
                <a:latin typeface="Times New Roman" panose="02020603050405020304" pitchFamily="18" charset="0"/>
                <a:cs typeface="Times New Roman" panose="02020603050405020304" pitchFamily="18" charset="0"/>
              </a:rPr>
              <a:t>护设</a:t>
            </a:r>
            <a:r>
              <a:rPr lang="zh-CN" altLang="en-US" sz="2800" dirty="0">
                <a:latin typeface="Times New Roman" panose="02020603050405020304" pitchFamily="18" charset="0"/>
                <a:cs typeface="Times New Roman" panose="02020603050405020304" pitchFamily="18" charset="0"/>
              </a:rPr>
              <a:t>备来防止电弧闪光。一名员工用扳手将系统</a:t>
            </a:r>
            <a:r>
              <a:rPr lang="zh-CN" altLang="en-US" sz="2800" dirty="0" smtClean="0">
                <a:latin typeface="Times New Roman" panose="02020603050405020304" pitchFamily="18" charset="0"/>
                <a:cs typeface="Times New Roman" panose="02020603050405020304" pitchFamily="18" charset="0"/>
              </a:rPr>
              <a:t>短路</a:t>
            </a:r>
            <a:r>
              <a:rPr lang="en-US" altLang="zh-CN" sz="2800" dirty="0" smtClean="0">
                <a:latin typeface="Times New Roman" panose="02020603050405020304" pitchFamily="18" charset="0"/>
                <a:cs typeface="Times New Roman" panose="02020603050405020304" pitchFamily="18" charset="0"/>
              </a:rPr>
              <a:t>, </a:t>
            </a:r>
            <a:r>
              <a:rPr lang="zh-CN" altLang="en-US" sz="2800" dirty="0" smtClean="0">
                <a:latin typeface="Times New Roman" panose="02020603050405020304" pitchFamily="18" charset="0"/>
                <a:cs typeface="Times New Roman" panose="02020603050405020304" pitchFamily="18" charset="0"/>
              </a:rPr>
              <a:t>同时</a:t>
            </a:r>
            <a:r>
              <a:rPr lang="zh-CN" altLang="en-US" sz="2800" dirty="0">
                <a:latin typeface="Times New Roman" panose="02020603050405020304" pitchFamily="18" charset="0"/>
                <a:cs typeface="Times New Roman" panose="02020603050405020304" pitchFamily="18" charset="0"/>
              </a:rPr>
              <a:t>将导体连接到三相的一条</a:t>
            </a:r>
            <a:r>
              <a:rPr lang="zh-CN" altLang="en-US" sz="2800" dirty="0" smtClean="0">
                <a:latin typeface="Times New Roman" panose="02020603050405020304" pitchFamily="18" charset="0"/>
                <a:cs typeface="Times New Roman" panose="02020603050405020304" pitchFamily="18" charset="0"/>
              </a:rPr>
              <a:t>腿</a:t>
            </a:r>
            <a:r>
              <a:rPr lang="en-US" altLang="zh-CN" sz="2800" dirty="0" smtClean="0">
                <a:latin typeface="Times New Roman" panose="02020603050405020304" pitchFamily="18" charset="0"/>
                <a:cs typeface="Times New Roman" panose="02020603050405020304" pitchFamily="18" charset="0"/>
              </a:rPr>
              <a:t>, </a:t>
            </a:r>
            <a:r>
              <a:rPr lang="zh-CN" altLang="en-US" sz="2800" dirty="0" smtClean="0">
                <a:latin typeface="Times New Roman" panose="02020603050405020304" pitchFamily="18" charset="0"/>
                <a:cs typeface="Times New Roman" panose="02020603050405020304" pitchFamily="18" charset="0"/>
              </a:rPr>
              <a:t>导致</a:t>
            </a:r>
            <a:r>
              <a:rPr lang="zh-CN" altLang="en-US" sz="2800" dirty="0">
                <a:latin typeface="Times New Roman" panose="02020603050405020304" pitchFamily="18" charset="0"/>
                <a:cs typeface="Times New Roman" panose="02020603050405020304" pitchFamily="18" charset="0"/>
              </a:rPr>
              <a:t>短路和随后的电弧</a:t>
            </a:r>
            <a:r>
              <a:rPr lang="zh-CN" altLang="en-US" sz="2800" dirty="0" smtClean="0">
                <a:latin typeface="Times New Roman" panose="02020603050405020304" pitchFamily="18" charset="0"/>
                <a:cs typeface="Times New Roman" panose="02020603050405020304" pitchFamily="18" charset="0"/>
              </a:rPr>
              <a:t>闪光</a:t>
            </a:r>
            <a:r>
              <a:rPr lang="en-US" altLang="zh-CN" sz="2800" dirty="0" smtClean="0">
                <a:latin typeface="Times New Roman" panose="02020603050405020304" pitchFamily="18" charset="0"/>
                <a:cs typeface="Times New Roman" panose="02020603050405020304" pitchFamily="18" charset="0"/>
              </a:rPr>
              <a:t>,</a:t>
            </a:r>
            <a:r>
              <a:rPr lang="zh-CN" altLang="en-US" sz="2800" dirty="0">
                <a:latin typeface="Times New Roman" panose="02020603050405020304" pitchFamily="18" charset="0"/>
                <a:cs typeface="Times New Roman" panose="02020603050405020304" pitchFamily="18" charset="0"/>
              </a:rPr>
              <a:t> </a:t>
            </a:r>
            <a:r>
              <a:rPr lang="zh-CN" altLang="en-US" sz="2800" dirty="0" smtClean="0">
                <a:latin typeface="Times New Roman" panose="02020603050405020304" pitchFamily="18" charset="0"/>
                <a:cs typeface="Times New Roman" panose="02020603050405020304" pitchFamily="18" charset="0"/>
              </a:rPr>
              <a:t>该</a:t>
            </a:r>
            <a:r>
              <a:rPr lang="zh-CN" altLang="en-US" sz="2800" dirty="0">
                <a:latin typeface="Times New Roman" panose="02020603050405020304" pitchFamily="18" charset="0"/>
                <a:cs typeface="Times New Roman" panose="02020603050405020304" pitchFamily="18" charset="0"/>
              </a:rPr>
              <a:t>员工去世了。</a:t>
            </a:r>
            <a:endParaRPr lang="en-US" altLang="en-US" sz="2800" dirty="0" smtClean="0">
              <a:latin typeface="Times New Roman" panose="02020603050405020304" pitchFamily="18" charset="0"/>
              <a:cs typeface="Times New Roman" panose="02020603050405020304" pitchFamily="18" charset="0"/>
            </a:endParaRPr>
          </a:p>
        </p:txBody>
      </p:sp>
      <p:pic>
        <p:nvPicPr>
          <p:cNvPr id="12" name="Picture 11" descr="It is a cartoon showing how electrical arc flash occurs" title="Electrical arc flash"/>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5400" y="3902834"/>
            <a:ext cx="6324827" cy="2206009"/>
          </a:xfrm>
          <a:prstGeom prst="rect">
            <a:avLst/>
          </a:prstGeom>
        </p:spPr>
      </p:pic>
      <p:sp>
        <p:nvSpPr>
          <p:cNvPr id="13" name="Rectangle 12"/>
          <p:cNvSpPr/>
          <p:nvPr/>
        </p:nvSpPr>
        <p:spPr>
          <a:xfrm>
            <a:off x="6104543" y="5126742"/>
            <a:ext cx="886781" cy="1569660"/>
          </a:xfrm>
          <a:prstGeom prst="rect">
            <a:avLst/>
          </a:prstGeom>
        </p:spPr>
        <p:txBody>
          <a:bodyPr wrap="none">
            <a:spAutoFit/>
          </a:bodyPr>
          <a:lstStyle/>
          <a:p>
            <a:pPr>
              <a:buFont typeface="Arial" panose="020B0604020202020204" pitchFamily="34" charset="0"/>
              <a:buNone/>
            </a:pPr>
            <a:r>
              <a:rPr lang="en-US" altLang="en-US" sz="9600" b="1" dirty="0">
                <a:solidFill>
                  <a:srgbClr val="FF0000"/>
                </a:solidFill>
                <a:latin typeface="Times New Roman" panose="02020603050405020304" pitchFamily="18" charset="0"/>
                <a:cs typeface="Times New Roman" panose="02020603050405020304" pitchFamily="18" charset="0"/>
              </a:rPr>
              <a:t>×</a:t>
            </a:r>
            <a:endParaRPr lang="en-US" altLang="en-US" sz="9600" b="1" dirty="0">
              <a:solidFill>
                <a:srgbClr val="FF0000"/>
              </a:solidFill>
            </a:endParaRPr>
          </a:p>
        </p:txBody>
      </p:sp>
    </p:spTree>
    <p:extLst>
      <p:ext uri="{BB962C8B-B14F-4D97-AF65-F5344CB8AC3E}">
        <p14:creationId xmlns:p14="http://schemas.microsoft.com/office/powerpoint/2010/main" val="341589872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7200" y="503238"/>
            <a:ext cx="8229600" cy="563562"/>
          </a:xfrm>
        </p:spPr>
        <p:txBody>
          <a:bodyPr>
            <a:normAutofit fontScale="90000"/>
          </a:bodyPr>
          <a:lstStyle/>
          <a:p>
            <a:r>
              <a:rPr lang="zh-CN" altLang="en-US" dirty="0" smtClean="0">
                <a:latin typeface="Times New Roman" panose="02020603050405020304" pitchFamily="18" charset="0"/>
                <a:ea typeface="SimSun" panose="02010600030101010101" pitchFamily="2" charset="-122"/>
              </a:rPr>
              <a:t> 电</a:t>
            </a:r>
            <a:r>
              <a:rPr lang="zh-CN" altLang="en-US" dirty="0">
                <a:latin typeface="Times New Roman" panose="02020603050405020304" pitchFamily="18" charset="0"/>
                <a:ea typeface="SimSun" panose="02010600030101010101" pitchFamily="2" charset="-122"/>
              </a:rPr>
              <a:t>弧闪光</a:t>
            </a:r>
            <a:endParaRPr lang="en-US" altLang="en-US" dirty="0">
              <a:latin typeface="Times New Roman" panose="02020603050405020304" pitchFamily="18" charset="0"/>
              <a:ea typeface="SimSun" panose="02010600030101010101" pitchFamily="2" charset="-122"/>
            </a:endParaRPr>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51</a:t>
            </a:fld>
            <a:endParaRPr lang="en-US" dirty="0"/>
          </a:p>
        </p:txBody>
      </p:sp>
      <p:sp>
        <p:nvSpPr>
          <p:cNvPr id="8" name="Rectangle 7"/>
          <p:cNvSpPr/>
          <p:nvPr/>
        </p:nvSpPr>
        <p:spPr>
          <a:xfrm>
            <a:off x="0" y="1066800"/>
            <a:ext cx="8915400" cy="523220"/>
          </a:xfrm>
          <a:prstGeom prst="rect">
            <a:avLst/>
          </a:prstGeom>
        </p:spPr>
        <p:txBody>
          <a:bodyPr wrap="square">
            <a:spAutoFit/>
          </a:bodyPr>
          <a:lstStyle/>
          <a:p>
            <a:pPr marL="457200" indent="-457200">
              <a:buClr>
                <a:srgbClr val="0000FF"/>
              </a:buClr>
              <a:buFont typeface="Wingdings" panose="05000000000000000000" pitchFamily="2" charset="2"/>
              <a:buChar char="q"/>
            </a:pPr>
            <a:r>
              <a:rPr lang="en-US" altLang="zh-CN" sz="2800" dirty="0">
                <a:latin typeface="Times New Roman" panose="02020603050405020304" pitchFamily="18" charset="0"/>
                <a:cs typeface="Times New Roman" panose="02020603050405020304" pitchFamily="18" charset="0"/>
              </a:rPr>
              <a:t>OSHA</a:t>
            </a:r>
            <a:r>
              <a:rPr lang="zh-CN" altLang="en-US" sz="2800" dirty="0">
                <a:latin typeface="Times New Roman" panose="02020603050405020304" pitchFamily="18" charset="0"/>
                <a:cs typeface="Times New Roman" panose="02020603050405020304" pitchFamily="18" charset="0"/>
              </a:rPr>
              <a:t>要求在通电设备中备有警告标签</a:t>
            </a:r>
            <a:r>
              <a:rPr lang="en-US" sz="2800" dirty="0">
                <a:latin typeface="Times New Roman" panose="02020603050405020304" pitchFamily="18" charset="0"/>
                <a:cs typeface="Times New Roman" panose="02020603050405020304" pitchFamily="18" charset="0"/>
              </a:rPr>
              <a:t> </a:t>
            </a:r>
          </a:p>
        </p:txBody>
      </p:sp>
      <p:sp>
        <p:nvSpPr>
          <p:cNvPr id="14" name="Rectangle 13"/>
          <p:cNvSpPr/>
          <p:nvPr/>
        </p:nvSpPr>
        <p:spPr>
          <a:xfrm>
            <a:off x="923817" y="4813518"/>
            <a:ext cx="3733800" cy="1815882"/>
          </a:xfrm>
          <a:prstGeom prst="rect">
            <a:avLst/>
          </a:prstGeom>
        </p:spPr>
        <p:txBody>
          <a:bodyPr wrap="square">
            <a:spAutoFit/>
          </a:bodyPr>
          <a:lstStyle/>
          <a:p>
            <a:pPr lvl="1" indent="-457200">
              <a:buClr>
                <a:srgbClr val="0000FF"/>
              </a:buClr>
              <a:buFont typeface="Wingdings" panose="05000000000000000000" pitchFamily="2" charset="2"/>
              <a:buChar char="§"/>
            </a:pPr>
            <a:r>
              <a:rPr lang="zh-CN" altLang="en-US" sz="2800" dirty="0">
                <a:latin typeface="Times New Roman" panose="02020603050405020304" pitchFamily="18" charset="0"/>
                <a:cs typeface="Times New Roman" panose="02020603050405020304" pitchFamily="18" charset="0"/>
              </a:rPr>
              <a:t>配电盘 </a:t>
            </a:r>
            <a:endParaRPr lang="en-US" altLang="zh-CN" sz="2800" dirty="0">
              <a:latin typeface="Times New Roman" panose="02020603050405020304" pitchFamily="18" charset="0"/>
              <a:cs typeface="Times New Roman" panose="02020603050405020304" pitchFamily="18" charset="0"/>
            </a:endParaRPr>
          </a:p>
          <a:p>
            <a:pPr lvl="1" indent="-457200">
              <a:buClr>
                <a:srgbClr val="0000FF"/>
              </a:buClr>
              <a:buFont typeface="Wingdings" panose="05000000000000000000" pitchFamily="2" charset="2"/>
              <a:buChar char="§"/>
            </a:pPr>
            <a:r>
              <a:rPr lang="zh-CN" altLang="en-US" sz="2800" dirty="0">
                <a:latin typeface="Times New Roman" panose="02020603050405020304" pitchFamily="18" charset="0"/>
                <a:cs typeface="Times New Roman" panose="02020603050405020304" pitchFamily="18" charset="0"/>
              </a:rPr>
              <a:t>面板</a:t>
            </a:r>
            <a:endParaRPr lang="en-US" altLang="zh-CN" sz="2800" dirty="0">
              <a:latin typeface="Times New Roman" panose="02020603050405020304" pitchFamily="18" charset="0"/>
              <a:cs typeface="Times New Roman" panose="02020603050405020304" pitchFamily="18" charset="0"/>
            </a:endParaRPr>
          </a:p>
          <a:p>
            <a:pPr lvl="1" indent="-457200">
              <a:buClr>
                <a:srgbClr val="0000FF"/>
              </a:buClr>
              <a:buFont typeface="Wingdings" panose="05000000000000000000" pitchFamily="2" charset="2"/>
              <a:buChar char="§"/>
            </a:pPr>
            <a:r>
              <a:rPr lang="zh-CN" altLang="en-US" sz="2800" dirty="0">
                <a:latin typeface="Times New Roman" panose="02020603050405020304" pitchFamily="18" charset="0"/>
                <a:cs typeface="Times New Roman" panose="02020603050405020304" pitchFamily="18" charset="0"/>
              </a:rPr>
              <a:t>工业控制面板</a:t>
            </a:r>
            <a:endParaRPr lang="en-US" altLang="zh-CN" sz="2800" dirty="0">
              <a:latin typeface="Times New Roman" panose="02020603050405020304" pitchFamily="18" charset="0"/>
              <a:cs typeface="Times New Roman" panose="02020603050405020304" pitchFamily="18" charset="0"/>
            </a:endParaRPr>
          </a:p>
          <a:p>
            <a:pPr lvl="1" indent="-457200">
              <a:buClr>
                <a:srgbClr val="0000FF"/>
              </a:buClr>
              <a:buFont typeface="Wingdings" panose="05000000000000000000" pitchFamily="2" charset="2"/>
              <a:buChar char="§"/>
            </a:pPr>
            <a:r>
              <a:rPr lang="zh-CN" altLang="en-US" sz="2800" dirty="0">
                <a:latin typeface="Times New Roman" panose="02020603050405020304" pitchFamily="18" charset="0"/>
                <a:cs typeface="Times New Roman" panose="02020603050405020304" pitchFamily="18" charset="0"/>
              </a:rPr>
              <a:t>断开开关</a:t>
            </a:r>
            <a:endParaRPr lang="en-US" altLang="en-US" sz="2800" dirty="0">
              <a:latin typeface="Times New Roman" panose="02020603050405020304" pitchFamily="18" charset="0"/>
              <a:cs typeface="Times New Roman" panose="02020603050405020304" pitchFamily="18" charset="0"/>
            </a:endParaRPr>
          </a:p>
        </p:txBody>
      </p:sp>
      <p:pic>
        <p:nvPicPr>
          <p:cNvPr id="15" name="Picture 14" descr="This is an example of eletrical equipment for electrical arc flash" title="electrical equipmen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85901" y="1765518"/>
            <a:ext cx="2843699" cy="4425434"/>
          </a:xfrm>
          <a:prstGeom prst="rect">
            <a:avLst/>
          </a:prstGeom>
        </p:spPr>
      </p:pic>
      <p:sp>
        <p:nvSpPr>
          <p:cNvPr id="11" name="Rectangle 10"/>
          <p:cNvSpPr/>
          <p:nvPr/>
        </p:nvSpPr>
        <p:spPr>
          <a:xfrm>
            <a:off x="381000" y="1751406"/>
            <a:ext cx="4418197" cy="461665"/>
          </a:xfrm>
          <a:prstGeom prst="rect">
            <a:avLst/>
          </a:prstGeom>
        </p:spPr>
        <p:txBody>
          <a:bodyPr wrap="none">
            <a:spAutoFit/>
          </a:bodyPr>
          <a:lstStyle/>
          <a:p>
            <a:r>
              <a:rPr lang="en-US" altLang="en-US" sz="2400" kern="0" dirty="0" smtClean="0">
                <a:latin typeface="Times New Roman" panose="02020603050405020304" pitchFamily="18" charset="0"/>
                <a:cs typeface="Times New Roman" panose="02020603050405020304" pitchFamily="18" charset="0"/>
              </a:rPr>
              <a:t>OSHA</a:t>
            </a:r>
            <a:r>
              <a:rPr lang="ja-JP" altLang="en-US" sz="2400" kern="0" dirty="0" smtClean="0">
                <a:latin typeface="Times New Roman" panose="02020603050405020304" pitchFamily="18" charset="0"/>
                <a:cs typeface="Times New Roman" panose="02020603050405020304" pitchFamily="18" charset="0"/>
              </a:rPr>
              <a:t> </a:t>
            </a:r>
            <a:r>
              <a:rPr lang="ja-JP" altLang="en-US" sz="2400" kern="0" dirty="0">
                <a:latin typeface="Times New Roman" panose="02020603050405020304" pitchFamily="18" charset="0"/>
                <a:cs typeface="Times New Roman" panose="02020603050405020304" pitchFamily="18" charset="0"/>
              </a:rPr>
              <a:t>条</a:t>
            </a:r>
            <a:r>
              <a:rPr lang="ja-JP" altLang="en-US" sz="2400" kern="0" dirty="0" smtClean="0">
                <a:latin typeface="Times New Roman" panose="02020603050405020304" pitchFamily="18" charset="0"/>
                <a:cs typeface="Times New Roman" panose="02020603050405020304" pitchFamily="18" charset="0"/>
              </a:rPr>
              <a:t>例</a:t>
            </a:r>
            <a:r>
              <a:rPr lang="en-US" altLang="ja-JP" sz="2400" kern="0" dirty="0">
                <a:latin typeface="Times New Roman" panose="02020603050405020304" pitchFamily="18" charset="0"/>
                <a:cs typeface="Times New Roman" panose="02020603050405020304" pitchFamily="18" charset="0"/>
              </a:rPr>
              <a:t> </a:t>
            </a:r>
            <a:r>
              <a:rPr lang="en-US" altLang="en-US" sz="2400" kern="0" dirty="0" smtClean="0">
                <a:latin typeface="Times New Roman" panose="02020603050405020304" pitchFamily="18" charset="0"/>
                <a:cs typeface="Times New Roman" panose="02020603050405020304" pitchFamily="18" charset="0"/>
              </a:rPr>
              <a:t>: </a:t>
            </a:r>
            <a:r>
              <a:rPr lang="en-US" altLang="en-US" sz="2400" kern="0" dirty="0">
                <a:latin typeface="Times New Roman" panose="02020603050405020304" pitchFamily="18" charset="0"/>
                <a:cs typeface="Times New Roman" panose="02020603050405020304" pitchFamily="18" charset="0"/>
                <a:hlinkClick r:id="rId4"/>
              </a:rPr>
              <a:t>1926.403</a:t>
            </a:r>
            <a:r>
              <a:rPr lang="en-US" altLang="en-US" sz="2400" kern="0" dirty="0">
                <a:latin typeface="Times New Roman" panose="02020603050405020304" pitchFamily="18" charset="0"/>
                <a:cs typeface="Times New Roman" panose="02020603050405020304" pitchFamily="18" charset="0"/>
              </a:rPr>
              <a:t>, </a:t>
            </a:r>
            <a:r>
              <a:rPr lang="en-US" altLang="en-US" sz="2400" kern="0" dirty="0">
                <a:latin typeface="Times New Roman" panose="02020603050405020304" pitchFamily="18" charset="0"/>
                <a:cs typeface="Times New Roman" panose="02020603050405020304" pitchFamily="18" charset="0"/>
                <a:hlinkClick r:id="rId5"/>
              </a:rPr>
              <a:t>1926.416</a:t>
            </a:r>
            <a:endParaRPr lang="en-US" sz="2400" dirty="0"/>
          </a:p>
        </p:txBody>
      </p:sp>
      <p:pic>
        <p:nvPicPr>
          <p:cNvPr id="3" name="Picture 2" descr="picture for warning signals" title="picture for warning signals"/>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23817" y="2350667"/>
            <a:ext cx="3708343" cy="2462851"/>
          </a:xfrm>
          <a:prstGeom prst="rect">
            <a:avLst/>
          </a:prstGeom>
        </p:spPr>
      </p:pic>
    </p:spTree>
    <p:extLst>
      <p:ext uri="{BB962C8B-B14F-4D97-AF65-F5344CB8AC3E}">
        <p14:creationId xmlns:p14="http://schemas.microsoft.com/office/powerpoint/2010/main" val="232507897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7200" y="503238"/>
            <a:ext cx="8229600" cy="563562"/>
          </a:xfrm>
        </p:spPr>
        <p:txBody>
          <a:bodyPr>
            <a:normAutofit fontScale="90000"/>
          </a:bodyPr>
          <a:lstStyle/>
          <a:p>
            <a:pPr>
              <a:buClr>
                <a:srgbClr val="3333FF"/>
              </a:buClr>
            </a:pPr>
            <a:r>
              <a:rPr lang="zh-CN" altLang="en-US" dirty="0">
                <a:latin typeface="Times New Roman" panose="02020603050405020304" pitchFamily="18" charset="0"/>
                <a:ea typeface="SimSun" panose="02010600030101010101" pitchFamily="2" charset="-122"/>
              </a:rPr>
              <a:t>电气火灾 </a:t>
            </a:r>
            <a:endParaRPr lang="en-US" altLang="en-US" dirty="0">
              <a:latin typeface="Times New Roman" panose="02020603050405020304" pitchFamily="18" charset="0"/>
              <a:ea typeface="SimSun" panose="02010600030101010101" pitchFamily="2" charset="-122"/>
            </a:endParaRPr>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52</a:t>
            </a:fld>
            <a:endParaRPr lang="en-US" dirty="0"/>
          </a:p>
        </p:txBody>
      </p:sp>
      <p:sp>
        <p:nvSpPr>
          <p:cNvPr id="8" name="Down Arrow 5" descr="It shows the accident consequence" title="arrow"/>
          <p:cNvSpPr>
            <a:spLocks noChangeArrowheads="1"/>
          </p:cNvSpPr>
          <p:nvPr/>
        </p:nvSpPr>
        <p:spPr bwMode="auto">
          <a:xfrm>
            <a:off x="4634671" y="5670700"/>
            <a:ext cx="287157" cy="296449"/>
          </a:xfrm>
          <a:prstGeom prst="downArrow">
            <a:avLst>
              <a:gd name="adj1" fmla="val 50000"/>
              <a:gd name="adj2" fmla="val 49991"/>
            </a:avLst>
          </a:prstGeom>
          <a:solidFill>
            <a:srgbClr val="00B8FF"/>
          </a:solidFill>
          <a:ln w="9525">
            <a:solidFill>
              <a:schemeClr val="tx1"/>
            </a:solidFill>
            <a:bevel/>
            <a:headEnd/>
            <a:tailEnd/>
          </a:ln>
          <a:effectLst>
            <a:outerShdw dist="17961" dir="2700000" algn="ctr" rotWithShape="0">
              <a:srgbClr val="000000"/>
            </a:outerShdw>
          </a:effec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buFont typeface="Arial" panose="020B0604020202020204" pitchFamily="34" charset="0"/>
              <a:buNone/>
            </a:pPr>
            <a:endParaRPr lang="en-US" altLang="en-US" sz="2800" dirty="0"/>
          </a:p>
        </p:txBody>
      </p:sp>
      <p:sp>
        <p:nvSpPr>
          <p:cNvPr id="14" name="Rounded Rectangle 13"/>
          <p:cNvSpPr/>
          <p:nvPr/>
        </p:nvSpPr>
        <p:spPr>
          <a:xfrm>
            <a:off x="2941827" y="5114860"/>
            <a:ext cx="3611373" cy="518732"/>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chemeClr val="tx1"/>
                </a:solidFill>
                <a:latin typeface="Times New Roman" panose="02020603050405020304" pitchFamily="18" charset="0"/>
                <a:cs typeface="Times New Roman" panose="02020603050405020304" pitchFamily="18" charset="0"/>
              </a:rPr>
              <a:t>损坏电线绝缘护套</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5" name="Rounded Rectangle 14"/>
          <p:cNvSpPr/>
          <p:nvPr/>
        </p:nvSpPr>
        <p:spPr>
          <a:xfrm>
            <a:off x="3124200" y="5999154"/>
            <a:ext cx="3276600" cy="600091"/>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chemeClr val="tx1"/>
                </a:solidFill>
                <a:latin typeface="Times New Roman" panose="02020603050405020304" pitchFamily="18" charset="0"/>
                <a:cs typeface="Times New Roman" panose="02020603050405020304" pitchFamily="18" charset="0"/>
              </a:rPr>
              <a:t>火花过热导致火灾</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7" name="Rectangle 6"/>
          <p:cNvSpPr>
            <a:spLocks noChangeArrowheads="1"/>
          </p:cNvSpPr>
          <p:nvPr/>
        </p:nvSpPr>
        <p:spPr bwMode="auto">
          <a:xfrm>
            <a:off x="1" y="1219200"/>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0" lvl="1" indent="-457200">
              <a:buClr>
                <a:srgbClr val="0000FF"/>
              </a:buClr>
              <a:buFont typeface="Wingdings" panose="05000000000000000000" pitchFamily="2" charset="2"/>
              <a:buChar char="q"/>
            </a:pPr>
            <a:r>
              <a:rPr lang="zh-CN" altLang="en-US" sz="2800" dirty="0">
                <a:latin typeface="Times New Roman" panose="02020603050405020304" pitchFamily="18" charset="0"/>
                <a:cs typeface="Times New Roman" panose="02020603050405020304" pitchFamily="18" charset="0"/>
              </a:rPr>
              <a:t>可能的</a:t>
            </a:r>
            <a:r>
              <a:rPr lang="zh-CN" altLang="en-US" sz="2800" dirty="0" smtClean="0">
                <a:latin typeface="Times New Roman" panose="02020603050405020304" pitchFamily="18" charset="0"/>
                <a:cs typeface="Times New Roman" panose="02020603050405020304" pitchFamily="18" charset="0"/>
              </a:rPr>
              <a:t>原因</a:t>
            </a:r>
            <a:r>
              <a:rPr lang="en-US" altLang="zh-CN" sz="2800" dirty="0" smtClean="0">
                <a:latin typeface="Times New Roman" panose="02020603050405020304" pitchFamily="18" charset="0"/>
                <a:cs typeface="Times New Roman" panose="02020603050405020304" pitchFamily="18" charset="0"/>
              </a:rPr>
              <a:t>: </a:t>
            </a:r>
            <a:r>
              <a:rPr lang="zh-CN" altLang="en-US" sz="2800" dirty="0" smtClean="0">
                <a:latin typeface="Times New Roman" panose="02020603050405020304" pitchFamily="18" charset="0"/>
                <a:cs typeface="Times New Roman" panose="02020603050405020304" pitchFamily="18" charset="0"/>
              </a:rPr>
              <a:t>电线</a:t>
            </a:r>
            <a:r>
              <a:rPr lang="zh-CN" altLang="en-US" sz="2800" dirty="0">
                <a:latin typeface="Times New Roman" panose="02020603050405020304" pitchFamily="18" charset="0"/>
                <a:cs typeface="Times New Roman" panose="02020603050405020304" pitchFamily="18" charset="0"/>
              </a:rPr>
              <a:t>的绝缘护套坏了</a:t>
            </a:r>
            <a:endParaRPr lang="en-US" sz="2800" dirty="0">
              <a:latin typeface="Times New Roman" panose="02020603050405020304" pitchFamily="18" charset="0"/>
              <a:cs typeface="Times New Roman" panose="02020603050405020304" pitchFamily="18" charset="0"/>
            </a:endParaRPr>
          </a:p>
        </p:txBody>
      </p:sp>
      <p:sp>
        <p:nvSpPr>
          <p:cNvPr id="18" name="Down Arrow 5" descr="It shows the accident consequence" title="arrow"/>
          <p:cNvSpPr>
            <a:spLocks noChangeArrowheads="1"/>
          </p:cNvSpPr>
          <p:nvPr/>
        </p:nvSpPr>
        <p:spPr bwMode="auto">
          <a:xfrm>
            <a:off x="5864612" y="4772898"/>
            <a:ext cx="261937" cy="282708"/>
          </a:xfrm>
          <a:prstGeom prst="downArrow">
            <a:avLst>
              <a:gd name="adj1" fmla="val 50000"/>
              <a:gd name="adj2" fmla="val 49991"/>
            </a:avLst>
          </a:prstGeom>
          <a:solidFill>
            <a:srgbClr val="00B8FF"/>
          </a:solidFill>
          <a:ln w="9525">
            <a:solidFill>
              <a:schemeClr val="tx1"/>
            </a:solidFill>
            <a:bevel/>
            <a:headEnd/>
            <a:tailEnd/>
          </a:ln>
          <a:effectLst>
            <a:outerShdw dist="17961" dir="2700000" algn="ctr" rotWithShape="0">
              <a:srgbClr val="000000"/>
            </a:outerShdw>
          </a:effec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buFont typeface="Arial" panose="020B0604020202020204" pitchFamily="34" charset="0"/>
              <a:buNone/>
            </a:pPr>
            <a:endParaRPr lang="en-US" altLang="en-US" sz="2800" dirty="0"/>
          </a:p>
        </p:txBody>
      </p:sp>
      <p:sp>
        <p:nvSpPr>
          <p:cNvPr id="21" name="Down Arrow 5" descr="It shows the accident consequence" title="arrow"/>
          <p:cNvSpPr>
            <a:spLocks noChangeArrowheads="1"/>
          </p:cNvSpPr>
          <p:nvPr/>
        </p:nvSpPr>
        <p:spPr bwMode="auto">
          <a:xfrm>
            <a:off x="3350012" y="4772898"/>
            <a:ext cx="261937" cy="283623"/>
          </a:xfrm>
          <a:prstGeom prst="downArrow">
            <a:avLst>
              <a:gd name="adj1" fmla="val 50000"/>
              <a:gd name="adj2" fmla="val 49991"/>
            </a:avLst>
          </a:prstGeom>
          <a:solidFill>
            <a:srgbClr val="00B8FF"/>
          </a:solidFill>
          <a:ln w="9525">
            <a:solidFill>
              <a:schemeClr val="tx1"/>
            </a:solidFill>
            <a:bevel/>
            <a:headEnd/>
            <a:tailEnd/>
          </a:ln>
          <a:effectLst>
            <a:outerShdw dist="17961" dir="2700000" algn="ctr" rotWithShape="0">
              <a:srgbClr val="000000"/>
            </a:outerShdw>
          </a:effec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buFont typeface="Arial" panose="020B0604020202020204" pitchFamily="34" charset="0"/>
              <a:buNone/>
            </a:pPr>
            <a:endParaRPr lang="en-US" altLang="en-US" sz="2800" dirty="0"/>
          </a:p>
        </p:txBody>
      </p:sp>
      <p:sp>
        <p:nvSpPr>
          <p:cNvPr id="26" name="Rounded Rectangle 25"/>
          <p:cNvSpPr/>
          <p:nvPr/>
        </p:nvSpPr>
        <p:spPr>
          <a:xfrm>
            <a:off x="2133600" y="4107674"/>
            <a:ext cx="5330777" cy="600144"/>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chemeClr val="tx1"/>
                </a:solidFill>
                <a:latin typeface="Times New Roman" panose="02020603050405020304" pitchFamily="18" charset="0"/>
                <a:cs typeface="Times New Roman" panose="02020603050405020304" pitchFamily="18" charset="0"/>
              </a:rPr>
              <a:t>绳索穿过锋利的物体，门或窗户</a:t>
            </a:r>
            <a:endParaRPr lang="en-US" altLang="en-US" sz="2800" dirty="0">
              <a:solidFill>
                <a:schemeClr val="tx1"/>
              </a:solidFill>
              <a:latin typeface="Times New Roman" panose="02020603050405020304" pitchFamily="18" charset="0"/>
              <a:cs typeface="Times New Roman" panose="02020603050405020304" pitchFamily="18" charset="0"/>
            </a:endParaRPr>
          </a:p>
        </p:txBody>
      </p:sp>
      <p:pic>
        <p:nvPicPr>
          <p:cNvPr id="12" name="Picture 13" descr="It shows the hazards of cords passing through sharp objects" title="rectangl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20525" y="1981200"/>
            <a:ext cx="3075055" cy="19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ounded Rectangle 17" descr="It shows cords passing through a nail" title="location of sharper"/>
          <p:cNvSpPr>
            <a:spLocks noChangeArrowheads="1"/>
          </p:cNvSpPr>
          <p:nvPr/>
        </p:nvSpPr>
        <p:spPr bwMode="auto">
          <a:xfrm flipH="1">
            <a:off x="4315086" y="2906688"/>
            <a:ext cx="726986" cy="841523"/>
          </a:xfrm>
          <a:prstGeom prst="roundRect">
            <a:avLst>
              <a:gd name="adj" fmla="val 16667"/>
            </a:avLst>
          </a:prstGeom>
          <a:noFill/>
          <a:ln w="47625">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buSzPct val="100000"/>
              <a:buFont typeface="Times New Roman" panose="02020603050405020304" pitchFamily="18" charset="0"/>
              <a:buNone/>
            </a:pPr>
            <a:endParaRPr lang="en-US" altLang="en-US" dirty="0">
              <a:cs typeface="Arial" panose="020B0604020202020204" pitchFamily="34" charset="0"/>
            </a:endParaRPr>
          </a:p>
        </p:txBody>
      </p:sp>
      <p:sp>
        <p:nvSpPr>
          <p:cNvPr id="16" name="Rounded Rectangle 17" descr="It shows the location of cords passing through sharp objects" title="location of sharp objects"/>
          <p:cNvSpPr>
            <a:spLocks noChangeArrowheads="1"/>
          </p:cNvSpPr>
          <p:nvPr/>
        </p:nvSpPr>
        <p:spPr bwMode="auto">
          <a:xfrm flipH="1">
            <a:off x="3361578" y="2212780"/>
            <a:ext cx="726986" cy="841523"/>
          </a:xfrm>
          <a:prstGeom prst="roundRect">
            <a:avLst>
              <a:gd name="adj" fmla="val 16667"/>
            </a:avLst>
          </a:prstGeom>
          <a:noFill/>
          <a:ln w="47625">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buSzPct val="100000"/>
              <a:buFont typeface="Times New Roman" panose="02020603050405020304" pitchFamily="18" charset="0"/>
              <a:buNone/>
            </a:pPr>
            <a:endParaRPr lang="en-US" altLang="en-US" dirty="0">
              <a:cs typeface="Arial" panose="020B0604020202020204" pitchFamily="34" charset="0"/>
            </a:endParaRPr>
          </a:p>
        </p:txBody>
      </p:sp>
      <p:sp>
        <p:nvSpPr>
          <p:cNvPr id="19" name="Rectangle 18"/>
          <p:cNvSpPr/>
          <p:nvPr/>
        </p:nvSpPr>
        <p:spPr>
          <a:xfrm>
            <a:off x="3972740" y="1502487"/>
            <a:ext cx="970624" cy="1569660"/>
          </a:xfrm>
          <a:prstGeom prst="rect">
            <a:avLst/>
          </a:prstGeom>
        </p:spPr>
        <p:txBody>
          <a:bodyPr wrap="squar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
        <p:nvSpPr>
          <p:cNvPr id="20" name="Rectangle 19"/>
          <p:cNvSpPr/>
          <p:nvPr/>
        </p:nvSpPr>
        <p:spPr>
          <a:xfrm>
            <a:off x="5065752" y="2560219"/>
            <a:ext cx="970624" cy="1569660"/>
          </a:xfrm>
          <a:prstGeom prst="rect">
            <a:avLst/>
          </a:prstGeom>
        </p:spPr>
        <p:txBody>
          <a:bodyPr wrap="squar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Tree>
    <p:extLst>
      <p:ext uri="{BB962C8B-B14F-4D97-AF65-F5344CB8AC3E}">
        <p14:creationId xmlns:p14="http://schemas.microsoft.com/office/powerpoint/2010/main" val="10645786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7200" y="503238"/>
            <a:ext cx="8229600" cy="563562"/>
          </a:xfrm>
        </p:spPr>
        <p:txBody>
          <a:bodyPr>
            <a:normAutofit fontScale="90000"/>
          </a:bodyPr>
          <a:lstStyle/>
          <a:p>
            <a:r>
              <a:rPr lang="zh-CN" altLang="en-US" dirty="0" smtClean="0">
                <a:latin typeface="Times New Roman" panose="02020603050405020304" pitchFamily="18" charset="0"/>
                <a:ea typeface="SimSun" panose="02010600030101010101" pitchFamily="2" charset="-122"/>
              </a:rPr>
              <a:t> 电</a:t>
            </a:r>
            <a:r>
              <a:rPr lang="zh-CN" altLang="en-US" dirty="0">
                <a:latin typeface="Times New Roman" panose="02020603050405020304" pitchFamily="18" charset="0"/>
                <a:ea typeface="SimSun" panose="02010600030101010101" pitchFamily="2" charset="-122"/>
              </a:rPr>
              <a:t>气火</a:t>
            </a:r>
            <a:r>
              <a:rPr lang="zh-CN" altLang="en-US" dirty="0" smtClean="0">
                <a:latin typeface="Times New Roman" panose="02020603050405020304" pitchFamily="18" charset="0"/>
                <a:ea typeface="SimSun" panose="02010600030101010101" pitchFamily="2" charset="-122"/>
              </a:rPr>
              <a:t>灾  </a:t>
            </a:r>
            <a:endParaRPr lang="en-US"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53</a:t>
            </a:fld>
            <a:endParaRPr lang="en-US" dirty="0"/>
          </a:p>
        </p:txBody>
      </p:sp>
      <p:sp>
        <p:nvSpPr>
          <p:cNvPr id="16" name="Rectangle 6"/>
          <p:cNvSpPr>
            <a:spLocks noChangeArrowheads="1"/>
          </p:cNvSpPr>
          <p:nvPr/>
        </p:nvSpPr>
        <p:spPr bwMode="auto">
          <a:xfrm>
            <a:off x="76200" y="1229380"/>
            <a:ext cx="8763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0" lvl="1" indent="-457200">
              <a:buClr>
                <a:srgbClr val="0000FF"/>
              </a:buClr>
              <a:buFont typeface="Wingdings" panose="05000000000000000000" pitchFamily="2" charset="2"/>
              <a:buChar char="q"/>
            </a:pPr>
            <a:r>
              <a:rPr lang="zh-CN" altLang="en-US" sz="2800" dirty="0" smtClean="0">
                <a:latin typeface="Times New Roman" panose="02020603050405020304" pitchFamily="18" charset="0"/>
                <a:cs typeface="Times New Roman" panose="02020603050405020304" pitchFamily="18" charset="0"/>
              </a:rPr>
              <a:t>不要</a:t>
            </a:r>
            <a:r>
              <a:rPr lang="zh-CN" altLang="en-US" sz="2800" dirty="0">
                <a:latin typeface="Times New Roman" panose="02020603050405020304" pitchFamily="18" charset="0"/>
                <a:cs typeface="Times New Roman" panose="02020603050405020304" pitchFamily="18" charset="0"/>
              </a:rPr>
              <a:t>将水放在电气火灾</a:t>
            </a:r>
            <a:r>
              <a:rPr lang="zh-CN" altLang="en-US" sz="2800" dirty="0" smtClean="0">
                <a:latin typeface="Times New Roman" panose="02020603050405020304" pitchFamily="18" charset="0"/>
                <a:cs typeface="Times New Roman" panose="02020603050405020304" pitchFamily="18" charset="0"/>
              </a:rPr>
              <a:t>上</a:t>
            </a:r>
            <a:r>
              <a:rPr lang="en-US" altLang="zh-CN" sz="2800" dirty="0">
                <a:latin typeface="Times New Roman" panose="02020603050405020304" pitchFamily="18" charset="0"/>
                <a:cs typeface="Times New Roman" panose="02020603050405020304" pitchFamily="18" charset="0"/>
              </a:rPr>
              <a:t>-</a:t>
            </a:r>
            <a:r>
              <a:rPr lang="zh-CN" altLang="en-US" sz="2800" dirty="0" smtClean="0">
                <a:latin typeface="Times New Roman" panose="02020603050405020304" pitchFamily="18" charset="0"/>
                <a:cs typeface="Times New Roman" panose="02020603050405020304" pitchFamily="18" charset="0"/>
              </a:rPr>
              <a:t>电力</a:t>
            </a:r>
            <a:r>
              <a:rPr lang="zh-CN" altLang="en-US" sz="2800" dirty="0">
                <a:latin typeface="Times New Roman" panose="02020603050405020304" pitchFamily="18" charset="0"/>
                <a:cs typeface="Times New Roman" panose="02020603050405020304" pitchFamily="18" charset="0"/>
              </a:rPr>
              <a:t>传播给</a:t>
            </a:r>
            <a:r>
              <a:rPr lang="zh-CN" altLang="en-US" sz="2800" dirty="0" smtClean="0">
                <a:latin typeface="Times New Roman" panose="02020603050405020304" pitchFamily="18" charset="0"/>
                <a:cs typeface="Times New Roman" panose="02020603050405020304" pitchFamily="18" charset="0"/>
              </a:rPr>
              <a:t>工人</a:t>
            </a:r>
            <a:r>
              <a:rPr lang="en-US" altLang="zh-CN" sz="2800" dirty="0" smtClean="0">
                <a:latin typeface="Times New Roman" panose="02020603050405020304" pitchFamily="18" charset="0"/>
                <a:cs typeface="Times New Roman" panose="02020603050405020304" pitchFamily="18" charset="0"/>
              </a:rPr>
              <a:t>(</a:t>
            </a:r>
            <a:r>
              <a:rPr lang="zh-CN" altLang="en-US" sz="2800" dirty="0" smtClean="0">
                <a:latin typeface="Times New Roman" panose="02020603050405020304" pitchFamily="18" charset="0"/>
                <a:cs typeface="Times New Roman" panose="02020603050405020304" pitchFamily="18" charset="0"/>
              </a:rPr>
              <a:t>电击</a:t>
            </a:r>
            <a:r>
              <a:rPr lang="en-US" altLang="zh-CN"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26" name="Rectangle 6"/>
          <p:cNvSpPr>
            <a:spLocks noChangeArrowheads="1"/>
          </p:cNvSpPr>
          <p:nvPr/>
        </p:nvSpPr>
        <p:spPr bwMode="auto">
          <a:xfrm>
            <a:off x="76200" y="3017168"/>
            <a:ext cx="8382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0" lvl="1" indent="-457200">
              <a:buClr>
                <a:srgbClr val="0000FF"/>
              </a:buClr>
              <a:buFont typeface="Wingdings" panose="05000000000000000000" pitchFamily="2" charset="2"/>
              <a:buChar char="q"/>
            </a:pPr>
            <a:r>
              <a:rPr lang="en-US" sz="2800" dirty="0" smtClean="0">
                <a:latin typeface="Times New Roman" panose="02020603050405020304" pitchFamily="18" charset="0"/>
                <a:ea typeface="MS PGothic" panose="020B0600070205080204" pitchFamily="34" charset="-128"/>
                <a:cs typeface="AR PL UMing HK" charset="0"/>
              </a:rPr>
              <a:t> </a:t>
            </a:r>
            <a:r>
              <a:rPr lang="zh-CN" altLang="en-US" sz="2800" dirty="0">
                <a:latin typeface="Times New Roman" panose="02020603050405020304" pitchFamily="18" charset="0"/>
                <a:cs typeface="Times New Roman" panose="02020603050405020304" pitchFamily="18" charset="0"/>
              </a:rPr>
              <a:t>哪种灭火器用于电气火灾？</a:t>
            </a:r>
            <a:endParaRPr lang="en-US" sz="2800" dirty="0">
              <a:latin typeface="Times New Roman" panose="02020603050405020304" pitchFamily="18" charset="0"/>
              <a:cs typeface="Times New Roman" panose="02020603050405020304" pitchFamily="18" charset="0"/>
            </a:endParaRPr>
          </a:p>
        </p:txBody>
      </p:sp>
      <p:sp>
        <p:nvSpPr>
          <p:cNvPr id="27" name="Rectangle 26"/>
          <p:cNvSpPr/>
          <p:nvPr/>
        </p:nvSpPr>
        <p:spPr>
          <a:xfrm>
            <a:off x="2447074" y="1981200"/>
            <a:ext cx="3062057" cy="584775"/>
          </a:xfrm>
          <a:prstGeom prst="rect">
            <a:avLst/>
          </a:prstGeom>
        </p:spPr>
        <p:txBody>
          <a:bodyPr wrap="none">
            <a:spAutoFit/>
          </a:bodyPr>
          <a:lstStyle/>
          <a:p>
            <a:r>
              <a:rPr lang="zh-CN" altLang="en-US" sz="3200" b="1" dirty="0" smtClean="0">
                <a:latin typeface="Times New Roman" panose="02020603050405020304" pitchFamily="18" charset="0"/>
                <a:ea typeface="MS PGothic" panose="020B0600070205080204" pitchFamily="34" charset="-128"/>
                <a:cs typeface="AR PL UMing HK" charset="0"/>
                <a:hlinkClick r:id="rId3"/>
              </a:rPr>
              <a:t>视频</a:t>
            </a:r>
            <a:r>
              <a:rPr lang="en-US" sz="3200" b="1" dirty="0" smtClean="0">
                <a:latin typeface="Times New Roman" panose="02020603050405020304" pitchFamily="18" charset="0"/>
                <a:ea typeface="MS PGothic" panose="020B0600070205080204" pitchFamily="34" charset="-128"/>
                <a:cs typeface="AR PL UMing HK" charset="0"/>
                <a:hlinkClick r:id="rId3"/>
              </a:rPr>
              <a:t> – </a:t>
            </a:r>
            <a:r>
              <a:rPr lang="zh-CN" altLang="en-US" sz="3200" b="1" dirty="0" smtClean="0">
                <a:latin typeface="Times New Roman" panose="02020603050405020304" pitchFamily="18" charset="0"/>
                <a:ea typeface="MS PGothic" panose="020B0600070205080204" pitchFamily="34" charset="-128"/>
                <a:cs typeface="AR PL UMing HK" charset="0"/>
                <a:hlinkClick r:id="rId3"/>
              </a:rPr>
              <a:t>电气火灾</a:t>
            </a:r>
            <a:endParaRPr lang="en-US" sz="3200" b="1" dirty="0"/>
          </a:p>
        </p:txBody>
      </p:sp>
      <p:pic>
        <p:nvPicPr>
          <p:cNvPr id="3" name="Picture 2" descr="picture for fire extinguisher" title="picture for fire extinguishe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76300" y="3596746"/>
            <a:ext cx="7391400" cy="2885016"/>
          </a:xfrm>
          <a:prstGeom prst="rect">
            <a:avLst/>
          </a:prstGeom>
        </p:spPr>
      </p:pic>
      <p:sp>
        <p:nvSpPr>
          <p:cNvPr id="14" name="Rectangle 13"/>
          <p:cNvSpPr>
            <a:spLocks noChangeArrowheads="1"/>
          </p:cNvSpPr>
          <p:nvPr/>
        </p:nvSpPr>
        <p:spPr bwMode="auto">
          <a:xfrm>
            <a:off x="1295400" y="5039254"/>
            <a:ext cx="86113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Arial" panose="020B0604020202020204" pitchFamily="34" charset="0"/>
              <a:buNone/>
            </a:pPr>
            <a:r>
              <a:rPr lang="en-US" altLang="en-US" sz="9600" b="1" dirty="0">
                <a:solidFill>
                  <a:srgbClr val="00B050"/>
                </a:solidFill>
                <a:latin typeface="Times New Roman" panose="02020603050405020304" pitchFamily="18" charset="0"/>
                <a:cs typeface="Times New Roman" panose="02020603050405020304" pitchFamily="18" charset="0"/>
              </a:rPr>
              <a:t>√</a:t>
            </a:r>
            <a:endParaRPr lang="en-US" altLang="en-US" sz="9600" b="1" dirty="0">
              <a:solidFill>
                <a:srgbClr val="00B050"/>
              </a:solidFill>
            </a:endParaRPr>
          </a:p>
        </p:txBody>
      </p:sp>
      <p:sp>
        <p:nvSpPr>
          <p:cNvPr id="15" name="Rectangle 14"/>
          <p:cNvSpPr/>
          <p:nvPr/>
        </p:nvSpPr>
        <p:spPr>
          <a:xfrm>
            <a:off x="3210014" y="4679718"/>
            <a:ext cx="915635" cy="1631216"/>
          </a:xfrm>
          <a:prstGeom prst="rect">
            <a:avLst/>
          </a:prstGeom>
        </p:spPr>
        <p:txBody>
          <a:bodyPr wrap="non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
        <p:nvSpPr>
          <p:cNvPr id="17" name="Rectangle 12"/>
          <p:cNvSpPr>
            <a:spLocks noChangeArrowheads="1"/>
          </p:cNvSpPr>
          <p:nvPr/>
        </p:nvSpPr>
        <p:spPr bwMode="auto">
          <a:xfrm>
            <a:off x="5041284" y="5003384"/>
            <a:ext cx="86113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Arial" panose="020B0604020202020204" pitchFamily="34" charset="0"/>
              <a:buNone/>
            </a:pPr>
            <a:r>
              <a:rPr lang="en-US" altLang="en-US" sz="9600" b="1" dirty="0">
                <a:solidFill>
                  <a:srgbClr val="00B050"/>
                </a:solidFill>
                <a:latin typeface="Times New Roman" panose="02020603050405020304" pitchFamily="18" charset="0"/>
                <a:cs typeface="Times New Roman" panose="02020603050405020304" pitchFamily="18" charset="0"/>
              </a:rPr>
              <a:t>√</a:t>
            </a:r>
            <a:endParaRPr lang="en-US" altLang="en-US" sz="9600" b="1" dirty="0">
              <a:solidFill>
                <a:srgbClr val="00B050"/>
              </a:solidFill>
            </a:endParaRPr>
          </a:p>
        </p:txBody>
      </p:sp>
      <p:sp>
        <p:nvSpPr>
          <p:cNvPr id="18" name="Rectangle 17"/>
          <p:cNvSpPr/>
          <p:nvPr/>
        </p:nvSpPr>
        <p:spPr>
          <a:xfrm>
            <a:off x="7034784" y="4679718"/>
            <a:ext cx="915635" cy="1631216"/>
          </a:xfrm>
          <a:prstGeom prst="rect">
            <a:avLst/>
          </a:prstGeom>
        </p:spPr>
        <p:txBody>
          <a:bodyPr wrap="non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Tree>
    <p:extLst>
      <p:ext uri="{BB962C8B-B14F-4D97-AF65-F5344CB8AC3E}">
        <p14:creationId xmlns:p14="http://schemas.microsoft.com/office/powerpoint/2010/main" val="3461853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14" grpId="0"/>
      <p:bldP spid="15" grpId="0"/>
      <p:bldP spid="17" grpId="0"/>
      <p:bldP spid="18"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7200" y="503238"/>
            <a:ext cx="8229600" cy="563562"/>
          </a:xfrm>
        </p:spPr>
        <p:txBody>
          <a:bodyPr>
            <a:normAutofit fontScale="90000"/>
          </a:bodyPr>
          <a:lstStyle/>
          <a:p>
            <a:r>
              <a:rPr lang="ja-JP" altLang="en-US" dirty="0">
                <a:latin typeface="Times New Roman" panose="02020603050405020304" pitchFamily="18" charset="0"/>
                <a:ea typeface="SimSun" panose="02010600030101010101" pitchFamily="2" charset="-122"/>
              </a:rPr>
              <a:t>电气爆炸</a:t>
            </a:r>
            <a:endParaRPr lang="en-US" altLang="en-US" dirty="0">
              <a:latin typeface="Times New Roman" panose="02020603050405020304" pitchFamily="18" charset="0"/>
              <a:ea typeface="SimSun" panose="02010600030101010101" pitchFamily="2" charset="-122"/>
            </a:endParaRPr>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54</a:t>
            </a:fld>
            <a:endParaRPr lang="en-US" dirty="0"/>
          </a:p>
        </p:txBody>
      </p:sp>
      <p:sp>
        <p:nvSpPr>
          <p:cNvPr id="12" name="Rectangle 11"/>
          <p:cNvSpPr/>
          <p:nvPr/>
        </p:nvSpPr>
        <p:spPr>
          <a:xfrm>
            <a:off x="893292" y="4644399"/>
            <a:ext cx="2997937" cy="584775"/>
          </a:xfrm>
          <a:prstGeom prst="rect">
            <a:avLst/>
          </a:prstGeom>
        </p:spPr>
        <p:txBody>
          <a:bodyPr wrap="none">
            <a:spAutoFit/>
          </a:bodyPr>
          <a:lstStyle/>
          <a:p>
            <a:pPr>
              <a:spcBef>
                <a:spcPct val="0"/>
              </a:spcBef>
            </a:pPr>
            <a:r>
              <a:rPr lang="zh-CN" altLang="en-US" sz="3200" b="1" dirty="0" smtClean="0">
                <a:solidFill>
                  <a:schemeClr val="tx2"/>
                </a:solidFill>
                <a:latin typeface="Times New Roman" panose="02020603050405020304" pitchFamily="18" charset="0"/>
                <a:hlinkClick r:id="rId3"/>
              </a:rPr>
              <a:t>视频 </a:t>
            </a:r>
            <a:r>
              <a:rPr lang="en-US" altLang="zh-CN" sz="3200" b="1" dirty="0" smtClean="0">
                <a:solidFill>
                  <a:schemeClr val="tx2"/>
                </a:solidFill>
                <a:latin typeface="Times New Roman" panose="02020603050405020304" pitchFamily="18" charset="0"/>
                <a:hlinkClick r:id="rId3"/>
              </a:rPr>
              <a:t>- </a:t>
            </a:r>
            <a:r>
              <a:rPr lang="zh-CN" altLang="en-US" sz="3200" b="1" dirty="0" smtClean="0">
                <a:solidFill>
                  <a:schemeClr val="tx2"/>
                </a:solidFill>
                <a:latin typeface="Times New Roman" panose="02020603050405020304" pitchFamily="18" charset="0"/>
                <a:hlinkClick r:id="rId3"/>
              </a:rPr>
              <a:t>电气爆炸</a:t>
            </a:r>
            <a:endParaRPr lang="zh-CN" altLang="en-US" sz="3200" b="1" dirty="0">
              <a:solidFill>
                <a:schemeClr val="tx2"/>
              </a:solidFill>
              <a:latin typeface="Times New Roman" panose="02020603050405020304" pitchFamily="18" charset="0"/>
            </a:endParaRPr>
          </a:p>
        </p:txBody>
      </p:sp>
      <p:sp>
        <p:nvSpPr>
          <p:cNvPr id="13" name="Rectangle 6"/>
          <p:cNvSpPr>
            <a:spLocks noChangeArrowheads="1"/>
          </p:cNvSpPr>
          <p:nvPr/>
        </p:nvSpPr>
        <p:spPr bwMode="auto">
          <a:xfrm>
            <a:off x="152400" y="1069728"/>
            <a:ext cx="8839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0" lvl="1" indent="-457200">
              <a:buClr>
                <a:srgbClr val="0000FF"/>
              </a:buClr>
              <a:buFont typeface="Wingdings" panose="05000000000000000000" pitchFamily="2" charset="2"/>
              <a:buChar char="q"/>
            </a:pPr>
            <a:r>
              <a:rPr lang="zh-CN" altLang="en-US" sz="2800" dirty="0">
                <a:latin typeface="Times New Roman" panose="02020603050405020304" pitchFamily="18" charset="0"/>
                <a:cs typeface="Times New Roman" panose="02020603050405020304" pitchFamily="18" charset="0"/>
              </a:rPr>
              <a:t>当电力点燃爆炸性材料混合物时突然释放能量</a:t>
            </a:r>
            <a:endParaRPr lang="en-US" sz="2800" dirty="0">
              <a:latin typeface="Times New Roman" panose="02020603050405020304" pitchFamily="18" charset="0"/>
              <a:cs typeface="Times New Roman" panose="02020603050405020304" pitchFamily="18" charset="0"/>
            </a:endParaRPr>
          </a:p>
        </p:txBody>
      </p:sp>
      <p:sp>
        <p:nvSpPr>
          <p:cNvPr id="14" name="Rectangle 13"/>
          <p:cNvSpPr/>
          <p:nvPr/>
        </p:nvSpPr>
        <p:spPr>
          <a:xfrm>
            <a:off x="200175" y="2767639"/>
            <a:ext cx="3657600" cy="1384995"/>
          </a:xfrm>
          <a:prstGeom prst="rect">
            <a:avLst/>
          </a:prstGeom>
        </p:spPr>
        <p:txBody>
          <a:bodyPr wrap="square">
            <a:spAutoFit/>
          </a:bodyPr>
          <a:lstStyle/>
          <a:p>
            <a:pPr marL="457200" indent="-457200">
              <a:buClr>
                <a:srgbClr val="0000FF"/>
              </a:buClr>
              <a:buFont typeface="Wingdings" panose="05000000000000000000" pitchFamily="2" charset="2"/>
              <a:buChar char="q"/>
            </a:pPr>
            <a:r>
              <a:rPr lang="zh-CN" altLang="en-US" sz="2800" dirty="0">
                <a:latin typeface="Times New Roman" panose="02020603050405020304" pitchFamily="18" charset="0"/>
                <a:cs typeface="Times New Roman" panose="02020603050405020304" pitchFamily="18" charset="0"/>
              </a:rPr>
              <a:t>热辐射，压力波</a:t>
            </a:r>
            <a:endParaRPr lang="en-US" altLang="zh-CN" sz="2800" dirty="0">
              <a:latin typeface="Times New Roman" panose="02020603050405020304" pitchFamily="18" charset="0"/>
              <a:cs typeface="Times New Roman" panose="02020603050405020304" pitchFamily="18" charset="0"/>
            </a:endParaRPr>
          </a:p>
          <a:p>
            <a:pPr marL="457200" indent="-457200">
              <a:buClr>
                <a:srgbClr val="0000FF"/>
              </a:buClr>
              <a:buFont typeface="Wingdings" panose="05000000000000000000" pitchFamily="2" charset="2"/>
              <a:buChar char="q"/>
            </a:pPr>
            <a:r>
              <a:rPr lang="zh-CN" altLang="en-US" sz="2800" dirty="0">
                <a:latin typeface="Times New Roman" panose="02020603050405020304" pitchFamily="18" charset="0"/>
                <a:cs typeface="Times New Roman" panose="02020603050405020304" pitchFamily="18" charset="0"/>
              </a:rPr>
              <a:t>熔化或破碎的金属在各个方向飞行</a:t>
            </a:r>
            <a:endParaRPr lang="en-US" sz="2800" dirty="0">
              <a:latin typeface="Times New Roman" panose="02020603050405020304" pitchFamily="18" charset="0"/>
              <a:cs typeface="Times New Roman" panose="02020603050405020304" pitchFamily="18" charset="0"/>
            </a:endParaRPr>
          </a:p>
        </p:txBody>
      </p:sp>
      <p:pic>
        <p:nvPicPr>
          <p:cNvPr id="15" name="Picture 14" descr="This is a picture for fire explosion" title="fire explosion"/>
          <p:cNvPicPr>
            <a:picLocks noChangeAspect="1"/>
          </p:cNvPicPr>
          <p:nvPr/>
        </p:nvPicPr>
        <p:blipFill>
          <a:blip r:embed="rId4"/>
          <a:stretch>
            <a:fillRect/>
          </a:stretch>
        </p:blipFill>
        <p:spPr>
          <a:xfrm>
            <a:off x="5791200" y="1693241"/>
            <a:ext cx="3048000" cy="4475238"/>
          </a:xfrm>
          <a:prstGeom prst="rect">
            <a:avLst/>
          </a:prstGeom>
        </p:spPr>
      </p:pic>
      <p:sp>
        <p:nvSpPr>
          <p:cNvPr id="17" name="Rectangle 23"/>
          <p:cNvSpPr>
            <a:spLocks noChangeArrowheads="1"/>
          </p:cNvSpPr>
          <p:nvPr/>
        </p:nvSpPr>
        <p:spPr bwMode="auto">
          <a:xfrm>
            <a:off x="1924349" y="6168479"/>
            <a:ext cx="6705600"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a:lnSpc>
                <a:spcPct val="100000"/>
              </a:lnSpc>
              <a:spcBef>
                <a:spcPct val="0"/>
              </a:spcBef>
              <a:buNone/>
            </a:pPr>
            <a:r>
              <a:rPr lang="ja-JP" altLang="en-US" sz="1900" dirty="0">
                <a:latin typeface="Times New Roman" panose="02020603050405020304" pitchFamily="18" charset="0"/>
                <a:cs typeface="Times New Roman" panose="02020603050405020304" pitchFamily="18" charset="0"/>
              </a:rPr>
              <a:t>图片来源</a:t>
            </a:r>
            <a:r>
              <a:rPr lang="en-US" altLang="en-US" sz="1900" dirty="0" smtClean="0">
                <a:latin typeface="Times New Roman" panose="02020603050405020304" pitchFamily="18" charset="0"/>
                <a:cs typeface="Times New Roman" panose="02020603050405020304" pitchFamily="18" charset="0"/>
              </a:rPr>
              <a:t>: https</a:t>
            </a:r>
            <a:r>
              <a:rPr lang="en-US" altLang="en-US" sz="1900" dirty="0">
                <a:latin typeface="Times New Roman" panose="02020603050405020304" pitchFamily="18" charset="0"/>
                <a:cs typeface="Times New Roman" panose="02020603050405020304" pitchFamily="18" charset="0"/>
              </a:rPr>
              <a:t>://</a:t>
            </a:r>
            <a:r>
              <a:rPr lang="en-US" altLang="en-US" sz="1900" dirty="0" smtClean="0">
                <a:latin typeface="Times New Roman" panose="02020603050405020304" pitchFamily="18" charset="0"/>
                <a:cs typeface="Times New Roman" panose="02020603050405020304" pitchFamily="18" charset="0"/>
              </a:rPr>
              <a:t>www.youtube.com/watch?v=cH9Zfq6zjgY</a:t>
            </a:r>
            <a:endParaRPr lang="en-US" altLang="en-US" sz="19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6752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7200" y="503238"/>
            <a:ext cx="8229600" cy="563562"/>
          </a:xfrm>
        </p:spPr>
        <p:txBody>
          <a:bodyPr>
            <a:normAutofit fontScale="90000"/>
          </a:bodyPr>
          <a:lstStyle/>
          <a:p>
            <a:r>
              <a:rPr lang="zh-CN" altLang="en-US" dirty="0" smtClean="0">
                <a:latin typeface="Times New Roman" panose="02020603050405020304" pitchFamily="18" charset="0"/>
                <a:ea typeface="SimSun" panose="02010600030101010101" pitchFamily="2" charset="-122"/>
              </a:rPr>
              <a:t>  培</a:t>
            </a:r>
            <a:r>
              <a:rPr lang="zh-CN" altLang="en-US" dirty="0">
                <a:latin typeface="Times New Roman" panose="02020603050405020304" pitchFamily="18" charset="0"/>
                <a:ea typeface="SimSun" panose="02010600030101010101" pitchFamily="2" charset="-122"/>
              </a:rPr>
              <a:t>训模块概</a:t>
            </a:r>
            <a:r>
              <a:rPr lang="zh-CN" altLang="en-US" dirty="0" smtClean="0">
                <a:latin typeface="Times New Roman" panose="02020603050405020304" pitchFamily="18" charset="0"/>
                <a:ea typeface="SimSun" panose="02010600030101010101" pitchFamily="2" charset="-122"/>
              </a:rPr>
              <a:t>述 </a:t>
            </a:r>
            <a:endParaRPr lang="en-US" altLang="en-US" dirty="0">
              <a:latin typeface="Times New Roman" panose="02020603050405020304" pitchFamily="18" charset="0"/>
              <a:ea typeface="SimSun" panose="02010600030101010101" pitchFamily="2" charset="-122"/>
            </a:endParaRPr>
          </a:p>
        </p:txBody>
      </p:sp>
      <p:sp>
        <p:nvSpPr>
          <p:cNvPr id="7" name="Content Placeholder 2"/>
          <p:cNvSpPr>
            <a:spLocks noGrp="1"/>
          </p:cNvSpPr>
          <p:nvPr>
            <p:ph idx="1"/>
          </p:nvPr>
        </p:nvSpPr>
        <p:spPr>
          <a:xfrm>
            <a:off x="457200" y="1254442"/>
            <a:ext cx="8305800" cy="1219200"/>
          </a:xfrm>
        </p:spPr>
        <p:txBody>
          <a:bodyPr>
            <a:normAutofit fontScale="25000" lnSpcReduction="20000"/>
          </a:bodyPr>
          <a:lstStyle/>
          <a:p>
            <a:pPr algn="just">
              <a:buClr>
                <a:schemeClr val="bg1">
                  <a:lumMod val="75000"/>
                </a:schemeClr>
              </a:buClr>
              <a:buFont typeface="Wingdings" panose="05000000000000000000" pitchFamily="2" charset="2"/>
              <a:buChar char="q"/>
            </a:pPr>
            <a:r>
              <a:rPr lang="zh-CN" altLang="en-US" dirty="0" smtClean="0">
                <a:solidFill>
                  <a:schemeClr val="bg1">
                    <a:lumMod val="75000"/>
                  </a:schemeClr>
                </a:solidFill>
                <a:latin typeface="Times New Roman" panose="02020603050405020304" pitchFamily="18" charset="0"/>
                <a:cs typeface="Times New Roman" panose="02020603050405020304" pitchFamily="18" charset="0"/>
              </a:rPr>
              <a:t>第一部分</a:t>
            </a:r>
            <a:r>
              <a:rPr lang="en-US" altLang="zh-CN" dirty="0" smtClean="0">
                <a:solidFill>
                  <a:schemeClr val="bg1">
                    <a:lumMod val="75000"/>
                  </a:schemeClr>
                </a:solidFill>
                <a:latin typeface="Times New Roman" panose="02020603050405020304" pitchFamily="18" charset="0"/>
                <a:cs typeface="Times New Roman" panose="02020603050405020304" pitchFamily="18" charset="0"/>
              </a:rPr>
              <a:t>: </a:t>
            </a:r>
            <a:r>
              <a:rPr lang="zh-CN" altLang="en-US" dirty="0" smtClean="0">
                <a:solidFill>
                  <a:schemeClr val="bg1">
                    <a:lumMod val="75000"/>
                  </a:schemeClr>
                </a:solidFill>
                <a:latin typeface="Times New Roman" panose="02020603050405020304" pitchFamily="18" charset="0"/>
                <a:cs typeface="Times New Roman" panose="02020603050405020304" pitchFamily="18" charset="0"/>
              </a:rPr>
              <a:t>基本</a:t>
            </a:r>
            <a:r>
              <a:rPr lang="zh-CN" altLang="en-US" dirty="0">
                <a:solidFill>
                  <a:schemeClr val="bg1">
                    <a:lumMod val="75000"/>
                  </a:schemeClr>
                </a:solidFill>
                <a:latin typeface="Times New Roman" panose="02020603050405020304" pitchFamily="18" charset="0"/>
                <a:cs typeface="Times New Roman" panose="02020603050405020304" pitchFamily="18" charset="0"/>
              </a:rPr>
              <a:t>术语和案例研究</a:t>
            </a:r>
            <a:endParaRPr lang="en-US" altLang="en-US" dirty="0">
              <a:solidFill>
                <a:schemeClr val="bg1">
                  <a:lumMod val="75000"/>
                </a:schemeClr>
              </a:solidFill>
              <a:latin typeface="Times New Roman" panose="02020603050405020304" pitchFamily="18" charset="0"/>
              <a:cs typeface="Times New Roman" panose="02020603050405020304" pitchFamily="18" charset="0"/>
            </a:endParaRPr>
          </a:p>
          <a:p>
            <a:pPr algn="just">
              <a:buClr>
                <a:schemeClr val="bg1">
                  <a:lumMod val="75000"/>
                </a:schemeClr>
              </a:buClr>
              <a:buFont typeface="Wingdings" panose="05000000000000000000" pitchFamily="2" charset="2"/>
              <a:buChar char="q"/>
            </a:pPr>
            <a:r>
              <a:rPr lang="zh-CN" altLang="en-US" dirty="0">
                <a:solidFill>
                  <a:schemeClr val="bg1">
                    <a:lumMod val="75000"/>
                  </a:schemeClr>
                </a:solidFill>
                <a:latin typeface="Times New Roman" panose="02020603050405020304" pitchFamily="18" charset="0"/>
                <a:cs typeface="Times New Roman" panose="02020603050405020304" pitchFamily="18" charset="0"/>
              </a:rPr>
              <a:t>第二</a:t>
            </a:r>
            <a:r>
              <a:rPr lang="zh-CN" altLang="en-US" dirty="0" smtClean="0">
                <a:solidFill>
                  <a:schemeClr val="bg1">
                    <a:lumMod val="75000"/>
                  </a:schemeClr>
                </a:solidFill>
                <a:latin typeface="Times New Roman" panose="02020603050405020304" pitchFamily="18" charset="0"/>
                <a:cs typeface="Times New Roman" panose="02020603050405020304" pitchFamily="18" charset="0"/>
              </a:rPr>
              <a:t>部分</a:t>
            </a:r>
            <a:r>
              <a:rPr lang="en-US" altLang="zh-CN" dirty="0" smtClean="0">
                <a:solidFill>
                  <a:schemeClr val="bg1">
                    <a:lumMod val="75000"/>
                  </a:schemeClr>
                </a:solidFill>
                <a:latin typeface="Times New Roman" panose="02020603050405020304" pitchFamily="18" charset="0"/>
                <a:cs typeface="Times New Roman" panose="02020603050405020304" pitchFamily="18" charset="0"/>
              </a:rPr>
              <a:t>: </a:t>
            </a:r>
            <a:r>
              <a:rPr lang="zh-CN" altLang="en-US" dirty="0" smtClean="0">
                <a:solidFill>
                  <a:schemeClr val="bg1">
                    <a:lumMod val="75000"/>
                  </a:schemeClr>
                </a:solidFill>
                <a:latin typeface="Times New Roman" panose="02020603050405020304" pitchFamily="18" charset="0"/>
                <a:cs typeface="Times New Roman" panose="02020603050405020304" pitchFamily="18" charset="0"/>
              </a:rPr>
              <a:t>电气</a:t>
            </a:r>
            <a:r>
              <a:rPr lang="zh-CN" altLang="en-US" dirty="0">
                <a:solidFill>
                  <a:schemeClr val="bg1">
                    <a:lumMod val="75000"/>
                  </a:schemeClr>
                </a:solidFill>
                <a:latin typeface="Times New Roman" panose="02020603050405020304" pitchFamily="18" charset="0"/>
                <a:cs typeface="Times New Roman" panose="02020603050405020304" pitchFamily="18" charset="0"/>
              </a:rPr>
              <a:t>危害（</a:t>
            </a:r>
            <a:r>
              <a:rPr lang="en-US" altLang="zh-CN" dirty="0">
                <a:solidFill>
                  <a:schemeClr val="bg1">
                    <a:lumMod val="75000"/>
                  </a:schemeClr>
                </a:solidFill>
                <a:latin typeface="Times New Roman" panose="02020603050405020304" pitchFamily="18" charset="0"/>
                <a:cs typeface="Times New Roman" panose="02020603050405020304" pitchFamily="18" charset="0"/>
              </a:rPr>
              <a:t>BESAFE</a:t>
            </a:r>
            <a:r>
              <a:rPr lang="zh-CN" altLang="en-US" dirty="0">
                <a:solidFill>
                  <a:schemeClr val="bg1">
                    <a:lumMod val="75000"/>
                  </a:schemeClr>
                </a:solidFill>
                <a:latin typeface="Times New Roman" panose="02020603050405020304" pitchFamily="18" charset="0"/>
                <a:cs typeface="Times New Roman" panose="02020603050405020304" pitchFamily="18" charset="0"/>
              </a:rPr>
              <a:t>） </a:t>
            </a:r>
          </a:p>
          <a:p>
            <a:pPr algn="just">
              <a:buClr>
                <a:srgbClr val="0000FF"/>
              </a:buClr>
              <a:buFont typeface="Wingdings" panose="05000000000000000000" pitchFamily="2" charset="2"/>
              <a:buChar char="q"/>
            </a:pPr>
            <a:r>
              <a:rPr lang="zh-CN" altLang="en-US" dirty="0">
                <a:latin typeface="Times New Roman" panose="02020603050405020304" pitchFamily="18" charset="0"/>
                <a:cs typeface="Times New Roman" panose="02020603050405020304" pitchFamily="18" charset="0"/>
              </a:rPr>
              <a:t>第三</a:t>
            </a:r>
            <a:r>
              <a:rPr lang="zh-CN" altLang="en-US" dirty="0" smtClean="0">
                <a:latin typeface="Times New Roman" panose="02020603050405020304" pitchFamily="18" charset="0"/>
                <a:cs typeface="Times New Roman" panose="02020603050405020304" pitchFamily="18" charset="0"/>
              </a:rPr>
              <a:t>部分</a:t>
            </a:r>
            <a:r>
              <a:rPr lang="en-US" altLang="zh-CN" dirty="0" smtClean="0">
                <a:latin typeface="Times New Roman" panose="02020603050405020304" pitchFamily="18" charset="0"/>
                <a:cs typeface="Times New Roman" panose="02020603050405020304" pitchFamily="18" charset="0"/>
              </a:rPr>
              <a:t>: </a:t>
            </a:r>
            <a:r>
              <a:rPr lang="zh-CN" altLang="en-US" dirty="0" smtClean="0">
                <a:latin typeface="Times New Roman" panose="02020603050405020304" pitchFamily="18" charset="0"/>
                <a:cs typeface="Times New Roman" panose="02020603050405020304" pitchFamily="18" charset="0"/>
              </a:rPr>
              <a:t>施工</a:t>
            </a:r>
            <a:r>
              <a:rPr lang="zh-CN" altLang="en-US" dirty="0">
                <a:latin typeface="Times New Roman" panose="02020603050405020304" pitchFamily="18" charset="0"/>
                <a:cs typeface="Times New Roman" panose="02020603050405020304" pitchFamily="18" charset="0"/>
              </a:rPr>
              <a:t>中的电气事</a:t>
            </a:r>
            <a:r>
              <a:rPr lang="zh-CN" altLang="en-US" dirty="0" smtClean="0">
                <a:latin typeface="Times New Roman" panose="02020603050405020304" pitchFamily="18" charset="0"/>
                <a:cs typeface="Times New Roman" panose="02020603050405020304" pitchFamily="18" charset="0"/>
              </a:rPr>
              <a:t>故</a:t>
            </a:r>
            <a:endParaRPr lang="en-US" altLang="zh-CN" dirty="0" smtClean="0">
              <a:latin typeface="Times New Roman" panose="02020603050405020304" pitchFamily="18" charset="0"/>
              <a:cs typeface="Times New Roman" panose="02020603050405020304" pitchFamily="18" charset="0"/>
            </a:endParaRPr>
          </a:p>
          <a:p>
            <a:pPr lvl="1" algn="just">
              <a:buClr>
                <a:srgbClr val="3333FF"/>
              </a:buClr>
              <a:buFont typeface="Arial" panose="020B0604020202020204" pitchFamily="34" charset="0"/>
              <a:buChar char="•"/>
            </a:pPr>
            <a:r>
              <a:rPr lang="ja-JP" altLang="en-US" dirty="0">
                <a:latin typeface="Times New Roman" panose="02020603050405020304" pitchFamily="18" charset="0"/>
                <a:cs typeface="Times New Roman" panose="02020603050405020304" pitchFamily="18" charset="0"/>
              </a:rPr>
              <a:t>接触高压电线</a:t>
            </a:r>
            <a:endParaRPr lang="en-US" altLang="ja-JP" dirty="0">
              <a:latin typeface="Times New Roman" panose="02020603050405020304" pitchFamily="18" charset="0"/>
              <a:cs typeface="Times New Roman" panose="02020603050405020304" pitchFamily="18" charset="0"/>
            </a:endParaRPr>
          </a:p>
          <a:p>
            <a:pPr lvl="1" algn="just">
              <a:buClr>
                <a:srgbClr val="3333FF"/>
              </a:buClr>
              <a:buFont typeface="Arial" panose="020B0604020202020204" pitchFamily="34" charset="0"/>
              <a:buChar char="•"/>
            </a:pPr>
            <a:r>
              <a:rPr lang="ja-JP" altLang="en-US" dirty="0">
                <a:latin typeface="Times New Roman" panose="02020603050405020304" pitchFamily="18" charset="0"/>
                <a:cs typeface="Times New Roman" panose="02020603050405020304" pitchFamily="18" charset="0"/>
              </a:rPr>
              <a:t>缺少</a:t>
            </a:r>
            <a:r>
              <a:rPr lang="zh-CN" altLang="en-US" dirty="0">
                <a:latin typeface="Times New Roman" panose="02020603050405020304" pitchFamily="18" charset="0"/>
                <a:cs typeface="Times New Roman" panose="02020603050405020304" pitchFamily="18" charset="0"/>
              </a:rPr>
              <a:t>接地漏电保护</a:t>
            </a:r>
            <a:endParaRPr lang="en-US" altLang="en-US" dirty="0">
              <a:latin typeface="Times New Roman" panose="02020603050405020304" pitchFamily="18" charset="0"/>
              <a:cs typeface="Times New Roman" panose="02020603050405020304" pitchFamily="18" charset="0"/>
            </a:endParaRPr>
          </a:p>
          <a:p>
            <a:pPr lvl="1" algn="just">
              <a:buClr>
                <a:srgbClr val="3333FF"/>
              </a:buClr>
              <a:buFont typeface="Arial" panose="020B0604020202020204" pitchFamily="34" charset="0"/>
              <a:buChar char="•"/>
            </a:pPr>
            <a:r>
              <a:rPr lang="zh-CN" altLang="en-US" dirty="0">
                <a:latin typeface="Times New Roman" panose="02020603050405020304" pitchFamily="18" charset="0"/>
                <a:cs typeface="Times New Roman" panose="02020603050405020304" pitchFamily="18" charset="0"/>
              </a:rPr>
              <a:t>接地路线缺少或不连续</a:t>
            </a:r>
            <a:endParaRPr lang="en-US" altLang="en-US" dirty="0">
              <a:latin typeface="Times New Roman" panose="02020603050405020304" pitchFamily="18" charset="0"/>
              <a:cs typeface="Times New Roman" panose="02020603050405020304" pitchFamily="18" charset="0"/>
            </a:endParaRPr>
          </a:p>
          <a:p>
            <a:pPr lvl="1" algn="just">
              <a:buClr>
                <a:srgbClr val="3333FF"/>
              </a:buClr>
              <a:buFont typeface="Arial" panose="020B0604020202020204" pitchFamily="34" charset="0"/>
              <a:buChar char="•"/>
            </a:pPr>
            <a:r>
              <a:rPr lang="zh-CN" altLang="en-US" dirty="0">
                <a:latin typeface="Times New Roman" panose="02020603050405020304" pitchFamily="18" charset="0"/>
                <a:cs typeface="Times New Roman" panose="02020603050405020304" pitchFamily="18" charset="0"/>
              </a:rPr>
              <a:t>未按规定使用设备</a:t>
            </a:r>
            <a:endParaRPr lang="en-US" altLang="zh-CN" dirty="0">
              <a:latin typeface="Times New Roman" panose="02020603050405020304" pitchFamily="18" charset="0"/>
              <a:cs typeface="Times New Roman" panose="02020603050405020304" pitchFamily="18" charset="0"/>
            </a:endParaRPr>
          </a:p>
          <a:p>
            <a:pPr lvl="1" algn="just">
              <a:buClr>
                <a:srgbClr val="3333FF"/>
              </a:buClr>
              <a:buFont typeface="Arial" panose="020B0604020202020204" pitchFamily="34" charset="0"/>
              <a:buChar char="•"/>
            </a:pPr>
            <a:r>
              <a:rPr lang="zh-CN" altLang="en-US" dirty="0">
                <a:latin typeface="Times New Roman" panose="02020603050405020304" pitchFamily="18" charset="0"/>
                <a:cs typeface="Times New Roman" panose="02020603050405020304" pitchFamily="18" charset="0"/>
              </a:rPr>
              <a:t>不正确使用延长线或柔性电缆</a:t>
            </a:r>
            <a:endParaRPr lang="en-US" altLang="zh-CN" dirty="0">
              <a:latin typeface="Times New Roman" panose="02020603050405020304" pitchFamily="18" charset="0"/>
              <a:cs typeface="Times New Roman" panose="02020603050405020304" pitchFamily="18" charset="0"/>
            </a:endParaRPr>
          </a:p>
          <a:p>
            <a:pPr lvl="1" algn="just">
              <a:buClr>
                <a:srgbClr val="3333FF"/>
              </a:buClr>
              <a:buFont typeface="Arial" panose="020B0604020202020204" pitchFamily="34" charset="0"/>
              <a:buChar char="•"/>
            </a:pPr>
            <a:r>
              <a:rPr lang="zh-CN" altLang="en-US" dirty="0">
                <a:latin typeface="Times New Roman" panose="02020603050405020304" pitchFamily="18" charset="0"/>
                <a:cs typeface="Times New Roman" panose="02020603050405020304" pitchFamily="18" charset="0"/>
              </a:rPr>
              <a:t>接触带电设备或原件</a:t>
            </a:r>
            <a:endParaRPr lang="en-US" altLang="en-US" sz="3600" dirty="0">
              <a:latin typeface="Times New Roman" panose="02020603050405020304" pitchFamily="18" charset="0"/>
              <a:cs typeface="Times New Roman" panose="02020603050405020304" pitchFamily="18" charset="0"/>
            </a:endParaRPr>
          </a:p>
          <a:p>
            <a:pPr algn="just">
              <a:buClr>
                <a:schemeClr val="bg1">
                  <a:lumMod val="75000"/>
                </a:schemeClr>
              </a:buClr>
              <a:buFont typeface="Wingdings" panose="05000000000000000000" pitchFamily="2" charset="2"/>
              <a:buChar char="q"/>
            </a:pPr>
            <a:endParaRPr lang="en-US" altLang="en-US" dirty="0" smtClean="0">
              <a:solidFill>
                <a:schemeClr val="bg1">
                  <a:lumMod val="75000"/>
                </a:schemeClr>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55</a:t>
            </a:fld>
            <a:endParaRPr lang="en-US" dirty="0"/>
          </a:p>
        </p:txBody>
      </p:sp>
      <p:sp>
        <p:nvSpPr>
          <p:cNvPr id="8" name="Rectangle 7"/>
          <p:cNvSpPr/>
          <p:nvPr/>
        </p:nvSpPr>
        <p:spPr>
          <a:xfrm>
            <a:off x="457200" y="6006812"/>
            <a:ext cx="8305800" cy="584775"/>
          </a:xfrm>
          <a:prstGeom prst="rect">
            <a:avLst/>
          </a:prstGeom>
        </p:spPr>
        <p:txBody>
          <a:bodyPr wrap="square">
            <a:spAutoFit/>
          </a:bodyPr>
          <a:lstStyle/>
          <a:p>
            <a:pPr algn="just">
              <a:buClr>
                <a:schemeClr val="bg1">
                  <a:lumMod val="75000"/>
                </a:schemeClr>
              </a:buClr>
              <a:buFont typeface="Wingdings" panose="05000000000000000000" pitchFamily="2" charset="2"/>
              <a:buChar char="q"/>
            </a:pPr>
            <a:r>
              <a:rPr lang="zh-CN" altLang="en-US" sz="3200" dirty="0" smtClean="0">
                <a:solidFill>
                  <a:schemeClr val="bg1">
                    <a:lumMod val="75000"/>
                  </a:schemeClr>
                </a:solidFill>
                <a:latin typeface="Times New Roman" panose="02020603050405020304" pitchFamily="18" charset="0"/>
                <a:cs typeface="Times New Roman" panose="02020603050405020304" pitchFamily="18" charset="0"/>
              </a:rPr>
              <a:t>第</a:t>
            </a:r>
            <a:r>
              <a:rPr lang="zh-CN" altLang="en-US" sz="3200" dirty="0">
                <a:solidFill>
                  <a:schemeClr val="bg1">
                    <a:lumMod val="75000"/>
                  </a:schemeClr>
                </a:solidFill>
                <a:latin typeface="Times New Roman" panose="02020603050405020304" pitchFamily="18" charset="0"/>
                <a:cs typeface="Times New Roman" panose="02020603050405020304" pitchFamily="18" charset="0"/>
              </a:rPr>
              <a:t>四</a:t>
            </a:r>
            <a:r>
              <a:rPr lang="zh-CN" altLang="en-US" sz="3200" dirty="0" smtClean="0">
                <a:solidFill>
                  <a:schemeClr val="bg1">
                    <a:lumMod val="75000"/>
                  </a:schemeClr>
                </a:solidFill>
                <a:latin typeface="Times New Roman" panose="02020603050405020304" pitchFamily="18" charset="0"/>
                <a:cs typeface="Times New Roman" panose="02020603050405020304" pitchFamily="18" charset="0"/>
              </a:rPr>
              <a:t>部分</a:t>
            </a:r>
            <a:r>
              <a:rPr lang="en-US" altLang="zh-CN" sz="3200" dirty="0" smtClean="0">
                <a:solidFill>
                  <a:schemeClr val="bg1">
                    <a:lumMod val="75000"/>
                  </a:schemeClr>
                </a:solidFill>
                <a:latin typeface="Times New Roman" panose="02020603050405020304" pitchFamily="18" charset="0"/>
                <a:cs typeface="Times New Roman" panose="02020603050405020304" pitchFamily="18" charset="0"/>
              </a:rPr>
              <a:t>: </a:t>
            </a:r>
            <a:r>
              <a:rPr lang="zh-CN" altLang="en-US" sz="3200" dirty="0" smtClean="0">
                <a:solidFill>
                  <a:schemeClr val="bg1">
                    <a:lumMod val="75000"/>
                  </a:schemeClr>
                </a:solidFill>
                <a:latin typeface="Times New Roman" panose="02020603050405020304" pitchFamily="18" charset="0"/>
                <a:cs typeface="Times New Roman" panose="02020603050405020304" pitchFamily="18" charset="0"/>
              </a:rPr>
              <a:t>电气</a:t>
            </a:r>
            <a:r>
              <a:rPr lang="zh-CN" altLang="en-US" sz="3200" dirty="0">
                <a:solidFill>
                  <a:schemeClr val="bg1">
                    <a:lumMod val="75000"/>
                  </a:schemeClr>
                </a:solidFill>
                <a:latin typeface="Times New Roman" panose="02020603050405020304" pitchFamily="18" charset="0"/>
                <a:cs typeface="Times New Roman" panose="02020603050405020304" pitchFamily="18" charset="0"/>
              </a:rPr>
              <a:t>危害预防</a:t>
            </a:r>
            <a:endParaRPr lang="en-US" altLang="en-US" sz="3200" dirty="0">
              <a:solidFill>
                <a:schemeClr val="bg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748861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76199" y="579438"/>
            <a:ext cx="8819147" cy="563562"/>
          </a:xfrm>
        </p:spPr>
        <p:txBody>
          <a:bodyPr>
            <a:normAutofit fontScale="90000"/>
          </a:bodyPr>
          <a:lstStyle/>
          <a:p>
            <a:r>
              <a:rPr lang="zh-CN" altLang="en-US" dirty="0" smtClean="0">
                <a:latin typeface="Times New Roman" panose="02020603050405020304" pitchFamily="18" charset="0"/>
                <a:ea typeface="SimSun" panose="02010600030101010101" pitchFamily="2" charset="-122"/>
              </a:rPr>
              <a:t>事故</a:t>
            </a:r>
            <a:r>
              <a:rPr lang="en-US" altLang="zh-CN" dirty="0" smtClean="0">
                <a:latin typeface="Times New Roman" panose="02020603050405020304" pitchFamily="18" charset="0"/>
                <a:ea typeface="SimSun" panose="02010600030101010101" pitchFamily="2" charset="-122"/>
              </a:rPr>
              <a:t>1: </a:t>
            </a:r>
            <a:r>
              <a:rPr lang="ja-JP" altLang="en-US" dirty="0" smtClean="0">
                <a:latin typeface="Times New Roman" panose="02020603050405020304" pitchFamily="18" charset="0"/>
                <a:cs typeface="Times New Roman" panose="02020603050405020304" pitchFamily="18" charset="0"/>
              </a:rPr>
              <a:t>接触</a:t>
            </a:r>
            <a:r>
              <a:rPr lang="ja-JP" altLang="en-US" dirty="0">
                <a:latin typeface="Times New Roman" panose="02020603050405020304" pitchFamily="18" charset="0"/>
                <a:cs typeface="Times New Roman" panose="02020603050405020304" pitchFamily="18" charset="0"/>
              </a:rPr>
              <a:t>高压电</a:t>
            </a:r>
            <a:r>
              <a:rPr lang="ja-JP" altLang="en-US" dirty="0" smtClean="0">
                <a:latin typeface="Times New Roman" panose="02020603050405020304" pitchFamily="18" charset="0"/>
                <a:cs typeface="Times New Roman" panose="02020603050405020304" pitchFamily="18" charset="0"/>
              </a:rPr>
              <a:t>线</a:t>
            </a:r>
            <a:endParaRPr lang="en-US"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56</a:t>
            </a:fld>
            <a:endParaRPr lang="en-US" dirty="0"/>
          </a:p>
        </p:txBody>
      </p:sp>
      <p:sp>
        <p:nvSpPr>
          <p:cNvPr id="15" name="Rectangle 2"/>
          <p:cNvSpPr>
            <a:spLocks noChangeArrowheads="1"/>
          </p:cNvSpPr>
          <p:nvPr/>
        </p:nvSpPr>
        <p:spPr bwMode="auto">
          <a:xfrm>
            <a:off x="152400" y="1295400"/>
            <a:ext cx="88011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buClr>
                <a:srgbClr val="0000FF"/>
              </a:buClr>
              <a:buFont typeface="Wingdings" panose="05000000000000000000" pitchFamily="2" charset="2"/>
              <a:buChar char="q"/>
            </a:pPr>
            <a:r>
              <a:rPr lang="zh-CN" altLang="en-US" sz="2800" dirty="0">
                <a:latin typeface="Times New Roman" panose="02020603050405020304" pitchFamily="18" charset="0"/>
                <a:cs typeface="Times New Roman" panose="02020603050405020304" pitchFamily="18" charset="0"/>
              </a:rPr>
              <a:t>问题</a:t>
            </a:r>
            <a:r>
              <a:rPr lang="en-US" altLang="zh-CN" sz="2800" dirty="0" smtClean="0">
                <a:latin typeface="Times New Roman" panose="02020603050405020304" pitchFamily="18" charset="0"/>
                <a:cs typeface="Times New Roman" panose="02020603050405020304" pitchFamily="18" charset="0"/>
              </a:rPr>
              <a:t>9: </a:t>
            </a:r>
            <a:r>
              <a:rPr lang="zh-CN" altLang="en-US" sz="2800" dirty="0" smtClean="0">
                <a:latin typeface="Times New Roman" panose="02020603050405020304" pitchFamily="18" charset="0"/>
                <a:cs typeface="Times New Roman" panose="02020603050405020304" pitchFamily="18" charset="0"/>
              </a:rPr>
              <a:t>以下</a:t>
            </a:r>
            <a:r>
              <a:rPr lang="zh-CN" altLang="en-US" sz="2800" dirty="0">
                <a:latin typeface="Times New Roman" panose="02020603050405020304" pitchFamily="18" charset="0"/>
                <a:cs typeface="Times New Roman" panose="02020603050405020304" pitchFamily="18" charset="0"/>
              </a:rPr>
              <a:t>有哪些潜在的电气危险？</a:t>
            </a:r>
            <a:endParaRPr lang="en-US" altLang="en-US" sz="2800" dirty="0">
              <a:latin typeface="Times New Roman" panose="02020603050405020304" pitchFamily="18" charset="0"/>
              <a:cs typeface="Times New Roman" panose="02020603050405020304" pitchFamily="18" charset="0"/>
            </a:endParaRPr>
          </a:p>
        </p:txBody>
      </p:sp>
      <p:sp>
        <p:nvSpPr>
          <p:cNvPr id="17" name="Rectangle 7"/>
          <p:cNvSpPr>
            <a:spLocks noChangeArrowheads="1"/>
          </p:cNvSpPr>
          <p:nvPr/>
        </p:nvSpPr>
        <p:spPr bwMode="auto">
          <a:xfrm>
            <a:off x="4612894" y="2358097"/>
            <a:ext cx="4495800" cy="3447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just">
              <a:buClr>
                <a:srgbClr val="3333FF"/>
              </a:buClr>
            </a:pPr>
            <a:r>
              <a:rPr lang="zh-CN" altLang="en-US" sz="3200" dirty="0">
                <a:latin typeface="Times New Roman" panose="02020603050405020304" pitchFamily="18" charset="0"/>
                <a:cs typeface="Times New Roman" panose="02020603050405020304" pitchFamily="18" charset="0"/>
              </a:rPr>
              <a:t>回</a:t>
            </a:r>
            <a:r>
              <a:rPr lang="zh-CN" altLang="en-US" sz="3200" dirty="0" smtClean="0">
                <a:latin typeface="Times New Roman" panose="02020603050405020304" pitchFamily="18" charset="0"/>
                <a:cs typeface="Times New Roman" panose="02020603050405020304" pitchFamily="18" charset="0"/>
              </a:rPr>
              <a:t>答：</a:t>
            </a:r>
            <a:endParaRPr lang="en-US" altLang="zh-CN" sz="3200" dirty="0" smtClean="0">
              <a:latin typeface="Times New Roman" panose="02020603050405020304" pitchFamily="18" charset="0"/>
              <a:cs typeface="Times New Roman" panose="02020603050405020304" pitchFamily="18" charset="0"/>
            </a:endParaRPr>
          </a:p>
          <a:p>
            <a:pPr algn="just">
              <a:buClr>
                <a:srgbClr val="3333FF"/>
              </a:buClr>
            </a:pPr>
            <a:endParaRPr lang="en-US" altLang="en-US" sz="3200" dirty="0">
              <a:latin typeface="Times New Roman" panose="02020603050405020304" pitchFamily="18" charset="0"/>
              <a:cs typeface="Times New Roman" panose="02020603050405020304" pitchFamily="18" charset="0"/>
            </a:endParaRPr>
          </a:p>
          <a:p>
            <a:pPr algn="just">
              <a:buClr>
                <a:srgbClr val="3333FF"/>
              </a:buClr>
            </a:pPr>
            <a:r>
              <a:rPr lang="zh-CN" altLang="en-US" sz="3200" dirty="0" smtClean="0">
                <a:latin typeface="Times New Roman" panose="02020603050405020304" pitchFamily="18" charset="0"/>
                <a:cs typeface="Times New Roman" panose="02020603050405020304" pitchFamily="18" charset="0"/>
              </a:rPr>
              <a:t>切勿</a:t>
            </a:r>
            <a:r>
              <a:rPr lang="zh-CN" altLang="en-US" sz="3200" dirty="0">
                <a:latin typeface="Times New Roman" panose="02020603050405020304" pitchFamily="18" charset="0"/>
                <a:cs typeface="Times New Roman" panose="02020603050405020304" pitchFamily="18" charset="0"/>
              </a:rPr>
              <a:t>在电源线</a:t>
            </a:r>
            <a:r>
              <a:rPr lang="zh-CN" altLang="en-US" sz="3200" dirty="0" smtClean="0">
                <a:latin typeface="Times New Roman" panose="02020603050405020304" pitchFamily="18" charset="0"/>
                <a:cs typeface="Times New Roman" panose="02020603050405020304" pitchFamily="18" charset="0"/>
              </a:rPr>
              <a:t>附近喷水</a:t>
            </a:r>
            <a:endParaRPr lang="en-US" altLang="zh-CN" sz="3200" dirty="0" smtClean="0">
              <a:latin typeface="Times New Roman" panose="02020603050405020304" pitchFamily="18" charset="0"/>
              <a:cs typeface="Times New Roman" panose="02020603050405020304" pitchFamily="18" charset="0"/>
            </a:endParaRPr>
          </a:p>
          <a:p>
            <a:pPr algn="just">
              <a:buClr>
                <a:srgbClr val="3333FF"/>
              </a:buClr>
            </a:pPr>
            <a:endParaRPr lang="en-US" altLang="zh-CN" sz="3200" dirty="0">
              <a:latin typeface="Times New Roman" panose="02020603050405020304" pitchFamily="18" charset="0"/>
              <a:cs typeface="Times New Roman" panose="02020603050405020304" pitchFamily="18" charset="0"/>
            </a:endParaRPr>
          </a:p>
          <a:p>
            <a:pPr algn="just">
              <a:buClr>
                <a:srgbClr val="3333FF"/>
              </a:buClr>
            </a:pPr>
            <a:r>
              <a:rPr lang="zh-CN" altLang="en-US" sz="3200" dirty="0" smtClean="0">
                <a:latin typeface="Times New Roman" panose="02020603050405020304" pitchFamily="18" charset="0"/>
                <a:cs typeface="Times New Roman" panose="02020603050405020304" pitchFamily="18" charset="0"/>
              </a:rPr>
              <a:t>可能</a:t>
            </a:r>
            <a:r>
              <a:rPr lang="zh-CN" altLang="en-US" sz="3200" dirty="0">
                <a:latin typeface="Times New Roman" panose="02020603050405020304" pitchFamily="18" charset="0"/>
                <a:cs typeface="Times New Roman" panose="02020603050405020304" pitchFamily="18" charset="0"/>
              </a:rPr>
              <a:t>会形成电路并使人</a:t>
            </a:r>
            <a:r>
              <a:rPr lang="zh-CN" altLang="en-US" sz="3200" dirty="0" smtClean="0">
                <a:latin typeface="Times New Roman" panose="02020603050405020304" pitchFamily="18" charset="0"/>
                <a:cs typeface="Times New Roman" panose="02020603050405020304" pitchFamily="18" charset="0"/>
              </a:rPr>
              <a:t>触电</a:t>
            </a:r>
            <a:endParaRPr lang="en-US" altLang="zh-CN" sz="3200" dirty="0">
              <a:latin typeface="Times New Roman" panose="02020603050405020304" pitchFamily="18" charset="0"/>
              <a:cs typeface="Times New Roman" panose="02020603050405020304" pitchFamily="18" charset="0"/>
            </a:endParaRPr>
          </a:p>
          <a:p>
            <a:pPr algn="just">
              <a:buClr>
                <a:srgbClr val="3333FF"/>
              </a:buClr>
            </a:pPr>
            <a:endParaRPr lang="en-US" altLang="en-US" sz="3200" dirty="0">
              <a:latin typeface="Times New Roman" panose="02020603050405020304" pitchFamily="18" charset="0"/>
              <a:cs typeface="Times New Roman" panose="02020603050405020304" pitchFamily="18" charset="0"/>
            </a:endParaRPr>
          </a:p>
        </p:txBody>
      </p:sp>
      <p:sp>
        <p:nvSpPr>
          <p:cNvPr id="19" name="Rectangle 13"/>
          <p:cNvSpPr>
            <a:spLocks noChangeArrowheads="1"/>
          </p:cNvSpPr>
          <p:nvPr/>
        </p:nvSpPr>
        <p:spPr bwMode="auto">
          <a:xfrm>
            <a:off x="2895600" y="2758207"/>
            <a:ext cx="88678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Arial" panose="020B0604020202020204" pitchFamily="34" charset="0"/>
              <a:buNone/>
            </a:pPr>
            <a:r>
              <a:rPr lang="en-US" altLang="en-US" sz="9600" b="1" dirty="0">
                <a:solidFill>
                  <a:srgbClr val="FF0000"/>
                </a:solidFill>
                <a:latin typeface="Times New Roman" panose="02020603050405020304" pitchFamily="18" charset="0"/>
                <a:cs typeface="Times New Roman" panose="02020603050405020304" pitchFamily="18" charset="0"/>
              </a:rPr>
              <a:t>×</a:t>
            </a:r>
            <a:endParaRPr lang="en-US" altLang="en-US" sz="9600" b="1" dirty="0">
              <a:solidFill>
                <a:srgbClr val="FF0000"/>
              </a:solidFill>
            </a:endParaRPr>
          </a:p>
        </p:txBody>
      </p:sp>
      <p:pic>
        <p:nvPicPr>
          <p:cNvPr id="3" name="Picture 2" descr="picture for touching power line" title="picture for touching power line"/>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2400" y="2053437"/>
            <a:ext cx="4348989" cy="3751758"/>
          </a:xfrm>
          <a:prstGeom prst="rect">
            <a:avLst/>
          </a:prstGeom>
        </p:spPr>
      </p:pic>
    </p:spTree>
    <p:extLst>
      <p:ext uri="{BB962C8B-B14F-4D97-AF65-F5344CB8AC3E}">
        <p14:creationId xmlns:p14="http://schemas.microsoft.com/office/powerpoint/2010/main" val="3965905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76199" y="579438"/>
            <a:ext cx="8819147" cy="563562"/>
          </a:xfrm>
        </p:spPr>
        <p:txBody>
          <a:bodyPr>
            <a:normAutofit fontScale="90000"/>
          </a:bodyPr>
          <a:lstStyle/>
          <a:p>
            <a:r>
              <a:rPr lang="zh-CN" altLang="en-US" dirty="0">
                <a:latin typeface="Times New Roman" panose="02020603050405020304" pitchFamily="18" charset="0"/>
                <a:ea typeface="SimSun" panose="02010600030101010101" pitchFamily="2" charset="-122"/>
              </a:rPr>
              <a:t>事故</a:t>
            </a:r>
            <a:r>
              <a:rPr lang="en-US" altLang="zh-CN" dirty="0">
                <a:latin typeface="Times New Roman" panose="02020603050405020304" pitchFamily="18" charset="0"/>
                <a:ea typeface="SimSun" panose="02010600030101010101" pitchFamily="2" charset="-122"/>
              </a:rPr>
              <a:t>1</a:t>
            </a:r>
            <a:r>
              <a:rPr lang="zh-CN" altLang="en-US" dirty="0">
                <a:latin typeface="Times New Roman" panose="02020603050405020304" pitchFamily="18" charset="0"/>
                <a:ea typeface="SimSun" panose="02010600030101010101" pitchFamily="2" charset="-122"/>
              </a:rPr>
              <a:t>：</a:t>
            </a:r>
            <a:r>
              <a:rPr lang="ja-JP" altLang="en-US" dirty="0">
                <a:latin typeface="Times New Roman" panose="02020603050405020304" pitchFamily="18" charset="0"/>
                <a:cs typeface="Times New Roman" panose="02020603050405020304" pitchFamily="18" charset="0"/>
              </a:rPr>
              <a:t>接触高压电线</a:t>
            </a:r>
            <a:endParaRPr lang="en-US"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57</a:t>
            </a:fld>
            <a:endParaRPr lang="en-US" dirty="0"/>
          </a:p>
        </p:txBody>
      </p:sp>
      <p:sp>
        <p:nvSpPr>
          <p:cNvPr id="8" name="Rectangle 6"/>
          <p:cNvSpPr>
            <a:spLocks noChangeArrowheads="1"/>
          </p:cNvSpPr>
          <p:nvPr/>
        </p:nvSpPr>
        <p:spPr bwMode="auto">
          <a:xfrm>
            <a:off x="152400" y="1195055"/>
            <a:ext cx="8839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buClr>
                <a:srgbClr val="0000FF"/>
              </a:buClr>
              <a:buFont typeface="Wingdings" panose="05000000000000000000" pitchFamily="2" charset="2"/>
              <a:buChar char="q"/>
            </a:pPr>
            <a:r>
              <a:rPr lang="en-US" altLang="en-US" sz="2800" b="1" dirty="0" smtClean="0">
                <a:latin typeface="Times New Roman" panose="02020603050405020304" pitchFamily="18" charset="0"/>
                <a:ea typeface="AR PL UMing HK" charset="0"/>
                <a:cs typeface="Times New Roman" panose="02020603050405020304" pitchFamily="18" charset="0"/>
              </a:rPr>
              <a:t> </a:t>
            </a:r>
            <a:r>
              <a:rPr lang="zh-CN" altLang="en-US" sz="2800" dirty="0">
                <a:latin typeface="Times New Roman" panose="02020603050405020304" pitchFamily="18" charset="0"/>
                <a:cs typeface="Times New Roman" panose="02020603050405020304" pitchFamily="18" charset="0"/>
              </a:rPr>
              <a:t>问题</a:t>
            </a:r>
            <a:r>
              <a:rPr lang="en-US" altLang="zh-CN" sz="2800" dirty="0">
                <a:latin typeface="Times New Roman" panose="02020603050405020304" pitchFamily="18" charset="0"/>
                <a:cs typeface="Times New Roman" panose="02020603050405020304" pitchFamily="18" charset="0"/>
              </a:rPr>
              <a:t>10</a:t>
            </a:r>
            <a:r>
              <a:rPr lang="zh-CN" altLang="en-US" sz="2800" dirty="0">
                <a:latin typeface="Times New Roman" panose="02020603050405020304" pitchFamily="18" charset="0"/>
                <a:cs typeface="Times New Roman" panose="02020603050405020304" pitchFamily="18" charset="0"/>
              </a:rPr>
              <a:t>：以下有哪些潜在的电气危险？</a:t>
            </a:r>
            <a:endParaRPr lang="en-US" altLang="en-US" sz="2800" dirty="0">
              <a:latin typeface="Times New Roman" panose="02020603050405020304" pitchFamily="18" charset="0"/>
              <a:cs typeface="Times New Roman" panose="02020603050405020304" pitchFamily="18" charset="0"/>
            </a:endParaRPr>
          </a:p>
        </p:txBody>
      </p:sp>
      <p:sp>
        <p:nvSpPr>
          <p:cNvPr id="11" name="Rectangle 7"/>
          <p:cNvSpPr>
            <a:spLocks noChangeArrowheads="1"/>
          </p:cNvSpPr>
          <p:nvPr/>
        </p:nvSpPr>
        <p:spPr bwMode="auto">
          <a:xfrm>
            <a:off x="304800" y="5998883"/>
            <a:ext cx="7467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r>
              <a:rPr lang="zh-CN" altLang="en-US" sz="3200" dirty="0" smtClean="0">
                <a:latin typeface="Times New Roman" panose="02020603050405020304" pitchFamily="18" charset="0"/>
                <a:cs typeface="Times New Roman" panose="02020603050405020304" pitchFamily="18" charset="0"/>
              </a:rPr>
              <a:t>答</a:t>
            </a:r>
            <a:r>
              <a:rPr lang="en-US" altLang="zh-CN" sz="3200" dirty="0" smtClean="0">
                <a:latin typeface="Times New Roman" panose="02020603050405020304" pitchFamily="18" charset="0"/>
                <a:cs typeface="Times New Roman" panose="02020603050405020304" pitchFamily="18" charset="0"/>
              </a:rPr>
              <a:t>: </a:t>
            </a:r>
            <a:r>
              <a:rPr lang="zh-CN" altLang="en-US" sz="3200" dirty="0" smtClean="0">
                <a:latin typeface="Times New Roman" panose="02020603050405020304" pitchFamily="18" charset="0"/>
                <a:cs typeface="Times New Roman" panose="02020603050405020304" pitchFamily="18" charset="0"/>
              </a:rPr>
              <a:t>可能与</a:t>
            </a:r>
            <a:r>
              <a:rPr lang="ja-JP" altLang="en-US" sz="3200" dirty="0">
                <a:latin typeface="Times New Roman" panose="02020603050405020304" pitchFamily="18" charset="0"/>
                <a:cs typeface="Times New Roman" panose="02020603050405020304" pitchFamily="18" charset="0"/>
              </a:rPr>
              <a:t>高压电线</a:t>
            </a:r>
            <a:r>
              <a:rPr lang="zh-CN" altLang="en-US" sz="3200" dirty="0" smtClean="0">
                <a:latin typeface="Times New Roman" panose="02020603050405020304" pitchFamily="18" charset="0"/>
                <a:cs typeface="Times New Roman" panose="02020603050405020304" pitchFamily="18" charset="0"/>
              </a:rPr>
              <a:t>接触</a:t>
            </a:r>
            <a:r>
              <a:rPr lang="en-US" altLang="zh-CN" sz="3200" dirty="0" smtClean="0">
                <a:latin typeface="Times New Roman" panose="02020603050405020304" pitchFamily="18" charset="0"/>
                <a:cs typeface="Times New Roman" panose="02020603050405020304" pitchFamily="18" charset="0"/>
              </a:rPr>
              <a:t>,</a:t>
            </a:r>
            <a:r>
              <a:rPr lang="zh-CN" altLang="en-US" sz="3200" dirty="0">
                <a:latin typeface="Times New Roman" panose="02020603050405020304" pitchFamily="18" charset="0"/>
                <a:cs typeface="Times New Roman" panose="02020603050405020304" pitchFamily="18" charset="0"/>
              </a:rPr>
              <a:t> </a:t>
            </a:r>
            <a:r>
              <a:rPr lang="zh-CN" altLang="en-US" sz="3200" dirty="0" smtClean="0">
                <a:latin typeface="Times New Roman" panose="02020603050405020304" pitchFamily="18" charset="0"/>
                <a:cs typeface="Times New Roman" panose="02020603050405020304" pitchFamily="18" charset="0"/>
              </a:rPr>
              <a:t>有</a:t>
            </a:r>
            <a:r>
              <a:rPr lang="zh-CN" altLang="en-US" sz="3200" dirty="0">
                <a:latin typeface="Times New Roman" panose="02020603050405020304" pitchFamily="18" charset="0"/>
                <a:cs typeface="Times New Roman" panose="02020603050405020304" pitchFamily="18" charset="0"/>
              </a:rPr>
              <a:t>跌倒危险。</a:t>
            </a:r>
            <a:endParaRPr lang="en-US" altLang="en-US" sz="3200" dirty="0"/>
          </a:p>
        </p:txBody>
      </p:sp>
      <p:sp>
        <p:nvSpPr>
          <p:cNvPr id="12" name="Rectangle 11"/>
          <p:cNvSpPr/>
          <p:nvPr/>
        </p:nvSpPr>
        <p:spPr>
          <a:xfrm>
            <a:off x="4576332" y="1780136"/>
            <a:ext cx="915635" cy="1631216"/>
          </a:xfrm>
          <a:prstGeom prst="rect">
            <a:avLst/>
          </a:prstGeom>
        </p:spPr>
        <p:txBody>
          <a:bodyPr wrap="non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pic>
        <p:nvPicPr>
          <p:cNvPr id="3" name="Picture 2" descr="picture for potential hazards" title="picture for potential hazard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6058" y="1834877"/>
            <a:ext cx="6379427" cy="4164006"/>
          </a:xfrm>
          <a:prstGeom prst="rect">
            <a:avLst/>
          </a:prstGeom>
        </p:spPr>
      </p:pic>
    </p:spTree>
    <p:extLst>
      <p:ext uri="{BB962C8B-B14F-4D97-AF65-F5344CB8AC3E}">
        <p14:creationId xmlns:p14="http://schemas.microsoft.com/office/powerpoint/2010/main" val="603939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76199" y="579438"/>
            <a:ext cx="8819147" cy="563562"/>
          </a:xfrm>
        </p:spPr>
        <p:txBody>
          <a:bodyPr>
            <a:normAutofit fontScale="90000"/>
          </a:bodyPr>
          <a:lstStyle/>
          <a:p>
            <a:r>
              <a:rPr lang="zh-CN" altLang="en-US" dirty="0">
                <a:latin typeface="Times New Roman" panose="02020603050405020304" pitchFamily="18" charset="0"/>
                <a:ea typeface="SimSun" panose="02010600030101010101" pitchFamily="2" charset="-122"/>
              </a:rPr>
              <a:t>事故</a:t>
            </a:r>
            <a:r>
              <a:rPr lang="en-US" altLang="zh-CN" dirty="0">
                <a:latin typeface="Times New Roman" panose="02020603050405020304" pitchFamily="18" charset="0"/>
                <a:ea typeface="SimSun" panose="02010600030101010101" pitchFamily="2" charset="-122"/>
              </a:rPr>
              <a:t>1</a:t>
            </a:r>
            <a:r>
              <a:rPr lang="zh-CN" altLang="en-US" dirty="0">
                <a:latin typeface="Times New Roman" panose="02020603050405020304" pitchFamily="18" charset="0"/>
                <a:ea typeface="SimSun" panose="02010600030101010101" pitchFamily="2" charset="-122"/>
              </a:rPr>
              <a:t>：</a:t>
            </a:r>
            <a:r>
              <a:rPr lang="ja-JP" altLang="en-US" dirty="0">
                <a:latin typeface="Times New Roman" panose="02020603050405020304" pitchFamily="18" charset="0"/>
                <a:cs typeface="Times New Roman" panose="02020603050405020304" pitchFamily="18" charset="0"/>
              </a:rPr>
              <a:t>接触高压电</a:t>
            </a:r>
            <a:r>
              <a:rPr lang="ja-JP" altLang="en-US" dirty="0" smtClean="0">
                <a:latin typeface="Times New Roman" panose="02020603050405020304" pitchFamily="18" charset="0"/>
                <a:cs typeface="Times New Roman" panose="02020603050405020304" pitchFamily="18" charset="0"/>
              </a:rPr>
              <a:t>线 </a:t>
            </a:r>
            <a:endParaRPr lang="en-US"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58</a:t>
            </a:fld>
            <a:endParaRPr lang="en-US" dirty="0"/>
          </a:p>
        </p:txBody>
      </p:sp>
      <p:sp>
        <p:nvSpPr>
          <p:cNvPr id="14" name="Rectangle 7"/>
          <p:cNvSpPr>
            <a:spLocks noChangeArrowheads="1"/>
          </p:cNvSpPr>
          <p:nvPr/>
        </p:nvSpPr>
        <p:spPr bwMode="auto">
          <a:xfrm>
            <a:off x="0" y="1208782"/>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just">
              <a:buClr>
                <a:srgbClr val="0000FF"/>
              </a:buClr>
              <a:buFont typeface="Wingdings" panose="05000000000000000000" pitchFamily="2" charset="2"/>
              <a:buChar char="q"/>
            </a:pPr>
            <a:r>
              <a:rPr lang="zh-CN" altLang="en-US" sz="3200" dirty="0" smtClean="0">
                <a:latin typeface="Times New Roman" panose="02020603050405020304" pitchFamily="18" charset="0"/>
                <a:ea typeface="MS PGothic" panose="020B0600070205080204" pitchFamily="34" charset="-128"/>
              </a:rPr>
              <a:t> </a:t>
            </a:r>
            <a:r>
              <a:rPr lang="zh-CN" altLang="en-US" sz="2800" dirty="0">
                <a:latin typeface="Times New Roman" panose="02020603050405020304" pitchFamily="18" charset="0"/>
                <a:cs typeface="Times New Roman" panose="02020603050405020304" pitchFamily="18" charset="0"/>
              </a:rPr>
              <a:t>问题</a:t>
            </a:r>
            <a:r>
              <a:rPr lang="en-US" altLang="zh-CN" sz="2800" dirty="0" smtClean="0">
                <a:latin typeface="Times New Roman" panose="02020603050405020304" pitchFamily="18" charset="0"/>
                <a:cs typeface="Times New Roman" panose="02020603050405020304" pitchFamily="18" charset="0"/>
              </a:rPr>
              <a:t>11: </a:t>
            </a:r>
            <a:r>
              <a:rPr lang="ja-JP" altLang="en-US" sz="2800" dirty="0" smtClean="0">
                <a:latin typeface="Times New Roman" panose="02020603050405020304" pitchFamily="18" charset="0"/>
                <a:cs typeface="Times New Roman" panose="02020603050405020304" pitchFamily="18" charset="0"/>
              </a:rPr>
              <a:t>高压</a:t>
            </a:r>
            <a:r>
              <a:rPr lang="ja-JP" altLang="en-US" sz="2800" dirty="0">
                <a:latin typeface="Times New Roman" panose="02020603050405020304" pitchFamily="18" charset="0"/>
                <a:cs typeface="Times New Roman" panose="02020603050405020304" pitchFamily="18" charset="0"/>
              </a:rPr>
              <a:t>电线</a:t>
            </a:r>
            <a:r>
              <a:rPr lang="zh-CN" altLang="en-US" sz="2800" dirty="0">
                <a:latin typeface="Times New Roman" panose="02020603050405020304" pitchFamily="18" charset="0"/>
                <a:cs typeface="Times New Roman" panose="02020603050405020304" pitchFamily="18" charset="0"/>
              </a:rPr>
              <a:t>是否绝缘良好，可以防止触电</a:t>
            </a:r>
            <a:r>
              <a:rPr lang="en-US" altLang="zh-CN" sz="2800" dirty="0">
                <a:latin typeface="Times New Roman" panose="02020603050405020304" pitchFamily="18" charset="0"/>
                <a:cs typeface="Times New Roman" panose="02020603050405020304" pitchFamily="18" charset="0"/>
              </a:rPr>
              <a:t>?</a:t>
            </a:r>
            <a:endParaRPr lang="en-US" altLang="en-US" sz="2800" dirty="0">
              <a:latin typeface="Times New Roman" panose="02020603050405020304" pitchFamily="18" charset="0"/>
              <a:cs typeface="Times New Roman" panose="02020603050405020304" pitchFamily="18" charset="0"/>
            </a:endParaRPr>
          </a:p>
        </p:txBody>
      </p:sp>
      <p:sp>
        <p:nvSpPr>
          <p:cNvPr id="15" name="Rectangle 14"/>
          <p:cNvSpPr/>
          <p:nvPr/>
        </p:nvSpPr>
        <p:spPr>
          <a:xfrm>
            <a:off x="4876800" y="1968785"/>
            <a:ext cx="964895" cy="1631216"/>
          </a:xfrm>
          <a:prstGeom prst="rect">
            <a:avLst/>
          </a:prstGeom>
        </p:spPr>
        <p:txBody>
          <a:bodyPr wrap="squar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
        <p:nvSpPr>
          <p:cNvPr id="16" name="Rectangle 15"/>
          <p:cNvSpPr/>
          <p:nvPr/>
        </p:nvSpPr>
        <p:spPr>
          <a:xfrm>
            <a:off x="76199" y="2140327"/>
            <a:ext cx="4982255" cy="3293209"/>
          </a:xfrm>
          <a:prstGeom prst="rect">
            <a:avLst/>
          </a:prstGeom>
        </p:spPr>
        <p:txBody>
          <a:bodyPr wrap="square">
            <a:spAutoFit/>
          </a:bodyPr>
          <a:lstStyle/>
          <a:p>
            <a:pPr algn="just">
              <a:buClr>
                <a:srgbClr val="3333FF"/>
              </a:buClr>
            </a:pPr>
            <a:r>
              <a:rPr lang="zh-CN" altLang="en-US" sz="3200" dirty="0" smtClean="0">
                <a:latin typeface="Times New Roman" panose="02020603050405020304" pitchFamily="18" charset="0"/>
                <a:cs typeface="Times New Roman" panose="02020603050405020304" pitchFamily="18" charset="0"/>
              </a:rPr>
              <a:t>答</a:t>
            </a:r>
            <a:r>
              <a:rPr lang="en-US" altLang="zh-CN" sz="3200" dirty="0" smtClean="0">
                <a:latin typeface="Times New Roman" panose="02020603050405020304" pitchFamily="18" charset="0"/>
                <a:cs typeface="Times New Roman" panose="02020603050405020304" pitchFamily="18" charset="0"/>
              </a:rPr>
              <a:t>: </a:t>
            </a:r>
            <a:r>
              <a:rPr lang="zh-CN" altLang="en-US" sz="3200" dirty="0" smtClean="0">
                <a:latin typeface="Times New Roman" panose="02020603050405020304" pitchFamily="18" charset="0"/>
                <a:cs typeface="Times New Roman" panose="02020603050405020304" pitchFamily="18" charset="0"/>
              </a:rPr>
              <a:t>否</a:t>
            </a:r>
            <a:r>
              <a:rPr lang="zh-CN" altLang="en-US" sz="3200" dirty="0">
                <a:latin typeface="Times New Roman" panose="02020603050405020304" pitchFamily="18" charset="0"/>
                <a:cs typeface="Times New Roman" panose="02020603050405020304" pitchFamily="18" charset="0"/>
              </a:rPr>
              <a:t>。电源线未绝缘</a:t>
            </a:r>
            <a:r>
              <a:rPr lang="zh-CN" altLang="en-US" sz="3200" dirty="0" smtClean="0">
                <a:latin typeface="Times New Roman" panose="02020603050405020304" pitchFamily="18" charset="0"/>
                <a:cs typeface="Times New Roman" panose="02020603050405020304" pitchFamily="18" charset="0"/>
              </a:rPr>
              <a:t>。</a:t>
            </a:r>
            <a:endParaRPr lang="en-US" altLang="zh-CN" sz="3200" dirty="0" smtClean="0">
              <a:latin typeface="Times New Roman" panose="02020603050405020304" pitchFamily="18" charset="0"/>
              <a:cs typeface="Times New Roman" panose="02020603050405020304" pitchFamily="18" charset="0"/>
            </a:endParaRPr>
          </a:p>
          <a:p>
            <a:pPr algn="just">
              <a:buClr>
                <a:srgbClr val="3333FF"/>
              </a:buClr>
            </a:pPr>
            <a:endParaRPr lang="en-US" altLang="zh-CN" sz="3200" dirty="0">
              <a:latin typeface="Times New Roman" panose="02020603050405020304" pitchFamily="18" charset="0"/>
              <a:cs typeface="Times New Roman" panose="02020603050405020304" pitchFamily="18" charset="0"/>
            </a:endParaRPr>
          </a:p>
          <a:p>
            <a:pPr algn="just">
              <a:buClr>
                <a:srgbClr val="3333FF"/>
              </a:buClr>
            </a:pPr>
            <a:r>
              <a:rPr lang="zh-CN" altLang="en-US" sz="3200" dirty="0">
                <a:latin typeface="Times New Roman" panose="02020603050405020304" pitchFamily="18" charset="0"/>
                <a:cs typeface="Times New Roman" panose="02020603050405020304" pitchFamily="18" charset="0"/>
              </a:rPr>
              <a:t> </a:t>
            </a:r>
            <a:endParaRPr lang="en-US" altLang="zh-CN" sz="3200" dirty="0" smtClean="0">
              <a:latin typeface="Times New Roman" panose="02020603050405020304" pitchFamily="18" charset="0"/>
              <a:cs typeface="Times New Roman" panose="02020603050405020304" pitchFamily="18" charset="0"/>
            </a:endParaRPr>
          </a:p>
          <a:p>
            <a:pPr algn="just">
              <a:buClr>
                <a:srgbClr val="3333FF"/>
              </a:buClr>
            </a:pPr>
            <a:r>
              <a:rPr lang="zh-CN" altLang="en-US" sz="2800" dirty="0" smtClean="0">
                <a:latin typeface="Times New Roman" panose="02020603050405020304" pitchFamily="18" charset="0"/>
                <a:cs typeface="Times New Roman" panose="02020603050405020304" pitchFamily="18" charset="0"/>
              </a:rPr>
              <a:t>一</a:t>
            </a:r>
            <a:r>
              <a:rPr lang="zh-CN" altLang="en-US" sz="2800" dirty="0">
                <a:latin typeface="Times New Roman" panose="02020603050405020304" pitchFamily="18" charset="0"/>
                <a:cs typeface="Times New Roman" panose="02020603050405020304" pitchFamily="18" charset="0"/>
              </a:rPr>
              <a:t>只鸟安全地停在电源线</a:t>
            </a:r>
            <a:r>
              <a:rPr lang="zh-CN" altLang="en-US" sz="2800" dirty="0" smtClean="0">
                <a:latin typeface="Times New Roman" panose="02020603050405020304" pitchFamily="18" charset="0"/>
                <a:cs typeface="Times New Roman" panose="02020603050405020304" pitchFamily="18" charset="0"/>
              </a:rPr>
              <a:t>上</a:t>
            </a:r>
            <a:r>
              <a:rPr lang="en-US" altLang="zh-CN" sz="2800" dirty="0" smtClean="0">
                <a:latin typeface="Times New Roman" panose="02020603050405020304" pitchFamily="18" charset="0"/>
                <a:cs typeface="Times New Roman" panose="02020603050405020304" pitchFamily="18" charset="0"/>
              </a:rPr>
              <a:t>,</a:t>
            </a:r>
            <a:r>
              <a:rPr lang="zh-CN" altLang="en-US" sz="2800" dirty="0">
                <a:latin typeface="Times New Roman" panose="02020603050405020304" pitchFamily="18" charset="0"/>
                <a:cs typeface="Times New Roman" panose="02020603050405020304" pitchFamily="18" charset="0"/>
              </a:rPr>
              <a:t> </a:t>
            </a:r>
            <a:r>
              <a:rPr lang="zh-CN" altLang="en-US" sz="2800" dirty="0" smtClean="0">
                <a:latin typeface="Times New Roman" panose="02020603050405020304" pitchFamily="18" charset="0"/>
                <a:cs typeface="Times New Roman" panose="02020603050405020304" pitchFamily="18" charset="0"/>
              </a:rPr>
              <a:t>因为</a:t>
            </a:r>
            <a:r>
              <a:rPr lang="zh-CN" altLang="en-US" sz="2800" dirty="0">
                <a:latin typeface="Times New Roman" panose="02020603050405020304" pitchFamily="18" charset="0"/>
                <a:cs typeface="Times New Roman" panose="02020603050405020304" pitchFamily="18" charset="0"/>
              </a:rPr>
              <a:t>它总是栖息在单根电线</a:t>
            </a:r>
            <a:r>
              <a:rPr lang="zh-CN" altLang="en-US" sz="2800" dirty="0" smtClean="0">
                <a:latin typeface="Times New Roman" panose="02020603050405020304" pitchFamily="18" charset="0"/>
                <a:cs typeface="Times New Roman" panose="02020603050405020304" pitchFamily="18" charset="0"/>
              </a:rPr>
              <a:t>上</a:t>
            </a:r>
            <a:r>
              <a:rPr lang="en-US" altLang="zh-CN" sz="2800" dirty="0" smtClean="0">
                <a:latin typeface="Times New Roman" panose="02020603050405020304" pitchFamily="18" charset="0"/>
                <a:cs typeface="Times New Roman" panose="02020603050405020304" pitchFamily="18" charset="0"/>
              </a:rPr>
              <a:t>, </a:t>
            </a:r>
            <a:r>
              <a:rPr lang="zh-CN" altLang="en-US" sz="2800" dirty="0" smtClean="0">
                <a:latin typeface="Times New Roman" panose="02020603050405020304" pitchFamily="18" charset="0"/>
                <a:cs typeface="Times New Roman" panose="02020603050405020304" pitchFamily="18" charset="0"/>
              </a:rPr>
              <a:t>并且</a:t>
            </a:r>
            <a:r>
              <a:rPr lang="zh-CN" altLang="en-US" sz="2800" dirty="0">
                <a:latin typeface="Times New Roman" panose="02020603050405020304" pitchFamily="18" charset="0"/>
                <a:cs typeface="Times New Roman" panose="02020603050405020304" pitchFamily="18" charset="0"/>
              </a:rPr>
              <a:t>两只脚的电位</a:t>
            </a:r>
            <a:r>
              <a:rPr lang="zh-CN" altLang="en-US" sz="2800" dirty="0" smtClean="0">
                <a:latin typeface="Times New Roman" panose="02020603050405020304" pitchFamily="18" charset="0"/>
                <a:cs typeface="Times New Roman" panose="02020603050405020304" pitchFamily="18" charset="0"/>
              </a:rPr>
              <a:t>相同</a:t>
            </a:r>
            <a:r>
              <a:rPr lang="en-US" altLang="zh-CN" sz="2800" dirty="0" smtClean="0">
                <a:latin typeface="Times New Roman" panose="02020603050405020304" pitchFamily="18" charset="0"/>
                <a:cs typeface="Times New Roman" panose="02020603050405020304" pitchFamily="18" charset="0"/>
              </a:rPr>
              <a:t>, </a:t>
            </a:r>
            <a:r>
              <a:rPr lang="zh-CN" altLang="en-US" sz="2800" dirty="0" smtClean="0">
                <a:latin typeface="Times New Roman" panose="02020603050405020304" pitchFamily="18" charset="0"/>
                <a:cs typeface="Times New Roman" panose="02020603050405020304" pitchFamily="18" charset="0"/>
              </a:rPr>
              <a:t>因此</a:t>
            </a:r>
            <a:r>
              <a:rPr lang="zh-CN" altLang="en-US" sz="2800" dirty="0">
                <a:latin typeface="Times New Roman" panose="02020603050405020304" pitchFamily="18" charset="0"/>
                <a:cs typeface="Times New Roman" panose="02020603050405020304" pitchFamily="18" charset="0"/>
              </a:rPr>
              <a:t>不会形成电流</a:t>
            </a:r>
            <a:r>
              <a:rPr lang="zh-CN" altLang="en-US" sz="2800" dirty="0" smtClean="0">
                <a:latin typeface="Times New Roman" panose="02020603050405020304" pitchFamily="18" charset="0"/>
                <a:cs typeface="Times New Roman" panose="02020603050405020304" pitchFamily="18" charset="0"/>
              </a:rPr>
              <a:t>。</a:t>
            </a:r>
            <a:endParaRPr lang="en-US" altLang="en-US" sz="2800" dirty="0">
              <a:latin typeface="Times New Roman" panose="02020603050405020304" pitchFamily="18" charset="0"/>
              <a:cs typeface="Times New Roman" panose="02020603050405020304" pitchFamily="18" charset="0"/>
            </a:endParaRPr>
          </a:p>
        </p:txBody>
      </p:sp>
      <p:pic>
        <p:nvPicPr>
          <p:cNvPr id="17" name="Picture 16" descr="It shows the hazards of touching overhead power lines" title="touch power line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58455" y="3200400"/>
            <a:ext cx="4009344" cy="2971800"/>
          </a:xfrm>
          <a:prstGeom prst="rect">
            <a:avLst/>
          </a:prstGeom>
        </p:spPr>
      </p:pic>
    </p:spTree>
    <p:extLst>
      <p:ext uri="{BB962C8B-B14F-4D97-AF65-F5344CB8AC3E}">
        <p14:creationId xmlns:p14="http://schemas.microsoft.com/office/powerpoint/2010/main" val="14616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15157"/>
            <a:ext cx="8229600" cy="1061244"/>
          </a:xfrm>
        </p:spPr>
        <p:txBody>
          <a:bodyPr/>
          <a:lstStyle/>
          <a:p>
            <a:r>
              <a:rPr lang="zh-CN" altLang="en-US" dirty="0">
                <a:latin typeface="Times New Roman" panose="02020603050405020304" pitchFamily="18" charset="0"/>
                <a:cs typeface="Times New Roman" panose="02020603050405020304" pitchFamily="18" charset="0"/>
              </a:rPr>
              <a:t>带电与不带电</a:t>
            </a:r>
            <a:r>
              <a:rPr lang="zh-CN" altLang="en-US" dirty="0" smtClean="0">
                <a:latin typeface="Times New Roman" panose="02020603050405020304" pitchFamily="18" charset="0"/>
                <a:cs typeface="Times New Roman" panose="02020603050405020304" pitchFamily="18" charset="0"/>
              </a:rPr>
              <a:t>工作</a:t>
            </a:r>
            <a:endParaRPr lang="en-US" dirty="0"/>
          </a:p>
        </p:txBody>
      </p:sp>
      <p:sp>
        <p:nvSpPr>
          <p:cNvPr id="3" name="Content Placeholder 2"/>
          <p:cNvSpPr>
            <a:spLocks noGrp="1"/>
          </p:cNvSpPr>
          <p:nvPr>
            <p:ph idx="1"/>
          </p:nvPr>
        </p:nvSpPr>
        <p:spPr>
          <a:xfrm>
            <a:off x="685800" y="1417638"/>
            <a:ext cx="8229600" cy="4419600"/>
          </a:xfrm>
        </p:spPr>
        <p:txBody>
          <a:bodyPr/>
          <a:lstStyle/>
          <a:p>
            <a:endParaRPr lang="en-US" b="1" dirty="0"/>
          </a:p>
          <a:p>
            <a:r>
              <a:rPr lang="zh-CN" altLang="en-US" kern="1200" dirty="0">
                <a:latin typeface="Times New Roman" panose="02020603050405020304" pitchFamily="18" charset="0"/>
                <a:cs typeface="Times New Roman" panose="02020603050405020304" pitchFamily="18" charset="0"/>
              </a:rPr>
              <a:t>带电工作方法</a:t>
            </a:r>
            <a:endParaRPr lang="en-US" kern="1200" dirty="0">
              <a:latin typeface="Times New Roman" panose="02020603050405020304" pitchFamily="18" charset="0"/>
              <a:cs typeface="Times New Roman" panose="02020603050405020304" pitchFamily="18" charset="0"/>
            </a:endParaRPr>
          </a:p>
          <a:p>
            <a:r>
              <a:rPr lang="ja-JP" altLang="en-US" kern="1200" dirty="0">
                <a:latin typeface="Times New Roman" panose="02020603050405020304" pitchFamily="18" charset="0"/>
                <a:cs typeface="Times New Roman" panose="02020603050405020304" pitchFamily="18" charset="0"/>
              </a:rPr>
              <a:t>绝缘手套</a:t>
            </a:r>
            <a:endParaRPr lang="en-US" kern="1200" dirty="0">
              <a:latin typeface="Times New Roman" panose="02020603050405020304" pitchFamily="18" charset="0"/>
              <a:cs typeface="Times New Roman" panose="02020603050405020304" pitchFamily="18" charset="0"/>
            </a:endParaRPr>
          </a:p>
          <a:p>
            <a:r>
              <a:rPr lang="zh-CN" altLang="en-US" kern="1200" dirty="0">
                <a:latin typeface="Times New Roman" panose="02020603050405020304" pitchFamily="18" charset="0"/>
                <a:cs typeface="Times New Roman" panose="02020603050405020304" pitchFamily="18" charset="0"/>
              </a:rPr>
              <a:t>绝缘带电工具</a:t>
            </a:r>
            <a:endParaRPr lang="en-US" altLang="zh-CN" kern="1200" dirty="0">
              <a:latin typeface="Times New Roman" panose="02020603050405020304" pitchFamily="18" charset="0"/>
              <a:cs typeface="Times New Roman" panose="02020603050405020304" pitchFamily="18" charset="0"/>
            </a:endParaRPr>
          </a:p>
          <a:p>
            <a:r>
              <a:rPr lang="zh-CN" altLang="en-US" kern="1200" dirty="0">
                <a:latin typeface="Times New Roman" panose="02020603050405020304" pitchFamily="18" charset="0"/>
                <a:cs typeface="Times New Roman" panose="02020603050405020304" pitchFamily="18" charset="0"/>
              </a:rPr>
              <a:t>带电线</a:t>
            </a:r>
            <a:r>
              <a:rPr lang="en-US" altLang="zh-CN" kern="1200" dirty="0">
                <a:latin typeface="Times New Roman" panose="02020603050405020304" pitchFamily="18" charset="0"/>
                <a:cs typeface="Times New Roman" panose="02020603050405020304" pitchFamily="18" charset="0"/>
              </a:rPr>
              <a:t>/</a:t>
            </a:r>
            <a:r>
              <a:rPr lang="zh-CN" altLang="en-US" kern="1200" dirty="0">
                <a:latin typeface="Times New Roman" panose="02020603050405020304" pitchFamily="18" charset="0"/>
                <a:cs typeface="Times New Roman" panose="02020603050405020304" pitchFamily="18" charset="0"/>
              </a:rPr>
              <a:t>裸手技术</a:t>
            </a:r>
            <a:endParaRPr lang="en-US" altLang="zh-CN" kern="1200" dirty="0">
              <a:latin typeface="Times New Roman" panose="02020603050405020304" pitchFamily="18" charset="0"/>
              <a:cs typeface="Times New Roman" panose="02020603050405020304" pitchFamily="18" charset="0"/>
            </a:endParaRPr>
          </a:p>
          <a:p>
            <a:r>
              <a:rPr lang="zh-CN" altLang="en-US" kern="1200" dirty="0">
                <a:latin typeface="Times New Roman" panose="02020603050405020304" pitchFamily="18" charset="0"/>
                <a:cs typeface="Times New Roman" panose="02020603050405020304" pitchFamily="18" charset="0"/>
              </a:rPr>
              <a:t>绝缘防护设备（</a:t>
            </a:r>
            <a:r>
              <a:rPr lang="en-US" altLang="zh-CN" kern="1200" dirty="0">
                <a:latin typeface="Times New Roman" panose="02020603050405020304" pitchFamily="18" charset="0"/>
                <a:cs typeface="Times New Roman" panose="02020603050405020304" pitchFamily="18" charset="0"/>
              </a:rPr>
              <a:t>IPE</a:t>
            </a:r>
            <a:r>
              <a:rPr lang="zh-CN" altLang="en-US" kern="1200" dirty="0">
                <a:latin typeface="Times New Roman" panose="02020603050405020304" pitchFamily="18" charset="0"/>
                <a:cs typeface="Times New Roman" panose="02020603050405020304" pitchFamily="18" charset="0"/>
              </a:rPr>
              <a:t>）</a:t>
            </a:r>
            <a:endParaRPr lang="en-US" kern="1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294967295"/>
          </p:nvPr>
        </p:nvSpPr>
        <p:spPr>
          <a:xfrm>
            <a:off x="7086600" y="6299200"/>
            <a:ext cx="2057400" cy="365125"/>
          </a:xfrm>
        </p:spPr>
        <p:txBody>
          <a:bodyPr/>
          <a:lstStyle/>
          <a:p>
            <a:fld id="{CE4D45F6-FF50-4BC5-8A2D-899CD8EC2ED8}" type="slidenum">
              <a:rPr lang="en-US" smtClean="0"/>
              <a:t>59</a:t>
            </a:fld>
            <a:endParaRPr lang="en-US" dirty="0"/>
          </a:p>
        </p:txBody>
      </p:sp>
    </p:spTree>
    <p:extLst>
      <p:ext uri="{BB962C8B-B14F-4D97-AF65-F5344CB8AC3E}">
        <p14:creationId xmlns:p14="http://schemas.microsoft.com/office/powerpoint/2010/main" val="30053069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2"/>
          <p:cNvSpPr txBox="1">
            <a:spLocks/>
          </p:cNvSpPr>
          <p:nvPr/>
        </p:nvSpPr>
        <p:spPr bwMode="auto">
          <a:xfrm>
            <a:off x="754459" y="2133600"/>
            <a:ext cx="7635081" cy="699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685800" indent="-22860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indent="0" algn="ctr">
              <a:buClr>
                <a:srgbClr val="3333FF"/>
              </a:buClr>
              <a:buNone/>
            </a:pPr>
            <a:r>
              <a:rPr lang="zh-CN" altLang="en-US" sz="4000" dirty="0" smtClean="0">
                <a:latin typeface="Times New Roman" panose="02020603050405020304" pitchFamily="18" charset="0"/>
                <a:cs typeface="Times New Roman" panose="02020603050405020304" pitchFamily="18" charset="0"/>
              </a:rPr>
              <a:t>请</a:t>
            </a:r>
            <a:r>
              <a:rPr lang="zh-CN" altLang="en-US" sz="4000" dirty="0">
                <a:latin typeface="Times New Roman" panose="02020603050405020304" pitchFamily="18" charset="0"/>
                <a:cs typeface="Times New Roman" panose="02020603050405020304" pitchFamily="18" charset="0"/>
              </a:rPr>
              <a:t>开始培训前</a:t>
            </a:r>
            <a:r>
              <a:rPr lang="zh-CN" altLang="en-US" sz="4000" dirty="0" smtClean="0">
                <a:latin typeface="Times New Roman" panose="02020603050405020304" pitchFamily="18" charset="0"/>
                <a:cs typeface="Times New Roman" panose="02020603050405020304" pitchFamily="18" charset="0"/>
              </a:rPr>
              <a:t>测试</a:t>
            </a:r>
            <a:r>
              <a:rPr lang="en-US" altLang="zh-CN" sz="4000" dirty="0" smtClean="0">
                <a:latin typeface="Times New Roman" panose="02020603050405020304" pitchFamily="18" charset="0"/>
                <a:cs typeface="Times New Roman" panose="02020603050405020304" pitchFamily="18" charset="0"/>
              </a:rPr>
              <a:t>(15</a:t>
            </a:r>
            <a:r>
              <a:rPr lang="zh-CN" altLang="en-US" sz="4000" dirty="0" smtClean="0">
                <a:latin typeface="Times New Roman" panose="02020603050405020304" pitchFamily="18" charset="0"/>
                <a:cs typeface="Times New Roman" panose="02020603050405020304" pitchFamily="18" charset="0"/>
              </a:rPr>
              <a:t>分钟</a:t>
            </a:r>
            <a:r>
              <a:rPr lang="en-US" altLang="zh-CN" sz="4000" dirty="0" smtClean="0">
                <a:latin typeface="Times New Roman" panose="02020603050405020304" pitchFamily="18" charset="0"/>
                <a:cs typeface="Times New Roman" panose="02020603050405020304" pitchFamily="18" charset="0"/>
              </a:rPr>
              <a:t>)</a:t>
            </a:r>
            <a:endParaRPr lang="en-US" altLang="en-US" sz="4000" dirty="0" smtClean="0">
              <a:latin typeface="Times New Roman" panose="02020603050405020304" pitchFamily="18" charset="0"/>
              <a:cs typeface="Times New Roman" panose="02020603050405020304" pitchFamily="18" charset="0"/>
            </a:endParaRPr>
          </a:p>
        </p:txBody>
      </p:sp>
      <p:sp>
        <p:nvSpPr>
          <p:cNvPr id="9" name="Title 1"/>
          <p:cNvSpPr>
            <a:spLocks noGrp="1"/>
          </p:cNvSpPr>
          <p:nvPr>
            <p:ph type="title"/>
          </p:nvPr>
        </p:nvSpPr>
        <p:spPr>
          <a:xfrm>
            <a:off x="457200" y="503238"/>
            <a:ext cx="8229600" cy="563562"/>
          </a:xfrm>
        </p:spPr>
        <p:txBody>
          <a:bodyPr>
            <a:normAutofit fontScale="90000"/>
          </a:bodyPr>
          <a:lstStyle/>
          <a:p>
            <a:r>
              <a:rPr lang="zh-CN" altLang="en-US" dirty="0" smtClean="0">
                <a:latin typeface="Times New Roman" panose="02020603050405020304" pitchFamily="18" charset="0"/>
                <a:cs typeface="Times New Roman" panose="02020603050405020304" pitchFamily="18" charset="0"/>
              </a:rPr>
              <a:t>培</a:t>
            </a:r>
            <a:r>
              <a:rPr lang="zh-CN" altLang="en-US" dirty="0">
                <a:latin typeface="Times New Roman" panose="02020603050405020304" pitchFamily="18" charset="0"/>
                <a:cs typeface="Times New Roman" panose="02020603050405020304" pitchFamily="18" charset="0"/>
              </a:rPr>
              <a:t>训前测试 </a:t>
            </a:r>
            <a:endParaRPr lang="en-US"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6</a:t>
            </a:fld>
            <a:endParaRPr lang="en-US" dirty="0"/>
          </a:p>
        </p:txBody>
      </p:sp>
    </p:spTree>
    <p:extLst>
      <p:ext uri="{BB962C8B-B14F-4D97-AF65-F5344CB8AC3E}">
        <p14:creationId xmlns:p14="http://schemas.microsoft.com/office/powerpoint/2010/main" val="272334902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81000" y="615157"/>
            <a:ext cx="8229600" cy="1061244"/>
          </a:xfrm>
        </p:spPr>
        <p:txBody>
          <a:bodyPr/>
          <a:lstStyle/>
          <a:p>
            <a:r>
              <a:rPr lang="zh-CN" altLang="en-US" dirty="0">
                <a:latin typeface="Times New Roman" panose="02020603050405020304" pitchFamily="18" charset="0"/>
                <a:cs typeface="Times New Roman" panose="02020603050405020304" pitchFamily="18" charset="0"/>
              </a:rPr>
              <a:t>带电与不带电</a:t>
            </a:r>
            <a:r>
              <a:rPr lang="zh-CN" altLang="en-US" dirty="0" smtClean="0">
                <a:latin typeface="Times New Roman" panose="02020603050405020304" pitchFamily="18" charset="0"/>
                <a:cs typeface="Times New Roman" panose="02020603050405020304" pitchFamily="18" charset="0"/>
              </a:rPr>
              <a:t>工作 </a:t>
            </a:r>
            <a:endParaRPr lang="en-US" dirty="0"/>
          </a:p>
        </p:txBody>
      </p:sp>
      <p:sp>
        <p:nvSpPr>
          <p:cNvPr id="3" name="Content Placeholder 2"/>
          <p:cNvSpPr>
            <a:spLocks noGrp="1"/>
          </p:cNvSpPr>
          <p:nvPr>
            <p:ph idx="1"/>
          </p:nvPr>
        </p:nvSpPr>
        <p:spPr>
          <a:xfrm>
            <a:off x="533400" y="2133600"/>
            <a:ext cx="8229600" cy="1371600"/>
          </a:xfrm>
        </p:spPr>
        <p:txBody>
          <a:bodyPr/>
          <a:lstStyle/>
          <a:p>
            <a:r>
              <a:rPr lang="zh-CN" altLang="en-US" dirty="0" smtClean="0">
                <a:hlinkClick r:id="rId3"/>
              </a:rPr>
              <a:t>直升机将线路工人转移到电线</a:t>
            </a:r>
            <a:r>
              <a:rPr lang="en-US" dirty="0"/>
              <a:t/>
            </a:r>
            <a:br>
              <a:rPr lang="en-US" dirty="0"/>
            </a:br>
            <a:endParaRPr lang="en-US" dirty="0"/>
          </a:p>
        </p:txBody>
      </p:sp>
      <p:sp>
        <p:nvSpPr>
          <p:cNvPr id="4" name="Slide Number Placeholder 3"/>
          <p:cNvSpPr>
            <a:spLocks noGrp="1"/>
          </p:cNvSpPr>
          <p:nvPr>
            <p:ph type="sldNum" sz="quarter" idx="4294967295"/>
          </p:nvPr>
        </p:nvSpPr>
        <p:spPr>
          <a:xfrm>
            <a:off x="7086600" y="6299200"/>
            <a:ext cx="2057400" cy="365125"/>
          </a:xfrm>
        </p:spPr>
        <p:txBody>
          <a:bodyPr/>
          <a:lstStyle/>
          <a:p>
            <a:fld id="{CE4D45F6-FF50-4BC5-8A2D-899CD8EC2ED8}" type="slidenum">
              <a:rPr lang="en-US" smtClean="0"/>
              <a:t>60</a:t>
            </a:fld>
            <a:endParaRPr lang="en-US" dirty="0"/>
          </a:p>
        </p:txBody>
      </p:sp>
    </p:spTree>
    <p:extLst>
      <p:ext uri="{BB962C8B-B14F-4D97-AF65-F5344CB8AC3E}">
        <p14:creationId xmlns:p14="http://schemas.microsoft.com/office/powerpoint/2010/main" val="182401658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76199" y="579438"/>
            <a:ext cx="8819147" cy="563562"/>
          </a:xfrm>
        </p:spPr>
        <p:txBody>
          <a:bodyPr>
            <a:normAutofit fontScale="90000"/>
          </a:bodyPr>
          <a:lstStyle/>
          <a:p>
            <a:r>
              <a:rPr lang="zh-CN" altLang="en-US" dirty="0" smtClean="0">
                <a:latin typeface="Times New Roman" panose="02020603050405020304" pitchFamily="18" charset="0"/>
                <a:ea typeface="SimSun" panose="02010600030101010101" pitchFamily="2" charset="-122"/>
              </a:rPr>
              <a:t> 事</a:t>
            </a:r>
            <a:r>
              <a:rPr lang="zh-CN" altLang="en-US" dirty="0">
                <a:latin typeface="Times New Roman" panose="02020603050405020304" pitchFamily="18" charset="0"/>
                <a:ea typeface="SimSun" panose="02010600030101010101" pitchFamily="2" charset="-122"/>
              </a:rPr>
              <a:t>故</a:t>
            </a:r>
            <a:r>
              <a:rPr lang="en-US" altLang="zh-CN" dirty="0" smtClean="0">
                <a:latin typeface="Times New Roman" panose="02020603050405020304" pitchFamily="18" charset="0"/>
                <a:ea typeface="SimSun" panose="02010600030101010101" pitchFamily="2" charset="-122"/>
              </a:rPr>
              <a:t>1: </a:t>
            </a:r>
            <a:r>
              <a:rPr lang="ja-JP" altLang="en-US" dirty="0" smtClean="0">
                <a:latin typeface="Times New Roman" panose="02020603050405020304" pitchFamily="18" charset="0"/>
                <a:cs typeface="Times New Roman" panose="02020603050405020304" pitchFamily="18" charset="0"/>
              </a:rPr>
              <a:t>接触</a:t>
            </a:r>
            <a:r>
              <a:rPr lang="ja-JP" altLang="en-US" dirty="0">
                <a:latin typeface="Times New Roman" panose="02020603050405020304" pitchFamily="18" charset="0"/>
                <a:cs typeface="Times New Roman" panose="02020603050405020304" pitchFamily="18" charset="0"/>
              </a:rPr>
              <a:t>高压电线</a:t>
            </a:r>
            <a:endParaRPr lang="en-US"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61</a:t>
            </a:fld>
            <a:endParaRPr lang="en-US" dirty="0"/>
          </a:p>
        </p:txBody>
      </p:sp>
      <p:sp>
        <p:nvSpPr>
          <p:cNvPr id="11" name="Title 1"/>
          <p:cNvSpPr txBox="1">
            <a:spLocks/>
          </p:cNvSpPr>
          <p:nvPr/>
        </p:nvSpPr>
        <p:spPr bwMode="auto">
          <a:xfrm>
            <a:off x="685800" y="2130425"/>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accent2"/>
                </a:solidFill>
                <a:latin typeface="+mj-lt"/>
                <a:ea typeface="+mj-ea"/>
                <a:cs typeface="+mj-cs"/>
              </a:defRPr>
            </a:lvl1pPr>
            <a:lvl2pPr algn="ctr" rtl="0" eaLnBrk="1" fontAlgn="base" hangingPunct="1">
              <a:spcBef>
                <a:spcPct val="0"/>
              </a:spcBef>
              <a:spcAft>
                <a:spcPct val="0"/>
              </a:spcAft>
              <a:defRPr sz="4000" b="1">
                <a:solidFill>
                  <a:schemeClr val="accent2"/>
                </a:solidFill>
                <a:latin typeface="Arial" charset="0"/>
              </a:defRPr>
            </a:lvl2pPr>
            <a:lvl3pPr algn="ctr" rtl="0" eaLnBrk="1" fontAlgn="base" hangingPunct="1">
              <a:spcBef>
                <a:spcPct val="0"/>
              </a:spcBef>
              <a:spcAft>
                <a:spcPct val="0"/>
              </a:spcAft>
              <a:defRPr sz="4000" b="1">
                <a:solidFill>
                  <a:schemeClr val="accent2"/>
                </a:solidFill>
                <a:latin typeface="Arial" charset="0"/>
              </a:defRPr>
            </a:lvl3pPr>
            <a:lvl4pPr algn="ctr" rtl="0" eaLnBrk="1" fontAlgn="base" hangingPunct="1">
              <a:spcBef>
                <a:spcPct val="0"/>
              </a:spcBef>
              <a:spcAft>
                <a:spcPct val="0"/>
              </a:spcAft>
              <a:defRPr sz="4000" b="1">
                <a:solidFill>
                  <a:schemeClr val="accent2"/>
                </a:solidFill>
                <a:latin typeface="Arial" charset="0"/>
              </a:defRPr>
            </a:lvl4pPr>
            <a:lvl5pPr algn="ctr" rtl="0" eaLnBrk="1" fontAlgn="base" hangingPunct="1">
              <a:spcBef>
                <a:spcPct val="0"/>
              </a:spcBef>
              <a:spcAft>
                <a:spcPct val="0"/>
              </a:spcAft>
              <a:defRPr sz="4000" b="1">
                <a:solidFill>
                  <a:schemeClr val="accent2"/>
                </a:solidFill>
                <a:latin typeface="Arial" charset="0"/>
              </a:defRPr>
            </a:lvl5pPr>
            <a:lvl6pPr marL="457200" algn="ctr" rtl="0" eaLnBrk="1" fontAlgn="base" hangingPunct="1">
              <a:spcBef>
                <a:spcPct val="0"/>
              </a:spcBef>
              <a:spcAft>
                <a:spcPct val="0"/>
              </a:spcAft>
              <a:defRPr sz="4000" b="1">
                <a:solidFill>
                  <a:schemeClr val="accent2"/>
                </a:solidFill>
                <a:latin typeface="Arial" charset="0"/>
              </a:defRPr>
            </a:lvl6pPr>
            <a:lvl7pPr marL="914400" algn="ctr" rtl="0" eaLnBrk="1" fontAlgn="base" hangingPunct="1">
              <a:spcBef>
                <a:spcPct val="0"/>
              </a:spcBef>
              <a:spcAft>
                <a:spcPct val="0"/>
              </a:spcAft>
              <a:defRPr sz="4000" b="1">
                <a:solidFill>
                  <a:schemeClr val="accent2"/>
                </a:solidFill>
                <a:latin typeface="Arial" charset="0"/>
              </a:defRPr>
            </a:lvl7pPr>
            <a:lvl8pPr marL="1371600" algn="ctr" rtl="0" eaLnBrk="1" fontAlgn="base" hangingPunct="1">
              <a:spcBef>
                <a:spcPct val="0"/>
              </a:spcBef>
              <a:spcAft>
                <a:spcPct val="0"/>
              </a:spcAft>
              <a:defRPr sz="4000" b="1">
                <a:solidFill>
                  <a:schemeClr val="accent2"/>
                </a:solidFill>
                <a:latin typeface="Arial" charset="0"/>
              </a:defRPr>
            </a:lvl8pPr>
            <a:lvl9pPr marL="1828800" algn="ctr" rtl="0" eaLnBrk="1" fontAlgn="base" hangingPunct="1">
              <a:spcBef>
                <a:spcPct val="0"/>
              </a:spcBef>
              <a:spcAft>
                <a:spcPct val="0"/>
              </a:spcAft>
              <a:defRPr sz="4000" b="1">
                <a:solidFill>
                  <a:schemeClr val="accent2"/>
                </a:solidFill>
                <a:latin typeface="Arial" charset="0"/>
              </a:defRPr>
            </a:lvl9pPr>
          </a:lstStyle>
          <a:p>
            <a:r>
              <a:rPr lang="zh-CN" altLang="en-US" sz="3200" kern="0" dirty="0" smtClean="0">
                <a:latin typeface="Times New Roman" panose="02020603050405020304" pitchFamily="18" charset="0"/>
                <a:cs typeface="Times New Roman" panose="02020603050405020304" pitchFamily="18" charset="0"/>
                <a:hlinkClick r:id="rId3"/>
              </a:rPr>
              <a:t>视频</a:t>
            </a:r>
            <a:r>
              <a:rPr lang="en-US" altLang="zh-CN" sz="3200" kern="0" dirty="0" smtClean="0">
                <a:latin typeface="Times New Roman" panose="02020603050405020304" pitchFamily="18" charset="0"/>
                <a:cs typeface="Times New Roman" panose="02020603050405020304" pitchFamily="18" charset="0"/>
                <a:hlinkClick r:id="rId3"/>
              </a:rPr>
              <a:t>-</a:t>
            </a:r>
            <a:r>
              <a:rPr lang="zh-CN" altLang="en-US" sz="3200" kern="0" dirty="0" smtClean="0">
                <a:latin typeface="Times New Roman" panose="02020603050405020304" pitchFamily="18" charset="0"/>
                <a:cs typeface="Times New Roman" panose="02020603050405020304" pitchFamily="18" charset="0"/>
                <a:hlinkClick r:id="rId3"/>
              </a:rPr>
              <a:t>电力线附近的梯子触电</a:t>
            </a:r>
            <a:r>
              <a:rPr lang="en-US" altLang="zh-CN" sz="3200" kern="0" dirty="0" smtClean="0">
                <a:latin typeface="Times New Roman" panose="02020603050405020304" pitchFamily="18" charset="0"/>
                <a:cs typeface="Times New Roman" panose="02020603050405020304" pitchFamily="18" charset="0"/>
                <a:hlinkClick r:id="rId3"/>
              </a:rPr>
              <a:t>/</a:t>
            </a:r>
            <a:r>
              <a:rPr lang="zh-CN" altLang="en-US" sz="3200" kern="0" dirty="0" smtClean="0">
                <a:latin typeface="Times New Roman" panose="02020603050405020304" pitchFamily="18" charset="0"/>
                <a:cs typeface="Times New Roman" panose="02020603050405020304" pitchFamily="18" charset="0"/>
                <a:hlinkClick r:id="rId3"/>
              </a:rPr>
              <a:t>安全工作</a:t>
            </a:r>
            <a:endParaRPr lang="en-US" sz="3200" kern="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883473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76199" y="884238"/>
            <a:ext cx="8819147" cy="563562"/>
          </a:xfrm>
        </p:spPr>
        <p:txBody>
          <a:bodyPr>
            <a:normAutofit fontScale="90000"/>
          </a:bodyPr>
          <a:lstStyle/>
          <a:p>
            <a:r>
              <a:rPr lang="zh-CN" altLang="en-US" dirty="0" smtClean="0">
                <a:latin typeface="Times New Roman" panose="02020603050405020304" pitchFamily="18" charset="0"/>
                <a:cs typeface="Times New Roman" panose="02020603050405020304" pitchFamily="18" charset="0"/>
              </a:rPr>
              <a:t>事故</a:t>
            </a:r>
            <a:r>
              <a:rPr lang="en-US" altLang="zh-CN" dirty="0">
                <a:latin typeface="Times New Roman" panose="02020603050405020304" pitchFamily="18" charset="0"/>
                <a:cs typeface="Times New Roman" panose="02020603050405020304" pitchFamily="18" charset="0"/>
              </a:rPr>
              <a:t>2</a:t>
            </a:r>
            <a:r>
              <a:rPr lang="en-US" altLang="zh-CN" dirty="0" smtClean="0">
                <a:latin typeface="Times New Roman" panose="02020603050405020304" pitchFamily="18" charset="0"/>
                <a:cs typeface="Times New Roman" panose="02020603050405020304" pitchFamily="18" charset="0"/>
              </a:rPr>
              <a:t>: </a:t>
            </a:r>
            <a:r>
              <a:rPr lang="ja-JP" altLang="en-US" dirty="0">
                <a:latin typeface="Times New Roman" panose="02020603050405020304" pitchFamily="18" charset="0"/>
                <a:cs typeface="Times New Roman" panose="02020603050405020304" pitchFamily="18" charset="0"/>
              </a:rPr>
              <a:t>缺少</a:t>
            </a:r>
            <a:r>
              <a:rPr lang="zh-CN" altLang="en-US" dirty="0">
                <a:latin typeface="Times New Roman" panose="02020603050405020304" pitchFamily="18" charset="0"/>
                <a:cs typeface="Times New Roman" panose="02020603050405020304" pitchFamily="18" charset="0"/>
              </a:rPr>
              <a:t>接地漏电保护</a:t>
            </a:r>
            <a:endParaRPr lang="en-US" altLang="en-US"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62</a:t>
            </a:fld>
            <a:endParaRPr lang="en-US" dirty="0"/>
          </a:p>
        </p:txBody>
      </p:sp>
      <p:sp>
        <p:nvSpPr>
          <p:cNvPr id="13" name="Rectangle 2"/>
          <p:cNvSpPr>
            <a:spLocks noChangeArrowheads="1"/>
          </p:cNvSpPr>
          <p:nvPr/>
        </p:nvSpPr>
        <p:spPr bwMode="auto">
          <a:xfrm>
            <a:off x="152400" y="1665982"/>
            <a:ext cx="899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buClr>
                <a:srgbClr val="0000FF"/>
              </a:buClr>
              <a:buFont typeface="Wingdings" panose="05000000000000000000" pitchFamily="2" charset="2"/>
              <a:buChar char="q"/>
            </a:pPr>
            <a:r>
              <a:rPr lang="zh-CN" altLang="en-US" sz="3200" dirty="0" smtClean="0">
                <a:latin typeface="Times New Roman" panose="02020603050405020304" pitchFamily="18" charset="0"/>
                <a:cs typeface="Times New Roman" panose="02020603050405020304" pitchFamily="18" charset="0"/>
              </a:rPr>
              <a:t>电</a:t>
            </a:r>
            <a:r>
              <a:rPr lang="zh-CN" altLang="en-US" sz="3200" dirty="0">
                <a:latin typeface="Times New Roman" panose="02020603050405020304" pitchFamily="18" charset="0"/>
                <a:cs typeface="Times New Roman" panose="02020603050405020304" pitchFamily="18" charset="0"/>
              </a:rPr>
              <a:t>流通过意外的</a:t>
            </a:r>
            <a:r>
              <a:rPr lang="zh-CN" altLang="en-US" sz="3200" dirty="0" smtClean="0">
                <a:latin typeface="Times New Roman" panose="02020603050405020304" pitchFamily="18" charset="0"/>
                <a:cs typeface="Times New Roman" panose="02020603050405020304" pitchFamily="18" charset="0"/>
              </a:rPr>
              <a:t>路径</a:t>
            </a:r>
            <a:r>
              <a:rPr lang="en-US" altLang="zh-CN" sz="3200" dirty="0" smtClean="0">
                <a:latin typeface="Times New Roman" panose="02020603050405020304" pitchFamily="18" charset="0"/>
                <a:cs typeface="Times New Roman" panose="02020603050405020304" pitchFamily="18" charset="0"/>
              </a:rPr>
              <a:t>(</a:t>
            </a:r>
            <a:r>
              <a:rPr lang="zh-CN" altLang="en-US" sz="3200" dirty="0" smtClean="0">
                <a:latin typeface="Times New Roman" panose="02020603050405020304" pitchFamily="18" charset="0"/>
                <a:cs typeface="Times New Roman" panose="02020603050405020304" pitchFamily="18" charset="0"/>
              </a:rPr>
              <a:t>人体</a:t>
            </a:r>
            <a:r>
              <a:rPr lang="en-US" altLang="zh-CN" sz="3200" dirty="0" smtClean="0">
                <a:latin typeface="Times New Roman" panose="02020603050405020304" pitchFamily="18" charset="0"/>
                <a:cs typeface="Times New Roman" panose="02020603050405020304" pitchFamily="18" charset="0"/>
              </a:rPr>
              <a:t>)</a:t>
            </a:r>
            <a:r>
              <a:rPr lang="zh-CN" altLang="en-US" sz="3200" dirty="0" smtClean="0">
                <a:latin typeface="Times New Roman" panose="02020603050405020304" pitchFamily="18" charset="0"/>
                <a:cs typeface="Times New Roman" panose="02020603050405020304" pitchFamily="18" charset="0"/>
              </a:rPr>
              <a:t>流</a:t>
            </a:r>
            <a:r>
              <a:rPr lang="zh-CN" altLang="en-US" sz="3200" dirty="0">
                <a:latin typeface="Times New Roman" panose="02020603050405020304" pitchFamily="18" charset="0"/>
                <a:cs typeface="Times New Roman" panose="02020603050405020304" pitchFamily="18" charset="0"/>
              </a:rPr>
              <a:t>到地面</a:t>
            </a:r>
            <a:endParaRPr lang="en-US" altLang="en-US" sz="3200" dirty="0"/>
          </a:p>
        </p:txBody>
      </p:sp>
      <p:sp>
        <p:nvSpPr>
          <p:cNvPr id="19" name="Rectangle 18"/>
          <p:cNvSpPr/>
          <p:nvPr/>
        </p:nvSpPr>
        <p:spPr>
          <a:xfrm>
            <a:off x="1756317" y="3200400"/>
            <a:ext cx="915635" cy="1631216"/>
          </a:xfrm>
          <a:prstGeom prst="rect">
            <a:avLst/>
          </a:prstGeom>
        </p:spPr>
        <p:txBody>
          <a:bodyPr wrap="non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pic>
        <p:nvPicPr>
          <p:cNvPr id="3" name="Picture 2" descr="picture for energized tools" title="picture for energized tool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38797" y="2454071"/>
            <a:ext cx="6293949" cy="3997325"/>
          </a:xfrm>
          <a:prstGeom prst="rect">
            <a:avLst/>
          </a:prstGeom>
        </p:spPr>
      </p:pic>
    </p:spTree>
    <p:extLst>
      <p:ext uri="{BB962C8B-B14F-4D97-AF65-F5344CB8AC3E}">
        <p14:creationId xmlns:p14="http://schemas.microsoft.com/office/powerpoint/2010/main" val="43497046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76199" y="884238"/>
            <a:ext cx="8819147" cy="563562"/>
          </a:xfrm>
        </p:spPr>
        <p:txBody>
          <a:bodyPr>
            <a:normAutofit fontScale="90000"/>
          </a:bodyPr>
          <a:lstStyle/>
          <a:p>
            <a:r>
              <a:rPr lang="zh-CN" altLang="en-US" dirty="0" smtClean="0">
                <a:latin typeface="Times New Roman" panose="02020603050405020304" pitchFamily="18" charset="0"/>
                <a:ea typeface="SimSun" panose="02010600030101010101" pitchFamily="2" charset="-122"/>
              </a:rPr>
              <a:t> 事故</a:t>
            </a:r>
            <a:r>
              <a:rPr lang="en-US" altLang="zh-CN" dirty="0" smtClean="0">
                <a:latin typeface="Times New Roman" panose="02020603050405020304" pitchFamily="18" charset="0"/>
                <a:ea typeface="SimSun" panose="02010600030101010101" pitchFamily="2" charset="-122"/>
              </a:rPr>
              <a:t>2: </a:t>
            </a:r>
            <a:r>
              <a:rPr lang="ja-JP" altLang="en-US" dirty="0" smtClean="0">
                <a:latin typeface="Times New Roman" panose="02020603050405020304" pitchFamily="18" charset="0"/>
                <a:cs typeface="Times New Roman" panose="02020603050405020304" pitchFamily="18" charset="0"/>
              </a:rPr>
              <a:t>缺少</a:t>
            </a:r>
            <a:r>
              <a:rPr lang="zh-CN" altLang="en-US" dirty="0">
                <a:latin typeface="Times New Roman" panose="02020603050405020304" pitchFamily="18" charset="0"/>
                <a:cs typeface="Times New Roman" panose="02020603050405020304" pitchFamily="18" charset="0"/>
              </a:rPr>
              <a:t>接地漏电保护</a:t>
            </a:r>
            <a:endParaRPr lang="en-US" altLang="en-US" dirty="0">
              <a:latin typeface="Times New Roman" panose="02020603050405020304" pitchFamily="18" charset="0"/>
              <a:cs typeface="Times New Roman" panose="02020603050405020304" pitchFamily="18" charset="0"/>
            </a:endParaRPr>
          </a:p>
        </p:txBody>
      </p:sp>
      <p:sp>
        <p:nvSpPr>
          <p:cNvPr id="8" name="Content Placeholder 2"/>
          <p:cNvSpPr>
            <a:spLocks noGrp="1"/>
          </p:cNvSpPr>
          <p:nvPr>
            <p:ph idx="1"/>
          </p:nvPr>
        </p:nvSpPr>
        <p:spPr>
          <a:xfrm>
            <a:off x="76199" y="2286000"/>
            <a:ext cx="8991601" cy="685800"/>
          </a:xfrm>
        </p:spPr>
        <p:txBody>
          <a:bodyPr/>
          <a:lstStyle/>
          <a:p>
            <a:pPr marL="0" indent="0" algn="ctr">
              <a:buNone/>
            </a:pPr>
            <a:r>
              <a:rPr lang="zh-CN" altLang="en-US" b="1" dirty="0" smtClean="0">
                <a:latin typeface="Times New Roman" panose="02020603050405020304" pitchFamily="18" charset="0"/>
                <a:cs typeface="Times New Roman" panose="02020603050405020304" pitchFamily="18" charset="0"/>
                <a:hlinkClick r:id="rId3"/>
              </a:rPr>
              <a:t>视频</a:t>
            </a:r>
            <a:r>
              <a:rPr lang="en-US" altLang="zh-CN" b="1" dirty="0" smtClean="0">
                <a:latin typeface="Times New Roman" panose="02020603050405020304" pitchFamily="18" charset="0"/>
                <a:cs typeface="Times New Roman" panose="02020603050405020304" pitchFamily="18" charset="0"/>
                <a:hlinkClick r:id="rId3"/>
              </a:rPr>
              <a:t>-</a:t>
            </a:r>
            <a:r>
              <a:rPr lang="zh-CN" altLang="en-US" b="1" dirty="0" smtClean="0">
                <a:latin typeface="Times New Roman" panose="02020603050405020304" pitchFamily="18" charset="0"/>
                <a:cs typeface="Times New Roman" panose="02020603050405020304" pitchFamily="18" charset="0"/>
                <a:hlinkClick r:id="rId3"/>
              </a:rPr>
              <a:t>什么是接地？</a:t>
            </a:r>
            <a:endParaRPr lang="en-US" b="1"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63</a:t>
            </a:fld>
            <a:endParaRPr lang="en-US" dirty="0"/>
          </a:p>
        </p:txBody>
      </p:sp>
    </p:spTree>
    <p:extLst>
      <p:ext uri="{BB962C8B-B14F-4D97-AF65-F5344CB8AC3E}">
        <p14:creationId xmlns:p14="http://schemas.microsoft.com/office/powerpoint/2010/main" val="112002848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76199" y="884238"/>
            <a:ext cx="8819147" cy="563562"/>
          </a:xfrm>
        </p:spPr>
        <p:txBody>
          <a:bodyPr>
            <a:normAutofit fontScale="90000"/>
          </a:bodyPr>
          <a:lstStyle/>
          <a:p>
            <a:r>
              <a:rPr lang="zh-CN" altLang="en-US" dirty="0">
                <a:latin typeface="Times New Roman" panose="02020603050405020304" pitchFamily="18" charset="0"/>
                <a:ea typeface="SimSun" panose="02010600030101010101" pitchFamily="2" charset="-122"/>
              </a:rPr>
              <a:t>事故</a:t>
            </a:r>
            <a:r>
              <a:rPr lang="en-US" altLang="zh-CN" dirty="0" smtClean="0">
                <a:latin typeface="Times New Roman" panose="02020603050405020304" pitchFamily="18" charset="0"/>
                <a:ea typeface="SimSun" panose="02010600030101010101" pitchFamily="2" charset="-122"/>
              </a:rPr>
              <a:t>2: </a:t>
            </a:r>
            <a:r>
              <a:rPr lang="ja-JP" altLang="en-US" dirty="0" smtClean="0">
                <a:latin typeface="Times New Roman" panose="02020603050405020304" pitchFamily="18" charset="0"/>
                <a:cs typeface="Times New Roman" panose="02020603050405020304" pitchFamily="18" charset="0"/>
              </a:rPr>
              <a:t>缺少</a:t>
            </a:r>
            <a:r>
              <a:rPr lang="zh-CN" altLang="en-US" dirty="0">
                <a:latin typeface="Times New Roman" panose="02020603050405020304" pitchFamily="18" charset="0"/>
                <a:cs typeface="Times New Roman" panose="02020603050405020304" pitchFamily="18" charset="0"/>
              </a:rPr>
              <a:t>接地漏电保</a:t>
            </a:r>
            <a:r>
              <a:rPr lang="zh-CN" altLang="en-US" dirty="0" smtClean="0">
                <a:latin typeface="Times New Roman" panose="02020603050405020304" pitchFamily="18" charset="0"/>
                <a:cs typeface="Times New Roman" panose="02020603050405020304" pitchFamily="18" charset="0"/>
              </a:rPr>
              <a:t>护 </a:t>
            </a:r>
            <a:endParaRPr lang="en-US" altLang="en-US"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64</a:t>
            </a:fld>
            <a:endParaRPr lang="en-US" dirty="0"/>
          </a:p>
        </p:txBody>
      </p:sp>
      <p:sp>
        <p:nvSpPr>
          <p:cNvPr id="7" name="Rectangle 6"/>
          <p:cNvSpPr>
            <a:spLocks noChangeArrowheads="1"/>
          </p:cNvSpPr>
          <p:nvPr/>
        </p:nvSpPr>
        <p:spPr bwMode="auto">
          <a:xfrm>
            <a:off x="220717" y="1777425"/>
            <a:ext cx="717068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a:buClr>
                <a:srgbClr val="0000FF"/>
              </a:buClr>
              <a:buFont typeface="Wingdings" panose="05000000000000000000" pitchFamily="2" charset="2"/>
              <a:buChar char="q"/>
            </a:pPr>
            <a:r>
              <a:rPr lang="en-US" altLang="en-US" sz="2800" dirty="0" smtClean="0">
                <a:latin typeface="Times New Roman" panose="02020603050405020304" pitchFamily="18" charset="0"/>
                <a:ea typeface="AR PL UMing HK" charset="0"/>
                <a:cs typeface="Times New Roman" panose="02020603050405020304" pitchFamily="18" charset="0"/>
              </a:rPr>
              <a:t> </a:t>
            </a:r>
            <a:r>
              <a:rPr lang="zh-CN" altLang="en-US" sz="2800" dirty="0">
                <a:latin typeface="Times New Roman" panose="02020603050405020304" pitchFamily="18" charset="0"/>
                <a:ea typeface="AR PL UMing HK" charset="0"/>
                <a:cs typeface="Times New Roman" panose="02020603050405020304" pitchFamily="18" charset="0"/>
              </a:rPr>
              <a:t> </a:t>
            </a:r>
            <a:r>
              <a:rPr lang="zh-CN" altLang="en-US" sz="3200" dirty="0">
                <a:latin typeface="Times New Roman" panose="02020603050405020304" pitchFamily="18" charset="0"/>
                <a:cs typeface="Times New Roman" panose="02020603050405020304" pitchFamily="18" charset="0"/>
              </a:rPr>
              <a:t>下面显示了良好或不良接地的示例</a:t>
            </a:r>
            <a:endParaRPr lang="en-US" altLang="en-US" sz="3200" dirty="0">
              <a:latin typeface="Times New Roman" panose="02020603050405020304" pitchFamily="18" charset="0"/>
              <a:cs typeface="Times New Roman" panose="02020603050405020304" pitchFamily="18" charset="0"/>
            </a:endParaRPr>
          </a:p>
        </p:txBody>
      </p:sp>
      <p:pic>
        <p:nvPicPr>
          <p:cNvPr id="8" name="Picture 7" descr="It is a picture of proper grounding" title="proper ground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86400" y="2481822"/>
            <a:ext cx="2725868" cy="3685913"/>
          </a:xfrm>
          <a:prstGeom prst="rect">
            <a:avLst/>
          </a:prstGeom>
        </p:spPr>
      </p:pic>
      <p:pic>
        <p:nvPicPr>
          <p:cNvPr id="11" name="Picture 10" descr="It is a picture of improper grounding" title="improper groundi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24000" y="2481822"/>
            <a:ext cx="2718361" cy="3685913"/>
          </a:xfrm>
          <a:prstGeom prst="rect">
            <a:avLst/>
          </a:prstGeom>
        </p:spPr>
      </p:pic>
      <p:sp>
        <p:nvSpPr>
          <p:cNvPr id="12" name="Rectangle 11"/>
          <p:cNvSpPr/>
          <p:nvPr/>
        </p:nvSpPr>
        <p:spPr>
          <a:xfrm>
            <a:off x="1438399" y="6167735"/>
            <a:ext cx="1826141" cy="584775"/>
          </a:xfrm>
          <a:prstGeom prst="rect">
            <a:avLst/>
          </a:prstGeom>
        </p:spPr>
        <p:txBody>
          <a:bodyPr wrap="none">
            <a:spAutoFit/>
          </a:bodyPr>
          <a:lstStyle/>
          <a:p>
            <a:r>
              <a:rPr lang="zh-CN" altLang="en-US" sz="3200" dirty="0">
                <a:latin typeface="Times New Roman" panose="02020603050405020304" pitchFamily="18" charset="0"/>
                <a:cs typeface="Times New Roman" panose="02020603050405020304" pitchFamily="18" charset="0"/>
              </a:rPr>
              <a:t>良好接地</a:t>
            </a:r>
            <a:endParaRPr lang="en-US" sz="3200" dirty="0">
              <a:latin typeface="Times New Roman" panose="02020603050405020304" pitchFamily="18" charset="0"/>
              <a:cs typeface="Times New Roman" panose="02020603050405020304" pitchFamily="18" charset="0"/>
            </a:endParaRPr>
          </a:p>
        </p:txBody>
      </p:sp>
      <p:sp>
        <p:nvSpPr>
          <p:cNvPr id="14" name="Rectangle 13"/>
          <p:cNvSpPr/>
          <p:nvPr/>
        </p:nvSpPr>
        <p:spPr>
          <a:xfrm>
            <a:off x="5562600" y="6120533"/>
            <a:ext cx="1826141" cy="584775"/>
          </a:xfrm>
          <a:prstGeom prst="rect">
            <a:avLst/>
          </a:prstGeom>
        </p:spPr>
        <p:txBody>
          <a:bodyPr wrap="none">
            <a:spAutoFit/>
          </a:bodyPr>
          <a:lstStyle/>
          <a:p>
            <a:r>
              <a:rPr lang="zh-CN" altLang="en-US" sz="3200" dirty="0">
                <a:latin typeface="Times New Roman" panose="02020603050405020304" pitchFamily="18" charset="0"/>
                <a:cs typeface="Times New Roman" panose="02020603050405020304" pitchFamily="18" charset="0"/>
              </a:rPr>
              <a:t>不良接地</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108860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76199" y="884238"/>
            <a:ext cx="8819147" cy="563562"/>
          </a:xfrm>
        </p:spPr>
        <p:txBody>
          <a:bodyPr>
            <a:normAutofit fontScale="90000"/>
          </a:bodyPr>
          <a:lstStyle/>
          <a:p>
            <a:r>
              <a:rPr lang="zh-CN" altLang="en-US" dirty="0" smtClean="0">
                <a:latin typeface="Times New Roman" panose="02020603050405020304" pitchFamily="18" charset="0"/>
                <a:ea typeface="SimSun" panose="02010600030101010101" pitchFamily="2" charset="-122"/>
              </a:rPr>
              <a:t> 事</a:t>
            </a:r>
            <a:r>
              <a:rPr lang="zh-CN" altLang="en-US" dirty="0">
                <a:latin typeface="Times New Roman" panose="02020603050405020304" pitchFamily="18" charset="0"/>
                <a:ea typeface="SimSun" panose="02010600030101010101" pitchFamily="2" charset="-122"/>
              </a:rPr>
              <a:t>故</a:t>
            </a:r>
            <a:r>
              <a:rPr lang="en-US" altLang="zh-CN" dirty="0" smtClean="0">
                <a:latin typeface="Times New Roman" panose="02020603050405020304" pitchFamily="18" charset="0"/>
                <a:ea typeface="SimSun" panose="02010600030101010101" pitchFamily="2" charset="-122"/>
              </a:rPr>
              <a:t>2: </a:t>
            </a:r>
            <a:r>
              <a:rPr lang="ja-JP" altLang="en-US" dirty="0" smtClean="0">
                <a:latin typeface="Times New Roman" panose="02020603050405020304" pitchFamily="18" charset="0"/>
                <a:cs typeface="Times New Roman" panose="02020603050405020304" pitchFamily="18" charset="0"/>
              </a:rPr>
              <a:t>缺少</a:t>
            </a:r>
            <a:r>
              <a:rPr lang="zh-CN" altLang="en-US" dirty="0">
                <a:latin typeface="Times New Roman" panose="02020603050405020304" pitchFamily="18" charset="0"/>
                <a:cs typeface="Times New Roman" panose="02020603050405020304" pitchFamily="18" charset="0"/>
              </a:rPr>
              <a:t>接地漏电保</a:t>
            </a:r>
            <a:r>
              <a:rPr lang="zh-CN" altLang="en-US" dirty="0" smtClean="0">
                <a:latin typeface="Times New Roman" panose="02020603050405020304" pitchFamily="18" charset="0"/>
                <a:cs typeface="Times New Roman" panose="02020603050405020304" pitchFamily="18" charset="0"/>
              </a:rPr>
              <a:t>护 </a:t>
            </a:r>
            <a:endParaRPr lang="en-US" altLang="en-US"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65</a:t>
            </a:fld>
            <a:endParaRPr lang="en-US" dirty="0"/>
          </a:p>
        </p:txBody>
      </p:sp>
      <p:sp>
        <p:nvSpPr>
          <p:cNvPr id="13" name="Rectangle 2"/>
          <p:cNvSpPr>
            <a:spLocks noChangeArrowheads="1"/>
          </p:cNvSpPr>
          <p:nvPr/>
        </p:nvSpPr>
        <p:spPr bwMode="auto">
          <a:xfrm>
            <a:off x="152400" y="1905000"/>
            <a:ext cx="899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buClr>
                <a:srgbClr val="0000FF"/>
              </a:buClr>
              <a:buFont typeface="Wingdings" panose="05000000000000000000" pitchFamily="2" charset="2"/>
              <a:buChar char="q"/>
            </a:pPr>
            <a:r>
              <a:rPr lang="en-US" altLang="en-US" sz="2800" dirty="0" smtClean="0">
                <a:latin typeface="Times New Roman" panose="02020603050405020304" pitchFamily="18" charset="0"/>
                <a:cs typeface="Times New Roman" panose="02020603050405020304" pitchFamily="18" charset="0"/>
              </a:rPr>
              <a:t> </a:t>
            </a:r>
            <a:r>
              <a:rPr lang="zh-CN" altLang="en-US" sz="3200" dirty="0">
                <a:latin typeface="Times New Roman" panose="02020603050405020304" pitchFamily="18" charset="0"/>
                <a:cs typeface="Times New Roman" panose="02020603050405020304" pitchFamily="18" charset="0"/>
              </a:rPr>
              <a:t>当插座不</a:t>
            </a:r>
            <a:r>
              <a:rPr lang="zh-CN" altLang="en-US" sz="3200" dirty="0" smtClean="0">
                <a:latin typeface="Times New Roman" panose="02020603050405020304" pitchFamily="18" charset="0"/>
                <a:cs typeface="Times New Roman" panose="02020603050405020304" pitchFamily="18" charset="0"/>
              </a:rPr>
              <a:t>受</a:t>
            </a:r>
            <a:r>
              <a:rPr lang="zh-CN" altLang="en-US" sz="3200" dirty="0">
                <a:latin typeface="Times New Roman" panose="02020603050405020304" pitchFamily="18" charset="0"/>
                <a:cs typeface="Times New Roman" panose="02020603050405020304" pitchFamily="18" charset="0"/>
              </a:rPr>
              <a:t>接地故障断路器 </a:t>
            </a:r>
            <a:r>
              <a:rPr lang="en-US" altLang="zh-CN" sz="3200" dirty="0">
                <a:latin typeface="Times New Roman" panose="02020603050405020304" pitchFamily="18" charset="0"/>
                <a:cs typeface="Times New Roman" panose="02020603050405020304" pitchFamily="18" charset="0"/>
              </a:rPr>
              <a:t>(GFCI) </a:t>
            </a:r>
            <a:r>
              <a:rPr lang="zh-CN" altLang="en-US" sz="3200" dirty="0" smtClean="0">
                <a:latin typeface="Times New Roman" panose="02020603050405020304" pitchFamily="18" charset="0"/>
                <a:cs typeface="Times New Roman" panose="02020603050405020304" pitchFamily="18" charset="0"/>
              </a:rPr>
              <a:t>保</a:t>
            </a:r>
            <a:r>
              <a:rPr lang="zh-CN" altLang="en-US" sz="3200" dirty="0">
                <a:latin typeface="Times New Roman" panose="02020603050405020304" pitchFamily="18" charset="0"/>
                <a:cs typeface="Times New Roman" panose="02020603050405020304" pitchFamily="18" charset="0"/>
              </a:rPr>
              <a:t>护时</a:t>
            </a:r>
            <a:endParaRPr lang="en-US" altLang="en-US" sz="3200" dirty="0"/>
          </a:p>
        </p:txBody>
      </p:sp>
      <p:pic>
        <p:nvPicPr>
          <p:cNvPr id="15" name="Picture 14" descr="It shows a picture of regular power outlet" title="regular power outle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1600" y="2667000"/>
            <a:ext cx="2576217" cy="3638036"/>
          </a:xfrm>
          <a:prstGeom prst="rect">
            <a:avLst/>
          </a:prstGeom>
        </p:spPr>
      </p:pic>
      <p:pic>
        <p:nvPicPr>
          <p:cNvPr id="16" name="Picture 15" descr="It shows the picture of a GFCI" title="GFCI"/>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57800" y="2667000"/>
            <a:ext cx="2416283" cy="3783012"/>
          </a:xfrm>
          <a:prstGeom prst="rect">
            <a:avLst/>
          </a:prstGeom>
        </p:spPr>
      </p:pic>
      <p:sp>
        <p:nvSpPr>
          <p:cNvPr id="17" name="Rectangle 16"/>
          <p:cNvSpPr/>
          <p:nvPr/>
        </p:nvSpPr>
        <p:spPr>
          <a:xfrm>
            <a:off x="3032182" y="4719657"/>
            <a:ext cx="915635" cy="1631216"/>
          </a:xfrm>
          <a:prstGeom prst="rect">
            <a:avLst/>
          </a:prstGeom>
        </p:spPr>
        <p:txBody>
          <a:bodyPr wrap="non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
        <p:nvSpPr>
          <p:cNvPr id="18" name="Rectangle 17"/>
          <p:cNvSpPr>
            <a:spLocks noChangeArrowheads="1"/>
          </p:cNvSpPr>
          <p:nvPr/>
        </p:nvSpPr>
        <p:spPr bwMode="auto">
          <a:xfrm>
            <a:off x="6812950" y="4872057"/>
            <a:ext cx="86113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Arial" panose="020B0604020202020204" pitchFamily="34" charset="0"/>
              <a:buNone/>
            </a:pPr>
            <a:r>
              <a:rPr lang="en-US" altLang="en-US" sz="9600" b="1" dirty="0">
                <a:solidFill>
                  <a:srgbClr val="00B050"/>
                </a:solidFill>
                <a:latin typeface="Times New Roman" panose="02020603050405020304" pitchFamily="18" charset="0"/>
                <a:cs typeface="Times New Roman" panose="02020603050405020304" pitchFamily="18" charset="0"/>
              </a:rPr>
              <a:t>√</a:t>
            </a:r>
            <a:endParaRPr lang="en-US" altLang="en-US" sz="9600" b="1" dirty="0">
              <a:solidFill>
                <a:srgbClr val="00B050"/>
              </a:solidFill>
            </a:endParaRPr>
          </a:p>
        </p:txBody>
      </p:sp>
    </p:spTree>
    <p:extLst>
      <p:ext uri="{BB962C8B-B14F-4D97-AF65-F5344CB8AC3E}">
        <p14:creationId xmlns:p14="http://schemas.microsoft.com/office/powerpoint/2010/main" val="202137844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76199" y="884238"/>
            <a:ext cx="8819147" cy="563562"/>
          </a:xfrm>
        </p:spPr>
        <p:txBody>
          <a:bodyPr>
            <a:normAutofit fontScale="90000"/>
          </a:bodyPr>
          <a:lstStyle/>
          <a:p>
            <a:r>
              <a:rPr lang="zh-CN" altLang="en-US" dirty="0">
                <a:latin typeface="Times New Roman" panose="02020603050405020304" pitchFamily="18" charset="0"/>
                <a:ea typeface="SimSun" panose="02010600030101010101" pitchFamily="2" charset="-122"/>
              </a:rPr>
              <a:t>事</a:t>
            </a:r>
            <a:r>
              <a:rPr lang="zh-CN" altLang="en-US" dirty="0" smtClean="0">
                <a:latin typeface="Times New Roman" panose="02020603050405020304" pitchFamily="18" charset="0"/>
                <a:ea typeface="SimSun" panose="02010600030101010101" pitchFamily="2" charset="-122"/>
              </a:rPr>
              <a:t>故</a:t>
            </a:r>
            <a:r>
              <a:rPr lang="en-US" altLang="zh-CN" dirty="0" smtClean="0">
                <a:latin typeface="Times New Roman" panose="02020603050405020304" pitchFamily="18" charset="0"/>
                <a:ea typeface="SimSun" panose="02010600030101010101" pitchFamily="2" charset="-122"/>
              </a:rPr>
              <a:t>3: </a:t>
            </a:r>
            <a:r>
              <a:rPr lang="zh-CN" altLang="en-US" dirty="0" smtClean="0">
                <a:latin typeface="Times New Roman" panose="02020603050405020304" pitchFamily="18" charset="0"/>
                <a:cs typeface="Times New Roman" panose="02020603050405020304" pitchFamily="18" charset="0"/>
              </a:rPr>
              <a:t>接地</a:t>
            </a:r>
            <a:r>
              <a:rPr lang="zh-CN" altLang="en-US" dirty="0">
                <a:latin typeface="Times New Roman" panose="02020603050405020304" pitchFamily="18" charset="0"/>
                <a:cs typeface="Times New Roman" panose="02020603050405020304" pitchFamily="18" charset="0"/>
              </a:rPr>
              <a:t>路线缺少或不连</a:t>
            </a:r>
            <a:r>
              <a:rPr lang="zh-CN" altLang="en-US" dirty="0" smtClean="0">
                <a:latin typeface="Times New Roman" panose="02020603050405020304" pitchFamily="18" charset="0"/>
                <a:cs typeface="Times New Roman" panose="02020603050405020304" pitchFamily="18" charset="0"/>
              </a:rPr>
              <a:t>续</a:t>
            </a:r>
            <a:endParaRPr lang="en-US"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66</a:t>
            </a:fld>
            <a:endParaRPr lang="en-US" dirty="0"/>
          </a:p>
        </p:txBody>
      </p:sp>
      <p:sp>
        <p:nvSpPr>
          <p:cNvPr id="11" name="Rectangle 7"/>
          <p:cNvSpPr>
            <a:spLocks noChangeArrowheads="1"/>
          </p:cNvSpPr>
          <p:nvPr/>
        </p:nvSpPr>
        <p:spPr bwMode="auto">
          <a:xfrm>
            <a:off x="226102" y="2022157"/>
            <a:ext cx="579369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a:buClr>
                <a:srgbClr val="3333FF"/>
              </a:buClr>
              <a:buFont typeface="Wingdings" panose="05000000000000000000" pitchFamily="2" charset="2"/>
              <a:buChar char="q"/>
            </a:pPr>
            <a:r>
              <a:rPr lang="en-US" altLang="en-US" sz="2800" dirty="0" smtClean="0">
                <a:latin typeface="Times New Roman" panose="02020603050405020304" pitchFamily="18" charset="0"/>
                <a:cs typeface="Times New Roman" panose="02020603050405020304" pitchFamily="18" charset="0"/>
              </a:rPr>
              <a:t> </a:t>
            </a:r>
            <a:r>
              <a:rPr lang="zh-CN" altLang="en-US" sz="2800" dirty="0">
                <a:latin typeface="Times New Roman" panose="02020603050405020304" pitchFamily="18" charset="0"/>
                <a:cs typeface="Times New Roman" panose="02020603050405020304" pitchFamily="18" charset="0"/>
              </a:rPr>
              <a:t>接地路径松动或损</a:t>
            </a:r>
            <a:r>
              <a:rPr lang="zh-CN" altLang="en-US" sz="2800" dirty="0" smtClean="0">
                <a:latin typeface="Times New Roman" panose="02020603050405020304" pitchFamily="18" charset="0"/>
                <a:cs typeface="Times New Roman" panose="02020603050405020304" pitchFamily="18" charset="0"/>
              </a:rPr>
              <a:t>坏</a:t>
            </a:r>
            <a:endParaRPr lang="en-US" altLang="en-US" sz="3200" dirty="0">
              <a:latin typeface="Times New Roman" panose="02020603050405020304" pitchFamily="18" charset="0"/>
              <a:cs typeface="Times New Roman" panose="02020603050405020304" pitchFamily="18" charset="0"/>
            </a:endParaRPr>
          </a:p>
        </p:txBody>
      </p:sp>
      <p:pic>
        <p:nvPicPr>
          <p:cNvPr id="12" name="Picture 3" descr="It shows a picture of loose prong" title="loose pro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8200" y="3276600"/>
            <a:ext cx="4191000" cy="2329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ounded Rectangle 17" descr="It shows the locatio of loose prong" title="loose prong"/>
          <p:cNvSpPr>
            <a:spLocks noChangeArrowheads="1"/>
          </p:cNvSpPr>
          <p:nvPr/>
        </p:nvSpPr>
        <p:spPr bwMode="auto">
          <a:xfrm rot="1684250">
            <a:off x="2981141" y="4118836"/>
            <a:ext cx="1111250" cy="425450"/>
          </a:xfrm>
          <a:prstGeom prst="roundRect">
            <a:avLst>
              <a:gd name="adj" fmla="val 16667"/>
            </a:avLst>
          </a:prstGeom>
          <a:noFill/>
          <a:ln w="47625">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buSzPct val="100000"/>
              <a:buFont typeface="Times New Roman" panose="02020603050405020304" pitchFamily="18" charset="0"/>
              <a:buNone/>
            </a:pPr>
            <a:endParaRPr lang="en-US" altLang="en-US" dirty="0">
              <a:cs typeface="Arial" panose="020B0604020202020204" pitchFamily="34" charset="0"/>
            </a:endParaRPr>
          </a:p>
        </p:txBody>
      </p:sp>
      <p:sp>
        <p:nvSpPr>
          <p:cNvPr id="19" name="Rectangle 18"/>
          <p:cNvSpPr/>
          <p:nvPr/>
        </p:nvSpPr>
        <p:spPr>
          <a:xfrm>
            <a:off x="885565" y="4382236"/>
            <a:ext cx="915635" cy="1631216"/>
          </a:xfrm>
          <a:prstGeom prst="rect">
            <a:avLst/>
          </a:prstGeom>
        </p:spPr>
        <p:txBody>
          <a:bodyPr wrap="non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pic>
        <p:nvPicPr>
          <p:cNvPr id="20" name="Picture 5" descr="It is a picture of missing prong" title="missing pro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08700" y="3193197"/>
            <a:ext cx="24257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ounded Rectangle 17" descr="It shows the location of missing prong" title="missing prong"/>
          <p:cNvSpPr>
            <a:spLocks noChangeArrowheads="1"/>
          </p:cNvSpPr>
          <p:nvPr/>
        </p:nvSpPr>
        <p:spPr bwMode="auto">
          <a:xfrm>
            <a:off x="7391400" y="4791871"/>
            <a:ext cx="584200" cy="501650"/>
          </a:xfrm>
          <a:prstGeom prst="roundRect">
            <a:avLst>
              <a:gd name="adj" fmla="val 16667"/>
            </a:avLst>
          </a:prstGeom>
          <a:noFill/>
          <a:ln w="47625">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buSzPct val="100000"/>
              <a:buFont typeface="Times New Roman" panose="02020603050405020304" pitchFamily="18" charset="0"/>
              <a:buNone/>
            </a:pPr>
            <a:endParaRPr lang="en-US" altLang="en-US" dirty="0">
              <a:cs typeface="Arial" panose="020B0604020202020204" pitchFamily="34" charset="0"/>
            </a:endParaRPr>
          </a:p>
        </p:txBody>
      </p:sp>
      <p:sp>
        <p:nvSpPr>
          <p:cNvPr id="22" name="Rectangle 2"/>
          <p:cNvSpPr>
            <a:spLocks noChangeArrowheads="1"/>
          </p:cNvSpPr>
          <p:nvPr/>
        </p:nvSpPr>
        <p:spPr bwMode="auto">
          <a:xfrm>
            <a:off x="6248400" y="3193197"/>
            <a:ext cx="2286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a:r>
              <a:rPr lang="ja-JP" altLang="en-US" sz="2800" dirty="0">
                <a:latin typeface="Times New Roman" panose="02020603050405020304" pitchFamily="18" charset="0"/>
                <a:cs typeface="Times New Roman" panose="02020603050405020304" pitchFamily="18" charset="0"/>
              </a:rPr>
              <a:t>插脚缺失</a:t>
            </a:r>
            <a:r>
              <a:rPr lang="en-US" altLang="en-US" sz="2800" dirty="0">
                <a:latin typeface="Times New Roman" panose="02020603050405020304" pitchFamily="18" charset="0"/>
                <a:cs typeface="Times New Roman" panose="02020603050405020304" pitchFamily="18" charset="0"/>
              </a:rPr>
              <a:t> </a:t>
            </a:r>
          </a:p>
        </p:txBody>
      </p:sp>
      <p:cxnSp>
        <p:nvCxnSpPr>
          <p:cNvPr id="23" name="Straight Arrow Connector 4" descr="It shows the location of missing prong" title="arrow"/>
          <p:cNvCxnSpPr>
            <a:cxnSpLocks noChangeShapeType="1"/>
          </p:cNvCxnSpPr>
          <p:nvPr/>
        </p:nvCxnSpPr>
        <p:spPr bwMode="auto">
          <a:xfrm flipH="1">
            <a:off x="7683500" y="4259998"/>
            <a:ext cx="165100" cy="438577"/>
          </a:xfrm>
          <a:prstGeom prst="straightConnector1">
            <a:avLst/>
          </a:prstGeom>
          <a:noFill/>
          <a:ln w="28575">
            <a:solidFill>
              <a:srgbClr val="FF0000"/>
            </a:solidFill>
            <a:round/>
            <a:headEnd/>
            <a:tailEnd type="triangle" w="med" len="med"/>
          </a:ln>
          <a:effectLst>
            <a:outerShdw dist="17961" dir="2700000" algn="ctr" rotWithShape="0">
              <a:srgbClr val="000000"/>
            </a:outerShdw>
          </a:effectLst>
          <a:extLst>
            <a:ext uri="{909E8E84-426E-40DD-AFC4-6F175D3DCCD1}">
              <a14:hiddenFill xmlns:a14="http://schemas.microsoft.com/office/drawing/2010/main">
                <a:noFill/>
              </a14:hiddenFill>
            </a:ext>
          </a:extLst>
        </p:spPr>
      </p:cxnSp>
      <p:sp>
        <p:nvSpPr>
          <p:cNvPr id="24" name="Rectangle 23"/>
          <p:cNvSpPr/>
          <p:nvPr/>
        </p:nvSpPr>
        <p:spPr>
          <a:xfrm>
            <a:off x="6157294" y="4921984"/>
            <a:ext cx="915635" cy="1631216"/>
          </a:xfrm>
          <a:prstGeom prst="rect">
            <a:avLst/>
          </a:prstGeom>
        </p:spPr>
        <p:txBody>
          <a:bodyPr wrap="non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
        <p:nvSpPr>
          <p:cNvPr id="25" name="Rectangle 2"/>
          <p:cNvSpPr>
            <a:spLocks noChangeArrowheads="1"/>
          </p:cNvSpPr>
          <p:nvPr/>
        </p:nvSpPr>
        <p:spPr bwMode="auto">
          <a:xfrm>
            <a:off x="1849794" y="5103048"/>
            <a:ext cx="2286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a:r>
              <a:rPr lang="ja-JP" altLang="en-US" sz="2800" dirty="0">
                <a:latin typeface="Times New Roman" panose="02020603050405020304" pitchFamily="18" charset="0"/>
                <a:cs typeface="Times New Roman" panose="02020603050405020304" pitchFamily="18" charset="0"/>
              </a:rPr>
              <a:t>插脚松动</a:t>
            </a:r>
            <a:endParaRPr lang="en-US" altLang="en-US" sz="2800" dirty="0">
              <a:latin typeface="Times New Roman" panose="02020603050405020304" pitchFamily="18" charset="0"/>
              <a:cs typeface="Times New Roman" panose="02020603050405020304" pitchFamily="18" charset="0"/>
            </a:endParaRPr>
          </a:p>
        </p:txBody>
      </p:sp>
      <p:sp>
        <p:nvSpPr>
          <p:cNvPr id="15" name="Rectangle 14"/>
          <p:cNvSpPr/>
          <p:nvPr/>
        </p:nvSpPr>
        <p:spPr>
          <a:xfrm>
            <a:off x="1063513" y="6099167"/>
            <a:ext cx="3179075" cy="461665"/>
          </a:xfrm>
          <a:prstGeom prst="rect">
            <a:avLst/>
          </a:prstGeom>
        </p:spPr>
        <p:txBody>
          <a:bodyPr wrap="none">
            <a:spAutoFit/>
          </a:bodyPr>
          <a:lstStyle/>
          <a:p>
            <a:r>
              <a:rPr lang="en-US" altLang="en-US" sz="2400" kern="0" dirty="0">
                <a:latin typeface="Times New Roman" panose="02020603050405020304" pitchFamily="18" charset="0"/>
                <a:cs typeface="Times New Roman" panose="02020603050405020304" pitchFamily="18" charset="0"/>
              </a:rPr>
              <a:t>OSHA</a:t>
            </a:r>
            <a:r>
              <a:rPr lang="ja-JP" altLang="en-US" sz="2400" kern="0" dirty="0">
                <a:latin typeface="Times New Roman" panose="02020603050405020304" pitchFamily="18" charset="0"/>
                <a:cs typeface="Times New Roman" panose="02020603050405020304" pitchFamily="18" charset="0"/>
              </a:rPr>
              <a:t>法规： </a:t>
            </a:r>
            <a:r>
              <a:rPr lang="en-US" altLang="en-US" sz="2400" kern="0" dirty="0" smtClean="0">
                <a:latin typeface="Times New Roman" panose="02020603050405020304" pitchFamily="18" charset="0"/>
                <a:cs typeface="Times New Roman" panose="02020603050405020304" pitchFamily="18" charset="0"/>
                <a:hlinkClick r:id="rId5"/>
              </a:rPr>
              <a:t>1926.405</a:t>
            </a:r>
            <a:endParaRPr lang="en-US" sz="2400" dirty="0"/>
          </a:p>
        </p:txBody>
      </p:sp>
    </p:spTree>
    <p:extLst>
      <p:ext uri="{BB962C8B-B14F-4D97-AF65-F5344CB8AC3E}">
        <p14:creationId xmlns:p14="http://schemas.microsoft.com/office/powerpoint/2010/main" val="232329539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76199" y="884238"/>
            <a:ext cx="8819147" cy="563562"/>
          </a:xfrm>
        </p:spPr>
        <p:txBody>
          <a:bodyPr>
            <a:normAutofit fontScale="90000"/>
          </a:bodyPr>
          <a:lstStyle/>
          <a:p>
            <a:r>
              <a:rPr lang="zh-CN" altLang="en-US" dirty="0">
                <a:latin typeface="Times New Roman" panose="02020603050405020304" pitchFamily="18" charset="0"/>
                <a:ea typeface="SimSun" panose="02010600030101010101" pitchFamily="2" charset="-122"/>
              </a:rPr>
              <a:t>事故</a:t>
            </a:r>
            <a:r>
              <a:rPr lang="en-US" altLang="zh-CN" dirty="0" smtClean="0">
                <a:latin typeface="Times New Roman" panose="02020603050405020304" pitchFamily="18" charset="0"/>
                <a:ea typeface="SimSun" panose="02010600030101010101" pitchFamily="2" charset="-122"/>
              </a:rPr>
              <a:t>3: </a:t>
            </a:r>
            <a:r>
              <a:rPr lang="zh-CN" altLang="en-US" dirty="0" smtClean="0">
                <a:latin typeface="Times New Roman" panose="02020603050405020304" pitchFamily="18" charset="0"/>
                <a:cs typeface="Times New Roman" panose="02020603050405020304" pitchFamily="18" charset="0"/>
              </a:rPr>
              <a:t>接地</a:t>
            </a:r>
            <a:r>
              <a:rPr lang="zh-CN" altLang="en-US" dirty="0">
                <a:latin typeface="Times New Roman" panose="02020603050405020304" pitchFamily="18" charset="0"/>
                <a:cs typeface="Times New Roman" panose="02020603050405020304" pitchFamily="18" charset="0"/>
              </a:rPr>
              <a:t>路线缺少或不连</a:t>
            </a:r>
            <a:r>
              <a:rPr lang="zh-CN" altLang="en-US" dirty="0" smtClean="0">
                <a:latin typeface="Times New Roman" panose="02020603050405020304" pitchFamily="18" charset="0"/>
                <a:cs typeface="Times New Roman" panose="02020603050405020304" pitchFamily="18" charset="0"/>
              </a:rPr>
              <a:t>续 </a:t>
            </a:r>
            <a:endParaRPr lang="en-US"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67</a:t>
            </a:fld>
            <a:endParaRPr lang="en-US" dirty="0"/>
          </a:p>
        </p:txBody>
      </p:sp>
      <p:pic>
        <p:nvPicPr>
          <p:cNvPr id="15" name="Picture 2" descr="It shows a hazard of path to ground missing" title="path to ground missi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20763" y="3496239"/>
            <a:ext cx="3190875" cy="304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2"/>
          <p:cNvSpPr>
            <a:spLocks noChangeArrowheads="1"/>
          </p:cNvSpPr>
          <p:nvPr/>
        </p:nvSpPr>
        <p:spPr bwMode="auto">
          <a:xfrm>
            <a:off x="457200" y="5475982"/>
            <a:ext cx="17637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a:r>
              <a:rPr lang="zh-CN" altLang="en-US" sz="3200" b="1" dirty="0">
                <a:latin typeface="Times New Roman" panose="02020603050405020304" pitchFamily="18" charset="0"/>
                <a:cs typeface="Times New Roman" panose="02020603050405020304" pitchFamily="18" charset="0"/>
              </a:rPr>
              <a:t>三</a:t>
            </a:r>
            <a:r>
              <a:rPr lang="zh-CN" altLang="en-US" sz="2800" dirty="0">
                <a:latin typeface="Times New Roman" panose="02020603050405020304" pitchFamily="18" charset="0"/>
                <a:cs typeface="Times New Roman" panose="02020603050405020304" pitchFamily="18" charset="0"/>
              </a:rPr>
              <a:t>脚插座</a:t>
            </a:r>
            <a:endParaRPr lang="en-US" altLang="en-US" sz="2800" dirty="0">
              <a:latin typeface="Times New Roman" panose="02020603050405020304" pitchFamily="18" charset="0"/>
              <a:cs typeface="Times New Roman" panose="02020603050405020304" pitchFamily="18" charset="0"/>
            </a:endParaRPr>
          </a:p>
        </p:txBody>
      </p:sp>
      <p:sp>
        <p:nvSpPr>
          <p:cNvPr id="17" name="Rounded Rectangle 17" descr="It shows the location of 3-prong plug" title="rectangle"/>
          <p:cNvSpPr>
            <a:spLocks noChangeArrowheads="1"/>
          </p:cNvSpPr>
          <p:nvPr/>
        </p:nvSpPr>
        <p:spPr bwMode="auto">
          <a:xfrm>
            <a:off x="1535113" y="4415402"/>
            <a:ext cx="685800" cy="606425"/>
          </a:xfrm>
          <a:prstGeom prst="roundRect">
            <a:avLst>
              <a:gd name="adj" fmla="val 16667"/>
            </a:avLst>
          </a:prstGeom>
          <a:noFill/>
          <a:ln w="47625">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buSzPct val="100000"/>
              <a:buFont typeface="Times New Roman" panose="02020603050405020304" pitchFamily="18" charset="0"/>
              <a:buNone/>
            </a:pPr>
            <a:endParaRPr lang="en-US" altLang="en-US" dirty="0">
              <a:cs typeface="Arial" panose="020B0604020202020204" pitchFamily="34" charset="0"/>
            </a:endParaRPr>
          </a:p>
        </p:txBody>
      </p:sp>
      <p:cxnSp>
        <p:nvCxnSpPr>
          <p:cNvPr id="18" name="Straight Arrow Connector 4" descr="It shows the location of 3-prong plug" title="arrow"/>
          <p:cNvCxnSpPr>
            <a:cxnSpLocks noChangeShapeType="1"/>
          </p:cNvCxnSpPr>
          <p:nvPr/>
        </p:nvCxnSpPr>
        <p:spPr bwMode="auto">
          <a:xfrm flipV="1">
            <a:off x="1214377" y="5109958"/>
            <a:ext cx="488583" cy="441325"/>
          </a:xfrm>
          <a:prstGeom prst="straightConnector1">
            <a:avLst/>
          </a:prstGeom>
          <a:noFill/>
          <a:ln w="28575">
            <a:solidFill>
              <a:schemeClr val="tx1"/>
            </a:solidFill>
            <a:round/>
            <a:headEnd/>
            <a:tailEnd type="triangle" w="med" len="med"/>
          </a:ln>
          <a:effectLst>
            <a:outerShdw dist="17961" dir="2700000" algn="ctr" rotWithShape="0">
              <a:srgbClr val="000000"/>
            </a:outerShdw>
          </a:effectLst>
          <a:extLst>
            <a:ext uri="{909E8E84-426E-40DD-AFC4-6F175D3DCCD1}">
              <a14:hiddenFill xmlns:a14="http://schemas.microsoft.com/office/drawing/2010/main">
                <a:noFill/>
              </a14:hiddenFill>
            </a:ext>
          </a:extLst>
        </p:spPr>
      </p:cxnSp>
      <p:sp>
        <p:nvSpPr>
          <p:cNvPr id="26" name="Rectangle 2"/>
          <p:cNvSpPr>
            <a:spLocks noChangeArrowheads="1"/>
          </p:cNvSpPr>
          <p:nvPr/>
        </p:nvSpPr>
        <p:spPr bwMode="auto">
          <a:xfrm>
            <a:off x="2191605" y="2895600"/>
            <a:ext cx="258212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a:r>
              <a:rPr lang="zh-CN" altLang="en-US" sz="2800" dirty="0">
                <a:latin typeface="Times New Roman" panose="02020603050405020304" pitchFamily="18" charset="0"/>
                <a:cs typeface="Times New Roman" panose="02020603050405020304" pitchFamily="18" charset="0"/>
              </a:rPr>
              <a:t>二脚插座</a:t>
            </a:r>
            <a:endParaRPr lang="en-US" altLang="en-US" sz="2800" dirty="0">
              <a:latin typeface="Times New Roman" panose="02020603050405020304" pitchFamily="18" charset="0"/>
              <a:cs typeface="Times New Roman" panose="02020603050405020304" pitchFamily="18" charset="0"/>
            </a:endParaRPr>
          </a:p>
        </p:txBody>
      </p:sp>
      <p:sp>
        <p:nvSpPr>
          <p:cNvPr id="27" name="Rounded Rectangle 17" descr="It shows the locatio of 2-prong outlet" title="rectangle"/>
          <p:cNvSpPr>
            <a:spLocks noChangeArrowheads="1"/>
          </p:cNvSpPr>
          <p:nvPr/>
        </p:nvSpPr>
        <p:spPr bwMode="auto">
          <a:xfrm>
            <a:off x="2687638" y="4083614"/>
            <a:ext cx="685800" cy="608013"/>
          </a:xfrm>
          <a:prstGeom prst="roundRect">
            <a:avLst>
              <a:gd name="adj" fmla="val 16667"/>
            </a:avLst>
          </a:prstGeom>
          <a:noFill/>
          <a:ln w="47625">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buSzPct val="100000"/>
              <a:buFont typeface="Times New Roman" panose="02020603050405020304" pitchFamily="18" charset="0"/>
              <a:buNone/>
            </a:pPr>
            <a:endParaRPr lang="en-US" altLang="en-US" dirty="0">
              <a:cs typeface="Arial" panose="020B0604020202020204" pitchFamily="34" charset="0"/>
            </a:endParaRPr>
          </a:p>
        </p:txBody>
      </p:sp>
      <p:cxnSp>
        <p:nvCxnSpPr>
          <p:cNvPr id="28" name="Straight Arrow Connector 4" descr="It shows the location of 2-prong outlet" title="arrow"/>
          <p:cNvCxnSpPr>
            <a:cxnSpLocks noChangeShapeType="1"/>
          </p:cNvCxnSpPr>
          <p:nvPr/>
        </p:nvCxnSpPr>
        <p:spPr bwMode="auto">
          <a:xfrm flipH="1">
            <a:off x="3226595" y="3505200"/>
            <a:ext cx="293686" cy="493193"/>
          </a:xfrm>
          <a:prstGeom prst="straightConnector1">
            <a:avLst/>
          </a:prstGeom>
          <a:noFill/>
          <a:ln w="28575">
            <a:solidFill>
              <a:schemeClr val="tx1"/>
            </a:solidFill>
            <a:round/>
            <a:headEnd/>
            <a:tailEnd type="triangle" w="med" len="med"/>
          </a:ln>
          <a:effectLst>
            <a:outerShdw dist="17961" dir="2700000" algn="ctr" rotWithShape="0">
              <a:srgbClr val="000000"/>
            </a:outerShdw>
          </a:effectLst>
          <a:extLst>
            <a:ext uri="{909E8E84-426E-40DD-AFC4-6F175D3DCCD1}">
              <a14:hiddenFill xmlns:a14="http://schemas.microsoft.com/office/drawing/2010/main">
                <a:noFill/>
              </a14:hiddenFill>
            </a:ext>
          </a:extLst>
        </p:spPr>
      </p:cxnSp>
      <p:sp>
        <p:nvSpPr>
          <p:cNvPr id="29" name="Rectangle 7"/>
          <p:cNvSpPr>
            <a:spLocks noChangeArrowheads="1"/>
          </p:cNvSpPr>
          <p:nvPr/>
        </p:nvSpPr>
        <p:spPr bwMode="auto">
          <a:xfrm>
            <a:off x="228600" y="1697466"/>
            <a:ext cx="8606598"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a:buClr>
                <a:srgbClr val="3333FF"/>
              </a:buClr>
              <a:buFont typeface="Wingdings" panose="05000000000000000000" pitchFamily="2" charset="2"/>
              <a:buChar char="q"/>
            </a:pPr>
            <a:r>
              <a:rPr lang="zh-CN" altLang="en-US" sz="2800" dirty="0">
                <a:latin typeface="Times New Roman" panose="02020603050405020304" pitchFamily="18" charset="0"/>
                <a:cs typeface="Times New Roman" panose="02020603050405020304" pitchFamily="18" charset="0"/>
              </a:rPr>
              <a:t>问题</a:t>
            </a:r>
            <a:r>
              <a:rPr lang="en-US" altLang="zh-CN" sz="2800" dirty="0">
                <a:latin typeface="Times New Roman" panose="02020603050405020304" pitchFamily="18" charset="0"/>
                <a:cs typeface="Times New Roman" panose="02020603050405020304" pitchFamily="18" charset="0"/>
              </a:rPr>
              <a:t>12:</a:t>
            </a:r>
            <a:r>
              <a:rPr lang="zh-CN" altLang="en-US" sz="2800" dirty="0">
                <a:latin typeface="Times New Roman" panose="02020603050405020304" pitchFamily="18" charset="0"/>
                <a:cs typeface="Times New Roman" panose="02020603050405020304" pitchFamily="18" charset="0"/>
              </a:rPr>
              <a:t>如果底部</a:t>
            </a:r>
            <a:r>
              <a:rPr lang="zh-CN" altLang="en-US" sz="2800" dirty="0" smtClean="0">
                <a:latin typeface="Times New Roman" panose="02020603050405020304" pitchFamily="18" charset="0"/>
                <a:cs typeface="Times New Roman" panose="02020603050405020304" pitchFamily="18" charset="0"/>
              </a:rPr>
              <a:t>的</a:t>
            </a:r>
            <a:r>
              <a:rPr lang="zh-CN" altLang="en-US" sz="2800" dirty="0">
                <a:latin typeface="Times New Roman" panose="02020603050405020304" pitchFamily="18" charset="0"/>
                <a:cs typeface="Times New Roman" panose="02020603050405020304" pitchFamily="18" charset="0"/>
              </a:rPr>
              <a:t>三</a:t>
            </a:r>
            <a:r>
              <a:rPr lang="zh-CN" altLang="en-US" sz="2800" dirty="0" smtClean="0">
                <a:latin typeface="Times New Roman" panose="02020603050405020304" pitchFamily="18" charset="0"/>
                <a:cs typeface="Times New Roman" panose="02020603050405020304" pitchFamily="18" charset="0"/>
              </a:rPr>
              <a:t>脚</a:t>
            </a:r>
            <a:r>
              <a:rPr lang="zh-CN" altLang="en-US" sz="2800" dirty="0">
                <a:latin typeface="Times New Roman" panose="02020603050405020304" pitchFamily="18" charset="0"/>
                <a:cs typeface="Times New Roman" panose="02020603050405020304" pitchFamily="18" charset="0"/>
              </a:rPr>
              <a:t>插座已被</a:t>
            </a:r>
            <a:r>
              <a:rPr lang="zh-CN" altLang="en-US" sz="2800" dirty="0" smtClean="0">
                <a:latin typeface="Times New Roman" panose="02020603050405020304" pitchFamily="18" charset="0"/>
                <a:cs typeface="Times New Roman" panose="02020603050405020304" pitchFamily="18" charset="0"/>
              </a:rPr>
              <a:t>占用</a:t>
            </a:r>
            <a:r>
              <a:rPr lang="en-US" altLang="zh-CN" sz="2800" dirty="0" smtClean="0">
                <a:latin typeface="Times New Roman" panose="02020603050405020304" pitchFamily="18" charset="0"/>
                <a:cs typeface="Times New Roman" panose="02020603050405020304" pitchFamily="18" charset="0"/>
              </a:rPr>
              <a:t>,</a:t>
            </a:r>
            <a:r>
              <a:rPr lang="zh-CN" altLang="en-US" sz="2800" dirty="0" smtClean="0">
                <a:latin typeface="Times New Roman" panose="02020603050405020304" pitchFamily="18" charset="0"/>
                <a:cs typeface="Times New Roman" panose="02020603050405020304" pitchFamily="18" charset="0"/>
              </a:rPr>
              <a:t>可以</a:t>
            </a:r>
            <a:r>
              <a:rPr lang="zh-CN" altLang="en-US" sz="2800" dirty="0">
                <a:latin typeface="Times New Roman" panose="02020603050405020304" pitchFamily="18" charset="0"/>
                <a:cs typeface="Times New Roman" panose="02020603050405020304" pitchFamily="18" charset="0"/>
              </a:rPr>
              <a:t>断开插头的接地针以</a:t>
            </a:r>
            <a:r>
              <a:rPr lang="zh-CN" altLang="en-US" sz="2800" dirty="0" smtClean="0">
                <a:latin typeface="Times New Roman" panose="02020603050405020304" pitchFamily="18" charset="0"/>
                <a:cs typeface="Times New Roman" panose="02020603050405020304" pitchFamily="18" charset="0"/>
              </a:rPr>
              <a:t>适合二脚</a:t>
            </a:r>
            <a:r>
              <a:rPr lang="zh-CN" altLang="en-US" sz="2800" dirty="0">
                <a:latin typeface="Times New Roman" panose="02020603050405020304" pitchFamily="18" charset="0"/>
                <a:cs typeface="Times New Roman" panose="02020603050405020304" pitchFamily="18" charset="0"/>
              </a:rPr>
              <a:t>插座吗？</a:t>
            </a:r>
            <a:endParaRPr lang="en-US" altLang="en-US" sz="2800" dirty="0">
              <a:latin typeface="Times New Roman" panose="02020603050405020304" pitchFamily="18" charset="0"/>
              <a:cs typeface="Times New Roman" panose="02020603050405020304" pitchFamily="18" charset="0"/>
            </a:endParaRPr>
          </a:p>
        </p:txBody>
      </p:sp>
      <p:sp>
        <p:nvSpPr>
          <p:cNvPr id="30" name="Rectangle 29"/>
          <p:cNvSpPr/>
          <p:nvPr/>
        </p:nvSpPr>
        <p:spPr>
          <a:xfrm>
            <a:off x="2057400" y="4953000"/>
            <a:ext cx="825867" cy="1631216"/>
          </a:xfrm>
          <a:prstGeom prst="rect">
            <a:avLst/>
          </a:prstGeom>
        </p:spPr>
        <p:txBody>
          <a:bodyPr wrap="none">
            <a:spAutoFit/>
          </a:bodyPr>
          <a:lstStyle/>
          <a:p>
            <a:r>
              <a:rPr lang="en-US" sz="10000" b="1" dirty="0">
                <a:solidFill>
                  <a:srgbClr val="FF0000"/>
                </a:solidFill>
                <a:latin typeface="Times New Roman" panose="02020603050405020304" pitchFamily="18" charset="0"/>
                <a:cs typeface="Times New Roman" panose="02020603050405020304" pitchFamily="18" charset="0"/>
              </a:rPr>
              <a:t>?</a:t>
            </a:r>
            <a:endParaRPr lang="en-US" sz="10000" b="1" dirty="0">
              <a:solidFill>
                <a:srgbClr val="FF0000"/>
              </a:solidFill>
            </a:endParaRPr>
          </a:p>
        </p:txBody>
      </p:sp>
      <p:pic>
        <p:nvPicPr>
          <p:cNvPr id="31" name="Picture 30" descr="It shows the hazards of ground missing" title="hazards of ground missi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53349" y="2948254"/>
            <a:ext cx="3228035" cy="3640239"/>
          </a:xfrm>
          <a:prstGeom prst="rect">
            <a:avLst/>
          </a:prstGeom>
        </p:spPr>
      </p:pic>
      <p:sp>
        <p:nvSpPr>
          <p:cNvPr id="32" name="Rectangle 31"/>
          <p:cNvSpPr/>
          <p:nvPr/>
        </p:nvSpPr>
        <p:spPr>
          <a:xfrm>
            <a:off x="5867400" y="5012201"/>
            <a:ext cx="915635" cy="1631216"/>
          </a:xfrm>
          <a:prstGeom prst="rect">
            <a:avLst/>
          </a:prstGeom>
        </p:spPr>
        <p:txBody>
          <a:bodyPr wrap="none">
            <a:spAutoFit/>
          </a:bodyPr>
          <a:lstStyle/>
          <a:p>
            <a:r>
              <a:rPr lang="en-US" altLang="en-US" sz="10000" b="1" dirty="0" smtClean="0">
                <a:solidFill>
                  <a:srgbClr val="FF0000"/>
                </a:solidFill>
                <a:latin typeface="Times New Roman" panose="02020603050405020304" pitchFamily="18" charset="0"/>
                <a:cs typeface="Times New Roman" panose="02020603050405020304" pitchFamily="18" charset="0"/>
              </a:rPr>
              <a:t>×</a:t>
            </a:r>
            <a:endParaRPr lang="en-US" sz="10000" b="1" dirty="0">
              <a:solidFill>
                <a:srgbClr val="FF0000"/>
              </a:solidFill>
            </a:endParaRPr>
          </a:p>
        </p:txBody>
      </p:sp>
      <p:sp>
        <p:nvSpPr>
          <p:cNvPr id="33" name="Rectangle 2"/>
          <p:cNvSpPr>
            <a:spLocks noChangeArrowheads="1"/>
          </p:cNvSpPr>
          <p:nvPr/>
        </p:nvSpPr>
        <p:spPr bwMode="auto">
          <a:xfrm>
            <a:off x="3537866" y="5475982"/>
            <a:ext cx="173123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a:r>
              <a:rPr lang="ja-JP" altLang="en-US" sz="2800" dirty="0">
                <a:latin typeface="Times New Roman" panose="02020603050405020304" pitchFamily="18" charset="0"/>
                <a:cs typeface="Times New Roman" panose="02020603050405020304" pitchFamily="18" charset="0"/>
              </a:rPr>
              <a:t>三孔插座</a:t>
            </a:r>
            <a:endParaRPr lang="en-US" altLang="en-US" sz="2800" dirty="0">
              <a:latin typeface="Times New Roman" panose="02020603050405020304" pitchFamily="18" charset="0"/>
              <a:cs typeface="Times New Roman" panose="02020603050405020304" pitchFamily="18" charset="0"/>
            </a:endParaRPr>
          </a:p>
        </p:txBody>
      </p:sp>
      <p:sp>
        <p:nvSpPr>
          <p:cNvPr id="34" name="Rounded Rectangle 17" descr="It shows the location of 3-prong outlet" title="3-prong outlet"/>
          <p:cNvSpPr>
            <a:spLocks noChangeArrowheads="1"/>
          </p:cNvSpPr>
          <p:nvPr/>
        </p:nvSpPr>
        <p:spPr bwMode="auto">
          <a:xfrm>
            <a:off x="2720304" y="4765061"/>
            <a:ext cx="685800" cy="608013"/>
          </a:xfrm>
          <a:prstGeom prst="roundRect">
            <a:avLst>
              <a:gd name="adj" fmla="val 16667"/>
            </a:avLst>
          </a:prstGeom>
          <a:noFill/>
          <a:ln w="47625">
            <a:solidFill>
              <a:srgbClr val="00B0F0"/>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buSzPct val="100000"/>
              <a:buFont typeface="Times New Roman" panose="02020603050405020304" pitchFamily="18" charset="0"/>
              <a:buNone/>
            </a:pPr>
            <a:endParaRPr lang="en-US" altLang="en-US" dirty="0">
              <a:cs typeface="Arial" panose="020B0604020202020204" pitchFamily="34" charset="0"/>
            </a:endParaRPr>
          </a:p>
        </p:txBody>
      </p:sp>
      <p:cxnSp>
        <p:nvCxnSpPr>
          <p:cNvPr id="35" name="Straight Arrow Connector 4" descr="It shows the location of 3-prong outlet" title="arrow"/>
          <p:cNvCxnSpPr>
            <a:cxnSpLocks noChangeShapeType="1"/>
          </p:cNvCxnSpPr>
          <p:nvPr/>
        </p:nvCxnSpPr>
        <p:spPr bwMode="auto">
          <a:xfrm flipH="1" flipV="1">
            <a:off x="3469402" y="5356554"/>
            <a:ext cx="192626" cy="338643"/>
          </a:xfrm>
          <a:prstGeom prst="straightConnector1">
            <a:avLst/>
          </a:prstGeom>
          <a:noFill/>
          <a:ln w="28575">
            <a:solidFill>
              <a:schemeClr val="tx1"/>
            </a:solidFill>
            <a:round/>
            <a:headEnd/>
            <a:tailEnd type="triangle" w="med" len="med"/>
          </a:ln>
          <a:effectLst>
            <a:outerShdw dist="17961" dir="2700000" algn="ctr" rotWithShape="0">
              <a:srgbClr val="000000"/>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133011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76199" y="884238"/>
            <a:ext cx="8819147" cy="563562"/>
          </a:xfrm>
        </p:spPr>
        <p:txBody>
          <a:bodyPr>
            <a:normAutofit fontScale="90000"/>
          </a:bodyPr>
          <a:lstStyle/>
          <a:p>
            <a:r>
              <a:rPr lang="zh-CN" altLang="en-US" dirty="0" smtClean="0">
                <a:latin typeface="Times New Roman" panose="02020603050405020304" pitchFamily="18" charset="0"/>
                <a:ea typeface="SimSun" panose="02010600030101010101" pitchFamily="2" charset="-122"/>
              </a:rPr>
              <a:t> 事</a:t>
            </a:r>
            <a:r>
              <a:rPr lang="zh-CN" altLang="en-US" dirty="0">
                <a:latin typeface="Times New Roman" panose="02020603050405020304" pitchFamily="18" charset="0"/>
                <a:ea typeface="SimSun" panose="02010600030101010101" pitchFamily="2" charset="-122"/>
              </a:rPr>
              <a:t>故</a:t>
            </a:r>
            <a:r>
              <a:rPr lang="en-US" altLang="zh-CN" dirty="0" smtClean="0">
                <a:latin typeface="Times New Roman" panose="02020603050405020304" pitchFamily="18" charset="0"/>
                <a:ea typeface="SimSun" panose="02010600030101010101" pitchFamily="2" charset="-122"/>
              </a:rPr>
              <a:t>3: </a:t>
            </a:r>
            <a:r>
              <a:rPr lang="zh-CN" altLang="en-US" dirty="0" smtClean="0">
                <a:latin typeface="Times New Roman" panose="02020603050405020304" pitchFamily="18" charset="0"/>
                <a:cs typeface="Times New Roman" panose="02020603050405020304" pitchFamily="18" charset="0"/>
              </a:rPr>
              <a:t>接地</a:t>
            </a:r>
            <a:r>
              <a:rPr lang="zh-CN" altLang="en-US" dirty="0">
                <a:latin typeface="Times New Roman" panose="02020603050405020304" pitchFamily="18" charset="0"/>
                <a:cs typeface="Times New Roman" panose="02020603050405020304" pitchFamily="18" charset="0"/>
              </a:rPr>
              <a:t>路线缺少或不连续</a:t>
            </a:r>
            <a:endParaRPr lang="en-US"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68</a:t>
            </a:fld>
            <a:endParaRPr lang="en-US" dirty="0"/>
          </a:p>
        </p:txBody>
      </p:sp>
      <p:sp>
        <p:nvSpPr>
          <p:cNvPr id="12" name="Rectangle 7"/>
          <p:cNvSpPr>
            <a:spLocks noChangeArrowheads="1"/>
          </p:cNvSpPr>
          <p:nvPr/>
        </p:nvSpPr>
        <p:spPr bwMode="auto">
          <a:xfrm>
            <a:off x="226102" y="1774711"/>
            <a:ext cx="891789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a:buClr>
                <a:srgbClr val="3333FF"/>
              </a:buClr>
              <a:buFont typeface="Wingdings" panose="05000000000000000000" pitchFamily="2" charset="2"/>
              <a:buChar char="q"/>
            </a:pPr>
            <a:r>
              <a:rPr lang="en-US" altLang="en-US" sz="2800" dirty="0" smtClean="0">
                <a:latin typeface="Times New Roman" panose="02020603050405020304" pitchFamily="18" charset="0"/>
                <a:cs typeface="Times New Roman" panose="02020603050405020304" pitchFamily="18" charset="0"/>
              </a:rPr>
              <a:t> </a:t>
            </a:r>
            <a:r>
              <a:rPr lang="zh-CN" altLang="en-US" sz="3200" dirty="0">
                <a:latin typeface="Times New Roman" panose="02020603050405020304" pitchFamily="18" charset="0"/>
                <a:cs typeface="Times New Roman" panose="02020603050405020304" pitchFamily="18" charset="0"/>
              </a:rPr>
              <a:t>不要使用手持式非双重绝缘电动工具</a:t>
            </a:r>
            <a:endParaRPr lang="en-US" altLang="en-US" sz="3200" dirty="0">
              <a:latin typeface="Times New Roman" panose="02020603050405020304" pitchFamily="18" charset="0"/>
              <a:cs typeface="Times New Roman" panose="02020603050405020304" pitchFamily="18" charset="0"/>
            </a:endParaRPr>
          </a:p>
        </p:txBody>
      </p:sp>
      <p:sp>
        <p:nvSpPr>
          <p:cNvPr id="14" name="Rectangle 13"/>
          <p:cNvSpPr>
            <a:spLocks noChangeArrowheads="1"/>
          </p:cNvSpPr>
          <p:nvPr/>
        </p:nvSpPr>
        <p:spPr bwMode="auto">
          <a:xfrm>
            <a:off x="226102" y="3603591"/>
            <a:ext cx="3202898" cy="190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a:buClr>
                <a:srgbClr val="3333FF"/>
              </a:buClr>
            </a:pPr>
            <a:r>
              <a:rPr lang="ja-JP" altLang="en-US" sz="3600" b="1" dirty="0" smtClean="0">
                <a:latin typeface="Times New Roman" panose="02020603050405020304" pitchFamily="18" charset="0"/>
                <a:cs typeface="Times New Roman" panose="02020603050405020304" pitchFamily="18" charset="0"/>
              </a:rPr>
              <a:t>危</a:t>
            </a:r>
            <a:r>
              <a:rPr lang="ja-JP" altLang="en-US" sz="3600" b="1" dirty="0">
                <a:latin typeface="Times New Roman" panose="02020603050405020304" pitchFamily="18" charset="0"/>
                <a:cs typeface="Times New Roman" panose="02020603050405020304" pitchFamily="18" charset="0"/>
              </a:rPr>
              <a:t>险！</a:t>
            </a:r>
            <a:endParaRPr lang="en-US" altLang="en-US" sz="3600" b="1" dirty="0" smtClean="0">
              <a:latin typeface="Times New Roman" panose="02020603050405020304" pitchFamily="18" charset="0"/>
              <a:cs typeface="Times New Roman" panose="02020603050405020304" pitchFamily="18" charset="0"/>
            </a:endParaRPr>
          </a:p>
          <a:p>
            <a:pPr>
              <a:buClr>
                <a:srgbClr val="3333FF"/>
              </a:buClr>
            </a:pPr>
            <a:endParaRPr lang="en-US" altLang="en-US" sz="3200" dirty="0" smtClean="0">
              <a:latin typeface="Times New Roman" panose="02020603050405020304" pitchFamily="18" charset="0"/>
              <a:cs typeface="Times New Roman" panose="02020603050405020304" pitchFamily="18" charset="0"/>
            </a:endParaRPr>
          </a:p>
          <a:p>
            <a:pPr marL="457200" indent="-457200">
              <a:buClr>
                <a:srgbClr val="3333FF"/>
              </a:buClr>
              <a:buFont typeface="Wingdings" panose="05000000000000000000" pitchFamily="2" charset="2"/>
              <a:buChar char="q"/>
            </a:pPr>
            <a:r>
              <a:rPr lang="zh-CN" altLang="en-US" sz="2800" dirty="0" smtClean="0">
                <a:latin typeface="Times New Roman" panose="02020603050405020304" pitchFamily="18" charset="0"/>
                <a:cs typeface="Times New Roman" panose="02020603050405020304" pitchFamily="18" charset="0"/>
              </a:rPr>
              <a:t>故障电流</a:t>
            </a:r>
            <a:r>
              <a:rPr lang="zh-CN" altLang="en-US" sz="2800" dirty="0">
                <a:latin typeface="Times New Roman" panose="02020603050405020304" pitchFamily="18" charset="0"/>
                <a:cs typeface="Times New Roman" panose="02020603050405020304" pitchFamily="18" charset="0"/>
              </a:rPr>
              <a:t>可能流过工人的身</a:t>
            </a:r>
            <a:r>
              <a:rPr lang="zh-CN" altLang="en-US" sz="2800" dirty="0" smtClean="0">
                <a:latin typeface="Times New Roman" panose="02020603050405020304" pitchFamily="18" charset="0"/>
                <a:cs typeface="Times New Roman" panose="02020603050405020304" pitchFamily="18" charset="0"/>
              </a:rPr>
              <a:t>体</a:t>
            </a:r>
            <a:endParaRPr lang="en-US" altLang="en-US" sz="3200" dirty="0">
              <a:latin typeface="Times New Roman" panose="02020603050405020304" pitchFamily="18" charset="0"/>
              <a:cs typeface="Times New Roman" panose="02020603050405020304" pitchFamily="18" charset="0"/>
            </a:endParaRPr>
          </a:p>
        </p:txBody>
      </p:sp>
      <p:sp>
        <p:nvSpPr>
          <p:cNvPr id="15" name="Rectangle 14"/>
          <p:cNvSpPr/>
          <p:nvPr/>
        </p:nvSpPr>
        <p:spPr>
          <a:xfrm>
            <a:off x="5334000" y="3742090"/>
            <a:ext cx="915635" cy="1631216"/>
          </a:xfrm>
          <a:prstGeom prst="rect">
            <a:avLst/>
          </a:prstGeom>
        </p:spPr>
        <p:txBody>
          <a:bodyPr wrap="non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pic>
        <p:nvPicPr>
          <p:cNvPr id="3" name="Picture 2" descr="picture for all electrical tools" title="picture for all electrical tool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47585" y="2526266"/>
            <a:ext cx="5152321" cy="3955496"/>
          </a:xfrm>
          <a:prstGeom prst="rect">
            <a:avLst/>
          </a:prstGeom>
        </p:spPr>
      </p:pic>
    </p:spTree>
    <p:extLst>
      <p:ext uri="{BB962C8B-B14F-4D97-AF65-F5344CB8AC3E}">
        <p14:creationId xmlns:p14="http://schemas.microsoft.com/office/powerpoint/2010/main" val="86709377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76199" y="884238"/>
            <a:ext cx="8819147" cy="563562"/>
          </a:xfrm>
        </p:spPr>
        <p:txBody>
          <a:bodyPr>
            <a:normAutofit fontScale="90000"/>
          </a:bodyPr>
          <a:lstStyle/>
          <a:p>
            <a:r>
              <a:rPr lang="zh-CN" altLang="en-US" dirty="0" smtClean="0">
                <a:latin typeface="Times New Roman" panose="02020603050405020304" pitchFamily="18" charset="0"/>
                <a:ea typeface="SimSun" panose="02010600030101010101" pitchFamily="2" charset="-122"/>
              </a:rPr>
              <a:t>事故</a:t>
            </a:r>
            <a:r>
              <a:rPr lang="en-US" altLang="zh-CN" dirty="0" smtClean="0">
                <a:latin typeface="Times New Roman" panose="02020603050405020304" pitchFamily="18" charset="0"/>
                <a:ea typeface="SimSun" panose="02010600030101010101" pitchFamily="2" charset="-122"/>
              </a:rPr>
              <a:t>4: </a:t>
            </a:r>
            <a:r>
              <a:rPr lang="zh-CN" altLang="en-US" dirty="0" smtClean="0">
                <a:latin typeface="Times New Roman" panose="02020603050405020304" pitchFamily="18" charset="0"/>
                <a:cs typeface="Times New Roman" panose="02020603050405020304" pitchFamily="18" charset="0"/>
              </a:rPr>
              <a:t>未</a:t>
            </a:r>
            <a:r>
              <a:rPr lang="zh-CN" altLang="en-US" dirty="0">
                <a:latin typeface="Times New Roman" panose="02020603050405020304" pitchFamily="18" charset="0"/>
                <a:cs typeface="Times New Roman" panose="02020603050405020304" pitchFamily="18" charset="0"/>
              </a:rPr>
              <a:t>按规定使用设</a:t>
            </a:r>
            <a:r>
              <a:rPr lang="zh-CN" altLang="en-US" dirty="0" smtClean="0">
                <a:latin typeface="Times New Roman" panose="02020603050405020304" pitchFamily="18" charset="0"/>
                <a:cs typeface="Times New Roman" panose="02020603050405020304" pitchFamily="18" charset="0"/>
              </a:rPr>
              <a:t>备</a:t>
            </a:r>
            <a:endParaRPr lang="en-US"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69</a:t>
            </a:fld>
            <a:endParaRPr lang="en-US" dirty="0"/>
          </a:p>
        </p:txBody>
      </p:sp>
      <p:sp>
        <p:nvSpPr>
          <p:cNvPr id="8" name="Rectangle 1027"/>
          <p:cNvSpPr txBox="1">
            <a:spLocks noChangeArrowheads="1"/>
          </p:cNvSpPr>
          <p:nvPr/>
        </p:nvSpPr>
        <p:spPr bwMode="auto">
          <a:xfrm>
            <a:off x="228600" y="1927081"/>
            <a:ext cx="4248331" cy="28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spcBef>
                <a:spcPts val="800"/>
              </a:spcBef>
              <a:buClr>
                <a:srgbClr val="0000FF"/>
              </a:buClr>
              <a:buSzPct val="100000"/>
              <a:buFont typeface="Wingdings" panose="05000000000000000000" pitchFamily="2" charset="2"/>
              <a:buChar char="q"/>
            </a:pPr>
            <a:r>
              <a:rPr lang="zh-CN" altLang="en-US" sz="2800" dirty="0">
                <a:latin typeface="Times New Roman" panose="02020603050405020304" pitchFamily="18" charset="0"/>
                <a:cs typeface="Times New Roman" panose="02020603050405020304" pitchFamily="18" charset="0"/>
              </a:rPr>
              <a:t>请勿使用损坏的电动工具或磨损的电线</a:t>
            </a:r>
            <a:endParaRPr lang="en-GB" altLang="en-US" sz="2800" dirty="0">
              <a:latin typeface="Times New Roman" panose="02020603050405020304" pitchFamily="18" charset="0"/>
              <a:cs typeface="Times New Roman" panose="02020603050405020304" pitchFamily="18" charset="0"/>
            </a:endParaRPr>
          </a:p>
          <a:p>
            <a:pPr marL="457200" indent="-457200" eaLnBrk="1" hangingPunct="1">
              <a:spcBef>
                <a:spcPts val="800"/>
              </a:spcBef>
              <a:buClr>
                <a:srgbClr val="0000FF"/>
              </a:buClr>
              <a:buSzPct val="100000"/>
              <a:buFont typeface="Wingdings" panose="05000000000000000000" pitchFamily="2" charset="2"/>
              <a:buChar char="q"/>
            </a:pPr>
            <a:endParaRPr lang="en-GB" altLang="en-US" sz="3200" dirty="0" smtClean="0">
              <a:solidFill>
                <a:srgbClr val="000000"/>
              </a:solidFill>
              <a:latin typeface="Times New Roman" panose="02020603050405020304" pitchFamily="18" charset="0"/>
              <a:ea typeface="AR PL UMing HK" charset="0"/>
              <a:cs typeface="Times New Roman" panose="02020603050405020304" pitchFamily="18" charset="0"/>
            </a:endParaRPr>
          </a:p>
          <a:p>
            <a:pPr marL="457200" indent="-457200" eaLnBrk="1" hangingPunct="1">
              <a:spcBef>
                <a:spcPts val="800"/>
              </a:spcBef>
              <a:buClr>
                <a:srgbClr val="0000FF"/>
              </a:buClr>
              <a:buSzPct val="100000"/>
              <a:buFont typeface="Wingdings" panose="05000000000000000000" pitchFamily="2" charset="2"/>
              <a:buChar char="q"/>
            </a:pPr>
            <a:endParaRPr lang="en-GB" altLang="en-US" sz="3200" dirty="0">
              <a:solidFill>
                <a:srgbClr val="000000"/>
              </a:solidFill>
              <a:latin typeface="Times New Roman" panose="02020603050405020304" pitchFamily="18" charset="0"/>
              <a:ea typeface="AR PL UMing HK" charset="0"/>
              <a:cs typeface="Times New Roman" panose="02020603050405020304" pitchFamily="18" charset="0"/>
            </a:endParaRPr>
          </a:p>
          <a:p>
            <a:pPr marL="457200" indent="-457200" eaLnBrk="1" hangingPunct="1">
              <a:spcBef>
                <a:spcPts val="800"/>
              </a:spcBef>
              <a:buClr>
                <a:srgbClr val="0000FF"/>
              </a:buClr>
              <a:buSzPct val="100000"/>
              <a:buFont typeface="Wingdings" panose="05000000000000000000" pitchFamily="2" charset="2"/>
              <a:buChar char="q"/>
            </a:pPr>
            <a:endParaRPr lang="en-GB" altLang="en-US" sz="3200" dirty="0" smtClean="0">
              <a:solidFill>
                <a:srgbClr val="000000"/>
              </a:solidFill>
              <a:latin typeface="Times New Roman" panose="02020603050405020304" pitchFamily="18" charset="0"/>
              <a:ea typeface="AR PL UMing HK" charset="0"/>
              <a:cs typeface="Times New Roman" panose="02020603050405020304" pitchFamily="18" charset="0"/>
            </a:endParaRPr>
          </a:p>
          <a:p>
            <a:pPr marL="457200" indent="-457200">
              <a:spcBef>
                <a:spcPts val="800"/>
              </a:spcBef>
              <a:buClr>
                <a:srgbClr val="0000FF"/>
              </a:buClr>
              <a:buSzPct val="100000"/>
              <a:buFont typeface="Wingdings" panose="05000000000000000000" pitchFamily="2" charset="2"/>
              <a:buChar char="q"/>
            </a:pPr>
            <a:r>
              <a:rPr lang="zh-CN" altLang="en-US" sz="2800" dirty="0" smtClean="0">
                <a:latin typeface="Times New Roman" panose="02020603050405020304" pitchFamily="18" charset="0"/>
                <a:cs typeface="Times New Roman" panose="02020603050405020304" pitchFamily="18" charset="0"/>
              </a:rPr>
              <a:t>禁止</a:t>
            </a:r>
            <a:r>
              <a:rPr lang="zh-CN" altLang="en-US" sz="2800" dirty="0">
                <a:latin typeface="Times New Roman" panose="02020603050405020304" pitchFamily="18" charset="0"/>
                <a:cs typeface="Times New Roman" panose="02020603050405020304" pitchFamily="18" charset="0"/>
              </a:rPr>
              <a:t>在</a:t>
            </a:r>
            <a:r>
              <a:rPr lang="zh-CN" altLang="en-US" sz="2800" dirty="0" smtClean="0">
                <a:latin typeface="Times New Roman" panose="02020603050405020304" pitchFamily="18" charset="0"/>
                <a:cs typeface="Times New Roman" panose="02020603050405020304" pitchFamily="18" charset="0"/>
              </a:rPr>
              <a:t>室外使用</a:t>
            </a:r>
            <a:r>
              <a:rPr lang="zh-CN" altLang="en-US" sz="2800" dirty="0">
                <a:latin typeface="Times New Roman" panose="02020603050405020304" pitchFamily="18" charset="0"/>
                <a:cs typeface="Times New Roman" panose="02020603050405020304" pitchFamily="18" charset="0"/>
              </a:rPr>
              <a:t>室内</a:t>
            </a:r>
            <a:r>
              <a:rPr lang="zh-CN" altLang="en-US" sz="2800" dirty="0" smtClean="0">
                <a:latin typeface="Times New Roman" panose="02020603050405020304" pitchFamily="18" charset="0"/>
                <a:cs typeface="Times New Roman" panose="02020603050405020304" pitchFamily="18" charset="0"/>
              </a:rPr>
              <a:t>专用的设备</a:t>
            </a:r>
            <a:endParaRPr lang="en-GB" altLang="en-US" sz="2800" dirty="0">
              <a:latin typeface="Times New Roman" panose="02020603050405020304" pitchFamily="18" charset="0"/>
              <a:cs typeface="Times New Roman" panose="02020603050405020304" pitchFamily="18" charset="0"/>
            </a:endParaRPr>
          </a:p>
        </p:txBody>
      </p:sp>
      <p:pic>
        <p:nvPicPr>
          <p:cNvPr id="11" name="Picture 10" descr="It shows an example of worn cords" title="worn cord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257800" y="2074564"/>
            <a:ext cx="2032000" cy="2094204"/>
          </a:xfrm>
          <a:prstGeom prst="rect">
            <a:avLst/>
          </a:prstGeom>
        </p:spPr>
      </p:pic>
      <p:sp>
        <p:nvSpPr>
          <p:cNvPr id="16" name="Rectangle 15"/>
          <p:cNvSpPr/>
          <p:nvPr/>
        </p:nvSpPr>
        <p:spPr>
          <a:xfrm>
            <a:off x="5593296" y="2177798"/>
            <a:ext cx="915635" cy="1631216"/>
          </a:xfrm>
          <a:prstGeom prst="rect">
            <a:avLst/>
          </a:prstGeom>
        </p:spPr>
        <p:txBody>
          <a:bodyPr wrap="non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
        <p:nvSpPr>
          <p:cNvPr id="12" name="Rectangle 11"/>
          <p:cNvSpPr/>
          <p:nvPr/>
        </p:nvSpPr>
        <p:spPr>
          <a:xfrm>
            <a:off x="724000" y="3553767"/>
            <a:ext cx="3256020" cy="461665"/>
          </a:xfrm>
          <a:prstGeom prst="rect">
            <a:avLst/>
          </a:prstGeom>
        </p:spPr>
        <p:txBody>
          <a:bodyPr wrap="none">
            <a:spAutoFit/>
          </a:bodyPr>
          <a:lstStyle/>
          <a:p>
            <a:r>
              <a:rPr lang="en-US" altLang="en-US" sz="2400" kern="0" dirty="0">
                <a:latin typeface="Times New Roman" panose="02020603050405020304" pitchFamily="18" charset="0"/>
                <a:cs typeface="Times New Roman" panose="02020603050405020304" pitchFamily="18" charset="0"/>
              </a:rPr>
              <a:t> OSHA</a:t>
            </a:r>
            <a:r>
              <a:rPr lang="ja-JP" altLang="en-US" sz="2400" kern="0" dirty="0">
                <a:latin typeface="Times New Roman" panose="02020603050405020304" pitchFamily="18" charset="0"/>
                <a:cs typeface="Times New Roman" panose="02020603050405020304" pitchFamily="18" charset="0"/>
              </a:rPr>
              <a:t>法规： </a:t>
            </a:r>
            <a:r>
              <a:rPr lang="en-US" altLang="en-US" sz="2400" kern="0" dirty="0" smtClean="0">
                <a:latin typeface="Times New Roman" panose="02020603050405020304" pitchFamily="18" charset="0"/>
                <a:cs typeface="Times New Roman" panose="02020603050405020304" pitchFamily="18" charset="0"/>
                <a:hlinkClick r:id="rId4"/>
              </a:rPr>
              <a:t>1926.405</a:t>
            </a:r>
            <a:endParaRPr lang="en-US" sz="2400" dirty="0"/>
          </a:p>
        </p:txBody>
      </p:sp>
      <p:pic>
        <p:nvPicPr>
          <p:cNvPr id="3" name="Picture 2" descr="picture for plug remove" title="picture for plug remove"/>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16311" y="4015432"/>
            <a:ext cx="4279035" cy="2605400"/>
          </a:xfrm>
          <a:prstGeom prst="rect">
            <a:avLst/>
          </a:prstGeom>
        </p:spPr>
      </p:pic>
    </p:spTree>
    <p:extLst>
      <p:ext uri="{BB962C8B-B14F-4D97-AF65-F5344CB8AC3E}">
        <p14:creationId xmlns:p14="http://schemas.microsoft.com/office/powerpoint/2010/main" val="592203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2"/>
          <p:cNvSpPr txBox="1">
            <a:spLocks/>
          </p:cNvSpPr>
          <p:nvPr/>
        </p:nvSpPr>
        <p:spPr bwMode="auto">
          <a:xfrm>
            <a:off x="754459" y="2133600"/>
            <a:ext cx="7635081" cy="699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685800" indent="-22860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indent="0" algn="ctr">
              <a:buClr>
                <a:srgbClr val="3333FF"/>
              </a:buClr>
              <a:buNone/>
            </a:pPr>
            <a:r>
              <a:rPr lang="zh-CN" altLang="en-US" sz="4000" dirty="0">
                <a:latin typeface="Times New Roman" panose="02020603050405020304" pitchFamily="18" charset="0"/>
                <a:cs typeface="Times New Roman" panose="02020603050405020304" pitchFamily="18" charset="0"/>
              </a:rPr>
              <a:t>请提交培训前测试</a:t>
            </a:r>
            <a:endParaRPr lang="en-US" altLang="en-US" sz="4000" dirty="0" smtClean="0">
              <a:latin typeface="Times New Roman" panose="02020603050405020304" pitchFamily="18" charset="0"/>
              <a:cs typeface="Times New Roman" panose="02020603050405020304" pitchFamily="18" charset="0"/>
            </a:endParaRPr>
          </a:p>
        </p:txBody>
      </p:sp>
      <p:sp>
        <p:nvSpPr>
          <p:cNvPr id="9" name="Title 1"/>
          <p:cNvSpPr>
            <a:spLocks noGrp="1"/>
          </p:cNvSpPr>
          <p:nvPr>
            <p:ph type="title"/>
          </p:nvPr>
        </p:nvSpPr>
        <p:spPr>
          <a:xfrm>
            <a:off x="457200" y="503238"/>
            <a:ext cx="8229600" cy="563562"/>
          </a:xfrm>
        </p:spPr>
        <p:txBody>
          <a:bodyPr>
            <a:normAutofit fontScale="90000"/>
          </a:bodyPr>
          <a:lstStyle/>
          <a:p>
            <a:r>
              <a:rPr lang="zh-CN" altLang="en-US" dirty="0" smtClean="0">
                <a:latin typeface="Times New Roman" panose="02020603050405020304" pitchFamily="18" charset="0"/>
                <a:cs typeface="Times New Roman" panose="02020603050405020304" pitchFamily="18" charset="0"/>
              </a:rPr>
              <a:t>  培</a:t>
            </a:r>
            <a:r>
              <a:rPr lang="zh-CN" altLang="en-US" dirty="0">
                <a:latin typeface="Times New Roman" panose="02020603050405020304" pitchFamily="18" charset="0"/>
                <a:cs typeface="Times New Roman" panose="02020603050405020304" pitchFamily="18" charset="0"/>
              </a:rPr>
              <a:t>训前测试 </a:t>
            </a:r>
            <a:endParaRPr lang="en-US"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7</a:t>
            </a:fld>
            <a:endParaRPr lang="en-US" dirty="0"/>
          </a:p>
        </p:txBody>
      </p:sp>
    </p:spTree>
    <p:extLst>
      <p:ext uri="{BB962C8B-B14F-4D97-AF65-F5344CB8AC3E}">
        <p14:creationId xmlns:p14="http://schemas.microsoft.com/office/powerpoint/2010/main" val="332731284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76199" y="884238"/>
            <a:ext cx="8819147" cy="563562"/>
          </a:xfrm>
        </p:spPr>
        <p:txBody>
          <a:bodyPr>
            <a:normAutofit fontScale="90000"/>
          </a:bodyPr>
          <a:lstStyle/>
          <a:p>
            <a:r>
              <a:rPr lang="zh-CN" altLang="en-US" dirty="0">
                <a:latin typeface="Times New Roman" panose="02020603050405020304" pitchFamily="18" charset="0"/>
                <a:ea typeface="SimSun" panose="02010600030101010101" pitchFamily="2" charset="-122"/>
              </a:rPr>
              <a:t>事故</a:t>
            </a:r>
            <a:r>
              <a:rPr lang="en-US" altLang="zh-CN" dirty="0" smtClean="0">
                <a:latin typeface="Times New Roman" panose="02020603050405020304" pitchFamily="18" charset="0"/>
                <a:ea typeface="SimSun" panose="02010600030101010101" pitchFamily="2" charset="-122"/>
              </a:rPr>
              <a:t>4</a:t>
            </a:r>
            <a:r>
              <a:rPr lang="en-US" altLang="zh-CN" dirty="0">
                <a:latin typeface="Times New Roman" panose="02020603050405020304" pitchFamily="18" charset="0"/>
                <a:ea typeface="SimSun" panose="02010600030101010101" pitchFamily="2" charset="-122"/>
              </a:rPr>
              <a:t>:</a:t>
            </a:r>
            <a:r>
              <a:rPr lang="zh-CN" altLang="en-US" dirty="0" smtClean="0">
                <a:latin typeface="Times New Roman" panose="02020603050405020304" pitchFamily="18" charset="0"/>
                <a:ea typeface="SimSun" panose="02010600030101010101" pitchFamily="2" charset="-122"/>
              </a:rPr>
              <a:t> </a:t>
            </a:r>
            <a:r>
              <a:rPr lang="zh-CN" altLang="en-US" dirty="0">
                <a:latin typeface="Times New Roman" panose="02020603050405020304" pitchFamily="18" charset="0"/>
                <a:cs typeface="Times New Roman" panose="02020603050405020304" pitchFamily="18" charset="0"/>
              </a:rPr>
              <a:t>未按规定使用设</a:t>
            </a:r>
            <a:r>
              <a:rPr lang="zh-CN" altLang="en-US" dirty="0" smtClean="0">
                <a:latin typeface="Times New Roman" panose="02020603050405020304" pitchFamily="18" charset="0"/>
                <a:cs typeface="Times New Roman" panose="02020603050405020304" pitchFamily="18" charset="0"/>
              </a:rPr>
              <a:t>备 </a:t>
            </a:r>
            <a:endParaRPr lang="en-US"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70</a:t>
            </a:fld>
            <a:endParaRPr lang="en-US" dirty="0"/>
          </a:p>
        </p:txBody>
      </p:sp>
      <p:sp>
        <p:nvSpPr>
          <p:cNvPr id="12" name="Rectangle 1027"/>
          <p:cNvSpPr txBox="1">
            <a:spLocks noChangeArrowheads="1"/>
          </p:cNvSpPr>
          <p:nvPr/>
        </p:nvSpPr>
        <p:spPr bwMode="auto">
          <a:xfrm>
            <a:off x="228600" y="1650930"/>
            <a:ext cx="853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spcBef>
                <a:spcPts val="800"/>
              </a:spcBef>
              <a:buClr>
                <a:srgbClr val="0000FF"/>
              </a:buClr>
              <a:buSzPct val="100000"/>
              <a:buFont typeface="Wingdings" panose="05000000000000000000" pitchFamily="2" charset="2"/>
              <a:buChar char="q"/>
            </a:pPr>
            <a:r>
              <a:rPr lang="zh-CN" altLang="en-US" sz="2800" dirty="0" smtClean="0">
                <a:latin typeface="Times New Roman" panose="02020603050405020304" pitchFamily="18" charset="0"/>
                <a:cs typeface="Times New Roman" panose="02020603050405020304" pitchFamily="18" charset="0"/>
              </a:rPr>
              <a:t>不要</a:t>
            </a:r>
            <a:r>
              <a:rPr lang="zh-CN" altLang="en-US" sz="2800" dirty="0">
                <a:latin typeface="Times New Roman" panose="02020603050405020304" pitchFamily="18" charset="0"/>
                <a:cs typeface="Times New Roman" panose="02020603050405020304" pitchFamily="18" charset="0"/>
              </a:rPr>
              <a:t>使用额定值错误的断路器或保险丝进行过电流保护</a:t>
            </a:r>
            <a:endParaRPr lang="en-GB" altLang="en-US" sz="2800" dirty="0">
              <a:latin typeface="Times New Roman" panose="02020603050405020304" pitchFamily="18" charset="0"/>
              <a:cs typeface="Times New Roman" panose="02020603050405020304" pitchFamily="18" charset="0"/>
            </a:endParaRPr>
          </a:p>
        </p:txBody>
      </p:sp>
      <p:sp>
        <p:nvSpPr>
          <p:cNvPr id="13" name="Rectangle 12"/>
          <p:cNvSpPr/>
          <p:nvPr/>
        </p:nvSpPr>
        <p:spPr>
          <a:xfrm>
            <a:off x="2667000" y="4998184"/>
            <a:ext cx="915635" cy="1631216"/>
          </a:xfrm>
          <a:prstGeom prst="rect">
            <a:avLst/>
          </a:prstGeom>
        </p:spPr>
        <p:txBody>
          <a:bodyPr wrap="non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
        <p:nvSpPr>
          <p:cNvPr id="14" name="AutoShape 4"/>
          <p:cNvSpPr>
            <a:spLocks noChangeArrowheads="1"/>
          </p:cNvSpPr>
          <p:nvPr/>
        </p:nvSpPr>
        <p:spPr bwMode="auto">
          <a:xfrm>
            <a:off x="5257800" y="2487023"/>
            <a:ext cx="3657600" cy="2209800"/>
          </a:xfrm>
          <a:prstGeom prst="wedgeRoundRectCallout">
            <a:avLst>
              <a:gd name="adj1" fmla="val -62664"/>
              <a:gd name="adj2" fmla="val 25137"/>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30000"/>
              </a:spcBef>
            </a:pPr>
            <a:r>
              <a:rPr lang="zh-CN" altLang="en-US" sz="3200" dirty="0" smtClean="0">
                <a:latin typeface="Times" panose="02020603060405020304" pitchFamily="18" charset="0"/>
              </a:rPr>
              <a:t>我</a:t>
            </a:r>
            <a:r>
              <a:rPr lang="zh-CN" altLang="en-US" sz="3200" dirty="0">
                <a:latin typeface="Times" panose="02020603060405020304" pitchFamily="18" charset="0"/>
              </a:rPr>
              <a:t>不知道要使用什么断路器，所以只使用额定值最高的断路器。</a:t>
            </a:r>
            <a:endParaRPr lang="en-US" altLang="en-US" sz="3200" b="1" dirty="0">
              <a:latin typeface="Times" panose="02020603060405020304" pitchFamily="18" charset="0"/>
              <a:sym typeface="Helvetica Neue" charset="0"/>
            </a:endParaRPr>
          </a:p>
        </p:txBody>
      </p:sp>
      <p:pic>
        <p:nvPicPr>
          <p:cNvPr id="3" name="Picture 2" descr="picture for switch boxes" title="picture for switch boxe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3892" y="3825598"/>
            <a:ext cx="4423749" cy="2656164"/>
          </a:xfrm>
          <a:prstGeom prst="rect">
            <a:avLst/>
          </a:prstGeom>
        </p:spPr>
      </p:pic>
    </p:spTree>
    <p:extLst>
      <p:ext uri="{BB962C8B-B14F-4D97-AF65-F5344CB8AC3E}">
        <p14:creationId xmlns:p14="http://schemas.microsoft.com/office/powerpoint/2010/main" val="180580666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76199" y="884238"/>
            <a:ext cx="8819147" cy="563562"/>
          </a:xfrm>
        </p:spPr>
        <p:txBody>
          <a:bodyPr>
            <a:normAutofit fontScale="90000"/>
          </a:bodyPr>
          <a:lstStyle/>
          <a:p>
            <a:r>
              <a:rPr lang="zh-CN" altLang="en-US" dirty="0" smtClean="0">
                <a:latin typeface="Times New Roman" panose="02020603050405020304" pitchFamily="18" charset="0"/>
                <a:ea typeface="SimSun" panose="02010600030101010101" pitchFamily="2" charset="-122"/>
              </a:rPr>
              <a:t>事故</a:t>
            </a:r>
            <a:r>
              <a:rPr lang="en-US" altLang="zh-CN" dirty="0" smtClean="0">
                <a:latin typeface="Times New Roman" panose="02020603050405020304" pitchFamily="18" charset="0"/>
                <a:ea typeface="SimSun" panose="02010600030101010101" pitchFamily="2" charset="-122"/>
              </a:rPr>
              <a:t>5: </a:t>
            </a:r>
            <a:r>
              <a:rPr lang="zh-CN" altLang="en-US" dirty="0" smtClean="0">
                <a:latin typeface="Times New Roman" panose="02020603050405020304" pitchFamily="18" charset="0"/>
                <a:cs typeface="Times New Roman" panose="02020603050405020304" pitchFamily="18" charset="0"/>
              </a:rPr>
              <a:t>不</a:t>
            </a:r>
            <a:r>
              <a:rPr lang="zh-CN" altLang="en-US" dirty="0">
                <a:latin typeface="Times New Roman" panose="02020603050405020304" pitchFamily="18" charset="0"/>
                <a:cs typeface="Times New Roman" panose="02020603050405020304" pitchFamily="18" charset="0"/>
              </a:rPr>
              <a:t>正确使用延长线或柔性电</a:t>
            </a:r>
            <a:r>
              <a:rPr lang="zh-CN" altLang="en-US" dirty="0" smtClean="0">
                <a:latin typeface="Times New Roman" panose="02020603050405020304" pitchFamily="18" charset="0"/>
                <a:cs typeface="Times New Roman" panose="02020603050405020304" pitchFamily="18" charset="0"/>
              </a:rPr>
              <a:t>缆</a:t>
            </a:r>
            <a:endParaRPr lang="en-US"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71</a:t>
            </a:fld>
            <a:endParaRPr lang="en-US" dirty="0"/>
          </a:p>
        </p:txBody>
      </p:sp>
      <p:pic>
        <p:nvPicPr>
          <p:cNvPr id="8" name="Picture 5" descr="It shows hazards of improper use of extension or flexible cords" title="improper us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43000" y="3421994"/>
            <a:ext cx="2580959" cy="31312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 name="Rectangle 20"/>
          <p:cNvSpPr>
            <a:spLocks noChangeArrowheads="1"/>
          </p:cNvSpPr>
          <p:nvPr/>
        </p:nvSpPr>
        <p:spPr bwMode="auto">
          <a:xfrm>
            <a:off x="152400" y="1706940"/>
            <a:ext cx="891040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buClr>
                <a:srgbClr val="0000FF"/>
              </a:buClr>
              <a:buFont typeface="Wingdings" panose="05000000000000000000" pitchFamily="2" charset="2"/>
              <a:buChar char="q"/>
            </a:pPr>
            <a:r>
              <a:rPr lang="en-US" altLang="en-US" sz="2800" dirty="0" smtClean="0">
                <a:latin typeface="Times New Roman" panose="02020603050405020304" pitchFamily="18" charset="0"/>
                <a:ea typeface="MS PGothic" panose="020B0600070205080204" pitchFamily="34" charset="-128"/>
              </a:rPr>
              <a:t> </a:t>
            </a:r>
            <a:r>
              <a:rPr lang="zh-CN" altLang="en-US" sz="2800" dirty="0">
                <a:latin typeface="Times New Roman" panose="02020603050405020304" pitchFamily="18" charset="0"/>
                <a:cs typeface="Times New Roman" panose="02020603050405020304" pitchFamily="18" charset="0"/>
              </a:rPr>
              <a:t>临时使用，不用于永久布线 </a:t>
            </a:r>
            <a:endParaRPr lang="en-US" altLang="en-US" sz="2800" dirty="0">
              <a:latin typeface="Times New Roman" panose="02020603050405020304" pitchFamily="18" charset="0"/>
              <a:cs typeface="Times New Roman" panose="02020603050405020304" pitchFamily="18" charset="0"/>
            </a:endParaRPr>
          </a:p>
          <a:p>
            <a:pPr marL="457200" indent="-457200">
              <a:buClr>
                <a:srgbClr val="0000FF"/>
              </a:buClr>
              <a:buFont typeface="Wingdings" panose="05000000000000000000" pitchFamily="2" charset="2"/>
              <a:buChar char="q"/>
            </a:pPr>
            <a:r>
              <a:rPr lang="en-US" altLang="en-US" sz="2800" dirty="0">
                <a:latin typeface="Times New Roman" panose="02020603050405020304" pitchFamily="18" charset="0"/>
                <a:cs typeface="Times New Roman" panose="02020603050405020304" pitchFamily="18" charset="0"/>
              </a:rPr>
              <a:t> </a:t>
            </a:r>
            <a:r>
              <a:rPr lang="zh-CN" altLang="en-US" sz="2800" dirty="0">
                <a:latin typeface="Times New Roman" panose="02020603050405020304" pitchFamily="18" charset="0"/>
                <a:cs typeface="Times New Roman" panose="02020603050405020304" pitchFamily="18" charset="0"/>
              </a:rPr>
              <a:t>电线不正确地直接连接到电路</a:t>
            </a:r>
            <a:endParaRPr lang="en-US" altLang="zh-CN" sz="2800" dirty="0">
              <a:latin typeface="Times New Roman" panose="02020603050405020304" pitchFamily="18" charset="0"/>
              <a:cs typeface="Times New Roman" panose="02020603050405020304" pitchFamily="18" charset="0"/>
            </a:endParaRPr>
          </a:p>
          <a:p>
            <a:pPr marL="457200" indent="-457200">
              <a:buClr>
                <a:srgbClr val="0000FF"/>
              </a:buClr>
              <a:buFont typeface="Wingdings" panose="05000000000000000000" pitchFamily="2" charset="2"/>
              <a:buChar char="q"/>
            </a:pPr>
            <a:r>
              <a:rPr lang="zh-CN" altLang="en-US" sz="2800" dirty="0">
                <a:latin typeface="Times New Roman" panose="02020603050405020304" pitchFamily="18" charset="0"/>
                <a:cs typeface="Times New Roman" panose="02020603050405020304" pitchFamily="18" charset="0"/>
              </a:rPr>
              <a:t> 接地故障断路器 </a:t>
            </a:r>
            <a:r>
              <a:rPr lang="en-US" altLang="zh-CN" sz="2800" dirty="0">
                <a:latin typeface="Times New Roman" panose="02020603050405020304" pitchFamily="18" charset="0"/>
                <a:cs typeface="Times New Roman" panose="02020603050405020304" pitchFamily="18" charset="0"/>
              </a:rPr>
              <a:t>(GFCI) </a:t>
            </a:r>
            <a:r>
              <a:rPr lang="zh-CN" altLang="en-US" sz="2800" dirty="0">
                <a:latin typeface="Times New Roman" panose="02020603050405020304" pitchFamily="18" charset="0"/>
                <a:cs typeface="Times New Roman" panose="02020603050405020304" pitchFamily="18" charset="0"/>
              </a:rPr>
              <a:t>应用于故障保护</a:t>
            </a:r>
            <a:endParaRPr lang="en-US" altLang="en-US" sz="2800" dirty="0">
              <a:latin typeface="Times New Roman" panose="02020603050405020304" pitchFamily="18" charset="0"/>
              <a:cs typeface="Times New Roman" panose="02020603050405020304" pitchFamily="18" charset="0"/>
            </a:endParaRPr>
          </a:p>
        </p:txBody>
      </p:sp>
      <p:pic>
        <p:nvPicPr>
          <p:cNvPr id="16" name="Picture 8" descr="It shows a typical hazards in construction site" title="hazards of extension or flexible cord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343400" y="3647887"/>
            <a:ext cx="4038261" cy="2639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1137620" y="4599066"/>
            <a:ext cx="915635" cy="1631216"/>
          </a:xfrm>
          <a:prstGeom prst="rect">
            <a:avLst/>
          </a:prstGeom>
        </p:spPr>
        <p:txBody>
          <a:bodyPr wrap="non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
        <p:nvSpPr>
          <p:cNvPr id="13" name="Rectangle 12"/>
          <p:cNvSpPr/>
          <p:nvPr/>
        </p:nvSpPr>
        <p:spPr>
          <a:xfrm>
            <a:off x="5135478" y="4599066"/>
            <a:ext cx="915635" cy="1631216"/>
          </a:xfrm>
          <a:prstGeom prst="rect">
            <a:avLst/>
          </a:prstGeom>
        </p:spPr>
        <p:txBody>
          <a:bodyPr wrap="non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Tree>
    <p:extLst>
      <p:ext uri="{BB962C8B-B14F-4D97-AF65-F5344CB8AC3E}">
        <p14:creationId xmlns:p14="http://schemas.microsoft.com/office/powerpoint/2010/main" val="22671697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76199" y="884238"/>
            <a:ext cx="8819147" cy="563562"/>
          </a:xfrm>
        </p:spPr>
        <p:txBody>
          <a:bodyPr>
            <a:normAutofit fontScale="90000"/>
          </a:bodyPr>
          <a:lstStyle/>
          <a:p>
            <a:r>
              <a:rPr lang="zh-CN" altLang="en-US" dirty="0">
                <a:latin typeface="Times New Roman" panose="02020603050405020304" pitchFamily="18" charset="0"/>
                <a:ea typeface="SimSun" panose="02010600030101010101" pitchFamily="2" charset="-122"/>
              </a:rPr>
              <a:t>事故</a:t>
            </a:r>
            <a:r>
              <a:rPr lang="en-US" altLang="zh-CN" dirty="0" smtClean="0">
                <a:latin typeface="Times New Roman" panose="02020603050405020304" pitchFamily="18" charset="0"/>
                <a:ea typeface="SimSun" panose="02010600030101010101" pitchFamily="2" charset="-122"/>
              </a:rPr>
              <a:t>5: </a:t>
            </a:r>
            <a:r>
              <a:rPr lang="zh-CN" altLang="en-US" dirty="0" smtClean="0">
                <a:latin typeface="Times New Roman" panose="02020603050405020304" pitchFamily="18" charset="0"/>
                <a:cs typeface="Times New Roman" panose="02020603050405020304" pitchFamily="18" charset="0"/>
              </a:rPr>
              <a:t>不</a:t>
            </a:r>
            <a:r>
              <a:rPr lang="zh-CN" altLang="en-US" dirty="0">
                <a:latin typeface="Times New Roman" panose="02020603050405020304" pitchFamily="18" charset="0"/>
                <a:cs typeface="Times New Roman" panose="02020603050405020304" pitchFamily="18" charset="0"/>
              </a:rPr>
              <a:t>正确使用延长线或柔性电</a:t>
            </a:r>
            <a:r>
              <a:rPr lang="zh-CN" altLang="en-US" dirty="0" smtClean="0">
                <a:latin typeface="Times New Roman" panose="02020603050405020304" pitchFamily="18" charset="0"/>
                <a:cs typeface="Times New Roman" panose="02020603050405020304" pitchFamily="18" charset="0"/>
              </a:rPr>
              <a:t>缆 </a:t>
            </a:r>
            <a:endParaRPr lang="en-US"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72</a:t>
            </a:fld>
            <a:endParaRPr lang="en-US" dirty="0"/>
          </a:p>
        </p:txBody>
      </p:sp>
      <p:sp>
        <p:nvSpPr>
          <p:cNvPr id="7" name="Rounded Rectangle 6"/>
          <p:cNvSpPr/>
          <p:nvPr/>
        </p:nvSpPr>
        <p:spPr bwMode="auto">
          <a:xfrm>
            <a:off x="1988116" y="4263816"/>
            <a:ext cx="1676400" cy="547688"/>
          </a:xfrm>
          <a:prstGeom prst="roundRect">
            <a:avLst/>
          </a:prstGeom>
          <a:solidFill>
            <a:srgbClr val="00B8FF"/>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a:lstStyle/>
          <a:p>
            <a:pPr algn="ctr">
              <a:defRPr/>
            </a:pPr>
            <a:r>
              <a:rPr lang="ja-JP" altLang="en-US" sz="2800" dirty="0">
                <a:latin typeface="Times New Roman" panose="02020603050405020304" pitchFamily="18" charset="0"/>
                <a:cs typeface="Times New Roman" panose="02020603050405020304" pitchFamily="18" charset="0"/>
              </a:rPr>
              <a:t>厨房</a:t>
            </a:r>
            <a:endParaRPr lang="en-US" sz="2800" dirty="0">
              <a:latin typeface="Times New Roman" panose="02020603050405020304" pitchFamily="18" charset="0"/>
              <a:cs typeface="Times New Roman" panose="02020603050405020304" pitchFamily="18" charset="0"/>
            </a:endParaRPr>
          </a:p>
        </p:txBody>
      </p:sp>
      <p:sp>
        <p:nvSpPr>
          <p:cNvPr id="12" name="Rounded Rectangle 11"/>
          <p:cNvSpPr/>
          <p:nvPr/>
        </p:nvSpPr>
        <p:spPr bwMode="auto">
          <a:xfrm>
            <a:off x="1911916" y="3519488"/>
            <a:ext cx="1828800" cy="547688"/>
          </a:xfrm>
          <a:prstGeom prst="roundRect">
            <a:avLst/>
          </a:prstGeom>
          <a:solidFill>
            <a:srgbClr val="00B8FF"/>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a:lstStyle/>
          <a:p>
            <a:pPr algn="ctr">
              <a:defRPr/>
            </a:pPr>
            <a:r>
              <a:rPr lang="ja-JP" altLang="en-US" sz="2800" dirty="0">
                <a:latin typeface="Times New Roman" panose="02020603050405020304" pitchFamily="18" charset="0"/>
                <a:cs typeface="Times New Roman" panose="02020603050405020304" pitchFamily="18" charset="0"/>
              </a:rPr>
              <a:t>浴室</a:t>
            </a:r>
            <a:endParaRPr lang="en-US" sz="2800" dirty="0">
              <a:latin typeface="Times New Roman" panose="02020603050405020304" pitchFamily="18" charset="0"/>
              <a:cs typeface="Times New Roman" panose="02020603050405020304" pitchFamily="18" charset="0"/>
            </a:endParaRPr>
          </a:p>
        </p:txBody>
      </p:sp>
      <p:sp>
        <p:nvSpPr>
          <p:cNvPr id="13" name="Rounded Rectangle 12"/>
          <p:cNvSpPr/>
          <p:nvPr/>
        </p:nvSpPr>
        <p:spPr bwMode="auto">
          <a:xfrm>
            <a:off x="1950027" y="4981576"/>
            <a:ext cx="1828800" cy="547688"/>
          </a:xfrm>
          <a:prstGeom prst="roundRect">
            <a:avLst/>
          </a:prstGeom>
          <a:solidFill>
            <a:srgbClr val="00B8FF"/>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a:lstStyle/>
          <a:p>
            <a:pPr algn="ctr">
              <a:defRPr/>
            </a:pPr>
            <a:r>
              <a:rPr lang="ja-JP" altLang="en-US" sz="2800" dirty="0">
                <a:latin typeface="Times New Roman" panose="02020603050405020304" pitchFamily="18" charset="0"/>
                <a:cs typeface="Times New Roman" panose="02020603050405020304" pitchFamily="18" charset="0"/>
              </a:rPr>
              <a:t>地下室</a:t>
            </a:r>
            <a:endParaRPr lang="en-US" sz="2800" dirty="0">
              <a:latin typeface="Times New Roman" panose="02020603050405020304" pitchFamily="18" charset="0"/>
              <a:cs typeface="Times New Roman" panose="02020603050405020304" pitchFamily="18" charset="0"/>
            </a:endParaRPr>
          </a:p>
        </p:txBody>
      </p:sp>
      <p:sp>
        <p:nvSpPr>
          <p:cNvPr id="14" name="Rounded Rectangle 13"/>
          <p:cNvSpPr/>
          <p:nvPr/>
        </p:nvSpPr>
        <p:spPr bwMode="auto">
          <a:xfrm>
            <a:off x="1645227" y="5715000"/>
            <a:ext cx="2362200" cy="547688"/>
          </a:xfrm>
          <a:prstGeom prst="roundRect">
            <a:avLst/>
          </a:prstGeom>
          <a:solidFill>
            <a:srgbClr val="00B8FF"/>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a:lstStyle/>
          <a:p>
            <a:pPr algn="ctr">
              <a:defRPr/>
            </a:pPr>
            <a:r>
              <a:rPr lang="ja-JP" altLang="en-US" sz="2800" dirty="0">
                <a:latin typeface="Times New Roman" panose="02020603050405020304" pitchFamily="18" charset="0"/>
                <a:cs typeface="Times New Roman" panose="02020603050405020304" pitchFamily="18" charset="0"/>
              </a:rPr>
              <a:t>洗衣房</a:t>
            </a:r>
            <a:endParaRPr lang="en-US" sz="2800" dirty="0">
              <a:latin typeface="Times New Roman" panose="02020603050405020304" pitchFamily="18" charset="0"/>
              <a:cs typeface="Times New Roman" panose="02020603050405020304" pitchFamily="18" charset="0"/>
            </a:endParaRPr>
          </a:p>
        </p:txBody>
      </p:sp>
      <p:sp>
        <p:nvSpPr>
          <p:cNvPr id="15" name="Rectangle 14"/>
          <p:cNvSpPr/>
          <p:nvPr/>
        </p:nvSpPr>
        <p:spPr>
          <a:xfrm>
            <a:off x="159326" y="1742182"/>
            <a:ext cx="8756073" cy="584775"/>
          </a:xfrm>
          <a:prstGeom prst="rect">
            <a:avLst/>
          </a:prstGeom>
        </p:spPr>
        <p:txBody>
          <a:bodyPr wrap="square">
            <a:spAutoFit/>
          </a:bodyPr>
          <a:lstStyle/>
          <a:p>
            <a:pPr>
              <a:buClr>
                <a:srgbClr val="0000FF"/>
              </a:buClr>
              <a:buFont typeface="Wingdings" panose="05000000000000000000" pitchFamily="2" charset="2"/>
              <a:buChar char="q"/>
            </a:pPr>
            <a:r>
              <a:rPr lang="zh-CN" altLang="en-US" sz="3200" dirty="0" smtClean="0"/>
              <a:t> </a:t>
            </a:r>
            <a:r>
              <a:rPr lang="zh-CN" altLang="en-US" sz="2800" dirty="0">
                <a:latin typeface="Times New Roman" panose="02020603050405020304" pitchFamily="18" charset="0"/>
                <a:cs typeface="Times New Roman" panose="02020603050405020304" pitchFamily="18" charset="0"/>
              </a:rPr>
              <a:t>请勿在潮湿或潮湿的地方使用延长线或软线</a:t>
            </a:r>
            <a:endParaRPr lang="en-US" sz="2800" dirty="0">
              <a:latin typeface="Times New Roman" panose="02020603050405020304" pitchFamily="18" charset="0"/>
              <a:cs typeface="Times New Roman" panose="02020603050405020304" pitchFamily="18" charset="0"/>
            </a:endParaRPr>
          </a:p>
        </p:txBody>
      </p:sp>
      <p:pic>
        <p:nvPicPr>
          <p:cNvPr id="17" name="Picture 16" descr="it shows the hazards of using flexible cords in moisture environments" title="hazards of wet conditi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81600" y="2648451"/>
            <a:ext cx="3229838" cy="3858420"/>
          </a:xfrm>
          <a:prstGeom prst="rect">
            <a:avLst/>
          </a:prstGeom>
        </p:spPr>
      </p:pic>
      <p:sp>
        <p:nvSpPr>
          <p:cNvPr id="18" name="Rectangle 17"/>
          <p:cNvSpPr/>
          <p:nvPr/>
        </p:nvSpPr>
        <p:spPr>
          <a:xfrm>
            <a:off x="7449041" y="3898048"/>
            <a:ext cx="915635" cy="1631216"/>
          </a:xfrm>
          <a:prstGeom prst="rect">
            <a:avLst/>
          </a:prstGeom>
        </p:spPr>
        <p:txBody>
          <a:bodyPr wrap="non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Tree>
    <p:extLst>
      <p:ext uri="{BB962C8B-B14F-4D97-AF65-F5344CB8AC3E}">
        <p14:creationId xmlns:p14="http://schemas.microsoft.com/office/powerpoint/2010/main" val="313042704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76199" y="884238"/>
            <a:ext cx="8819147" cy="563562"/>
          </a:xfrm>
        </p:spPr>
        <p:txBody>
          <a:bodyPr>
            <a:normAutofit fontScale="90000"/>
          </a:bodyPr>
          <a:lstStyle/>
          <a:p>
            <a:r>
              <a:rPr lang="zh-CN" altLang="en-US" dirty="0" smtClean="0">
                <a:latin typeface="Times New Roman" panose="02020603050405020304" pitchFamily="18" charset="0"/>
                <a:ea typeface="SimSun" panose="02010600030101010101" pitchFamily="2" charset="-122"/>
              </a:rPr>
              <a:t>事故</a:t>
            </a:r>
            <a:r>
              <a:rPr lang="en-US" altLang="zh-CN" dirty="0" smtClean="0">
                <a:latin typeface="Times New Roman" panose="02020603050405020304" pitchFamily="18" charset="0"/>
                <a:ea typeface="SimSun" panose="02010600030101010101" pitchFamily="2" charset="-122"/>
              </a:rPr>
              <a:t>6</a:t>
            </a:r>
            <a:r>
              <a:rPr lang="en-US" altLang="zh-CN" dirty="0">
                <a:latin typeface="Times New Roman" panose="02020603050405020304" pitchFamily="18" charset="0"/>
                <a:ea typeface="SimSun" panose="02010600030101010101" pitchFamily="2" charset="-122"/>
              </a:rPr>
              <a:t>:</a:t>
            </a:r>
            <a:r>
              <a:rPr lang="en-GB" altLang="en-US" dirty="0" smtClean="0">
                <a:latin typeface="Times New Roman" panose="02020603050405020304" pitchFamily="18" charset="0"/>
                <a:ea typeface="SimSun" panose="02010600030101010101" pitchFamily="2" charset="-122"/>
              </a:rPr>
              <a:t> </a:t>
            </a:r>
            <a:r>
              <a:rPr lang="zh-CN" altLang="en-US" dirty="0" smtClean="0">
                <a:latin typeface="Times New Roman" panose="02020603050405020304" pitchFamily="18" charset="0"/>
                <a:cs typeface="Times New Roman" panose="02020603050405020304" pitchFamily="18" charset="0"/>
              </a:rPr>
              <a:t>接</a:t>
            </a:r>
            <a:r>
              <a:rPr lang="zh-CN" altLang="en-US" dirty="0">
                <a:latin typeface="Times New Roman" panose="02020603050405020304" pitchFamily="18" charset="0"/>
                <a:cs typeface="Times New Roman" panose="02020603050405020304" pitchFamily="18" charset="0"/>
              </a:rPr>
              <a:t>触带电设备或原</a:t>
            </a:r>
            <a:r>
              <a:rPr lang="zh-CN" altLang="en-US" dirty="0" smtClean="0">
                <a:latin typeface="Times New Roman" panose="02020603050405020304" pitchFamily="18" charset="0"/>
                <a:cs typeface="Times New Roman" panose="02020603050405020304" pitchFamily="18" charset="0"/>
              </a:rPr>
              <a:t>件</a:t>
            </a:r>
            <a:endParaRPr lang="en-US"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73</a:t>
            </a:fld>
            <a:endParaRPr lang="en-US" dirty="0"/>
          </a:p>
        </p:txBody>
      </p:sp>
      <p:pic>
        <p:nvPicPr>
          <p:cNvPr id="11" name="Picture 8" descr="G:\Photos\Hazards-JPG Filter\Slide3.JPG" title="contact with energized source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95438" y="2286000"/>
            <a:ext cx="5943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4505826" y="3518039"/>
            <a:ext cx="964895" cy="1631216"/>
          </a:xfrm>
          <a:prstGeom prst="rect">
            <a:avLst/>
          </a:prstGeom>
        </p:spPr>
        <p:txBody>
          <a:bodyPr wrap="squar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Tree>
    <p:extLst>
      <p:ext uri="{BB962C8B-B14F-4D97-AF65-F5344CB8AC3E}">
        <p14:creationId xmlns:p14="http://schemas.microsoft.com/office/powerpoint/2010/main" val="142857784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514350" y="259557"/>
            <a:ext cx="8229600" cy="563562"/>
          </a:xfrm>
        </p:spPr>
        <p:txBody>
          <a:bodyPr>
            <a:normAutofit fontScale="90000"/>
          </a:bodyPr>
          <a:lstStyle/>
          <a:p>
            <a:r>
              <a:rPr lang="zh-CN" altLang="en-US" b="0" dirty="0" smtClean="0"/>
              <a:t> 培</a:t>
            </a:r>
            <a:r>
              <a:rPr lang="zh-CN" altLang="en-US" b="0" dirty="0"/>
              <a:t>训模块概</a:t>
            </a:r>
            <a:r>
              <a:rPr lang="zh-CN" altLang="en-US" b="0" dirty="0" smtClean="0"/>
              <a:t>述  </a:t>
            </a:r>
            <a:endParaRPr lang="en-US" altLang="en-US" dirty="0" smtClean="0"/>
          </a:p>
        </p:txBody>
      </p:sp>
      <p:sp>
        <p:nvSpPr>
          <p:cNvPr id="7" name="Content Placeholder 2"/>
          <p:cNvSpPr>
            <a:spLocks noGrp="1"/>
          </p:cNvSpPr>
          <p:nvPr>
            <p:ph idx="1"/>
          </p:nvPr>
        </p:nvSpPr>
        <p:spPr>
          <a:xfrm>
            <a:off x="457200" y="823119"/>
            <a:ext cx="8305800" cy="1219200"/>
          </a:xfrm>
        </p:spPr>
        <p:txBody>
          <a:bodyPr>
            <a:normAutofit fontScale="25000" lnSpcReduction="20000"/>
          </a:bodyPr>
          <a:lstStyle/>
          <a:p>
            <a:pPr algn="just">
              <a:buClr>
                <a:schemeClr val="bg1">
                  <a:lumMod val="75000"/>
                </a:schemeClr>
              </a:buClr>
              <a:buFont typeface="Wingdings" panose="05000000000000000000" pitchFamily="2" charset="2"/>
              <a:buChar char="q"/>
            </a:pPr>
            <a:r>
              <a:rPr lang="zh-CN" altLang="en-US" dirty="0" smtClean="0">
                <a:solidFill>
                  <a:schemeClr val="bg1">
                    <a:lumMod val="75000"/>
                  </a:schemeClr>
                </a:solidFill>
                <a:latin typeface="Times New Roman" panose="02020603050405020304" pitchFamily="18" charset="0"/>
                <a:cs typeface="Times New Roman" panose="02020603050405020304" pitchFamily="18" charset="0"/>
              </a:rPr>
              <a:t>第一部分</a:t>
            </a:r>
            <a:r>
              <a:rPr lang="en-US" altLang="zh-CN" dirty="0" smtClean="0">
                <a:solidFill>
                  <a:schemeClr val="bg1">
                    <a:lumMod val="75000"/>
                  </a:schemeClr>
                </a:solidFill>
                <a:latin typeface="Times New Roman" panose="02020603050405020304" pitchFamily="18" charset="0"/>
                <a:cs typeface="Times New Roman" panose="02020603050405020304" pitchFamily="18" charset="0"/>
              </a:rPr>
              <a:t>: </a:t>
            </a:r>
            <a:r>
              <a:rPr lang="zh-CN" altLang="en-US" dirty="0" smtClean="0">
                <a:solidFill>
                  <a:schemeClr val="bg1">
                    <a:lumMod val="75000"/>
                  </a:schemeClr>
                </a:solidFill>
                <a:latin typeface="Times New Roman" panose="02020603050405020304" pitchFamily="18" charset="0"/>
                <a:cs typeface="Times New Roman" panose="02020603050405020304" pitchFamily="18" charset="0"/>
              </a:rPr>
              <a:t>基本</a:t>
            </a:r>
            <a:r>
              <a:rPr lang="zh-CN" altLang="en-US" dirty="0">
                <a:solidFill>
                  <a:schemeClr val="bg1">
                    <a:lumMod val="75000"/>
                  </a:schemeClr>
                </a:solidFill>
                <a:latin typeface="Times New Roman" panose="02020603050405020304" pitchFamily="18" charset="0"/>
                <a:cs typeface="Times New Roman" panose="02020603050405020304" pitchFamily="18" charset="0"/>
              </a:rPr>
              <a:t>术语和案例研究</a:t>
            </a:r>
            <a:endParaRPr lang="en-US" altLang="en-US" dirty="0">
              <a:solidFill>
                <a:schemeClr val="bg1">
                  <a:lumMod val="75000"/>
                </a:schemeClr>
              </a:solidFill>
              <a:latin typeface="Times New Roman" panose="02020603050405020304" pitchFamily="18" charset="0"/>
              <a:cs typeface="Times New Roman" panose="02020603050405020304" pitchFamily="18" charset="0"/>
            </a:endParaRPr>
          </a:p>
          <a:p>
            <a:pPr algn="just">
              <a:buClr>
                <a:schemeClr val="bg1">
                  <a:lumMod val="75000"/>
                </a:schemeClr>
              </a:buClr>
              <a:buFont typeface="Wingdings" panose="05000000000000000000" pitchFamily="2" charset="2"/>
              <a:buChar char="q"/>
            </a:pPr>
            <a:r>
              <a:rPr lang="zh-CN" altLang="en-US" dirty="0">
                <a:solidFill>
                  <a:schemeClr val="bg1">
                    <a:lumMod val="75000"/>
                  </a:schemeClr>
                </a:solidFill>
                <a:latin typeface="Times New Roman" panose="02020603050405020304" pitchFamily="18" charset="0"/>
                <a:cs typeface="Times New Roman" panose="02020603050405020304" pitchFamily="18" charset="0"/>
              </a:rPr>
              <a:t>第二</a:t>
            </a:r>
            <a:r>
              <a:rPr lang="zh-CN" altLang="en-US" dirty="0" smtClean="0">
                <a:solidFill>
                  <a:schemeClr val="bg1">
                    <a:lumMod val="75000"/>
                  </a:schemeClr>
                </a:solidFill>
                <a:latin typeface="Times New Roman" panose="02020603050405020304" pitchFamily="18" charset="0"/>
                <a:cs typeface="Times New Roman" panose="02020603050405020304" pitchFamily="18" charset="0"/>
              </a:rPr>
              <a:t>部分</a:t>
            </a:r>
            <a:r>
              <a:rPr lang="en-US" altLang="zh-CN" dirty="0" smtClean="0">
                <a:solidFill>
                  <a:schemeClr val="bg1">
                    <a:lumMod val="75000"/>
                  </a:schemeClr>
                </a:solidFill>
                <a:latin typeface="Times New Roman" panose="02020603050405020304" pitchFamily="18" charset="0"/>
                <a:cs typeface="Times New Roman" panose="02020603050405020304" pitchFamily="18" charset="0"/>
              </a:rPr>
              <a:t>: </a:t>
            </a:r>
            <a:r>
              <a:rPr lang="zh-CN" altLang="en-US" dirty="0" smtClean="0">
                <a:solidFill>
                  <a:schemeClr val="bg1">
                    <a:lumMod val="75000"/>
                  </a:schemeClr>
                </a:solidFill>
                <a:latin typeface="Times New Roman" panose="02020603050405020304" pitchFamily="18" charset="0"/>
                <a:cs typeface="Times New Roman" panose="02020603050405020304" pitchFamily="18" charset="0"/>
              </a:rPr>
              <a:t>电气</a:t>
            </a:r>
            <a:r>
              <a:rPr lang="zh-CN" altLang="en-US" dirty="0">
                <a:solidFill>
                  <a:schemeClr val="bg1">
                    <a:lumMod val="75000"/>
                  </a:schemeClr>
                </a:solidFill>
                <a:latin typeface="Times New Roman" panose="02020603050405020304" pitchFamily="18" charset="0"/>
                <a:cs typeface="Times New Roman" panose="02020603050405020304" pitchFamily="18" charset="0"/>
              </a:rPr>
              <a:t>危害（</a:t>
            </a:r>
            <a:r>
              <a:rPr lang="en-US" altLang="zh-CN" dirty="0">
                <a:solidFill>
                  <a:schemeClr val="bg1">
                    <a:lumMod val="75000"/>
                  </a:schemeClr>
                </a:solidFill>
                <a:latin typeface="Times New Roman" panose="02020603050405020304" pitchFamily="18" charset="0"/>
                <a:cs typeface="Times New Roman" panose="02020603050405020304" pitchFamily="18" charset="0"/>
              </a:rPr>
              <a:t>BESAFE</a:t>
            </a:r>
            <a:r>
              <a:rPr lang="zh-CN" altLang="en-US" dirty="0">
                <a:solidFill>
                  <a:schemeClr val="bg1">
                    <a:lumMod val="75000"/>
                  </a:schemeClr>
                </a:solidFill>
                <a:latin typeface="Times New Roman" panose="02020603050405020304" pitchFamily="18" charset="0"/>
                <a:cs typeface="Times New Roman" panose="02020603050405020304" pitchFamily="18" charset="0"/>
              </a:rPr>
              <a:t>）</a:t>
            </a:r>
            <a:endParaRPr lang="en-US" altLang="zh-CN" dirty="0">
              <a:solidFill>
                <a:schemeClr val="bg1">
                  <a:lumMod val="75000"/>
                </a:schemeClr>
              </a:solidFill>
              <a:latin typeface="Times New Roman" panose="02020603050405020304" pitchFamily="18" charset="0"/>
              <a:cs typeface="Times New Roman" panose="02020603050405020304" pitchFamily="18" charset="0"/>
            </a:endParaRPr>
          </a:p>
          <a:p>
            <a:pPr algn="just">
              <a:buClr>
                <a:schemeClr val="bg1">
                  <a:lumMod val="75000"/>
                </a:schemeClr>
              </a:buClr>
              <a:buFont typeface="Wingdings" panose="05000000000000000000" pitchFamily="2" charset="2"/>
              <a:buChar char="q"/>
            </a:pPr>
            <a:r>
              <a:rPr lang="zh-CN" altLang="en-US" dirty="0">
                <a:solidFill>
                  <a:schemeClr val="bg1">
                    <a:lumMod val="75000"/>
                  </a:schemeClr>
                </a:solidFill>
                <a:latin typeface="Times New Roman" panose="02020603050405020304" pitchFamily="18" charset="0"/>
                <a:cs typeface="Times New Roman" panose="02020603050405020304" pitchFamily="18" charset="0"/>
              </a:rPr>
              <a:t>第三</a:t>
            </a:r>
            <a:r>
              <a:rPr lang="zh-CN" altLang="en-US" dirty="0" smtClean="0">
                <a:solidFill>
                  <a:schemeClr val="bg1">
                    <a:lumMod val="75000"/>
                  </a:schemeClr>
                </a:solidFill>
                <a:latin typeface="Times New Roman" panose="02020603050405020304" pitchFamily="18" charset="0"/>
                <a:cs typeface="Times New Roman" panose="02020603050405020304" pitchFamily="18" charset="0"/>
              </a:rPr>
              <a:t>部分</a:t>
            </a:r>
            <a:r>
              <a:rPr lang="en-US" altLang="zh-CN" dirty="0" smtClean="0">
                <a:solidFill>
                  <a:schemeClr val="bg1">
                    <a:lumMod val="75000"/>
                  </a:schemeClr>
                </a:solidFill>
                <a:latin typeface="Times New Roman" panose="02020603050405020304" pitchFamily="18" charset="0"/>
                <a:cs typeface="Times New Roman" panose="02020603050405020304" pitchFamily="18" charset="0"/>
              </a:rPr>
              <a:t>: </a:t>
            </a:r>
            <a:r>
              <a:rPr lang="zh-CN" altLang="en-US" dirty="0" smtClean="0">
                <a:solidFill>
                  <a:schemeClr val="bg1">
                    <a:lumMod val="75000"/>
                  </a:schemeClr>
                </a:solidFill>
                <a:latin typeface="Times New Roman" panose="02020603050405020304" pitchFamily="18" charset="0"/>
                <a:cs typeface="Times New Roman" panose="02020603050405020304" pitchFamily="18" charset="0"/>
              </a:rPr>
              <a:t>施工</a:t>
            </a:r>
            <a:r>
              <a:rPr lang="zh-CN" altLang="en-US" dirty="0">
                <a:solidFill>
                  <a:schemeClr val="bg1">
                    <a:lumMod val="75000"/>
                  </a:schemeClr>
                </a:solidFill>
                <a:latin typeface="Times New Roman" panose="02020603050405020304" pitchFamily="18" charset="0"/>
                <a:cs typeface="Times New Roman" panose="02020603050405020304" pitchFamily="18" charset="0"/>
              </a:rPr>
              <a:t>中的电气事</a:t>
            </a:r>
            <a:r>
              <a:rPr lang="zh-CN" altLang="en-US" dirty="0" smtClean="0">
                <a:solidFill>
                  <a:schemeClr val="bg1">
                    <a:lumMod val="75000"/>
                  </a:schemeClr>
                </a:solidFill>
                <a:latin typeface="Times New Roman" panose="02020603050405020304" pitchFamily="18" charset="0"/>
                <a:cs typeface="Times New Roman" panose="02020603050405020304" pitchFamily="18" charset="0"/>
              </a:rPr>
              <a:t>故</a:t>
            </a:r>
            <a:endParaRPr lang="zh-CN" altLang="en-US" dirty="0">
              <a:solidFill>
                <a:schemeClr val="bg1">
                  <a:lumMod val="75000"/>
                </a:schemeClr>
              </a:solidFill>
              <a:latin typeface="Times New Roman" panose="02020603050405020304" pitchFamily="18" charset="0"/>
              <a:cs typeface="Times New Roman" panose="02020603050405020304" pitchFamily="18" charset="0"/>
            </a:endParaRPr>
          </a:p>
          <a:p>
            <a:pPr algn="just">
              <a:buClr>
                <a:srgbClr val="3333FF"/>
              </a:buClr>
              <a:buFont typeface="Wingdings" panose="05000000000000000000" pitchFamily="2" charset="2"/>
              <a:buChar char="q"/>
            </a:pPr>
            <a:r>
              <a:rPr lang="zh-CN" altLang="en-US" dirty="0">
                <a:latin typeface="Times New Roman" panose="02020603050405020304" pitchFamily="18" charset="0"/>
                <a:cs typeface="Times New Roman" panose="02020603050405020304" pitchFamily="18" charset="0"/>
              </a:rPr>
              <a:t>第四</a:t>
            </a:r>
            <a:r>
              <a:rPr lang="zh-CN" altLang="en-US" dirty="0" smtClean="0">
                <a:latin typeface="Times New Roman" panose="02020603050405020304" pitchFamily="18" charset="0"/>
                <a:cs typeface="Times New Roman" panose="02020603050405020304" pitchFamily="18" charset="0"/>
              </a:rPr>
              <a:t>部分</a:t>
            </a:r>
            <a:r>
              <a:rPr lang="en-US" altLang="zh-CN" dirty="0" smtClean="0">
                <a:latin typeface="Times New Roman" panose="02020603050405020304" pitchFamily="18" charset="0"/>
                <a:cs typeface="Times New Roman" panose="02020603050405020304" pitchFamily="18" charset="0"/>
              </a:rPr>
              <a:t>: </a:t>
            </a:r>
            <a:r>
              <a:rPr lang="zh-CN" altLang="en-US" dirty="0" smtClean="0">
                <a:latin typeface="Times New Roman" panose="02020603050405020304" pitchFamily="18" charset="0"/>
                <a:cs typeface="Times New Roman" panose="02020603050405020304" pitchFamily="18" charset="0"/>
              </a:rPr>
              <a:t>电气</a:t>
            </a:r>
            <a:r>
              <a:rPr lang="zh-CN" altLang="en-US" dirty="0">
                <a:latin typeface="Times New Roman" panose="02020603050405020304" pitchFamily="18" charset="0"/>
                <a:cs typeface="Times New Roman" panose="02020603050405020304" pitchFamily="18" charset="0"/>
              </a:rPr>
              <a:t>危害预防</a:t>
            </a:r>
            <a:endParaRPr lang="en-US" altLang="en-US" dirty="0">
              <a:latin typeface="Times New Roman" panose="02020603050405020304" pitchFamily="18" charset="0"/>
              <a:cs typeface="Times New Roman" panose="02020603050405020304" pitchFamily="18" charset="0"/>
            </a:endParaRPr>
          </a:p>
          <a:p>
            <a:pPr lvl="1" algn="just">
              <a:buClr>
                <a:srgbClr val="3333FF"/>
              </a:buClr>
              <a:buFont typeface="Wingdings" panose="05000000000000000000" pitchFamily="2" charset="2"/>
              <a:buChar char="§"/>
            </a:pPr>
            <a:r>
              <a:rPr lang="zh-CN" altLang="en-US" dirty="0">
                <a:latin typeface="Times New Roman" panose="02020603050405020304" pitchFamily="18" charset="0"/>
                <a:cs typeface="Times New Roman" panose="02020603050405020304" pitchFamily="18" charset="0"/>
              </a:rPr>
              <a:t>保持架空</a:t>
            </a:r>
            <a:r>
              <a:rPr lang="ja-JP" altLang="en-US" dirty="0">
                <a:latin typeface="Times New Roman" panose="02020603050405020304" pitchFamily="18" charset="0"/>
                <a:cs typeface="Times New Roman" panose="02020603050405020304" pitchFamily="18" charset="0"/>
              </a:rPr>
              <a:t>高压电线</a:t>
            </a:r>
            <a:r>
              <a:rPr lang="zh-CN" altLang="en-US" dirty="0">
                <a:latin typeface="Times New Roman" panose="02020603050405020304" pitchFamily="18" charset="0"/>
                <a:cs typeface="Times New Roman" panose="02020603050405020304" pitchFamily="18" charset="0"/>
              </a:rPr>
              <a:t>的安全距离</a:t>
            </a:r>
            <a:endParaRPr lang="en-US" altLang="en-US" dirty="0">
              <a:latin typeface="Times New Roman" panose="02020603050405020304" pitchFamily="18" charset="0"/>
              <a:cs typeface="Times New Roman" panose="02020603050405020304" pitchFamily="18" charset="0"/>
            </a:endParaRPr>
          </a:p>
          <a:p>
            <a:pPr lvl="1" algn="just">
              <a:buClr>
                <a:srgbClr val="3333FF"/>
              </a:buClr>
              <a:buFont typeface="Wingdings" panose="05000000000000000000" pitchFamily="2" charset="2"/>
              <a:buChar char="§"/>
            </a:pPr>
            <a:r>
              <a:rPr lang="zh-CN" altLang="en-US" dirty="0">
                <a:latin typeface="Times New Roman" panose="02020603050405020304" pitchFamily="18" charset="0"/>
                <a:cs typeface="Times New Roman" panose="02020603050405020304" pitchFamily="18" charset="0"/>
              </a:rPr>
              <a:t>使用接地故障断路器</a:t>
            </a:r>
            <a:r>
              <a:rPr lang="en-US" altLang="zh-CN" dirty="0">
                <a:latin typeface="Times New Roman" panose="02020603050405020304" pitchFamily="18" charset="0"/>
                <a:cs typeface="Times New Roman" panose="02020603050405020304" pitchFamily="18" charset="0"/>
              </a:rPr>
              <a:t>(GFCI)</a:t>
            </a:r>
          </a:p>
          <a:p>
            <a:pPr lvl="1" algn="just">
              <a:buClr>
                <a:srgbClr val="3333FF"/>
              </a:buClr>
              <a:buFont typeface="Wingdings" panose="05000000000000000000" pitchFamily="2" charset="2"/>
              <a:buChar char="§"/>
            </a:pPr>
            <a:r>
              <a:rPr lang="zh-CN" altLang="en-US" dirty="0">
                <a:latin typeface="Times New Roman" panose="02020603050405020304" pitchFamily="18" charset="0"/>
                <a:cs typeface="Times New Roman" panose="02020603050405020304" pitchFamily="18" charset="0"/>
              </a:rPr>
              <a:t>检查便携式工具和延长线</a:t>
            </a:r>
            <a:endParaRPr lang="en-US" altLang="en-US" dirty="0">
              <a:latin typeface="Times New Roman" panose="02020603050405020304" pitchFamily="18" charset="0"/>
              <a:cs typeface="Times New Roman" panose="02020603050405020304" pitchFamily="18" charset="0"/>
            </a:endParaRPr>
          </a:p>
          <a:p>
            <a:pPr lvl="1" algn="just">
              <a:buClr>
                <a:srgbClr val="3333FF"/>
              </a:buClr>
              <a:buFont typeface="Wingdings" panose="05000000000000000000" pitchFamily="2" charset="2"/>
              <a:buChar char="§"/>
            </a:pPr>
            <a:r>
              <a:rPr lang="zh-CN" altLang="en-US" dirty="0">
                <a:latin typeface="Times New Roman" panose="02020603050405020304" pitchFamily="18" charset="0"/>
                <a:cs typeface="Times New Roman" panose="02020603050405020304" pitchFamily="18" charset="0"/>
              </a:rPr>
              <a:t>遵循设计使用电动工具和设备</a:t>
            </a:r>
            <a:endParaRPr lang="en-US" altLang="en-US" dirty="0">
              <a:latin typeface="Times New Roman" panose="02020603050405020304" pitchFamily="18" charset="0"/>
              <a:cs typeface="Times New Roman" panose="02020603050405020304" pitchFamily="18" charset="0"/>
            </a:endParaRPr>
          </a:p>
          <a:p>
            <a:pPr lvl="1" algn="just">
              <a:buClr>
                <a:srgbClr val="3333FF"/>
              </a:buClr>
              <a:buFont typeface="Wingdings" panose="05000000000000000000" pitchFamily="2" charset="2"/>
              <a:buChar char="§"/>
            </a:pPr>
            <a:r>
              <a:rPr lang="zh-CN" altLang="en-US" dirty="0">
                <a:latin typeface="Times New Roman" panose="02020603050405020304" pitchFamily="18" charset="0"/>
                <a:cs typeface="Times New Roman" panose="02020603050405020304" pitchFamily="18" charset="0"/>
              </a:rPr>
              <a:t>遵循上锁</a:t>
            </a:r>
            <a:r>
              <a:rPr lang="en-US" altLang="zh-CN" dirty="0">
                <a:latin typeface="Times New Roman" panose="02020603050405020304" pitchFamily="18" charset="0"/>
                <a:cs typeface="Times New Roman" panose="02020603050405020304" pitchFamily="18" charset="0"/>
              </a:rPr>
              <a:t>/ /</a:t>
            </a:r>
            <a:r>
              <a:rPr lang="zh-CN" altLang="en-US" dirty="0">
                <a:latin typeface="Times New Roman" panose="02020603050405020304" pitchFamily="18" charset="0"/>
                <a:cs typeface="Times New Roman" panose="02020603050405020304" pitchFamily="18" charset="0"/>
              </a:rPr>
              <a:t>挂牌程</a:t>
            </a:r>
            <a:r>
              <a:rPr lang="zh-CN" altLang="en-US" dirty="0" smtClean="0">
                <a:latin typeface="Times New Roman" panose="02020603050405020304" pitchFamily="18" charset="0"/>
                <a:cs typeface="Times New Roman" panose="02020603050405020304" pitchFamily="18" charset="0"/>
              </a:rPr>
              <a:t>序</a:t>
            </a:r>
            <a:endParaRPr lang="en-US" altLang="zh-CN" dirty="0" smtClean="0">
              <a:latin typeface="Times New Roman" panose="02020603050405020304" pitchFamily="18" charset="0"/>
              <a:cs typeface="Times New Roman" panose="02020603050405020304" pitchFamily="18" charset="0"/>
            </a:endParaRPr>
          </a:p>
          <a:p>
            <a:pPr lvl="1" algn="just">
              <a:buClr>
                <a:srgbClr val="3333FF"/>
              </a:buClr>
              <a:buFont typeface="Wingdings" panose="05000000000000000000" pitchFamily="2" charset="2"/>
              <a:buChar char="§"/>
            </a:pPr>
            <a:r>
              <a:rPr lang="zh-CN" altLang="en-US" dirty="0">
                <a:latin typeface="Times New Roman" panose="02020603050405020304" pitchFamily="18" charset="0"/>
                <a:ea typeface="SimSun" panose="02010600030101010101" pitchFamily="2" charset="-122"/>
              </a:rPr>
              <a:t>个人保护设备</a:t>
            </a:r>
            <a:endParaRPr lang="en-US" altLang="en-US" dirty="0">
              <a:latin typeface="Times New Roman" panose="02020603050405020304" pitchFamily="18" charset="0"/>
              <a:cs typeface="Times New Roman" panose="02020603050405020304" pitchFamily="18" charset="0"/>
            </a:endParaRPr>
          </a:p>
          <a:p>
            <a:pPr lvl="1" algn="just">
              <a:buClr>
                <a:srgbClr val="3333FF"/>
              </a:buClr>
              <a:buFont typeface="Wingdings" panose="05000000000000000000" pitchFamily="2" charset="2"/>
              <a:buChar char="§"/>
            </a:pPr>
            <a:r>
              <a:rPr lang="zh-CN" altLang="en-US" dirty="0" smtClean="0">
                <a:latin typeface="Times New Roman" panose="02020603050405020304" pitchFamily="18" charset="0"/>
                <a:cs typeface="Times New Roman" panose="02020603050405020304" pitchFamily="18" charset="0"/>
              </a:rPr>
              <a:t>隔</a:t>
            </a:r>
            <a:r>
              <a:rPr lang="zh-CN" altLang="en-US" dirty="0">
                <a:latin typeface="Times New Roman" panose="02020603050405020304" pitchFamily="18" charset="0"/>
                <a:cs typeface="Times New Roman" panose="02020603050405020304" pitchFamily="18" charset="0"/>
              </a:rPr>
              <a:t>离电气部件</a:t>
            </a:r>
            <a:endParaRPr lang="en-US" altLang="en-US" sz="2000" dirty="0">
              <a:latin typeface="Times New Roman" panose="02020603050405020304" pitchFamily="18" charset="0"/>
              <a:cs typeface="Times New Roman" panose="02020603050405020304" pitchFamily="18" charset="0"/>
            </a:endParaRPr>
          </a:p>
          <a:p>
            <a:endParaRPr lang="en-US" altLang="en-US" dirty="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74</a:t>
            </a:fld>
            <a:endParaRPr lang="en-US" dirty="0"/>
          </a:p>
        </p:txBody>
      </p:sp>
    </p:spTree>
    <p:extLst>
      <p:ext uri="{BB962C8B-B14F-4D97-AF65-F5344CB8AC3E}">
        <p14:creationId xmlns:p14="http://schemas.microsoft.com/office/powerpoint/2010/main" val="118092038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76199" y="960438"/>
            <a:ext cx="8819147" cy="563562"/>
          </a:xfrm>
        </p:spPr>
        <p:txBody>
          <a:bodyPr>
            <a:normAutofit fontScale="90000"/>
          </a:bodyPr>
          <a:lstStyle/>
          <a:p>
            <a:r>
              <a:rPr lang="zh-CN" altLang="en-US" dirty="0" smtClean="0">
                <a:latin typeface="Times New Roman" panose="02020603050405020304" pitchFamily="18" charset="0"/>
                <a:ea typeface="SimSun" panose="02010600030101010101" pitchFamily="2" charset="-122"/>
              </a:rPr>
              <a:t>保</a:t>
            </a:r>
            <a:r>
              <a:rPr lang="zh-CN" altLang="en-US" dirty="0">
                <a:latin typeface="Times New Roman" panose="02020603050405020304" pitchFamily="18" charset="0"/>
                <a:ea typeface="SimSun" panose="02010600030101010101" pitchFamily="2" charset="-122"/>
              </a:rPr>
              <a:t>持架空高压电线的安全距离</a:t>
            </a:r>
            <a:endParaRPr lang="en-US"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75</a:t>
            </a:fld>
            <a:endParaRPr lang="en-US" dirty="0"/>
          </a:p>
        </p:txBody>
      </p:sp>
      <p:sp>
        <p:nvSpPr>
          <p:cNvPr id="8" name="Rectangle 7"/>
          <p:cNvSpPr/>
          <p:nvPr/>
        </p:nvSpPr>
        <p:spPr>
          <a:xfrm>
            <a:off x="4694512" y="3429000"/>
            <a:ext cx="861133" cy="1569660"/>
          </a:xfrm>
          <a:prstGeom prst="rect">
            <a:avLst/>
          </a:prstGeom>
        </p:spPr>
        <p:txBody>
          <a:bodyPr wrap="none">
            <a:spAutoFit/>
          </a:bodyPr>
          <a:lstStyle/>
          <a:p>
            <a:r>
              <a:rPr lang="en-US" altLang="en-US" sz="9600" b="1" dirty="0" smtClean="0">
                <a:solidFill>
                  <a:srgbClr val="00B050"/>
                </a:solidFill>
                <a:latin typeface="Times New Roman" panose="02020603050405020304" pitchFamily="18" charset="0"/>
                <a:cs typeface="Times New Roman" panose="02020603050405020304" pitchFamily="18" charset="0"/>
              </a:rPr>
              <a:t>√</a:t>
            </a:r>
            <a:endParaRPr lang="en-US" sz="9600" b="1" dirty="0">
              <a:solidFill>
                <a:srgbClr val="00B050"/>
              </a:solidFill>
            </a:endParaRPr>
          </a:p>
        </p:txBody>
      </p:sp>
      <p:sp>
        <p:nvSpPr>
          <p:cNvPr id="3" name="Rectangle 2"/>
          <p:cNvSpPr/>
          <p:nvPr/>
        </p:nvSpPr>
        <p:spPr>
          <a:xfrm>
            <a:off x="2438400" y="6250929"/>
            <a:ext cx="4495141" cy="461665"/>
          </a:xfrm>
          <a:prstGeom prst="rect">
            <a:avLst/>
          </a:prstGeom>
        </p:spPr>
        <p:txBody>
          <a:bodyPr wrap="none">
            <a:spAutoFit/>
          </a:bodyPr>
          <a:lstStyle/>
          <a:p>
            <a:r>
              <a:rPr lang="en-US" altLang="en-US" sz="2400" kern="0" dirty="0">
                <a:latin typeface="Times New Roman" panose="02020603050405020304" pitchFamily="18" charset="0"/>
                <a:cs typeface="Times New Roman" panose="02020603050405020304" pitchFamily="18" charset="0"/>
              </a:rPr>
              <a:t>OSHA</a:t>
            </a:r>
            <a:r>
              <a:rPr lang="ja-JP" altLang="en-US" sz="2400" kern="0" dirty="0">
                <a:latin typeface="Times New Roman" panose="02020603050405020304" pitchFamily="18" charset="0"/>
                <a:cs typeface="Times New Roman" panose="02020603050405020304" pitchFamily="18" charset="0"/>
              </a:rPr>
              <a:t>法规：</a:t>
            </a:r>
            <a:r>
              <a:rPr lang="en-US" altLang="en-US" sz="2400" kern="0" dirty="0" smtClean="0">
                <a:latin typeface="Times New Roman" panose="02020603050405020304" pitchFamily="18" charset="0"/>
                <a:cs typeface="Times New Roman" panose="02020603050405020304" pitchFamily="18" charset="0"/>
              </a:rPr>
              <a:t> </a:t>
            </a:r>
            <a:r>
              <a:rPr lang="en-US" altLang="en-US" sz="2400" kern="0" dirty="0" smtClean="0">
                <a:latin typeface="Times New Roman" panose="02020603050405020304" pitchFamily="18" charset="0"/>
                <a:cs typeface="Times New Roman" panose="02020603050405020304" pitchFamily="18" charset="0"/>
                <a:hlinkClick r:id="rId3"/>
              </a:rPr>
              <a:t>1926.600</a:t>
            </a:r>
            <a:r>
              <a:rPr lang="en-US" altLang="en-US" sz="2400" kern="0" dirty="0" smtClean="0">
                <a:latin typeface="Times New Roman" panose="02020603050405020304" pitchFamily="18" charset="0"/>
                <a:cs typeface="Times New Roman" panose="02020603050405020304" pitchFamily="18" charset="0"/>
              </a:rPr>
              <a:t>; </a:t>
            </a:r>
            <a:r>
              <a:rPr lang="en-US" altLang="en-US" sz="2400" kern="0" dirty="0" smtClean="0">
                <a:latin typeface="Times New Roman" panose="02020603050405020304" pitchFamily="18" charset="0"/>
                <a:cs typeface="Times New Roman" panose="02020603050405020304" pitchFamily="18" charset="0"/>
                <a:hlinkClick r:id="rId4"/>
              </a:rPr>
              <a:t>1926.416</a:t>
            </a:r>
            <a:endParaRPr lang="en-US" sz="2400" dirty="0"/>
          </a:p>
        </p:txBody>
      </p:sp>
      <p:sp>
        <p:nvSpPr>
          <p:cNvPr id="5" name="Rectangle 4"/>
          <p:cNvSpPr/>
          <p:nvPr/>
        </p:nvSpPr>
        <p:spPr>
          <a:xfrm>
            <a:off x="1676400" y="1888142"/>
            <a:ext cx="4745210" cy="523220"/>
          </a:xfrm>
          <a:prstGeom prst="rect">
            <a:avLst/>
          </a:prstGeom>
        </p:spPr>
        <p:txBody>
          <a:bodyPr wrap="none">
            <a:spAutoFit/>
          </a:bodyPr>
          <a:lstStyle/>
          <a:p>
            <a:r>
              <a:rPr lang="zh-CN" altLang="en-US" sz="2800" dirty="0">
                <a:latin typeface="Times New Roman" panose="02020603050405020304" pitchFamily="18" charset="0"/>
                <a:ea typeface="SimSun" panose="02010600030101010101" pitchFamily="2" charset="-122"/>
              </a:rPr>
              <a:t>高压</a:t>
            </a:r>
            <a:r>
              <a:rPr lang="zh-CN" altLang="en-US" sz="2800" dirty="0" smtClean="0">
                <a:latin typeface="Times New Roman" panose="02020603050405020304" pitchFamily="18" charset="0"/>
                <a:ea typeface="SimSun" panose="02010600030101010101" pitchFamily="2" charset="-122"/>
              </a:rPr>
              <a:t>电线</a:t>
            </a:r>
            <a:r>
              <a:rPr lang="en-US" altLang="zh-CN" sz="2800" b="1" dirty="0">
                <a:latin typeface="Times" panose="02020603050405020304" pitchFamily="18" charset="0"/>
              </a:rPr>
              <a:t>(</a:t>
            </a:r>
            <a:r>
              <a:rPr lang="zh-CN" altLang="en-US" sz="2800" b="1" dirty="0" smtClean="0">
                <a:latin typeface="Times" panose="02020603050405020304" pitchFamily="18" charset="0"/>
                <a:cs typeface="Times" panose="02020603050405020304" pitchFamily="18" charset="0"/>
              </a:rPr>
              <a:t>假设</a:t>
            </a:r>
            <a:r>
              <a:rPr lang="zh-CN" altLang="en-US" sz="2800" b="1" dirty="0">
                <a:latin typeface="Times" panose="02020603050405020304" pitchFamily="18" charset="0"/>
                <a:cs typeface="Times" panose="02020603050405020304" pitchFamily="18" charset="0"/>
              </a:rPr>
              <a:t>电压为</a:t>
            </a:r>
            <a:r>
              <a:rPr lang="en-US" altLang="zh-CN" sz="2800" b="1" dirty="0" smtClean="0">
                <a:latin typeface="Times" panose="02020603050405020304" pitchFamily="18" charset="0"/>
                <a:cs typeface="Times" panose="02020603050405020304" pitchFamily="18" charset="0"/>
              </a:rPr>
              <a:t>50</a:t>
            </a:r>
            <a:r>
              <a:rPr lang="zh-CN" altLang="en-US" sz="2800" b="1" dirty="0" smtClean="0">
                <a:latin typeface="Times" panose="02020603050405020304" pitchFamily="18" charset="0"/>
                <a:cs typeface="Times" panose="02020603050405020304" pitchFamily="18" charset="0"/>
              </a:rPr>
              <a:t>千伏</a:t>
            </a:r>
            <a:r>
              <a:rPr lang="en-US" altLang="zh-CN" sz="2800" b="1" dirty="0" smtClean="0">
                <a:latin typeface="Times" panose="02020603050405020304" pitchFamily="18" charset="0"/>
                <a:cs typeface="Times" panose="02020603050405020304" pitchFamily="18" charset="0"/>
              </a:rPr>
              <a:t>)</a:t>
            </a:r>
            <a:endParaRPr lang="en-US" sz="2800" b="1" dirty="0">
              <a:latin typeface="Times" panose="02020603050405020304" pitchFamily="18" charset="0"/>
              <a:cs typeface="Times" panose="02020603050405020304" pitchFamily="18" charset="0"/>
            </a:endParaRPr>
          </a:p>
        </p:txBody>
      </p:sp>
      <p:pic>
        <p:nvPicPr>
          <p:cNvPr id="6" name="Picture 5" descr="picture for safety distance" title="picture for safety distance"/>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295400" y="2411361"/>
            <a:ext cx="6925966" cy="3839567"/>
          </a:xfrm>
          <a:prstGeom prst="rect">
            <a:avLst/>
          </a:prstGeom>
        </p:spPr>
      </p:pic>
    </p:spTree>
    <p:extLst>
      <p:ext uri="{BB962C8B-B14F-4D97-AF65-F5344CB8AC3E}">
        <p14:creationId xmlns:p14="http://schemas.microsoft.com/office/powerpoint/2010/main" val="292308683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76199" y="960438"/>
            <a:ext cx="8819147" cy="563562"/>
          </a:xfrm>
        </p:spPr>
        <p:txBody>
          <a:bodyPr>
            <a:normAutofit fontScale="90000"/>
          </a:bodyPr>
          <a:lstStyle/>
          <a:p>
            <a:r>
              <a:rPr lang="zh-CN" altLang="en-US" dirty="0">
                <a:latin typeface="Times New Roman" panose="02020603050405020304" pitchFamily="18" charset="0"/>
                <a:ea typeface="SimSun" panose="02010600030101010101" pitchFamily="2" charset="-122"/>
              </a:rPr>
              <a:t>保持架空高压电线的安全距</a:t>
            </a:r>
            <a:r>
              <a:rPr lang="zh-CN" altLang="en-US" dirty="0" smtClean="0">
                <a:latin typeface="Times New Roman" panose="02020603050405020304" pitchFamily="18" charset="0"/>
                <a:ea typeface="SimSun" panose="02010600030101010101" pitchFamily="2" charset="-122"/>
              </a:rPr>
              <a:t>离 </a:t>
            </a:r>
            <a:endParaRPr lang="en-US"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76</a:t>
            </a:fld>
            <a:endParaRPr lang="en-US" dirty="0"/>
          </a:p>
        </p:txBody>
      </p:sp>
      <p:sp>
        <p:nvSpPr>
          <p:cNvPr id="8" name="Rectangle 7"/>
          <p:cNvSpPr/>
          <p:nvPr/>
        </p:nvSpPr>
        <p:spPr>
          <a:xfrm>
            <a:off x="3581400" y="3429000"/>
            <a:ext cx="861133" cy="1569660"/>
          </a:xfrm>
          <a:prstGeom prst="rect">
            <a:avLst/>
          </a:prstGeom>
        </p:spPr>
        <p:txBody>
          <a:bodyPr wrap="none">
            <a:spAutoFit/>
          </a:bodyPr>
          <a:lstStyle/>
          <a:p>
            <a:r>
              <a:rPr lang="en-US" altLang="en-US" sz="9600" b="1" dirty="0" smtClean="0">
                <a:solidFill>
                  <a:srgbClr val="00B050"/>
                </a:solidFill>
                <a:latin typeface="Times New Roman" panose="02020603050405020304" pitchFamily="18" charset="0"/>
                <a:cs typeface="Times New Roman" panose="02020603050405020304" pitchFamily="18" charset="0"/>
              </a:rPr>
              <a:t>√</a:t>
            </a:r>
            <a:endParaRPr lang="en-US" sz="9600" b="1" dirty="0">
              <a:solidFill>
                <a:srgbClr val="00B050"/>
              </a:solidFill>
            </a:endParaRPr>
          </a:p>
        </p:txBody>
      </p:sp>
      <p:sp>
        <p:nvSpPr>
          <p:cNvPr id="12" name="Rectangle 11"/>
          <p:cNvSpPr/>
          <p:nvPr/>
        </p:nvSpPr>
        <p:spPr>
          <a:xfrm>
            <a:off x="2438400" y="6250929"/>
            <a:ext cx="4495141" cy="461665"/>
          </a:xfrm>
          <a:prstGeom prst="rect">
            <a:avLst/>
          </a:prstGeom>
        </p:spPr>
        <p:txBody>
          <a:bodyPr wrap="none">
            <a:spAutoFit/>
          </a:bodyPr>
          <a:lstStyle/>
          <a:p>
            <a:r>
              <a:rPr lang="en-US" altLang="en-US" sz="2400" kern="0" dirty="0">
                <a:latin typeface="Times New Roman" panose="02020603050405020304" pitchFamily="18" charset="0"/>
                <a:cs typeface="Times New Roman" panose="02020603050405020304" pitchFamily="18" charset="0"/>
              </a:rPr>
              <a:t>OSHA</a:t>
            </a:r>
            <a:r>
              <a:rPr lang="ja-JP" altLang="en-US" sz="2400" kern="0" dirty="0">
                <a:latin typeface="Times New Roman" panose="02020603050405020304" pitchFamily="18" charset="0"/>
                <a:cs typeface="Times New Roman" panose="02020603050405020304" pitchFamily="18" charset="0"/>
              </a:rPr>
              <a:t>法规： </a:t>
            </a:r>
            <a:r>
              <a:rPr lang="en-US" altLang="en-US" sz="2400" kern="0" dirty="0" smtClean="0">
                <a:latin typeface="Times New Roman" panose="02020603050405020304" pitchFamily="18" charset="0"/>
                <a:cs typeface="Times New Roman" panose="02020603050405020304" pitchFamily="18" charset="0"/>
                <a:hlinkClick r:id="rId3"/>
              </a:rPr>
              <a:t>1926.600</a:t>
            </a:r>
            <a:r>
              <a:rPr lang="en-US" altLang="en-US" sz="2400" kern="0" dirty="0" smtClean="0">
                <a:latin typeface="Times New Roman" panose="02020603050405020304" pitchFamily="18" charset="0"/>
                <a:cs typeface="Times New Roman" panose="02020603050405020304" pitchFamily="18" charset="0"/>
              </a:rPr>
              <a:t>; </a:t>
            </a:r>
            <a:r>
              <a:rPr lang="en-US" altLang="en-US" sz="2400" kern="0" dirty="0" smtClean="0">
                <a:latin typeface="Times New Roman" panose="02020603050405020304" pitchFamily="18" charset="0"/>
                <a:cs typeface="Times New Roman" panose="02020603050405020304" pitchFamily="18" charset="0"/>
                <a:hlinkClick r:id="rId4"/>
              </a:rPr>
              <a:t>1926.416</a:t>
            </a:r>
            <a:endParaRPr lang="en-US" sz="2400" dirty="0"/>
          </a:p>
        </p:txBody>
      </p:sp>
      <p:sp>
        <p:nvSpPr>
          <p:cNvPr id="11" name="Rectangle 10"/>
          <p:cNvSpPr/>
          <p:nvPr/>
        </p:nvSpPr>
        <p:spPr>
          <a:xfrm>
            <a:off x="1676400" y="1888142"/>
            <a:ext cx="4745210" cy="523220"/>
          </a:xfrm>
          <a:prstGeom prst="rect">
            <a:avLst/>
          </a:prstGeom>
        </p:spPr>
        <p:txBody>
          <a:bodyPr wrap="none">
            <a:spAutoFit/>
          </a:bodyPr>
          <a:lstStyle/>
          <a:p>
            <a:r>
              <a:rPr lang="zh-CN" altLang="en-US" sz="2800" dirty="0">
                <a:latin typeface="Times New Roman" panose="02020603050405020304" pitchFamily="18" charset="0"/>
                <a:ea typeface="SimSun" panose="02010600030101010101" pitchFamily="2" charset="-122"/>
              </a:rPr>
              <a:t>高压</a:t>
            </a:r>
            <a:r>
              <a:rPr lang="zh-CN" altLang="en-US" sz="2800" dirty="0" smtClean="0">
                <a:latin typeface="Times New Roman" panose="02020603050405020304" pitchFamily="18" charset="0"/>
                <a:ea typeface="SimSun" panose="02010600030101010101" pitchFamily="2" charset="-122"/>
              </a:rPr>
              <a:t>电线</a:t>
            </a:r>
            <a:r>
              <a:rPr lang="en-US" altLang="zh-CN" sz="2800" b="1" dirty="0">
                <a:latin typeface="Times" panose="02020603050405020304" pitchFamily="18" charset="0"/>
              </a:rPr>
              <a:t>(</a:t>
            </a:r>
            <a:r>
              <a:rPr lang="zh-CN" altLang="en-US" sz="2800" b="1" dirty="0" smtClean="0">
                <a:latin typeface="Times" panose="02020603050405020304" pitchFamily="18" charset="0"/>
                <a:cs typeface="Times" panose="02020603050405020304" pitchFamily="18" charset="0"/>
              </a:rPr>
              <a:t>假设</a:t>
            </a:r>
            <a:r>
              <a:rPr lang="zh-CN" altLang="en-US" sz="2800" b="1" dirty="0">
                <a:latin typeface="Times" panose="02020603050405020304" pitchFamily="18" charset="0"/>
                <a:cs typeface="Times" panose="02020603050405020304" pitchFamily="18" charset="0"/>
              </a:rPr>
              <a:t>电压为</a:t>
            </a:r>
            <a:r>
              <a:rPr lang="en-US" altLang="zh-CN" sz="2800" b="1" dirty="0" smtClean="0">
                <a:latin typeface="Times" panose="02020603050405020304" pitchFamily="18" charset="0"/>
                <a:cs typeface="Times" panose="02020603050405020304" pitchFamily="18" charset="0"/>
              </a:rPr>
              <a:t>50</a:t>
            </a:r>
            <a:r>
              <a:rPr lang="zh-CN" altLang="en-US" sz="2800" b="1" dirty="0" smtClean="0">
                <a:latin typeface="Times" panose="02020603050405020304" pitchFamily="18" charset="0"/>
                <a:cs typeface="Times" panose="02020603050405020304" pitchFamily="18" charset="0"/>
              </a:rPr>
              <a:t>千伏</a:t>
            </a:r>
            <a:r>
              <a:rPr lang="en-US" altLang="zh-CN" sz="2800" b="1" dirty="0" smtClean="0">
                <a:latin typeface="Times" panose="02020603050405020304" pitchFamily="18" charset="0"/>
                <a:cs typeface="Times" panose="02020603050405020304" pitchFamily="18" charset="0"/>
              </a:rPr>
              <a:t>)</a:t>
            </a:r>
            <a:endParaRPr lang="en-US" sz="2800" b="1" dirty="0">
              <a:latin typeface="Times" panose="02020603050405020304" pitchFamily="18" charset="0"/>
              <a:cs typeface="Times" panose="02020603050405020304" pitchFamily="18" charset="0"/>
            </a:endParaRPr>
          </a:p>
        </p:txBody>
      </p:sp>
      <p:pic>
        <p:nvPicPr>
          <p:cNvPr id="4" name="Picture 3" descr="picture for safety distance" title="picture for safety distance"/>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2628197"/>
            <a:ext cx="9144000" cy="3671003"/>
          </a:xfrm>
          <a:prstGeom prst="rect">
            <a:avLst/>
          </a:prstGeom>
        </p:spPr>
      </p:pic>
    </p:spTree>
    <p:extLst>
      <p:ext uri="{BB962C8B-B14F-4D97-AF65-F5344CB8AC3E}">
        <p14:creationId xmlns:p14="http://schemas.microsoft.com/office/powerpoint/2010/main" val="319751003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76199" y="960438"/>
            <a:ext cx="8819147" cy="563562"/>
          </a:xfrm>
        </p:spPr>
        <p:txBody>
          <a:bodyPr>
            <a:normAutofit fontScale="90000"/>
          </a:bodyPr>
          <a:lstStyle/>
          <a:p>
            <a:r>
              <a:rPr lang="zh-CN" altLang="en-US" dirty="0" smtClean="0">
                <a:latin typeface="Times New Roman" panose="02020603050405020304" pitchFamily="18" charset="0"/>
                <a:ea typeface="SimSun" panose="02010600030101010101" pitchFamily="2" charset="-122"/>
              </a:rPr>
              <a:t> 保</a:t>
            </a:r>
            <a:r>
              <a:rPr lang="zh-CN" altLang="en-US" dirty="0">
                <a:latin typeface="Times New Roman" panose="02020603050405020304" pitchFamily="18" charset="0"/>
                <a:ea typeface="SimSun" panose="02010600030101010101" pitchFamily="2" charset="-122"/>
              </a:rPr>
              <a:t>持架空高压电线的安全距</a:t>
            </a:r>
            <a:r>
              <a:rPr lang="zh-CN" altLang="en-US" dirty="0" smtClean="0">
                <a:latin typeface="Times New Roman" panose="02020603050405020304" pitchFamily="18" charset="0"/>
                <a:ea typeface="SimSun" panose="02010600030101010101" pitchFamily="2" charset="-122"/>
              </a:rPr>
              <a:t>离 </a:t>
            </a:r>
            <a:endParaRPr lang="en-US"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77</a:t>
            </a:fld>
            <a:endParaRPr lang="en-US" dirty="0"/>
          </a:p>
        </p:txBody>
      </p:sp>
      <p:sp>
        <p:nvSpPr>
          <p:cNvPr id="7" name="Rectangle 2"/>
          <p:cNvSpPr>
            <a:spLocks noChangeArrowheads="1"/>
          </p:cNvSpPr>
          <p:nvPr/>
        </p:nvSpPr>
        <p:spPr bwMode="auto">
          <a:xfrm>
            <a:off x="76200" y="1746244"/>
            <a:ext cx="9067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0" indent="0">
              <a:buClr>
                <a:srgbClr val="0000FF"/>
              </a:buClr>
              <a:buFont typeface="Wingdings" panose="05000000000000000000" pitchFamily="2" charset="2"/>
              <a:buChar char="q"/>
            </a:pPr>
            <a:r>
              <a:rPr lang="en-US" altLang="en-US" sz="2800" dirty="0" smtClean="0">
                <a:latin typeface="Times New Roman" panose="02020603050405020304" pitchFamily="18" charset="0"/>
                <a:ea typeface="MS PGothic" panose="020B0600070205080204" pitchFamily="34" charset="-128"/>
                <a:cs typeface="AR PL UMing HK" charset="0"/>
              </a:rPr>
              <a:t> </a:t>
            </a:r>
            <a:r>
              <a:rPr lang="zh-CN" altLang="en-US" sz="2800" dirty="0">
                <a:latin typeface="Times New Roman" panose="02020603050405020304" pitchFamily="18" charset="0"/>
                <a:cs typeface="Times New Roman" panose="02020603050405020304" pitchFamily="18" charset="0"/>
              </a:rPr>
              <a:t>联系公用事业部门以断开架空或地下电力线的电源</a:t>
            </a:r>
            <a:endParaRPr lang="en-US" altLang="en-US" sz="2800" dirty="0">
              <a:latin typeface="Times New Roman" panose="02020603050405020304" pitchFamily="18" charset="0"/>
              <a:cs typeface="Times New Roman" panose="02020603050405020304" pitchFamily="18" charset="0"/>
            </a:endParaRPr>
          </a:p>
        </p:txBody>
      </p:sp>
      <p:sp>
        <p:nvSpPr>
          <p:cNvPr id="11" name="Rectangle 10"/>
          <p:cNvSpPr/>
          <p:nvPr/>
        </p:nvSpPr>
        <p:spPr>
          <a:xfrm>
            <a:off x="5181600" y="4983540"/>
            <a:ext cx="861133" cy="1569660"/>
          </a:xfrm>
          <a:prstGeom prst="rect">
            <a:avLst/>
          </a:prstGeom>
        </p:spPr>
        <p:txBody>
          <a:bodyPr wrap="none">
            <a:spAutoFit/>
          </a:bodyPr>
          <a:lstStyle/>
          <a:p>
            <a:r>
              <a:rPr lang="en-US" altLang="en-US" sz="9600" b="1" dirty="0" smtClean="0">
                <a:solidFill>
                  <a:srgbClr val="00B050"/>
                </a:solidFill>
                <a:latin typeface="Times New Roman" panose="02020603050405020304" pitchFamily="18" charset="0"/>
                <a:cs typeface="Times New Roman" panose="02020603050405020304" pitchFamily="18" charset="0"/>
              </a:rPr>
              <a:t>√</a:t>
            </a:r>
            <a:endParaRPr lang="en-US" sz="9600" b="1" dirty="0">
              <a:solidFill>
                <a:srgbClr val="00B050"/>
              </a:solidFill>
            </a:endParaRPr>
          </a:p>
        </p:txBody>
      </p:sp>
      <p:sp>
        <p:nvSpPr>
          <p:cNvPr id="12" name="AutoShape 4"/>
          <p:cNvSpPr>
            <a:spLocks noChangeArrowheads="1"/>
          </p:cNvSpPr>
          <p:nvPr/>
        </p:nvSpPr>
        <p:spPr bwMode="auto">
          <a:xfrm>
            <a:off x="228600" y="3673400"/>
            <a:ext cx="3657600" cy="1682756"/>
          </a:xfrm>
          <a:prstGeom prst="wedgeRoundRectCallout">
            <a:avLst>
              <a:gd name="adj1" fmla="val 56266"/>
              <a:gd name="adj2" fmla="val 51025"/>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30000"/>
              </a:spcBef>
            </a:pPr>
            <a:r>
              <a:rPr lang="zh-CN" altLang="en-US" sz="3200" dirty="0">
                <a:latin typeface="Times" panose="02020603060405020304" pitchFamily="18" charset="0"/>
              </a:rPr>
              <a:t>首先让我打电话给公用事业公司以切断电源。</a:t>
            </a:r>
            <a:endParaRPr lang="en-US" altLang="en-US" sz="3200" b="1" dirty="0">
              <a:latin typeface="Times" panose="02020603060405020304" pitchFamily="18" charset="0"/>
              <a:sym typeface="Helvetica Neue" charset="0"/>
            </a:endParaRPr>
          </a:p>
        </p:txBody>
      </p:sp>
      <p:pic>
        <p:nvPicPr>
          <p:cNvPr id="13" name="Picture 12" descr="It shows safe procedure of de-energized overhead power lines" title="de-energized overhead power line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66640" y="2736844"/>
            <a:ext cx="5148760" cy="3816356"/>
          </a:xfrm>
          <a:prstGeom prst="rect">
            <a:avLst/>
          </a:prstGeom>
        </p:spPr>
      </p:pic>
      <p:sp>
        <p:nvSpPr>
          <p:cNvPr id="14" name="Rectangle 13"/>
          <p:cNvSpPr/>
          <p:nvPr/>
        </p:nvSpPr>
        <p:spPr>
          <a:xfrm>
            <a:off x="76200" y="6114534"/>
            <a:ext cx="3179075" cy="461665"/>
          </a:xfrm>
          <a:prstGeom prst="rect">
            <a:avLst/>
          </a:prstGeom>
        </p:spPr>
        <p:txBody>
          <a:bodyPr wrap="none">
            <a:spAutoFit/>
          </a:bodyPr>
          <a:lstStyle/>
          <a:p>
            <a:r>
              <a:rPr lang="en-US" altLang="en-US" sz="2400" kern="0" dirty="0">
                <a:latin typeface="Times New Roman" panose="02020603050405020304" pitchFamily="18" charset="0"/>
                <a:cs typeface="Times New Roman" panose="02020603050405020304" pitchFamily="18" charset="0"/>
              </a:rPr>
              <a:t>OSHA</a:t>
            </a:r>
            <a:r>
              <a:rPr lang="ja-JP" altLang="en-US" sz="2400" kern="0" dirty="0">
                <a:latin typeface="Times New Roman" panose="02020603050405020304" pitchFamily="18" charset="0"/>
                <a:cs typeface="Times New Roman" panose="02020603050405020304" pitchFamily="18" charset="0"/>
              </a:rPr>
              <a:t>法规： </a:t>
            </a:r>
            <a:r>
              <a:rPr lang="en-US" altLang="en-US" sz="2400" kern="0" dirty="0" smtClean="0">
                <a:latin typeface="Times New Roman" panose="02020603050405020304" pitchFamily="18" charset="0"/>
                <a:cs typeface="Times New Roman" panose="02020603050405020304" pitchFamily="18" charset="0"/>
                <a:hlinkClick r:id="rId4"/>
              </a:rPr>
              <a:t>1926.961</a:t>
            </a:r>
            <a:endParaRPr lang="en-US" sz="2400" dirty="0"/>
          </a:p>
        </p:txBody>
      </p:sp>
    </p:spTree>
    <p:extLst>
      <p:ext uri="{BB962C8B-B14F-4D97-AF65-F5344CB8AC3E}">
        <p14:creationId xmlns:p14="http://schemas.microsoft.com/office/powerpoint/2010/main" val="85362404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76199" y="960438"/>
            <a:ext cx="8819147" cy="563562"/>
          </a:xfrm>
        </p:spPr>
        <p:txBody>
          <a:bodyPr>
            <a:normAutofit fontScale="90000"/>
          </a:bodyPr>
          <a:lstStyle/>
          <a:p>
            <a:r>
              <a:rPr lang="zh-CN" altLang="en-US" dirty="0" smtClean="0">
                <a:latin typeface="Times New Roman" panose="02020603050405020304" pitchFamily="18" charset="0"/>
                <a:ea typeface="SimSun" panose="02010600030101010101" pitchFamily="2" charset="-122"/>
              </a:rPr>
              <a:t> 保</a:t>
            </a:r>
            <a:r>
              <a:rPr lang="zh-CN" altLang="en-US" dirty="0">
                <a:latin typeface="Times New Roman" panose="02020603050405020304" pitchFamily="18" charset="0"/>
                <a:ea typeface="SimSun" panose="02010600030101010101" pitchFamily="2" charset="-122"/>
              </a:rPr>
              <a:t>持架空高压电线的安全距</a:t>
            </a:r>
            <a:r>
              <a:rPr lang="zh-CN" altLang="en-US" dirty="0" smtClean="0">
                <a:latin typeface="Times New Roman" panose="02020603050405020304" pitchFamily="18" charset="0"/>
                <a:ea typeface="SimSun" panose="02010600030101010101" pitchFamily="2" charset="-122"/>
              </a:rPr>
              <a:t>离  </a:t>
            </a:r>
            <a:endParaRPr lang="en-US"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78</a:t>
            </a:fld>
            <a:endParaRPr lang="en-US" dirty="0"/>
          </a:p>
        </p:txBody>
      </p:sp>
      <p:sp>
        <p:nvSpPr>
          <p:cNvPr id="20" name="Rectangle 2"/>
          <p:cNvSpPr>
            <a:spLocks noChangeArrowheads="1"/>
          </p:cNvSpPr>
          <p:nvPr/>
        </p:nvSpPr>
        <p:spPr bwMode="auto">
          <a:xfrm>
            <a:off x="1" y="1724572"/>
            <a:ext cx="469063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0" indent="0">
              <a:buClr>
                <a:srgbClr val="0000FF"/>
              </a:buClr>
              <a:buFont typeface="Wingdings" panose="05000000000000000000" pitchFamily="2" charset="2"/>
              <a:buChar char="q"/>
            </a:pPr>
            <a:r>
              <a:rPr lang="en-US" altLang="en-US" sz="2800" dirty="0" smtClean="0">
                <a:latin typeface="Times New Roman" panose="02020603050405020304" pitchFamily="18" charset="0"/>
                <a:ea typeface="MS PGothic" panose="020B0600070205080204" pitchFamily="34" charset="-128"/>
                <a:cs typeface="AR PL UMing HK" charset="0"/>
              </a:rPr>
              <a:t> </a:t>
            </a:r>
            <a:r>
              <a:rPr lang="zh-CN" altLang="en-US" sz="2800" dirty="0">
                <a:latin typeface="Times New Roman" panose="02020603050405020304" pitchFamily="18" charset="0"/>
                <a:cs typeface="Times New Roman" panose="02020603050405020304" pitchFamily="18" charset="0"/>
              </a:rPr>
              <a:t>使用不导电的</a:t>
            </a:r>
            <a:r>
              <a:rPr lang="zh-CN" altLang="en-US" sz="2800" dirty="0" smtClean="0">
                <a:latin typeface="Times New Roman" panose="02020603050405020304" pitchFamily="18" charset="0"/>
                <a:cs typeface="Times New Roman" panose="02020603050405020304" pitchFamily="18" charset="0"/>
              </a:rPr>
              <a:t>木材</a:t>
            </a:r>
            <a:r>
              <a:rPr lang="en-US" altLang="zh-CN" sz="2800" dirty="0" smtClean="0">
                <a:latin typeface="Times New Roman" panose="02020603050405020304" pitchFamily="18" charset="0"/>
                <a:cs typeface="Times New Roman" panose="02020603050405020304" pitchFamily="18" charset="0"/>
              </a:rPr>
              <a:t>/</a:t>
            </a:r>
            <a:r>
              <a:rPr lang="zh-CN" altLang="en-US" sz="2800" dirty="0" smtClean="0">
                <a:latin typeface="Times New Roman" panose="02020603050405020304" pitchFamily="18" charset="0"/>
                <a:cs typeface="Times New Roman" panose="02020603050405020304" pitchFamily="18" charset="0"/>
              </a:rPr>
              <a:t>玻璃</a:t>
            </a:r>
            <a:r>
              <a:rPr lang="en-US" altLang="zh-CN" sz="2800" dirty="0" smtClean="0">
                <a:latin typeface="Times New Roman" panose="02020603050405020304" pitchFamily="18" charset="0"/>
                <a:cs typeface="Times New Roman" panose="02020603050405020304" pitchFamily="18" charset="0"/>
              </a:rPr>
              <a:t>/		</a:t>
            </a:r>
            <a:r>
              <a:rPr lang="zh-CN" altLang="en-US" sz="2800" dirty="0" smtClean="0">
                <a:latin typeface="Times New Roman" panose="02020603050405020304" pitchFamily="18" charset="0"/>
                <a:cs typeface="Times New Roman" panose="02020603050405020304" pitchFamily="18" charset="0"/>
              </a:rPr>
              <a:t>纤维</a:t>
            </a:r>
            <a:r>
              <a:rPr lang="zh-CN" altLang="en-US" sz="2800" dirty="0">
                <a:latin typeface="Times New Roman" panose="02020603050405020304" pitchFamily="18" charset="0"/>
                <a:cs typeface="Times New Roman" panose="02020603050405020304" pitchFamily="18" charset="0"/>
              </a:rPr>
              <a:t>梯子</a:t>
            </a:r>
            <a:endParaRPr lang="en-US" altLang="en-US" sz="2800" dirty="0">
              <a:latin typeface="Times New Roman" panose="02020603050405020304" pitchFamily="18" charset="0"/>
              <a:cs typeface="Times New Roman" panose="02020603050405020304" pitchFamily="18" charset="0"/>
            </a:endParaRPr>
          </a:p>
        </p:txBody>
      </p:sp>
      <p:sp>
        <p:nvSpPr>
          <p:cNvPr id="21" name="Rectangle 20"/>
          <p:cNvSpPr/>
          <p:nvPr/>
        </p:nvSpPr>
        <p:spPr>
          <a:xfrm>
            <a:off x="2613311" y="4467772"/>
            <a:ext cx="861133" cy="1569660"/>
          </a:xfrm>
          <a:prstGeom prst="rect">
            <a:avLst/>
          </a:prstGeom>
        </p:spPr>
        <p:txBody>
          <a:bodyPr wrap="none">
            <a:spAutoFit/>
          </a:bodyPr>
          <a:lstStyle/>
          <a:p>
            <a:r>
              <a:rPr lang="en-US" altLang="en-US" sz="9600" b="1" dirty="0" smtClean="0">
                <a:solidFill>
                  <a:srgbClr val="00B050"/>
                </a:solidFill>
                <a:latin typeface="Times New Roman" panose="02020603050405020304" pitchFamily="18" charset="0"/>
                <a:cs typeface="Times New Roman" panose="02020603050405020304" pitchFamily="18" charset="0"/>
              </a:rPr>
              <a:t>√</a:t>
            </a:r>
            <a:endParaRPr lang="en-US" sz="9600" b="1" dirty="0">
              <a:solidFill>
                <a:srgbClr val="00B050"/>
              </a:solidFill>
            </a:endParaRPr>
          </a:p>
        </p:txBody>
      </p:sp>
      <p:sp>
        <p:nvSpPr>
          <p:cNvPr id="22" name="Rectangle 2"/>
          <p:cNvSpPr>
            <a:spLocks noChangeArrowheads="1"/>
          </p:cNvSpPr>
          <p:nvPr/>
        </p:nvSpPr>
        <p:spPr bwMode="auto">
          <a:xfrm>
            <a:off x="4690637" y="1762963"/>
            <a:ext cx="357242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0" indent="0">
              <a:buClr>
                <a:srgbClr val="0000FF"/>
              </a:buClr>
              <a:buFont typeface="Wingdings" panose="05000000000000000000" pitchFamily="2" charset="2"/>
              <a:buChar char="q"/>
            </a:pPr>
            <a:r>
              <a:rPr lang="en-US" altLang="en-US" sz="2800" dirty="0" smtClean="0">
                <a:latin typeface="Times New Roman" panose="02020603050405020304" pitchFamily="18" charset="0"/>
                <a:ea typeface="MS PGothic" panose="020B0600070205080204" pitchFamily="34" charset="-128"/>
                <a:cs typeface="AR PL UMing HK" charset="0"/>
              </a:rPr>
              <a:t> </a:t>
            </a:r>
            <a:r>
              <a:rPr lang="zh-CN" altLang="en-US" sz="2800" dirty="0">
                <a:latin typeface="Times New Roman" panose="02020603050405020304" pitchFamily="18" charset="0"/>
                <a:cs typeface="Times New Roman" panose="02020603050405020304" pitchFamily="18" charset="0"/>
              </a:rPr>
              <a:t>放置警告标志</a:t>
            </a:r>
            <a:endParaRPr lang="en-US" altLang="en-US" sz="2800" dirty="0">
              <a:latin typeface="Times New Roman" panose="02020603050405020304" pitchFamily="18" charset="0"/>
              <a:cs typeface="Times New Roman" panose="02020603050405020304" pitchFamily="18" charset="0"/>
            </a:endParaRPr>
          </a:p>
        </p:txBody>
      </p:sp>
      <p:sp>
        <p:nvSpPr>
          <p:cNvPr id="23" name="Rectangle 22"/>
          <p:cNvSpPr/>
          <p:nvPr/>
        </p:nvSpPr>
        <p:spPr>
          <a:xfrm>
            <a:off x="8232734" y="4652081"/>
            <a:ext cx="861133" cy="1569660"/>
          </a:xfrm>
          <a:prstGeom prst="rect">
            <a:avLst/>
          </a:prstGeom>
        </p:spPr>
        <p:txBody>
          <a:bodyPr wrap="none">
            <a:spAutoFit/>
          </a:bodyPr>
          <a:lstStyle/>
          <a:p>
            <a:r>
              <a:rPr lang="en-US" altLang="en-US" sz="9600" b="1" dirty="0" smtClean="0">
                <a:solidFill>
                  <a:srgbClr val="00B050"/>
                </a:solidFill>
                <a:latin typeface="Times New Roman" panose="02020603050405020304" pitchFamily="18" charset="0"/>
                <a:cs typeface="Times New Roman" panose="02020603050405020304" pitchFamily="18" charset="0"/>
              </a:rPr>
              <a:t>√</a:t>
            </a:r>
            <a:endParaRPr lang="en-US" sz="9600" b="1" dirty="0">
              <a:solidFill>
                <a:srgbClr val="00B050"/>
              </a:solidFill>
            </a:endParaRPr>
          </a:p>
        </p:txBody>
      </p:sp>
      <p:pic>
        <p:nvPicPr>
          <p:cNvPr id="24" name="Picture 23" descr="This is an example of wood ladder" title="wood ladde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32747" y="3394987"/>
            <a:ext cx="1380564" cy="3234413"/>
          </a:xfrm>
          <a:prstGeom prst="rect">
            <a:avLst/>
          </a:prstGeom>
        </p:spPr>
      </p:pic>
      <p:pic>
        <p:nvPicPr>
          <p:cNvPr id="25" name="Picture 2" descr="âpowerline warning sign oshaâçå¾çæç´¢ç»æ"/>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04862" y="2534971"/>
            <a:ext cx="3540636" cy="372487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4897526" y="2334399"/>
            <a:ext cx="3332964" cy="461665"/>
          </a:xfrm>
          <a:prstGeom prst="rect">
            <a:avLst/>
          </a:prstGeom>
        </p:spPr>
        <p:txBody>
          <a:bodyPr wrap="none">
            <a:spAutoFit/>
          </a:bodyPr>
          <a:lstStyle/>
          <a:p>
            <a:r>
              <a:rPr lang="en-US" altLang="en-US" sz="2400" kern="0" dirty="0">
                <a:latin typeface="Times New Roman" panose="02020603050405020304" pitchFamily="18" charset="0"/>
                <a:cs typeface="Times New Roman" panose="02020603050405020304" pitchFamily="18" charset="0"/>
              </a:rPr>
              <a:t>OSHA</a:t>
            </a:r>
            <a:r>
              <a:rPr lang="ja-JP" altLang="en-US" sz="2400" kern="0" dirty="0">
                <a:latin typeface="Times New Roman" panose="02020603050405020304" pitchFamily="18" charset="0"/>
                <a:cs typeface="Times New Roman" panose="02020603050405020304" pitchFamily="18" charset="0"/>
              </a:rPr>
              <a:t>法规： </a:t>
            </a:r>
            <a:r>
              <a:rPr lang="en-US" altLang="en-US" sz="2400" kern="0" dirty="0" smtClean="0">
                <a:latin typeface="Times New Roman" panose="02020603050405020304" pitchFamily="18" charset="0"/>
                <a:cs typeface="Times New Roman" panose="02020603050405020304" pitchFamily="18" charset="0"/>
                <a:hlinkClick r:id="rId5"/>
              </a:rPr>
              <a:t>1926.1408</a:t>
            </a:r>
            <a:endParaRPr lang="en-US" sz="2400" dirty="0"/>
          </a:p>
        </p:txBody>
      </p:sp>
      <p:sp>
        <p:nvSpPr>
          <p:cNvPr id="12" name="Rectangle 11"/>
          <p:cNvSpPr/>
          <p:nvPr/>
        </p:nvSpPr>
        <p:spPr>
          <a:xfrm>
            <a:off x="273434" y="2867556"/>
            <a:ext cx="3332964" cy="461665"/>
          </a:xfrm>
          <a:prstGeom prst="rect">
            <a:avLst/>
          </a:prstGeom>
        </p:spPr>
        <p:txBody>
          <a:bodyPr wrap="none">
            <a:spAutoFit/>
          </a:bodyPr>
          <a:lstStyle/>
          <a:p>
            <a:r>
              <a:rPr lang="en-US" altLang="en-US" sz="2400" kern="0" dirty="0">
                <a:latin typeface="Times New Roman" panose="02020603050405020304" pitchFamily="18" charset="0"/>
                <a:cs typeface="Times New Roman" panose="02020603050405020304" pitchFamily="18" charset="0"/>
              </a:rPr>
              <a:t>OSHA</a:t>
            </a:r>
            <a:r>
              <a:rPr lang="ja-JP" altLang="en-US" sz="2400" kern="0" dirty="0">
                <a:latin typeface="Times New Roman" panose="02020603050405020304" pitchFamily="18" charset="0"/>
                <a:cs typeface="Times New Roman" panose="02020603050405020304" pitchFamily="18" charset="0"/>
              </a:rPr>
              <a:t>法规： </a:t>
            </a:r>
            <a:r>
              <a:rPr lang="en-US" altLang="en-US" sz="2400" kern="0" dirty="0" smtClean="0">
                <a:latin typeface="Times New Roman" panose="02020603050405020304" pitchFamily="18" charset="0"/>
                <a:cs typeface="Times New Roman" panose="02020603050405020304" pitchFamily="18" charset="0"/>
                <a:hlinkClick r:id="rId6"/>
              </a:rPr>
              <a:t>1926.1053</a:t>
            </a:r>
            <a:endParaRPr lang="en-US" sz="2400" dirty="0"/>
          </a:p>
        </p:txBody>
      </p:sp>
    </p:spTree>
    <p:extLst>
      <p:ext uri="{BB962C8B-B14F-4D97-AF65-F5344CB8AC3E}">
        <p14:creationId xmlns:p14="http://schemas.microsoft.com/office/powerpoint/2010/main" val="194435343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76199" y="960438"/>
            <a:ext cx="8819147" cy="563562"/>
          </a:xfrm>
        </p:spPr>
        <p:txBody>
          <a:bodyPr>
            <a:normAutofit fontScale="90000"/>
          </a:bodyPr>
          <a:lstStyle/>
          <a:p>
            <a:r>
              <a:rPr lang="zh-CN" altLang="en-US" dirty="0">
                <a:latin typeface="Times New Roman" panose="02020603050405020304" pitchFamily="18" charset="0"/>
                <a:ea typeface="SimSun" panose="02010600030101010101" pitchFamily="2" charset="-122"/>
              </a:rPr>
              <a:t>保持架空高压电线的安全距</a:t>
            </a:r>
            <a:r>
              <a:rPr lang="zh-CN" altLang="en-US" dirty="0" smtClean="0">
                <a:latin typeface="Times New Roman" panose="02020603050405020304" pitchFamily="18" charset="0"/>
                <a:ea typeface="SimSun" panose="02010600030101010101" pitchFamily="2" charset="-122"/>
              </a:rPr>
              <a:t>离  </a:t>
            </a:r>
            <a:endParaRPr lang="en-US"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79</a:t>
            </a:fld>
            <a:endParaRPr lang="en-US" dirty="0"/>
          </a:p>
        </p:txBody>
      </p:sp>
      <p:sp>
        <p:nvSpPr>
          <p:cNvPr id="11" name="Rectangle 2"/>
          <p:cNvSpPr>
            <a:spLocks noChangeArrowheads="1"/>
          </p:cNvSpPr>
          <p:nvPr/>
        </p:nvSpPr>
        <p:spPr bwMode="auto">
          <a:xfrm>
            <a:off x="228600" y="1828276"/>
            <a:ext cx="8839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buClr>
                <a:srgbClr val="0000FF"/>
              </a:buClr>
              <a:buFont typeface="Wingdings" panose="05000000000000000000" pitchFamily="2" charset="2"/>
              <a:buChar char="q"/>
            </a:pPr>
            <a:r>
              <a:rPr lang="zh-CN" altLang="en-US" sz="2800" dirty="0">
                <a:latin typeface="Times New Roman" panose="02020603050405020304" pitchFamily="18" charset="0"/>
                <a:cs typeface="Times New Roman" panose="02020603050405020304" pitchFamily="18" charset="0"/>
              </a:rPr>
              <a:t>调查施工现场 </a:t>
            </a:r>
            <a:endParaRPr lang="en-US" altLang="en-US" sz="2800" dirty="0">
              <a:latin typeface="Times New Roman" panose="02020603050405020304" pitchFamily="18" charset="0"/>
              <a:cs typeface="Times New Roman" panose="02020603050405020304" pitchFamily="18" charset="0"/>
            </a:endParaRPr>
          </a:p>
          <a:p>
            <a:pPr marL="457200" indent="-457200">
              <a:buClr>
                <a:srgbClr val="0000FF"/>
              </a:buClr>
              <a:buFont typeface="Wingdings" panose="05000000000000000000" pitchFamily="2" charset="2"/>
              <a:buChar char="q"/>
            </a:pPr>
            <a:r>
              <a:rPr lang="zh-CN" altLang="en-US" sz="2800" dirty="0">
                <a:latin typeface="Times New Roman" panose="02020603050405020304" pitchFamily="18" charset="0"/>
                <a:cs typeface="Times New Roman" panose="02020603050405020304" pitchFamily="18" charset="0"/>
              </a:rPr>
              <a:t>电力线下不得放置任何材料</a:t>
            </a:r>
            <a:r>
              <a:rPr lang="en-US" altLang="zh-CN" sz="2800" dirty="0">
                <a:latin typeface="Times New Roman" panose="02020603050405020304" pitchFamily="18" charset="0"/>
                <a:cs typeface="Times New Roman" panose="02020603050405020304" pitchFamily="18" charset="0"/>
              </a:rPr>
              <a:t>/</a:t>
            </a:r>
            <a:r>
              <a:rPr lang="zh-CN" altLang="en-US" sz="2800" dirty="0">
                <a:latin typeface="Times New Roman" panose="02020603050405020304" pitchFamily="18" charset="0"/>
                <a:cs typeface="Times New Roman" panose="02020603050405020304" pitchFamily="18" charset="0"/>
              </a:rPr>
              <a:t>设备</a:t>
            </a:r>
            <a:endParaRPr lang="en-GB" altLang="en-US" sz="2800" dirty="0">
              <a:latin typeface="Times New Roman" panose="02020603050405020304" pitchFamily="18" charset="0"/>
              <a:cs typeface="Times New Roman" panose="02020603050405020304" pitchFamily="18" charset="0"/>
            </a:endParaRPr>
          </a:p>
        </p:txBody>
      </p:sp>
      <p:pic>
        <p:nvPicPr>
          <p:cNvPr id="12" name="Picture 1" descr="It illustrates a worker to conduct construction survey sites" title="construction site survey"/>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950806" y="3555033"/>
            <a:ext cx="2590800" cy="2769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 descr="It shows a real hazards of overhead power line" title="power line hazards"/>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368800" y="3543300"/>
            <a:ext cx="4013200"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ounded Rectangle 17" descr="It shows the location of hazards under overhead power lines" title="rectangle"/>
          <p:cNvSpPr>
            <a:spLocks noChangeArrowheads="1"/>
          </p:cNvSpPr>
          <p:nvPr/>
        </p:nvSpPr>
        <p:spPr bwMode="auto">
          <a:xfrm rot="21259375">
            <a:off x="5633263" y="4247239"/>
            <a:ext cx="2214038" cy="1646495"/>
          </a:xfrm>
          <a:prstGeom prst="roundRect">
            <a:avLst>
              <a:gd name="adj" fmla="val 16667"/>
            </a:avLst>
          </a:prstGeom>
          <a:noFill/>
          <a:ln w="47625">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pPr eaLnBrk="1" hangingPunct="1">
              <a:buSzPct val="100000"/>
              <a:buFont typeface="Times New Roman" panose="02020603050405020304" pitchFamily="18" charset="0"/>
              <a:buNone/>
            </a:pPr>
            <a:endParaRPr lang="en-US" altLang="en-US" dirty="0">
              <a:cs typeface="Arial" panose="020B0604020202020204" pitchFamily="34" charset="0"/>
            </a:endParaRPr>
          </a:p>
        </p:txBody>
      </p:sp>
      <p:sp>
        <p:nvSpPr>
          <p:cNvPr id="15" name="Rectangle 14"/>
          <p:cNvSpPr/>
          <p:nvPr/>
        </p:nvSpPr>
        <p:spPr>
          <a:xfrm>
            <a:off x="4494565" y="3626060"/>
            <a:ext cx="915635" cy="1631216"/>
          </a:xfrm>
          <a:prstGeom prst="rect">
            <a:avLst/>
          </a:prstGeom>
        </p:spPr>
        <p:txBody>
          <a:bodyPr wrap="non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
        <p:nvSpPr>
          <p:cNvPr id="16" name="Rectangle 15"/>
          <p:cNvSpPr/>
          <p:nvPr/>
        </p:nvSpPr>
        <p:spPr>
          <a:xfrm>
            <a:off x="103682" y="4263420"/>
            <a:ext cx="861133" cy="1569660"/>
          </a:xfrm>
          <a:prstGeom prst="rect">
            <a:avLst/>
          </a:prstGeom>
        </p:spPr>
        <p:txBody>
          <a:bodyPr wrap="none">
            <a:spAutoFit/>
          </a:bodyPr>
          <a:lstStyle/>
          <a:p>
            <a:r>
              <a:rPr lang="en-US" altLang="en-US" sz="9600" b="1" dirty="0" smtClean="0">
                <a:solidFill>
                  <a:srgbClr val="00B050"/>
                </a:solidFill>
                <a:latin typeface="Times New Roman" panose="02020603050405020304" pitchFamily="18" charset="0"/>
                <a:cs typeface="Times New Roman" panose="02020603050405020304" pitchFamily="18" charset="0"/>
              </a:rPr>
              <a:t>√</a:t>
            </a:r>
            <a:endParaRPr lang="en-US" sz="9600" b="1" dirty="0">
              <a:solidFill>
                <a:srgbClr val="00B050"/>
              </a:solidFill>
            </a:endParaRPr>
          </a:p>
        </p:txBody>
      </p:sp>
      <p:sp>
        <p:nvSpPr>
          <p:cNvPr id="17" name="Rectangle 16"/>
          <p:cNvSpPr/>
          <p:nvPr/>
        </p:nvSpPr>
        <p:spPr>
          <a:xfrm>
            <a:off x="5486400" y="3580876"/>
            <a:ext cx="1415772" cy="584775"/>
          </a:xfrm>
          <a:prstGeom prst="rect">
            <a:avLst/>
          </a:prstGeom>
        </p:spPr>
        <p:txBody>
          <a:bodyPr wrap="none">
            <a:spAutoFit/>
          </a:bodyPr>
          <a:lstStyle/>
          <a:p>
            <a:r>
              <a:rPr lang="zh-CN" altLang="en-US" sz="3200" dirty="0">
                <a:latin typeface="Times New Roman" panose="02020603050405020304" pitchFamily="18" charset="0"/>
                <a:ea typeface="AR PL UMing HK" charset="0"/>
                <a:cs typeface="Times New Roman" panose="02020603050405020304" pitchFamily="18" charset="0"/>
              </a:rPr>
              <a:t>电力线</a:t>
            </a:r>
            <a:endParaRPr lang="en-US" sz="3200" b="1" dirty="0"/>
          </a:p>
        </p:txBody>
      </p:sp>
      <p:sp>
        <p:nvSpPr>
          <p:cNvPr id="19" name="Rectangle 18"/>
          <p:cNvSpPr/>
          <p:nvPr/>
        </p:nvSpPr>
        <p:spPr>
          <a:xfrm>
            <a:off x="228600" y="2988821"/>
            <a:ext cx="3179075" cy="461665"/>
          </a:xfrm>
          <a:prstGeom prst="rect">
            <a:avLst/>
          </a:prstGeom>
        </p:spPr>
        <p:txBody>
          <a:bodyPr wrap="none">
            <a:spAutoFit/>
          </a:bodyPr>
          <a:lstStyle/>
          <a:p>
            <a:r>
              <a:rPr lang="en-US" altLang="en-US" sz="2400" kern="0" dirty="0">
                <a:latin typeface="Times New Roman" panose="02020603050405020304" pitchFamily="18" charset="0"/>
                <a:cs typeface="Times New Roman" panose="02020603050405020304" pitchFamily="18" charset="0"/>
              </a:rPr>
              <a:t>OSHA</a:t>
            </a:r>
            <a:r>
              <a:rPr lang="ja-JP" altLang="en-US" sz="2400" kern="0" dirty="0">
                <a:latin typeface="Times New Roman" panose="02020603050405020304" pitchFamily="18" charset="0"/>
                <a:cs typeface="Times New Roman" panose="02020603050405020304" pitchFamily="18" charset="0"/>
              </a:rPr>
              <a:t>法规： </a:t>
            </a:r>
            <a:r>
              <a:rPr lang="en-US" altLang="en-US" sz="2400" kern="0" dirty="0" smtClean="0">
                <a:latin typeface="Times New Roman" panose="02020603050405020304" pitchFamily="18" charset="0"/>
                <a:cs typeface="Times New Roman" panose="02020603050405020304" pitchFamily="18" charset="0"/>
                <a:hlinkClick r:id="rId5"/>
              </a:rPr>
              <a:t>1926.850</a:t>
            </a:r>
            <a:endParaRPr lang="en-US" sz="2400" dirty="0"/>
          </a:p>
        </p:txBody>
      </p:sp>
      <p:sp>
        <p:nvSpPr>
          <p:cNvPr id="20" name="Rectangle 19"/>
          <p:cNvSpPr/>
          <p:nvPr/>
        </p:nvSpPr>
        <p:spPr>
          <a:xfrm>
            <a:off x="4445543" y="2951967"/>
            <a:ext cx="3332964" cy="461665"/>
          </a:xfrm>
          <a:prstGeom prst="rect">
            <a:avLst/>
          </a:prstGeom>
        </p:spPr>
        <p:txBody>
          <a:bodyPr wrap="none">
            <a:spAutoFit/>
          </a:bodyPr>
          <a:lstStyle/>
          <a:p>
            <a:r>
              <a:rPr lang="en-US" altLang="en-US" sz="2400" kern="0" dirty="0">
                <a:latin typeface="Times New Roman" panose="02020603050405020304" pitchFamily="18" charset="0"/>
                <a:cs typeface="Times New Roman" panose="02020603050405020304" pitchFamily="18" charset="0"/>
              </a:rPr>
              <a:t>OSHA</a:t>
            </a:r>
            <a:r>
              <a:rPr lang="ja-JP" altLang="en-US" sz="2400" kern="0" dirty="0">
                <a:latin typeface="Times New Roman" panose="02020603050405020304" pitchFamily="18" charset="0"/>
                <a:cs typeface="Times New Roman" panose="02020603050405020304" pitchFamily="18" charset="0"/>
              </a:rPr>
              <a:t>法规： </a:t>
            </a:r>
            <a:r>
              <a:rPr lang="en-US" altLang="en-US" sz="2400" kern="0" dirty="0" smtClean="0">
                <a:latin typeface="Times New Roman" panose="02020603050405020304" pitchFamily="18" charset="0"/>
                <a:cs typeface="Times New Roman" panose="02020603050405020304" pitchFamily="18" charset="0"/>
                <a:hlinkClick r:id="rId6"/>
              </a:rPr>
              <a:t>1926.1408</a:t>
            </a:r>
            <a:endParaRPr lang="en-US" sz="2400" dirty="0"/>
          </a:p>
        </p:txBody>
      </p:sp>
    </p:spTree>
    <p:extLst>
      <p:ext uri="{BB962C8B-B14F-4D97-AF65-F5344CB8AC3E}">
        <p14:creationId xmlns:p14="http://schemas.microsoft.com/office/powerpoint/2010/main" val="32810485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457200" y="503238"/>
            <a:ext cx="8229600" cy="563562"/>
          </a:xfrm>
        </p:spPr>
        <p:txBody>
          <a:bodyPr>
            <a:normAutofit fontScale="90000"/>
          </a:bodyPr>
          <a:lstStyle/>
          <a:p>
            <a:r>
              <a:rPr lang="zh-CN" altLang="en-US" dirty="0">
                <a:latin typeface="Times New Roman" panose="02020603050405020304" pitchFamily="18" charset="0"/>
                <a:cs typeface="Times New Roman" panose="02020603050405020304" pitchFamily="18" charset="0"/>
              </a:rPr>
              <a:t>培训模块概述</a:t>
            </a:r>
            <a:endParaRPr lang="en-US" altLang="en-US" dirty="0">
              <a:latin typeface="Times New Roman" panose="02020603050405020304" pitchFamily="18" charset="0"/>
              <a:cs typeface="Times New Roman" panose="02020603050405020304" pitchFamily="18" charset="0"/>
            </a:endParaRPr>
          </a:p>
        </p:txBody>
      </p:sp>
      <p:sp>
        <p:nvSpPr>
          <p:cNvPr id="25605" name="Content Placeholder 2"/>
          <p:cNvSpPr>
            <a:spLocks noGrp="1"/>
          </p:cNvSpPr>
          <p:nvPr>
            <p:ph idx="1"/>
          </p:nvPr>
        </p:nvSpPr>
        <p:spPr>
          <a:xfrm>
            <a:off x="537737" y="1295400"/>
            <a:ext cx="8305800" cy="5867400"/>
          </a:xfrm>
        </p:spPr>
        <p:txBody>
          <a:bodyPr/>
          <a:lstStyle/>
          <a:p>
            <a:pPr algn="just">
              <a:buClr>
                <a:srgbClr val="3333FF"/>
              </a:buClr>
              <a:buFont typeface="Wingdings" panose="05000000000000000000" pitchFamily="2" charset="2"/>
              <a:buChar char="q"/>
            </a:pPr>
            <a:r>
              <a:rPr lang="zh-CN" altLang="en-US" dirty="0">
                <a:latin typeface="Times New Roman" panose="02020603050405020304" pitchFamily="18" charset="0"/>
                <a:cs typeface="Times New Roman" panose="02020603050405020304" pitchFamily="18" charset="0"/>
              </a:rPr>
              <a:t>第</a:t>
            </a:r>
            <a:r>
              <a:rPr lang="zh-CN" altLang="en-US" dirty="0" smtClean="0">
                <a:latin typeface="Times New Roman" panose="02020603050405020304" pitchFamily="18" charset="0"/>
                <a:cs typeface="Times New Roman" panose="02020603050405020304" pitchFamily="18" charset="0"/>
              </a:rPr>
              <a:t>一部分</a:t>
            </a:r>
            <a:r>
              <a:rPr lang="en-US" altLang="zh-CN" dirty="0" smtClean="0">
                <a:latin typeface="Times New Roman" panose="02020603050405020304" pitchFamily="18" charset="0"/>
                <a:cs typeface="Times New Roman" panose="02020603050405020304" pitchFamily="18" charset="0"/>
              </a:rPr>
              <a:t>:</a:t>
            </a:r>
            <a:r>
              <a:rPr lang="zh-CN" altLang="en-US" dirty="0" smtClean="0">
                <a:latin typeface="Times New Roman" panose="02020603050405020304" pitchFamily="18" charset="0"/>
                <a:cs typeface="Times New Roman" panose="02020603050405020304" pitchFamily="18" charset="0"/>
              </a:rPr>
              <a:t>基本</a:t>
            </a:r>
            <a:r>
              <a:rPr lang="zh-CN" altLang="en-US" dirty="0">
                <a:latin typeface="Times New Roman" panose="02020603050405020304" pitchFamily="18" charset="0"/>
                <a:cs typeface="Times New Roman" panose="02020603050405020304" pitchFamily="18" charset="0"/>
              </a:rPr>
              <a:t>术语和案例研究</a:t>
            </a:r>
            <a:endParaRPr lang="en-US" altLang="en-US" dirty="0">
              <a:latin typeface="Times New Roman" panose="02020603050405020304" pitchFamily="18" charset="0"/>
              <a:cs typeface="Times New Roman" panose="02020603050405020304" pitchFamily="18" charset="0"/>
            </a:endParaRPr>
          </a:p>
          <a:p>
            <a:pPr lvl="1" algn="just">
              <a:buClr>
                <a:srgbClr val="3333FF"/>
              </a:buClr>
              <a:buFont typeface="Wingdings" panose="05000000000000000000" pitchFamily="2" charset="2"/>
              <a:buChar char="§"/>
            </a:pPr>
            <a:r>
              <a:rPr lang="zh-CN" altLang="en-US" dirty="0" smtClean="0">
                <a:latin typeface="Times New Roman" panose="02020603050405020304" pitchFamily="18" charset="0"/>
                <a:cs typeface="Times New Roman" panose="02020603050405020304" pitchFamily="18" charset="0"/>
              </a:rPr>
              <a:t>职</a:t>
            </a:r>
            <a:r>
              <a:rPr lang="zh-CN" altLang="en-US" dirty="0">
                <a:latin typeface="Times New Roman" panose="02020603050405020304" pitchFamily="18" charset="0"/>
                <a:cs typeface="Times New Roman" panose="02020603050405020304" pitchFamily="18" charset="0"/>
              </a:rPr>
              <a:t>业安全与健康法案下的工人权利</a:t>
            </a:r>
            <a:endParaRPr lang="en-US" altLang="en-US" dirty="0" smtClean="0">
              <a:latin typeface="Times New Roman" panose="02020603050405020304" pitchFamily="18" charset="0"/>
              <a:cs typeface="Times New Roman" panose="02020603050405020304" pitchFamily="18" charset="0"/>
            </a:endParaRPr>
          </a:p>
          <a:p>
            <a:pPr lvl="1" algn="just">
              <a:buClr>
                <a:srgbClr val="3333FF"/>
              </a:buClr>
              <a:buFont typeface="Wingdings" panose="05000000000000000000" pitchFamily="2" charset="2"/>
              <a:buChar char="§"/>
            </a:pPr>
            <a:r>
              <a:rPr lang="zh-CN" altLang="en-US" dirty="0">
                <a:solidFill>
                  <a:srgbClr val="222222"/>
                </a:solidFill>
                <a:latin typeface="inherit"/>
              </a:rPr>
              <a:t>电气危害统计数据</a:t>
            </a:r>
            <a:endParaRPr lang="en-US" altLang="en-US" dirty="0">
              <a:solidFill>
                <a:srgbClr val="222222"/>
              </a:solidFill>
              <a:latin typeface="inherit"/>
            </a:endParaRPr>
          </a:p>
          <a:p>
            <a:pPr lvl="1" algn="just">
              <a:buClr>
                <a:srgbClr val="3333FF"/>
              </a:buClr>
              <a:buFont typeface="Wingdings" panose="05000000000000000000" pitchFamily="2" charset="2"/>
              <a:buChar char="§"/>
            </a:pPr>
            <a:r>
              <a:rPr lang="zh-CN" altLang="en-US" dirty="0" smtClean="0">
                <a:solidFill>
                  <a:srgbClr val="222222"/>
                </a:solidFill>
                <a:latin typeface="inherit"/>
              </a:rPr>
              <a:t>电</a:t>
            </a:r>
            <a:r>
              <a:rPr lang="zh-CN" altLang="en-US" dirty="0">
                <a:solidFill>
                  <a:srgbClr val="222222"/>
                </a:solidFill>
                <a:latin typeface="inherit"/>
              </a:rPr>
              <a:t>力基</a:t>
            </a:r>
            <a:r>
              <a:rPr lang="zh-CN" altLang="en-US" dirty="0" smtClean="0">
                <a:solidFill>
                  <a:srgbClr val="222222"/>
                </a:solidFill>
                <a:latin typeface="inherit"/>
              </a:rPr>
              <a:t>本术语</a:t>
            </a:r>
            <a:endParaRPr lang="en-US" altLang="en-US" dirty="0" smtClean="0">
              <a:latin typeface="Times New Roman" panose="02020603050405020304" pitchFamily="18" charset="0"/>
              <a:cs typeface="Times New Roman" panose="02020603050405020304" pitchFamily="18" charset="0"/>
            </a:endParaRPr>
          </a:p>
          <a:p>
            <a:pPr lvl="1" algn="just">
              <a:buClr>
                <a:srgbClr val="3333FF"/>
              </a:buClr>
              <a:buFont typeface="Wingdings" panose="05000000000000000000" pitchFamily="2" charset="2"/>
              <a:buChar char="§"/>
            </a:pPr>
            <a:r>
              <a:rPr lang="zh-CN" altLang="en-US" dirty="0">
                <a:solidFill>
                  <a:srgbClr val="222222"/>
                </a:solidFill>
                <a:latin typeface="inherit"/>
              </a:rPr>
              <a:t>案例研究讨论</a:t>
            </a:r>
            <a:endParaRPr lang="en-US" altLang="zh-CN" dirty="0">
              <a:solidFill>
                <a:srgbClr val="222222"/>
              </a:solidFill>
              <a:latin typeface="inherit"/>
            </a:endParaRPr>
          </a:p>
          <a:p>
            <a:pPr lvl="1" algn="just">
              <a:buClr>
                <a:srgbClr val="3333FF"/>
              </a:buClr>
              <a:buFont typeface="Wingdings" panose="05000000000000000000" pitchFamily="2" charset="2"/>
              <a:buChar char="§"/>
            </a:pPr>
            <a:endParaRPr lang="en-US" altLang="en-US" dirty="0" smtClean="0">
              <a:latin typeface="Times New Roman" panose="02020603050405020304" pitchFamily="18" charset="0"/>
              <a:cs typeface="Times New Roman" panose="02020603050405020304" pitchFamily="18" charset="0"/>
            </a:endParaRPr>
          </a:p>
          <a:p>
            <a:pPr algn="just">
              <a:buClr>
                <a:srgbClr val="3333FF"/>
              </a:buClr>
              <a:buFont typeface="Wingdings" panose="05000000000000000000" pitchFamily="2" charset="2"/>
              <a:buChar char="q"/>
            </a:pPr>
            <a:r>
              <a:rPr lang="zh-CN" altLang="en-US" dirty="0">
                <a:latin typeface="Times New Roman" panose="02020603050405020304" pitchFamily="18" charset="0"/>
                <a:cs typeface="Times New Roman" panose="02020603050405020304" pitchFamily="18" charset="0"/>
              </a:rPr>
              <a:t>第二</a:t>
            </a:r>
            <a:r>
              <a:rPr lang="zh-CN" altLang="en-US" dirty="0" smtClean="0">
                <a:latin typeface="Times New Roman" panose="02020603050405020304" pitchFamily="18" charset="0"/>
                <a:cs typeface="Times New Roman" panose="02020603050405020304" pitchFamily="18" charset="0"/>
              </a:rPr>
              <a:t>部分</a:t>
            </a:r>
            <a:r>
              <a:rPr lang="en-US" altLang="zh-CN" dirty="0" smtClean="0">
                <a:latin typeface="Times New Roman" panose="02020603050405020304" pitchFamily="18" charset="0"/>
                <a:cs typeface="Times New Roman" panose="02020603050405020304" pitchFamily="18" charset="0"/>
              </a:rPr>
              <a:t>:</a:t>
            </a:r>
            <a:r>
              <a:rPr lang="zh-CN" altLang="en-US" dirty="0" smtClean="0">
                <a:latin typeface="Times New Roman" panose="02020603050405020304" pitchFamily="18" charset="0"/>
                <a:cs typeface="Times New Roman" panose="02020603050405020304" pitchFamily="18" charset="0"/>
              </a:rPr>
              <a:t>电气危害</a:t>
            </a:r>
            <a:r>
              <a:rPr lang="en-US" altLang="zh-CN" dirty="0" smtClean="0">
                <a:latin typeface="Times New Roman" panose="02020603050405020304" pitchFamily="18" charset="0"/>
                <a:cs typeface="Times New Roman" panose="02020603050405020304" pitchFamily="18" charset="0"/>
              </a:rPr>
              <a:t>(</a:t>
            </a:r>
            <a:r>
              <a:rPr lang="en-US" altLang="zh-CN" dirty="0" smtClean="0">
                <a:solidFill>
                  <a:srgbClr val="FF0000"/>
                </a:solidFill>
                <a:latin typeface="Times New Roman" panose="02020603050405020304" pitchFamily="18" charset="0"/>
                <a:cs typeface="Times New Roman" panose="02020603050405020304" pitchFamily="18" charset="0"/>
              </a:rPr>
              <a:t>BESAFE</a:t>
            </a:r>
            <a:r>
              <a:rPr lang="en-US" altLang="zh-CN" dirty="0">
                <a:latin typeface="Times New Roman" panose="02020603050405020304" pitchFamily="18" charset="0"/>
                <a:cs typeface="Times New Roman" panose="02020603050405020304" pitchFamily="18" charset="0"/>
              </a:rPr>
              <a:t>)</a:t>
            </a:r>
            <a:endParaRPr lang="zh-CN" altLang="en-US" dirty="0">
              <a:latin typeface="Times New Roman" panose="02020603050405020304" pitchFamily="18" charset="0"/>
              <a:cs typeface="Times New Roman" panose="02020603050405020304" pitchFamily="18" charset="0"/>
            </a:endParaRPr>
          </a:p>
          <a:p>
            <a:pPr algn="just">
              <a:buClr>
                <a:srgbClr val="3333FF"/>
              </a:buClr>
              <a:buFont typeface="Wingdings" panose="05000000000000000000" pitchFamily="2" charset="2"/>
              <a:buChar char="q"/>
            </a:pPr>
            <a:endParaRPr lang="en-US" altLang="en-US" sz="2000" dirty="0" smtClean="0">
              <a:latin typeface="Times New Roman" panose="02020603050405020304" pitchFamily="18" charset="0"/>
              <a:cs typeface="Times New Roman" panose="02020603050405020304" pitchFamily="18" charset="0"/>
            </a:endParaRPr>
          </a:p>
          <a:p>
            <a:endParaRPr lang="en-US" altLang="en-US" dirty="0" smtClean="0"/>
          </a:p>
        </p:txBody>
      </p:sp>
      <p:sp>
        <p:nvSpPr>
          <p:cNvPr id="3" name="Slide Number Placeholder 2"/>
          <p:cNvSpPr>
            <a:spLocks noGrp="1"/>
          </p:cNvSpPr>
          <p:nvPr>
            <p:ph type="sldNum" sz="quarter" idx="4294967295"/>
          </p:nvPr>
        </p:nvSpPr>
        <p:spPr>
          <a:xfrm>
            <a:off x="7086600" y="6299200"/>
            <a:ext cx="2057400" cy="365125"/>
          </a:xfrm>
        </p:spPr>
        <p:txBody>
          <a:bodyPr/>
          <a:lstStyle/>
          <a:p>
            <a:fld id="{CE4D45F6-FF50-4BC5-8A2D-899CD8EC2ED8}" type="slidenum">
              <a:rPr lang="en-US" smtClean="0"/>
              <a:t>8</a:t>
            </a:fld>
            <a:endParaRPr lang="en-US" dirty="0"/>
          </a:p>
        </p:txBody>
      </p:sp>
      <p:sp>
        <p:nvSpPr>
          <p:cNvPr id="2" name="Rectangle 1"/>
          <p:cNvSpPr/>
          <p:nvPr/>
        </p:nvSpPr>
        <p:spPr>
          <a:xfrm>
            <a:off x="196176" y="5092005"/>
            <a:ext cx="3918624" cy="1384995"/>
          </a:xfrm>
          <a:prstGeom prst="rect">
            <a:avLst/>
          </a:prstGeom>
        </p:spPr>
        <p:txBody>
          <a:bodyPr wrap="square">
            <a:spAutoFit/>
          </a:bodyPr>
          <a:lstStyle/>
          <a:p>
            <a:pPr marL="0" lvl="1" algn="just">
              <a:buClr>
                <a:srgbClr val="3333FF"/>
              </a:buClr>
              <a:buFont typeface="Wingdings" panose="05000000000000000000" pitchFamily="2" charset="2"/>
              <a:buChar char="§"/>
            </a:pPr>
            <a:r>
              <a:rPr lang="zh-CN" altLang="en-US" sz="2800" dirty="0" smtClean="0">
                <a:solidFill>
                  <a:srgbClr val="222222"/>
                </a:solidFill>
                <a:latin typeface="inherit"/>
              </a:rPr>
              <a:t>电</a:t>
            </a:r>
            <a:r>
              <a:rPr lang="zh-CN" altLang="en-US" sz="2800" dirty="0">
                <a:solidFill>
                  <a:srgbClr val="222222"/>
                </a:solidFill>
                <a:latin typeface="inherit"/>
              </a:rPr>
              <a:t>烧</a:t>
            </a:r>
            <a:r>
              <a:rPr lang="zh-CN" altLang="en-US" sz="2800" dirty="0" smtClean="0">
                <a:solidFill>
                  <a:srgbClr val="222222"/>
                </a:solidFill>
                <a:latin typeface="inherit"/>
              </a:rPr>
              <a:t>伤</a:t>
            </a:r>
            <a:r>
              <a:rPr lang="en-US" altLang="zh-CN" sz="2800" dirty="0">
                <a:solidFill>
                  <a:srgbClr val="222222"/>
                </a:solidFill>
                <a:latin typeface="inherit"/>
              </a:rPr>
              <a:t>(</a:t>
            </a:r>
            <a:r>
              <a:rPr lang="en-US" altLang="en-US" sz="2800" dirty="0" smtClean="0">
                <a:latin typeface="Times New Roman" panose="02020603050405020304" pitchFamily="18" charset="0"/>
                <a:cs typeface="Times New Roman" panose="02020603050405020304" pitchFamily="18" charset="0"/>
              </a:rPr>
              <a:t>Electrical </a:t>
            </a:r>
            <a:r>
              <a:rPr lang="en-US" altLang="en-US" sz="2800" dirty="0" smtClean="0">
                <a:solidFill>
                  <a:srgbClr val="FF0000"/>
                </a:solidFill>
                <a:latin typeface="Times New Roman" panose="02020603050405020304" pitchFamily="18" charset="0"/>
                <a:cs typeface="Times New Roman" panose="02020603050405020304" pitchFamily="18" charset="0"/>
              </a:rPr>
              <a:t>B</a:t>
            </a:r>
            <a:r>
              <a:rPr lang="en-US" altLang="en-US" sz="2800" dirty="0" smtClean="0">
                <a:latin typeface="Times New Roman" panose="02020603050405020304" pitchFamily="18" charset="0"/>
                <a:cs typeface="Times New Roman" panose="02020603050405020304" pitchFamily="18" charset="0"/>
              </a:rPr>
              <a:t>urn)</a:t>
            </a:r>
            <a:endParaRPr lang="en-US" altLang="en-US" sz="2800" dirty="0">
              <a:latin typeface="Times New Roman" panose="02020603050405020304" pitchFamily="18" charset="0"/>
              <a:cs typeface="Times New Roman" panose="02020603050405020304" pitchFamily="18" charset="0"/>
            </a:endParaRPr>
          </a:p>
          <a:p>
            <a:pPr marL="0" lvl="1" algn="just">
              <a:buClr>
                <a:srgbClr val="3333FF"/>
              </a:buClr>
              <a:buFont typeface="Wingdings" panose="05000000000000000000" pitchFamily="2" charset="2"/>
              <a:buChar char="§"/>
            </a:pPr>
            <a:r>
              <a:rPr lang="ja-JP" altLang="en-US" sz="2800" dirty="0" smtClean="0">
                <a:latin typeface="Times New Roman" panose="02020603050405020304" pitchFamily="18" charset="0"/>
                <a:cs typeface="Times New Roman" panose="02020603050405020304" pitchFamily="18" charset="0"/>
              </a:rPr>
              <a:t>触</a:t>
            </a:r>
            <a:r>
              <a:rPr lang="ja-JP" altLang="en-US" sz="2800" dirty="0">
                <a:latin typeface="Times New Roman" panose="02020603050405020304" pitchFamily="18" charset="0"/>
                <a:cs typeface="Times New Roman" panose="02020603050405020304" pitchFamily="18" charset="0"/>
              </a:rPr>
              <a:t>电身</a:t>
            </a:r>
            <a:r>
              <a:rPr lang="ja-JP" altLang="en-US" sz="2800" dirty="0" smtClean="0">
                <a:latin typeface="Times New Roman" panose="02020603050405020304" pitchFamily="18" charset="0"/>
                <a:cs typeface="Times New Roman" panose="02020603050405020304" pitchFamily="18" charset="0"/>
              </a:rPr>
              <a:t>亡</a:t>
            </a:r>
            <a:r>
              <a:rPr lang="en-US" altLang="ja-JP" sz="2800" dirty="0" smtClean="0">
                <a:latin typeface="Times New Roman" panose="02020603050405020304" pitchFamily="18" charset="0"/>
                <a:cs typeface="Times New Roman" panose="02020603050405020304" pitchFamily="18" charset="0"/>
              </a:rPr>
              <a:t>(</a:t>
            </a:r>
            <a:r>
              <a:rPr lang="en-US" altLang="en-US" sz="2800" dirty="0" smtClean="0">
                <a:solidFill>
                  <a:srgbClr val="FF0000"/>
                </a:solidFill>
                <a:latin typeface="Times New Roman" panose="02020603050405020304" pitchFamily="18" charset="0"/>
                <a:cs typeface="Times New Roman" panose="02020603050405020304" pitchFamily="18" charset="0"/>
              </a:rPr>
              <a:t>E</a:t>
            </a:r>
            <a:r>
              <a:rPr lang="en-US" altLang="en-US" sz="2800" dirty="0" smtClean="0">
                <a:latin typeface="Times New Roman" panose="02020603050405020304" pitchFamily="18" charset="0"/>
                <a:cs typeface="Times New Roman" panose="02020603050405020304" pitchFamily="18" charset="0"/>
              </a:rPr>
              <a:t>lectrocution)</a:t>
            </a:r>
            <a:endParaRPr lang="en-US" altLang="en-US" sz="2800" dirty="0">
              <a:latin typeface="Times New Roman" panose="02020603050405020304" pitchFamily="18" charset="0"/>
              <a:cs typeface="Times New Roman" panose="02020603050405020304" pitchFamily="18" charset="0"/>
            </a:endParaRPr>
          </a:p>
          <a:p>
            <a:pPr marL="0" lvl="1" algn="just">
              <a:buClr>
                <a:srgbClr val="3333FF"/>
              </a:buClr>
              <a:buFont typeface="Wingdings" panose="05000000000000000000" pitchFamily="2" charset="2"/>
              <a:buChar char="§"/>
            </a:pPr>
            <a:r>
              <a:rPr lang="ja-JP" altLang="en-US" sz="2800" dirty="0">
                <a:latin typeface="Times New Roman" panose="02020603050405020304" pitchFamily="18" charset="0"/>
                <a:cs typeface="Times New Roman" panose="02020603050405020304" pitchFamily="18" charset="0"/>
              </a:rPr>
              <a:t>电</a:t>
            </a:r>
            <a:r>
              <a:rPr lang="ja-JP" altLang="en-US" sz="2800" dirty="0" smtClean="0">
                <a:latin typeface="Times New Roman" panose="02020603050405020304" pitchFamily="18" charset="0"/>
                <a:cs typeface="Times New Roman" panose="02020603050405020304" pitchFamily="18" charset="0"/>
              </a:rPr>
              <a:t>击</a:t>
            </a:r>
            <a:r>
              <a:rPr lang="en-US" altLang="ja-JP" sz="2800" dirty="0" smtClean="0">
                <a:latin typeface="Times New Roman" panose="02020603050405020304" pitchFamily="18" charset="0"/>
                <a:cs typeface="Times New Roman" panose="02020603050405020304" pitchFamily="18" charset="0"/>
              </a:rPr>
              <a:t>(</a:t>
            </a:r>
            <a:r>
              <a:rPr lang="en-US" altLang="en-US" sz="2800" dirty="0" smtClean="0">
                <a:latin typeface="Times New Roman" panose="02020603050405020304" pitchFamily="18" charset="0"/>
                <a:cs typeface="Times New Roman" panose="02020603050405020304" pitchFamily="18" charset="0"/>
              </a:rPr>
              <a:t>Electrical </a:t>
            </a:r>
            <a:r>
              <a:rPr lang="en-US" altLang="en-US" sz="2800" dirty="0" smtClean="0">
                <a:solidFill>
                  <a:srgbClr val="FF0000"/>
                </a:solidFill>
                <a:latin typeface="Times New Roman" panose="02020603050405020304" pitchFamily="18" charset="0"/>
                <a:cs typeface="Times New Roman" panose="02020603050405020304" pitchFamily="18" charset="0"/>
              </a:rPr>
              <a:t>S</a:t>
            </a:r>
            <a:r>
              <a:rPr lang="en-US" altLang="en-US" sz="2800" dirty="0" smtClean="0">
                <a:latin typeface="Times New Roman" panose="02020603050405020304" pitchFamily="18" charset="0"/>
                <a:cs typeface="Times New Roman" panose="02020603050405020304" pitchFamily="18" charset="0"/>
              </a:rPr>
              <a:t>hock)</a:t>
            </a:r>
            <a:endParaRPr lang="en-US" altLang="en-US" sz="2800" dirty="0">
              <a:latin typeface="Times New Roman" panose="02020603050405020304" pitchFamily="18" charset="0"/>
              <a:cs typeface="Times New Roman" panose="02020603050405020304" pitchFamily="18" charset="0"/>
            </a:endParaRPr>
          </a:p>
        </p:txBody>
      </p:sp>
      <p:sp>
        <p:nvSpPr>
          <p:cNvPr id="7" name="Rectangle 6"/>
          <p:cNvSpPr/>
          <p:nvPr/>
        </p:nvSpPr>
        <p:spPr>
          <a:xfrm>
            <a:off x="4025590" y="5105400"/>
            <a:ext cx="5118410" cy="1384995"/>
          </a:xfrm>
          <a:prstGeom prst="rect">
            <a:avLst/>
          </a:prstGeom>
        </p:spPr>
        <p:txBody>
          <a:bodyPr wrap="square">
            <a:spAutoFit/>
          </a:bodyPr>
          <a:lstStyle/>
          <a:p>
            <a:pPr marL="0" lvl="1" algn="just">
              <a:buClr>
                <a:srgbClr val="3333FF"/>
              </a:buClr>
              <a:buFont typeface="Wingdings" panose="05000000000000000000" pitchFamily="2" charset="2"/>
              <a:buChar char="§"/>
            </a:pPr>
            <a:r>
              <a:rPr lang="zh-CN" altLang="en-US" sz="2800" dirty="0">
                <a:solidFill>
                  <a:srgbClr val="222222"/>
                </a:solidFill>
                <a:latin typeface="inherit"/>
              </a:rPr>
              <a:t>电弧闪</a:t>
            </a:r>
            <a:r>
              <a:rPr lang="zh-CN" altLang="en-US" sz="2800" dirty="0" smtClean="0">
                <a:solidFill>
                  <a:srgbClr val="222222"/>
                </a:solidFill>
                <a:latin typeface="inherit"/>
              </a:rPr>
              <a:t>光</a:t>
            </a:r>
            <a:r>
              <a:rPr lang="en-US" altLang="zh-CN" sz="2800" dirty="0" smtClean="0">
                <a:solidFill>
                  <a:srgbClr val="222222"/>
                </a:solidFill>
                <a:latin typeface="inherit"/>
              </a:rPr>
              <a:t>(</a:t>
            </a:r>
            <a:r>
              <a:rPr lang="en-US" altLang="en-US" sz="2800" dirty="0" smtClean="0">
                <a:latin typeface="Times New Roman" panose="02020603050405020304" pitchFamily="18" charset="0"/>
                <a:cs typeface="Times New Roman" panose="02020603050405020304" pitchFamily="18" charset="0"/>
              </a:rPr>
              <a:t>Electrical </a:t>
            </a:r>
            <a:r>
              <a:rPr lang="en-US" altLang="en-US" sz="2800" dirty="0" smtClean="0">
                <a:solidFill>
                  <a:srgbClr val="FF0000"/>
                </a:solidFill>
                <a:latin typeface="Times New Roman" panose="02020603050405020304" pitchFamily="18" charset="0"/>
                <a:cs typeface="Times New Roman" panose="02020603050405020304" pitchFamily="18" charset="0"/>
              </a:rPr>
              <a:t>A</a:t>
            </a:r>
            <a:r>
              <a:rPr lang="en-US" altLang="en-US" sz="2800" dirty="0" smtClean="0">
                <a:latin typeface="Times New Roman" panose="02020603050405020304" pitchFamily="18" charset="0"/>
                <a:cs typeface="Times New Roman" panose="02020603050405020304" pitchFamily="18" charset="0"/>
              </a:rPr>
              <a:t>rc Flash)</a:t>
            </a:r>
            <a:endParaRPr lang="en-US" altLang="en-US" sz="2800" dirty="0">
              <a:latin typeface="Times New Roman" panose="02020603050405020304" pitchFamily="18" charset="0"/>
              <a:cs typeface="Times New Roman" panose="02020603050405020304" pitchFamily="18" charset="0"/>
            </a:endParaRPr>
          </a:p>
          <a:p>
            <a:pPr marL="0" lvl="1" algn="just">
              <a:buClr>
                <a:srgbClr val="3333FF"/>
              </a:buClr>
              <a:buFont typeface="Wingdings" panose="05000000000000000000" pitchFamily="2" charset="2"/>
              <a:buChar char="§"/>
            </a:pPr>
            <a:r>
              <a:rPr lang="zh-CN" altLang="en-US" sz="2800" dirty="0" smtClean="0">
                <a:solidFill>
                  <a:srgbClr val="222222"/>
                </a:solidFill>
                <a:latin typeface="inherit"/>
              </a:rPr>
              <a:t>电</a:t>
            </a:r>
            <a:r>
              <a:rPr lang="zh-CN" altLang="en-US" sz="2800" dirty="0">
                <a:solidFill>
                  <a:srgbClr val="222222"/>
                </a:solidFill>
                <a:latin typeface="inherit"/>
              </a:rPr>
              <a:t>气火灾</a:t>
            </a:r>
            <a:r>
              <a:rPr lang="zh-CN" altLang="en-US" sz="800" dirty="0"/>
              <a:t> </a:t>
            </a:r>
            <a:r>
              <a:rPr lang="en-US" altLang="zh-CN" sz="2800" dirty="0" smtClean="0">
                <a:solidFill>
                  <a:srgbClr val="222222"/>
                </a:solidFill>
                <a:latin typeface="inherit"/>
              </a:rPr>
              <a:t>(</a:t>
            </a:r>
            <a:r>
              <a:rPr lang="en-US" altLang="en-US" sz="2800" dirty="0" smtClean="0">
                <a:latin typeface="Times New Roman" panose="02020603050405020304" pitchFamily="18" charset="0"/>
                <a:cs typeface="Times New Roman" panose="02020603050405020304" pitchFamily="18" charset="0"/>
              </a:rPr>
              <a:t>Electrical </a:t>
            </a:r>
            <a:r>
              <a:rPr lang="en-US" altLang="en-US" sz="2800" dirty="0" smtClean="0">
                <a:solidFill>
                  <a:srgbClr val="FF0000"/>
                </a:solidFill>
                <a:latin typeface="Times New Roman" panose="02020603050405020304" pitchFamily="18" charset="0"/>
                <a:cs typeface="Times New Roman" panose="02020603050405020304" pitchFamily="18" charset="0"/>
              </a:rPr>
              <a:t>F</a:t>
            </a:r>
            <a:r>
              <a:rPr lang="en-US" altLang="en-US" sz="2800" dirty="0" smtClean="0">
                <a:latin typeface="Times New Roman" panose="02020603050405020304" pitchFamily="18" charset="0"/>
                <a:cs typeface="Times New Roman" panose="02020603050405020304" pitchFamily="18" charset="0"/>
              </a:rPr>
              <a:t>ire</a:t>
            </a:r>
            <a:r>
              <a:rPr lang="en-US" altLang="zh-CN" sz="2800" dirty="0" smtClean="0">
                <a:solidFill>
                  <a:srgbClr val="222222"/>
                </a:solidFill>
                <a:latin typeface="inherit"/>
              </a:rPr>
              <a:t>)</a:t>
            </a:r>
            <a:endParaRPr lang="en-US" altLang="en-US" sz="2800" dirty="0">
              <a:latin typeface="Times New Roman" panose="02020603050405020304" pitchFamily="18" charset="0"/>
              <a:cs typeface="Times New Roman" panose="02020603050405020304" pitchFamily="18" charset="0"/>
            </a:endParaRPr>
          </a:p>
          <a:p>
            <a:pPr marL="0" lvl="1" algn="just">
              <a:buClr>
                <a:srgbClr val="3333FF"/>
              </a:buClr>
              <a:buFont typeface="Wingdings" panose="05000000000000000000" pitchFamily="2" charset="2"/>
              <a:buChar char="§"/>
            </a:pPr>
            <a:r>
              <a:rPr lang="ja-JP" altLang="en-US" sz="2800" dirty="0">
                <a:latin typeface="Times New Roman" panose="02020603050405020304" pitchFamily="18" charset="0"/>
                <a:cs typeface="Times New Roman" panose="02020603050405020304" pitchFamily="18" charset="0"/>
              </a:rPr>
              <a:t>电气爆</a:t>
            </a:r>
            <a:r>
              <a:rPr lang="ja-JP" altLang="en-US" sz="2800" dirty="0" smtClean="0">
                <a:latin typeface="Times New Roman" panose="02020603050405020304" pitchFamily="18" charset="0"/>
                <a:cs typeface="Times New Roman" panose="02020603050405020304" pitchFamily="18" charset="0"/>
              </a:rPr>
              <a:t>炸</a:t>
            </a:r>
            <a:r>
              <a:rPr lang="en-US" altLang="ja-JP" sz="2800" dirty="0" smtClean="0">
                <a:latin typeface="Times New Roman" panose="02020603050405020304" pitchFamily="18" charset="0"/>
                <a:cs typeface="Times New Roman" panose="02020603050405020304" pitchFamily="18" charset="0"/>
              </a:rPr>
              <a:t>(</a:t>
            </a:r>
            <a:r>
              <a:rPr lang="en-US" altLang="en-US" sz="2800" dirty="0" smtClean="0">
                <a:latin typeface="Times New Roman" panose="02020603050405020304" pitchFamily="18" charset="0"/>
                <a:cs typeface="Times New Roman" panose="02020603050405020304" pitchFamily="18" charset="0"/>
              </a:rPr>
              <a:t>Electrical </a:t>
            </a:r>
            <a:r>
              <a:rPr lang="en-US" altLang="en-US" sz="2800" dirty="0" smtClean="0">
                <a:solidFill>
                  <a:srgbClr val="FF0000"/>
                </a:solidFill>
                <a:latin typeface="Times New Roman" panose="02020603050405020304" pitchFamily="18" charset="0"/>
                <a:cs typeface="Times New Roman" panose="02020603050405020304" pitchFamily="18" charset="0"/>
              </a:rPr>
              <a:t>E</a:t>
            </a:r>
            <a:r>
              <a:rPr lang="en-US" altLang="en-US" sz="2800" dirty="0" smtClean="0">
                <a:latin typeface="Times New Roman" panose="02020603050405020304" pitchFamily="18" charset="0"/>
                <a:cs typeface="Times New Roman" panose="02020603050405020304" pitchFamily="18" charset="0"/>
              </a:rPr>
              <a:t>xplosion)</a:t>
            </a:r>
            <a:endParaRPr lang="en-US" altLang="en-US" sz="2800" dirty="0">
              <a:latin typeface="Times New Roman" panose="02020603050405020304" pitchFamily="18" charset="0"/>
              <a:cs typeface="Times New Roman" panose="02020603050405020304" pitchFamily="18" charset="0"/>
            </a:endParaRPr>
          </a:p>
        </p:txBody>
      </p:sp>
      <p:sp>
        <p:nvSpPr>
          <p:cNvPr id="9" name="Rectangle 4"/>
          <p:cNvSpPr>
            <a:spLocks noChangeArrowheads="1"/>
          </p:cNvSpPr>
          <p:nvPr/>
        </p:nvSpPr>
        <p:spPr bwMode="auto">
          <a:xfrm>
            <a:off x="0" y="0"/>
            <a:ext cx="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222222"/>
                </a:solidFill>
                <a:effectLst/>
                <a:latin typeface="Arial" panose="020B0604020202020204" pitchFamily="34" charset="0"/>
                <a:cs typeface="Arial" panose="020B0604020202020204" pitchFamily="34" charset="0"/>
              </a:rPr>
              <a:t/>
            </a:r>
            <a:br>
              <a:rPr kumimoji="0" lang="en-US" altLang="en-US" sz="1000" b="0" i="0" u="none" strike="noStrike" cap="none" normalizeH="0" baseline="0" smtClean="0">
                <a:ln>
                  <a:noFill/>
                </a:ln>
                <a:solidFill>
                  <a:srgbClr val="222222"/>
                </a:solidFill>
                <a:effectLst/>
                <a:latin typeface="Arial" panose="020B0604020202020204" pitchFamily="34" charset="0"/>
                <a:cs typeface="Arial" panose="020B0604020202020204" pitchFamily="34" charset="0"/>
              </a:rPr>
            </a:br>
            <a:r>
              <a:rPr kumimoji="0" lang="en-US" altLang="en-US" sz="1000" b="0" i="0" u="none" strike="noStrike" cap="none" normalizeH="0" baseline="0" smtClean="0">
                <a:ln>
                  <a:noFill/>
                </a:ln>
                <a:solidFill>
                  <a:srgbClr val="222222"/>
                </a:solidFill>
                <a:effectLst/>
                <a:latin typeface="Arial" panose="020B0604020202020204" pitchFamily="34" charset="0"/>
                <a:cs typeface="Arial" panose="020B0604020202020204" pitchFamily="34" charset="0"/>
              </a:rPr>
              <a:t>  </a:t>
            </a:r>
            <a:r>
              <a:rPr kumimoji="0" lang="en-US" altLang="en-US" sz="1900" b="0" i="0" u="none" strike="noStrike" cap="none" normalizeH="0" baseline="0" smtClean="0">
                <a:ln>
                  <a:noFill/>
                </a:ln>
                <a:solidFill>
                  <a:srgbClr val="222222"/>
                </a:solidFill>
                <a:effectLst/>
                <a:latin typeface="Arial" panose="020B0604020202020204" pitchFamily="34" charset="0"/>
                <a:cs typeface="Arial" panose="020B0604020202020204" pitchFamily="34" charset="0"/>
              </a:rPr>
              <a:t> </a:t>
            </a:r>
            <a:r>
              <a:rPr kumimoji="0" lang="en-US" altLang="en-US" sz="1000" b="0" i="0" u="none" strike="noStrike" cap="none" normalizeH="0" baseline="0" smtClean="0">
                <a:ln>
                  <a:noFill/>
                </a:ln>
                <a:solidFill>
                  <a:srgbClr val="3C4043"/>
                </a:solidFill>
                <a:effectLst/>
                <a:latin typeface="Arial" panose="020B0604020202020204" pitchFamily="34" charset="0"/>
                <a:cs typeface="Arial" panose="020B0604020202020204" pitchFamily="34" charset="0"/>
              </a:rPr>
              <a:t>学习发音</a:t>
            </a:r>
            <a:endParaRPr kumimoji="0" lang="en-US" altLang="en-US" sz="1000" b="0" i="0" u="none" strike="noStrike" cap="none" normalizeH="0" baseline="0" smtClean="0">
              <a:ln>
                <a:noFill/>
              </a:ln>
              <a:solidFill>
                <a:srgbClr val="222222"/>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smtClean="0">
              <a:ln>
                <a:noFill/>
              </a:ln>
              <a:solidFill>
                <a:srgbClr val="222222"/>
              </a:solidFill>
              <a:effectLst/>
              <a:latin typeface="Arial" panose="020B0604020202020204" pitchFamily="34" charset="0"/>
              <a:cs typeface="Arial" panose="020B0604020202020204" pitchFamily="34" charset="0"/>
            </a:endParaRPr>
          </a:p>
        </p:txBody>
      </p:sp>
      <p:sp>
        <p:nvSpPr>
          <p:cNvPr id="10" name="Rectangle 6"/>
          <p:cNvSpPr>
            <a:spLocks noChangeArrowheads="1"/>
          </p:cNvSpPr>
          <p:nvPr/>
        </p:nvSpPr>
        <p:spPr bwMode="auto">
          <a:xfrm>
            <a:off x="0" y="0"/>
            <a:ext cx="0" cy="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1800" b="0" i="0" u="none" strike="noStrike" cap="none" normalizeH="0" baseline="0" smtClean="0">
                <a:ln>
                  <a:noFill/>
                </a:ln>
                <a:solidFill>
                  <a:srgbClr val="222222"/>
                </a:solidFill>
                <a:effectLst/>
                <a:latin typeface="inherit"/>
                <a:cs typeface="Arial" panose="020B0604020202020204" pitchFamily="34" charset="0"/>
              </a:rPr>
              <a:t>电力基本条款</a:t>
            </a:r>
            <a:endParaRPr kumimoji="0" lang="zh-CN" altLang="en-US" sz="1800" b="0" i="0" u="none" strike="noStrike" cap="none" normalizeH="0" baseline="0" smtClean="0">
              <a:ln>
                <a:noFill/>
              </a:ln>
              <a:solidFill>
                <a:schemeClr val="tx1"/>
              </a:solidFill>
              <a:effectLst/>
              <a:latin typeface="Arial" panose="020B0604020202020204" pitchFamily="34" charset="0"/>
            </a:endParaRPr>
          </a:p>
        </p:txBody>
      </p:sp>
      <p:sp>
        <p:nvSpPr>
          <p:cNvPr id="12" name="AutoShape 5" descr="data:image/svg+xml;base64,PHN2ZyB4bWxucz0iaHR0cDovL3d3dy53My5vcmcvMjAwMC9zdmciIHhtbG5zOnhsaW5rPSJodHRwOi8vd3d3LnczLm9yZy8xOTk5L3hsaW5rIiB3aWR0aD0iMzIiIGhlaWdodD0iMzIiIHZpZXdCb3g9IjAgMCAzMiAzMiI+CiAgPGRlZnM+CiAgICA8cG9seWdvbiBpZD0ic21hbGwtdmlzZW1lLXYzLWEiIHBvaW50cz0iMCAwIDMyIDAgMzIgMzIgMCAzMiIvPgogIDwvZGVmcz4KICA8ZyBmaWxsPSJub25lIiBmaWxsLXJ1bGU9ImV2ZW5vZGQiPgogICAgPG1hc2sgaWQ9InNtYWxsLXZpc2VtZS12My1iIiBmaWxsPSIjZmZmIj4KICAgICAgPHVzZSB4bGluazpocmVmPSIjc21hbGwtdmlzZW1lLXYzLWEiLz4KICAgIDwvbWFzaz4KICAgIDx1c2UgZmlsbD0iIzQyODVGNCIgeGxpbms6aHJlZj0iI3NtYWxsLXZpc2VtZS12My1hIi8+CiAgICA8cGF0aCBmaWxsPSIjRDJFM0ZDIiBkPSJNMCwxNS4yMzk3OTYzIEMyLjU0Mzg1NzE0LDE4Ljg3MDUyMDMgNS42NTIsMjIuMDgyMTk0NiA5LjIwMjI4NTcxLDI0Ljc0NDg3NjkgQzEzLjIxMTU3MTQsMjcuNzUxNzA3NyAxOC43ODg0Mjg2LDI3Ljc1MTcwNzcgMjIuNzk3NzE0MywyNC43NDQ4NzY5IEMyNi4zNDgsMjIuMDgyMTk0NiAyOS40NTYxNDI5LDE4Ljg3MDUyMDMgMzIsMTUuMjM5Nzk2MyBMMzIsLTcgTDAsLTcgTDAsMTUuMjM5Nzk2MyBaIiBtYXNrPSJ1cmwoI3NtYWxsLXZpc2VtZS12My1iKSIvPgogICAgPHBhdGggZmlsbD0iIzQyODVGNCIgZmlsbC1vcGFjaXR5PSIuNiIgZD0iTTE2LDIxLjIzMDY0OTIgQzE2LjkyNjA5OTEsMjEuMjMwNjQ5MiAxNy43OTEyNDY3LDIxLjQ5NDMxNTcgMTguNTI3MjEzNSwyMS45NTE1MDE5IEMxOC44MTA0NDEsMjIuMTI3MzMwOSAxOS4xMzYyNzM4LDIxLjc4ODc0ODUgMTguOTQwMzc5OSwyMS41MTY0Njc0IEMxOC4yNzg1NTU2LDIwLjU5NzMyNjMgMTcuMjA4MTEzNiwyMCAxNiwyMCBDMTQuNzkxODg2NCwyMCAxMy43MjE0NDQ0LDIwLjU5NzMyNjMgMTMuMDU5NjIwMSwyMS41MTY0Njc0IEMxMi44NjM3MjYyLDIxLjc4ODc0ODUgMTMuMTg5NTU5LDIyLjEyNzMzMDkgMTMuNDcyNzg2NSwyMS45NTE1MDE5IEMxNC4yMDg3NTMzLDIxLjQ5NDMxNTcgMTUuMDczOTAwOSwyMS4yMzA2NDkyIDE2LDIxLjIzMDY0OTIiIG1hc2s9InVybCgjc21hbGwtdmlzZW1lLXYzLWIpIi8+CiAgICA8cGF0aCBzdHJva2U9IiM0Mjg1RjQiIHN0cm9rZS1saW5lY2FwPSJzcXVhcmUiIGQ9Ik0yNSwxMyBDMjMsMTUuMzMzMzMzMyAyMCwxNi41IDE2LDE2LjUgQzEyLDE2LjUgOSwxNS4zMzMzMzMzIDcsMTMgTDEzLDEwLjUgTDE5LDEwLjUgTDI1LDEzIFoiIG1hc2s9InVybCgjc21hbGwtdmlzZW1lLXYzLWIpIi8+CiAgICA8cG9seWdvbiBmaWxsPSIjNDI4NUY0IiBmaWxsLXJ1bGU9Im5vbnplcm8iIHBvaW50cz0iOCAxNCA3IDEzIDI1IDEzIDI0IDE0IiBtYXNrPSJ1cmwoI3NtYWxsLXZpc2VtZS12My1iKSIvPgogICAgPHBhdGggc3Ryb2tlPSIjNDI4NUY0IiBzdHJva2UtbGluZWNhcD0icm91bmQiIGQ9Ik0yMCwzIEwxNy43Njc4NzUsNS4yNTg5MjYyMiBDMTYuNzkxNSw2LjI0NzAyNDU5IDE1LjIwODUsNi4yNDcwMjQ1OSAxNC4yMzIxMjUsNS4yNTg5MjYyMiBMMTIsMyIgbWFzaz0idXJsKCNzbWFsbC12aXNlbWUtdjMtYikiLz4KICA8L2c+Cjwvc3ZnPgo="/>
          <p:cNvSpPr>
            <a:spLocks noChangeAspect="1" noChangeArrowheads="1"/>
          </p:cNvSpPr>
          <p:nvPr/>
        </p:nvSpPr>
        <p:spPr bwMode="auto">
          <a:xfrm>
            <a:off x="1270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966491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76199" y="960438"/>
            <a:ext cx="8819147" cy="563562"/>
          </a:xfrm>
        </p:spPr>
        <p:txBody>
          <a:bodyPr>
            <a:normAutofit fontScale="90000"/>
          </a:bodyPr>
          <a:lstStyle/>
          <a:p>
            <a:r>
              <a:rPr lang="zh-CN" altLang="en-US" dirty="0" smtClean="0">
                <a:latin typeface="Times New Roman" panose="02020603050405020304" pitchFamily="18" charset="0"/>
                <a:ea typeface="SimSun" panose="02010600030101010101" pitchFamily="2" charset="-122"/>
              </a:rPr>
              <a:t>使</a:t>
            </a:r>
            <a:r>
              <a:rPr lang="zh-CN" altLang="en-US" dirty="0">
                <a:latin typeface="Times New Roman" panose="02020603050405020304" pitchFamily="18" charset="0"/>
                <a:ea typeface="SimSun" panose="02010600030101010101" pitchFamily="2" charset="-122"/>
              </a:rPr>
              <a:t>用接地故障断路器</a:t>
            </a:r>
            <a:r>
              <a:rPr lang="en-US" altLang="zh-CN" dirty="0">
                <a:latin typeface="Times New Roman" panose="02020603050405020304" pitchFamily="18" charset="0"/>
                <a:ea typeface="SimSun" panose="02010600030101010101" pitchFamily="2" charset="-122"/>
              </a:rPr>
              <a:t>(</a:t>
            </a:r>
            <a:r>
              <a:rPr lang="en-US" altLang="zh-CN" dirty="0" smtClean="0">
                <a:latin typeface="Times New Roman" panose="02020603050405020304" pitchFamily="18" charset="0"/>
                <a:ea typeface="SimSun" panose="02010600030101010101" pitchFamily="2" charset="-122"/>
              </a:rPr>
              <a:t>GFCI</a:t>
            </a:r>
            <a:r>
              <a:rPr lang="en-GB" altLang="en-US" dirty="0">
                <a:latin typeface="Times New Roman" panose="02020603050405020304" pitchFamily="18" charset="0"/>
                <a:ea typeface="SimSun" panose="02010600030101010101" pitchFamily="2" charset="-122"/>
              </a:rPr>
              <a:t>s</a:t>
            </a:r>
            <a:r>
              <a:rPr lang="en-US" altLang="zh-CN" dirty="0" smtClean="0">
                <a:latin typeface="Times New Roman" panose="02020603050405020304" pitchFamily="18" charset="0"/>
                <a:ea typeface="SimSun" panose="02010600030101010101" pitchFamily="2" charset="-122"/>
              </a:rPr>
              <a:t>) </a:t>
            </a:r>
            <a:endParaRPr lang="en-US"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80</a:t>
            </a:fld>
            <a:endParaRPr lang="en-US" dirty="0"/>
          </a:p>
        </p:txBody>
      </p:sp>
      <p:pic>
        <p:nvPicPr>
          <p:cNvPr id="18" name="Picture 17" descr="It is an example of GFCI outlet" title="GFCI"/>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0" y="3533465"/>
            <a:ext cx="1880093" cy="2943535"/>
          </a:xfrm>
          <a:prstGeom prst="rect">
            <a:avLst/>
          </a:prstGeom>
        </p:spPr>
      </p:pic>
      <p:cxnSp>
        <p:nvCxnSpPr>
          <p:cNvPr id="19" name="Straight Arrow Connector 4" descr="It shows the locatio of test button" title="arrow"/>
          <p:cNvCxnSpPr>
            <a:cxnSpLocks noChangeShapeType="1"/>
            <a:stCxn id="21" idx="1"/>
          </p:cNvCxnSpPr>
          <p:nvPr/>
        </p:nvCxnSpPr>
        <p:spPr bwMode="auto">
          <a:xfrm flipH="1" flipV="1">
            <a:off x="5727655" y="5290436"/>
            <a:ext cx="913768" cy="356244"/>
          </a:xfrm>
          <a:prstGeom prst="straightConnector1">
            <a:avLst/>
          </a:prstGeom>
          <a:noFill/>
          <a:ln w="28575">
            <a:solidFill>
              <a:schemeClr val="tx1"/>
            </a:solidFill>
            <a:round/>
            <a:headEnd/>
            <a:tailEnd type="triangle" w="med" len="med"/>
          </a:ln>
          <a:effectLst>
            <a:outerShdw dist="17961" dir="2700000" algn="ctr" rotWithShape="0">
              <a:srgbClr val="000000"/>
            </a:outerShdw>
          </a:effectLst>
          <a:extLst>
            <a:ext uri="{909E8E84-426E-40DD-AFC4-6F175D3DCCD1}">
              <a14:hiddenFill xmlns:a14="http://schemas.microsoft.com/office/drawing/2010/main">
                <a:noFill/>
              </a14:hiddenFill>
            </a:ext>
          </a:extLst>
        </p:spPr>
      </p:cxnSp>
      <p:cxnSp>
        <p:nvCxnSpPr>
          <p:cNvPr id="20" name="Straight Arrow Connector 4" descr="It shows the location of reset button" title="arrow"/>
          <p:cNvCxnSpPr>
            <a:cxnSpLocks noChangeShapeType="1"/>
          </p:cNvCxnSpPr>
          <p:nvPr/>
        </p:nvCxnSpPr>
        <p:spPr bwMode="auto">
          <a:xfrm flipH="1">
            <a:off x="5727652" y="4942643"/>
            <a:ext cx="989939" cy="1"/>
          </a:xfrm>
          <a:prstGeom prst="straightConnector1">
            <a:avLst/>
          </a:prstGeom>
          <a:noFill/>
          <a:ln w="28575">
            <a:solidFill>
              <a:schemeClr val="tx1"/>
            </a:solidFill>
            <a:round/>
            <a:headEnd/>
            <a:tailEnd type="triangle" w="med" len="med"/>
          </a:ln>
          <a:effectLst>
            <a:outerShdw dist="17961" dir="2700000" algn="ctr" rotWithShape="0">
              <a:srgbClr val="000000"/>
            </a:outerShdw>
          </a:effectLst>
          <a:extLst>
            <a:ext uri="{909E8E84-426E-40DD-AFC4-6F175D3DCCD1}">
              <a14:hiddenFill xmlns:a14="http://schemas.microsoft.com/office/drawing/2010/main">
                <a:noFill/>
              </a14:hiddenFill>
            </a:ext>
          </a:extLst>
        </p:spPr>
      </p:cxnSp>
      <p:sp>
        <p:nvSpPr>
          <p:cNvPr id="21" name="Rectangle 2"/>
          <p:cNvSpPr>
            <a:spLocks noChangeArrowheads="1"/>
          </p:cNvSpPr>
          <p:nvPr/>
        </p:nvSpPr>
        <p:spPr bwMode="auto">
          <a:xfrm>
            <a:off x="6641423" y="5385070"/>
            <a:ext cx="174057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a:r>
              <a:rPr lang="ja-JP" altLang="en-US" sz="2800" dirty="0">
                <a:latin typeface="Times New Roman" panose="02020603050405020304" pitchFamily="18" charset="0"/>
                <a:cs typeface="Times New Roman" panose="02020603050405020304" pitchFamily="18" charset="0"/>
              </a:rPr>
              <a:t>测试按钮</a:t>
            </a:r>
            <a:endParaRPr lang="en-US" altLang="en-US" sz="2800" dirty="0">
              <a:latin typeface="Times New Roman" panose="02020603050405020304" pitchFamily="18" charset="0"/>
              <a:cs typeface="Times New Roman" panose="02020603050405020304" pitchFamily="18" charset="0"/>
            </a:endParaRPr>
          </a:p>
        </p:txBody>
      </p:sp>
      <p:sp>
        <p:nvSpPr>
          <p:cNvPr id="22" name="Rectangle 6"/>
          <p:cNvSpPr>
            <a:spLocks noChangeArrowheads="1"/>
          </p:cNvSpPr>
          <p:nvPr/>
        </p:nvSpPr>
        <p:spPr bwMode="auto">
          <a:xfrm>
            <a:off x="200947" y="3921752"/>
            <a:ext cx="418172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a:buClr>
                <a:srgbClr val="0000FF"/>
              </a:buClr>
              <a:buFont typeface="Wingdings" panose="05000000000000000000" pitchFamily="2" charset="2"/>
              <a:buChar char="q"/>
            </a:pPr>
            <a:r>
              <a:rPr lang="zh-CN" altLang="en-US" sz="2800" dirty="0" smtClean="0">
                <a:latin typeface="Times New Roman" panose="02020603050405020304" pitchFamily="18" charset="0"/>
                <a:cs typeface="Times New Roman" panose="02020603050405020304" pitchFamily="18" charset="0"/>
              </a:rPr>
              <a:t>使用</a:t>
            </a:r>
            <a:r>
              <a:rPr lang="zh-CN" altLang="en-US" sz="2800" dirty="0">
                <a:latin typeface="Times New Roman" panose="02020603050405020304" pitchFamily="18" charset="0"/>
                <a:cs typeface="Times New Roman" panose="02020603050405020304" pitchFamily="18" charset="0"/>
              </a:rPr>
              <a:t>前测试并重置每个接地故障断路器</a:t>
            </a:r>
            <a:r>
              <a:rPr lang="en-US" altLang="zh-CN" sz="2800" dirty="0">
                <a:latin typeface="Times New Roman" panose="02020603050405020304" pitchFamily="18" charset="0"/>
                <a:cs typeface="Times New Roman" panose="02020603050405020304" pitchFamily="18" charset="0"/>
              </a:rPr>
              <a:t>(GFCI)</a:t>
            </a:r>
            <a:endParaRPr lang="en-US" altLang="en-US" sz="2800" dirty="0">
              <a:latin typeface="Times New Roman" panose="02020603050405020304" pitchFamily="18" charset="0"/>
              <a:cs typeface="Times New Roman" panose="02020603050405020304" pitchFamily="18" charset="0"/>
            </a:endParaRPr>
          </a:p>
        </p:txBody>
      </p:sp>
      <p:sp>
        <p:nvSpPr>
          <p:cNvPr id="23" name="Rectangle 6"/>
          <p:cNvSpPr>
            <a:spLocks noChangeArrowheads="1"/>
          </p:cNvSpPr>
          <p:nvPr/>
        </p:nvSpPr>
        <p:spPr bwMode="auto">
          <a:xfrm>
            <a:off x="195728" y="2080845"/>
            <a:ext cx="869427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a:buClr>
                <a:srgbClr val="0000FF"/>
              </a:buClr>
              <a:buFont typeface="Wingdings" panose="05000000000000000000" pitchFamily="2" charset="2"/>
              <a:buChar char="q"/>
            </a:pPr>
            <a:r>
              <a:rPr lang="zh-CN" altLang="en-US" sz="2800" dirty="0">
                <a:latin typeface="Times New Roman" panose="02020603050405020304" pitchFamily="18" charset="0"/>
                <a:cs typeface="Times New Roman" panose="02020603050405020304" pitchFamily="18" charset="0"/>
              </a:rPr>
              <a:t>接地故障断路器</a:t>
            </a:r>
            <a:r>
              <a:rPr lang="en-US" altLang="zh-CN" sz="2800" dirty="0">
                <a:latin typeface="Times New Roman" panose="02020603050405020304" pitchFamily="18" charset="0"/>
                <a:cs typeface="Times New Roman" panose="02020603050405020304" pitchFamily="18" charset="0"/>
              </a:rPr>
              <a:t>(GFCI)</a:t>
            </a:r>
            <a:r>
              <a:rPr lang="zh-CN" altLang="en-US" sz="2800" dirty="0">
                <a:latin typeface="Times New Roman" panose="02020603050405020304" pitchFamily="18" charset="0"/>
                <a:cs typeface="Times New Roman" panose="02020603050405020304" pitchFamily="18" charset="0"/>
              </a:rPr>
              <a:t>是一种</a:t>
            </a:r>
            <a:r>
              <a:rPr lang="zh-CN" altLang="en-US" sz="2800" dirty="0" smtClean="0">
                <a:latin typeface="Times New Roman" panose="02020603050405020304" pitchFamily="18" charset="0"/>
                <a:cs typeface="Times New Roman" panose="02020603050405020304" pitchFamily="18" charset="0"/>
              </a:rPr>
              <a:t>断路器</a:t>
            </a:r>
            <a:r>
              <a:rPr lang="en-US" altLang="zh-CN" sz="2800" dirty="0" smtClean="0">
                <a:latin typeface="Times New Roman" panose="02020603050405020304" pitchFamily="18" charset="0"/>
                <a:cs typeface="Times New Roman" panose="02020603050405020304" pitchFamily="18" charset="0"/>
              </a:rPr>
              <a:t>, </a:t>
            </a:r>
            <a:r>
              <a:rPr lang="zh-CN" altLang="en-US" sz="2800" dirty="0" smtClean="0">
                <a:latin typeface="Times New Roman" panose="02020603050405020304" pitchFamily="18" charset="0"/>
                <a:cs typeface="Times New Roman" panose="02020603050405020304" pitchFamily="18" charset="0"/>
              </a:rPr>
              <a:t>当</a:t>
            </a:r>
            <a:r>
              <a:rPr lang="zh-CN" altLang="en-US" sz="2800" dirty="0">
                <a:latin typeface="Times New Roman" panose="02020603050405020304" pitchFamily="18" charset="0"/>
                <a:cs typeface="Times New Roman" panose="02020603050405020304" pitchFamily="18" charset="0"/>
              </a:rPr>
              <a:t>它检测到接地故障时会切断电源</a:t>
            </a:r>
            <a:endParaRPr lang="en-US" altLang="en-US" sz="2800" dirty="0">
              <a:latin typeface="Times New Roman" panose="02020603050405020304" pitchFamily="18" charset="0"/>
              <a:cs typeface="Times New Roman" panose="02020603050405020304" pitchFamily="18" charset="0"/>
            </a:endParaRPr>
          </a:p>
        </p:txBody>
      </p:sp>
      <p:sp>
        <p:nvSpPr>
          <p:cNvPr id="24" name="Rectangle 2"/>
          <p:cNvSpPr>
            <a:spLocks noChangeArrowheads="1"/>
          </p:cNvSpPr>
          <p:nvPr/>
        </p:nvSpPr>
        <p:spPr bwMode="auto">
          <a:xfrm>
            <a:off x="6629400" y="4639535"/>
            <a:ext cx="1828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a:r>
              <a:rPr lang="ja-JP" altLang="en-US" sz="2800" dirty="0">
                <a:latin typeface="Times New Roman" panose="02020603050405020304" pitchFamily="18" charset="0"/>
                <a:cs typeface="Times New Roman" panose="02020603050405020304" pitchFamily="18" charset="0"/>
              </a:rPr>
              <a:t>复位按钮</a:t>
            </a:r>
            <a:endParaRPr lang="en-US" altLang="en-US" sz="2800" dirty="0">
              <a:latin typeface="Times New Roman" panose="02020603050405020304" pitchFamily="18" charset="0"/>
              <a:cs typeface="Times New Roman" panose="02020603050405020304" pitchFamily="18" charset="0"/>
            </a:endParaRPr>
          </a:p>
        </p:txBody>
      </p:sp>
      <p:sp>
        <p:nvSpPr>
          <p:cNvPr id="12" name="Rectangle 11"/>
          <p:cNvSpPr/>
          <p:nvPr/>
        </p:nvSpPr>
        <p:spPr>
          <a:xfrm>
            <a:off x="440536" y="5446624"/>
            <a:ext cx="3179075" cy="461665"/>
          </a:xfrm>
          <a:prstGeom prst="rect">
            <a:avLst/>
          </a:prstGeom>
        </p:spPr>
        <p:txBody>
          <a:bodyPr wrap="none">
            <a:spAutoFit/>
          </a:bodyPr>
          <a:lstStyle/>
          <a:p>
            <a:r>
              <a:rPr lang="en-US" altLang="en-US" sz="2400" kern="0" dirty="0">
                <a:latin typeface="Times New Roman" panose="02020603050405020304" pitchFamily="18" charset="0"/>
                <a:cs typeface="Times New Roman" panose="02020603050405020304" pitchFamily="18" charset="0"/>
              </a:rPr>
              <a:t>OSHA</a:t>
            </a:r>
            <a:r>
              <a:rPr lang="ja-JP" altLang="en-US" sz="2400" kern="0" dirty="0">
                <a:latin typeface="Times New Roman" panose="02020603050405020304" pitchFamily="18" charset="0"/>
                <a:cs typeface="Times New Roman" panose="02020603050405020304" pitchFamily="18" charset="0"/>
              </a:rPr>
              <a:t>法规： </a:t>
            </a:r>
            <a:r>
              <a:rPr lang="en-US" altLang="en-US" sz="2400" kern="0" dirty="0" smtClean="0">
                <a:latin typeface="Times New Roman" panose="02020603050405020304" pitchFamily="18" charset="0"/>
                <a:cs typeface="Times New Roman" panose="02020603050405020304" pitchFamily="18" charset="0"/>
                <a:hlinkClick r:id="rId4"/>
              </a:rPr>
              <a:t>1926.404</a:t>
            </a:r>
            <a:endParaRPr lang="en-US" sz="2400" dirty="0"/>
          </a:p>
        </p:txBody>
      </p:sp>
    </p:spTree>
    <p:extLst>
      <p:ext uri="{BB962C8B-B14F-4D97-AF65-F5344CB8AC3E}">
        <p14:creationId xmlns:p14="http://schemas.microsoft.com/office/powerpoint/2010/main" val="150468657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76199" y="960438"/>
            <a:ext cx="8819147" cy="563562"/>
          </a:xfrm>
        </p:spPr>
        <p:txBody>
          <a:bodyPr>
            <a:normAutofit fontScale="90000"/>
          </a:bodyPr>
          <a:lstStyle/>
          <a:p>
            <a:r>
              <a:rPr lang="zh-CN" altLang="en-US" dirty="0">
                <a:latin typeface="Times New Roman" panose="02020603050405020304" pitchFamily="18" charset="0"/>
                <a:ea typeface="SimSun" panose="02010600030101010101" pitchFamily="2" charset="-122"/>
              </a:rPr>
              <a:t>使用接地故障断路</a:t>
            </a:r>
            <a:r>
              <a:rPr lang="zh-CN" altLang="en-US" dirty="0" smtClean="0">
                <a:latin typeface="Times New Roman" panose="02020603050405020304" pitchFamily="18" charset="0"/>
                <a:ea typeface="SimSun" panose="02010600030101010101" pitchFamily="2" charset="-122"/>
              </a:rPr>
              <a:t>器 </a:t>
            </a:r>
            <a:r>
              <a:rPr lang="en-US" altLang="zh-CN" dirty="0" smtClean="0">
                <a:latin typeface="Times New Roman" panose="02020603050405020304" pitchFamily="18" charset="0"/>
                <a:ea typeface="SimSun" panose="02010600030101010101" pitchFamily="2" charset="-122"/>
              </a:rPr>
              <a:t>(</a:t>
            </a:r>
            <a:r>
              <a:rPr lang="en-US" altLang="zh-CN" dirty="0">
                <a:latin typeface="Times New Roman" panose="02020603050405020304" pitchFamily="18" charset="0"/>
                <a:ea typeface="SimSun" panose="02010600030101010101" pitchFamily="2" charset="-122"/>
              </a:rPr>
              <a:t>GFCI</a:t>
            </a:r>
            <a:r>
              <a:rPr lang="en-GB" altLang="en-US" dirty="0">
                <a:latin typeface="Times New Roman" panose="02020603050405020304" pitchFamily="18" charset="0"/>
                <a:ea typeface="SimSun" panose="02010600030101010101" pitchFamily="2" charset="-122"/>
              </a:rPr>
              <a:t>s</a:t>
            </a:r>
            <a:r>
              <a:rPr lang="en-US" altLang="zh-CN" dirty="0">
                <a:latin typeface="Times New Roman" panose="02020603050405020304" pitchFamily="18" charset="0"/>
                <a:ea typeface="SimSun" panose="02010600030101010101" pitchFamily="2" charset="-122"/>
              </a:rPr>
              <a:t>) </a:t>
            </a:r>
            <a:endParaRPr lang="en-US"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81</a:t>
            </a:fld>
            <a:endParaRPr lang="en-US" dirty="0"/>
          </a:p>
        </p:txBody>
      </p:sp>
      <p:sp>
        <p:nvSpPr>
          <p:cNvPr id="11" name="Rectangle 6"/>
          <p:cNvSpPr>
            <a:spLocks noChangeArrowheads="1"/>
          </p:cNvSpPr>
          <p:nvPr/>
        </p:nvSpPr>
        <p:spPr bwMode="auto">
          <a:xfrm>
            <a:off x="152400" y="2541825"/>
            <a:ext cx="3124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0" indent="0" algn="just">
              <a:buClr>
                <a:srgbClr val="0000FF"/>
              </a:buClr>
              <a:buFont typeface="Wingdings" panose="05000000000000000000" pitchFamily="2" charset="2"/>
              <a:buChar char="§"/>
            </a:pPr>
            <a:r>
              <a:rPr lang="ja-JP" altLang="en-US" sz="2800" dirty="0" smtClean="0">
                <a:latin typeface="Times New Roman" panose="02020603050405020304" pitchFamily="18" charset="0"/>
                <a:cs typeface="Times New Roman" panose="02020603050405020304" pitchFamily="18" charset="0"/>
              </a:rPr>
              <a:t> 插座</a:t>
            </a:r>
            <a:r>
              <a:rPr lang="ja-JP" altLang="en-US" sz="2800" dirty="0">
                <a:latin typeface="Times New Roman" panose="02020603050405020304" pitchFamily="18" charset="0"/>
                <a:cs typeface="Times New Roman" panose="02020603050405020304" pitchFamily="18" charset="0"/>
              </a:rPr>
              <a:t>式</a:t>
            </a:r>
            <a:endParaRPr lang="en-US" altLang="en-US" sz="2800" dirty="0">
              <a:latin typeface="Times New Roman" panose="02020603050405020304" pitchFamily="18" charset="0"/>
              <a:cs typeface="Times New Roman" panose="02020603050405020304" pitchFamily="18" charset="0"/>
            </a:endParaRPr>
          </a:p>
        </p:txBody>
      </p:sp>
      <p:sp>
        <p:nvSpPr>
          <p:cNvPr id="12" name="Rectangle 6"/>
          <p:cNvSpPr>
            <a:spLocks noChangeArrowheads="1"/>
          </p:cNvSpPr>
          <p:nvPr/>
        </p:nvSpPr>
        <p:spPr bwMode="auto">
          <a:xfrm>
            <a:off x="195728" y="1746731"/>
            <a:ext cx="811007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a:buClr>
                <a:srgbClr val="0000FF"/>
              </a:buClr>
              <a:buFont typeface="Wingdings" panose="05000000000000000000" pitchFamily="2" charset="2"/>
              <a:buChar char="q"/>
            </a:pPr>
            <a:r>
              <a:rPr lang="en-US" altLang="en-US" sz="2800" dirty="0" smtClean="0">
                <a:latin typeface="Times New Roman" panose="02020603050405020304" pitchFamily="18" charset="0"/>
                <a:ea typeface="AR PL UMing HK" charset="0"/>
                <a:cs typeface="Times New Roman" panose="02020603050405020304" pitchFamily="18" charset="0"/>
              </a:rPr>
              <a:t> </a:t>
            </a:r>
            <a:r>
              <a:rPr lang="zh-CN" altLang="en-US" sz="2800" dirty="0">
                <a:latin typeface="Times New Roman" panose="02020603050405020304" pitchFamily="18" charset="0"/>
                <a:cs typeface="Times New Roman" panose="02020603050405020304" pitchFamily="18" charset="0"/>
              </a:rPr>
              <a:t>建筑应用中的</a:t>
            </a:r>
            <a:r>
              <a:rPr lang="en-US" altLang="zh-CN" sz="2800" dirty="0">
                <a:latin typeface="Times New Roman" panose="02020603050405020304" pitchFamily="18" charset="0"/>
                <a:cs typeface="Times New Roman" panose="02020603050405020304" pitchFamily="18" charset="0"/>
              </a:rPr>
              <a:t>GFCI</a:t>
            </a:r>
            <a:r>
              <a:rPr lang="zh-CN" altLang="en-US" sz="2800" dirty="0">
                <a:latin typeface="Times New Roman" panose="02020603050405020304" pitchFamily="18" charset="0"/>
                <a:cs typeface="Times New Roman" panose="02020603050405020304" pitchFamily="18" charset="0"/>
              </a:rPr>
              <a:t>类型</a:t>
            </a:r>
            <a:endParaRPr lang="en-US" altLang="en-US" sz="2800" dirty="0">
              <a:latin typeface="Times New Roman" panose="02020603050405020304" pitchFamily="18" charset="0"/>
              <a:cs typeface="Times New Roman" panose="02020603050405020304" pitchFamily="18" charset="0"/>
            </a:endParaRPr>
          </a:p>
        </p:txBody>
      </p:sp>
      <p:pic>
        <p:nvPicPr>
          <p:cNvPr id="13" name="Picture 12" descr="This shows the picture of a portable type of GFCI" title="portable GFCI"/>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352800" y="3352800"/>
            <a:ext cx="1667436" cy="2667898"/>
          </a:xfrm>
          <a:prstGeom prst="rect">
            <a:avLst/>
          </a:prstGeom>
        </p:spPr>
      </p:pic>
      <p:sp>
        <p:nvSpPr>
          <p:cNvPr id="14" name="Rectangle 6"/>
          <p:cNvSpPr>
            <a:spLocks noChangeArrowheads="1"/>
          </p:cNvSpPr>
          <p:nvPr/>
        </p:nvSpPr>
        <p:spPr bwMode="auto">
          <a:xfrm>
            <a:off x="3312090" y="2564417"/>
            <a:ext cx="263151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0" indent="0" algn="just">
              <a:buClr>
                <a:srgbClr val="0000FF"/>
              </a:buClr>
              <a:buFont typeface="Wingdings" panose="05000000000000000000" pitchFamily="2" charset="2"/>
              <a:buChar char="§"/>
            </a:pPr>
            <a:r>
              <a:rPr lang="en-US" altLang="en-US" sz="3200" dirty="0" smtClean="0">
                <a:latin typeface="Times New Roman" panose="02020603050405020304" pitchFamily="18" charset="0"/>
                <a:ea typeface="AR PL UMing HK" charset="0"/>
                <a:cs typeface="Times New Roman" panose="02020603050405020304" pitchFamily="18" charset="0"/>
              </a:rPr>
              <a:t> </a:t>
            </a:r>
            <a:r>
              <a:rPr lang="ja-JP" altLang="en-US" sz="2800" dirty="0">
                <a:latin typeface="Times New Roman" panose="02020603050405020304" pitchFamily="18" charset="0"/>
                <a:cs typeface="Times New Roman" panose="02020603050405020304" pitchFamily="18" charset="0"/>
              </a:rPr>
              <a:t>便携式</a:t>
            </a:r>
            <a:endParaRPr lang="en-US" altLang="en-US" sz="2800" dirty="0">
              <a:latin typeface="Times New Roman" panose="02020603050405020304" pitchFamily="18" charset="0"/>
              <a:cs typeface="Times New Roman" panose="02020603050405020304" pitchFamily="18" charset="0"/>
            </a:endParaRPr>
          </a:p>
        </p:txBody>
      </p:sp>
      <p:sp>
        <p:nvSpPr>
          <p:cNvPr id="15" name="Rectangle 6"/>
          <p:cNvSpPr>
            <a:spLocks noChangeArrowheads="1"/>
          </p:cNvSpPr>
          <p:nvPr/>
        </p:nvSpPr>
        <p:spPr bwMode="auto">
          <a:xfrm>
            <a:off x="5999534" y="2564417"/>
            <a:ext cx="237330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0" indent="0" algn="just">
              <a:buClr>
                <a:srgbClr val="0000FF"/>
              </a:buClr>
              <a:buFont typeface="Wingdings" panose="05000000000000000000" pitchFamily="2" charset="2"/>
              <a:buChar char="§"/>
            </a:pPr>
            <a:r>
              <a:rPr lang="en-US" altLang="en-US" sz="3200" dirty="0" smtClean="0">
                <a:latin typeface="Times New Roman" panose="02020603050405020304" pitchFamily="18" charset="0"/>
                <a:ea typeface="AR PL UMing HK" charset="0"/>
                <a:cs typeface="Times New Roman" panose="02020603050405020304" pitchFamily="18" charset="0"/>
              </a:rPr>
              <a:t> </a:t>
            </a:r>
            <a:r>
              <a:rPr lang="ja-JP" altLang="en-US" sz="2800" dirty="0">
                <a:latin typeface="Times New Roman" panose="02020603050405020304" pitchFamily="18" charset="0"/>
                <a:cs typeface="Times New Roman" panose="02020603050405020304" pitchFamily="18" charset="0"/>
              </a:rPr>
              <a:t>有线连接式</a:t>
            </a:r>
            <a:endParaRPr lang="en-US" altLang="en-US" sz="2800" dirty="0">
              <a:latin typeface="Times New Roman" panose="02020603050405020304" pitchFamily="18" charset="0"/>
              <a:cs typeface="Times New Roman" panose="02020603050405020304" pitchFamily="18" charset="0"/>
            </a:endParaRPr>
          </a:p>
        </p:txBody>
      </p:sp>
      <p:pic>
        <p:nvPicPr>
          <p:cNvPr id="16" name="Picture 6" descr="It shows the picture of cord-connected type of GFCI" title="Cord-connected GFCI"/>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62600" y="3887596"/>
            <a:ext cx="3352800"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It shows the picture of a receptable type of GFCI" title="Receptable GFCI"/>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9600" y="3185694"/>
            <a:ext cx="1676400" cy="3367506"/>
          </a:xfrm>
          <a:prstGeom prst="rect">
            <a:avLst/>
          </a:prstGeom>
        </p:spPr>
      </p:pic>
      <p:sp>
        <p:nvSpPr>
          <p:cNvPr id="18" name="Rectangle 17"/>
          <p:cNvSpPr/>
          <p:nvPr/>
        </p:nvSpPr>
        <p:spPr>
          <a:xfrm>
            <a:off x="2602885" y="6224306"/>
            <a:ext cx="3179075" cy="461665"/>
          </a:xfrm>
          <a:prstGeom prst="rect">
            <a:avLst/>
          </a:prstGeom>
        </p:spPr>
        <p:txBody>
          <a:bodyPr wrap="none">
            <a:spAutoFit/>
          </a:bodyPr>
          <a:lstStyle/>
          <a:p>
            <a:r>
              <a:rPr lang="en-US" altLang="en-US" sz="2400" kern="0" dirty="0">
                <a:latin typeface="Times New Roman" panose="02020603050405020304" pitchFamily="18" charset="0"/>
                <a:cs typeface="Times New Roman" panose="02020603050405020304" pitchFamily="18" charset="0"/>
              </a:rPr>
              <a:t>OSHA</a:t>
            </a:r>
            <a:r>
              <a:rPr lang="ja-JP" altLang="en-US" sz="2400" kern="0" dirty="0">
                <a:latin typeface="Times New Roman" panose="02020603050405020304" pitchFamily="18" charset="0"/>
                <a:cs typeface="Times New Roman" panose="02020603050405020304" pitchFamily="18" charset="0"/>
              </a:rPr>
              <a:t>法规： </a:t>
            </a:r>
            <a:r>
              <a:rPr lang="en-US" altLang="en-US" sz="2400" kern="0" dirty="0" smtClean="0">
                <a:latin typeface="Times New Roman" panose="02020603050405020304" pitchFamily="18" charset="0"/>
                <a:cs typeface="Times New Roman" panose="02020603050405020304" pitchFamily="18" charset="0"/>
                <a:hlinkClick r:id="rId6"/>
              </a:rPr>
              <a:t>1926.404</a:t>
            </a:r>
            <a:endParaRPr lang="en-US" sz="2400" dirty="0"/>
          </a:p>
        </p:txBody>
      </p:sp>
    </p:spTree>
    <p:extLst>
      <p:ext uri="{BB962C8B-B14F-4D97-AF65-F5344CB8AC3E}">
        <p14:creationId xmlns:p14="http://schemas.microsoft.com/office/powerpoint/2010/main" val="3672323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76199" y="960438"/>
            <a:ext cx="8819147" cy="563562"/>
          </a:xfrm>
        </p:spPr>
        <p:txBody>
          <a:bodyPr>
            <a:normAutofit fontScale="90000"/>
          </a:bodyPr>
          <a:lstStyle/>
          <a:p>
            <a:r>
              <a:rPr lang="zh-CN" altLang="en-US" dirty="0">
                <a:latin typeface="Times New Roman" panose="02020603050405020304" pitchFamily="18" charset="0"/>
                <a:ea typeface="SimSun" panose="02010600030101010101" pitchFamily="2" charset="-122"/>
              </a:rPr>
              <a:t>使用接地故障断路</a:t>
            </a:r>
            <a:r>
              <a:rPr lang="zh-CN" altLang="en-US" dirty="0" smtClean="0">
                <a:latin typeface="Times New Roman" panose="02020603050405020304" pitchFamily="18" charset="0"/>
                <a:ea typeface="SimSun" panose="02010600030101010101" pitchFamily="2" charset="-122"/>
              </a:rPr>
              <a:t>器 </a:t>
            </a:r>
            <a:r>
              <a:rPr lang="en-US" altLang="zh-CN" dirty="0" smtClean="0">
                <a:latin typeface="Times New Roman" panose="02020603050405020304" pitchFamily="18" charset="0"/>
                <a:ea typeface="SimSun" panose="02010600030101010101" pitchFamily="2" charset="-122"/>
              </a:rPr>
              <a:t>(</a:t>
            </a:r>
            <a:r>
              <a:rPr lang="en-US" altLang="zh-CN" dirty="0">
                <a:latin typeface="Times New Roman" panose="02020603050405020304" pitchFamily="18" charset="0"/>
                <a:ea typeface="SimSun" panose="02010600030101010101" pitchFamily="2" charset="-122"/>
              </a:rPr>
              <a:t>GFCI</a:t>
            </a:r>
            <a:r>
              <a:rPr lang="en-GB" altLang="en-US" dirty="0">
                <a:latin typeface="Times New Roman" panose="02020603050405020304" pitchFamily="18" charset="0"/>
                <a:ea typeface="SimSun" panose="02010600030101010101" pitchFamily="2" charset="-122"/>
              </a:rPr>
              <a:t>s</a:t>
            </a:r>
            <a:r>
              <a:rPr lang="en-US" altLang="zh-CN" dirty="0">
                <a:latin typeface="Times New Roman" panose="02020603050405020304" pitchFamily="18" charset="0"/>
                <a:ea typeface="SimSun" panose="02010600030101010101" pitchFamily="2" charset="-122"/>
              </a:rPr>
              <a:t>) </a:t>
            </a:r>
            <a:r>
              <a:rPr lang="en-US" altLang="zh-CN" dirty="0" smtClean="0">
                <a:latin typeface="Times New Roman" panose="02020603050405020304" pitchFamily="18" charset="0"/>
                <a:ea typeface="SimSun" panose="02010600030101010101" pitchFamily="2" charset="-122"/>
              </a:rPr>
              <a:t> </a:t>
            </a:r>
            <a:endParaRPr lang="en-US"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82</a:t>
            </a:fld>
            <a:endParaRPr lang="en-US" dirty="0"/>
          </a:p>
        </p:txBody>
      </p:sp>
      <p:sp>
        <p:nvSpPr>
          <p:cNvPr id="18" name="Rectangle 6"/>
          <p:cNvSpPr>
            <a:spLocks noChangeArrowheads="1"/>
          </p:cNvSpPr>
          <p:nvPr/>
        </p:nvSpPr>
        <p:spPr bwMode="auto">
          <a:xfrm>
            <a:off x="195728" y="2955275"/>
            <a:ext cx="869427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a:buClr>
                <a:srgbClr val="0000FF"/>
              </a:buClr>
              <a:buFont typeface="Wingdings" panose="05000000000000000000" pitchFamily="2" charset="2"/>
              <a:buChar char="q"/>
            </a:pPr>
            <a:r>
              <a:rPr lang="en-US" altLang="en-US" sz="2800" dirty="0" smtClean="0">
                <a:latin typeface="Times New Roman" panose="02020603050405020304" pitchFamily="18" charset="0"/>
                <a:ea typeface="AR PL UMing HK" charset="0"/>
                <a:cs typeface="Times New Roman" panose="02020603050405020304" pitchFamily="18" charset="0"/>
              </a:rPr>
              <a:t> </a:t>
            </a:r>
            <a:r>
              <a:rPr lang="zh-CN" altLang="en-US" sz="2800" dirty="0">
                <a:latin typeface="Times New Roman" panose="02020603050405020304" pitchFamily="18" charset="0"/>
                <a:cs typeface="Times New Roman" panose="02020603050405020304" pitchFamily="18" charset="0"/>
              </a:rPr>
              <a:t>始终在软线或延长线上使用接地故障断路器</a:t>
            </a:r>
            <a:r>
              <a:rPr lang="en-US" altLang="zh-CN" sz="2800" dirty="0">
                <a:latin typeface="Times New Roman" panose="02020603050405020304" pitchFamily="18" charset="0"/>
                <a:cs typeface="Times New Roman" panose="02020603050405020304" pitchFamily="18" charset="0"/>
              </a:rPr>
              <a:t>(GFCI)</a:t>
            </a:r>
            <a:endParaRPr lang="en-US" altLang="en-US" sz="2800" dirty="0">
              <a:latin typeface="Times New Roman" panose="02020603050405020304" pitchFamily="18" charset="0"/>
              <a:cs typeface="Times New Roman" panose="02020603050405020304" pitchFamily="18" charset="0"/>
            </a:endParaRPr>
          </a:p>
        </p:txBody>
      </p:sp>
      <p:sp>
        <p:nvSpPr>
          <p:cNvPr id="19" name="Rectangle 6"/>
          <p:cNvSpPr>
            <a:spLocks noChangeArrowheads="1"/>
          </p:cNvSpPr>
          <p:nvPr/>
        </p:nvSpPr>
        <p:spPr bwMode="auto">
          <a:xfrm>
            <a:off x="195728" y="1855434"/>
            <a:ext cx="869427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a:buClr>
                <a:srgbClr val="0000FF"/>
              </a:buClr>
              <a:buFont typeface="Wingdings" panose="05000000000000000000" pitchFamily="2" charset="2"/>
              <a:buChar char="q"/>
            </a:pPr>
            <a:r>
              <a:rPr lang="zh-CN" altLang="en-US" sz="2800" dirty="0" smtClean="0">
                <a:latin typeface="Times New Roman" panose="02020603050405020304" pitchFamily="18" charset="0"/>
                <a:cs typeface="Times New Roman" panose="02020603050405020304" pitchFamily="18" charset="0"/>
              </a:rPr>
              <a:t>在</a:t>
            </a:r>
            <a:r>
              <a:rPr lang="zh-CN" altLang="en-US" sz="2800" dirty="0">
                <a:latin typeface="Times New Roman" panose="02020603050405020304" pitchFamily="18" charset="0"/>
                <a:cs typeface="Times New Roman" panose="02020603050405020304" pitchFamily="18" charset="0"/>
              </a:rPr>
              <a:t>所有</a:t>
            </a:r>
            <a:r>
              <a:rPr lang="en-US" altLang="zh-CN" sz="2800" dirty="0">
                <a:latin typeface="Times New Roman" panose="02020603050405020304" pitchFamily="18" charset="0"/>
                <a:cs typeface="Times New Roman" panose="02020603050405020304" pitchFamily="18" charset="0"/>
              </a:rPr>
              <a:t>120</a:t>
            </a:r>
            <a:r>
              <a:rPr lang="zh-CN" altLang="en-US" sz="2800" dirty="0" smtClean="0">
                <a:latin typeface="Times New Roman" panose="02020603050405020304" pitchFamily="18" charset="0"/>
                <a:cs typeface="Times New Roman" panose="02020603050405020304" pitchFamily="18" charset="0"/>
              </a:rPr>
              <a:t>伏</a:t>
            </a:r>
            <a:r>
              <a:rPr lang="en-US" altLang="zh-CN" sz="2800" dirty="0" smtClean="0">
                <a:latin typeface="Times New Roman" panose="02020603050405020304" pitchFamily="18" charset="0"/>
                <a:cs typeface="Times New Roman" panose="02020603050405020304" pitchFamily="18" charset="0"/>
              </a:rPr>
              <a:t>,</a:t>
            </a:r>
            <a:r>
              <a:rPr lang="zh-CN" altLang="en-US" sz="2800" dirty="0" smtClean="0">
                <a:latin typeface="Times New Roman" panose="02020603050405020304" pitchFamily="18" charset="0"/>
                <a:cs typeface="Times New Roman" panose="02020603050405020304" pitchFamily="18" charset="0"/>
              </a:rPr>
              <a:t>单相</a:t>
            </a:r>
            <a:r>
              <a:rPr lang="en-US" altLang="zh-CN" sz="2800" dirty="0">
                <a:latin typeface="Times New Roman" panose="02020603050405020304" pitchFamily="18" charset="0"/>
                <a:cs typeface="Times New Roman" panose="02020603050405020304" pitchFamily="18" charset="0"/>
              </a:rPr>
              <a:t>,</a:t>
            </a:r>
            <a:r>
              <a:rPr lang="en-US" altLang="zh-CN" sz="2800" dirty="0" smtClean="0">
                <a:latin typeface="Times New Roman" panose="02020603050405020304" pitchFamily="18" charset="0"/>
                <a:cs typeface="Times New Roman" panose="02020603050405020304" pitchFamily="18" charset="0"/>
              </a:rPr>
              <a:t>15</a:t>
            </a:r>
            <a:r>
              <a:rPr lang="zh-CN" altLang="en-US" sz="2800" dirty="0">
                <a:latin typeface="Times New Roman" panose="02020603050405020304" pitchFamily="18" charset="0"/>
                <a:cs typeface="Times New Roman" panose="02020603050405020304" pitchFamily="18" charset="0"/>
              </a:rPr>
              <a:t>安和</a:t>
            </a:r>
            <a:r>
              <a:rPr lang="en-US" altLang="zh-CN" sz="2800" dirty="0">
                <a:latin typeface="Times New Roman" panose="02020603050405020304" pitchFamily="18" charset="0"/>
                <a:cs typeface="Times New Roman" panose="02020603050405020304" pitchFamily="18" charset="0"/>
              </a:rPr>
              <a:t>20</a:t>
            </a:r>
            <a:r>
              <a:rPr lang="zh-CN" altLang="en-US" sz="2800" dirty="0">
                <a:latin typeface="Times New Roman" panose="02020603050405020304" pitchFamily="18" charset="0"/>
                <a:cs typeface="Times New Roman" panose="02020603050405020304" pitchFamily="18" charset="0"/>
              </a:rPr>
              <a:t>安插座上使用接地故障断路器</a:t>
            </a:r>
            <a:r>
              <a:rPr lang="en-US" altLang="zh-CN" sz="2800" dirty="0">
                <a:latin typeface="Times New Roman" panose="02020603050405020304" pitchFamily="18" charset="0"/>
                <a:cs typeface="Times New Roman" panose="02020603050405020304" pitchFamily="18" charset="0"/>
              </a:rPr>
              <a:t>(GFCI)</a:t>
            </a:r>
            <a:endParaRPr lang="en-US" altLang="en-US" sz="2800" dirty="0">
              <a:latin typeface="Times New Roman" panose="02020603050405020304" pitchFamily="18" charset="0"/>
              <a:cs typeface="Times New Roman" panose="02020603050405020304" pitchFamily="18" charset="0"/>
            </a:endParaRPr>
          </a:p>
        </p:txBody>
      </p:sp>
      <p:pic>
        <p:nvPicPr>
          <p:cNvPr id="20" name="Picture 19" descr="It is a picture of flexible GFCI" title="flexible GFCI"/>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5487954" y="3307549"/>
            <a:ext cx="1771904" cy="3908612"/>
          </a:xfrm>
          <a:prstGeom prst="rect">
            <a:avLst/>
          </a:prstGeom>
        </p:spPr>
      </p:pic>
      <p:pic>
        <p:nvPicPr>
          <p:cNvPr id="21" name="Picture 20" descr="This is a picture of GFCI outlets" title="GFCI"/>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84153" y="3620901"/>
            <a:ext cx="1880093" cy="2943535"/>
          </a:xfrm>
          <a:prstGeom prst="rect">
            <a:avLst/>
          </a:prstGeom>
        </p:spPr>
      </p:pic>
      <p:sp>
        <p:nvSpPr>
          <p:cNvPr id="11" name="Rectangle 10"/>
          <p:cNvSpPr/>
          <p:nvPr/>
        </p:nvSpPr>
        <p:spPr>
          <a:xfrm>
            <a:off x="4409049" y="3620901"/>
            <a:ext cx="3179075" cy="461665"/>
          </a:xfrm>
          <a:prstGeom prst="rect">
            <a:avLst/>
          </a:prstGeom>
        </p:spPr>
        <p:txBody>
          <a:bodyPr wrap="none">
            <a:spAutoFit/>
          </a:bodyPr>
          <a:lstStyle/>
          <a:p>
            <a:r>
              <a:rPr lang="en-US" altLang="en-US" sz="2400" kern="0" dirty="0">
                <a:latin typeface="Times New Roman" panose="02020603050405020304" pitchFamily="18" charset="0"/>
                <a:cs typeface="Times New Roman" panose="02020603050405020304" pitchFamily="18" charset="0"/>
              </a:rPr>
              <a:t>OSHA</a:t>
            </a:r>
            <a:r>
              <a:rPr lang="ja-JP" altLang="en-US" sz="2400" kern="0" dirty="0">
                <a:latin typeface="Times New Roman" panose="02020603050405020304" pitchFamily="18" charset="0"/>
                <a:cs typeface="Times New Roman" panose="02020603050405020304" pitchFamily="18" charset="0"/>
              </a:rPr>
              <a:t>法规： </a:t>
            </a:r>
            <a:r>
              <a:rPr lang="en-US" altLang="en-US" sz="2400" kern="0" dirty="0" smtClean="0">
                <a:latin typeface="Times New Roman" panose="02020603050405020304" pitchFamily="18" charset="0"/>
                <a:cs typeface="Times New Roman" panose="02020603050405020304" pitchFamily="18" charset="0"/>
                <a:hlinkClick r:id="rId5"/>
              </a:rPr>
              <a:t>1926.404</a:t>
            </a:r>
            <a:endParaRPr lang="en-US" sz="2400" dirty="0"/>
          </a:p>
        </p:txBody>
      </p:sp>
    </p:spTree>
    <p:extLst>
      <p:ext uri="{BB962C8B-B14F-4D97-AF65-F5344CB8AC3E}">
        <p14:creationId xmlns:p14="http://schemas.microsoft.com/office/powerpoint/2010/main" val="157871509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76199" y="960438"/>
            <a:ext cx="8819147" cy="563562"/>
          </a:xfrm>
        </p:spPr>
        <p:txBody>
          <a:bodyPr>
            <a:normAutofit fontScale="90000"/>
          </a:bodyPr>
          <a:lstStyle/>
          <a:p>
            <a:r>
              <a:rPr lang="zh-CN" altLang="en-US" dirty="0" smtClean="0">
                <a:latin typeface="Times New Roman" panose="02020603050405020304" pitchFamily="18" charset="0"/>
                <a:ea typeface="SimSun" panose="02010600030101010101" pitchFamily="2" charset="-122"/>
              </a:rPr>
              <a:t> 使</a:t>
            </a:r>
            <a:r>
              <a:rPr lang="zh-CN" altLang="en-US" dirty="0">
                <a:latin typeface="Times New Roman" panose="02020603050405020304" pitchFamily="18" charset="0"/>
                <a:ea typeface="SimSun" panose="02010600030101010101" pitchFamily="2" charset="-122"/>
              </a:rPr>
              <a:t>用接地故障断路</a:t>
            </a:r>
            <a:r>
              <a:rPr lang="zh-CN" altLang="en-US" dirty="0" smtClean="0">
                <a:latin typeface="Times New Roman" panose="02020603050405020304" pitchFamily="18" charset="0"/>
                <a:ea typeface="SimSun" panose="02010600030101010101" pitchFamily="2" charset="-122"/>
              </a:rPr>
              <a:t>器 </a:t>
            </a:r>
            <a:r>
              <a:rPr lang="en-US" altLang="zh-CN" dirty="0" smtClean="0">
                <a:latin typeface="Times New Roman" panose="02020603050405020304" pitchFamily="18" charset="0"/>
                <a:ea typeface="SimSun" panose="02010600030101010101" pitchFamily="2" charset="-122"/>
              </a:rPr>
              <a:t>(</a:t>
            </a:r>
            <a:r>
              <a:rPr lang="en-US" altLang="zh-CN" dirty="0">
                <a:latin typeface="Times New Roman" panose="02020603050405020304" pitchFamily="18" charset="0"/>
                <a:ea typeface="SimSun" panose="02010600030101010101" pitchFamily="2" charset="-122"/>
              </a:rPr>
              <a:t>GFCI</a:t>
            </a:r>
            <a:r>
              <a:rPr lang="en-GB" altLang="en-US" dirty="0">
                <a:latin typeface="Times New Roman" panose="02020603050405020304" pitchFamily="18" charset="0"/>
                <a:ea typeface="SimSun" panose="02010600030101010101" pitchFamily="2" charset="-122"/>
              </a:rPr>
              <a:t>s</a:t>
            </a:r>
            <a:r>
              <a:rPr lang="en-US" altLang="zh-CN" dirty="0">
                <a:latin typeface="Times New Roman" panose="02020603050405020304" pitchFamily="18" charset="0"/>
                <a:ea typeface="SimSun" panose="02010600030101010101" pitchFamily="2" charset="-122"/>
              </a:rPr>
              <a:t>) </a:t>
            </a:r>
            <a:endParaRPr lang="en-US"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83</a:t>
            </a:fld>
            <a:endParaRPr lang="en-US" dirty="0"/>
          </a:p>
        </p:txBody>
      </p:sp>
      <p:sp>
        <p:nvSpPr>
          <p:cNvPr id="8" name="Rectangle 6"/>
          <p:cNvSpPr>
            <a:spLocks noChangeArrowheads="1"/>
          </p:cNvSpPr>
          <p:nvPr/>
        </p:nvSpPr>
        <p:spPr bwMode="auto">
          <a:xfrm>
            <a:off x="195728" y="1832210"/>
            <a:ext cx="869427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a:buClr>
                <a:srgbClr val="0000FF"/>
              </a:buClr>
              <a:buFont typeface="Wingdings" panose="05000000000000000000" pitchFamily="2" charset="2"/>
              <a:buChar char="q"/>
            </a:pPr>
            <a:r>
              <a:rPr lang="en-US" altLang="en-US" sz="2800" dirty="0" smtClean="0">
                <a:latin typeface="Times New Roman" panose="02020603050405020304" pitchFamily="18" charset="0"/>
                <a:ea typeface="AR PL UMing HK" charset="0"/>
                <a:cs typeface="Times New Roman" panose="02020603050405020304" pitchFamily="18" charset="0"/>
              </a:rPr>
              <a:t> </a:t>
            </a:r>
            <a:r>
              <a:rPr lang="en-US" altLang="zh-CN" sz="2800" dirty="0">
                <a:latin typeface="Times New Roman" panose="02020603050405020304" pitchFamily="18" charset="0"/>
                <a:cs typeface="Times New Roman" panose="02020603050405020304" pitchFamily="18" charset="0"/>
              </a:rPr>
              <a:t>OSHA</a:t>
            </a:r>
            <a:r>
              <a:rPr lang="zh-CN" altLang="en-US" sz="2800" dirty="0">
                <a:latin typeface="Times New Roman" panose="02020603050405020304" pitchFamily="18" charset="0"/>
                <a:cs typeface="Times New Roman" panose="02020603050405020304" pitchFamily="18" charset="0"/>
              </a:rPr>
              <a:t>的建筑业法规</a:t>
            </a:r>
            <a:endParaRPr lang="en-US" altLang="en-US" sz="2800" dirty="0">
              <a:latin typeface="Times New Roman" panose="02020603050405020304" pitchFamily="18" charset="0"/>
              <a:cs typeface="Times New Roman" panose="02020603050405020304" pitchFamily="18" charset="0"/>
            </a:endParaRPr>
          </a:p>
        </p:txBody>
      </p:sp>
      <p:sp>
        <p:nvSpPr>
          <p:cNvPr id="11" name="Rectangle 10"/>
          <p:cNvSpPr/>
          <p:nvPr/>
        </p:nvSpPr>
        <p:spPr>
          <a:xfrm>
            <a:off x="409575" y="2431739"/>
            <a:ext cx="8509000" cy="2677656"/>
          </a:xfrm>
          <a:prstGeom prst="rect">
            <a:avLst/>
          </a:prstGeom>
        </p:spPr>
        <p:txBody>
          <a:bodyPr wrap="square">
            <a:spAutoFit/>
          </a:bodyPr>
          <a:lstStyle/>
          <a:p>
            <a:pPr algn="just">
              <a:lnSpc>
                <a:spcPct val="150000"/>
              </a:lnSpc>
            </a:pPr>
            <a:r>
              <a:rPr lang="en-US" sz="2800" dirty="0">
                <a:solidFill>
                  <a:srgbClr val="800080"/>
                </a:solidFill>
                <a:latin typeface="Times New Roman" panose="02020603050405020304" pitchFamily="18" charset="0"/>
                <a:cs typeface="Times New Roman" panose="02020603050405020304" pitchFamily="18" charset="0"/>
                <a:hlinkClick r:id="rId3"/>
              </a:rPr>
              <a:t>1926.404(b)(1)(ii</a:t>
            </a:r>
            <a:r>
              <a:rPr lang="en-US" sz="2800" dirty="0" smtClean="0">
                <a:solidFill>
                  <a:srgbClr val="800080"/>
                </a:solidFill>
                <a:latin typeface="Times New Roman" panose="02020603050405020304" pitchFamily="18" charset="0"/>
                <a:cs typeface="Times New Roman" panose="02020603050405020304" pitchFamily="18" charset="0"/>
                <a:hlinkClick r:id="rId3"/>
              </a:rPr>
              <a:t>)</a:t>
            </a:r>
            <a:r>
              <a:rPr lang="en-US" sz="2800" dirty="0">
                <a:solidFill>
                  <a:srgbClr val="800080"/>
                </a:solidFill>
                <a:latin typeface="Times New Roman" panose="02020603050405020304" pitchFamily="18" charset="0"/>
                <a:cs typeface="Times New Roman" panose="02020603050405020304" pitchFamily="18" charset="0"/>
              </a:rPr>
              <a:t> </a:t>
            </a:r>
            <a:r>
              <a:rPr lang="zh-CN" altLang="en-US" sz="2800" dirty="0" smtClean="0">
                <a:solidFill>
                  <a:srgbClr val="000000"/>
                </a:solidFill>
                <a:latin typeface="Times New Roman" panose="02020603050405020304" pitchFamily="18" charset="0"/>
                <a:cs typeface="Times New Roman" panose="02020603050405020304" pitchFamily="18" charset="0"/>
              </a:rPr>
              <a:t>接地故障</a:t>
            </a:r>
            <a:r>
              <a:rPr lang="zh-CN" altLang="en-US" sz="2800" dirty="0">
                <a:solidFill>
                  <a:srgbClr val="000000"/>
                </a:solidFill>
                <a:latin typeface="Times New Roman" panose="02020603050405020304" pitchFamily="18" charset="0"/>
                <a:cs typeface="Times New Roman" panose="02020603050405020304" pitchFamily="18" charset="0"/>
              </a:rPr>
              <a:t>断路器。施工现场的所有</a:t>
            </a:r>
            <a:r>
              <a:rPr lang="en-US" altLang="zh-CN" sz="2800" dirty="0">
                <a:solidFill>
                  <a:srgbClr val="000000"/>
                </a:solidFill>
                <a:latin typeface="Times New Roman" panose="02020603050405020304" pitchFamily="18" charset="0"/>
                <a:cs typeface="Times New Roman" panose="02020603050405020304" pitchFamily="18" charset="0"/>
              </a:rPr>
              <a:t>120</a:t>
            </a:r>
            <a:r>
              <a:rPr lang="zh-CN" altLang="en-US" sz="2800" dirty="0" smtClean="0">
                <a:solidFill>
                  <a:srgbClr val="000000"/>
                </a:solidFill>
                <a:latin typeface="Times New Roman" panose="02020603050405020304" pitchFamily="18" charset="0"/>
                <a:cs typeface="Times New Roman" panose="02020603050405020304" pitchFamily="18" charset="0"/>
              </a:rPr>
              <a:t>伏</a:t>
            </a:r>
            <a:r>
              <a:rPr lang="en-US" altLang="zh-CN" sz="2800" dirty="0" smtClean="0">
                <a:solidFill>
                  <a:srgbClr val="000000"/>
                </a:solidFill>
                <a:latin typeface="Times New Roman" panose="02020603050405020304" pitchFamily="18" charset="0"/>
                <a:cs typeface="Times New Roman" panose="02020603050405020304" pitchFamily="18" charset="0"/>
              </a:rPr>
              <a:t>, </a:t>
            </a:r>
            <a:r>
              <a:rPr lang="zh-CN" altLang="en-US" sz="2800" dirty="0" smtClean="0">
                <a:solidFill>
                  <a:srgbClr val="000000"/>
                </a:solidFill>
                <a:latin typeface="Times New Roman" panose="02020603050405020304" pitchFamily="18" charset="0"/>
                <a:cs typeface="Times New Roman" panose="02020603050405020304" pitchFamily="18" charset="0"/>
              </a:rPr>
              <a:t>单相</a:t>
            </a:r>
            <a:r>
              <a:rPr lang="en-US" altLang="zh-CN" sz="2800" dirty="0">
                <a:solidFill>
                  <a:srgbClr val="000000"/>
                </a:solidFill>
                <a:latin typeface="Times New Roman" panose="02020603050405020304" pitchFamily="18" charset="0"/>
                <a:cs typeface="Times New Roman" panose="02020603050405020304" pitchFamily="18" charset="0"/>
              </a:rPr>
              <a:t>15</a:t>
            </a:r>
            <a:r>
              <a:rPr lang="zh-CN" altLang="en-US" sz="2800" dirty="0">
                <a:solidFill>
                  <a:srgbClr val="000000"/>
                </a:solidFill>
                <a:latin typeface="Times New Roman" panose="02020603050405020304" pitchFamily="18" charset="0"/>
                <a:cs typeface="Times New Roman" panose="02020603050405020304" pitchFamily="18" charset="0"/>
              </a:rPr>
              <a:t>安培和</a:t>
            </a:r>
            <a:r>
              <a:rPr lang="en-US" altLang="zh-CN" sz="2800" dirty="0">
                <a:solidFill>
                  <a:srgbClr val="000000"/>
                </a:solidFill>
                <a:latin typeface="Times New Roman" panose="02020603050405020304" pitchFamily="18" charset="0"/>
                <a:cs typeface="Times New Roman" panose="02020603050405020304" pitchFamily="18" charset="0"/>
              </a:rPr>
              <a:t>20</a:t>
            </a:r>
            <a:r>
              <a:rPr lang="zh-CN" altLang="en-US" sz="2800" dirty="0">
                <a:solidFill>
                  <a:srgbClr val="000000"/>
                </a:solidFill>
                <a:latin typeface="Times New Roman" panose="02020603050405020304" pitchFamily="18" charset="0"/>
                <a:cs typeface="Times New Roman" panose="02020603050405020304" pitchFamily="18" charset="0"/>
              </a:rPr>
              <a:t>安培的</a:t>
            </a:r>
            <a:r>
              <a:rPr lang="zh-CN" altLang="en-US" sz="2800" dirty="0" smtClean="0">
                <a:solidFill>
                  <a:srgbClr val="000000"/>
                </a:solidFill>
                <a:latin typeface="Times New Roman" panose="02020603050405020304" pitchFamily="18" charset="0"/>
                <a:cs typeface="Times New Roman" panose="02020603050405020304" pitchFamily="18" charset="0"/>
              </a:rPr>
              <a:t>插座</a:t>
            </a:r>
            <a:r>
              <a:rPr lang="en-US" altLang="zh-CN" sz="2800" dirty="0" smtClean="0">
                <a:solidFill>
                  <a:srgbClr val="000000"/>
                </a:solidFill>
                <a:latin typeface="Times New Roman" panose="02020603050405020304" pitchFamily="18" charset="0"/>
                <a:cs typeface="Times New Roman" panose="02020603050405020304" pitchFamily="18" charset="0"/>
              </a:rPr>
              <a:t>, </a:t>
            </a:r>
            <a:r>
              <a:rPr lang="zh-CN" altLang="en-US" sz="2800" dirty="0" smtClean="0">
                <a:solidFill>
                  <a:srgbClr val="000000"/>
                </a:solidFill>
                <a:latin typeface="Times New Roman" panose="02020603050405020304" pitchFamily="18" charset="0"/>
                <a:cs typeface="Times New Roman" panose="02020603050405020304" pitchFamily="18" charset="0"/>
              </a:rPr>
              <a:t>不是</a:t>
            </a:r>
            <a:r>
              <a:rPr lang="zh-CN" altLang="en-US" sz="2800" dirty="0">
                <a:solidFill>
                  <a:srgbClr val="000000"/>
                </a:solidFill>
                <a:latin typeface="Times New Roman" panose="02020603050405020304" pitchFamily="18" charset="0"/>
                <a:cs typeface="Times New Roman" panose="02020603050405020304" pitchFamily="18" charset="0"/>
              </a:rPr>
              <a:t>建筑物或结构的永久布线的</a:t>
            </a:r>
            <a:r>
              <a:rPr lang="zh-CN" altLang="en-US" sz="2800" dirty="0" smtClean="0">
                <a:solidFill>
                  <a:srgbClr val="000000"/>
                </a:solidFill>
                <a:latin typeface="Times New Roman" panose="02020603050405020304" pitchFamily="18" charset="0"/>
                <a:cs typeface="Times New Roman" panose="02020603050405020304" pitchFamily="18" charset="0"/>
              </a:rPr>
              <a:t>一部分</a:t>
            </a:r>
            <a:r>
              <a:rPr lang="en-US" altLang="zh-CN" sz="2800" dirty="0" smtClean="0">
                <a:solidFill>
                  <a:srgbClr val="000000"/>
                </a:solidFill>
                <a:latin typeface="Times New Roman" panose="02020603050405020304" pitchFamily="18" charset="0"/>
                <a:cs typeface="Times New Roman" panose="02020603050405020304" pitchFamily="18" charset="0"/>
              </a:rPr>
              <a:t>, </a:t>
            </a:r>
            <a:r>
              <a:rPr lang="zh-CN" altLang="en-US" sz="2800" dirty="0" smtClean="0">
                <a:solidFill>
                  <a:srgbClr val="000000"/>
                </a:solidFill>
                <a:latin typeface="Times New Roman" panose="02020603050405020304" pitchFamily="18" charset="0"/>
                <a:cs typeface="Times New Roman" panose="02020603050405020304" pitchFamily="18" charset="0"/>
              </a:rPr>
              <a:t>而是</a:t>
            </a:r>
            <a:r>
              <a:rPr lang="zh-CN" altLang="en-US" sz="2800" dirty="0">
                <a:solidFill>
                  <a:srgbClr val="000000"/>
                </a:solidFill>
                <a:latin typeface="Times New Roman" panose="02020603050405020304" pitchFamily="18" charset="0"/>
                <a:cs typeface="Times New Roman" panose="02020603050405020304" pitchFamily="18" charset="0"/>
              </a:rPr>
              <a:t>由员工使用</a:t>
            </a:r>
            <a:r>
              <a:rPr lang="zh-CN" altLang="en-US" sz="2800" dirty="0" smtClean="0">
                <a:solidFill>
                  <a:srgbClr val="000000"/>
                </a:solidFill>
                <a:latin typeface="Times New Roman" panose="02020603050405020304" pitchFamily="18" charset="0"/>
                <a:cs typeface="Times New Roman" panose="02020603050405020304" pitchFamily="18" charset="0"/>
              </a:rPr>
              <a:t>的</a:t>
            </a:r>
            <a:r>
              <a:rPr lang="en-US" altLang="zh-CN" sz="2800" dirty="0" smtClean="0">
                <a:solidFill>
                  <a:srgbClr val="000000"/>
                </a:solidFill>
                <a:latin typeface="Times New Roman" panose="02020603050405020304" pitchFamily="18" charset="0"/>
                <a:cs typeface="Times New Roman" panose="02020603050405020304" pitchFamily="18" charset="0"/>
              </a:rPr>
              <a:t>, </a:t>
            </a:r>
            <a:r>
              <a:rPr lang="zh-CN" altLang="en-US" sz="2800" dirty="0" smtClean="0">
                <a:solidFill>
                  <a:srgbClr val="000000"/>
                </a:solidFill>
                <a:latin typeface="Times New Roman" panose="02020603050405020304" pitchFamily="18" charset="0"/>
                <a:cs typeface="Times New Roman" panose="02020603050405020304" pitchFamily="18" charset="0"/>
              </a:rPr>
              <a:t>应为</a:t>
            </a:r>
            <a:r>
              <a:rPr lang="zh-CN" altLang="en-US" sz="2800" dirty="0">
                <a:solidFill>
                  <a:srgbClr val="000000"/>
                </a:solidFill>
                <a:latin typeface="Times New Roman" panose="02020603050405020304" pitchFamily="18" charset="0"/>
                <a:cs typeface="Times New Roman" panose="02020603050405020304" pitchFamily="18" charset="0"/>
              </a:rPr>
              <a:t>人员保护</a:t>
            </a:r>
            <a:r>
              <a:rPr lang="zh-CN" altLang="en-US" sz="2800" dirty="0" smtClean="0">
                <a:solidFill>
                  <a:srgbClr val="000000"/>
                </a:solidFill>
                <a:latin typeface="Times New Roman" panose="02020603050405020304" pitchFamily="18" charset="0"/>
                <a:cs typeface="Times New Roman" panose="02020603050405020304" pitchFamily="18" charset="0"/>
              </a:rPr>
              <a:t>配</a:t>
            </a:r>
            <a:r>
              <a:rPr lang="zh-CN" altLang="en-US" sz="2800" dirty="0">
                <a:solidFill>
                  <a:srgbClr val="000000"/>
                </a:solidFill>
                <a:latin typeface="Times New Roman" panose="02020603050405020304" pitchFamily="18" charset="0"/>
                <a:cs typeface="Times New Roman" panose="02020603050405020304" pitchFamily="18" charset="0"/>
              </a:rPr>
              <a:t>备经认可的接地故障断路</a:t>
            </a:r>
            <a:r>
              <a:rPr lang="zh-CN" altLang="en-US" sz="2800" dirty="0" smtClean="0">
                <a:solidFill>
                  <a:srgbClr val="000000"/>
                </a:solidFill>
                <a:latin typeface="Times New Roman" panose="02020603050405020304" pitchFamily="18" charset="0"/>
                <a:cs typeface="Times New Roman" panose="02020603050405020304" pitchFamily="18" charset="0"/>
              </a:rPr>
              <a:t>器。</a:t>
            </a:r>
            <a:endParaRPr lang="en-US" sz="28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260055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76199" y="960438"/>
            <a:ext cx="8819147" cy="563562"/>
          </a:xfrm>
        </p:spPr>
        <p:txBody>
          <a:bodyPr>
            <a:normAutofit fontScale="90000"/>
          </a:bodyPr>
          <a:lstStyle/>
          <a:p>
            <a:r>
              <a:rPr lang="zh-CN" altLang="en-US" dirty="0" smtClean="0">
                <a:latin typeface="Times New Roman" panose="02020603050405020304" pitchFamily="18" charset="0"/>
                <a:ea typeface="SimSun" panose="02010600030101010101" pitchFamily="2" charset="-122"/>
              </a:rPr>
              <a:t> 使</a:t>
            </a:r>
            <a:r>
              <a:rPr lang="zh-CN" altLang="en-US" dirty="0">
                <a:latin typeface="Times New Roman" panose="02020603050405020304" pitchFamily="18" charset="0"/>
                <a:ea typeface="SimSun" panose="02010600030101010101" pitchFamily="2" charset="-122"/>
              </a:rPr>
              <a:t>用接地故障断路</a:t>
            </a:r>
            <a:r>
              <a:rPr lang="zh-CN" altLang="en-US" dirty="0" smtClean="0">
                <a:latin typeface="Times New Roman" panose="02020603050405020304" pitchFamily="18" charset="0"/>
                <a:ea typeface="SimSun" panose="02010600030101010101" pitchFamily="2" charset="-122"/>
              </a:rPr>
              <a:t>器 </a:t>
            </a:r>
            <a:r>
              <a:rPr lang="en-US" altLang="zh-CN" dirty="0" smtClean="0">
                <a:latin typeface="Times New Roman" panose="02020603050405020304" pitchFamily="18" charset="0"/>
                <a:ea typeface="SimSun" panose="02010600030101010101" pitchFamily="2" charset="-122"/>
              </a:rPr>
              <a:t>(</a:t>
            </a:r>
            <a:r>
              <a:rPr lang="en-US" altLang="zh-CN" dirty="0">
                <a:latin typeface="Times New Roman" panose="02020603050405020304" pitchFamily="18" charset="0"/>
                <a:ea typeface="SimSun" panose="02010600030101010101" pitchFamily="2" charset="-122"/>
              </a:rPr>
              <a:t>GFCI</a:t>
            </a:r>
            <a:r>
              <a:rPr lang="en-GB" altLang="en-US" dirty="0">
                <a:latin typeface="Times New Roman" panose="02020603050405020304" pitchFamily="18" charset="0"/>
                <a:ea typeface="SimSun" panose="02010600030101010101" pitchFamily="2" charset="-122"/>
              </a:rPr>
              <a:t>s</a:t>
            </a:r>
            <a:r>
              <a:rPr lang="en-US" altLang="zh-CN" dirty="0" smtClean="0">
                <a:latin typeface="Times New Roman" panose="02020603050405020304" pitchFamily="18" charset="0"/>
                <a:ea typeface="SimSun" panose="02010600030101010101" pitchFamily="2" charset="-122"/>
              </a:rPr>
              <a:t>)  </a:t>
            </a:r>
            <a:endParaRPr lang="en-US"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84</a:t>
            </a:fld>
            <a:endParaRPr lang="en-US" dirty="0"/>
          </a:p>
        </p:txBody>
      </p:sp>
      <p:sp>
        <p:nvSpPr>
          <p:cNvPr id="8" name="Rectangle 6"/>
          <p:cNvSpPr>
            <a:spLocks noChangeArrowheads="1"/>
          </p:cNvSpPr>
          <p:nvPr/>
        </p:nvSpPr>
        <p:spPr bwMode="auto">
          <a:xfrm>
            <a:off x="195728" y="1832210"/>
            <a:ext cx="869427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a:buClr>
                <a:srgbClr val="0000FF"/>
              </a:buClr>
              <a:buFont typeface="Wingdings" panose="05000000000000000000" pitchFamily="2" charset="2"/>
              <a:buChar char="q"/>
            </a:pPr>
            <a:r>
              <a:rPr lang="en-US" altLang="en-US" sz="2800" dirty="0" smtClean="0">
                <a:latin typeface="Times New Roman" panose="02020603050405020304" pitchFamily="18" charset="0"/>
                <a:ea typeface="AR PL UMing HK" charset="0"/>
                <a:cs typeface="Times New Roman" panose="02020603050405020304" pitchFamily="18" charset="0"/>
              </a:rPr>
              <a:t> </a:t>
            </a:r>
            <a:r>
              <a:rPr lang="en-US" altLang="en-US" sz="3200" dirty="0" smtClean="0">
                <a:latin typeface="Times New Roman" panose="02020603050405020304" pitchFamily="18" charset="0"/>
                <a:ea typeface="AR PL UMing HK" charset="0"/>
                <a:cs typeface="Times New Roman" panose="02020603050405020304" pitchFamily="18" charset="0"/>
              </a:rPr>
              <a:t>OSHA</a:t>
            </a:r>
            <a:r>
              <a:rPr lang="zh-CN" altLang="en-US" sz="3200" dirty="0" smtClean="0">
                <a:latin typeface="Times New Roman" panose="02020603050405020304" pitchFamily="18" charset="0"/>
                <a:cs typeface="Times New Roman" panose="02020603050405020304" pitchFamily="18" charset="0"/>
              </a:rPr>
              <a:t>的通用行业法规</a:t>
            </a:r>
            <a:endParaRPr lang="en-US" altLang="en-US" sz="3200" dirty="0">
              <a:latin typeface="Times New Roman" panose="02020603050405020304" pitchFamily="18" charset="0"/>
              <a:cs typeface="Times New Roman" panose="02020603050405020304" pitchFamily="18" charset="0"/>
            </a:endParaRPr>
          </a:p>
        </p:txBody>
      </p:sp>
      <p:sp>
        <p:nvSpPr>
          <p:cNvPr id="11" name="Rectangle 10"/>
          <p:cNvSpPr/>
          <p:nvPr/>
        </p:nvSpPr>
        <p:spPr>
          <a:xfrm>
            <a:off x="409575" y="2431739"/>
            <a:ext cx="8509000" cy="2677656"/>
          </a:xfrm>
          <a:prstGeom prst="rect">
            <a:avLst/>
          </a:prstGeom>
        </p:spPr>
        <p:txBody>
          <a:bodyPr wrap="square">
            <a:spAutoFit/>
          </a:bodyPr>
          <a:lstStyle/>
          <a:p>
            <a:pPr algn="just">
              <a:lnSpc>
                <a:spcPct val="150000"/>
              </a:lnSpc>
            </a:pPr>
            <a:r>
              <a:rPr lang="en-US" sz="2800" dirty="0" smtClean="0">
                <a:solidFill>
                  <a:srgbClr val="800080"/>
                </a:solidFill>
                <a:latin typeface="Times New Roman" panose="02020603050405020304" pitchFamily="18" charset="0"/>
                <a:cs typeface="Times New Roman" panose="02020603050405020304" pitchFamily="18" charset="0"/>
                <a:hlinkClick r:id="rId3"/>
              </a:rPr>
              <a:t>1910.304(b</a:t>
            </a:r>
            <a:r>
              <a:rPr lang="en-US" sz="2800" dirty="0">
                <a:solidFill>
                  <a:srgbClr val="800080"/>
                </a:solidFill>
                <a:latin typeface="Times New Roman" panose="02020603050405020304" pitchFamily="18" charset="0"/>
                <a:cs typeface="Times New Roman" panose="02020603050405020304" pitchFamily="18" charset="0"/>
                <a:hlinkClick r:id="rId3"/>
              </a:rPr>
              <a:t>)(3)(ii)</a:t>
            </a:r>
            <a:r>
              <a:rPr lang="en-US" sz="2800" dirty="0">
                <a:solidFill>
                  <a:srgbClr val="800080"/>
                </a:solidFill>
                <a:latin typeface="Times New Roman" panose="02020603050405020304" pitchFamily="18" charset="0"/>
                <a:cs typeface="Times New Roman" panose="02020603050405020304" pitchFamily="18" charset="0"/>
              </a:rPr>
              <a:t> </a:t>
            </a:r>
            <a:r>
              <a:rPr lang="zh-CN" altLang="en-US" sz="2800" dirty="0">
                <a:solidFill>
                  <a:srgbClr val="000000"/>
                </a:solidFill>
                <a:latin typeface="Times New Roman" panose="02020603050405020304" pitchFamily="18" charset="0"/>
                <a:cs typeface="Times New Roman" panose="02020603050405020304" pitchFamily="18" charset="0"/>
              </a:rPr>
              <a:t>接地故障断路器。所有不是建筑物或结构的永久布线的一部分并且由人员使用的</a:t>
            </a:r>
            <a:r>
              <a:rPr lang="en-US" altLang="zh-CN" sz="2800" dirty="0">
                <a:solidFill>
                  <a:srgbClr val="000000"/>
                </a:solidFill>
                <a:latin typeface="Times New Roman" panose="02020603050405020304" pitchFamily="18" charset="0"/>
                <a:cs typeface="Times New Roman" panose="02020603050405020304" pitchFamily="18" charset="0"/>
              </a:rPr>
              <a:t>125</a:t>
            </a:r>
            <a:r>
              <a:rPr lang="zh-CN" altLang="en-US" sz="2800" dirty="0">
                <a:solidFill>
                  <a:srgbClr val="000000"/>
                </a:solidFill>
                <a:latin typeface="Times New Roman" panose="02020603050405020304" pitchFamily="18" charset="0"/>
                <a:cs typeface="Times New Roman" panose="02020603050405020304" pitchFamily="18" charset="0"/>
              </a:rPr>
              <a:t>伏，单相，</a:t>
            </a:r>
            <a:r>
              <a:rPr lang="en-US" altLang="zh-CN" sz="2800" dirty="0">
                <a:solidFill>
                  <a:srgbClr val="000000"/>
                </a:solidFill>
                <a:latin typeface="Times New Roman" panose="02020603050405020304" pitchFamily="18" charset="0"/>
                <a:cs typeface="Times New Roman" panose="02020603050405020304" pitchFamily="18" charset="0"/>
              </a:rPr>
              <a:t>15</a:t>
            </a:r>
            <a:r>
              <a:rPr lang="zh-CN" altLang="en-US" sz="2800" dirty="0">
                <a:solidFill>
                  <a:srgbClr val="000000"/>
                </a:solidFill>
                <a:latin typeface="Times New Roman" panose="02020603050405020304" pitchFamily="18" charset="0"/>
                <a:cs typeface="Times New Roman" panose="02020603050405020304" pitchFamily="18" charset="0"/>
              </a:rPr>
              <a:t>安，</a:t>
            </a:r>
            <a:r>
              <a:rPr lang="en-US" altLang="zh-CN" sz="2800" dirty="0">
                <a:solidFill>
                  <a:srgbClr val="000000"/>
                </a:solidFill>
                <a:latin typeface="Times New Roman" panose="02020603050405020304" pitchFamily="18" charset="0"/>
                <a:cs typeface="Times New Roman" panose="02020603050405020304" pitchFamily="18" charset="0"/>
              </a:rPr>
              <a:t>20</a:t>
            </a:r>
            <a:r>
              <a:rPr lang="zh-CN" altLang="en-US" sz="2800" dirty="0">
                <a:solidFill>
                  <a:srgbClr val="000000"/>
                </a:solidFill>
                <a:latin typeface="Times New Roman" panose="02020603050405020304" pitchFamily="18" charset="0"/>
                <a:cs typeface="Times New Roman" panose="02020603050405020304" pitchFamily="18" charset="0"/>
              </a:rPr>
              <a:t>安和</a:t>
            </a:r>
            <a:r>
              <a:rPr lang="en-US" altLang="zh-CN" sz="2800" dirty="0">
                <a:solidFill>
                  <a:srgbClr val="000000"/>
                </a:solidFill>
                <a:latin typeface="Times New Roman" panose="02020603050405020304" pitchFamily="18" charset="0"/>
                <a:cs typeface="Times New Roman" panose="02020603050405020304" pitchFamily="18" charset="0"/>
              </a:rPr>
              <a:t>30</a:t>
            </a:r>
            <a:r>
              <a:rPr lang="zh-CN" altLang="en-US" sz="2800" dirty="0">
                <a:solidFill>
                  <a:srgbClr val="000000"/>
                </a:solidFill>
                <a:latin typeface="Times New Roman" panose="02020603050405020304" pitchFamily="18" charset="0"/>
                <a:cs typeface="Times New Roman" panose="02020603050405020304" pitchFamily="18" charset="0"/>
              </a:rPr>
              <a:t>安的插座，</a:t>
            </a:r>
            <a:r>
              <a:rPr lang="zh-CN" altLang="en-US" sz="2800" dirty="0" smtClean="0">
                <a:solidFill>
                  <a:srgbClr val="000000"/>
                </a:solidFill>
                <a:latin typeface="Times New Roman" panose="02020603050405020304" pitchFamily="18" charset="0"/>
                <a:cs typeface="Times New Roman" panose="02020603050405020304" pitchFamily="18" charset="0"/>
              </a:rPr>
              <a:t>应为</a:t>
            </a:r>
            <a:r>
              <a:rPr lang="zh-CN" altLang="en-US" sz="2800" dirty="0">
                <a:solidFill>
                  <a:srgbClr val="000000"/>
                </a:solidFill>
                <a:latin typeface="Times New Roman" panose="02020603050405020304" pitchFamily="18" charset="0"/>
                <a:cs typeface="Times New Roman" panose="02020603050405020304" pitchFamily="18" charset="0"/>
              </a:rPr>
              <a:t>人员保</a:t>
            </a:r>
            <a:r>
              <a:rPr lang="zh-CN" altLang="en-US" sz="2800" dirty="0" smtClean="0">
                <a:solidFill>
                  <a:srgbClr val="000000"/>
                </a:solidFill>
                <a:latin typeface="Times New Roman" panose="02020603050405020304" pitchFamily="18" charset="0"/>
                <a:cs typeface="Times New Roman" panose="02020603050405020304" pitchFamily="18" charset="0"/>
              </a:rPr>
              <a:t>护</a:t>
            </a:r>
            <a:r>
              <a:rPr lang="zh-CN" altLang="en-US" sz="2800" dirty="0">
                <a:solidFill>
                  <a:srgbClr val="000000"/>
                </a:solidFill>
                <a:latin typeface="Times New Roman" panose="02020603050405020304" pitchFamily="18" charset="0"/>
                <a:cs typeface="Times New Roman" panose="02020603050405020304" pitchFamily="18" charset="0"/>
              </a:rPr>
              <a:t>配备</a:t>
            </a:r>
            <a:r>
              <a:rPr lang="zh-CN" altLang="en-US" sz="2800" dirty="0" smtClean="0">
                <a:solidFill>
                  <a:srgbClr val="000000"/>
                </a:solidFill>
                <a:latin typeface="Times New Roman" panose="02020603050405020304" pitchFamily="18" charset="0"/>
                <a:cs typeface="Times New Roman" panose="02020603050405020304" pitchFamily="18" charset="0"/>
              </a:rPr>
              <a:t>接</a:t>
            </a:r>
            <a:r>
              <a:rPr lang="zh-CN" altLang="en-US" sz="2800" dirty="0">
                <a:solidFill>
                  <a:srgbClr val="000000"/>
                </a:solidFill>
                <a:latin typeface="Times New Roman" panose="02020603050405020304" pitchFamily="18" charset="0"/>
                <a:cs typeface="Times New Roman" panose="02020603050405020304" pitchFamily="18" charset="0"/>
              </a:rPr>
              <a:t>地故障断路</a:t>
            </a:r>
            <a:r>
              <a:rPr lang="zh-CN" altLang="en-US" sz="2800" dirty="0" smtClean="0">
                <a:solidFill>
                  <a:srgbClr val="000000"/>
                </a:solidFill>
                <a:latin typeface="Times New Roman" panose="02020603050405020304" pitchFamily="18" charset="0"/>
                <a:cs typeface="Times New Roman" panose="02020603050405020304" pitchFamily="18" charset="0"/>
              </a:rPr>
              <a:t>器。</a:t>
            </a:r>
            <a:endParaRPr lang="en-US" sz="28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781182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76199" y="960438"/>
            <a:ext cx="8819147" cy="563562"/>
          </a:xfrm>
        </p:spPr>
        <p:txBody>
          <a:bodyPr>
            <a:normAutofit fontScale="90000"/>
          </a:bodyPr>
          <a:lstStyle/>
          <a:p>
            <a:r>
              <a:rPr lang="zh-CN" altLang="en-US" dirty="0" smtClean="0">
                <a:latin typeface="Times New Roman" panose="02020603050405020304" pitchFamily="18" charset="0"/>
                <a:ea typeface="SimSun" panose="02010600030101010101" pitchFamily="2" charset="-122"/>
              </a:rPr>
              <a:t>  使</a:t>
            </a:r>
            <a:r>
              <a:rPr lang="zh-CN" altLang="en-US" dirty="0">
                <a:latin typeface="Times New Roman" panose="02020603050405020304" pitchFamily="18" charset="0"/>
                <a:ea typeface="SimSun" panose="02010600030101010101" pitchFamily="2" charset="-122"/>
              </a:rPr>
              <a:t>用接地故障断路</a:t>
            </a:r>
            <a:r>
              <a:rPr lang="zh-CN" altLang="en-US" dirty="0" smtClean="0">
                <a:latin typeface="Times New Roman" panose="02020603050405020304" pitchFamily="18" charset="0"/>
                <a:ea typeface="SimSun" panose="02010600030101010101" pitchFamily="2" charset="-122"/>
              </a:rPr>
              <a:t>器 </a:t>
            </a:r>
            <a:r>
              <a:rPr lang="en-US" altLang="zh-CN" dirty="0" smtClean="0">
                <a:latin typeface="Times New Roman" panose="02020603050405020304" pitchFamily="18" charset="0"/>
                <a:ea typeface="SimSun" panose="02010600030101010101" pitchFamily="2" charset="-122"/>
              </a:rPr>
              <a:t>(</a:t>
            </a:r>
            <a:r>
              <a:rPr lang="en-US" altLang="zh-CN" dirty="0">
                <a:latin typeface="Times New Roman" panose="02020603050405020304" pitchFamily="18" charset="0"/>
                <a:ea typeface="SimSun" panose="02010600030101010101" pitchFamily="2" charset="-122"/>
              </a:rPr>
              <a:t>GFCI</a:t>
            </a:r>
            <a:r>
              <a:rPr lang="en-GB" altLang="en-US" dirty="0">
                <a:latin typeface="Times New Roman" panose="02020603050405020304" pitchFamily="18" charset="0"/>
                <a:ea typeface="SimSun" panose="02010600030101010101" pitchFamily="2" charset="-122"/>
              </a:rPr>
              <a:t>s</a:t>
            </a:r>
            <a:r>
              <a:rPr lang="en-US" altLang="zh-CN" dirty="0">
                <a:latin typeface="Times New Roman" panose="02020603050405020304" pitchFamily="18" charset="0"/>
                <a:ea typeface="SimSun" panose="02010600030101010101" pitchFamily="2" charset="-122"/>
              </a:rPr>
              <a:t>) </a:t>
            </a:r>
            <a:r>
              <a:rPr lang="en-US" altLang="zh-CN" dirty="0" smtClean="0">
                <a:latin typeface="Times New Roman" panose="02020603050405020304" pitchFamily="18" charset="0"/>
                <a:ea typeface="SimSun" panose="02010600030101010101" pitchFamily="2" charset="-122"/>
              </a:rPr>
              <a:t>   </a:t>
            </a:r>
            <a:endParaRPr lang="en-US"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85</a:t>
            </a:fld>
            <a:endParaRPr lang="en-US" dirty="0"/>
          </a:p>
        </p:txBody>
      </p:sp>
      <p:sp>
        <p:nvSpPr>
          <p:cNvPr id="6" name="Rectangle 6"/>
          <p:cNvSpPr>
            <a:spLocks noChangeArrowheads="1"/>
          </p:cNvSpPr>
          <p:nvPr/>
        </p:nvSpPr>
        <p:spPr bwMode="auto">
          <a:xfrm>
            <a:off x="195728" y="1828800"/>
            <a:ext cx="864347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a:buClr>
                <a:srgbClr val="0000FF"/>
              </a:buClr>
              <a:buFont typeface="Wingdings" panose="05000000000000000000" pitchFamily="2" charset="2"/>
              <a:buChar char="q"/>
            </a:pPr>
            <a:r>
              <a:rPr lang="ja-JP" altLang="en-US" sz="3200" dirty="0">
                <a:latin typeface="Times New Roman" panose="02020603050405020304" pitchFamily="18" charset="0"/>
                <a:cs typeface="Times New Roman" panose="02020603050405020304" pitchFamily="18" charset="0"/>
              </a:rPr>
              <a:t>断路器与</a:t>
            </a:r>
            <a:r>
              <a:rPr lang="zh-CN" altLang="en-US" sz="3200" dirty="0">
                <a:latin typeface="Times New Roman" panose="02020603050405020304" pitchFamily="18" charset="0"/>
                <a:cs typeface="Times New Roman" panose="02020603050405020304" pitchFamily="18" charset="0"/>
              </a:rPr>
              <a:t>接地故障断路器 </a:t>
            </a:r>
            <a:r>
              <a:rPr lang="en-US" altLang="zh-CN" sz="3200" dirty="0">
                <a:latin typeface="Times New Roman" panose="02020603050405020304" pitchFamily="18" charset="0"/>
                <a:cs typeface="Times New Roman" panose="02020603050405020304" pitchFamily="18" charset="0"/>
              </a:rPr>
              <a:t>(</a:t>
            </a:r>
            <a:r>
              <a:rPr lang="en-US" altLang="en-US" sz="3200" dirty="0">
                <a:latin typeface="Times New Roman" panose="02020603050405020304" pitchFamily="18" charset="0"/>
                <a:cs typeface="Times New Roman" panose="02020603050405020304" pitchFamily="18" charset="0"/>
              </a:rPr>
              <a:t>GFCI)</a:t>
            </a:r>
          </a:p>
        </p:txBody>
      </p:sp>
      <p:graphicFrame>
        <p:nvGraphicFramePr>
          <p:cNvPr id="7" name="Group 5" descr="a comprehensive comparison table between circuit breaker and GFCI" title="discussion table"/>
          <p:cNvGraphicFramePr>
            <a:graphicFrameLocks noGrp="1"/>
          </p:cNvGraphicFramePr>
          <p:nvPr>
            <p:extLst>
              <p:ext uri="{D42A27DB-BD31-4B8C-83A1-F6EECF244321}">
                <p14:modId xmlns:p14="http://schemas.microsoft.com/office/powerpoint/2010/main" val="3207542331"/>
              </p:ext>
            </p:extLst>
          </p:nvPr>
        </p:nvGraphicFramePr>
        <p:xfrm>
          <a:off x="321527" y="2599005"/>
          <a:ext cx="8534400" cy="2625190"/>
        </p:xfrm>
        <a:graphic>
          <a:graphicData uri="http://schemas.openxmlformats.org/drawingml/2006/table">
            <a:tbl>
              <a:tblPr firstRow="1"/>
              <a:tblGrid>
                <a:gridCol w="2895600">
                  <a:extLst>
                    <a:ext uri="{9D8B030D-6E8A-4147-A177-3AD203B41FA5}">
                      <a16:colId xmlns:a16="http://schemas.microsoft.com/office/drawing/2014/main" val="20000"/>
                    </a:ext>
                  </a:extLst>
                </a:gridCol>
                <a:gridCol w="2743200">
                  <a:extLst>
                    <a:ext uri="{9D8B030D-6E8A-4147-A177-3AD203B41FA5}">
                      <a16:colId xmlns:a16="http://schemas.microsoft.com/office/drawing/2014/main" val="654433978"/>
                    </a:ext>
                  </a:extLst>
                </a:gridCol>
                <a:gridCol w="2895600">
                  <a:extLst>
                    <a:ext uri="{9D8B030D-6E8A-4147-A177-3AD203B41FA5}">
                      <a16:colId xmlns:a16="http://schemas.microsoft.com/office/drawing/2014/main" val="1034729807"/>
                    </a:ext>
                  </a:extLst>
                </a:gridCol>
              </a:tblGrid>
              <a:tr h="643912">
                <a:tc>
                  <a:txBody>
                    <a:bodyPr/>
                    <a:lstStyle/>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altLang="en-US" sz="2800" b="1" i="0" u="none" strike="noStrike" cap="none" normalizeH="0" baseline="0" dirty="0" smtClean="0">
                        <a:ln>
                          <a:noFill/>
                        </a:ln>
                        <a:solidFill>
                          <a:srgbClr val="000000"/>
                        </a:solidFill>
                        <a:effectLst/>
                        <a:latin typeface="Times New Roman" panose="02020603050405020304" pitchFamily="18" charset="0"/>
                        <a:ea typeface="MS PGothic" panose="020B0600070205080204" pitchFamily="34" charset="-128"/>
                        <a:cs typeface="Times New Roman" panose="02020603050405020304" pitchFamily="18" charset="0"/>
                      </a:endParaRPr>
                    </a:p>
                  </a:txBody>
                  <a:tcPr marL="90001" marR="90001" marT="172499" marB="4677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ja-JP" altLang="en-US" sz="2800" kern="1200" noProof="0" dirty="0" smtClean="0">
                          <a:solidFill>
                            <a:srgbClr val="000000"/>
                          </a:solidFill>
                          <a:latin typeface="Times New Roman" panose="02020603050405020304" pitchFamily="18" charset="0"/>
                          <a:ea typeface="SimSun" panose="02010600030101010101" pitchFamily="2" charset="-122"/>
                          <a:cs typeface="AR PL UMing HK" charset="0"/>
                        </a:rPr>
                        <a:t>断路器</a:t>
                      </a:r>
                      <a:endParaRPr lang="en-US" altLang="en-US" sz="2800" kern="1200" dirty="0" smtClean="0">
                        <a:solidFill>
                          <a:srgbClr val="000000"/>
                        </a:solidFill>
                        <a:latin typeface="Times New Roman" panose="02020603050405020304" pitchFamily="18" charset="0"/>
                        <a:ea typeface="SimSun" panose="02010600030101010101" pitchFamily="2" charset="-122"/>
                        <a:cs typeface="AR PL UMing HK" charset="0"/>
                      </a:endParaRPr>
                    </a:p>
                  </a:txBody>
                  <a:tcPr marL="90001" marR="90001" marT="172499" marB="4677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zh-CN" altLang="en-US" sz="2800" dirty="0" smtClean="0">
                          <a:latin typeface="Times New Roman" panose="02020603050405020304" pitchFamily="18" charset="0"/>
                          <a:ea typeface="SimSun" panose="02010600030101010101" pitchFamily="2" charset="-122"/>
                        </a:rPr>
                        <a:t>接地故障断路器</a:t>
                      </a:r>
                      <a:endParaRPr kumimoji="0" lang="en-US" altLang="en-US" sz="2800" b="1" i="0" u="none" strike="noStrike" cap="none" normalizeH="0" baseline="0" dirty="0" smtClean="0">
                        <a:ln>
                          <a:noFill/>
                        </a:ln>
                        <a:solidFill>
                          <a:srgbClr val="000000"/>
                        </a:solidFill>
                        <a:effectLst/>
                        <a:latin typeface="Times New Roman" panose="02020603050405020304" pitchFamily="18" charset="0"/>
                        <a:ea typeface="MS PGothic" panose="020B0600070205080204" pitchFamily="34" charset="-128"/>
                        <a:cs typeface="Times New Roman" panose="02020603050405020304" pitchFamily="18" charset="0"/>
                      </a:endParaRPr>
                    </a:p>
                  </a:txBody>
                  <a:tcPr marL="90001" marR="90001" marT="172499" marB="4677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extLst>
                  <a:ext uri="{0D108BD9-81ED-4DB2-BD59-A6C34878D82A}">
                    <a16:rowId xmlns:a16="http://schemas.microsoft.com/office/drawing/2014/main" val="642407261"/>
                  </a:ext>
                </a:extLst>
              </a:tr>
              <a:tr h="365823">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lang="ja-JP" altLang="en-US" sz="2800" kern="1200" dirty="0" smtClean="0">
                          <a:solidFill>
                            <a:srgbClr val="000000"/>
                          </a:solidFill>
                          <a:latin typeface="Times New Roman" panose="02020603050405020304" pitchFamily="18" charset="0"/>
                          <a:ea typeface="SimSun" panose="02010600030101010101" pitchFamily="2" charset="-122"/>
                          <a:cs typeface="AR PL UMing HK" charset="0"/>
                        </a:rPr>
                        <a:t>操作</a:t>
                      </a:r>
                      <a:endParaRPr lang="en-US" altLang="en-US" sz="2800" kern="1200" dirty="0" smtClean="0">
                        <a:solidFill>
                          <a:srgbClr val="000000"/>
                        </a:solidFill>
                        <a:latin typeface="Times New Roman" panose="02020603050405020304" pitchFamily="18" charset="0"/>
                        <a:ea typeface="SimSun" panose="02010600030101010101" pitchFamily="2" charset="-122"/>
                        <a:cs typeface="AR PL UMing HK" charset="0"/>
                      </a:endParaRP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lang="ja-JP" altLang="en-US" sz="2800" kern="1200" dirty="0" smtClean="0">
                          <a:solidFill>
                            <a:srgbClr val="000000"/>
                          </a:solidFill>
                          <a:latin typeface="Times New Roman" panose="02020603050405020304" pitchFamily="18" charset="0"/>
                          <a:ea typeface="SimSun" panose="02010600030101010101" pitchFamily="2" charset="-122"/>
                          <a:cs typeface="AR PL UMing HK" charset="0"/>
                        </a:rPr>
                        <a:t>自动</a:t>
                      </a:r>
                      <a:endParaRPr lang="en-US" altLang="en-US" sz="2800" kern="1200" dirty="0" smtClean="0">
                        <a:solidFill>
                          <a:srgbClr val="000000"/>
                        </a:solidFill>
                        <a:latin typeface="Times New Roman" panose="02020603050405020304" pitchFamily="18" charset="0"/>
                        <a:ea typeface="SimSun" panose="02010600030101010101" pitchFamily="2" charset="-122"/>
                        <a:cs typeface="AR PL UMing HK" charset="0"/>
                      </a:endParaRP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lang="ja-JP" altLang="en-US" sz="2800" kern="1200" dirty="0" smtClean="0">
                          <a:solidFill>
                            <a:srgbClr val="000000"/>
                          </a:solidFill>
                          <a:latin typeface="Times New Roman" panose="02020603050405020304" pitchFamily="18" charset="0"/>
                          <a:ea typeface="SimSun" panose="02010600030101010101" pitchFamily="2" charset="-122"/>
                          <a:cs typeface="AR PL UMing HK" charset="0"/>
                        </a:rPr>
                        <a:t>自动</a:t>
                      </a:r>
                      <a:endParaRPr lang="en-US" altLang="en-US" sz="2800" kern="1200" dirty="0" smtClean="0">
                        <a:solidFill>
                          <a:srgbClr val="000000"/>
                        </a:solidFill>
                        <a:latin typeface="Times New Roman" panose="02020603050405020304" pitchFamily="18" charset="0"/>
                        <a:ea typeface="SimSun" panose="02010600030101010101" pitchFamily="2" charset="-122"/>
                        <a:cs typeface="AR PL UMing HK" charset="0"/>
                      </a:endParaRP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54442803"/>
                  </a:ext>
                </a:extLst>
              </a:tr>
              <a:tr h="369938">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lang="ja-JP" altLang="en-US" sz="2800" kern="1200" dirty="0" smtClean="0">
                          <a:solidFill>
                            <a:srgbClr val="000000"/>
                          </a:solidFill>
                          <a:latin typeface="Times New Roman" panose="02020603050405020304" pitchFamily="18" charset="0"/>
                          <a:ea typeface="SimSun" panose="02010600030101010101" pitchFamily="2" charset="-122"/>
                          <a:cs typeface="AR PL UMing HK" charset="0"/>
                        </a:rPr>
                        <a:t>保护什么</a:t>
                      </a:r>
                      <a:endParaRPr lang="en-US" altLang="en-US" sz="2800" kern="1200" dirty="0" smtClean="0">
                        <a:solidFill>
                          <a:srgbClr val="000000"/>
                        </a:solidFill>
                        <a:latin typeface="Times New Roman" panose="02020603050405020304" pitchFamily="18" charset="0"/>
                        <a:ea typeface="SimSun" panose="02010600030101010101" pitchFamily="2" charset="-122"/>
                        <a:cs typeface="AR PL UMing HK" charset="0"/>
                      </a:endParaRP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lang="ja-JP" altLang="en-US" sz="2800" kern="1200" dirty="0" smtClean="0">
                          <a:solidFill>
                            <a:srgbClr val="000000"/>
                          </a:solidFill>
                          <a:latin typeface="Times New Roman" panose="02020603050405020304" pitchFamily="18" charset="0"/>
                          <a:ea typeface="SimSun" panose="02010600030101010101" pitchFamily="2" charset="-122"/>
                          <a:cs typeface="AR PL UMing HK" charset="0"/>
                        </a:rPr>
                        <a:t>电路</a:t>
                      </a:r>
                      <a:endParaRPr lang="en-US" altLang="en-US" sz="2800" kern="1200" dirty="0" smtClean="0">
                        <a:solidFill>
                          <a:srgbClr val="000000"/>
                        </a:solidFill>
                        <a:latin typeface="Times New Roman" panose="02020603050405020304" pitchFamily="18" charset="0"/>
                        <a:ea typeface="SimSun" panose="02010600030101010101" pitchFamily="2" charset="-122"/>
                        <a:cs typeface="AR PL UMing HK" charset="0"/>
                      </a:endParaRP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lang="ja-JP" altLang="en-US" sz="2800" kern="1200" dirty="0" smtClean="0">
                          <a:solidFill>
                            <a:srgbClr val="000000"/>
                          </a:solidFill>
                          <a:latin typeface="Times New Roman" panose="02020603050405020304" pitchFamily="18" charset="0"/>
                          <a:ea typeface="SimSun" panose="02010600030101010101" pitchFamily="2" charset="-122"/>
                          <a:cs typeface="AR PL UMing HK" charset="0"/>
                        </a:rPr>
                        <a:t>人身</a:t>
                      </a:r>
                      <a:endParaRPr lang="en-US" altLang="en-US" sz="2800" kern="1200" dirty="0" smtClean="0">
                        <a:solidFill>
                          <a:srgbClr val="000000"/>
                        </a:solidFill>
                        <a:latin typeface="Times New Roman" panose="02020603050405020304" pitchFamily="18" charset="0"/>
                        <a:ea typeface="SimSun" panose="02010600030101010101" pitchFamily="2" charset="-122"/>
                        <a:cs typeface="AR PL UMing HK" charset="0"/>
                      </a:endParaRP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79900000"/>
                  </a:ext>
                </a:extLst>
              </a:tr>
              <a:tr h="640180">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lang="ja-JP" altLang="en-US" sz="2800" kern="1200" dirty="0" smtClean="0">
                          <a:solidFill>
                            <a:srgbClr val="000000"/>
                          </a:solidFill>
                          <a:latin typeface="Times New Roman" panose="02020603050405020304" pitchFamily="18" charset="0"/>
                          <a:ea typeface="SimSun" panose="02010600030101010101" pitchFamily="2" charset="-122"/>
                          <a:cs typeface="AR PL UMing HK" charset="0"/>
                        </a:rPr>
                        <a:t>防止什么危害</a:t>
                      </a:r>
                      <a:endParaRPr lang="en-US" altLang="en-US" sz="2800" kern="1200" dirty="0" smtClean="0">
                        <a:solidFill>
                          <a:srgbClr val="000000"/>
                        </a:solidFill>
                        <a:latin typeface="Times New Roman" panose="02020603050405020304" pitchFamily="18" charset="0"/>
                        <a:ea typeface="SimSun" panose="02010600030101010101" pitchFamily="2" charset="-122"/>
                        <a:cs typeface="AR PL UMing HK" charset="0"/>
                      </a:endParaRP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lang="zh-CN" altLang="en-US" sz="2800" kern="1200" dirty="0" smtClean="0">
                          <a:solidFill>
                            <a:srgbClr val="000000"/>
                          </a:solidFill>
                          <a:latin typeface="Times New Roman" panose="02020603050405020304" pitchFamily="18" charset="0"/>
                          <a:ea typeface="SimSun" panose="02010600030101010101" pitchFamily="2" charset="-122"/>
                          <a:cs typeface="AR PL UMing HK" charset="0"/>
                        </a:rPr>
                        <a:t>过载或短路造成的损坏</a:t>
                      </a:r>
                      <a:endParaRPr lang="en-US" altLang="en-US" sz="2800" kern="1200" dirty="0" smtClean="0">
                        <a:solidFill>
                          <a:srgbClr val="000000"/>
                        </a:solidFill>
                        <a:latin typeface="Times New Roman" panose="02020603050405020304" pitchFamily="18" charset="0"/>
                        <a:ea typeface="SimSun" panose="02010600030101010101" pitchFamily="2" charset="-122"/>
                        <a:cs typeface="AR PL UMing HK" charset="0"/>
                      </a:endParaRP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lang="zh-CN" altLang="en-US" sz="2800" kern="1200" dirty="0" smtClean="0">
                          <a:solidFill>
                            <a:srgbClr val="000000"/>
                          </a:solidFill>
                          <a:latin typeface="Times New Roman" panose="02020603050405020304" pitchFamily="18" charset="0"/>
                          <a:ea typeface="SimSun" panose="02010600030101010101" pitchFamily="2" charset="-122"/>
                          <a:cs typeface="AR PL UMing HK" charset="0"/>
                        </a:rPr>
                        <a:t>往返电气设备之间的电流不平衡</a:t>
                      </a:r>
                      <a:endParaRPr lang="en-US" altLang="en-US" sz="2800" kern="1200" dirty="0" smtClean="0">
                        <a:solidFill>
                          <a:srgbClr val="000000"/>
                        </a:solidFill>
                        <a:latin typeface="Times New Roman" panose="02020603050405020304" pitchFamily="18" charset="0"/>
                        <a:ea typeface="SimSun" panose="02010600030101010101" pitchFamily="2" charset="-122"/>
                        <a:cs typeface="AR PL UMing HK" charset="0"/>
                      </a:endParaRP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468515047"/>
                  </a:ext>
                </a:extLst>
              </a:tr>
            </a:tbl>
          </a:graphicData>
        </a:graphic>
      </p:graphicFrame>
    </p:spTree>
    <p:extLst>
      <p:ext uri="{BB962C8B-B14F-4D97-AF65-F5344CB8AC3E}">
        <p14:creationId xmlns:p14="http://schemas.microsoft.com/office/powerpoint/2010/main" val="271920793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76199" y="960438"/>
            <a:ext cx="8819147" cy="563562"/>
          </a:xfrm>
        </p:spPr>
        <p:txBody>
          <a:bodyPr>
            <a:normAutofit fontScale="90000"/>
          </a:bodyPr>
          <a:lstStyle/>
          <a:p>
            <a:r>
              <a:rPr lang="zh-CN" altLang="en-US" dirty="0" smtClean="0">
                <a:latin typeface="Times New Roman" panose="02020603050405020304" pitchFamily="18" charset="0"/>
                <a:ea typeface="SimSun" panose="02010600030101010101" pitchFamily="2" charset="-122"/>
              </a:rPr>
              <a:t>  使</a:t>
            </a:r>
            <a:r>
              <a:rPr lang="zh-CN" altLang="en-US" dirty="0">
                <a:latin typeface="Times New Roman" panose="02020603050405020304" pitchFamily="18" charset="0"/>
                <a:ea typeface="SimSun" panose="02010600030101010101" pitchFamily="2" charset="-122"/>
              </a:rPr>
              <a:t>用接地故障断路</a:t>
            </a:r>
            <a:r>
              <a:rPr lang="zh-CN" altLang="en-US" dirty="0" smtClean="0">
                <a:latin typeface="Times New Roman" panose="02020603050405020304" pitchFamily="18" charset="0"/>
                <a:ea typeface="SimSun" panose="02010600030101010101" pitchFamily="2" charset="-122"/>
              </a:rPr>
              <a:t>器 </a:t>
            </a:r>
            <a:r>
              <a:rPr lang="en-US" altLang="zh-CN" dirty="0" smtClean="0">
                <a:latin typeface="Times New Roman" panose="02020603050405020304" pitchFamily="18" charset="0"/>
                <a:ea typeface="SimSun" panose="02010600030101010101" pitchFamily="2" charset="-122"/>
              </a:rPr>
              <a:t>(</a:t>
            </a:r>
            <a:r>
              <a:rPr lang="en-US" altLang="zh-CN" dirty="0">
                <a:latin typeface="Times New Roman" panose="02020603050405020304" pitchFamily="18" charset="0"/>
                <a:ea typeface="SimSun" panose="02010600030101010101" pitchFamily="2" charset="-122"/>
              </a:rPr>
              <a:t>GFCI</a:t>
            </a:r>
            <a:r>
              <a:rPr lang="en-GB" altLang="en-US" dirty="0">
                <a:latin typeface="Times New Roman" panose="02020603050405020304" pitchFamily="18" charset="0"/>
                <a:ea typeface="SimSun" panose="02010600030101010101" pitchFamily="2" charset="-122"/>
              </a:rPr>
              <a:t>s</a:t>
            </a:r>
            <a:r>
              <a:rPr lang="en-US" altLang="zh-CN" dirty="0">
                <a:latin typeface="Times New Roman" panose="02020603050405020304" pitchFamily="18" charset="0"/>
                <a:ea typeface="SimSun" panose="02010600030101010101" pitchFamily="2" charset="-122"/>
              </a:rPr>
              <a:t>) </a:t>
            </a:r>
            <a:r>
              <a:rPr lang="en-US" altLang="zh-CN" dirty="0" smtClean="0">
                <a:latin typeface="Times New Roman" panose="02020603050405020304" pitchFamily="18" charset="0"/>
                <a:ea typeface="SimSun" panose="02010600030101010101" pitchFamily="2" charset="-122"/>
              </a:rPr>
              <a:t>  </a:t>
            </a:r>
            <a:endParaRPr lang="en-US"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86</a:t>
            </a:fld>
            <a:endParaRPr lang="en-US" dirty="0"/>
          </a:p>
        </p:txBody>
      </p:sp>
      <p:sp>
        <p:nvSpPr>
          <p:cNvPr id="8" name="Rectangle 7"/>
          <p:cNvSpPr>
            <a:spLocks noChangeArrowheads="1"/>
          </p:cNvSpPr>
          <p:nvPr/>
        </p:nvSpPr>
        <p:spPr bwMode="auto">
          <a:xfrm>
            <a:off x="342900" y="1981658"/>
            <a:ext cx="67437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a:buClr>
                <a:srgbClr val="3333FF"/>
              </a:buClr>
              <a:buFont typeface="Wingdings" panose="05000000000000000000" pitchFamily="2" charset="2"/>
              <a:buChar char="q"/>
            </a:pPr>
            <a:r>
              <a:rPr lang="en-US" altLang="en-US" sz="2800" dirty="0" smtClean="0">
                <a:latin typeface="Times New Roman" panose="02020603050405020304" pitchFamily="18" charset="0"/>
                <a:cs typeface="Times New Roman" panose="02020603050405020304" pitchFamily="18" charset="0"/>
              </a:rPr>
              <a:t> </a:t>
            </a:r>
            <a:r>
              <a:rPr lang="zh-CN" altLang="en-US" sz="3200" dirty="0">
                <a:latin typeface="Times New Roman" panose="02020603050405020304" pitchFamily="18" charset="0"/>
                <a:cs typeface="Times New Roman" panose="02020603050405020304" pitchFamily="18" charset="0"/>
              </a:rPr>
              <a:t>使用双重绝缘的手持工具</a:t>
            </a:r>
            <a:endParaRPr lang="en-US" altLang="en-US" sz="3200" dirty="0">
              <a:latin typeface="Times New Roman" panose="02020603050405020304" pitchFamily="18" charset="0"/>
              <a:cs typeface="Times New Roman" panose="02020603050405020304" pitchFamily="18" charset="0"/>
            </a:endParaRPr>
          </a:p>
        </p:txBody>
      </p:sp>
      <p:pic>
        <p:nvPicPr>
          <p:cNvPr id="11" name="Picture 1" descr="It shows a power drill with double insulation" title="double-insulated device"/>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548777" y="3416221"/>
            <a:ext cx="4214223" cy="2374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
          <p:cNvSpPr>
            <a:spLocks noChangeArrowheads="1"/>
          </p:cNvSpPr>
          <p:nvPr/>
        </p:nvSpPr>
        <p:spPr bwMode="auto">
          <a:xfrm>
            <a:off x="1053815" y="3973683"/>
            <a:ext cx="223651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r>
              <a:rPr lang="ja-JP" altLang="en-US" sz="3200" dirty="0">
                <a:latin typeface="Times New Roman" panose="02020603050405020304" pitchFamily="18" charset="0"/>
                <a:cs typeface="Times New Roman" panose="02020603050405020304" pitchFamily="18" charset="0"/>
              </a:rPr>
              <a:t>非导电塑料</a:t>
            </a:r>
            <a:endParaRPr lang="en-US" altLang="en-US" sz="3200" dirty="0">
              <a:latin typeface="Times New Roman" panose="02020603050405020304" pitchFamily="18" charset="0"/>
              <a:cs typeface="Times New Roman" panose="02020603050405020304" pitchFamily="18" charset="0"/>
            </a:endParaRPr>
          </a:p>
          <a:p>
            <a:r>
              <a:rPr lang="ja-JP" altLang="en-US" sz="3200" dirty="0">
                <a:latin typeface="Times New Roman" panose="02020603050405020304" pitchFamily="18" charset="0"/>
                <a:cs typeface="Times New Roman" panose="02020603050405020304" pitchFamily="18" charset="0"/>
              </a:rPr>
              <a:t>无金属外壳</a:t>
            </a:r>
            <a:endParaRPr lang="en-US" altLang="en-US" sz="3200" dirty="0"/>
          </a:p>
        </p:txBody>
      </p:sp>
      <p:sp>
        <p:nvSpPr>
          <p:cNvPr id="13" name="Rectangle 7"/>
          <p:cNvSpPr>
            <a:spLocks noChangeArrowheads="1"/>
          </p:cNvSpPr>
          <p:nvPr/>
        </p:nvSpPr>
        <p:spPr bwMode="auto">
          <a:xfrm>
            <a:off x="390350" y="5908357"/>
            <a:ext cx="860057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just">
              <a:buClr>
                <a:srgbClr val="3333FF"/>
              </a:buClr>
            </a:pPr>
            <a:r>
              <a:rPr lang="zh-CN" altLang="en-US" sz="3200" dirty="0">
                <a:latin typeface="Times New Roman" panose="02020603050405020304" pitchFamily="18" charset="0"/>
                <a:cs typeface="Times New Roman" panose="02020603050405020304" pitchFamily="18" charset="0"/>
              </a:rPr>
              <a:t>降低接地故障的风险并避免电击</a:t>
            </a:r>
            <a:endParaRPr lang="en-US" altLang="en-US" sz="3200" dirty="0">
              <a:latin typeface="Times New Roman" panose="02020603050405020304" pitchFamily="18" charset="0"/>
              <a:cs typeface="Times New Roman" panose="02020603050405020304" pitchFamily="18" charset="0"/>
            </a:endParaRPr>
          </a:p>
        </p:txBody>
      </p:sp>
      <p:sp>
        <p:nvSpPr>
          <p:cNvPr id="14" name="Rectangle 13"/>
          <p:cNvSpPr/>
          <p:nvPr/>
        </p:nvSpPr>
        <p:spPr>
          <a:xfrm>
            <a:off x="6190300" y="4450140"/>
            <a:ext cx="861133" cy="1569660"/>
          </a:xfrm>
          <a:prstGeom prst="rect">
            <a:avLst/>
          </a:prstGeom>
        </p:spPr>
        <p:txBody>
          <a:bodyPr wrap="none">
            <a:spAutoFit/>
          </a:bodyPr>
          <a:lstStyle/>
          <a:p>
            <a:r>
              <a:rPr lang="en-US" altLang="en-US" sz="9600" b="1" dirty="0" smtClean="0">
                <a:solidFill>
                  <a:srgbClr val="00B050"/>
                </a:solidFill>
                <a:latin typeface="Times New Roman" panose="02020603050405020304" pitchFamily="18" charset="0"/>
                <a:cs typeface="Times New Roman" panose="02020603050405020304" pitchFamily="18" charset="0"/>
              </a:rPr>
              <a:t>√</a:t>
            </a:r>
            <a:endParaRPr lang="en-US" sz="9600" b="1" dirty="0">
              <a:solidFill>
                <a:srgbClr val="00B050"/>
              </a:solidFill>
            </a:endParaRPr>
          </a:p>
        </p:txBody>
      </p:sp>
      <p:sp>
        <p:nvSpPr>
          <p:cNvPr id="15" name="Rectangle 14"/>
          <p:cNvSpPr/>
          <p:nvPr/>
        </p:nvSpPr>
        <p:spPr>
          <a:xfrm>
            <a:off x="321798" y="2868033"/>
            <a:ext cx="3179075" cy="461665"/>
          </a:xfrm>
          <a:prstGeom prst="rect">
            <a:avLst/>
          </a:prstGeom>
        </p:spPr>
        <p:txBody>
          <a:bodyPr wrap="none">
            <a:spAutoFit/>
          </a:bodyPr>
          <a:lstStyle/>
          <a:p>
            <a:r>
              <a:rPr lang="en-US" altLang="en-US" sz="2400" kern="0" dirty="0">
                <a:latin typeface="Times New Roman" panose="02020603050405020304" pitchFamily="18" charset="0"/>
                <a:cs typeface="Times New Roman" panose="02020603050405020304" pitchFamily="18" charset="0"/>
              </a:rPr>
              <a:t>OSHA</a:t>
            </a:r>
            <a:r>
              <a:rPr lang="ja-JP" altLang="en-US" sz="2400" kern="0" dirty="0">
                <a:latin typeface="Times New Roman" panose="02020603050405020304" pitchFamily="18" charset="0"/>
                <a:cs typeface="Times New Roman" panose="02020603050405020304" pitchFamily="18" charset="0"/>
              </a:rPr>
              <a:t>法规： </a:t>
            </a:r>
            <a:r>
              <a:rPr lang="en-US" altLang="en-US" sz="2400" kern="0" dirty="0" smtClean="0">
                <a:latin typeface="Times New Roman" panose="02020603050405020304" pitchFamily="18" charset="0"/>
                <a:cs typeface="Times New Roman" panose="02020603050405020304" pitchFamily="18" charset="0"/>
                <a:hlinkClick r:id="rId4"/>
              </a:rPr>
              <a:t>1926.302</a:t>
            </a:r>
            <a:endParaRPr lang="en-US" sz="2400" dirty="0"/>
          </a:p>
        </p:txBody>
      </p:sp>
      <p:sp>
        <p:nvSpPr>
          <p:cNvPr id="16" name="Rectangle 15" descr="this is a double insulation symbol" title="double insulation"/>
          <p:cNvSpPr/>
          <p:nvPr/>
        </p:nvSpPr>
        <p:spPr>
          <a:xfrm>
            <a:off x="7391400" y="1528966"/>
            <a:ext cx="1277007" cy="1159529"/>
          </a:xfrm>
          <a:prstGeom prst="rect">
            <a:avLst/>
          </a:prstGeom>
          <a:noFill/>
          <a:ln w="476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descr="this is a double insulation symbol" title="double-insulation"/>
          <p:cNvSpPr/>
          <p:nvPr/>
        </p:nvSpPr>
        <p:spPr>
          <a:xfrm>
            <a:off x="7677808" y="1827194"/>
            <a:ext cx="685800" cy="632702"/>
          </a:xfrm>
          <a:prstGeom prst="rect">
            <a:avLst/>
          </a:prstGeom>
          <a:noFill/>
          <a:ln w="476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5486400" y="2841174"/>
            <a:ext cx="2031325" cy="461665"/>
          </a:xfrm>
          <a:prstGeom prst="rect">
            <a:avLst/>
          </a:prstGeom>
        </p:spPr>
        <p:txBody>
          <a:bodyPr wrap="none">
            <a:spAutoFit/>
          </a:bodyPr>
          <a:lstStyle/>
          <a:p>
            <a:r>
              <a:rPr lang="zh-CN" altLang="en-US" sz="2400" dirty="0">
                <a:latin typeface="Times New Roman" panose="02020603050405020304" pitchFamily="18" charset="0"/>
                <a:cs typeface="Times New Roman" panose="02020603050405020304" pitchFamily="18" charset="0"/>
              </a:rPr>
              <a:t>双重绝缘符号</a:t>
            </a:r>
            <a:endParaRPr lang="en-US" sz="2400" dirty="0"/>
          </a:p>
        </p:txBody>
      </p:sp>
      <p:cxnSp>
        <p:nvCxnSpPr>
          <p:cNvPr id="18" name="Straight Arrow Connector 4" descr="It shows the information of double insulation symbol" title="arrow"/>
          <p:cNvCxnSpPr>
            <a:cxnSpLocks noChangeShapeType="1"/>
          </p:cNvCxnSpPr>
          <p:nvPr/>
        </p:nvCxnSpPr>
        <p:spPr bwMode="auto">
          <a:xfrm flipV="1">
            <a:off x="6824344" y="2467776"/>
            <a:ext cx="377429" cy="462732"/>
          </a:xfrm>
          <a:prstGeom prst="straightConnector1">
            <a:avLst/>
          </a:prstGeom>
          <a:noFill/>
          <a:ln w="28575">
            <a:solidFill>
              <a:schemeClr val="tx1"/>
            </a:solidFill>
            <a:round/>
            <a:headEnd/>
            <a:tailEnd type="triangle" w="med" len="med"/>
          </a:ln>
          <a:effectLst>
            <a:outerShdw dist="17961" dir="2700000" algn="ctr" rotWithShape="0">
              <a:srgbClr val="000000"/>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79436991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96253" y="685800"/>
            <a:ext cx="8819147" cy="563562"/>
          </a:xfrm>
        </p:spPr>
        <p:txBody>
          <a:bodyPr>
            <a:normAutofit fontScale="90000"/>
          </a:bodyPr>
          <a:lstStyle/>
          <a:p>
            <a:r>
              <a:rPr lang="ja-JP" altLang="en-US" dirty="0">
                <a:latin typeface="Times New Roman" panose="02020603050405020304" pitchFamily="18" charset="0"/>
                <a:ea typeface="SimSun" panose="02010600030101010101" pitchFamily="2" charset="-122"/>
              </a:rPr>
              <a:t>使用接地棒</a:t>
            </a:r>
            <a:endParaRPr lang="en-US"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87</a:t>
            </a:fld>
            <a:endParaRPr lang="en-US" dirty="0"/>
          </a:p>
        </p:txBody>
      </p:sp>
      <p:sp>
        <p:nvSpPr>
          <p:cNvPr id="15" name="Rectangle 1"/>
          <p:cNvSpPr>
            <a:spLocks noChangeArrowheads="1"/>
          </p:cNvSpPr>
          <p:nvPr/>
        </p:nvSpPr>
        <p:spPr bwMode="auto">
          <a:xfrm>
            <a:off x="213360" y="1257300"/>
            <a:ext cx="870204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buClr>
                <a:srgbClr val="0000FF"/>
              </a:buClr>
              <a:buFont typeface="Wingdings" panose="05000000000000000000" pitchFamily="2" charset="2"/>
              <a:buChar char="q"/>
            </a:pPr>
            <a:r>
              <a:rPr lang="en-GB" altLang="en-US" sz="2800" dirty="0" smtClean="0">
                <a:latin typeface="Times New Roman" panose="02020603050405020304" pitchFamily="18" charset="0"/>
                <a:ea typeface="MS PGothic" panose="020B0600070205080204" pitchFamily="34" charset="-128"/>
              </a:rPr>
              <a:t> </a:t>
            </a:r>
            <a:r>
              <a:rPr lang="zh-CN" altLang="en-US" sz="3200" dirty="0">
                <a:latin typeface="Times New Roman" panose="02020603050405020304" pitchFamily="18" charset="0"/>
                <a:cs typeface="Times New Roman" panose="02020603050405020304" pitchFamily="18" charset="0"/>
              </a:rPr>
              <a:t>实现通往地面的低电阻路径</a:t>
            </a:r>
            <a:endParaRPr lang="en-GB" altLang="en-US" sz="3200" dirty="0">
              <a:latin typeface="Times New Roman" panose="02020603050405020304" pitchFamily="18" charset="0"/>
              <a:cs typeface="Times New Roman" panose="02020603050405020304" pitchFamily="18" charset="0"/>
            </a:endParaRPr>
          </a:p>
          <a:p>
            <a:pPr marL="457200" indent="-457200">
              <a:buClr>
                <a:srgbClr val="0000FF"/>
              </a:buClr>
              <a:buFont typeface="Wingdings" panose="05000000000000000000" pitchFamily="2" charset="2"/>
              <a:buChar char="q"/>
            </a:pPr>
            <a:r>
              <a:rPr lang="en-GB" altLang="en-US" sz="3200" dirty="0">
                <a:latin typeface="Times New Roman" panose="02020603050405020304" pitchFamily="18" charset="0"/>
                <a:cs typeface="Times New Roman" panose="02020603050405020304" pitchFamily="18" charset="0"/>
              </a:rPr>
              <a:t> </a:t>
            </a:r>
            <a:r>
              <a:rPr lang="zh-CN" altLang="en-US" sz="3200" dirty="0">
                <a:latin typeface="Times New Roman" panose="02020603050405020304" pitchFamily="18" charset="0"/>
                <a:cs typeface="Times New Roman" panose="02020603050405020304" pitchFamily="18" charset="0"/>
              </a:rPr>
              <a:t>故障电流不会流过人体</a:t>
            </a:r>
            <a:endParaRPr lang="en-US" altLang="en-US" sz="3200" dirty="0">
              <a:latin typeface="Times New Roman" panose="02020603050405020304" pitchFamily="18" charset="0"/>
              <a:cs typeface="Times New Roman" panose="02020603050405020304" pitchFamily="18" charset="0"/>
            </a:endParaRPr>
          </a:p>
        </p:txBody>
      </p:sp>
      <p:sp>
        <p:nvSpPr>
          <p:cNvPr id="17" name="Rectangle 16"/>
          <p:cNvSpPr/>
          <p:nvPr/>
        </p:nvSpPr>
        <p:spPr>
          <a:xfrm>
            <a:off x="7734227" y="3200400"/>
            <a:ext cx="861133" cy="1569660"/>
          </a:xfrm>
          <a:prstGeom prst="rect">
            <a:avLst/>
          </a:prstGeom>
        </p:spPr>
        <p:txBody>
          <a:bodyPr wrap="none">
            <a:spAutoFit/>
          </a:bodyPr>
          <a:lstStyle/>
          <a:p>
            <a:r>
              <a:rPr lang="en-US" altLang="en-US" sz="9600" b="1" dirty="0" smtClean="0">
                <a:solidFill>
                  <a:srgbClr val="00B050"/>
                </a:solidFill>
                <a:latin typeface="Times New Roman" panose="02020603050405020304" pitchFamily="18" charset="0"/>
                <a:cs typeface="Times New Roman" panose="02020603050405020304" pitchFamily="18" charset="0"/>
              </a:rPr>
              <a:t>√</a:t>
            </a:r>
            <a:endParaRPr lang="en-US" sz="9600" b="1" dirty="0">
              <a:solidFill>
                <a:srgbClr val="00B050"/>
              </a:solidFill>
            </a:endParaRPr>
          </a:p>
        </p:txBody>
      </p:sp>
      <p:sp>
        <p:nvSpPr>
          <p:cNvPr id="8" name="Rectangle 7"/>
          <p:cNvSpPr/>
          <p:nvPr/>
        </p:nvSpPr>
        <p:spPr>
          <a:xfrm>
            <a:off x="96253" y="2935137"/>
            <a:ext cx="3179075" cy="461665"/>
          </a:xfrm>
          <a:prstGeom prst="rect">
            <a:avLst/>
          </a:prstGeom>
        </p:spPr>
        <p:txBody>
          <a:bodyPr wrap="none">
            <a:spAutoFit/>
          </a:bodyPr>
          <a:lstStyle/>
          <a:p>
            <a:r>
              <a:rPr lang="en-US" altLang="en-US" sz="2400" kern="0" dirty="0">
                <a:latin typeface="Times New Roman" panose="02020603050405020304" pitchFamily="18" charset="0"/>
                <a:cs typeface="Times New Roman" panose="02020603050405020304" pitchFamily="18" charset="0"/>
              </a:rPr>
              <a:t>OSHA</a:t>
            </a:r>
            <a:r>
              <a:rPr lang="ja-JP" altLang="en-US" sz="2400" kern="0" dirty="0">
                <a:latin typeface="Times New Roman" panose="02020603050405020304" pitchFamily="18" charset="0"/>
                <a:cs typeface="Times New Roman" panose="02020603050405020304" pitchFamily="18" charset="0"/>
              </a:rPr>
              <a:t>法规： </a:t>
            </a:r>
            <a:r>
              <a:rPr lang="en-US" altLang="en-US" sz="2400" kern="0" dirty="0" smtClean="0">
                <a:latin typeface="Times New Roman" panose="02020603050405020304" pitchFamily="18" charset="0"/>
                <a:cs typeface="Times New Roman" panose="02020603050405020304" pitchFamily="18" charset="0"/>
                <a:hlinkClick r:id="rId3"/>
              </a:rPr>
              <a:t>1926.962</a:t>
            </a:r>
            <a:endParaRPr lang="en-US" sz="2400" dirty="0"/>
          </a:p>
        </p:txBody>
      </p:sp>
      <p:pic>
        <p:nvPicPr>
          <p:cNvPr id="3" name="Picture 2" descr="picture for grounding rod" title="picture for grounding rod"/>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9581" y="2320988"/>
            <a:ext cx="6819019" cy="4232212"/>
          </a:xfrm>
          <a:prstGeom prst="rect">
            <a:avLst/>
          </a:prstGeom>
        </p:spPr>
      </p:pic>
    </p:spTree>
    <p:extLst>
      <p:ext uri="{BB962C8B-B14F-4D97-AF65-F5344CB8AC3E}">
        <p14:creationId xmlns:p14="http://schemas.microsoft.com/office/powerpoint/2010/main" val="320610646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96253" y="960438"/>
            <a:ext cx="8819147" cy="563562"/>
          </a:xfrm>
        </p:spPr>
        <p:txBody>
          <a:bodyPr>
            <a:normAutofit fontScale="90000"/>
          </a:bodyPr>
          <a:lstStyle/>
          <a:p>
            <a:r>
              <a:rPr lang="zh-CN" altLang="en-US" dirty="0">
                <a:latin typeface="Times New Roman" panose="02020603050405020304" pitchFamily="18" charset="0"/>
                <a:ea typeface="SimSun" panose="02010600030101010101" pitchFamily="2" charset="-122"/>
              </a:rPr>
              <a:t>检查便携式工具和延长线</a:t>
            </a:r>
            <a:endParaRPr lang="en-US"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88</a:t>
            </a:fld>
            <a:endParaRPr lang="en-US" dirty="0"/>
          </a:p>
        </p:txBody>
      </p:sp>
      <p:sp>
        <p:nvSpPr>
          <p:cNvPr id="7" name="Rectangle 2"/>
          <p:cNvSpPr>
            <a:spLocks noChangeArrowheads="1"/>
          </p:cNvSpPr>
          <p:nvPr/>
        </p:nvSpPr>
        <p:spPr bwMode="auto">
          <a:xfrm>
            <a:off x="279766" y="1603198"/>
            <a:ext cx="840703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buClr>
                <a:srgbClr val="0000FF"/>
              </a:buClr>
              <a:buFont typeface="Wingdings" panose="05000000000000000000" pitchFamily="2" charset="2"/>
              <a:buChar char="q"/>
            </a:pPr>
            <a:r>
              <a:rPr lang="en-US" altLang="en-US" sz="2800" dirty="0" smtClean="0">
                <a:latin typeface="Times New Roman" panose="02020603050405020304" pitchFamily="18" charset="0"/>
                <a:cs typeface="Times New Roman" panose="02020603050405020304" pitchFamily="18" charset="0"/>
              </a:rPr>
              <a:t>  </a:t>
            </a:r>
            <a:r>
              <a:rPr lang="zh-CN" altLang="en-US" sz="3200" dirty="0" smtClean="0">
                <a:latin typeface="Times New Roman" panose="02020603050405020304" pitchFamily="18" charset="0"/>
                <a:cs typeface="Times New Roman" panose="02020603050405020304" pitchFamily="18" charset="0"/>
              </a:rPr>
              <a:t>使</a:t>
            </a:r>
            <a:r>
              <a:rPr lang="zh-CN" altLang="en-US" sz="3200" dirty="0">
                <a:latin typeface="Times New Roman" panose="02020603050405020304" pitchFamily="18" charset="0"/>
                <a:cs typeface="Times New Roman" panose="02020603050405020304" pitchFamily="18" charset="0"/>
              </a:rPr>
              <a:t>用前目测检查电气设</a:t>
            </a:r>
            <a:r>
              <a:rPr lang="zh-CN" altLang="en-US" sz="3200" dirty="0" smtClean="0">
                <a:latin typeface="Times New Roman" panose="02020603050405020304" pitchFamily="18" charset="0"/>
                <a:cs typeface="Times New Roman" panose="02020603050405020304" pitchFamily="18" charset="0"/>
              </a:rPr>
              <a:t>备</a:t>
            </a:r>
            <a:r>
              <a:rPr lang="en-US" altLang="en-US" sz="2800" dirty="0" smtClean="0">
                <a:latin typeface="Times New Roman" panose="02020603050405020304" pitchFamily="18" charset="0"/>
                <a:cs typeface="Times New Roman" panose="02020603050405020304" pitchFamily="18" charset="0"/>
              </a:rPr>
              <a:t> </a:t>
            </a:r>
          </a:p>
          <a:p>
            <a:pPr>
              <a:buClr>
                <a:srgbClr val="0000FF"/>
              </a:buClr>
              <a:buFont typeface="Wingdings" panose="05000000000000000000" pitchFamily="2" charset="2"/>
              <a:buChar char="q"/>
            </a:pPr>
            <a:r>
              <a:rPr lang="en-US" altLang="en-US" sz="2800" dirty="0">
                <a:latin typeface="Times New Roman" panose="02020603050405020304" pitchFamily="18" charset="0"/>
                <a:cs typeface="Times New Roman" panose="02020603050405020304" pitchFamily="18" charset="0"/>
              </a:rPr>
              <a:t> </a:t>
            </a:r>
            <a:r>
              <a:rPr lang="zh-CN" altLang="en-US" sz="3200" dirty="0">
                <a:latin typeface="Times New Roman" panose="02020603050405020304" pitchFamily="18" charset="0"/>
                <a:cs typeface="Times New Roman" panose="02020603050405020304" pitchFamily="18" charset="0"/>
              </a:rPr>
              <a:t> 停止使用任何有缺陷的设备</a:t>
            </a:r>
            <a:endParaRPr lang="en-US" altLang="en-US" sz="3600" dirty="0">
              <a:latin typeface="Times New Roman" panose="02020603050405020304" pitchFamily="18" charset="0"/>
              <a:cs typeface="Times New Roman" panose="02020603050405020304" pitchFamily="18" charset="0"/>
            </a:endParaRPr>
          </a:p>
        </p:txBody>
      </p:sp>
      <p:sp>
        <p:nvSpPr>
          <p:cNvPr id="12" name="Rectangle 11"/>
          <p:cNvSpPr/>
          <p:nvPr/>
        </p:nvSpPr>
        <p:spPr>
          <a:xfrm>
            <a:off x="769045" y="6044625"/>
            <a:ext cx="3884397" cy="584775"/>
          </a:xfrm>
          <a:prstGeom prst="rect">
            <a:avLst/>
          </a:prstGeom>
        </p:spPr>
        <p:txBody>
          <a:bodyPr wrap="none">
            <a:spAutoFit/>
          </a:bodyPr>
          <a:lstStyle/>
          <a:p>
            <a:r>
              <a:rPr lang="zh-CN" altLang="en-US" sz="3200" dirty="0">
                <a:latin typeface="Times New Roman" panose="02020603050405020304" pitchFamily="18" charset="0"/>
                <a:cs typeface="Times New Roman" panose="02020603050405020304" pitchFamily="18" charset="0"/>
              </a:rPr>
              <a:t>是否有裂纹或破裂？</a:t>
            </a:r>
            <a:endParaRPr lang="en-US" sz="3200" dirty="0">
              <a:latin typeface="Times New Roman" panose="02020603050405020304" pitchFamily="18" charset="0"/>
              <a:cs typeface="Times New Roman" panose="02020603050405020304" pitchFamily="18" charset="0"/>
            </a:endParaRPr>
          </a:p>
        </p:txBody>
      </p:sp>
      <p:sp>
        <p:nvSpPr>
          <p:cNvPr id="13" name="Rectangle 12"/>
          <p:cNvSpPr/>
          <p:nvPr/>
        </p:nvSpPr>
        <p:spPr>
          <a:xfrm>
            <a:off x="5676973" y="1901967"/>
            <a:ext cx="3332964" cy="461665"/>
          </a:xfrm>
          <a:prstGeom prst="rect">
            <a:avLst/>
          </a:prstGeom>
        </p:spPr>
        <p:txBody>
          <a:bodyPr wrap="none">
            <a:spAutoFit/>
          </a:bodyPr>
          <a:lstStyle/>
          <a:p>
            <a:r>
              <a:rPr lang="en-US" altLang="en-US" sz="2400" kern="0" dirty="0">
                <a:latin typeface="Times New Roman" panose="02020603050405020304" pitchFamily="18" charset="0"/>
                <a:cs typeface="Times New Roman" panose="02020603050405020304" pitchFamily="18" charset="0"/>
              </a:rPr>
              <a:t>OSHA</a:t>
            </a:r>
            <a:r>
              <a:rPr lang="ja-JP" altLang="en-US" sz="2400" kern="0" dirty="0">
                <a:latin typeface="Times New Roman" panose="02020603050405020304" pitchFamily="18" charset="0"/>
                <a:cs typeface="Times New Roman" panose="02020603050405020304" pitchFamily="18" charset="0"/>
              </a:rPr>
              <a:t>法规： </a:t>
            </a:r>
            <a:r>
              <a:rPr lang="en-US" altLang="en-US" sz="2400" kern="0" dirty="0" smtClean="0">
                <a:latin typeface="Times New Roman" panose="02020603050405020304" pitchFamily="18" charset="0"/>
                <a:cs typeface="Times New Roman" panose="02020603050405020304" pitchFamily="18" charset="0"/>
                <a:hlinkClick r:id="rId3"/>
              </a:rPr>
              <a:t>1926.1412</a:t>
            </a:r>
            <a:endParaRPr lang="en-US" sz="2400" dirty="0"/>
          </a:p>
        </p:txBody>
      </p:sp>
      <p:pic>
        <p:nvPicPr>
          <p:cNvPr id="14" name="Picture1" descr="Photo description: Electric drill flexible cord was spliced to a non-flexible conductor with damaged insulation "/>
          <p:cNvPicPr>
            <a:picLocks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14400" y="2871632"/>
            <a:ext cx="7229475" cy="3132536"/>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15" name="AutoShape 4"/>
          <p:cNvSpPr>
            <a:spLocks noChangeArrowheads="1"/>
          </p:cNvSpPr>
          <p:nvPr/>
        </p:nvSpPr>
        <p:spPr bwMode="auto">
          <a:xfrm>
            <a:off x="6719392" y="4648200"/>
            <a:ext cx="1967408" cy="1143000"/>
          </a:xfrm>
          <a:prstGeom prst="wedgeRoundRectCallout">
            <a:avLst>
              <a:gd name="adj1" fmla="val -66667"/>
              <a:gd name="adj2" fmla="val 22248"/>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30000"/>
              </a:spcBef>
            </a:pPr>
            <a:r>
              <a:rPr lang="zh-CN" altLang="en-US" sz="3200" dirty="0">
                <a:latin typeface="Times New Roman" panose="02020603050405020304" pitchFamily="18" charset="0"/>
                <a:cs typeface="Times New Roman" panose="02020603050405020304" pitchFamily="18" charset="0"/>
              </a:rPr>
              <a:t>软线绝缘层损坏</a:t>
            </a:r>
            <a:endParaRPr lang="en-US" altLang="en-US" sz="3200" dirty="0">
              <a:latin typeface="Times New Roman" panose="02020603050405020304" pitchFamily="18" charset="0"/>
              <a:cs typeface="Times New Roman" panose="02020603050405020304" pitchFamily="18" charset="0"/>
            </a:endParaRPr>
          </a:p>
        </p:txBody>
      </p:sp>
      <p:sp>
        <p:nvSpPr>
          <p:cNvPr id="16" name="Rectangle 15"/>
          <p:cNvSpPr/>
          <p:nvPr/>
        </p:nvSpPr>
        <p:spPr>
          <a:xfrm>
            <a:off x="5821197" y="4850546"/>
            <a:ext cx="915635" cy="1631216"/>
          </a:xfrm>
          <a:prstGeom prst="rect">
            <a:avLst/>
          </a:prstGeom>
        </p:spPr>
        <p:txBody>
          <a:bodyPr wrap="non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Tree>
    <p:extLst>
      <p:ext uri="{BB962C8B-B14F-4D97-AF65-F5344CB8AC3E}">
        <p14:creationId xmlns:p14="http://schemas.microsoft.com/office/powerpoint/2010/main" val="2768276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96253" y="960438"/>
            <a:ext cx="8819147" cy="563562"/>
          </a:xfrm>
        </p:spPr>
        <p:txBody>
          <a:bodyPr>
            <a:normAutofit fontScale="90000"/>
          </a:bodyPr>
          <a:lstStyle/>
          <a:p>
            <a:r>
              <a:rPr lang="zh-CN" altLang="en-US" dirty="0">
                <a:latin typeface="Times New Roman" panose="02020603050405020304" pitchFamily="18" charset="0"/>
                <a:ea typeface="SimSun" panose="02010600030101010101" pitchFamily="2" charset="-122"/>
              </a:rPr>
              <a:t>检查便携式工具和延长</a:t>
            </a:r>
            <a:r>
              <a:rPr lang="zh-CN" altLang="en-US" dirty="0" smtClean="0">
                <a:latin typeface="Times New Roman" panose="02020603050405020304" pitchFamily="18" charset="0"/>
                <a:ea typeface="SimSun" panose="02010600030101010101" pitchFamily="2" charset="-122"/>
              </a:rPr>
              <a:t>线 </a:t>
            </a:r>
            <a:endParaRPr lang="en-US"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89</a:t>
            </a:fld>
            <a:endParaRPr lang="en-US" dirty="0"/>
          </a:p>
        </p:txBody>
      </p:sp>
      <p:pic>
        <p:nvPicPr>
          <p:cNvPr id="14" name="Picture 1" descr="This is a picture of broken wires" title="broken wire"/>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5735" y="3810294"/>
            <a:ext cx="4260065" cy="2308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5" descr="It shows the damaged cords in wires" title="exposed metal in wire"/>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20033" y="3810000"/>
            <a:ext cx="4019167" cy="2272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ounded Rectangle 17" descr="It shows the location of exposed metal in damaged cords" title="rectangle"/>
          <p:cNvSpPr>
            <a:spLocks noChangeArrowheads="1"/>
          </p:cNvSpPr>
          <p:nvPr/>
        </p:nvSpPr>
        <p:spPr bwMode="auto">
          <a:xfrm flipH="1">
            <a:off x="5539958" y="4625902"/>
            <a:ext cx="403642" cy="1001584"/>
          </a:xfrm>
          <a:prstGeom prst="roundRect">
            <a:avLst>
              <a:gd name="adj" fmla="val 16667"/>
            </a:avLst>
          </a:prstGeom>
          <a:noFill/>
          <a:ln w="47625">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buSzPct val="100000"/>
              <a:buFont typeface="Times New Roman" panose="02020603050405020304" pitchFamily="18" charset="0"/>
              <a:buNone/>
            </a:pPr>
            <a:endParaRPr lang="en-US" altLang="en-US" dirty="0">
              <a:cs typeface="Arial" panose="020B0604020202020204" pitchFamily="34" charset="0"/>
            </a:endParaRPr>
          </a:p>
        </p:txBody>
      </p:sp>
      <p:sp>
        <p:nvSpPr>
          <p:cNvPr id="18" name="Rounded Rectangle 17" descr="It shows the location of broken wires" title="broken wires"/>
          <p:cNvSpPr>
            <a:spLocks noChangeArrowheads="1"/>
          </p:cNvSpPr>
          <p:nvPr/>
        </p:nvSpPr>
        <p:spPr bwMode="auto">
          <a:xfrm flipH="1">
            <a:off x="1177656" y="4706674"/>
            <a:ext cx="1716087" cy="1204913"/>
          </a:xfrm>
          <a:prstGeom prst="roundRect">
            <a:avLst>
              <a:gd name="adj" fmla="val 16667"/>
            </a:avLst>
          </a:prstGeom>
          <a:noFill/>
          <a:ln w="47625">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buSzPct val="100000"/>
              <a:buFont typeface="Times New Roman" panose="02020603050405020304" pitchFamily="18" charset="0"/>
              <a:buNone/>
            </a:pPr>
            <a:endParaRPr lang="en-US" altLang="en-US" dirty="0">
              <a:cs typeface="Arial" panose="020B0604020202020204" pitchFamily="34" charset="0"/>
            </a:endParaRPr>
          </a:p>
        </p:txBody>
      </p:sp>
      <p:sp>
        <p:nvSpPr>
          <p:cNvPr id="19" name="Rectangle 18"/>
          <p:cNvSpPr/>
          <p:nvPr/>
        </p:nvSpPr>
        <p:spPr>
          <a:xfrm>
            <a:off x="2952358" y="3616872"/>
            <a:ext cx="915635" cy="1631216"/>
          </a:xfrm>
          <a:prstGeom prst="rect">
            <a:avLst/>
          </a:prstGeom>
        </p:spPr>
        <p:txBody>
          <a:bodyPr wrap="non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
        <p:nvSpPr>
          <p:cNvPr id="20" name="Rectangle 19"/>
          <p:cNvSpPr/>
          <p:nvPr/>
        </p:nvSpPr>
        <p:spPr>
          <a:xfrm>
            <a:off x="5834406" y="3810294"/>
            <a:ext cx="970050" cy="1631216"/>
          </a:xfrm>
          <a:prstGeom prst="rect">
            <a:avLst/>
          </a:prstGeom>
        </p:spPr>
        <p:txBody>
          <a:bodyPr wrap="squar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
        <p:nvSpPr>
          <p:cNvPr id="21" name="Rectangle 1038"/>
          <p:cNvSpPr txBox="1">
            <a:spLocks noChangeArrowheads="1"/>
          </p:cNvSpPr>
          <p:nvPr/>
        </p:nvSpPr>
        <p:spPr bwMode="auto">
          <a:xfrm>
            <a:off x="362967" y="1851803"/>
            <a:ext cx="6466649" cy="621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indent="-457200">
              <a:spcBef>
                <a:spcPts val="800"/>
              </a:spcBef>
              <a:buClr>
                <a:srgbClr val="0000FF"/>
              </a:buClr>
              <a:buSzPct val="100000"/>
              <a:buFont typeface="Wingdings" panose="05000000000000000000" pitchFamily="2" charset="2"/>
              <a:buChar char="q"/>
            </a:pPr>
            <a:r>
              <a:rPr lang="zh-CN" altLang="en-US" sz="3200" dirty="0" smtClean="0">
                <a:latin typeface="Times New Roman" panose="02020603050405020304" pitchFamily="18" charset="0"/>
                <a:cs typeface="Times New Roman" panose="02020603050405020304" pitchFamily="18" charset="0"/>
              </a:rPr>
              <a:t>检查磨损</a:t>
            </a:r>
            <a:r>
              <a:rPr lang="en-US" altLang="zh-CN" sz="3200" dirty="0" smtClean="0">
                <a:latin typeface="Times New Roman" panose="02020603050405020304" pitchFamily="18" charset="0"/>
                <a:cs typeface="Times New Roman" panose="02020603050405020304" pitchFamily="18" charset="0"/>
              </a:rPr>
              <a:t>, </a:t>
            </a:r>
            <a:r>
              <a:rPr lang="zh-CN" altLang="en-US" sz="3200" dirty="0" smtClean="0">
                <a:latin typeface="Times New Roman" panose="02020603050405020304" pitchFamily="18" charset="0"/>
                <a:cs typeface="Times New Roman" panose="02020603050405020304" pitchFamily="18" charset="0"/>
              </a:rPr>
              <a:t>切割</a:t>
            </a:r>
            <a:r>
              <a:rPr lang="zh-CN" altLang="en-US" sz="3200" dirty="0">
                <a:latin typeface="Times New Roman" panose="02020603050405020304" pitchFamily="18" charset="0"/>
                <a:cs typeface="Times New Roman" panose="02020603050405020304" pitchFamily="18" charset="0"/>
              </a:rPr>
              <a:t>或折断的电线</a:t>
            </a:r>
            <a:endParaRPr lang="en-US" altLang="zh-CN" sz="3200" dirty="0">
              <a:latin typeface="Times New Roman" panose="02020603050405020304" pitchFamily="18" charset="0"/>
              <a:cs typeface="Times New Roman" panose="02020603050405020304" pitchFamily="18" charset="0"/>
            </a:endParaRPr>
          </a:p>
          <a:p>
            <a:pPr>
              <a:spcBef>
                <a:spcPts val="800"/>
              </a:spcBef>
              <a:buClr>
                <a:srgbClr val="0000FF"/>
              </a:buClr>
              <a:buSzPct val="100000"/>
              <a:buFont typeface="Wingdings" panose="05000000000000000000" pitchFamily="2" charset="2"/>
              <a:buChar char="q"/>
            </a:pPr>
            <a:r>
              <a:rPr lang="zh-CN" altLang="en-US" sz="3200" dirty="0" smtClean="0">
                <a:latin typeface="Times New Roman" panose="02020603050405020304" pitchFamily="18" charset="0"/>
                <a:cs typeface="Times New Roman" panose="02020603050405020304" pitchFamily="18" charset="0"/>
              </a:rPr>
              <a:t> 损坏</a:t>
            </a:r>
            <a:r>
              <a:rPr lang="zh-CN" altLang="en-US" sz="3200" dirty="0">
                <a:latin typeface="Times New Roman" panose="02020603050405020304" pitchFamily="18" charset="0"/>
                <a:cs typeface="Times New Roman" panose="02020603050405020304" pitchFamily="18" charset="0"/>
              </a:rPr>
              <a:t>的电线中裸露的金属很危</a:t>
            </a:r>
            <a:r>
              <a:rPr lang="zh-CN" altLang="en-US" sz="3200" dirty="0" smtClean="0">
                <a:latin typeface="Times New Roman" panose="02020603050405020304" pitchFamily="18" charset="0"/>
                <a:cs typeface="Times New Roman" panose="02020603050405020304" pitchFamily="18" charset="0"/>
              </a:rPr>
              <a:t>险</a:t>
            </a:r>
            <a:endParaRPr lang="en-US" altLang="zh-CN" sz="3200" dirty="0" smtClean="0">
              <a:latin typeface="Times New Roman" panose="02020603050405020304" pitchFamily="18" charset="0"/>
              <a:cs typeface="Times New Roman" panose="02020603050405020304" pitchFamily="18" charset="0"/>
            </a:endParaRPr>
          </a:p>
          <a:p>
            <a:pPr>
              <a:spcBef>
                <a:spcPts val="800"/>
              </a:spcBef>
              <a:buClr>
                <a:srgbClr val="0000FF"/>
              </a:buClr>
              <a:buSzPct val="100000"/>
              <a:buFont typeface="Wingdings" panose="05000000000000000000" pitchFamily="2" charset="2"/>
              <a:buChar char="q"/>
            </a:pPr>
            <a:r>
              <a:rPr lang="zh-CN" altLang="en-US" sz="3200" dirty="0" smtClean="0">
                <a:latin typeface="Times New Roman" panose="02020603050405020304" pitchFamily="18" charset="0"/>
                <a:cs typeface="Times New Roman" panose="02020603050405020304" pitchFamily="18" charset="0"/>
              </a:rPr>
              <a:t> 不用</a:t>
            </a:r>
            <a:r>
              <a:rPr lang="zh-CN" altLang="en-US" sz="3200" dirty="0">
                <a:latin typeface="Times New Roman" panose="02020603050405020304" pitchFamily="18" charset="0"/>
                <a:cs typeface="Times New Roman" panose="02020603050405020304" pitchFamily="18" charset="0"/>
              </a:rPr>
              <a:t>胶带修理</a:t>
            </a:r>
            <a:endParaRPr lang="en-US" altLang="en-US" sz="3200" dirty="0">
              <a:latin typeface="Times New Roman" panose="02020603050405020304" pitchFamily="18" charset="0"/>
              <a:cs typeface="Times New Roman" panose="02020603050405020304" pitchFamily="18" charset="0"/>
            </a:endParaRPr>
          </a:p>
          <a:p>
            <a:pPr>
              <a:spcBef>
                <a:spcPts val="800"/>
              </a:spcBef>
              <a:buClr>
                <a:srgbClr val="0000FF"/>
              </a:buClr>
              <a:buSzPct val="100000"/>
              <a:buFont typeface="Wingdings" panose="05000000000000000000" pitchFamily="2" charset="2"/>
              <a:buChar char="q"/>
            </a:pPr>
            <a:endParaRPr lang="en-GB" altLang="en-US" sz="3200" dirty="0">
              <a:solidFill>
                <a:srgbClr val="000000"/>
              </a:solidFill>
              <a:latin typeface="Times New Roman" panose="02020603050405020304" pitchFamily="18" charset="0"/>
              <a:ea typeface="AR PL UMing HK" charset="0"/>
              <a:cs typeface="Times New Roman" panose="02020603050405020304" pitchFamily="18" charset="0"/>
            </a:endParaRPr>
          </a:p>
        </p:txBody>
      </p:sp>
      <p:sp>
        <p:nvSpPr>
          <p:cNvPr id="22" name="Rectangle 21"/>
          <p:cNvSpPr/>
          <p:nvPr/>
        </p:nvSpPr>
        <p:spPr>
          <a:xfrm>
            <a:off x="2806790" y="6180481"/>
            <a:ext cx="3332964" cy="461665"/>
          </a:xfrm>
          <a:prstGeom prst="rect">
            <a:avLst/>
          </a:prstGeom>
        </p:spPr>
        <p:txBody>
          <a:bodyPr wrap="none">
            <a:spAutoFit/>
          </a:bodyPr>
          <a:lstStyle/>
          <a:p>
            <a:r>
              <a:rPr lang="en-US" altLang="en-US" sz="2400" kern="0" dirty="0">
                <a:latin typeface="Times New Roman" panose="02020603050405020304" pitchFamily="18" charset="0"/>
                <a:cs typeface="Times New Roman" panose="02020603050405020304" pitchFamily="18" charset="0"/>
              </a:rPr>
              <a:t>OSHA</a:t>
            </a:r>
            <a:r>
              <a:rPr lang="ja-JP" altLang="en-US" sz="2400" kern="0" dirty="0">
                <a:latin typeface="Times New Roman" panose="02020603050405020304" pitchFamily="18" charset="0"/>
                <a:cs typeface="Times New Roman" panose="02020603050405020304" pitchFamily="18" charset="0"/>
              </a:rPr>
              <a:t>法规： </a:t>
            </a:r>
            <a:r>
              <a:rPr lang="en-US" altLang="en-US" sz="2400" kern="0" dirty="0" smtClean="0">
                <a:latin typeface="Times New Roman" panose="02020603050405020304" pitchFamily="18" charset="0"/>
                <a:cs typeface="Times New Roman" panose="02020603050405020304" pitchFamily="18" charset="0"/>
                <a:hlinkClick r:id="rId5"/>
              </a:rPr>
              <a:t>1926.1412</a:t>
            </a:r>
            <a:endParaRPr lang="en-US" sz="2400" dirty="0"/>
          </a:p>
        </p:txBody>
      </p:sp>
    </p:spTree>
    <p:extLst>
      <p:ext uri="{BB962C8B-B14F-4D97-AF65-F5344CB8AC3E}">
        <p14:creationId xmlns:p14="http://schemas.microsoft.com/office/powerpoint/2010/main" val="35659501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457200" y="503238"/>
            <a:ext cx="8229600" cy="563562"/>
          </a:xfrm>
        </p:spPr>
        <p:txBody>
          <a:bodyPr>
            <a:normAutofit fontScale="90000"/>
          </a:bodyPr>
          <a:lstStyle/>
          <a:p>
            <a:r>
              <a:rPr lang="zh-CN" altLang="en-US" dirty="0">
                <a:latin typeface="Times New Roman" panose="02020603050405020304" pitchFamily="18" charset="0"/>
                <a:cs typeface="Times New Roman" panose="02020603050405020304" pitchFamily="18" charset="0"/>
              </a:rPr>
              <a:t>培训模块概</a:t>
            </a:r>
            <a:r>
              <a:rPr lang="zh-CN" altLang="en-US" dirty="0" smtClean="0">
                <a:latin typeface="Times New Roman" panose="02020603050405020304" pitchFamily="18" charset="0"/>
                <a:cs typeface="Times New Roman" panose="02020603050405020304" pitchFamily="18" charset="0"/>
              </a:rPr>
              <a:t>述  </a:t>
            </a:r>
            <a:endParaRPr lang="en-US" altLang="en-US" dirty="0">
              <a:latin typeface="Times New Roman" panose="02020603050405020304" pitchFamily="18" charset="0"/>
              <a:cs typeface="Times New Roman" panose="02020603050405020304" pitchFamily="18" charset="0"/>
            </a:endParaRPr>
          </a:p>
        </p:txBody>
      </p:sp>
      <p:sp>
        <p:nvSpPr>
          <p:cNvPr id="25605" name="Content Placeholder 2"/>
          <p:cNvSpPr>
            <a:spLocks noGrp="1"/>
          </p:cNvSpPr>
          <p:nvPr>
            <p:ph idx="1"/>
          </p:nvPr>
        </p:nvSpPr>
        <p:spPr>
          <a:xfrm>
            <a:off x="381000" y="1570037"/>
            <a:ext cx="8382000" cy="4572000"/>
          </a:xfrm>
        </p:spPr>
        <p:txBody>
          <a:bodyPr/>
          <a:lstStyle/>
          <a:p>
            <a:pPr algn="just">
              <a:buClr>
                <a:srgbClr val="3333FF"/>
              </a:buClr>
              <a:buFont typeface="Wingdings" panose="05000000000000000000" pitchFamily="2" charset="2"/>
              <a:buChar char="q"/>
            </a:pPr>
            <a:r>
              <a:rPr lang="zh-CN" altLang="en-US" dirty="0">
                <a:latin typeface="Times New Roman" panose="02020603050405020304" pitchFamily="18" charset="0"/>
                <a:cs typeface="Times New Roman" panose="02020603050405020304" pitchFamily="18" charset="0"/>
              </a:rPr>
              <a:t>第三</a:t>
            </a:r>
            <a:r>
              <a:rPr lang="zh-CN" altLang="en-US" dirty="0" smtClean="0">
                <a:latin typeface="Times New Roman" panose="02020603050405020304" pitchFamily="18" charset="0"/>
                <a:cs typeface="Times New Roman" panose="02020603050405020304" pitchFamily="18" charset="0"/>
              </a:rPr>
              <a:t>部分</a:t>
            </a:r>
            <a:r>
              <a:rPr lang="en-US" altLang="zh-CN" dirty="0" smtClean="0">
                <a:latin typeface="Times New Roman" panose="02020603050405020304" pitchFamily="18" charset="0"/>
                <a:cs typeface="Times New Roman" panose="02020603050405020304" pitchFamily="18" charset="0"/>
              </a:rPr>
              <a:t>:</a:t>
            </a:r>
            <a:r>
              <a:rPr lang="zh-CN" altLang="en-US" dirty="0" smtClean="0">
                <a:latin typeface="Times New Roman" panose="02020603050405020304" pitchFamily="18" charset="0"/>
                <a:cs typeface="Times New Roman" panose="02020603050405020304" pitchFamily="18" charset="0"/>
              </a:rPr>
              <a:t>施工</a:t>
            </a:r>
            <a:r>
              <a:rPr lang="zh-CN" altLang="en-US" dirty="0">
                <a:latin typeface="Times New Roman" panose="02020603050405020304" pitchFamily="18" charset="0"/>
                <a:cs typeface="Times New Roman" panose="02020603050405020304" pitchFamily="18" charset="0"/>
              </a:rPr>
              <a:t>中的电气事故</a:t>
            </a:r>
            <a:endParaRPr lang="en-US" altLang="zh-CN" dirty="0">
              <a:latin typeface="Times New Roman" panose="02020603050405020304" pitchFamily="18" charset="0"/>
              <a:cs typeface="Times New Roman" panose="02020603050405020304" pitchFamily="18" charset="0"/>
            </a:endParaRPr>
          </a:p>
          <a:p>
            <a:pPr lvl="1" algn="just">
              <a:buClr>
                <a:srgbClr val="3333FF"/>
              </a:buClr>
              <a:buFont typeface="Arial" panose="020B0604020202020204" pitchFamily="34" charset="0"/>
              <a:buChar char="•"/>
            </a:pPr>
            <a:r>
              <a:rPr lang="ja-JP" altLang="en-US" dirty="0" smtClean="0">
                <a:latin typeface="Times New Roman" panose="02020603050405020304" pitchFamily="18" charset="0"/>
                <a:cs typeface="Times New Roman" panose="02020603050405020304" pitchFamily="18" charset="0"/>
              </a:rPr>
              <a:t>接触</a:t>
            </a:r>
            <a:r>
              <a:rPr lang="ja-JP" altLang="en-US" dirty="0">
                <a:latin typeface="Times New Roman" panose="02020603050405020304" pitchFamily="18" charset="0"/>
                <a:cs typeface="Times New Roman" panose="02020603050405020304" pitchFamily="18" charset="0"/>
              </a:rPr>
              <a:t>高压电</a:t>
            </a:r>
            <a:r>
              <a:rPr lang="ja-JP" altLang="en-US" dirty="0" smtClean="0">
                <a:latin typeface="Times New Roman" panose="02020603050405020304" pitchFamily="18" charset="0"/>
                <a:cs typeface="Times New Roman" panose="02020603050405020304" pitchFamily="18" charset="0"/>
              </a:rPr>
              <a:t>线</a:t>
            </a:r>
            <a:endParaRPr lang="en-US" altLang="ja-JP" dirty="0" smtClean="0">
              <a:latin typeface="Times New Roman" panose="02020603050405020304" pitchFamily="18" charset="0"/>
              <a:cs typeface="Times New Roman" panose="02020603050405020304" pitchFamily="18" charset="0"/>
            </a:endParaRPr>
          </a:p>
          <a:p>
            <a:pPr lvl="1" algn="just">
              <a:buClr>
                <a:srgbClr val="3333FF"/>
              </a:buClr>
              <a:buFont typeface="Arial" panose="020B0604020202020204" pitchFamily="34" charset="0"/>
              <a:buChar char="•"/>
            </a:pPr>
            <a:r>
              <a:rPr lang="ja-JP" altLang="en-US" dirty="0">
                <a:latin typeface="Times New Roman" panose="02020603050405020304" pitchFamily="18" charset="0"/>
                <a:cs typeface="Times New Roman" panose="02020603050405020304" pitchFamily="18" charset="0"/>
              </a:rPr>
              <a:t>缺少</a:t>
            </a:r>
            <a:r>
              <a:rPr lang="zh-CN" altLang="en-US" dirty="0">
                <a:latin typeface="Times New Roman" panose="02020603050405020304" pitchFamily="18" charset="0"/>
                <a:cs typeface="Times New Roman" panose="02020603050405020304" pitchFamily="18" charset="0"/>
              </a:rPr>
              <a:t>接地漏电保护</a:t>
            </a:r>
            <a:endParaRPr lang="en-US" altLang="en-US" dirty="0">
              <a:latin typeface="Times New Roman" panose="02020603050405020304" pitchFamily="18" charset="0"/>
              <a:cs typeface="Times New Roman" panose="02020603050405020304" pitchFamily="18" charset="0"/>
            </a:endParaRPr>
          </a:p>
          <a:p>
            <a:pPr lvl="1" algn="just">
              <a:buClr>
                <a:srgbClr val="3333FF"/>
              </a:buClr>
              <a:buFont typeface="Arial" panose="020B0604020202020204" pitchFamily="34" charset="0"/>
              <a:buChar char="•"/>
            </a:pPr>
            <a:r>
              <a:rPr lang="zh-CN" altLang="en-US" dirty="0" smtClean="0">
                <a:latin typeface="Times New Roman" panose="02020603050405020304" pitchFamily="18" charset="0"/>
                <a:cs typeface="Times New Roman" panose="02020603050405020304" pitchFamily="18" charset="0"/>
              </a:rPr>
              <a:t>接</a:t>
            </a:r>
            <a:r>
              <a:rPr lang="zh-CN" altLang="en-US" dirty="0">
                <a:latin typeface="Times New Roman" panose="02020603050405020304" pitchFamily="18" charset="0"/>
                <a:cs typeface="Times New Roman" panose="02020603050405020304" pitchFamily="18" charset="0"/>
              </a:rPr>
              <a:t>地路线缺少或不连续</a:t>
            </a:r>
            <a:endParaRPr lang="en-US" altLang="en-US" dirty="0" smtClean="0">
              <a:latin typeface="Times New Roman" panose="02020603050405020304" pitchFamily="18" charset="0"/>
              <a:cs typeface="Times New Roman" panose="02020603050405020304" pitchFamily="18" charset="0"/>
            </a:endParaRPr>
          </a:p>
          <a:p>
            <a:pPr lvl="1" algn="just">
              <a:buClr>
                <a:srgbClr val="3333FF"/>
              </a:buClr>
              <a:buFont typeface="Arial" panose="020B0604020202020204" pitchFamily="34" charset="0"/>
              <a:buChar char="•"/>
            </a:pPr>
            <a:r>
              <a:rPr lang="zh-CN" altLang="en-US" dirty="0" smtClean="0">
                <a:latin typeface="Times New Roman" panose="02020603050405020304" pitchFamily="18" charset="0"/>
                <a:cs typeface="Times New Roman" panose="02020603050405020304" pitchFamily="18" charset="0"/>
              </a:rPr>
              <a:t>未</a:t>
            </a:r>
            <a:r>
              <a:rPr lang="zh-CN" altLang="en-US" dirty="0">
                <a:latin typeface="Times New Roman" panose="02020603050405020304" pitchFamily="18" charset="0"/>
                <a:cs typeface="Times New Roman" panose="02020603050405020304" pitchFamily="18" charset="0"/>
              </a:rPr>
              <a:t>按规定使</a:t>
            </a:r>
            <a:r>
              <a:rPr lang="zh-CN" altLang="en-US" dirty="0" smtClean="0">
                <a:latin typeface="Times New Roman" panose="02020603050405020304" pitchFamily="18" charset="0"/>
                <a:cs typeface="Times New Roman" panose="02020603050405020304" pitchFamily="18" charset="0"/>
              </a:rPr>
              <a:t>用设备</a:t>
            </a:r>
            <a:endParaRPr lang="en-US" altLang="zh-CN" dirty="0">
              <a:latin typeface="Times New Roman" panose="02020603050405020304" pitchFamily="18" charset="0"/>
              <a:cs typeface="Times New Roman" panose="02020603050405020304" pitchFamily="18" charset="0"/>
            </a:endParaRPr>
          </a:p>
          <a:p>
            <a:pPr lvl="1" algn="just">
              <a:buClr>
                <a:srgbClr val="3333FF"/>
              </a:buClr>
              <a:buFont typeface="Arial" panose="020B0604020202020204" pitchFamily="34" charset="0"/>
              <a:buChar char="•"/>
            </a:pPr>
            <a:r>
              <a:rPr lang="zh-CN" altLang="en-US" dirty="0">
                <a:latin typeface="Times New Roman" panose="02020603050405020304" pitchFamily="18" charset="0"/>
                <a:cs typeface="Times New Roman" panose="02020603050405020304" pitchFamily="18" charset="0"/>
              </a:rPr>
              <a:t>不正确使用延长线或柔性电缆</a:t>
            </a:r>
            <a:endParaRPr lang="en-US" altLang="zh-CN" dirty="0">
              <a:latin typeface="Times New Roman" panose="02020603050405020304" pitchFamily="18" charset="0"/>
              <a:cs typeface="Times New Roman" panose="02020603050405020304" pitchFamily="18" charset="0"/>
            </a:endParaRPr>
          </a:p>
          <a:p>
            <a:pPr lvl="1" algn="just">
              <a:buClr>
                <a:srgbClr val="3333FF"/>
              </a:buClr>
              <a:buFont typeface="Arial" panose="020B0604020202020204" pitchFamily="34" charset="0"/>
              <a:buChar char="•"/>
            </a:pPr>
            <a:r>
              <a:rPr lang="zh-CN" altLang="en-US" dirty="0" smtClean="0">
                <a:latin typeface="Times New Roman" panose="02020603050405020304" pitchFamily="18" charset="0"/>
                <a:cs typeface="Times New Roman" panose="02020603050405020304" pitchFamily="18" charset="0"/>
              </a:rPr>
              <a:t>接</a:t>
            </a:r>
            <a:r>
              <a:rPr lang="zh-CN" altLang="en-US" dirty="0">
                <a:latin typeface="Times New Roman" panose="02020603050405020304" pitchFamily="18" charset="0"/>
                <a:cs typeface="Times New Roman" panose="02020603050405020304" pitchFamily="18" charset="0"/>
              </a:rPr>
              <a:t>触带电设备或原件</a:t>
            </a:r>
            <a:endParaRPr lang="en-US" altLang="en-US" sz="3600" dirty="0" smtClean="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9</a:t>
            </a:fld>
            <a:endParaRPr lang="en-US" dirty="0"/>
          </a:p>
        </p:txBody>
      </p:sp>
    </p:spTree>
    <p:extLst>
      <p:ext uri="{BB962C8B-B14F-4D97-AF65-F5344CB8AC3E}">
        <p14:creationId xmlns:p14="http://schemas.microsoft.com/office/powerpoint/2010/main" val="3801224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96253" y="884238"/>
            <a:ext cx="8819147" cy="563562"/>
          </a:xfrm>
        </p:spPr>
        <p:txBody>
          <a:bodyPr>
            <a:normAutofit fontScale="90000"/>
          </a:bodyPr>
          <a:lstStyle/>
          <a:p>
            <a:r>
              <a:rPr lang="zh-CN" altLang="en-US" dirty="0">
                <a:latin typeface="Times New Roman" panose="02020603050405020304" pitchFamily="18" charset="0"/>
                <a:ea typeface="SimSun" panose="02010600030101010101" pitchFamily="2" charset="-122"/>
              </a:rPr>
              <a:t>检查便携式工具和延长</a:t>
            </a:r>
            <a:r>
              <a:rPr lang="zh-CN" altLang="en-US" dirty="0" smtClean="0">
                <a:latin typeface="Times New Roman" panose="02020603050405020304" pitchFamily="18" charset="0"/>
                <a:ea typeface="SimSun" panose="02010600030101010101" pitchFamily="2" charset="-122"/>
              </a:rPr>
              <a:t>线  </a:t>
            </a:r>
            <a:endParaRPr lang="en-US"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90</a:t>
            </a:fld>
            <a:endParaRPr lang="en-US" dirty="0"/>
          </a:p>
        </p:txBody>
      </p:sp>
      <p:sp>
        <p:nvSpPr>
          <p:cNvPr id="22" name="Rectangle 1"/>
          <p:cNvSpPr>
            <a:spLocks noChangeArrowheads="1"/>
          </p:cNvSpPr>
          <p:nvPr/>
        </p:nvSpPr>
        <p:spPr bwMode="auto">
          <a:xfrm>
            <a:off x="458613" y="1859340"/>
            <a:ext cx="83439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buClr>
                <a:srgbClr val="0000FF"/>
              </a:buClr>
              <a:buFont typeface="Wingdings" panose="05000000000000000000" pitchFamily="2" charset="2"/>
              <a:buChar char="q"/>
            </a:pPr>
            <a:r>
              <a:rPr lang="en-US" altLang="en-US" sz="2800" dirty="0" smtClean="0">
                <a:latin typeface="Times New Roman" panose="02020603050405020304" pitchFamily="18" charset="0"/>
                <a:ea typeface="MS PGothic" panose="020B0600070205080204" pitchFamily="34" charset="-128"/>
              </a:rPr>
              <a:t> </a:t>
            </a:r>
            <a:r>
              <a:rPr lang="zh-CN" altLang="en-US" sz="3200" dirty="0">
                <a:latin typeface="Times New Roman" panose="02020603050405020304" pitchFamily="18" charset="0"/>
                <a:cs typeface="Times New Roman" panose="02020603050405020304" pitchFamily="18" charset="0"/>
              </a:rPr>
              <a:t>电线不能穿过尖锐物体</a:t>
            </a:r>
            <a:endParaRPr lang="en-US" altLang="zh-CN" sz="3200" dirty="0">
              <a:latin typeface="Times New Roman" panose="02020603050405020304" pitchFamily="18" charset="0"/>
              <a:cs typeface="Times New Roman" panose="02020603050405020304" pitchFamily="18" charset="0"/>
            </a:endParaRPr>
          </a:p>
          <a:p>
            <a:pPr marL="457200" indent="-457200">
              <a:buClr>
                <a:srgbClr val="0000FF"/>
              </a:buClr>
              <a:buFont typeface="Wingdings" panose="05000000000000000000" pitchFamily="2" charset="2"/>
              <a:buChar char="q"/>
            </a:pPr>
            <a:r>
              <a:rPr lang="en-US" altLang="en-US" sz="3200" dirty="0">
                <a:latin typeface="Times New Roman" panose="02020603050405020304" pitchFamily="18" charset="0"/>
                <a:cs typeface="Times New Roman" panose="02020603050405020304" pitchFamily="18" charset="0"/>
              </a:rPr>
              <a:t> </a:t>
            </a:r>
            <a:r>
              <a:rPr lang="zh-CN" altLang="en-US" sz="3200" dirty="0">
                <a:latin typeface="Times New Roman" panose="02020603050405020304" pitchFamily="18" charset="0"/>
                <a:cs typeface="Times New Roman" panose="02020603050405020304" pitchFamily="18" charset="0"/>
              </a:rPr>
              <a:t>电线应远离</a:t>
            </a:r>
            <a:r>
              <a:rPr lang="zh-CN" altLang="en-US" sz="3200" dirty="0" smtClean="0">
                <a:latin typeface="Times New Roman" panose="02020603050405020304" pitchFamily="18" charset="0"/>
                <a:cs typeface="Times New Roman" panose="02020603050405020304" pitchFamily="18" charset="0"/>
              </a:rPr>
              <a:t>钉子</a:t>
            </a:r>
            <a:r>
              <a:rPr lang="en-US" altLang="zh-CN" sz="3200" dirty="0" smtClean="0">
                <a:latin typeface="Times New Roman" panose="02020603050405020304" pitchFamily="18" charset="0"/>
                <a:cs typeface="Times New Roman" panose="02020603050405020304" pitchFamily="18" charset="0"/>
              </a:rPr>
              <a:t>, </a:t>
            </a:r>
            <a:r>
              <a:rPr lang="zh-CN" altLang="en-US" sz="3200" dirty="0" smtClean="0">
                <a:latin typeface="Times New Roman" panose="02020603050405020304" pitchFamily="18" charset="0"/>
                <a:cs typeface="Times New Roman" panose="02020603050405020304" pitchFamily="18" charset="0"/>
              </a:rPr>
              <a:t>钉</a:t>
            </a:r>
            <a:r>
              <a:rPr lang="zh-CN" altLang="en-US" sz="3200" dirty="0">
                <a:latin typeface="Times New Roman" panose="02020603050405020304" pitchFamily="18" charset="0"/>
                <a:cs typeface="Times New Roman" panose="02020603050405020304" pitchFamily="18" charset="0"/>
              </a:rPr>
              <a:t>书</a:t>
            </a:r>
            <a:r>
              <a:rPr lang="zh-CN" altLang="en-US" sz="3200" dirty="0" smtClean="0">
                <a:latin typeface="Times New Roman" panose="02020603050405020304" pitchFamily="18" charset="0"/>
                <a:cs typeface="Times New Roman" panose="02020603050405020304" pitchFamily="18" charset="0"/>
              </a:rPr>
              <a:t>钉</a:t>
            </a:r>
            <a:r>
              <a:rPr lang="en-US" altLang="zh-CN" sz="3200" dirty="0" smtClean="0">
                <a:latin typeface="Times New Roman" panose="02020603050405020304" pitchFamily="18" charset="0"/>
                <a:cs typeface="Times New Roman" panose="02020603050405020304" pitchFamily="18" charset="0"/>
              </a:rPr>
              <a:t>, </a:t>
            </a:r>
            <a:r>
              <a:rPr lang="zh-CN" altLang="en-US" sz="3200" dirty="0" smtClean="0">
                <a:latin typeface="Times New Roman" panose="02020603050405020304" pitchFamily="18" charset="0"/>
                <a:cs typeface="Times New Roman" panose="02020603050405020304" pitchFamily="18" charset="0"/>
              </a:rPr>
              <a:t>螺丝钉</a:t>
            </a:r>
            <a:endParaRPr lang="en-US" altLang="zh-CN" sz="3200" dirty="0">
              <a:latin typeface="Times New Roman" panose="02020603050405020304" pitchFamily="18" charset="0"/>
              <a:cs typeface="Times New Roman" panose="02020603050405020304" pitchFamily="18" charset="0"/>
            </a:endParaRPr>
          </a:p>
          <a:p>
            <a:pPr marL="457200" indent="-457200">
              <a:buClr>
                <a:srgbClr val="0000FF"/>
              </a:buClr>
              <a:buFont typeface="Wingdings" panose="05000000000000000000" pitchFamily="2" charset="2"/>
              <a:buChar char="q"/>
            </a:pPr>
            <a:r>
              <a:rPr lang="en-US" altLang="en-US" sz="3200" dirty="0">
                <a:latin typeface="Times New Roman" panose="02020603050405020304" pitchFamily="18" charset="0"/>
                <a:cs typeface="Times New Roman" panose="02020603050405020304" pitchFamily="18" charset="0"/>
              </a:rPr>
              <a:t> </a:t>
            </a:r>
            <a:r>
              <a:rPr lang="zh-CN" altLang="en-US" sz="3200" dirty="0">
                <a:latin typeface="Times New Roman" panose="02020603050405020304" pitchFamily="18" charset="0"/>
                <a:cs typeface="Times New Roman" panose="02020603050405020304" pitchFamily="18" charset="0"/>
              </a:rPr>
              <a:t>不要在人行道上铺设延长线</a:t>
            </a:r>
          </a:p>
        </p:txBody>
      </p:sp>
      <p:pic>
        <p:nvPicPr>
          <p:cNvPr id="29" name="Picture 13" descr="It shows the hazards of extension cords across walkway" title="extension cords across walkways"/>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67400" y="3612079"/>
            <a:ext cx="2721666" cy="3058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ounded Rectangle 17" descr="It shows the location of extension cords across walkways" title="rectangle"/>
          <p:cNvSpPr>
            <a:spLocks noChangeArrowheads="1"/>
          </p:cNvSpPr>
          <p:nvPr/>
        </p:nvSpPr>
        <p:spPr bwMode="auto">
          <a:xfrm rot="20837838">
            <a:off x="6413044" y="4579055"/>
            <a:ext cx="966114" cy="1605026"/>
          </a:xfrm>
          <a:prstGeom prst="roundRect">
            <a:avLst>
              <a:gd name="adj" fmla="val 16667"/>
            </a:avLst>
          </a:prstGeom>
          <a:noFill/>
          <a:ln w="47625">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buSzPct val="100000"/>
              <a:buFont typeface="Times New Roman" panose="02020603050405020304" pitchFamily="18" charset="0"/>
              <a:buNone/>
            </a:pPr>
            <a:endParaRPr lang="en-US" altLang="en-US" dirty="0">
              <a:cs typeface="Arial" panose="020B0604020202020204" pitchFamily="34" charset="0"/>
            </a:endParaRPr>
          </a:p>
        </p:txBody>
      </p:sp>
      <p:sp>
        <p:nvSpPr>
          <p:cNvPr id="31" name="Rectangle 30"/>
          <p:cNvSpPr/>
          <p:nvPr/>
        </p:nvSpPr>
        <p:spPr>
          <a:xfrm>
            <a:off x="7848600" y="5029200"/>
            <a:ext cx="394332" cy="1569660"/>
          </a:xfrm>
          <a:prstGeom prst="rect">
            <a:avLst/>
          </a:prstGeom>
        </p:spPr>
        <p:txBody>
          <a:bodyPr wrap="squar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pic>
        <p:nvPicPr>
          <p:cNvPr id="32" name="Picture 13" descr="It shows the hazards of cords passing through sharp objects" title="rectangle"/>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57200" y="3573947"/>
            <a:ext cx="4954413" cy="3096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ounded Rectangle 17" descr="It shows cords passing through a nail" title="location of sharper"/>
          <p:cNvSpPr>
            <a:spLocks noChangeArrowheads="1"/>
          </p:cNvSpPr>
          <p:nvPr/>
        </p:nvSpPr>
        <p:spPr bwMode="auto">
          <a:xfrm flipH="1">
            <a:off x="1464424" y="4311776"/>
            <a:ext cx="726986" cy="841523"/>
          </a:xfrm>
          <a:prstGeom prst="roundRect">
            <a:avLst>
              <a:gd name="adj" fmla="val 16667"/>
            </a:avLst>
          </a:prstGeom>
          <a:noFill/>
          <a:ln w="47625">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buSzPct val="100000"/>
              <a:buFont typeface="Times New Roman" panose="02020603050405020304" pitchFamily="18" charset="0"/>
              <a:buNone/>
            </a:pPr>
            <a:endParaRPr lang="en-US" altLang="en-US" dirty="0">
              <a:cs typeface="Arial" panose="020B0604020202020204" pitchFamily="34" charset="0"/>
            </a:endParaRPr>
          </a:p>
        </p:txBody>
      </p:sp>
      <p:sp>
        <p:nvSpPr>
          <p:cNvPr id="34" name="Rounded Rectangle 17" descr="It shows the location of cords passing through sharp objects" title="location of sharp objects"/>
          <p:cNvSpPr>
            <a:spLocks noChangeArrowheads="1"/>
          </p:cNvSpPr>
          <p:nvPr/>
        </p:nvSpPr>
        <p:spPr bwMode="auto">
          <a:xfrm flipH="1">
            <a:off x="2836024" y="5381568"/>
            <a:ext cx="726986" cy="841523"/>
          </a:xfrm>
          <a:prstGeom prst="roundRect">
            <a:avLst>
              <a:gd name="adj" fmla="val 16667"/>
            </a:avLst>
          </a:prstGeom>
          <a:noFill/>
          <a:ln w="47625">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buSzPct val="100000"/>
              <a:buFont typeface="Times New Roman" panose="02020603050405020304" pitchFamily="18" charset="0"/>
              <a:buNone/>
            </a:pPr>
            <a:endParaRPr lang="en-US" altLang="en-US" dirty="0">
              <a:cs typeface="Arial" panose="020B0604020202020204" pitchFamily="34" charset="0"/>
            </a:endParaRPr>
          </a:p>
        </p:txBody>
      </p:sp>
      <p:sp>
        <p:nvSpPr>
          <p:cNvPr id="35" name="Rectangle 34"/>
          <p:cNvSpPr/>
          <p:nvPr/>
        </p:nvSpPr>
        <p:spPr>
          <a:xfrm>
            <a:off x="489038" y="3707646"/>
            <a:ext cx="970624" cy="1569660"/>
          </a:xfrm>
          <a:prstGeom prst="rect">
            <a:avLst/>
          </a:prstGeom>
        </p:spPr>
        <p:txBody>
          <a:bodyPr wrap="squar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
        <p:nvSpPr>
          <p:cNvPr id="36" name="Rectangle 35"/>
          <p:cNvSpPr/>
          <p:nvPr/>
        </p:nvSpPr>
        <p:spPr>
          <a:xfrm>
            <a:off x="3905913" y="5229700"/>
            <a:ext cx="970624" cy="1569660"/>
          </a:xfrm>
          <a:prstGeom prst="rect">
            <a:avLst/>
          </a:prstGeom>
        </p:spPr>
        <p:txBody>
          <a:bodyPr wrap="squar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
        <p:nvSpPr>
          <p:cNvPr id="14" name="Rectangle 13"/>
          <p:cNvSpPr/>
          <p:nvPr/>
        </p:nvSpPr>
        <p:spPr>
          <a:xfrm>
            <a:off x="5302026" y="1445428"/>
            <a:ext cx="3179075" cy="461665"/>
          </a:xfrm>
          <a:prstGeom prst="rect">
            <a:avLst/>
          </a:prstGeom>
        </p:spPr>
        <p:txBody>
          <a:bodyPr wrap="none">
            <a:spAutoFit/>
          </a:bodyPr>
          <a:lstStyle/>
          <a:p>
            <a:r>
              <a:rPr lang="en-US" altLang="en-US" sz="2400" kern="0" dirty="0">
                <a:latin typeface="Times New Roman" panose="02020603050405020304" pitchFamily="18" charset="0"/>
                <a:cs typeface="Times New Roman" panose="02020603050405020304" pitchFamily="18" charset="0"/>
              </a:rPr>
              <a:t>OSHA</a:t>
            </a:r>
            <a:r>
              <a:rPr lang="ja-JP" altLang="en-US" sz="2400" kern="0" dirty="0">
                <a:latin typeface="Times New Roman" panose="02020603050405020304" pitchFamily="18" charset="0"/>
                <a:cs typeface="Times New Roman" panose="02020603050405020304" pitchFamily="18" charset="0"/>
              </a:rPr>
              <a:t>法规： </a:t>
            </a:r>
            <a:r>
              <a:rPr lang="en-US" altLang="en-US" sz="2400" kern="0" dirty="0" smtClean="0">
                <a:latin typeface="Times New Roman" panose="02020603050405020304" pitchFamily="18" charset="0"/>
                <a:cs typeface="Times New Roman" panose="02020603050405020304" pitchFamily="18" charset="0"/>
                <a:hlinkClick r:id="rId5"/>
              </a:rPr>
              <a:t>1926.416</a:t>
            </a:r>
            <a:endParaRPr lang="en-US" sz="2400" dirty="0"/>
          </a:p>
        </p:txBody>
      </p:sp>
    </p:spTree>
    <p:extLst>
      <p:ext uri="{BB962C8B-B14F-4D97-AF65-F5344CB8AC3E}">
        <p14:creationId xmlns:p14="http://schemas.microsoft.com/office/powerpoint/2010/main" val="312341011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96253" y="884238"/>
            <a:ext cx="8819147" cy="563562"/>
          </a:xfrm>
        </p:spPr>
        <p:txBody>
          <a:bodyPr>
            <a:normAutofit fontScale="90000"/>
          </a:bodyPr>
          <a:lstStyle/>
          <a:p>
            <a:r>
              <a:rPr lang="zh-CN" altLang="en-US" dirty="0">
                <a:latin typeface="Times New Roman" panose="02020603050405020304" pitchFamily="18" charset="0"/>
                <a:ea typeface="SimSun" panose="02010600030101010101" pitchFamily="2" charset="-122"/>
              </a:rPr>
              <a:t>检查便携式工具和延长</a:t>
            </a:r>
            <a:r>
              <a:rPr lang="zh-CN" altLang="en-US" dirty="0" smtClean="0">
                <a:latin typeface="Times New Roman" panose="02020603050405020304" pitchFamily="18" charset="0"/>
                <a:ea typeface="SimSun" panose="02010600030101010101" pitchFamily="2" charset="-122"/>
              </a:rPr>
              <a:t>线   </a:t>
            </a:r>
            <a:endParaRPr lang="en-US"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91</a:t>
            </a:fld>
            <a:endParaRPr lang="en-US" dirty="0"/>
          </a:p>
        </p:txBody>
      </p:sp>
      <p:pic>
        <p:nvPicPr>
          <p:cNvPr id="14" name="Picture 2" descr="It shows how an AWG look like" title="AW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52400" y="3152825"/>
            <a:ext cx="3124200" cy="320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5" name="Group 5" descr="It is a table showing the information of AWG, rating, and typical usage" title="AWG vs. rating and usage"/>
          <p:cNvGraphicFramePr>
            <a:graphicFrameLocks noGrp="1"/>
          </p:cNvGraphicFramePr>
          <p:nvPr>
            <p:extLst>
              <p:ext uri="{D42A27DB-BD31-4B8C-83A1-F6EECF244321}">
                <p14:modId xmlns:p14="http://schemas.microsoft.com/office/powerpoint/2010/main" val="2995057192"/>
              </p:ext>
            </p:extLst>
          </p:nvPr>
        </p:nvGraphicFramePr>
        <p:xfrm>
          <a:off x="3505200" y="2543225"/>
          <a:ext cx="5486400" cy="3931964"/>
        </p:xfrm>
        <a:graphic>
          <a:graphicData uri="http://schemas.openxmlformats.org/drawingml/2006/table">
            <a:tbl>
              <a:tblPr firstRow="1"/>
              <a:tblGrid>
                <a:gridCol w="1005827">
                  <a:extLst>
                    <a:ext uri="{9D8B030D-6E8A-4147-A177-3AD203B41FA5}">
                      <a16:colId xmlns:a16="http://schemas.microsoft.com/office/drawing/2014/main" val="1462568217"/>
                    </a:ext>
                  </a:extLst>
                </a:gridCol>
                <a:gridCol w="1813573">
                  <a:extLst>
                    <a:ext uri="{9D8B030D-6E8A-4147-A177-3AD203B41FA5}">
                      <a16:colId xmlns:a16="http://schemas.microsoft.com/office/drawing/2014/main" val="654433978"/>
                    </a:ext>
                  </a:extLst>
                </a:gridCol>
                <a:gridCol w="2667000">
                  <a:extLst>
                    <a:ext uri="{9D8B030D-6E8A-4147-A177-3AD203B41FA5}">
                      <a16:colId xmlns:a16="http://schemas.microsoft.com/office/drawing/2014/main" val="1034729807"/>
                    </a:ext>
                  </a:extLst>
                </a:gridCol>
              </a:tblGrid>
              <a:tr h="914314">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zh-CN" altLang="en-US" sz="2800" kern="1200" dirty="0" smtClean="0">
                          <a:solidFill>
                            <a:srgbClr val="000000"/>
                          </a:solidFill>
                          <a:latin typeface="Times New Roman" panose="02020603050405020304" pitchFamily="18" charset="0"/>
                          <a:ea typeface="SimSun" panose="02010600030101010101" pitchFamily="2" charset="-122"/>
                          <a:cs typeface="AR PL UMing HK" charset="0"/>
                        </a:rPr>
                        <a:t>美国线规</a:t>
                      </a:r>
                      <a:endParaRPr lang="en-US" altLang="en-US" sz="2800" kern="1200" dirty="0" smtClean="0">
                        <a:solidFill>
                          <a:srgbClr val="000000"/>
                        </a:solidFill>
                        <a:latin typeface="Times New Roman" panose="02020603050405020304" pitchFamily="18" charset="0"/>
                        <a:ea typeface="SimSun" panose="02010600030101010101" pitchFamily="2" charset="-122"/>
                        <a:cs typeface="AR PL UMing HK" charset="0"/>
                      </a:endParaRPr>
                    </a:p>
                  </a:txBody>
                  <a:tcPr marL="90001" marR="90001" marT="172499" marB="4677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ja-JP" altLang="en-US" sz="2800" kern="1200" dirty="0" smtClean="0">
                          <a:solidFill>
                            <a:srgbClr val="000000"/>
                          </a:solidFill>
                          <a:latin typeface="Times New Roman" panose="02020603050405020304" pitchFamily="18" charset="0"/>
                          <a:ea typeface="SimSun" panose="02010600030101010101" pitchFamily="2" charset="-122"/>
                          <a:cs typeface="AR PL UMing HK" charset="0"/>
                        </a:rPr>
                        <a:t>额定电流</a:t>
                      </a:r>
                      <a:endParaRPr lang="en-US" altLang="en-US" sz="2800" kern="1200" dirty="0" smtClean="0">
                        <a:solidFill>
                          <a:srgbClr val="000000"/>
                        </a:solidFill>
                        <a:latin typeface="Times New Roman" panose="02020603050405020304" pitchFamily="18" charset="0"/>
                        <a:ea typeface="SimSun" panose="02010600030101010101" pitchFamily="2" charset="-122"/>
                        <a:cs typeface="AR PL UMing HK" charset="0"/>
                      </a:endParaRPr>
                    </a:p>
                  </a:txBody>
                  <a:tcPr marL="90001" marR="90001" marT="172499" marB="4677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ja-JP" altLang="en-US" sz="2800" kern="1200" dirty="0" smtClean="0">
                          <a:solidFill>
                            <a:srgbClr val="000000"/>
                          </a:solidFill>
                          <a:latin typeface="Times New Roman" panose="02020603050405020304" pitchFamily="18" charset="0"/>
                          <a:ea typeface="SimSun" panose="02010600030101010101" pitchFamily="2" charset="-122"/>
                          <a:cs typeface="AR PL UMing HK" charset="0"/>
                        </a:rPr>
                        <a:t>典型用法</a:t>
                      </a:r>
                      <a:endParaRPr lang="en-US" altLang="en-US" sz="2800" kern="1200" dirty="0" smtClean="0">
                        <a:solidFill>
                          <a:srgbClr val="000000"/>
                        </a:solidFill>
                        <a:latin typeface="Times New Roman" panose="02020603050405020304" pitchFamily="18" charset="0"/>
                        <a:ea typeface="SimSun" panose="02010600030101010101" pitchFamily="2" charset="-122"/>
                        <a:cs typeface="AR PL UMing HK" charset="0"/>
                      </a:endParaRPr>
                    </a:p>
                  </a:txBody>
                  <a:tcPr marL="90001" marR="90001" marT="172499" marB="4677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extLst>
                  <a:ext uri="{0D108BD9-81ED-4DB2-BD59-A6C34878D82A}">
                    <a16:rowId xmlns:a16="http://schemas.microsoft.com/office/drawing/2014/main" val="642407261"/>
                  </a:ext>
                </a:extLst>
              </a:tr>
              <a:tr h="365823">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lang="en-US" altLang="en-US" sz="2800" kern="1200" dirty="0" smtClean="0">
                          <a:solidFill>
                            <a:srgbClr val="000000"/>
                          </a:solidFill>
                          <a:latin typeface="Times New Roman" panose="02020603050405020304" pitchFamily="18" charset="0"/>
                          <a:ea typeface="SimSun" panose="02010600030101010101" pitchFamily="2" charset="-122"/>
                          <a:cs typeface="AR PL UMing HK" charset="0"/>
                        </a:rPr>
                        <a:t>16</a:t>
                      </a: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lang="en-US" altLang="en-US" sz="2800" kern="1200" dirty="0" smtClean="0">
                          <a:solidFill>
                            <a:srgbClr val="000000"/>
                          </a:solidFill>
                          <a:latin typeface="Times New Roman" panose="02020603050405020304" pitchFamily="18" charset="0"/>
                          <a:ea typeface="SimSun" panose="02010600030101010101" pitchFamily="2" charset="-122"/>
                          <a:cs typeface="AR PL UMing HK" charset="0"/>
                        </a:rPr>
                        <a:t>13 </a:t>
                      </a:r>
                      <a:r>
                        <a:rPr lang="zh-CN" altLang="en-US" sz="2800" kern="1200" dirty="0" smtClean="0">
                          <a:solidFill>
                            <a:srgbClr val="000000"/>
                          </a:solidFill>
                          <a:latin typeface="Times New Roman" panose="02020603050405020304" pitchFamily="18" charset="0"/>
                          <a:ea typeface="SimSun" panose="02010600030101010101" pitchFamily="2" charset="-122"/>
                          <a:cs typeface="AR PL UMing HK" charset="0"/>
                        </a:rPr>
                        <a:t>安培</a:t>
                      </a:r>
                      <a:endParaRPr lang="en-US" altLang="en-US" sz="2800" kern="1200" dirty="0" smtClean="0">
                        <a:solidFill>
                          <a:srgbClr val="000000"/>
                        </a:solidFill>
                        <a:latin typeface="Times New Roman" panose="02020603050405020304" pitchFamily="18" charset="0"/>
                        <a:ea typeface="SimSun" panose="02010600030101010101" pitchFamily="2" charset="-122"/>
                        <a:cs typeface="AR PL UMing HK" charset="0"/>
                      </a:endParaRP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lang="ja-JP" altLang="en-US" sz="2800" kern="1200" dirty="0" smtClean="0">
                          <a:solidFill>
                            <a:srgbClr val="000000"/>
                          </a:solidFill>
                          <a:latin typeface="Times New Roman" panose="02020603050405020304" pitchFamily="18" charset="0"/>
                          <a:ea typeface="SimSun" panose="02010600030101010101" pitchFamily="2" charset="-122"/>
                          <a:cs typeface="AR PL UMing HK" charset="0"/>
                        </a:rPr>
                        <a:t>延长线</a:t>
                      </a:r>
                      <a:endParaRPr lang="en-US" altLang="en-US" sz="2800" kern="1200" dirty="0" smtClean="0">
                        <a:solidFill>
                          <a:srgbClr val="000000"/>
                        </a:solidFill>
                        <a:latin typeface="Times New Roman" panose="02020603050405020304" pitchFamily="18" charset="0"/>
                        <a:ea typeface="SimSun" panose="02010600030101010101" pitchFamily="2" charset="-122"/>
                        <a:cs typeface="AR PL UMing HK" charset="0"/>
                      </a:endParaRP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54442803"/>
                  </a:ext>
                </a:extLst>
              </a:tr>
              <a:tr h="369938">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lang="en-US" altLang="en-US" sz="2800" kern="1200" dirty="0" smtClean="0">
                          <a:solidFill>
                            <a:srgbClr val="000000"/>
                          </a:solidFill>
                          <a:latin typeface="Times New Roman" panose="02020603050405020304" pitchFamily="18" charset="0"/>
                          <a:ea typeface="SimSun" panose="02010600030101010101" pitchFamily="2" charset="-122"/>
                          <a:cs typeface="AR PL UMing HK" charset="0"/>
                        </a:rPr>
                        <a:t>12</a:t>
                      </a: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lang="en-US" altLang="en-US" sz="2800" kern="1200" dirty="0" smtClean="0">
                          <a:solidFill>
                            <a:srgbClr val="000000"/>
                          </a:solidFill>
                          <a:latin typeface="Times New Roman" panose="02020603050405020304" pitchFamily="18" charset="0"/>
                          <a:ea typeface="SimSun" panose="02010600030101010101" pitchFamily="2" charset="-122"/>
                          <a:cs typeface="AR PL UMing HK" charset="0"/>
                        </a:rPr>
                        <a:t>20 </a:t>
                      </a:r>
                      <a:r>
                        <a:rPr lang="zh-CN" altLang="en-US" sz="2800" kern="1200" dirty="0" smtClean="0">
                          <a:solidFill>
                            <a:srgbClr val="000000"/>
                          </a:solidFill>
                          <a:latin typeface="Times New Roman" panose="02020603050405020304" pitchFamily="18" charset="0"/>
                          <a:ea typeface="SimSun" panose="02010600030101010101" pitchFamily="2" charset="-122"/>
                          <a:cs typeface="AR PL UMing HK" charset="0"/>
                        </a:rPr>
                        <a:t>安培</a:t>
                      </a:r>
                      <a:endParaRPr lang="en-US" altLang="en-US" sz="2800" kern="1200" dirty="0" smtClean="0">
                        <a:solidFill>
                          <a:srgbClr val="000000"/>
                        </a:solidFill>
                        <a:latin typeface="Times New Roman" panose="02020603050405020304" pitchFamily="18" charset="0"/>
                        <a:ea typeface="SimSun" panose="02010600030101010101" pitchFamily="2" charset="-122"/>
                        <a:cs typeface="AR PL UMing HK" charset="0"/>
                      </a:endParaRP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lang="ja-JP" altLang="en-US" sz="2800" kern="1200" dirty="0" smtClean="0">
                          <a:solidFill>
                            <a:srgbClr val="000000"/>
                          </a:solidFill>
                          <a:latin typeface="Times New Roman" panose="02020603050405020304" pitchFamily="18" charset="0"/>
                          <a:ea typeface="SimSun" panose="02010600030101010101" pitchFamily="2" charset="-122"/>
                          <a:cs typeface="AR PL UMing HK" charset="0"/>
                        </a:rPr>
                        <a:t>小家电</a:t>
                      </a:r>
                      <a:endParaRPr lang="en-US" altLang="en-US" sz="2800" kern="1200" dirty="0" smtClean="0">
                        <a:solidFill>
                          <a:srgbClr val="000000"/>
                        </a:solidFill>
                        <a:latin typeface="Times New Roman" panose="02020603050405020304" pitchFamily="18" charset="0"/>
                        <a:ea typeface="SimSun" panose="02010600030101010101" pitchFamily="2" charset="-122"/>
                        <a:cs typeface="AR PL UMing HK" charset="0"/>
                      </a:endParaRP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79900000"/>
                  </a:ext>
                </a:extLst>
              </a:tr>
              <a:tr h="640180">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lang="en-US" altLang="en-US" sz="2800" kern="1200" dirty="0" smtClean="0">
                          <a:solidFill>
                            <a:srgbClr val="000000"/>
                          </a:solidFill>
                          <a:latin typeface="Times New Roman" panose="02020603050405020304" pitchFamily="18" charset="0"/>
                          <a:ea typeface="SimSun" panose="02010600030101010101" pitchFamily="2" charset="-122"/>
                          <a:cs typeface="AR PL UMing HK" charset="0"/>
                        </a:rPr>
                        <a:t>10</a:t>
                      </a: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lang="en-US" altLang="en-US" sz="2800" kern="1200" dirty="0" smtClean="0">
                          <a:solidFill>
                            <a:srgbClr val="000000"/>
                          </a:solidFill>
                          <a:latin typeface="Times New Roman" panose="02020603050405020304" pitchFamily="18" charset="0"/>
                          <a:ea typeface="SimSun" panose="02010600030101010101" pitchFamily="2" charset="-122"/>
                          <a:cs typeface="AR PL UMing HK" charset="0"/>
                        </a:rPr>
                        <a:t>30 </a:t>
                      </a:r>
                      <a:r>
                        <a:rPr lang="zh-CN" altLang="en-US" sz="2800" kern="1200" dirty="0" smtClean="0">
                          <a:solidFill>
                            <a:srgbClr val="000000"/>
                          </a:solidFill>
                          <a:latin typeface="Times New Roman" panose="02020603050405020304" pitchFamily="18" charset="0"/>
                          <a:ea typeface="SimSun" panose="02010600030101010101" pitchFamily="2" charset="-122"/>
                          <a:cs typeface="AR PL UMing HK" charset="0"/>
                        </a:rPr>
                        <a:t>安培</a:t>
                      </a:r>
                      <a:endParaRPr lang="en-US" altLang="en-US" sz="2800" kern="1200" dirty="0" smtClean="0">
                        <a:solidFill>
                          <a:srgbClr val="000000"/>
                        </a:solidFill>
                        <a:latin typeface="Times New Roman" panose="02020603050405020304" pitchFamily="18" charset="0"/>
                        <a:ea typeface="SimSun" panose="02010600030101010101" pitchFamily="2" charset="-122"/>
                        <a:cs typeface="AR PL UMing HK" charset="0"/>
                      </a:endParaRP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lang="zh-CN" altLang="en-US" sz="2800" kern="1200" dirty="0" smtClean="0">
                          <a:solidFill>
                            <a:srgbClr val="000000"/>
                          </a:solidFill>
                          <a:latin typeface="Times New Roman" panose="02020603050405020304" pitchFamily="18" charset="0"/>
                          <a:ea typeface="SimSun" panose="02010600030101010101" pitchFamily="2" charset="-122"/>
                          <a:cs typeface="AR PL UMing HK" charset="0"/>
                        </a:rPr>
                        <a:t>窗式暖通空调</a:t>
                      </a:r>
                      <a:endParaRPr lang="en-US" altLang="zh-CN" sz="2800" kern="1200" dirty="0" smtClean="0">
                        <a:solidFill>
                          <a:srgbClr val="000000"/>
                        </a:solidFill>
                        <a:latin typeface="Times New Roman" panose="02020603050405020304" pitchFamily="18" charset="0"/>
                        <a:ea typeface="SimSun" panose="02010600030101010101" pitchFamily="2" charset="-122"/>
                        <a:cs typeface="AR PL UMing HK" charset="0"/>
                      </a:endParaRPr>
                    </a:p>
                    <a:p>
                      <a:pPr marL="0" marR="0" lvl="0" indent="0" algn="ctr" defTabSz="914400" rtl="0" eaLnBrk="1" fontAlgn="base" latinLnBrk="0" hangingPunct="1">
                        <a:lnSpc>
                          <a:spcPct val="100000"/>
                        </a:lnSpc>
                        <a:spcBef>
                          <a:spcPct val="0"/>
                        </a:spcBef>
                        <a:spcAft>
                          <a:spcPct val="0"/>
                        </a:spcAft>
                        <a:buClrTx/>
                        <a:buSzPct val="100000"/>
                        <a:buFontTx/>
                        <a:buNone/>
                        <a:tabLst/>
                      </a:pPr>
                      <a:r>
                        <a:rPr lang="zh-CN" altLang="en-US" sz="2800" kern="1200" dirty="0" smtClean="0">
                          <a:solidFill>
                            <a:srgbClr val="000000"/>
                          </a:solidFill>
                          <a:latin typeface="Times New Roman" panose="02020603050405020304" pitchFamily="18" charset="0"/>
                          <a:ea typeface="SimSun" panose="02010600030101010101" pitchFamily="2" charset="-122"/>
                          <a:cs typeface="AR PL UMing HK" charset="0"/>
                        </a:rPr>
                        <a:t>干衣机</a:t>
                      </a:r>
                      <a:endParaRPr lang="en-US" altLang="en-US" sz="2800" kern="1200" dirty="0" smtClean="0">
                        <a:solidFill>
                          <a:srgbClr val="000000"/>
                        </a:solidFill>
                        <a:latin typeface="Times New Roman" panose="02020603050405020304" pitchFamily="18" charset="0"/>
                        <a:ea typeface="SimSun" panose="02010600030101010101" pitchFamily="2" charset="-122"/>
                        <a:cs typeface="AR PL UMing HK" charset="0"/>
                      </a:endParaRP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468515047"/>
                  </a:ext>
                </a:extLst>
              </a:tr>
              <a:tr h="365823">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lang="en-US" altLang="en-US" sz="2800" kern="1200" dirty="0" smtClean="0">
                          <a:solidFill>
                            <a:srgbClr val="000000"/>
                          </a:solidFill>
                          <a:latin typeface="Times New Roman" panose="02020603050405020304" pitchFamily="18" charset="0"/>
                          <a:ea typeface="SimSun" panose="02010600030101010101" pitchFamily="2" charset="-122"/>
                          <a:cs typeface="AR PL UMing HK" charset="0"/>
                        </a:rPr>
                        <a:t>8</a:t>
                      </a: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lang="en-US" altLang="en-US" sz="2800" kern="1200" dirty="0" smtClean="0">
                          <a:solidFill>
                            <a:srgbClr val="000000"/>
                          </a:solidFill>
                          <a:latin typeface="Times New Roman" panose="02020603050405020304" pitchFamily="18" charset="0"/>
                          <a:ea typeface="SimSun" panose="02010600030101010101" pitchFamily="2" charset="-122"/>
                          <a:cs typeface="AR PL UMing HK" charset="0"/>
                        </a:rPr>
                        <a:t>40 </a:t>
                      </a:r>
                      <a:r>
                        <a:rPr lang="zh-CN" altLang="en-US" sz="2800" kern="1200" dirty="0" smtClean="0">
                          <a:solidFill>
                            <a:srgbClr val="000000"/>
                          </a:solidFill>
                          <a:latin typeface="Times New Roman" panose="02020603050405020304" pitchFamily="18" charset="0"/>
                          <a:ea typeface="SimSun" panose="02010600030101010101" pitchFamily="2" charset="-122"/>
                          <a:cs typeface="AR PL UMing HK" charset="0"/>
                        </a:rPr>
                        <a:t>安培</a:t>
                      </a:r>
                      <a:endParaRPr lang="en-US" altLang="en-US" sz="2800" kern="1200" dirty="0" smtClean="0">
                        <a:solidFill>
                          <a:srgbClr val="000000"/>
                        </a:solidFill>
                        <a:latin typeface="Times New Roman" panose="02020603050405020304" pitchFamily="18" charset="0"/>
                        <a:ea typeface="SimSun" panose="02010600030101010101" pitchFamily="2" charset="-122"/>
                        <a:cs typeface="AR PL UMing HK" charset="0"/>
                      </a:endParaRP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lang="ja-JP" altLang="en-US" sz="2800" kern="1200" dirty="0" smtClean="0">
                          <a:solidFill>
                            <a:srgbClr val="000000"/>
                          </a:solidFill>
                          <a:latin typeface="Times New Roman" panose="02020603050405020304" pitchFamily="18" charset="0"/>
                          <a:ea typeface="SimSun" panose="02010600030101010101" pitchFamily="2" charset="-122"/>
                          <a:cs typeface="AR PL UMing HK" charset="0"/>
                        </a:rPr>
                        <a:t>中央空调</a:t>
                      </a:r>
                      <a:endParaRPr lang="en-US" altLang="en-US" sz="2800" kern="1200" dirty="0" smtClean="0">
                        <a:solidFill>
                          <a:srgbClr val="000000"/>
                        </a:solidFill>
                        <a:latin typeface="Times New Roman" panose="02020603050405020304" pitchFamily="18" charset="0"/>
                        <a:ea typeface="SimSun" panose="02010600030101010101" pitchFamily="2" charset="-122"/>
                        <a:cs typeface="AR PL UMing HK" charset="0"/>
                      </a:endParaRP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606703471"/>
                  </a:ext>
                </a:extLst>
              </a:tr>
              <a:tr h="365823">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lang="en-US" altLang="en-US" sz="2800" kern="1200" dirty="0" smtClean="0">
                          <a:solidFill>
                            <a:srgbClr val="000000"/>
                          </a:solidFill>
                          <a:latin typeface="Times New Roman" panose="02020603050405020304" pitchFamily="18" charset="0"/>
                          <a:ea typeface="SimSun" panose="02010600030101010101" pitchFamily="2" charset="-122"/>
                          <a:cs typeface="AR PL UMing HK" charset="0"/>
                        </a:rPr>
                        <a:t>6</a:t>
                      </a: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lang="en-US" altLang="en-US" sz="2800" kern="1200" dirty="0" smtClean="0">
                          <a:solidFill>
                            <a:srgbClr val="000000"/>
                          </a:solidFill>
                          <a:latin typeface="Times New Roman" panose="02020603050405020304" pitchFamily="18" charset="0"/>
                          <a:ea typeface="SimSun" panose="02010600030101010101" pitchFamily="2" charset="-122"/>
                          <a:cs typeface="AR PL UMing HK" charset="0"/>
                        </a:rPr>
                        <a:t>55 </a:t>
                      </a:r>
                      <a:r>
                        <a:rPr lang="zh-CN" altLang="en-US" sz="2800" kern="1200" dirty="0" smtClean="0">
                          <a:solidFill>
                            <a:srgbClr val="000000"/>
                          </a:solidFill>
                          <a:latin typeface="Times New Roman" panose="02020603050405020304" pitchFamily="18" charset="0"/>
                          <a:ea typeface="SimSun" panose="02010600030101010101" pitchFamily="2" charset="-122"/>
                          <a:cs typeface="AR PL UMing HK" charset="0"/>
                        </a:rPr>
                        <a:t>安培</a:t>
                      </a:r>
                      <a:endParaRPr lang="en-US" altLang="en-US" sz="2800" kern="1200" dirty="0" smtClean="0">
                        <a:solidFill>
                          <a:srgbClr val="000000"/>
                        </a:solidFill>
                        <a:latin typeface="Times New Roman" panose="02020603050405020304" pitchFamily="18" charset="0"/>
                        <a:ea typeface="SimSun" panose="02010600030101010101" pitchFamily="2" charset="-122"/>
                        <a:cs typeface="AR PL UMing HK" charset="0"/>
                      </a:endParaRP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lang="ja-JP" altLang="en-US" sz="2800" kern="1200" dirty="0" smtClean="0">
                          <a:solidFill>
                            <a:srgbClr val="000000"/>
                          </a:solidFill>
                          <a:latin typeface="Times New Roman" panose="02020603050405020304" pitchFamily="18" charset="0"/>
                          <a:ea typeface="SimSun" panose="02010600030101010101" pitchFamily="2" charset="-122"/>
                          <a:cs typeface="AR PL UMing HK" charset="0"/>
                        </a:rPr>
                        <a:t>电炉</a:t>
                      </a:r>
                      <a:endParaRPr lang="en-US" altLang="en-US" sz="2800" kern="1200" dirty="0" smtClean="0">
                        <a:solidFill>
                          <a:srgbClr val="000000"/>
                        </a:solidFill>
                        <a:latin typeface="Times New Roman" panose="02020603050405020304" pitchFamily="18" charset="0"/>
                        <a:ea typeface="SimSun" panose="02010600030101010101" pitchFamily="2" charset="-122"/>
                        <a:cs typeface="AR PL UMing HK" charset="0"/>
                      </a:endParaRP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6305970"/>
                  </a:ext>
                </a:extLst>
              </a:tr>
            </a:tbl>
          </a:graphicData>
        </a:graphic>
      </p:graphicFrame>
      <p:sp>
        <p:nvSpPr>
          <p:cNvPr id="16" name="Rectangle 2"/>
          <p:cNvSpPr>
            <a:spLocks noChangeArrowheads="1"/>
          </p:cNvSpPr>
          <p:nvPr/>
        </p:nvSpPr>
        <p:spPr bwMode="auto">
          <a:xfrm>
            <a:off x="152400" y="1894513"/>
            <a:ext cx="8915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a:buClr>
                <a:srgbClr val="0000FF"/>
              </a:buClr>
              <a:buFont typeface="Wingdings" panose="05000000000000000000" pitchFamily="2" charset="2"/>
              <a:buChar char="q"/>
            </a:pPr>
            <a:r>
              <a:rPr lang="en-US" altLang="en-US" sz="2800" b="1" dirty="0" smtClean="0">
                <a:latin typeface="Times New Roman" panose="02020603050405020304" pitchFamily="18" charset="0"/>
                <a:cs typeface="Times New Roman" panose="02020603050405020304" pitchFamily="18" charset="0"/>
              </a:rPr>
              <a:t> </a:t>
            </a:r>
            <a:r>
              <a:rPr lang="zh-CN" altLang="en-US" sz="3200" dirty="0">
                <a:latin typeface="Times New Roman" panose="02020603050405020304" pitchFamily="18" charset="0"/>
                <a:cs typeface="Times New Roman" panose="02020603050405020304" pitchFamily="18" charset="0"/>
              </a:rPr>
              <a:t>美国</a:t>
            </a:r>
            <a:r>
              <a:rPr lang="zh-CN" altLang="en-US" sz="3200" dirty="0" smtClean="0">
                <a:latin typeface="Times New Roman" panose="02020603050405020304" pitchFamily="18" charset="0"/>
                <a:cs typeface="Times New Roman" panose="02020603050405020304" pitchFamily="18" charset="0"/>
              </a:rPr>
              <a:t>线规</a:t>
            </a:r>
            <a:r>
              <a:rPr lang="en-US" altLang="zh-CN" sz="3200" dirty="0" smtClean="0">
                <a:latin typeface="Times New Roman" panose="02020603050405020304" pitchFamily="18" charset="0"/>
                <a:cs typeface="Times New Roman" panose="02020603050405020304" pitchFamily="18" charset="0"/>
              </a:rPr>
              <a:t>(AWG</a:t>
            </a:r>
            <a:r>
              <a:rPr lang="en-US" altLang="zh-CN" sz="3200" dirty="0">
                <a:latin typeface="Times New Roman" panose="02020603050405020304" pitchFamily="18" charset="0"/>
                <a:cs typeface="Times New Roman" panose="02020603050405020304" pitchFamily="18" charset="0"/>
              </a:rPr>
              <a:t>)</a:t>
            </a:r>
            <a:r>
              <a:rPr lang="zh-CN" altLang="en-US" sz="3200" dirty="0" smtClean="0">
                <a:latin typeface="Times New Roman" panose="02020603050405020304" pitchFamily="18" charset="0"/>
                <a:cs typeface="Times New Roman" panose="02020603050405020304" pitchFamily="18" charset="0"/>
              </a:rPr>
              <a:t>用于</a:t>
            </a:r>
            <a:r>
              <a:rPr lang="zh-CN" altLang="en-US" sz="3200" dirty="0">
                <a:latin typeface="Times New Roman" panose="02020603050405020304" pitchFamily="18" charset="0"/>
                <a:cs typeface="Times New Roman" panose="02020603050405020304" pitchFamily="18" charset="0"/>
              </a:rPr>
              <a:t>测量电线尺寸或直径 </a:t>
            </a:r>
            <a:endParaRPr lang="en-US" alt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889887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96253" y="884238"/>
            <a:ext cx="8819147" cy="563562"/>
          </a:xfrm>
        </p:spPr>
        <p:txBody>
          <a:bodyPr>
            <a:normAutofit fontScale="90000"/>
          </a:bodyPr>
          <a:lstStyle/>
          <a:p>
            <a:r>
              <a:rPr lang="zh-CN" altLang="en-US" dirty="0" smtClean="0">
                <a:latin typeface="Times New Roman" panose="02020603050405020304" pitchFamily="18" charset="0"/>
                <a:ea typeface="SimSun" panose="02010600030101010101" pitchFamily="2" charset="-122"/>
              </a:rPr>
              <a:t> 检</a:t>
            </a:r>
            <a:r>
              <a:rPr lang="zh-CN" altLang="en-US" dirty="0">
                <a:latin typeface="Times New Roman" panose="02020603050405020304" pitchFamily="18" charset="0"/>
                <a:ea typeface="SimSun" panose="02010600030101010101" pitchFamily="2" charset="-122"/>
              </a:rPr>
              <a:t>查便携式工具和延长线</a:t>
            </a:r>
            <a:endParaRPr lang="en-US"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92</a:t>
            </a:fld>
            <a:endParaRPr lang="en-US" dirty="0"/>
          </a:p>
        </p:txBody>
      </p:sp>
      <p:sp>
        <p:nvSpPr>
          <p:cNvPr id="7" name="Rectangle 1"/>
          <p:cNvSpPr>
            <a:spLocks noChangeArrowheads="1"/>
          </p:cNvSpPr>
          <p:nvPr/>
        </p:nvSpPr>
        <p:spPr bwMode="auto">
          <a:xfrm>
            <a:off x="258013" y="1832720"/>
            <a:ext cx="443262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buClr>
                <a:srgbClr val="0000FF"/>
              </a:buClr>
              <a:buFont typeface="Wingdings" panose="05000000000000000000" pitchFamily="2" charset="2"/>
              <a:buChar char="q"/>
            </a:pPr>
            <a:r>
              <a:rPr lang="en-US" altLang="en-US" sz="2800" dirty="0" smtClean="0">
                <a:latin typeface="Times New Roman" panose="02020603050405020304" pitchFamily="18" charset="0"/>
                <a:ea typeface="MS PGothic" panose="020B0600070205080204" pitchFamily="34" charset="-128"/>
              </a:rPr>
              <a:t> </a:t>
            </a:r>
            <a:r>
              <a:rPr lang="zh-CN" altLang="en-US" sz="3200" dirty="0">
                <a:latin typeface="Times New Roman" panose="02020603050405020304" pitchFamily="18" charset="0"/>
                <a:cs typeface="Times New Roman" panose="02020603050405020304" pitchFamily="18" charset="0"/>
              </a:rPr>
              <a:t>选择合适的电线尺寸</a:t>
            </a:r>
            <a:endParaRPr lang="en-US" altLang="en-US" sz="3200" dirty="0">
              <a:latin typeface="Times New Roman" panose="02020603050405020304" pitchFamily="18" charset="0"/>
              <a:cs typeface="Times New Roman" panose="02020603050405020304" pitchFamily="18" charset="0"/>
            </a:endParaRPr>
          </a:p>
        </p:txBody>
      </p:sp>
      <p:sp>
        <p:nvSpPr>
          <p:cNvPr id="8" name="Rounded Rectangle 5"/>
          <p:cNvSpPr>
            <a:spLocks noChangeArrowheads="1"/>
          </p:cNvSpPr>
          <p:nvPr/>
        </p:nvSpPr>
        <p:spPr bwMode="auto">
          <a:xfrm>
            <a:off x="3276600" y="2569895"/>
            <a:ext cx="3124200" cy="538163"/>
          </a:xfrm>
          <a:prstGeom prst="roundRect">
            <a:avLst>
              <a:gd name="adj" fmla="val 16667"/>
            </a:avLst>
          </a:pr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a:buSzPct val="100000"/>
            </a:pPr>
            <a:r>
              <a:rPr lang="zh-CN" altLang="en-US" sz="3200" dirty="0">
                <a:latin typeface="Times New Roman" panose="02020603050405020304" pitchFamily="18" charset="0"/>
                <a:cs typeface="Times New Roman" panose="02020603050405020304" pitchFamily="18" charset="0"/>
              </a:rPr>
              <a:t>尺寸过小的电线</a:t>
            </a:r>
            <a:endParaRPr lang="en-US" altLang="en-US" sz="3200" dirty="0">
              <a:latin typeface="Times New Roman" panose="02020603050405020304" pitchFamily="18" charset="0"/>
              <a:cs typeface="Times New Roman" panose="02020603050405020304" pitchFamily="18" charset="0"/>
            </a:endParaRPr>
          </a:p>
        </p:txBody>
      </p:sp>
      <p:sp>
        <p:nvSpPr>
          <p:cNvPr id="11" name="Down Arrow 10" descr="It shows what happends next" title="arrow"/>
          <p:cNvSpPr/>
          <p:nvPr/>
        </p:nvSpPr>
        <p:spPr bwMode="auto">
          <a:xfrm>
            <a:off x="4751388" y="3198649"/>
            <a:ext cx="201612" cy="457200"/>
          </a:xfrm>
          <a:prstGeom prst="downArrow">
            <a:avLst/>
          </a:prstGeom>
          <a:solidFill>
            <a:srgbClr val="00B8FF"/>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a:lstStyle/>
          <a:p>
            <a:pPr eaLnBrk="1" fontAlgn="auto" hangingPunct="1">
              <a:spcBef>
                <a:spcPts val="0"/>
              </a:spcBef>
              <a:spcAft>
                <a:spcPts val="0"/>
              </a:spcAft>
              <a:buFont typeface="Arial" panose="020B0604020202020204" pitchFamily="34" charset="0"/>
              <a:buNone/>
              <a:defRPr/>
            </a:pPr>
            <a:endParaRPr lang="en-US" altLang="en-US" sz="2800" dirty="0">
              <a:latin typeface="+mn-lt"/>
            </a:endParaRPr>
          </a:p>
        </p:txBody>
      </p:sp>
      <p:sp>
        <p:nvSpPr>
          <p:cNvPr id="12" name="Down Arrow 11" descr="It shows what happends next" title="arrow"/>
          <p:cNvSpPr/>
          <p:nvPr/>
        </p:nvSpPr>
        <p:spPr bwMode="auto">
          <a:xfrm>
            <a:off x="4751388" y="4366557"/>
            <a:ext cx="201612" cy="457200"/>
          </a:xfrm>
          <a:prstGeom prst="downArrow">
            <a:avLst/>
          </a:prstGeom>
          <a:solidFill>
            <a:srgbClr val="00B8FF"/>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a:lstStyle/>
          <a:p>
            <a:pPr eaLnBrk="1" fontAlgn="auto" hangingPunct="1">
              <a:spcBef>
                <a:spcPts val="0"/>
              </a:spcBef>
              <a:spcAft>
                <a:spcPts val="0"/>
              </a:spcAft>
              <a:buFont typeface="Arial" panose="020B0604020202020204" pitchFamily="34" charset="0"/>
              <a:buNone/>
              <a:defRPr/>
            </a:pPr>
            <a:endParaRPr lang="en-US" altLang="en-US" sz="2800" dirty="0">
              <a:latin typeface="+mn-lt"/>
            </a:endParaRPr>
          </a:p>
        </p:txBody>
      </p:sp>
      <p:sp>
        <p:nvSpPr>
          <p:cNvPr id="13" name="Rounded Rectangle 5"/>
          <p:cNvSpPr>
            <a:spLocks noChangeArrowheads="1"/>
          </p:cNvSpPr>
          <p:nvPr/>
        </p:nvSpPr>
        <p:spPr bwMode="auto">
          <a:xfrm>
            <a:off x="3428999" y="3729037"/>
            <a:ext cx="2895601" cy="538163"/>
          </a:xfrm>
          <a:prstGeom prst="roundRect">
            <a:avLst>
              <a:gd name="adj" fmla="val 16667"/>
            </a:avLst>
          </a:pr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a:buSzPct val="100000"/>
            </a:pPr>
            <a:r>
              <a:rPr lang="zh-CN" altLang="en-US" sz="3200" dirty="0">
                <a:latin typeface="Times New Roman" panose="02020603050405020304" pitchFamily="18" charset="0"/>
                <a:cs typeface="Times New Roman" panose="02020603050405020304" pitchFamily="18" charset="0"/>
              </a:rPr>
              <a:t>功率损耗过大</a:t>
            </a:r>
            <a:endParaRPr lang="en-US" altLang="en-US" sz="2800" dirty="0">
              <a:latin typeface="Times New Roman" panose="02020603050405020304" pitchFamily="18" charset="0"/>
              <a:cs typeface="Times New Roman" panose="02020603050405020304" pitchFamily="18" charset="0"/>
            </a:endParaRPr>
          </a:p>
        </p:txBody>
      </p:sp>
      <p:sp>
        <p:nvSpPr>
          <p:cNvPr id="17" name="Rounded Rectangle 5"/>
          <p:cNvSpPr>
            <a:spLocks noChangeArrowheads="1"/>
          </p:cNvSpPr>
          <p:nvPr/>
        </p:nvSpPr>
        <p:spPr bwMode="auto">
          <a:xfrm>
            <a:off x="2857500" y="4910496"/>
            <a:ext cx="4000500" cy="538163"/>
          </a:xfrm>
          <a:prstGeom prst="roundRect">
            <a:avLst>
              <a:gd name="adj" fmla="val 16667"/>
            </a:avLst>
          </a:pr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a:buSzPct val="100000"/>
            </a:pPr>
            <a:r>
              <a:rPr lang="zh-CN" altLang="en-US" sz="3200" dirty="0">
                <a:latin typeface="Times New Roman" panose="02020603050405020304" pitchFamily="18" charset="0"/>
                <a:cs typeface="Times New Roman" panose="02020603050405020304" pitchFamily="18" charset="0"/>
              </a:rPr>
              <a:t>温度升高有火灾危险</a:t>
            </a:r>
            <a:endParaRPr lang="en-US" altLang="en-US" sz="2800" dirty="0">
              <a:latin typeface="Times New Roman" panose="02020603050405020304" pitchFamily="18" charset="0"/>
              <a:cs typeface="Times New Roman" panose="02020603050405020304" pitchFamily="18" charset="0"/>
            </a:endParaRPr>
          </a:p>
        </p:txBody>
      </p:sp>
      <p:pic>
        <p:nvPicPr>
          <p:cNvPr id="18" name="Picture 17" descr="It means a fire risk may occur" title="fire risk"/>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68595" y="5555233"/>
            <a:ext cx="568809" cy="997967"/>
          </a:xfrm>
          <a:prstGeom prst="rect">
            <a:avLst/>
          </a:prstGeom>
        </p:spPr>
      </p:pic>
      <p:sp>
        <p:nvSpPr>
          <p:cNvPr id="14" name="Rectangle 13"/>
          <p:cNvSpPr/>
          <p:nvPr/>
        </p:nvSpPr>
        <p:spPr>
          <a:xfrm>
            <a:off x="5378226" y="1895921"/>
            <a:ext cx="3179075" cy="461665"/>
          </a:xfrm>
          <a:prstGeom prst="rect">
            <a:avLst/>
          </a:prstGeom>
        </p:spPr>
        <p:txBody>
          <a:bodyPr wrap="none">
            <a:spAutoFit/>
          </a:bodyPr>
          <a:lstStyle/>
          <a:p>
            <a:r>
              <a:rPr lang="en-US" altLang="en-US" sz="2400" kern="0" dirty="0">
                <a:latin typeface="Times New Roman" panose="02020603050405020304" pitchFamily="18" charset="0"/>
                <a:cs typeface="Times New Roman" panose="02020603050405020304" pitchFamily="18" charset="0"/>
              </a:rPr>
              <a:t>OSHA</a:t>
            </a:r>
            <a:r>
              <a:rPr lang="ja-JP" altLang="en-US" sz="2400" kern="0" dirty="0">
                <a:latin typeface="Times New Roman" panose="02020603050405020304" pitchFamily="18" charset="0"/>
                <a:cs typeface="Times New Roman" panose="02020603050405020304" pitchFamily="18" charset="0"/>
              </a:rPr>
              <a:t>法规： </a:t>
            </a:r>
            <a:r>
              <a:rPr lang="en-US" altLang="en-US" sz="2400" kern="0" dirty="0" smtClean="0">
                <a:latin typeface="Times New Roman" panose="02020603050405020304" pitchFamily="18" charset="0"/>
                <a:cs typeface="Times New Roman" panose="02020603050405020304" pitchFamily="18" charset="0"/>
                <a:hlinkClick r:id="rId4"/>
              </a:rPr>
              <a:t>1926.405</a:t>
            </a:r>
            <a:endParaRPr lang="en-US" sz="2400" dirty="0"/>
          </a:p>
        </p:txBody>
      </p:sp>
      <p:sp>
        <p:nvSpPr>
          <p:cNvPr id="15" name="Rectangle 2"/>
          <p:cNvSpPr>
            <a:spLocks noChangeArrowheads="1"/>
          </p:cNvSpPr>
          <p:nvPr/>
        </p:nvSpPr>
        <p:spPr bwMode="auto">
          <a:xfrm>
            <a:off x="61965" y="5768381"/>
            <a:ext cx="468942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a:buClr>
                <a:srgbClr val="0000FF"/>
              </a:buClr>
              <a:buFont typeface="Wingdings" panose="05000000000000000000" pitchFamily="2" charset="2"/>
              <a:buChar char="q"/>
            </a:pPr>
            <a:r>
              <a:rPr lang="zh-CN" altLang="en-US" sz="2800" dirty="0">
                <a:latin typeface="Times New Roman" panose="02020603050405020304" pitchFamily="18" charset="0"/>
                <a:cs typeface="Times New Roman" panose="02020603050405020304" pitchFamily="18" charset="0"/>
              </a:rPr>
              <a:t>不要使插座过载</a:t>
            </a:r>
            <a:endParaRPr lang="en-US" alt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368692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96253" y="884238"/>
            <a:ext cx="8819147" cy="563562"/>
          </a:xfrm>
        </p:spPr>
        <p:txBody>
          <a:bodyPr>
            <a:normAutofit fontScale="90000"/>
          </a:bodyPr>
          <a:lstStyle/>
          <a:p>
            <a:r>
              <a:rPr lang="zh-CN" altLang="en-US" dirty="0" smtClean="0">
                <a:latin typeface="Times New Roman" panose="02020603050405020304" pitchFamily="18" charset="0"/>
                <a:ea typeface="SimSun" panose="02010600030101010101" pitchFamily="2" charset="-122"/>
              </a:rPr>
              <a:t> 检</a:t>
            </a:r>
            <a:r>
              <a:rPr lang="zh-CN" altLang="en-US" dirty="0">
                <a:latin typeface="Times New Roman" panose="02020603050405020304" pitchFamily="18" charset="0"/>
                <a:ea typeface="SimSun" panose="02010600030101010101" pitchFamily="2" charset="-122"/>
              </a:rPr>
              <a:t>查便携式工具和延长</a:t>
            </a:r>
            <a:r>
              <a:rPr lang="zh-CN" altLang="en-US" dirty="0" smtClean="0">
                <a:latin typeface="Times New Roman" panose="02020603050405020304" pitchFamily="18" charset="0"/>
                <a:ea typeface="SimSun" panose="02010600030101010101" pitchFamily="2" charset="-122"/>
              </a:rPr>
              <a:t>线 </a:t>
            </a:r>
            <a:endParaRPr lang="en-US"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93</a:t>
            </a:fld>
            <a:endParaRPr lang="en-US" dirty="0"/>
          </a:p>
        </p:txBody>
      </p:sp>
      <p:sp>
        <p:nvSpPr>
          <p:cNvPr id="8" name="Rectangle 2"/>
          <p:cNvSpPr>
            <a:spLocks noChangeArrowheads="1"/>
          </p:cNvSpPr>
          <p:nvPr/>
        </p:nvSpPr>
        <p:spPr bwMode="auto">
          <a:xfrm>
            <a:off x="152400" y="1828800"/>
            <a:ext cx="89154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buClr>
                <a:srgbClr val="0000FF"/>
              </a:buClr>
              <a:buFont typeface="Wingdings" panose="05000000000000000000" pitchFamily="2" charset="2"/>
              <a:buChar char="q"/>
            </a:pPr>
            <a:r>
              <a:rPr lang="en-US" altLang="en-US" sz="3200" dirty="0">
                <a:latin typeface="Times New Roman" panose="02020603050405020304" pitchFamily="18" charset="0"/>
                <a:cs typeface="Times New Roman" panose="02020603050405020304" pitchFamily="18" charset="0"/>
              </a:rPr>
              <a:t> </a:t>
            </a:r>
            <a:r>
              <a:rPr lang="zh-CN" altLang="en-US" sz="3200" dirty="0">
                <a:latin typeface="Times New Roman" panose="02020603050405020304" pitchFamily="18" charset="0"/>
                <a:cs typeface="Times New Roman" panose="02020603050405020304" pitchFamily="18" charset="0"/>
              </a:rPr>
              <a:t>职业安全与健康管理</a:t>
            </a:r>
            <a:r>
              <a:rPr lang="zh-CN" altLang="en-US" sz="3200" dirty="0" smtClean="0">
                <a:latin typeface="Times New Roman" panose="02020603050405020304" pitchFamily="18" charset="0"/>
                <a:cs typeface="Times New Roman" panose="02020603050405020304" pitchFamily="18" charset="0"/>
              </a:rPr>
              <a:t>局 </a:t>
            </a:r>
            <a:r>
              <a:rPr lang="en-US" altLang="zh-CN" sz="3200" dirty="0" smtClean="0">
                <a:latin typeface="Times New Roman" panose="02020603050405020304" pitchFamily="18" charset="0"/>
                <a:cs typeface="Times New Roman" panose="02020603050405020304" pitchFamily="18" charset="0"/>
              </a:rPr>
              <a:t>(OSHA) </a:t>
            </a:r>
            <a:r>
              <a:rPr lang="zh-CN" altLang="en-US" sz="3200" dirty="0" smtClean="0">
                <a:latin typeface="Times New Roman" panose="02020603050405020304" pitchFamily="18" charset="0"/>
                <a:cs typeface="Times New Roman" panose="02020603050405020304" pitchFamily="18" charset="0"/>
              </a:rPr>
              <a:t>要</a:t>
            </a:r>
            <a:r>
              <a:rPr lang="zh-CN" altLang="en-US" sz="3200" dirty="0">
                <a:latin typeface="Times New Roman" panose="02020603050405020304" pitchFamily="18" charset="0"/>
                <a:cs typeface="Times New Roman" panose="02020603050405020304" pitchFamily="18" charset="0"/>
              </a:rPr>
              <a:t>求软线的额定值为硬线或超硬线</a:t>
            </a:r>
            <a:endParaRPr lang="en-US" altLang="en-US" sz="3200" dirty="0">
              <a:latin typeface="Times New Roman" panose="02020603050405020304" pitchFamily="18" charset="0"/>
              <a:cs typeface="Times New Roman" panose="02020603050405020304" pitchFamily="18" charset="0"/>
            </a:endParaRPr>
          </a:p>
        </p:txBody>
      </p:sp>
      <p:pic>
        <p:nvPicPr>
          <p:cNvPr id="11" name="Picture 3" descr="It is a picture of flexible cords with rating information" title="flexible cords"/>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17975" y="3032078"/>
            <a:ext cx="2971800" cy="2454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4"/>
          <p:cNvSpPr>
            <a:spLocks noChangeArrowheads="1"/>
          </p:cNvSpPr>
          <p:nvPr/>
        </p:nvSpPr>
        <p:spPr bwMode="auto">
          <a:xfrm>
            <a:off x="3303648" y="3155139"/>
            <a:ext cx="523075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r>
              <a:rPr lang="ja-JP" altLang="en-US" sz="3200" dirty="0">
                <a:latin typeface="Times New Roman" panose="02020603050405020304" pitchFamily="18" charset="0"/>
                <a:cs typeface="Times New Roman" panose="02020603050405020304" pitchFamily="18" charset="0"/>
              </a:rPr>
              <a:t>硬度编码： </a:t>
            </a:r>
            <a:r>
              <a:rPr lang="en-US" altLang="en-US" sz="3200" dirty="0" smtClean="0">
                <a:latin typeface="Times New Roman" panose="02020603050405020304" pitchFamily="18" charset="0"/>
                <a:cs typeface="Times New Roman" panose="02020603050405020304" pitchFamily="18" charset="0"/>
              </a:rPr>
              <a:t>S</a:t>
            </a:r>
            <a:r>
              <a:rPr lang="en-US" altLang="en-US" sz="3200" dirty="0">
                <a:latin typeface="Times New Roman" panose="02020603050405020304" pitchFamily="18" charset="0"/>
                <a:cs typeface="Times New Roman" panose="02020603050405020304" pitchFamily="18" charset="0"/>
              </a:rPr>
              <a:t>, ST, SO, STO, SJ, SJO, SJTO</a:t>
            </a:r>
          </a:p>
        </p:txBody>
      </p:sp>
      <p:sp>
        <p:nvSpPr>
          <p:cNvPr id="13" name="Rounded Rectangle 17" descr="It shows the location of hard codes" title="hard codes"/>
          <p:cNvSpPr>
            <a:spLocks noChangeArrowheads="1"/>
          </p:cNvSpPr>
          <p:nvPr/>
        </p:nvSpPr>
        <p:spPr bwMode="auto">
          <a:xfrm rot="249465">
            <a:off x="2165855" y="4162282"/>
            <a:ext cx="457200" cy="390525"/>
          </a:xfrm>
          <a:prstGeom prst="roundRect">
            <a:avLst>
              <a:gd name="adj" fmla="val 16667"/>
            </a:avLst>
          </a:prstGeom>
          <a:noFill/>
          <a:ln w="47625">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buSzPct val="100000"/>
              <a:buFont typeface="Times New Roman" panose="02020603050405020304" pitchFamily="18" charset="0"/>
              <a:buNone/>
            </a:pPr>
            <a:endParaRPr lang="en-US" altLang="en-US" dirty="0">
              <a:cs typeface="Arial" panose="020B0604020202020204" pitchFamily="34" charset="0"/>
            </a:endParaRPr>
          </a:p>
        </p:txBody>
      </p:sp>
      <p:cxnSp>
        <p:nvCxnSpPr>
          <p:cNvPr id="17" name="Straight Arrow Connector 4" descr="It shows the information meaning of hard codes" title="arrow"/>
          <p:cNvCxnSpPr>
            <a:cxnSpLocks noChangeShapeType="1"/>
          </p:cNvCxnSpPr>
          <p:nvPr/>
        </p:nvCxnSpPr>
        <p:spPr bwMode="auto">
          <a:xfrm flipV="1">
            <a:off x="2564761" y="3512807"/>
            <a:ext cx="701064" cy="633414"/>
          </a:xfrm>
          <a:prstGeom prst="straightConnector1">
            <a:avLst/>
          </a:prstGeom>
          <a:noFill/>
          <a:ln w="28575">
            <a:solidFill>
              <a:schemeClr val="tx1"/>
            </a:solidFill>
            <a:round/>
            <a:headEnd/>
            <a:tailEnd type="triangle" w="med" len="med"/>
          </a:ln>
          <a:effectLst>
            <a:outerShdw dist="17961" dir="2700000" algn="ctr" rotWithShape="0">
              <a:srgbClr val="000000"/>
            </a:outerShdw>
          </a:effectLst>
          <a:extLst>
            <a:ext uri="{909E8E84-426E-40DD-AFC4-6F175D3DCCD1}">
              <a14:hiddenFill xmlns:a14="http://schemas.microsoft.com/office/drawing/2010/main">
                <a:noFill/>
              </a14:hiddenFill>
            </a:ext>
          </a:extLst>
        </p:spPr>
      </p:cxnSp>
      <p:sp>
        <p:nvSpPr>
          <p:cNvPr id="18" name="Rectangle 12"/>
          <p:cNvSpPr>
            <a:spLocks noChangeArrowheads="1"/>
          </p:cNvSpPr>
          <p:nvPr/>
        </p:nvSpPr>
        <p:spPr bwMode="auto">
          <a:xfrm>
            <a:off x="226091" y="2797422"/>
            <a:ext cx="86113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buFont typeface="Arial" panose="020B0604020202020204" pitchFamily="34" charset="0"/>
              <a:buNone/>
            </a:pPr>
            <a:r>
              <a:rPr lang="en-US" altLang="en-US" sz="9600" b="1" dirty="0">
                <a:solidFill>
                  <a:srgbClr val="00B050"/>
                </a:solidFill>
                <a:latin typeface="Times New Roman" panose="02020603050405020304" pitchFamily="18" charset="0"/>
                <a:cs typeface="Times New Roman" panose="02020603050405020304" pitchFamily="18" charset="0"/>
              </a:rPr>
              <a:t>√</a:t>
            </a:r>
            <a:endParaRPr lang="en-US" altLang="en-US" sz="9600" b="1" dirty="0">
              <a:solidFill>
                <a:srgbClr val="00B050"/>
              </a:solidFill>
            </a:endParaRPr>
          </a:p>
        </p:txBody>
      </p:sp>
      <p:pic>
        <p:nvPicPr>
          <p:cNvPr id="20" name="Picture 19" descr="It is a picture of flexible cords with rating information" title="flexible cord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52600" y="5390554"/>
            <a:ext cx="6591300" cy="1238846"/>
          </a:xfrm>
          <a:prstGeom prst="rect">
            <a:avLst/>
          </a:prstGeom>
        </p:spPr>
      </p:pic>
      <p:sp>
        <p:nvSpPr>
          <p:cNvPr id="21" name="Rounded Rectangle 20" descr="It shows the location of hard codes" title="hard cords"/>
          <p:cNvSpPr>
            <a:spLocks noChangeArrowheads="1"/>
          </p:cNvSpPr>
          <p:nvPr/>
        </p:nvSpPr>
        <p:spPr bwMode="auto">
          <a:xfrm>
            <a:off x="1815947" y="5814714"/>
            <a:ext cx="457199" cy="390525"/>
          </a:xfrm>
          <a:prstGeom prst="roundRect">
            <a:avLst>
              <a:gd name="adj" fmla="val 16667"/>
            </a:avLst>
          </a:prstGeom>
          <a:noFill/>
          <a:ln w="476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buSzPct val="100000"/>
              <a:buFont typeface="Times New Roman" panose="02020603050405020304" pitchFamily="18" charset="0"/>
              <a:buNone/>
            </a:pPr>
            <a:endParaRPr lang="en-US" altLang="en-US" dirty="0">
              <a:cs typeface="Arial" panose="020B0604020202020204" pitchFamily="34" charset="0"/>
            </a:endParaRPr>
          </a:p>
        </p:txBody>
      </p:sp>
      <p:sp>
        <p:nvSpPr>
          <p:cNvPr id="22" name="Rounded Rectangle 21" descr="It shows the location of hard codes" title="hard cords"/>
          <p:cNvSpPr>
            <a:spLocks noChangeArrowheads="1"/>
          </p:cNvSpPr>
          <p:nvPr/>
        </p:nvSpPr>
        <p:spPr bwMode="auto">
          <a:xfrm>
            <a:off x="3303648" y="5910158"/>
            <a:ext cx="1188811" cy="390525"/>
          </a:xfrm>
          <a:prstGeom prst="roundRect">
            <a:avLst>
              <a:gd name="adj" fmla="val 16667"/>
            </a:avLst>
          </a:prstGeom>
          <a:noFill/>
          <a:ln w="476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buSzPct val="100000"/>
              <a:buFont typeface="Times New Roman" panose="02020603050405020304" pitchFamily="18" charset="0"/>
              <a:buNone/>
            </a:pPr>
            <a:endParaRPr lang="en-US" altLang="en-US" dirty="0">
              <a:cs typeface="Arial" panose="020B0604020202020204" pitchFamily="34" charset="0"/>
            </a:endParaRPr>
          </a:p>
        </p:txBody>
      </p:sp>
      <p:cxnSp>
        <p:nvCxnSpPr>
          <p:cNvPr id="23" name="Straight Arrow Connector 4" descr="It shows the information meaning of hard codes" title="arrow"/>
          <p:cNvCxnSpPr>
            <a:cxnSpLocks noChangeShapeType="1"/>
          </p:cNvCxnSpPr>
          <p:nvPr/>
        </p:nvCxnSpPr>
        <p:spPr bwMode="auto">
          <a:xfrm flipV="1">
            <a:off x="2273146" y="4090979"/>
            <a:ext cx="1181348" cy="1723735"/>
          </a:xfrm>
          <a:prstGeom prst="straightConnector1">
            <a:avLst/>
          </a:prstGeom>
          <a:noFill/>
          <a:ln w="28575">
            <a:solidFill>
              <a:schemeClr val="tx1"/>
            </a:solidFill>
            <a:round/>
            <a:headEnd/>
            <a:tailEnd type="triangle" w="med" len="med"/>
          </a:ln>
          <a:effectLst>
            <a:outerShdw dist="17961" dir="2700000" algn="ctr" rotWithShape="0">
              <a:srgbClr val="000000"/>
            </a:outerShdw>
          </a:effectLst>
          <a:extLst>
            <a:ext uri="{909E8E84-426E-40DD-AFC4-6F175D3DCCD1}">
              <a14:hiddenFill xmlns:a14="http://schemas.microsoft.com/office/drawing/2010/main">
                <a:noFill/>
              </a14:hiddenFill>
            </a:ext>
          </a:extLst>
        </p:spPr>
      </p:cxnSp>
      <p:sp>
        <p:nvSpPr>
          <p:cNvPr id="15" name="Rectangle 14"/>
          <p:cNvSpPr/>
          <p:nvPr/>
        </p:nvSpPr>
        <p:spPr>
          <a:xfrm>
            <a:off x="4273326" y="4637135"/>
            <a:ext cx="3179075" cy="461665"/>
          </a:xfrm>
          <a:prstGeom prst="rect">
            <a:avLst/>
          </a:prstGeom>
        </p:spPr>
        <p:txBody>
          <a:bodyPr wrap="none">
            <a:spAutoFit/>
          </a:bodyPr>
          <a:lstStyle/>
          <a:p>
            <a:r>
              <a:rPr lang="en-US" altLang="en-US" sz="2400" kern="0" dirty="0">
                <a:latin typeface="Times New Roman" panose="02020603050405020304" pitchFamily="18" charset="0"/>
                <a:cs typeface="Times New Roman" panose="02020603050405020304" pitchFamily="18" charset="0"/>
              </a:rPr>
              <a:t>OSHA</a:t>
            </a:r>
            <a:r>
              <a:rPr lang="ja-JP" altLang="en-US" sz="2400" kern="0" dirty="0">
                <a:latin typeface="Times New Roman" panose="02020603050405020304" pitchFamily="18" charset="0"/>
                <a:cs typeface="Times New Roman" panose="02020603050405020304" pitchFamily="18" charset="0"/>
              </a:rPr>
              <a:t>法规： </a:t>
            </a:r>
            <a:r>
              <a:rPr lang="en-US" altLang="en-US" sz="2400" kern="0" dirty="0" smtClean="0">
                <a:latin typeface="Times New Roman" panose="02020603050405020304" pitchFamily="18" charset="0"/>
                <a:cs typeface="Times New Roman" panose="02020603050405020304" pitchFamily="18" charset="0"/>
                <a:hlinkClick r:id="rId5"/>
              </a:rPr>
              <a:t>1926.405</a:t>
            </a:r>
            <a:endParaRPr lang="en-US" sz="2400" dirty="0"/>
          </a:p>
        </p:txBody>
      </p:sp>
    </p:spTree>
    <p:extLst>
      <p:ext uri="{BB962C8B-B14F-4D97-AF65-F5344CB8AC3E}">
        <p14:creationId xmlns:p14="http://schemas.microsoft.com/office/powerpoint/2010/main" val="228083972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96253" y="960438"/>
            <a:ext cx="8819147" cy="563562"/>
          </a:xfrm>
        </p:spPr>
        <p:txBody>
          <a:bodyPr>
            <a:normAutofit fontScale="90000"/>
          </a:bodyPr>
          <a:lstStyle/>
          <a:p>
            <a:r>
              <a:rPr lang="zh-CN" altLang="en-US" dirty="0">
                <a:latin typeface="Times New Roman" panose="02020603050405020304" pitchFamily="18" charset="0"/>
                <a:ea typeface="SimSun" panose="02010600030101010101" pitchFamily="2" charset="-122"/>
              </a:rPr>
              <a:t>遵循设计使用电动工具和设备</a:t>
            </a:r>
            <a:endParaRPr lang="en-US"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94</a:t>
            </a:fld>
            <a:endParaRPr lang="en-US" dirty="0"/>
          </a:p>
        </p:txBody>
      </p:sp>
      <p:sp>
        <p:nvSpPr>
          <p:cNvPr id="14" name="Rectangle 13"/>
          <p:cNvSpPr/>
          <p:nvPr/>
        </p:nvSpPr>
        <p:spPr>
          <a:xfrm>
            <a:off x="457200" y="2133600"/>
            <a:ext cx="8458200" cy="2062103"/>
          </a:xfrm>
          <a:prstGeom prst="rect">
            <a:avLst/>
          </a:prstGeom>
        </p:spPr>
        <p:txBody>
          <a:bodyPr wrap="square">
            <a:spAutoFit/>
          </a:bodyPr>
          <a:lstStyle/>
          <a:p>
            <a:pPr marL="457200" indent="-457200">
              <a:buClr>
                <a:srgbClr val="0000FF"/>
              </a:buClr>
              <a:buFont typeface="Wingdings" panose="05000000000000000000" pitchFamily="2" charset="2"/>
              <a:buChar char="q"/>
            </a:pPr>
            <a:r>
              <a:rPr lang="en-US" sz="2800" dirty="0" smtClean="0">
                <a:latin typeface="Times New Roman" panose="02020603050405020304" pitchFamily="18" charset="0"/>
                <a:ea typeface="MS PGothic" panose="020B0600070205080204" pitchFamily="34" charset="-128"/>
              </a:rPr>
              <a:t> </a:t>
            </a:r>
            <a:r>
              <a:rPr lang="zh-CN" altLang="en-US" sz="3200" dirty="0">
                <a:latin typeface="Times New Roman" panose="02020603050405020304" pitchFamily="18" charset="0"/>
                <a:cs typeface="Times New Roman" panose="02020603050405020304" pitchFamily="18" charset="0"/>
              </a:rPr>
              <a:t>仅使用经认可符合职业安全与健康管理局 </a:t>
            </a:r>
            <a:r>
              <a:rPr lang="en-US" altLang="zh-CN" sz="3200" dirty="0">
                <a:latin typeface="Times New Roman" panose="02020603050405020304" pitchFamily="18" charset="0"/>
                <a:cs typeface="Times New Roman" panose="02020603050405020304" pitchFamily="18" charset="0"/>
              </a:rPr>
              <a:t>(OSHA)</a:t>
            </a:r>
            <a:r>
              <a:rPr lang="zh-CN" altLang="en-US" sz="3200" dirty="0">
                <a:latin typeface="Times New Roman" panose="02020603050405020304" pitchFamily="18" charset="0"/>
                <a:cs typeface="Times New Roman" panose="02020603050405020304" pitchFamily="18" charset="0"/>
              </a:rPr>
              <a:t>标准的设备</a:t>
            </a:r>
            <a:endParaRPr lang="en-US" sz="3200" dirty="0">
              <a:latin typeface="Times New Roman" panose="02020603050405020304" pitchFamily="18" charset="0"/>
              <a:cs typeface="Times New Roman" panose="02020603050405020304" pitchFamily="18" charset="0"/>
            </a:endParaRPr>
          </a:p>
          <a:p>
            <a:pPr marL="457200" indent="-457200">
              <a:buClr>
                <a:srgbClr val="0000FF"/>
              </a:buClr>
              <a:buFont typeface="Wingdings" panose="05000000000000000000" pitchFamily="2" charset="2"/>
              <a:buChar char="q"/>
            </a:pPr>
            <a:r>
              <a:rPr lang="en-US" sz="3200" dirty="0">
                <a:latin typeface="Times New Roman" panose="02020603050405020304" pitchFamily="18" charset="0"/>
                <a:cs typeface="Times New Roman" panose="02020603050405020304" pitchFamily="18" charset="0"/>
              </a:rPr>
              <a:t> </a:t>
            </a:r>
            <a:r>
              <a:rPr lang="zh-CN" altLang="en-US" sz="3200" dirty="0">
                <a:latin typeface="Times New Roman" panose="02020603050405020304" pitchFamily="18" charset="0"/>
                <a:cs typeface="Times New Roman" panose="02020603050405020304" pitchFamily="18" charset="0"/>
              </a:rPr>
              <a:t>根据制造商的说明使用所有设备</a:t>
            </a:r>
            <a:endParaRPr lang="en-US" sz="3200" dirty="0">
              <a:latin typeface="Times New Roman" panose="02020603050405020304" pitchFamily="18" charset="0"/>
              <a:cs typeface="Times New Roman" panose="02020603050405020304" pitchFamily="18" charset="0"/>
            </a:endParaRPr>
          </a:p>
          <a:p>
            <a:pPr marL="457200" indent="-457200">
              <a:buClr>
                <a:srgbClr val="0000FF"/>
              </a:buClr>
              <a:buFont typeface="Wingdings" panose="05000000000000000000" pitchFamily="2" charset="2"/>
              <a:buChar char="q"/>
            </a:pPr>
            <a:r>
              <a:rPr lang="en-US" sz="3200" dirty="0">
                <a:latin typeface="Times New Roman" panose="02020603050405020304" pitchFamily="18" charset="0"/>
                <a:cs typeface="Times New Roman" panose="02020603050405020304" pitchFamily="18" charset="0"/>
              </a:rPr>
              <a:t> </a:t>
            </a:r>
            <a:r>
              <a:rPr lang="zh-CN" altLang="en-US" sz="3200" dirty="0">
                <a:latin typeface="Times New Roman" panose="02020603050405020304" pitchFamily="18" charset="0"/>
                <a:cs typeface="Times New Roman" panose="02020603050405020304" pitchFamily="18" charset="0"/>
              </a:rPr>
              <a:t>停止使用损坏的工具</a:t>
            </a:r>
            <a:endParaRPr lang="en-US" sz="3200" dirty="0">
              <a:latin typeface="Times New Roman" panose="02020603050405020304" pitchFamily="18" charset="0"/>
              <a:cs typeface="Times New Roman" panose="02020603050405020304" pitchFamily="18" charset="0"/>
            </a:endParaRPr>
          </a:p>
        </p:txBody>
      </p:sp>
      <p:sp>
        <p:nvSpPr>
          <p:cNvPr id="6" name="Rectangle 5"/>
          <p:cNvSpPr/>
          <p:nvPr/>
        </p:nvSpPr>
        <p:spPr>
          <a:xfrm>
            <a:off x="2590800" y="6020097"/>
            <a:ext cx="3332964" cy="461665"/>
          </a:xfrm>
          <a:prstGeom prst="rect">
            <a:avLst/>
          </a:prstGeom>
        </p:spPr>
        <p:txBody>
          <a:bodyPr wrap="none">
            <a:spAutoFit/>
          </a:bodyPr>
          <a:lstStyle/>
          <a:p>
            <a:r>
              <a:rPr lang="en-US" altLang="en-US" sz="2400" kern="0" dirty="0">
                <a:latin typeface="Times New Roman" panose="02020603050405020304" pitchFamily="18" charset="0"/>
                <a:cs typeface="Times New Roman" panose="02020603050405020304" pitchFamily="18" charset="0"/>
              </a:rPr>
              <a:t>OSHA</a:t>
            </a:r>
            <a:r>
              <a:rPr lang="ja-JP" altLang="en-US" sz="2400" kern="0" dirty="0">
                <a:latin typeface="Times New Roman" panose="02020603050405020304" pitchFamily="18" charset="0"/>
                <a:cs typeface="Times New Roman" panose="02020603050405020304" pitchFamily="18" charset="0"/>
              </a:rPr>
              <a:t>法规： </a:t>
            </a:r>
            <a:r>
              <a:rPr lang="en-US" altLang="en-US" sz="2400" kern="0" dirty="0" smtClean="0">
                <a:latin typeface="Times New Roman" panose="02020603050405020304" pitchFamily="18" charset="0"/>
                <a:cs typeface="Times New Roman" panose="02020603050405020304" pitchFamily="18" charset="0"/>
                <a:hlinkClick r:id="rId3"/>
              </a:rPr>
              <a:t>1926.1417</a:t>
            </a:r>
            <a:endParaRPr lang="en-US" sz="2400" dirty="0"/>
          </a:p>
        </p:txBody>
      </p:sp>
    </p:spTree>
    <p:extLst>
      <p:ext uri="{BB962C8B-B14F-4D97-AF65-F5344CB8AC3E}">
        <p14:creationId xmlns:p14="http://schemas.microsoft.com/office/powerpoint/2010/main" val="130124363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96253" y="960438"/>
            <a:ext cx="8819147" cy="563562"/>
          </a:xfrm>
        </p:spPr>
        <p:txBody>
          <a:bodyPr>
            <a:normAutofit fontScale="90000"/>
          </a:bodyPr>
          <a:lstStyle/>
          <a:p>
            <a:r>
              <a:rPr lang="zh-CN" altLang="en-US" dirty="0" smtClean="0">
                <a:latin typeface="Times New Roman" panose="02020603050405020304" pitchFamily="18" charset="0"/>
                <a:ea typeface="SimSun" panose="02010600030101010101" pitchFamily="2" charset="-122"/>
              </a:rPr>
              <a:t> 遵</a:t>
            </a:r>
            <a:r>
              <a:rPr lang="zh-CN" altLang="en-US" dirty="0">
                <a:latin typeface="Times New Roman" panose="02020603050405020304" pitchFamily="18" charset="0"/>
                <a:ea typeface="SimSun" panose="02010600030101010101" pitchFamily="2" charset="-122"/>
              </a:rPr>
              <a:t>循设计使用电动工具和设备</a:t>
            </a:r>
            <a:endParaRPr lang="en-US"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95</a:t>
            </a:fld>
            <a:endParaRPr lang="en-US" dirty="0"/>
          </a:p>
        </p:txBody>
      </p:sp>
      <p:sp>
        <p:nvSpPr>
          <p:cNvPr id="5" name="Rectangle 2"/>
          <p:cNvSpPr>
            <a:spLocks noChangeArrowheads="1"/>
          </p:cNvSpPr>
          <p:nvPr/>
        </p:nvSpPr>
        <p:spPr bwMode="auto">
          <a:xfrm>
            <a:off x="232937" y="1952450"/>
            <a:ext cx="8915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a:buClr>
                <a:srgbClr val="0000FF"/>
              </a:buClr>
              <a:buFont typeface="Wingdings" panose="05000000000000000000" pitchFamily="2" charset="2"/>
              <a:buChar char="q"/>
            </a:pPr>
            <a:r>
              <a:rPr lang="en-US" altLang="en-US" sz="2800" b="1" dirty="0" smtClean="0">
                <a:latin typeface="Times New Roman" panose="02020603050405020304" pitchFamily="18" charset="0"/>
                <a:cs typeface="Times New Roman" panose="02020603050405020304" pitchFamily="18" charset="0"/>
              </a:rPr>
              <a:t> </a:t>
            </a:r>
            <a:r>
              <a:rPr lang="zh-CN" altLang="en-US" sz="3200" dirty="0" smtClean="0">
                <a:latin typeface="Times New Roman" panose="02020603050405020304" pitchFamily="18" charset="0"/>
                <a:cs typeface="Times New Roman" panose="02020603050405020304" pitchFamily="18" charset="0"/>
              </a:rPr>
              <a:t>问题</a:t>
            </a:r>
            <a:r>
              <a:rPr lang="en-US" altLang="zh-CN" sz="3200" dirty="0" smtClean="0">
                <a:latin typeface="Times New Roman" panose="02020603050405020304" pitchFamily="18" charset="0"/>
                <a:cs typeface="Times New Roman" panose="02020603050405020304" pitchFamily="18" charset="0"/>
              </a:rPr>
              <a:t>13: </a:t>
            </a:r>
            <a:r>
              <a:rPr lang="zh-CN" altLang="en-US" sz="3200" dirty="0" smtClean="0">
                <a:latin typeface="Times New Roman" panose="02020603050405020304" pitchFamily="18" charset="0"/>
                <a:cs typeface="Times New Roman" panose="02020603050405020304" pitchFamily="18" charset="0"/>
              </a:rPr>
              <a:t>应该</a:t>
            </a:r>
            <a:r>
              <a:rPr lang="zh-CN" altLang="en-US" sz="3200" dirty="0">
                <a:latin typeface="Times New Roman" panose="02020603050405020304" pitchFamily="18" charset="0"/>
                <a:cs typeface="Times New Roman" panose="02020603050405020304" pitchFamily="18" charset="0"/>
              </a:rPr>
              <a:t>拔插头还是拔电缆</a:t>
            </a:r>
            <a:r>
              <a:rPr lang="zh-CN" altLang="en-US" sz="2800" b="1" dirty="0" smtClean="0">
                <a:latin typeface="Times New Roman" panose="02020603050405020304" pitchFamily="18" charset="0"/>
                <a:cs typeface="Times New Roman" panose="02020603050405020304" pitchFamily="18" charset="0"/>
              </a:rPr>
              <a:t>？</a:t>
            </a:r>
            <a:endParaRPr lang="en-US" altLang="en-US" sz="3600" dirty="0">
              <a:latin typeface="Times New Roman" panose="02020603050405020304" pitchFamily="18" charset="0"/>
              <a:cs typeface="Times New Roman" panose="02020603050405020304" pitchFamily="18" charset="0"/>
            </a:endParaRPr>
          </a:p>
        </p:txBody>
      </p:sp>
      <p:sp>
        <p:nvSpPr>
          <p:cNvPr id="6" name="Rectangle 2"/>
          <p:cNvSpPr>
            <a:spLocks noChangeArrowheads="1"/>
          </p:cNvSpPr>
          <p:nvPr/>
        </p:nvSpPr>
        <p:spPr bwMode="auto">
          <a:xfrm>
            <a:off x="232937" y="5475982"/>
            <a:ext cx="875866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r>
              <a:rPr lang="zh-CN" altLang="en-US" sz="3200" dirty="0" smtClean="0">
                <a:latin typeface="Times New Roman" panose="02020603050405020304" pitchFamily="18" charset="0"/>
                <a:cs typeface="Times New Roman" panose="02020603050405020304" pitchFamily="18" charset="0"/>
              </a:rPr>
              <a:t>答</a:t>
            </a:r>
            <a:r>
              <a:rPr lang="en-US" altLang="zh-CN" sz="3200" dirty="0" smtClean="0">
                <a:latin typeface="Times New Roman" panose="02020603050405020304" pitchFamily="18" charset="0"/>
                <a:cs typeface="Times New Roman" panose="02020603050405020304" pitchFamily="18" charset="0"/>
              </a:rPr>
              <a:t>: </a:t>
            </a:r>
            <a:r>
              <a:rPr lang="zh-CN" altLang="en-US" sz="3200" dirty="0" smtClean="0">
                <a:latin typeface="Times New Roman" panose="02020603050405020304" pitchFamily="18" charset="0"/>
                <a:cs typeface="Times New Roman" panose="02020603050405020304" pitchFamily="18" charset="0"/>
              </a:rPr>
              <a:t>从</a:t>
            </a:r>
            <a:r>
              <a:rPr lang="zh-CN" altLang="en-US" sz="3200" dirty="0">
                <a:latin typeface="Times New Roman" panose="02020603050405020304" pitchFamily="18" charset="0"/>
                <a:cs typeface="Times New Roman" panose="02020603050405020304" pitchFamily="18" charset="0"/>
              </a:rPr>
              <a:t>插座上拔下电源插头</a:t>
            </a:r>
            <a:r>
              <a:rPr lang="zh-CN" altLang="en-US" sz="3200" dirty="0" smtClean="0">
                <a:latin typeface="Times New Roman" panose="02020603050405020304" pitchFamily="18" charset="0"/>
                <a:cs typeface="Times New Roman" panose="02020603050405020304" pitchFamily="18" charset="0"/>
              </a:rPr>
              <a:t>时</a:t>
            </a:r>
            <a:r>
              <a:rPr lang="en-US" altLang="zh-CN" sz="3200" dirty="0" smtClean="0">
                <a:latin typeface="Times New Roman" panose="02020603050405020304" pitchFamily="18" charset="0"/>
                <a:cs typeface="Times New Roman" panose="02020603050405020304" pitchFamily="18" charset="0"/>
              </a:rPr>
              <a:t>, </a:t>
            </a:r>
            <a:r>
              <a:rPr lang="zh-CN" altLang="en-US" sz="3200" dirty="0" smtClean="0">
                <a:latin typeface="Times New Roman" panose="02020603050405020304" pitchFamily="18" charset="0"/>
                <a:cs typeface="Times New Roman" panose="02020603050405020304" pitchFamily="18" charset="0"/>
              </a:rPr>
              <a:t>请</a:t>
            </a:r>
            <a:r>
              <a:rPr lang="zh-CN" altLang="en-US" sz="3200" dirty="0">
                <a:latin typeface="Times New Roman" panose="02020603050405020304" pitchFamily="18" charset="0"/>
                <a:cs typeface="Times New Roman" panose="02020603050405020304" pitchFamily="18" charset="0"/>
              </a:rPr>
              <a:t>务必拔下</a:t>
            </a:r>
            <a:r>
              <a:rPr lang="zh-CN" altLang="en-US" sz="3200" dirty="0" smtClean="0">
                <a:latin typeface="Times New Roman" panose="02020603050405020304" pitchFamily="18" charset="0"/>
                <a:cs typeface="Times New Roman" panose="02020603050405020304" pitchFamily="18" charset="0"/>
              </a:rPr>
              <a:t>插头</a:t>
            </a:r>
            <a:r>
              <a:rPr lang="en-US" altLang="zh-CN" sz="3200" dirty="0" smtClean="0">
                <a:latin typeface="Times New Roman" panose="02020603050405020304" pitchFamily="18" charset="0"/>
                <a:cs typeface="Times New Roman" panose="02020603050405020304" pitchFamily="18" charset="0"/>
              </a:rPr>
              <a:t>(</a:t>
            </a:r>
            <a:r>
              <a:rPr lang="zh-CN" altLang="en-US" sz="3200" dirty="0" smtClean="0">
                <a:latin typeface="Times New Roman" panose="02020603050405020304" pitchFamily="18" charset="0"/>
                <a:cs typeface="Times New Roman" panose="02020603050405020304" pitchFamily="18" charset="0"/>
              </a:rPr>
              <a:t>而</a:t>
            </a:r>
            <a:r>
              <a:rPr lang="zh-CN" altLang="en-US" sz="3200" dirty="0">
                <a:latin typeface="Times New Roman" panose="02020603050405020304" pitchFamily="18" charset="0"/>
                <a:cs typeface="Times New Roman" panose="02020603050405020304" pitchFamily="18" charset="0"/>
              </a:rPr>
              <a:t>不是</a:t>
            </a:r>
            <a:r>
              <a:rPr lang="zh-CN" altLang="en-US" sz="3200" dirty="0" smtClean="0">
                <a:latin typeface="Times New Roman" panose="02020603050405020304" pitchFamily="18" charset="0"/>
                <a:cs typeface="Times New Roman" panose="02020603050405020304" pitchFamily="18" charset="0"/>
              </a:rPr>
              <a:t>电线</a:t>
            </a:r>
            <a:r>
              <a:rPr lang="en-US" altLang="zh-CN" sz="3200" dirty="0" smtClean="0">
                <a:latin typeface="Times New Roman" panose="02020603050405020304" pitchFamily="18" charset="0"/>
                <a:cs typeface="Times New Roman" panose="02020603050405020304" pitchFamily="18" charset="0"/>
              </a:rPr>
              <a:t>)</a:t>
            </a:r>
            <a:r>
              <a:rPr lang="zh-CN" alt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8" name="Rectangle 7"/>
          <p:cNvSpPr/>
          <p:nvPr/>
        </p:nvSpPr>
        <p:spPr>
          <a:xfrm>
            <a:off x="2213501" y="3855184"/>
            <a:ext cx="861133" cy="1569660"/>
          </a:xfrm>
          <a:prstGeom prst="rect">
            <a:avLst/>
          </a:prstGeom>
        </p:spPr>
        <p:txBody>
          <a:bodyPr wrap="none">
            <a:spAutoFit/>
          </a:bodyPr>
          <a:lstStyle/>
          <a:p>
            <a:r>
              <a:rPr lang="en-US" altLang="en-US" sz="9600" b="1" dirty="0" smtClean="0">
                <a:solidFill>
                  <a:srgbClr val="00B050"/>
                </a:solidFill>
                <a:latin typeface="Times New Roman" panose="02020603050405020304" pitchFamily="18" charset="0"/>
                <a:cs typeface="Times New Roman" panose="02020603050405020304" pitchFamily="18" charset="0"/>
              </a:rPr>
              <a:t>√</a:t>
            </a:r>
            <a:endParaRPr lang="en-US" sz="9600" b="1" dirty="0">
              <a:solidFill>
                <a:srgbClr val="00B050"/>
              </a:solidFill>
            </a:endParaRPr>
          </a:p>
        </p:txBody>
      </p:sp>
      <p:sp>
        <p:nvSpPr>
          <p:cNvPr id="11" name="Rectangle 10"/>
          <p:cNvSpPr/>
          <p:nvPr/>
        </p:nvSpPr>
        <p:spPr>
          <a:xfrm>
            <a:off x="5257800" y="3855184"/>
            <a:ext cx="915635" cy="1631216"/>
          </a:xfrm>
          <a:prstGeom prst="rect">
            <a:avLst/>
          </a:prstGeom>
        </p:spPr>
        <p:txBody>
          <a:bodyPr wrap="non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pic>
        <p:nvPicPr>
          <p:cNvPr id="3" name="Picture 2" descr="picture for removing plug" title="picture for removing plu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74634" y="2729722"/>
            <a:ext cx="4182263" cy="1792000"/>
          </a:xfrm>
          <a:prstGeom prst="rect">
            <a:avLst/>
          </a:prstGeom>
        </p:spPr>
      </p:pic>
    </p:spTree>
    <p:extLst>
      <p:ext uri="{BB962C8B-B14F-4D97-AF65-F5344CB8AC3E}">
        <p14:creationId xmlns:p14="http://schemas.microsoft.com/office/powerpoint/2010/main" val="1150990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96253" y="960438"/>
            <a:ext cx="8819147" cy="563562"/>
          </a:xfrm>
        </p:spPr>
        <p:txBody>
          <a:bodyPr>
            <a:normAutofit fontScale="90000"/>
          </a:bodyPr>
          <a:lstStyle/>
          <a:p>
            <a:r>
              <a:rPr lang="zh-CN" altLang="en-US" dirty="0">
                <a:latin typeface="Times New Roman" panose="02020603050405020304" pitchFamily="18" charset="0"/>
                <a:ea typeface="SimSun" panose="02010600030101010101" pitchFamily="2" charset="-122"/>
              </a:rPr>
              <a:t>遵循设计使用电动工具和设</a:t>
            </a:r>
            <a:r>
              <a:rPr lang="zh-CN" altLang="en-US" dirty="0" smtClean="0">
                <a:latin typeface="Times New Roman" panose="02020603050405020304" pitchFamily="18" charset="0"/>
                <a:ea typeface="SimSun" panose="02010600030101010101" pitchFamily="2" charset="-122"/>
              </a:rPr>
              <a:t>备 </a:t>
            </a:r>
            <a:endParaRPr lang="en-US"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96</a:t>
            </a:fld>
            <a:endParaRPr lang="en-US" dirty="0"/>
          </a:p>
        </p:txBody>
      </p:sp>
      <p:sp>
        <p:nvSpPr>
          <p:cNvPr id="12" name="Rectangle 1027"/>
          <p:cNvSpPr txBox="1">
            <a:spLocks noChangeArrowheads="1"/>
          </p:cNvSpPr>
          <p:nvPr/>
        </p:nvSpPr>
        <p:spPr bwMode="auto">
          <a:xfrm>
            <a:off x="190500" y="1981200"/>
            <a:ext cx="853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spcBef>
                <a:spcPts val="800"/>
              </a:spcBef>
              <a:buClr>
                <a:srgbClr val="0000FF"/>
              </a:buClr>
              <a:buSzPct val="100000"/>
              <a:buFont typeface="Wingdings" panose="05000000000000000000" pitchFamily="2" charset="2"/>
              <a:buChar char="q"/>
            </a:pPr>
            <a:r>
              <a:rPr lang="zh-CN" altLang="en-US" sz="3200" dirty="0" smtClean="0">
                <a:latin typeface="Times New Roman" panose="02020603050405020304" pitchFamily="18" charset="0"/>
                <a:cs typeface="Times New Roman" panose="02020603050405020304" pitchFamily="18" charset="0"/>
              </a:rPr>
              <a:t>使用</a:t>
            </a:r>
            <a:r>
              <a:rPr lang="zh-CN" altLang="en-US" sz="3200" dirty="0">
                <a:latin typeface="Times New Roman" panose="02020603050405020304" pitchFamily="18" charset="0"/>
                <a:cs typeface="Times New Roman" panose="02020603050405020304" pitchFamily="18" charset="0"/>
              </a:rPr>
              <a:t>额定正确的断路器或保险丝进行过电流保护</a:t>
            </a:r>
            <a:endParaRPr lang="en-GB" altLang="en-US" sz="3200" dirty="0">
              <a:latin typeface="Times New Roman" panose="02020603050405020304" pitchFamily="18" charset="0"/>
              <a:cs typeface="Times New Roman" panose="02020603050405020304" pitchFamily="18" charset="0"/>
            </a:endParaRPr>
          </a:p>
          <a:p>
            <a:pPr eaLnBrk="1" hangingPunct="1">
              <a:spcBef>
                <a:spcPts val="800"/>
              </a:spcBef>
              <a:buClr>
                <a:srgbClr val="0000FF"/>
              </a:buClr>
              <a:buSzPct val="100000"/>
            </a:pPr>
            <a:endParaRPr lang="en-GB" altLang="en-US" sz="3200" dirty="0">
              <a:solidFill>
                <a:srgbClr val="000000"/>
              </a:solidFill>
              <a:latin typeface="Times New Roman" panose="02020603050405020304" pitchFamily="18" charset="0"/>
              <a:ea typeface="AR PL UMing HK" charset="0"/>
              <a:cs typeface="Times New Roman" panose="02020603050405020304" pitchFamily="18" charset="0"/>
            </a:endParaRPr>
          </a:p>
        </p:txBody>
      </p:sp>
      <p:sp>
        <p:nvSpPr>
          <p:cNvPr id="13" name="Rounded Rectangle 12"/>
          <p:cNvSpPr/>
          <p:nvPr/>
        </p:nvSpPr>
        <p:spPr>
          <a:xfrm>
            <a:off x="991118" y="3876414"/>
            <a:ext cx="2769296" cy="914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200" dirty="0">
                <a:solidFill>
                  <a:schemeClr val="tx1"/>
                </a:solidFill>
                <a:latin typeface="Times New Roman" panose="02020603050405020304" pitchFamily="18" charset="0"/>
                <a:cs typeface="Times New Roman" panose="02020603050405020304" pitchFamily="18" charset="0"/>
              </a:rPr>
              <a:t>30</a:t>
            </a:r>
            <a:r>
              <a:rPr lang="ja-JP" altLang="en-US" sz="3200" dirty="0">
                <a:solidFill>
                  <a:schemeClr val="tx1"/>
                </a:solidFill>
                <a:latin typeface="Times New Roman" panose="02020603050405020304" pitchFamily="18" charset="0"/>
                <a:cs typeface="Times New Roman" panose="02020603050405020304" pitchFamily="18" charset="0"/>
              </a:rPr>
              <a:t>安培 </a:t>
            </a:r>
            <a:endParaRPr lang="en-US" altLang="ja-JP" sz="3200" dirty="0" smtClean="0">
              <a:solidFill>
                <a:schemeClr val="tx1"/>
              </a:solidFill>
              <a:latin typeface="Times New Roman" panose="02020603050405020304" pitchFamily="18" charset="0"/>
              <a:cs typeface="Times New Roman" panose="02020603050405020304" pitchFamily="18" charset="0"/>
            </a:endParaRPr>
          </a:p>
          <a:p>
            <a:pPr algn="ctr"/>
            <a:r>
              <a:rPr lang="ja-JP" altLang="en-US" sz="3200" dirty="0" smtClean="0">
                <a:solidFill>
                  <a:schemeClr val="tx1"/>
                </a:solidFill>
                <a:latin typeface="Times New Roman" panose="02020603050405020304" pitchFamily="18" charset="0"/>
                <a:cs typeface="Times New Roman" panose="02020603050405020304" pitchFamily="18" charset="0"/>
              </a:rPr>
              <a:t>断</a:t>
            </a:r>
            <a:r>
              <a:rPr lang="ja-JP" altLang="en-US" sz="3200" dirty="0">
                <a:solidFill>
                  <a:schemeClr val="tx1"/>
                </a:solidFill>
                <a:latin typeface="Times New Roman" panose="02020603050405020304" pitchFamily="18" charset="0"/>
                <a:cs typeface="Times New Roman" panose="02020603050405020304" pitchFamily="18" charset="0"/>
              </a:rPr>
              <a:t>路器</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3858368" y="3775412"/>
            <a:ext cx="915635" cy="1631216"/>
          </a:xfrm>
          <a:prstGeom prst="rect">
            <a:avLst/>
          </a:prstGeom>
        </p:spPr>
        <p:txBody>
          <a:bodyPr wrap="non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
        <p:nvSpPr>
          <p:cNvPr id="15" name="Rectangle 14"/>
          <p:cNvSpPr/>
          <p:nvPr/>
        </p:nvSpPr>
        <p:spPr>
          <a:xfrm>
            <a:off x="406052" y="5892421"/>
            <a:ext cx="8103296" cy="584775"/>
          </a:xfrm>
          <a:prstGeom prst="rect">
            <a:avLst/>
          </a:prstGeom>
        </p:spPr>
        <p:txBody>
          <a:bodyPr wrap="square">
            <a:spAutoFit/>
          </a:bodyPr>
          <a:lstStyle/>
          <a:p>
            <a:pPr algn="ctr"/>
            <a:r>
              <a:rPr lang="zh-CN" altLang="en-US" sz="3200" dirty="0">
                <a:latin typeface="Times New Roman" panose="02020603050405020304" pitchFamily="18" charset="0"/>
                <a:cs typeface="Times New Roman" panose="02020603050405020304" pitchFamily="18" charset="0"/>
              </a:rPr>
              <a:t>没有过载</a:t>
            </a:r>
            <a:r>
              <a:rPr lang="zh-CN" altLang="en-US" sz="3200" dirty="0" smtClean="0">
                <a:latin typeface="Times New Roman" panose="02020603050405020304" pitchFamily="18" charset="0"/>
                <a:cs typeface="Times New Roman" panose="02020603050405020304" pitchFamily="18" charset="0"/>
              </a:rPr>
              <a:t>保护</a:t>
            </a:r>
            <a:r>
              <a:rPr lang="en-US" altLang="zh-CN" sz="3200" dirty="0" smtClean="0">
                <a:latin typeface="Times New Roman" panose="02020603050405020304" pitchFamily="18" charset="0"/>
                <a:cs typeface="Times New Roman" panose="02020603050405020304" pitchFamily="18" charset="0"/>
              </a:rPr>
              <a:t>, </a:t>
            </a:r>
            <a:r>
              <a:rPr lang="zh-CN" altLang="en-US" sz="3200" dirty="0" smtClean="0">
                <a:latin typeface="Times New Roman" panose="02020603050405020304" pitchFamily="18" charset="0"/>
                <a:cs typeface="Times New Roman" panose="02020603050405020304" pitchFamily="18" charset="0"/>
              </a:rPr>
              <a:t>因为</a:t>
            </a:r>
            <a:r>
              <a:rPr lang="zh-CN" altLang="en-US" sz="3200" dirty="0">
                <a:latin typeface="Times New Roman" panose="02020603050405020304" pitchFamily="18" charset="0"/>
                <a:cs typeface="Times New Roman" panose="02020603050405020304" pitchFamily="18" charset="0"/>
              </a:rPr>
              <a:t>它不会跳闸</a:t>
            </a:r>
            <a:endParaRPr lang="en-US" sz="3200" dirty="0">
              <a:latin typeface="Times New Roman" panose="02020603050405020304" pitchFamily="18" charset="0"/>
              <a:cs typeface="Times New Roman" panose="02020603050405020304" pitchFamily="18" charset="0"/>
            </a:endParaRPr>
          </a:p>
        </p:txBody>
      </p:sp>
      <p:pic>
        <p:nvPicPr>
          <p:cNvPr id="16" name="Picture 15" descr="This is a picture of 15-amp receptacle power outlet" title="15-amp power outle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94385" y="2868514"/>
            <a:ext cx="1165362" cy="2754868"/>
          </a:xfrm>
          <a:prstGeom prst="rect">
            <a:avLst/>
          </a:prstGeom>
        </p:spPr>
      </p:pic>
      <p:sp>
        <p:nvSpPr>
          <p:cNvPr id="17" name="Rectangle 16"/>
          <p:cNvSpPr/>
          <p:nvPr/>
        </p:nvSpPr>
        <p:spPr>
          <a:xfrm>
            <a:off x="6157701" y="3723382"/>
            <a:ext cx="2306598" cy="584775"/>
          </a:xfrm>
          <a:prstGeom prst="rect">
            <a:avLst/>
          </a:prstGeom>
        </p:spPr>
        <p:txBody>
          <a:bodyPr wrap="square">
            <a:spAutoFit/>
          </a:bodyPr>
          <a:lstStyle/>
          <a:p>
            <a:pPr algn="ctr"/>
            <a:r>
              <a:rPr lang="en-US" altLang="ja-JP" sz="3200" dirty="0">
                <a:latin typeface="Times New Roman" panose="02020603050405020304" pitchFamily="18" charset="0"/>
                <a:cs typeface="Times New Roman" panose="02020603050405020304" pitchFamily="18" charset="0"/>
              </a:rPr>
              <a:t>15</a:t>
            </a:r>
            <a:r>
              <a:rPr lang="ja-JP" altLang="en-US" sz="3200" dirty="0">
                <a:latin typeface="Times New Roman" panose="02020603050405020304" pitchFamily="18" charset="0"/>
                <a:cs typeface="Times New Roman" panose="02020603050405020304" pitchFamily="18" charset="0"/>
              </a:rPr>
              <a:t>安培插座</a:t>
            </a:r>
            <a:endParaRPr lang="en-US" sz="3200" dirty="0">
              <a:latin typeface="Times New Roman" panose="02020603050405020304" pitchFamily="18" charset="0"/>
              <a:cs typeface="Times New Roman" panose="02020603050405020304" pitchFamily="18" charset="0"/>
            </a:endParaRPr>
          </a:p>
        </p:txBody>
      </p:sp>
      <p:pic>
        <p:nvPicPr>
          <p:cNvPr id="18" name="Picture 17" descr="It means to use both devices together" title="line"/>
          <p:cNvPicPr>
            <a:picLocks noChangeAspect="1"/>
          </p:cNvPicPr>
          <p:nvPr/>
        </p:nvPicPr>
        <p:blipFill>
          <a:blip r:embed="rId4"/>
          <a:stretch>
            <a:fillRect/>
          </a:stretch>
        </p:blipFill>
        <p:spPr>
          <a:xfrm rot="10618104">
            <a:off x="2371598" y="3409259"/>
            <a:ext cx="2564304" cy="714432"/>
          </a:xfrm>
          <a:prstGeom prst="rect">
            <a:avLst/>
          </a:prstGeom>
        </p:spPr>
      </p:pic>
      <p:sp>
        <p:nvSpPr>
          <p:cNvPr id="19" name="Rectangle 18"/>
          <p:cNvSpPr/>
          <p:nvPr/>
        </p:nvSpPr>
        <p:spPr>
          <a:xfrm>
            <a:off x="653826" y="5430756"/>
            <a:ext cx="3179075" cy="461665"/>
          </a:xfrm>
          <a:prstGeom prst="rect">
            <a:avLst/>
          </a:prstGeom>
        </p:spPr>
        <p:txBody>
          <a:bodyPr wrap="none">
            <a:spAutoFit/>
          </a:bodyPr>
          <a:lstStyle/>
          <a:p>
            <a:r>
              <a:rPr lang="en-US" altLang="en-US" sz="2400" kern="0" dirty="0">
                <a:latin typeface="Times New Roman" panose="02020603050405020304" pitchFamily="18" charset="0"/>
                <a:cs typeface="Times New Roman" panose="02020603050405020304" pitchFamily="18" charset="0"/>
              </a:rPr>
              <a:t>OSHA</a:t>
            </a:r>
            <a:r>
              <a:rPr lang="ja-JP" altLang="en-US" sz="2400" kern="0" dirty="0">
                <a:latin typeface="Times New Roman" panose="02020603050405020304" pitchFamily="18" charset="0"/>
                <a:cs typeface="Times New Roman" panose="02020603050405020304" pitchFamily="18" charset="0"/>
              </a:rPr>
              <a:t>法规： </a:t>
            </a:r>
            <a:r>
              <a:rPr lang="en-US" altLang="en-US" sz="2400" kern="0" dirty="0" smtClean="0">
                <a:latin typeface="Times New Roman" panose="02020603050405020304" pitchFamily="18" charset="0"/>
                <a:cs typeface="Times New Roman" panose="02020603050405020304" pitchFamily="18" charset="0"/>
                <a:hlinkClick r:id="rId5"/>
              </a:rPr>
              <a:t>1926.449</a:t>
            </a:r>
            <a:endParaRPr lang="en-US" sz="2400" dirty="0"/>
          </a:p>
        </p:txBody>
      </p:sp>
    </p:spTree>
    <p:extLst>
      <p:ext uri="{BB962C8B-B14F-4D97-AF65-F5344CB8AC3E}">
        <p14:creationId xmlns:p14="http://schemas.microsoft.com/office/powerpoint/2010/main" val="261898061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96253" y="960438"/>
            <a:ext cx="8819147" cy="563562"/>
          </a:xfrm>
        </p:spPr>
        <p:txBody>
          <a:bodyPr>
            <a:normAutofit fontScale="90000"/>
          </a:bodyPr>
          <a:lstStyle/>
          <a:p>
            <a:r>
              <a:rPr lang="zh-CN" altLang="en-US" dirty="0" smtClean="0">
                <a:latin typeface="Times New Roman" panose="02020603050405020304" pitchFamily="18" charset="0"/>
                <a:ea typeface="SimSun" panose="02010600030101010101" pitchFamily="2" charset="-122"/>
              </a:rPr>
              <a:t> 遵循</a:t>
            </a:r>
            <a:r>
              <a:rPr lang="zh-CN" altLang="en-US" dirty="0">
                <a:latin typeface="Times New Roman" panose="02020603050405020304" pitchFamily="18" charset="0"/>
                <a:ea typeface="SimSun" panose="02010600030101010101" pitchFamily="2" charset="-122"/>
              </a:rPr>
              <a:t>设计使用电动工具和设</a:t>
            </a:r>
            <a:r>
              <a:rPr lang="zh-CN" altLang="en-US" dirty="0" smtClean="0">
                <a:latin typeface="Times New Roman" panose="02020603050405020304" pitchFamily="18" charset="0"/>
                <a:ea typeface="SimSun" panose="02010600030101010101" pitchFamily="2" charset="-122"/>
              </a:rPr>
              <a:t>备 </a:t>
            </a:r>
            <a:endParaRPr lang="en-US"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97</a:t>
            </a:fld>
            <a:endParaRPr lang="en-US" dirty="0"/>
          </a:p>
        </p:txBody>
      </p:sp>
      <p:sp>
        <p:nvSpPr>
          <p:cNvPr id="11" name="Rectangle 10"/>
          <p:cNvSpPr/>
          <p:nvPr/>
        </p:nvSpPr>
        <p:spPr>
          <a:xfrm>
            <a:off x="137160" y="1851170"/>
            <a:ext cx="3901440" cy="584775"/>
          </a:xfrm>
          <a:prstGeom prst="rect">
            <a:avLst/>
          </a:prstGeom>
        </p:spPr>
        <p:txBody>
          <a:bodyPr wrap="square">
            <a:spAutoFit/>
          </a:bodyPr>
          <a:lstStyle/>
          <a:p>
            <a:pPr marL="457200" indent="-457200">
              <a:buClr>
                <a:srgbClr val="0000FF"/>
              </a:buClr>
              <a:buFont typeface="Wingdings" panose="05000000000000000000" pitchFamily="2" charset="2"/>
              <a:buChar char="q"/>
            </a:pPr>
            <a:r>
              <a:rPr lang="en-US" sz="2800" dirty="0" smtClean="0">
                <a:latin typeface="Times New Roman" panose="02020603050405020304" pitchFamily="18" charset="0"/>
                <a:ea typeface="MS PGothic" panose="020B0600070205080204" pitchFamily="34" charset="-128"/>
              </a:rPr>
              <a:t> </a:t>
            </a:r>
            <a:r>
              <a:rPr lang="ja-JP" altLang="en-US" sz="3200" dirty="0">
                <a:latin typeface="Times New Roman" panose="02020603050405020304" pitchFamily="18" charset="0"/>
                <a:cs typeface="Times New Roman" panose="02020603050405020304" pitchFamily="18" charset="0"/>
              </a:rPr>
              <a:t>临时照明</a:t>
            </a:r>
            <a:endParaRPr lang="en-US" sz="3200" dirty="0">
              <a:latin typeface="Times New Roman" panose="02020603050405020304" pitchFamily="18" charset="0"/>
              <a:cs typeface="Times New Roman" panose="02020603050405020304" pitchFamily="18" charset="0"/>
            </a:endParaRPr>
          </a:p>
        </p:txBody>
      </p:sp>
      <p:sp>
        <p:nvSpPr>
          <p:cNvPr id="19" name="Rectangle 18"/>
          <p:cNvSpPr/>
          <p:nvPr/>
        </p:nvSpPr>
        <p:spPr>
          <a:xfrm>
            <a:off x="251460" y="2619613"/>
            <a:ext cx="4206240" cy="2031325"/>
          </a:xfrm>
          <a:prstGeom prst="rect">
            <a:avLst/>
          </a:prstGeom>
        </p:spPr>
        <p:txBody>
          <a:bodyPr wrap="square">
            <a:spAutoFit/>
          </a:bodyPr>
          <a:lstStyle/>
          <a:p>
            <a:pPr marL="0" lvl="1" algn="just">
              <a:lnSpc>
                <a:spcPct val="150000"/>
              </a:lnSpc>
              <a:buClr>
                <a:srgbClr val="3333FF"/>
              </a:buClr>
              <a:buFont typeface="Wingdings" panose="05000000000000000000" pitchFamily="2" charset="2"/>
              <a:buChar char="§"/>
            </a:pPr>
            <a:r>
              <a:rPr lang="en-US" altLang="en-US" sz="2800" kern="0" dirty="0" smtClean="0">
                <a:latin typeface="Times New Roman" panose="02020603050405020304" pitchFamily="18" charset="0"/>
                <a:cs typeface="Times New Roman" panose="02020603050405020304" pitchFamily="18" charset="0"/>
              </a:rPr>
              <a:t> </a:t>
            </a:r>
            <a:r>
              <a:rPr lang="zh-CN" altLang="en-US" sz="2800" kern="0" dirty="0">
                <a:latin typeface="Times New Roman" panose="02020603050405020304" pitchFamily="18" charset="0"/>
                <a:cs typeface="Times New Roman" panose="02020603050405020304" pitchFamily="18" charset="0"/>
              </a:rPr>
              <a:t>插座应为接地类</a:t>
            </a:r>
            <a:r>
              <a:rPr lang="zh-CN" altLang="en-US" sz="2800" kern="0" dirty="0" smtClean="0">
                <a:latin typeface="Times New Roman" panose="02020603050405020304" pitchFamily="18" charset="0"/>
                <a:cs typeface="Times New Roman" panose="02020603050405020304" pitchFamily="18" charset="0"/>
              </a:rPr>
              <a:t>型</a:t>
            </a:r>
            <a:endParaRPr lang="en-US" altLang="zh-CN" sz="2800" kern="0" dirty="0" smtClean="0">
              <a:latin typeface="Times New Roman" panose="02020603050405020304" pitchFamily="18" charset="0"/>
              <a:cs typeface="Times New Roman" panose="02020603050405020304" pitchFamily="18" charset="0"/>
            </a:endParaRPr>
          </a:p>
          <a:p>
            <a:pPr marL="0" lvl="1" algn="just">
              <a:lnSpc>
                <a:spcPct val="150000"/>
              </a:lnSpc>
              <a:buClr>
                <a:srgbClr val="3333FF"/>
              </a:buClr>
              <a:buFont typeface="Wingdings" panose="05000000000000000000" pitchFamily="2" charset="2"/>
              <a:buChar char="§"/>
            </a:pPr>
            <a:endParaRPr lang="en-US" altLang="en-US" sz="2800" kern="0" dirty="0">
              <a:latin typeface="Times New Roman" panose="02020603050405020304" pitchFamily="18" charset="0"/>
              <a:cs typeface="Times New Roman" panose="02020603050405020304" pitchFamily="18" charset="0"/>
            </a:endParaRPr>
          </a:p>
          <a:p>
            <a:pPr marL="0" lvl="1" algn="just">
              <a:lnSpc>
                <a:spcPct val="150000"/>
              </a:lnSpc>
              <a:buClr>
                <a:srgbClr val="3333FF"/>
              </a:buClr>
              <a:buFont typeface="Wingdings" panose="05000000000000000000" pitchFamily="2" charset="2"/>
              <a:buChar char="§"/>
            </a:pPr>
            <a:r>
              <a:rPr lang="en-US" altLang="en-US" sz="2800" kern="0" dirty="0" smtClean="0">
                <a:latin typeface="Times New Roman" panose="02020603050405020304" pitchFamily="18" charset="0"/>
                <a:cs typeface="Times New Roman" panose="02020603050405020304" pitchFamily="18" charset="0"/>
              </a:rPr>
              <a:t> </a:t>
            </a:r>
            <a:r>
              <a:rPr lang="zh-CN" altLang="en-US" sz="2800" kern="0" dirty="0" smtClean="0">
                <a:latin typeface="Times New Roman" panose="02020603050405020304" pitchFamily="18" charset="0"/>
                <a:cs typeface="Times New Roman" panose="02020603050405020304" pitchFamily="18" charset="0"/>
              </a:rPr>
              <a:t>配备重型电线</a:t>
            </a:r>
            <a:endParaRPr lang="en-US" altLang="en-US" sz="2800" kern="0" dirty="0" smtClean="0">
              <a:latin typeface="Times New Roman" panose="02020603050405020304" pitchFamily="18" charset="0"/>
              <a:cs typeface="Times New Roman" panose="02020603050405020304" pitchFamily="18" charset="0"/>
            </a:endParaRPr>
          </a:p>
        </p:txBody>
      </p:sp>
      <p:pic>
        <p:nvPicPr>
          <p:cNvPr id="20" name="Picture 19" descr="It is an example of temporary lighting" title="temporary light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90637" y="2308657"/>
            <a:ext cx="4279586" cy="3518258"/>
          </a:xfrm>
          <a:prstGeom prst="rect">
            <a:avLst/>
          </a:prstGeom>
        </p:spPr>
      </p:pic>
      <p:sp>
        <p:nvSpPr>
          <p:cNvPr id="21" name="Rectangle 20"/>
          <p:cNvSpPr/>
          <p:nvPr/>
        </p:nvSpPr>
        <p:spPr>
          <a:xfrm>
            <a:off x="6094765" y="4312384"/>
            <a:ext cx="915635" cy="1631216"/>
          </a:xfrm>
          <a:prstGeom prst="rect">
            <a:avLst/>
          </a:prstGeom>
        </p:spPr>
        <p:txBody>
          <a:bodyPr wrap="non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
        <p:nvSpPr>
          <p:cNvPr id="12" name="Rectangle 11"/>
          <p:cNvSpPr/>
          <p:nvPr/>
        </p:nvSpPr>
        <p:spPr>
          <a:xfrm>
            <a:off x="2328991" y="6073888"/>
            <a:ext cx="3179075" cy="461665"/>
          </a:xfrm>
          <a:prstGeom prst="rect">
            <a:avLst/>
          </a:prstGeom>
        </p:spPr>
        <p:txBody>
          <a:bodyPr wrap="none">
            <a:spAutoFit/>
          </a:bodyPr>
          <a:lstStyle/>
          <a:p>
            <a:r>
              <a:rPr lang="en-US" altLang="en-US" sz="2400" kern="0" dirty="0">
                <a:latin typeface="Times New Roman" panose="02020603050405020304" pitchFamily="18" charset="0"/>
                <a:cs typeface="Times New Roman" panose="02020603050405020304" pitchFamily="18" charset="0"/>
              </a:rPr>
              <a:t>OSHA</a:t>
            </a:r>
            <a:r>
              <a:rPr lang="ja-JP" altLang="en-US" sz="2400" kern="0" dirty="0">
                <a:latin typeface="Times New Roman" panose="02020603050405020304" pitchFamily="18" charset="0"/>
                <a:cs typeface="Times New Roman" panose="02020603050405020304" pitchFamily="18" charset="0"/>
              </a:rPr>
              <a:t>法规： </a:t>
            </a:r>
            <a:r>
              <a:rPr lang="en-US" altLang="en-US" sz="2400" kern="0" dirty="0" smtClean="0">
                <a:latin typeface="Times New Roman" panose="02020603050405020304" pitchFamily="18" charset="0"/>
                <a:cs typeface="Times New Roman" panose="02020603050405020304" pitchFamily="18" charset="0"/>
                <a:hlinkClick r:id="rId4"/>
              </a:rPr>
              <a:t>1926.405</a:t>
            </a:r>
            <a:endParaRPr lang="en-US" sz="2400" dirty="0"/>
          </a:p>
        </p:txBody>
      </p:sp>
    </p:spTree>
    <p:extLst>
      <p:ext uri="{BB962C8B-B14F-4D97-AF65-F5344CB8AC3E}">
        <p14:creationId xmlns:p14="http://schemas.microsoft.com/office/powerpoint/2010/main" val="411507410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96253" y="960438"/>
            <a:ext cx="8819147" cy="563562"/>
          </a:xfrm>
        </p:spPr>
        <p:txBody>
          <a:bodyPr>
            <a:normAutofit fontScale="90000"/>
          </a:bodyPr>
          <a:lstStyle/>
          <a:p>
            <a:r>
              <a:rPr lang="zh-CN" altLang="en-US" dirty="0" smtClean="0">
                <a:latin typeface="Times New Roman" panose="02020603050405020304" pitchFamily="18" charset="0"/>
                <a:ea typeface="SimSun" panose="02010600030101010101" pitchFamily="2" charset="-122"/>
              </a:rPr>
              <a:t>  遵循</a:t>
            </a:r>
            <a:r>
              <a:rPr lang="zh-CN" altLang="en-US" dirty="0">
                <a:latin typeface="Times New Roman" panose="02020603050405020304" pitchFamily="18" charset="0"/>
                <a:ea typeface="SimSun" panose="02010600030101010101" pitchFamily="2" charset="-122"/>
              </a:rPr>
              <a:t>设计使用电动工具和设备</a:t>
            </a:r>
            <a:endParaRPr lang="en-US"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98</a:t>
            </a:fld>
            <a:endParaRPr lang="en-US" dirty="0"/>
          </a:p>
        </p:txBody>
      </p:sp>
      <p:sp>
        <p:nvSpPr>
          <p:cNvPr id="8" name="Rectangle 7"/>
          <p:cNvSpPr/>
          <p:nvPr/>
        </p:nvSpPr>
        <p:spPr>
          <a:xfrm>
            <a:off x="137160" y="1768720"/>
            <a:ext cx="3901440" cy="584775"/>
          </a:xfrm>
          <a:prstGeom prst="rect">
            <a:avLst/>
          </a:prstGeom>
        </p:spPr>
        <p:txBody>
          <a:bodyPr wrap="square">
            <a:spAutoFit/>
          </a:bodyPr>
          <a:lstStyle/>
          <a:p>
            <a:pPr marL="457200" indent="-457200">
              <a:buClr>
                <a:srgbClr val="0000FF"/>
              </a:buClr>
              <a:buFont typeface="Wingdings" panose="05000000000000000000" pitchFamily="2" charset="2"/>
              <a:buChar char="q"/>
            </a:pPr>
            <a:r>
              <a:rPr lang="ja-JP" altLang="en-US" sz="3200" dirty="0">
                <a:latin typeface="Times New Roman" panose="02020603050405020304" pitchFamily="18" charset="0"/>
                <a:cs typeface="Times New Roman" panose="02020603050405020304" pitchFamily="18" charset="0"/>
              </a:rPr>
              <a:t>临时照明</a:t>
            </a:r>
            <a:endParaRPr lang="en-US" sz="3200" dirty="0">
              <a:latin typeface="Times New Roman" panose="02020603050405020304" pitchFamily="18" charset="0"/>
              <a:cs typeface="Times New Roman" panose="02020603050405020304" pitchFamily="18" charset="0"/>
            </a:endParaRPr>
          </a:p>
        </p:txBody>
      </p:sp>
      <p:sp>
        <p:nvSpPr>
          <p:cNvPr id="12" name="Rectangle 11"/>
          <p:cNvSpPr/>
          <p:nvPr/>
        </p:nvSpPr>
        <p:spPr>
          <a:xfrm>
            <a:off x="251460" y="2665185"/>
            <a:ext cx="4206240" cy="3970318"/>
          </a:xfrm>
          <a:prstGeom prst="rect">
            <a:avLst/>
          </a:prstGeom>
        </p:spPr>
        <p:txBody>
          <a:bodyPr wrap="square">
            <a:spAutoFit/>
          </a:bodyPr>
          <a:lstStyle/>
          <a:p>
            <a:pPr marL="0" lvl="1" algn="just">
              <a:buClr>
                <a:srgbClr val="3333FF"/>
              </a:buClr>
              <a:buFont typeface="Wingdings" panose="05000000000000000000" pitchFamily="2" charset="2"/>
              <a:buChar char="§"/>
            </a:pPr>
            <a:r>
              <a:rPr lang="en-US" altLang="en-US" sz="2800" kern="0" dirty="0" smtClean="0">
                <a:latin typeface="Times New Roman" panose="02020603050405020304" pitchFamily="18" charset="0"/>
                <a:cs typeface="Times New Roman" panose="02020603050405020304" pitchFamily="18" charset="0"/>
              </a:rPr>
              <a:t> </a:t>
            </a:r>
            <a:r>
              <a:rPr lang="zh-CN" altLang="en-US" sz="2800" kern="0" dirty="0">
                <a:latin typeface="Times New Roman" panose="02020603050405020304" pitchFamily="18" charset="0"/>
                <a:cs typeface="Times New Roman" panose="02020603050405020304" pitchFamily="18" charset="0"/>
              </a:rPr>
              <a:t>请勿通过电源线悬挂</a:t>
            </a:r>
            <a:endParaRPr lang="en-US" altLang="en-US" sz="2800" kern="0" dirty="0">
              <a:latin typeface="Times New Roman" panose="02020603050405020304" pitchFamily="18" charset="0"/>
              <a:cs typeface="Times New Roman" panose="02020603050405020304" pitchFamily="18" charset="0"/>
            </a:endParaRPr>
          </a:p>
          <a:p>
            <a:pPr marL="0" lvl="1" algn="just">
              <a:buClr>
                <a:srgbClr val="3333FF"/>
              </a:buClr>
              <a:buFont typeface="Wingdings" panose="05000000000000000000" pitchFamily="2" charset="2"/>
              <a:buChar char="§"/>
            </a:pPr>
            <a:endParaRPr lang="en-US" altLang="en-US" sz="2800" kern="0" dirty="0" smtClean="0">
              <a:latin typeface="Times New Roman" panose="02020603050405020304" pitchFamily="18" charset="0"/>
              <a:cs typeface="Times New Roman" panose="02020603050405020304" pitchFamily="18" charset="0"/>
            </a:endParaRPr>
          </a:p>
          <a:p>
            <a:pPr marL="0" lvl="1" algn="just">
              <a:buClr>
                <a:srgbClr val="3333FF"/>
              </a:buClr>
              <a:buFont typeface="Wingdings" panose="05000000000000000000" pitchFamily="2" charset="2"/>
              <a:buChar char="§"/>
            </a:pPr>
            <a:r>
              <a:rPr lang="en-US" altLang="en-US" sz="2800" kern="0" dirty="0" smtClean="0">
                <a:latin typeface="Times New Roman" panose="02020603050405020304" pitchFamily="18" charset="0"/>
                <a:cs typeface="Times New Roman" panose="02020603050405020304" pitchFamily="18" charset="0"/>
              </a:rPr>
              <a:t> </a:t>
            </a:r>
            <a:r>
              <a:rPr lang="zh-CN" altLang="en-US" sz="2800" kern="0" dirty="0">
                <a:latin typeface="Times New Roman" panose="02020603050405020304" pitchFamily="18" charset="0"/>
                <a:cs typeface="Times New Roman" panose="02020603050405020304" pitchFamily="18" charset="0"/>
              </a:rPr>
              <a:t>必须保护电线免受</a:t>
            </a:r>
            <a:r>
              <a:rPr lang="zh-CN" altLang="en-US" sz="2800" kern="0" dirty="0" smtClean="0">
                <a:latin typeface="Times New Roman" panose="02020603050405020304" pitchFamily="18" charset="0"/>
                <a:cs typeface="Times New Roman" panose="02020603050405020304" pitchFamily="18" charset="0"/>
              </a:rPr>
              <a:t>损坏</a:t>
            </a:r>
            <a:r>
              <a:rPr lang="en-US" altLang="zh-CN" sz="2800" kern="0" dirty="0" smtClean="0">
                <a:latin typeface="Times New Roman" panose="02020603050405020304" pitchFamily="18" charset="0"/>
                <a:cs typeface="Times New Roman" panose="02020603050405020304" pitchFamily="18" charset="0"/>
              </a:rPr>
              <a:t>,</a:t>
            </a:r>
            <a:r>
              <a:rPr lang="zh-CN" altLang="en-US" sz="2800" kern="0" dirty="0" smtClean="0">
                <a:latin typeface="Times New Roman" panose="02020603050405020304" pitchFamily="18" charset="0"/>
                <a:cs typeface="Times New Roman" panose="02020603050405020304" pitchFamily="18" charset="0"/>
              </a:rPr>
              <a:t>必须</a:t>
            </a:r>
            <a:r>
              <a:rPr lang="zh-CN" altLang="en-US" sz="2800" kern="0" dirty="0">
                <a:latin typeface="Times New Roman" panose="02020603050405020304" pitchFamily="18" charset="0"/>
                <a:cs typeface="Times New Roman" panose="02020603050405020304" pitchFamily="18" charset="0"/>
              </a:rPr>
              <a:t>保护灯</a:t>
            </a:r>
            <a:r>
              <a:rPr lang="zh-CN" altLang="en-US" sz="2800" kern="0" dirty="0" smtClean="0">
                <a:latin typeface="Times New Roman" panose="02020603050405020304" pitchFamily="18" charset="0"/>
                <a:cs typeface="Times New Roman" panose="02020603050405020304" pitchFamily="18" charset="0"/>
              </a:rPr>
              <a:t>泡</a:t>
            </a:r>
            <a:endParaRPr lang="en-US" altLang="zh-CN" sz="2800" kern="0" dirty="0" smtClean="0">
              <a:latin typeface="Times New Roman" panose="02020603050405020304" pitchFamily="18" charset="0"/>
              <a:cs typeface="Times New Roman" panose="02020603050405020304" pitchFamily="18" charset="0"/>
            </a:endParaRPr>
          </a:p>
          <a:p>
            <a:pPr marL="0" lvl="1" algn="just">
              <a:buClr>
                <a:srgbClr val="3333FF"/>
              </a:buClr>
              <a:buFont typeface="Wingdings" panose="05000000000000000000" pitchFamily="2" charset="2"/>
              <a:buChar char="§"/>
            </a:pPr>
            <a:endParaRPr lang="en-US" altLang="zh-CN" sz="2800" kern="0" dirty="0" smtClean="0">
              <a:latin typeface="Times New Roman" panose="02020603050405020304" pitchFamily="18" charset="0"/>
              <a:cs typeface="Times New Roman" panose="02020603050405020304" pitchFamily="18" charset="0"/>
            </a:endParaRPr>
          </a:p>
          <a:p>
            <a:pPr marL="0" lvl="1" algn="just">
              <a:buClr>
                <a:srgbClr val="3333FF"/>
              </a:buClr>
              <a:buFont typeface="Wingdings" panose="05000000000000000000" pitchFamily="2" charset="2"/>
              <a:buChar char="§"/>
            </a:pPr>
            <a:r>
              <a:rPr lang="zh-CN" altLang="en-US" sz="2800" kern="0" dirty="0">
                <a:latin typeface="Times New Roman" panose="02020603050405020304" pitchFamily="18" charset="0"/>
                <a:cs typeface="Times New Roman" panose="02020603050405020304" pitchFamily="18" charset="0"/>
              </a:rPr>
              <a:t>必须配备</a:t>
            </a:r>
            <a:r>
              <a:rPr lang="zh-CN" altLang="en-US" sz="2800" kern="0" dirty="0" smtClean="0">
                <a:latin typeface="Times New Roman" panose="02020603050405020304" pitchFamily="18" charset="0"/>
                <a:cs typeface="Times New Roman" panose="02020603050405020304" pitchFamily="18" charset="0"/>
              </a:rPr>
              <a:t>过电流保护装置</a:t>
            </a:r>
            <a:r>
              <a:rPr lang="en-US" altLang="zh-CN" sz="2800" kern="0" dirty="0" smtClean="0">
                <a:latin typeface="Times New Roman" panose="02020603050405020304" pitchFamily="18" charset="0"/>
                <a:cs typeface="Times New Roman" panose="02020603050405020304" pitchFamily="18" charset="0"/>
              </a:rPr>
              <a:t>, </a:t>
            </a:r>
            <a:r>
              <a:rPr lang="zh-CN" altLang="en-US" sz="2800" kern="0" dirty="0" smtClean="0">
                <a:latin typeface="Times New Roman" panose="02020603050405020304" pitchFamily="18" charset="0"/>
                <a:cs typeface="Times New Roman" panose="02020603050405020304" pitchFamily="18" charset="0"/>
              </a:rPr>
              <a:t>例如</a:t>
            </a:r>
            <a:r>
              <a:rPr lang="zh-CN" altLang="en-US" sz="2800" kern="0" dirty="0">
                <a:latin typeface="Times New Roman" panose="02020603050405020304" pitchFamily="18" charset="0"/>
                <a:cs typeface="Times New Roman" panose="02020603050405020304" pitchFamily="18" charset="0"/>
              </a:rPr>
              <a:t>保险丝或断路器</a:t>
            </a:r>
            <a:endParaRPr lang="en-US" altLang="zh-CN" sz="2800" kern="0" dirty="0" smtClean="0">
              <a:latin typeface="Times New Roman" panose="02020603050405020304" pitchFamily="18" charset="0"/>
              <a:cs typeface="Times New Roman" panose="02020603050405020304" pitchFamily="18" charset="0"/>
            </a:endParaRPr>
          </a:p>
          <a:p>
            <a:pPr marL="0" lvl="1" algn="just">
              <a:buClr>
                <a:srgbClr val="3333FF"/>
              </a:buClr>
              <a:buFont typeface="Wingdings" panose="05000000000000000000" pitchFamily="2" charset="2"/>
              <a:buChar char="§"/>
            </a:pPr>
            <a:endParaRPr lang="en-US" altLang="zh-CN" sz="2800" kern="0" dirty="0" smtClean="0">
              <a:latin typeface="Times New Roman" panose="02020603050405020304" pitchFamily="18" charset="0"/>
              <a:cs typeface="Times New Roman" panose="02020603050405020304" pitchFamily="18" charset="0"/>
            </a:endParaRPr>
          </a:p>
          <a:p>
            <a:pPr marL="0" lvl="1" algn="just">
              <a:buClr>
                <a:srgbClr val="3333FF"/>
              </a:buClr>
              <a:buFont typeface="Wingdings" panose="05000000000000000000" pitchFamily="2" charset="2"/>
              <a:buChar char="§"/>
            </a:pPr>
            <a:endParaRPr lang="en-US" altLang="en-US" sz="2800" kern="0" dirty="0" smtClean="0">
              <a:latin typeface="Times New Roman" panose="02020603050405020304" pitchFamily="18" charset="0"/>
              <a:cs typeface="Times New Roman" panose="02020603050405020304" pitchFamily="18" charset="0"/>
            </a:endParaRPr>
          </a:p>
        </p:txBody>
      </p:sp>
      <p:pic>
        <p:nvPicPr>
          <p:cNvPr id="14" name="Picture 13" descr="It is an example of temporary lighting" title="temporary light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57247" y="2218919"/>
            <a:ext cx="3600953" cy="2953162"/>
          </a:xfrm>
          <a:prstGeom prst="rect">
            <a:avLst/>
          </a:prstGeom>
        </p:spPr>
      </p:pic>
      <p:sp>
        <p:nvSpPr>
          <p:cNvPr id="15" name="Rectangle 14"/>
          <p:cNvSpPr/>
          <p:nvPr/>
        </p:nvSpPr>
        <p:spPr>
          <a:xfrm>
            <a:off x="4857247" y="3735081"/>
            <a:ext cx="861133" cy="1569660"/>
          </a:xfrm>
          <a:prstGeom prst="rect">
            <a:avLst/>
          </a:prstGeom>
        </p:spPr>
        <p:txBody>
          <a:bodyPr wrap="none">
            <a:spAutoFit/>
          </a:bodyPr>
          <a:lstStyle/>
          <a:p>
            <a:r>
              <a:rPr lang="en-US" altLang="en-US" sz="9600" b="1" dirty="0" smtClean="0">
                <a:solidFill>
                  <a:srgbClr val="00B050"/>
                </a:solidFill>
                <a:latin typeface="Times New Roman" panose="02020603050405020304" pitchFamily="18" charset="0"/>
                <a:cs typeface="Times New Roman" panose="02020603050405020304" pitchFamily="18" charset="0"/>
              </a:rPr>
              <a:t>√</a:t>
            </a:r>
            <a:endParaRPr lang="en-US" sz="9600" b="1" dirty="0">
              <a:solidFill>
                <a:srgbClr val="00B050"/>
              </a:solidFill>
            </a:endParaRPr>
          </a:p>
        </p:txBody>
      </p:sp>
      <p:sp>
        <p:nvSpPr>
          <p:cNvPr id="11" name="Rectangle 10"/>
          <p:cNvSpPr/>
          <p:nvPr/>
        </p:nvSpPr>
        <p:spPr>
          <a:xfrm>
            <a:off x="4038600" y="6147097"/>
            <a:ext cx="3179075" cy="461665"/>
          </a:xfrm>
          <a:prstGeom prst="rect">
            <a:avLst/>
          </a:prstGeom>
        </p:spPr>
        <p:txBody>
          <a:bodyPr wrap="none">
            <a:spAutoFit/>
          </a:bodyPr>
          <a:lstStyle/>
          <a:p>
            <a:r>
              <a:rPr lang="en-US" altLang="en-US" sz="2400" kern="0" dirty="0">
                <a:latin typeface="Times New Roman" panose="02020603050405020304" pitchFamily="18" charset="0"/>
                <a:cs typeface="Times New Roman" panose="02020603050405020304" pitchFamily="18" charset="0"/>
              </a:rPr>
              <a:t>OSHA</a:t>
            </a:r>
            <a:r>
              <a:rPr lang="ja-JP" altLang="en-US" sz="2400" kern="0" dirty="0">
                <a:latin typeface="Times New Roman" panose="02020603050405020304" pitchFamily="18" charset="0"/>
                <a:cs typeface="Times New Roman" panose="02020603050405020304" pitchFamily="18" charset="0"/>
              </a:rPr>
              <a:t>法规： </a:t>
            </a:r>
            <a:r>
              <a:rPr lang="en-US" altLang="en-US" sz="2400" kern="0" dirty="0" smtClean="0">
                <a:latin typeface="Times New Roman" panose="02020603050405020304" pitchFamily="18" charset="0"/>
                <a:cs typeface="Times New Roman" panose="02020603050405020304" pitchFamily="18" charset="0"/>
                <a:hlinkClick r:id="rId4"/>
              </a:rPr>
              <a:t>1926.405</a:t>
            </a:r>
            <a:endParaRPr lang="en-US" sz="2400" dirty="0"/>
          </a:p>
        </p:txBody>
      </p:sp>
    </p:spTree>
    <p:extLst>
      <p:ext uri="{BB962C8B-B14F-4D97-AF65-F5344CB8AC3E}">
        <p14:creationId xmlns:p14="http://schemas.microsoft.com/office/powerpoint/2010/main" val="208799610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96253" y="762000"/>
            <a:ext cx="8819147" cy="563562"/>
          </a:xfrm>
        </p:spPr>
        <p:txBody>
          <a:bodyPr>
            <a:normAutofit fontScale="90000"/>
          </a:bodyPr>
          <a:lstStyle/>
          <a:p>
            <a:r>
              <a:rPr lang="zh-CN" altLang="en-US" dirty="0">
                <a:latin typeface="Times New Roman" panose="02020603050405020304" pitchFamily="18" charset="0"/>
                <a:ea typeface="SimSun" panose="02010600030101010101" pitchFamily="2" charset="-122"/>
              </a:rPr>
              <a:t>遵循上锁</a:t>
            </a:r>
            <a:r>
              <a:rPr lang="en-US" altLang="zh-CN" dirty="0">
                <a:latin typeface="Times New Roman" panose="02020603050405020304" pitchFamily="18" charset="0"/>
                <a:ea typeface="SimSun" panose="02010600030101010101" pitchFamily="2" charset="-122"/>
              </a:rPr>
              <a:t>/ /</a:t>
            </a:r>
            <a:r>
              <a:rPr lang="zh-CN" altLang="en-US" dirty="0">
                <a:latin typeface="Times New Roman" panose="02020603050405020304" pitchFamily="18" charset="0"/>
                <a:ea typeface="SimSun" panose="02010600030101010101" pitchFamily="2" charset="-122"/>
              </a:rPr>
              <a:t>挂牌程序</a:t>
            </a:r>
            <a:endParaRPr lang="en-US" altLang="en-US" dirty="0" smtClean="0"/>
          </a:p>
        </p:txBody>
      </p:sp>
      <p:sp>
        <p:nvSpPr>
          <p:cNvPr id="2" name="Slide Number Placeholder 1"/>
          <p:cNvSpPr>
            <a:spLocks noGrp="1"/>
          </p:cNvSpPr>
          <p:nvPr>
            <p:ph type="sldNum" sz="quarter" idx="4294967295"/>
          </p:nvPr>
        </p:nvSpPr>
        <p:spPr>
          <a:xfrm>
            <a:off x="7086600" y="6299200"/>
            <a:ext cx="2057400" cy="365125"/>
          </a:xfrm>
        </p:spPr>
        <p:txBody>
          <a:bodyPr/>
          <a:lstStyle/>
          <a:p>
            <a:fld id="{CE4D45F6-FF50-4BC5-8A2D-899CD8EC2ED8}" type="slidenum">
              <a:rPr lang="en-US" smtClean="0"/>
              <a:t>99</a:t>
            </a:fld>
            <a:endParaRPr lang="en-US" dirty="0"/>
          </a:p>
        </p:txBody>
      </p:sp>
      <p:sp>
        <p:nvSpPr>
          <p:cNvPr id="17" name="Rectangle 1"/>
          <p:cNvSpPr>
            <a:spLocks noChangeArrowheads="1"/>
          </p:cNvSpPr>
          <p:nvPr/>
        </p:nvSpPr>
        <p:spPr bwMode="auto">
          <a:xfrm>
            <a:off x="381000" y="2514600"/>
            <a:ext cx="54864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buClr>
                <a:srgbClr val="0000FF"/>
              </a:buClr>
              <a:buFont typeface="Wingdings" panose="05000000000000000000" pitchFamily="2" charset="2"/>
              <a:buChar char="q"/>
            </a:pPr>
            <a:r>
              <a:rPr lang="zh-CN" altLang="en-US" sz="3200" dirty="0">
                <a:latin typeface="Times New Roman" panose="02020603050405020304" pitchFamily="18" charset="0"/>
                <a:cs typeface="Times New Roman" panose="02020603050405020304" pitchFamily="18" charset="0"/>
              </a:rPr>
              <a:t>断电后将锁应用于电源</a:t>
            </a:r>
            <a:endParaRPr lang="en-US" altLang="en-US" sz="3200" dirty="0">
              <a:latin typeface="Times New Roman" panose="02020603050405020304" pitchFamily="18" charset="0"/>
              <a:cs typeface="Times New Roman" panose="02020603050405020304" pitchFamily="18" charset="0"/>
            </a:endParaRPr>
          </a:p>
          <a:p>
            <a:pPr marL="457200" indent="-457200">
              <a:buClr>
                <a:srgbClr val="0000FF"/>
              </a:buClr>
              <a:buFont typeface="Wingdings" panose="05000000000000000000" pitchFamily="2" charset="2"/>
              <a:buChar char="q"/>
            </a:pPr>
            <a:endParaRPr lang="en-US" altLang="zh-CN" sz="3200" dirty="0" smtClean="0">
              <a:latin typeface="Times New Roman" panose="02020603050405020304" pitchFamily="18" charset="0"/>
              <a:cs typeface="Times New Roman" panose="02020603050405020304" pitchFamily="18" charset="0"/>
            </a:endParaRPr>
          </a:p>
          <a:p>
            <a:pPr marL="457200" indent="-457200">
              <a:buClr>
                <a:srgbClr val="0000FF"/>
              </a:buClr>
              <a:buFont typeface="Wingdings" panose="05000000000000000000" pitchFamily="2" charset="2"/>
              <a:buChar char="q"/>
            </a:pPr>
            <a:r>
              <a:rPr lang="zh-CN" altLang="en-US" sz="3200" dirty="0" smtClean="0">
                <a:latin typeface="Times New Roman" panose="02020603050405020304" pitchFamily="18" charset="0"/>
                <a:cs typeface="Times New Roman" panose="02020603050405020304" pitchFamily="18" charset="0"/>
              </a:rPr>
              <a:t>标记</a:t>
            </a:r>
            <a:r>
              <a:rPr lang="zh-CN" altLang="en-US" sz="3200" dirty="0">
                <a:latin typeface="Times New Roman" panose="02020603050405020304" pitchFamily="18" charset="0"/>
                <a:cs typeface="Times New Roman" panose="02020603050405020304" pitchFamily="18" charset="0"/>
              </a:rPr>
              <a:t>停用的控件</a:t>
            </a:r>
            <a:endParaRPr lang="en-US" altLang="en-US" sz="3200" dirty="0">
              <a:latin typeface="Times New Roman" panose="02020603050405020304" pitchFamily="18" charset="0"/>
              <a:cs typeface="Times New Roman" panose="02020603050405020304" pitchFamily="18" charset="0"/>
            </a:endParaRPr>
          </a:p>
        </p:txBody>
      </p:sp>
      <p:sp>
        <p:nvSpPr>
          <p:cNvPr id="34" name="Rectangle 33"/>
          <p:cNvSpPr/>
          <p:nvPr/>
        </p:nvSpPr>
        <p:spPr>
          <a:xfrm>
            <a:off x="1866947" y="6198418"/>
            <a:ext cx="4152853" cy="461665"/>
          </a:xfrm>
          <a:prstGeom prst="rect">
            <a:avLst/>
          </a:prstGeom>
        </p:spPr>
        <p:txBody>
          <a:bodyPr wrap="square">
            <a:spAutoFit/>
          </a:bodyPr>
          <a:lstStyle/>
          <a:p>
            <a:pPr algn="ctr"/>
            <a:r>
              <a:rPr lang="en-US" altLang="en-US" sz="2400" kern="0" dirty="0">
                <a:latin typeface="Times New Roman" panose="02020603050405020304" pitchFamily="18" charset="0"/>
                <a:cs typeface="Times New Roman" panose="02020603050405020304" pitchFamily="18" charset="0"/>
              </a:rPr>
              <a:t>OSHA</a:t>
            </a:r>
            <a:r>
              <a:rPr lang="ja-JP" altLang="en-US" sz="2400" kern="0" dirty="0">
                <a:latin typeface="Times New Roman" panose="02020603050405020304" pitchFamily="18" charset="0"/>
                <a:cs typeface="Times New Roman" panose="02020603050405020304" pitchFamily="18" charset="0"/>
              </a:rPr>
              <a:t>法规： </a:t>
            </a:r>
            <a:r>
              <a:rPr lang="en-US" altLang="en-US" sz="2400" kern="0" dirty="0" smtClean="0">
                <a:latin typeface="Times New Roman" panose="02020603050405020304" pitchFamily="18" charset="0"/>
                <a:cs typeface="Times New Roman" panose="02020603050405020304" pitchFamily="18" charset="0"/>
                <a:hlinkClick r:id="rId3"/>
              </a:rPr>
              <a:t>1926.417</a:t>
            </a:r>
            <a:endParaRPr lang="en-US" sz="2400" dirty="0"/>
          </a:p>
        </p:txBody>
      </p:sp>
      <p:pic>
        <p:nvPicPr>
          <p:cNvPr id="35" name="Picture 4" descr="lockout example" title="lockout exampl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19800" y="1902423"/>
            <a:ext cx="2481032" cy="383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6399183" y="4397667"/>
            <a:ext cx="861133" cy="1569660"/>
          </a:xfrm>
          <a:prstGeom prst="rect">
            <a:avLst/>
          </a:prstGeom>
        </p:spPr>
        <p:txBody>
          <a:bodyPr wrap="none">
            <a:spAutoFit/>
          </a:bodyPr>
          <a:lstStyle/>
          <a:p>
            <a:r>
              <a:rPr lang="en-US" altLang="en-US" sz="9600" b="1" dirty="0" smtClean="0">
                <a:solidFill>
                  <a:srgbClr val="00B050"/>
                </a:solidFill>
                <a:latin typeface="Times New Roman" panose="02020603050405020304" pitchFamily="18" charset="0"/>
                <a:cs typeface="Times New Roman" panose="02020603050405020304" pitchFamily="18" charset="0"/>
              </a:rPr>
              <a:t>√</a:t>
            </a:r>
            <a:endParaRPr lang="en-US" sz="9600" b="1" dirty="0">
              <a:solidFill>
                <a:srgbClr val="00B050"/>
              </a:solidFill>
            </a:endParaRPr>
          </a:p>
        </p:txBody>
      </p:sp>
    </p:spTree>
    <p:extLst>
      <p:ext uri="{BB962C8B-B14F-4D97-AF65-F5344CB8AC3E}">
        <p14:creationId xmlns:p14="http://schemas.microsoft.com/office/powerpoint/2010/main" val="1056538937"/>
      </p:ext>
    </p:extLst>
  </p:cSld>
  <p:clrMapOvr>
    <a:masterClrMapping/>
  </p:clrMapOvr>
  <p:timing>
    <p:tnLst>
      <p:par>
        <p:cTn id="1" dur="indefinite" restart="never" nodeType="tmRoot"/>
      </p:par>
    </p:tnLst>
  </p:timing>
</p:sld>
</file>

<file path=ppt/theme/theme1.xml><?xml version="1.0" encoding="utf-8"?>
<a:theme xmlns:a="http://schemas.openxmlformats.org/drawingml/2006/main" name="15 - Program Requirements 1pm 10.19.16 Robertso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0.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1.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2.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3.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4.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5.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3.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4.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5.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6.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7.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8.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9.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15 - Program Requirements 1pm 10.19.16 Robertson</Template>
  <TotalTime>0</TotalTime>
  <Words>13817</Words>
  <Application>Microsoft Office PowerPoint</Application>
  <PresentationFormat>On-screen Show (4:3)</PresentationFormat>
  <Paragraphs>1417</Paragraphs>
  <Slides>137</Slides>
  <Notes>137</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137</vt:i4>
      </vt:variant>
    </vt:vector>
  </HeadingPairs>
  <TitlesOfParts>
    <vt:vector size="153" baseType="lpstr">
      <vt:lpstr>MS PGothic</vt:lpstr>
      <vt:lpstr>MS PGothic</vt:lpstr>
      <vt:lpstr>SimSun</vt:lpstr>
      <vt:lpstr>SimSun</vt:lpstr>
      <vt:lpstr>AR PL UMing HK</vt:lpstr>
      <vt:lpstr>Arial</vt:lpstr>
      <vt:lpstr>Calibri</vt:lpstr>
      <vt:lpstr>Helvetica Neue</vt:lpstr>
      <vt:lpstr>inherit</vt:lpstr>
      <vt:lpstr>StarSymbol</vt:lpstr>
      <vt:lpstr>Times</vt:lpstr>
      <vt:lpstr>Times New Roman</vt:lpstr>
      <vt:lpstr>Trebuchet MS</vt:lpstr>
      <vt:lpstr>Wingdings</vt:lpstr>
      <vt:lpstr>15 - Program Requirements 1pm 10.19.16 Robertson</vt:lpstr>
      <vt:lpstr>Custom Design</vt:lpstr>
      <vt:lpstr> 施工中的电气危害 </vt:lpstr>
      <vt:lpstr>免责声明</vt:lpstr>
      <vt:lpstr> 目标</vt:lpstr>
      <vt:lpstr>培训流程</vt:lpstr>
      <vt:lpstr>注册</vt:lpstr>
      <vt:lpstr>培训前测试 </vt:lpstr>
      <vt:lpstr>  培训前测试 </vt:lpstr>
      <vt:lpstr>培训模块概述</vt:lpstr>
      <vt:lpstr>培训模块概述  </vt:lpstr>
      <vt:lpstr>培训模块概述 </vt:lpstr>
      <vt:lpstr> 培训模块概述</vt:lpstr>
      <vt:lpstr>职业安全与健康法案下的工人权利</vt:lpstr>
      <vt:lpstr>职业安全与健康法案下的工人权利 </vt:lpstr>
      <vt:lpstr> 职业安全与健康法案下的工人权利</vt:lpstr>
      <vt:lpstr>电气危害统计</vt:lpstr>
      <vt:lpstr>基本术语 </vt:lpstr>
      <vt:lpstr>基本术语  </vt:lpstr>
      <vt:lpstr>基本术语   </vt:lpstr>
      <vt:lpstr> 基本术语 </vt:lpstr>
      <vt:lpstr>  基本术语 </vt:lpstr>
      <vt:lpstr> 基本术语  </vt:lpstr>
      <vt:lpstr>  基本术语   </vt:lpstr>
      <vt:lpstr> 基本术语     </vt:lpstr>
      <vt:lpstr>电气危险符号</vt:lpstr>
      <vt:lpstr>案例研究讨论</vt:lpstr>
      <vt:lpstr>案例研究讨论 </vt:lpstr>
      <vt:lpstr>案例研究讨论  </vt:lpstr>
      <vt:lpstr> 案例研究讨论 </vt:lpstr>
      <vt:lpstr>问题3:人们可以通过棍棒，杆子或扫帚接触电源线吗？</vt:lpstr>
      <vt:lpstr>问题4: 汽车司机可以触摸车架或者金属部件吗？</vt:lpstr>
      <vt:lpstr>问题5: 距离掉落电力线的安全距离是多少？</vt:lpstr>
      <vt:lpstr> 案例研究讨论  </vt:lpstr>
      <vt:lpstr>  案例研究讨论  </vt:lpstr>
      <vt:lpstr> 案例研究讨论</vt:lpstr>
      <vt:lpstr>案例研究讨论   </vt:lpstr>
      <vt:lpstr>  案例研究讨论</vt:lpstr>
      <vt:lpstr>  案例研究讨论   </vt:lpstr>
      <vt:lpstr>  案例研究讨论    </vt:lpstr>
      <vt:lpstr>其他事故报告</vt:lpstr>
      <vt:lpstr> 培训模块概述 </vt:lpstr>
      <vt:lpstr>警告：接下来几张幻灯片中的图片涉及与电气事故相关的伤亡事故，可能会让一些人感到不安。</vt:lpstr>
      <vt:lpstr>电烧伤</vt:lpstr>
      <vt:lpstr>电烧伤 </vt:lpstr>
      <vt:lpstr> 电烧伤</vt:lpstr>
      <vt:lpstr>电击</vt:lpstr>
      <vt:lpstr>触电身亡</vt:lpstr>
      <vt:lpstr> 电击</vt:lpstr>
      <vt:lpstr>电击 </vt:lpstr>
      <vt:lpstr>电弧闪光</vt:lpstr>
      <vt:lpstr>电弧闪光 </vt:lpstr>
      <vt:lpstr> 电弧闪光</vt:lpstr>
      <vt:lpstr>电气火灾 </vt:lpstr>
      <vt:lpstr> 电气火灾  </vt:lpstr>
      <vt:lpstr>电气爆炸</vt:lpstr>
      <vt:lpstr>  培训模块概述 </vt:lpstr>
      <vt:lpstr>事故1: 接触高压电线</vt:lpstr>
      <vt:lpstr>事故1：接触高压电线</vt:lpstr>
      <vt:lpstr>事故1：接触高压电线 </vt:lpstr>
      <vt:lpstr>带电与不带电工作</vt:lpstr>
      <vt:lpstr>带电与不带电工作 </vt:lpstr>
      <vt:lpstr> 事故1: 接触高压电线</vt:lpstr>
      <vt:lpstr>事故2: 缺少接地漏电保护</vt:lpstr>
      <vt:lpstr> 事故2: 缺少接地漏电保护</vt:lpstr>
      <vt:lpstr>事故2: 缺少接地漏电保护 </vt:lpstr>
      <vt:lpstr> 事故2: 缺少接地漏电保护 </vt:lpstr>
      <vt:lpstr>事故3: 接地路线缺少或不连续</vt:lpstr>
      <vt:lpstr>事故3: 接地路线缺少或不连续 </vt:lpstr>
      <vt:lpstr> 事故3: 接地路线缺少或不连续</vt:lpstr>
      <vt:lpstr>事故4: 未按规定使用设备</vt:lpstr>
      <vt:lpstr>事故4: 未按规定使用设备 </vt:lpstr>
      <vt:lpstr>事故5: 不正确使用延长线或柔性电缆</vt:lpstr>
      <vt:lpstr>事故5: 不正确使用延长线或柔性电缆 </vt:lpstr>
      <vt:lpstr>事故6: 接触带电设备或原件</vt:lpstr>
      <vt:lpstr> 培训模块概述  </vt:lpstr>
      <vt:lpstr>保持架空高压电线的安全距离</vt:lpstr>
      <vt:lpstr>保持架空高压电线的安全距离 </vt:lpstr>
      <vt:lpstr> 保持架空高压电线的安全距离 </vt:lpstr>
      <vt:lpstr> 保持架空高压电线的安全距离  </vt:lpstr>
      <vt:lpstr>保持架空高压电线的安全距离  </vt:lpstr>
      <vt:lpstr>使用接地故障断路器(GFCIs) </vt:lpstr>
      <vt:lpstr>使用接地故障断路器 (GFCIs) </vt:lpstr>
      <vt:lpstr>使用接地故障断路器 (GFCIs)  </vt:lpstr>
      <vt:lpstr> 使用接地故障断路器 (GFCIs) </vt:lpstr>
      <vt:lpstr> 使用接地故障断路器 (GFCIs)  </vt:lpstr>
      <vt:lpstr>  使用接地故障断路器 (GFCIs)    </vt:lpstr>
      <vt:lpstr>  使用接地故障断路器 (GFCIs)   </vt:lpstr>
      <vt:lpstr>使用接地棒</vt:lpstr>
      <vt:lpstr>检查便携式工具和延长线</vt:lpstr>
      <vt:lpstr>检查便携式工具和延长线 </vt:lpstr>
      <vt:lpstr>检查便携式工具和延长线  </vt:lpstr>
      <vt:lpstr>检查便携式工具和延长线   </vt:lpstr>
      <vt:lpstr> 检查便携式工具和延长线</vt:lpstr>
      <vt:lpstr> 检查便携式工具和延长线 </vt:lpstr>
      <vt:lpstr>遵循设计使用电动工具和设备</vt:lpstr>
      <vt:lpstr> 遵循设计使用电动工具和设备</vt:lpstr>
      <vt:lpstr>遵循设计使用电动工具和设备 </vt:lpstr>
      <vt:lpstr> 遵循设计使用电动工具和设备 </vt:lpstr>
      <vt:lpstr>  遵循设计使用电动工具和设备</vt:lpstr>
      <vt:lpstr>遵循上锁/ /挂牌程序</vt:lpstr>
      <vt:lpstr>遵循上锁/ /挂牌程序 </vt:lpstr>
      <vt:lpstr> 遵循上锁/ /挂牌程序</vt:lpstr>
      <vt:lpstr>个人保护设备</vt:lpstr>
      <vt:lpstr>个人保护设备 </vt:lpstr>
      <vt:lpstr> 2018年版NFPA 70E：表1307.(C)(15)(c)</vt:lpstr>
      <vt:lpstr> 个人保护设备</vt:lpstr>
      <vt:lpstr> 个人保护设备 </vt:lpstr>
      <vt:lpstr> 个人保护设备  </vt:lpstr>
      <vt:lpstr>隔离电气部件</vt:lpstr>
      <vt:lpstr> 隔离电气部件</vt:lpstr>
      <vt:lpstr> 隔离电气部件 </vt:lpstr>
      <vt:lpstr>培训模块摘要</vt:lpstr>
      <vt:lpstr>  培训模块摘要  </vt:lpstr>
      <vt:lpstr>培训模块摘要 </vt:lpstr>
      <vt:lpstr> 培训模块摘要</vt:lpstr>
      <vt:lpstr>案例分析</vt:lpstr>
      <vt:lpstr>案例分析 </vt:lpstr>
      <vt:lpstr>案例分析  </vt:lpstr>
      <vt:lpstr> 案例分析</vt:lpstr>
      <vt:lpstr>  案例分析</vt:lpstr>
      <vt:lpstr> 案例分析 </vt:lpstr>
      <vt:lpstr>  案例分析  </vt:lpstr>
      <vt:lpstr> 案例分析  </vt:lpstr>
      <vt:lpstr>   案例分析  </vt:lpstr>
      <vt:lpstr>案例分析   </vt:lpstr>
      <vt:lpstr>   案例分析   </vt:lpstr>
      <vt:lpstr>  案例分析   </vt:lpstr>
      <vt:lpstr>   案例分析    </vt:lpstr>
      <vt:lpstr>案例分析    </vt:lpstr>
      <vt:lpstr>案例分析 </vt:lpstr>
      <vt:lpstr> 案例分析 </vt:lpstr>
      <vt:lpstr>案例分析   </vt:lpstr>
      <vt:lpstr> 案例分析  </vt:lpstr>
      <vt:lpstr>有任何问题吗？</vt:lpstr>
      <vt:lpstr>培训后测试</vt:lpstr>
      <vt:lpstr>反馈调查</vt:lpstr>
      <vt:lpstr>培训后测试答案</vt:lpstr>
      <vt:lpstr>结束      谢谢！</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2021-04-23T16:29:06Z</dcterms:created>
  <dcterms:modified xsi:type="dcterms:W3CDTF">2021-05-20T19:38:38Z</dcterms:modified>
</cp:coreProperties>
</file>