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theme/themeOverride3.xml" ContentType="application/vnd.openxmlformats-officedocument.themeOverride+xml"/>
  <Override PartName="/ppt/notesSlides/notesSlide5.xml" ContentType="application/vnd.openxmlformats-officedocument.presentationml.notesSlide+xml"/>
  <Override PartName="/ppt/theme/themeOverride4.xml" ContentType="application/vnd.openxmlformats-officedocument.themeOverride+xml"/>
  <Override PartName="/ppt/notesSlides/notesSlide6.xml" ContentType="application/vnd.openxmlformats-officedocument.presentationml.notesSlide+xml"/>
  <Override PartName="/ppt/theme/themeOverride5.xml" ContentType="application/vnd.openxmlformats-officedocument.themeOverride+xml"/>
  <Override PartName="/ppt/notesSlides/notesSlide7.xml" ContentType="application/vnd.openxmlformats-officedocument.presentationml.notesSlide+xml"/>
  <Override PartName="/ppt/theme/themeOverride6.xml" ContentType="application/vnd.openxmlformats-officedocument.themeOverride+xml"/>
  <Override PartName="/ppt/notesSlides/notesSlide8.xml" ContentType="application/vnd.openxmlformats-officedocument.presentationml.notesSlide+xml"/>
  <Override PartName="/ppt/theme/themeOverride7.xml" ContentType="application/vnd.openxmlformats-officedocument.themeOverride+xml"/>
  <Override PartName="/ppt/notesSlides/notesSlide9.xml" ContentType="application/vnd.openxmlformats-officedocument.presentationml.notesSlide+xml"/>
  <Override PartName="/ppt/theme/themeOverride8.xml" ContentType="application/vnd.openxmlformats-officedocument.themeOverride+xml"/>
  <Override PartName="/ppt/notesSlides/notesSlide10.xml" ContentType="application/vnd.openxmlformats-officedocument.presentationml.notesSlide+xml"/>
  <Override PartName="/ppt/theme/themeOverride9.xml" ContentType="application/vnd.openxmlformats-officedocument.themeOverride+xml"/>
  <Override PartName="/ppt/notesSlides/notesSlide11.xml" ContentType="application/vnd.openxmlformats-officedocument.presentationml.notesSlide+xml"/>
  <Override PartName="/ppt/theme/themeOverride10.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heme/themeOverride11.xml" ContentType="application/vnd.openxmlformats-officedocument.themeOverride+xml"/>
  <Override PartName="/ppt/notesSlides/notesSlide30.xml" ContentType="application/vnd.openxmlformats-officedocument.presentationml.notesSlide+xml"/>
  <Override PartName="/ppt/theme/themeOverride12.xml" ContentType="application/vnd.openxmlformats-officedocument.themeOverr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theme/themeOverride13.xml" ContentType="application/vnd.openxmlformats-officedocument.themeOverride+xml"/>
  <Override PartName="/ppt/notesSlides/notesSlide135.xml" ContentType="application/vnd.openxmlformats-officedocument.presentationml.notesSlide+xml"/>
  <Override PartName="/ppt/theme/themeOverride14.xml" ContentType="application/vnd.openxmlformats-officedocument.themeOverride+xml"/>
  <Override PartName="/ppt/notesSlides/notesSlide136.xml" ContentType="application/vnd.openxmlformats-officedocument.presentationml.notesSlide+xml"/>
  <Override PartName="/ppt/theme/themeOverride15.xml" ContentType="application/vnd.openxmlformats-officedocument.themeOverride+xml"/>
  <Override PartName="/ppt/notesSlides/notesSlide1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72" r:id="rId1"/>
    <p:sldMasterId id="2147483660" r:id="rId2"/>
  </p:sldMasterIdLst>
  <p:notesMasterIdLst>
    <p:notesMasterId r:id="rId140"/>
  </p:notesMasterIdLst>
  <p:handoutMasterIdLst>
    <p:handoutMasterId r:id="rId141"/>
  </p:handoutMasterIdLst>
  <p:sldIdLst>
    <p:sldId id="462" r:id="rId3"/>
    <p:sldId id="558" r:id="rId4"/>
    <p:sldId id="347" r:id="rId5"/>
    <p:sldId id="466" r:id="rId6"/>
    <p:sldId id="467" r:id="rId7"/>
    <p:sldId id="468" r:id="rId8"/>
    <p:sldId id="680" r:id="rId9"/>
    <p:sldId id="475" r:id="rId10"/>
    <p:sldId id="469" r:id="rId11"/>
    <p:sldId id="465" r:id="rId12"/>
    <p:sldId id="476" r:id="rId13"/>
    <p:sldId id="348" r:id="rId14"/>
    <p:sldId id="471" r:id="rId15"/>
    <p:sldId id="556" r:id="rId16"/>
    <p:sldId id="351" r:id="rId17"/>
    <p:sldId id="559" r:id="rId18"/>
    <p:sldId id="560" r:id="rId19"/>
    <p:sldId id="561" r:id="rId20"/>
    <p:sldId id="562" r:id="rId21"/>
    <p:sldId id="563" r:id="rId22"/>
    <p:sldId id="564" r:id="rId23"/>
    <p:sldId id="565" r:id="rId24"/>
    <p:sldId id="566" r:id="rId25"/>
    <p:sldId id="567" r:id="rId26"/>
    <p:sldId id="568" r:id="rId27"/>
    <p:sldId id="569" r:id="rId28"/>
    <p:sldId id="570" r:id="rId29"/>
    <p:sldId id="571" r:id="rId30"/>
    <p:sldId id="362" r:id="rId31"/>
    <p:sldId id="363" r:id="rId32"/>
    <p:sldId id="364" r:id="rId33"/>
    <p:sldId id="572" r:id="rId34"/>
    <p:sldId id="701" r:id="rId35"/>
    <p:sldId id="574" r:id="rId36"/>
    <p:sldId id="577" r:id="rId37"/>
    <p:sldId id="579" r:id="rId38"/>
    <p:sldId id="669" r:id="rId39"/>
    <p:sldId id="578" r:id="rId40"/>
    <p:sldId id="580" r:id="rId41"/>
    <p:sldId id="581" r:id="rId42"/>
    <p:sldId id="582" r:id="rId43"/>
    <p:sldId id="675" r:id="rId44"/>
    <p:sldId id="583" r:id="rId45"/>
    <p:sldId id="584" r:id="rId46"/>
    <p:sldId id="676" r:id="rId47"/>
    <p:sldId id="585" r:id="rId48"/>
    <p:sldId id="586" r:id="rId49"/>
    <p:sldId id="588" r:id="rId50"/>
    <p:sldId id="591" r:id="rId51"/>
    <p:sldId id="589" r:id="rId52"/>
    <p:sldId id="590" r:id="rId53"/>
    <p:sldId id="592" r:id="rId54"/>
    <p:sldId id="593" r:id="rId55"/>
    <p:sldId id="594" r:id="rId56"/>
    <p:sldId id="595" r:id="rId57"/>
    <p:sldId id="596" r:id="rId58"/>
    <p:sldId id="597" r:id="rId59"/>
    <p:sldId id="598" r:id="rId60"/>
    <p:sldId id="700" r:id="rId61"/>
    <p:sldId id="699" r:id="rId62"/>
    <p:sldId id="696" r:id="rId63"/>
    <p:sldId id="599" r:id="rId64"/>
    <p:sldId id="697" r:id="rId65"/>
    <p:sldId id="600" r:id="rId66"/>
    <p:sldId id="601" r:id="rId67"/>
    <p:sldId id="602" r:id="rId68"/>
    <p:sldId id="603" r:id="rId69"/>
    <p:sldId id="605" r:id="rId70"/>
    <p:sldId id="606" r:id="rId71"/>
    <p:sldId id="607" r:id="rId72"/>
    <p:sldId id="608" r:id="rId73"/>
    <p:sldId id="609" r:id="rId74"/>
    <p:sldId id="688" r:id="rId75"/>
    <p:sldId id="610" r:id="rId76"/>
    <p:sldId id="611" r:id="rId77"/>
    <p:sldId id="612" r:id="rId78"/>
    <p:sldId id="614" r:id="rId79"/>
    <p:sldId id="613" r:id="rId80"/>
    <p:sldId id="615" r:id="rId81"/>
    <p:sldId id="616" r:id="rId82"/>
    <p:sldId id="617" r:id="rId83"/>
    <p:sldId id="618" r:id="rId84"/>
    <p:sldId id="619" r:id="rId85"/>
    <p:sldId id="674" r:id="rId86"/>
    <p:sldId id="620" r:id="rId87"/>
    <p:sldId id="621" r:id="rId88"/>
    <p:sldId id="622" r:id="rId89"/>
    <p:sldId id="623" r:id="rId90"/>
    <p:sldId id="624" r:id="rId91"/>
    <p:sldId id="627" r:id="rId92"/>
    <p:sldId id="628" r:id="rId93"/>
    <p:sldId id="629" r:id="rId94"/>
    <p:sldId id="631" r:id="rId95"/>
    <p:sldId id="632" r:id="rId96"/>
    <p:sldId id="633" r:id="rId97"/>
    <p:sldId id="634" r:id="rId98"/>
    <p:sldId id="635" r:id="rId99"/>
    <p:sldId id="636" r:id="rId100"/>
    <p:sldId id="637" r:id="rId101"/>
    <p:sldId id="682" r:id="rId102"/>
    <p:sldId id="683" r:id="rId103"/>
    <p:sldId id="640" r:id="rId104"/>
    <p:sldId id="672" r:id="rId105"/>
    <p:sldId id="695" r:id="rId106"/>
    <p:sldId id="670" r:id="rId107"/>
    <p:sldId id="671" r:id="rId108"/>
    <p:sldId id="641" r:id="rId109"/>
    <p:sldId id="692" r:id="rId110"/>
    <p:sldId id="693" r:id="rId111"/>
    <p:sldId id="698" r:id="rId112"/>
    <p:sldId id="642" r:id="rId113"/>
    <p:sldId id="643" r:id="rId114"/>
    <p:sldId id="673" r:id="rId115"/>
    <p:sldId id="644" r:id="rId116"/>
    <p:sldId id="645" r:id="rId117"/>
    <p:sldId id="646" r:id="rId118"/>
    <p:sldId id="647" r:id="rId119"/>
    <p:sldId id="648" r:id="rId120"/>
    <p:sldId id="649" r:id="rId121"/>
    <p:sldId id="650" r:id="rId122"/>
    <p:sldId id="651" r:id="rId123"/>
    <p:sldId id="652" r:id="rId124"/>
    <p:sldId id="655" r:id="rId125"/>
    <p:sldId id="656" r:id="rId126"/>
    <p:sldId id="657" r:id="rId127"/>
    <p:sldId id="658" r:id="rId128"/>
    <p:sldId id="659" r:id="rId129"/>
    <p:sldId id="660" r:id="rId130"/>
    <p:sldId id="661" r:id="rId131"/>
    <p:sldId id="662" r:id="rId132"/>
    <p:sldId id="665" r:id="rId133"/>
    <p:sldId id="666" r:id="rId134"/>
    <p:sldId id="667" r:id="rId135"/>
    <p:sldId id="514" r:id="rId136"/>
    <p:sldId id="518" r:id="rId137"/>
    <p:sldId id="517" r:id="rId138"/>
    <p:sldId id="668" r:id="rId139"/>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99"/>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217" autoAdjust="0"/>
    <p:restoredTop sz="87132" autoAdjust="0"/>
  </p:normalViewPr>
  <p:slideViewPr>
    <p:cSldViewPr>
      <p:cViewPr varScale="1">
        <p:scale>
          <a:sx n="63" d="100"/>
          <a:sy n="63" d="100"/>
        </p:scale>
        <p:origin x="672" y="53"/>
      </p:cViewPr>
      <p:guideLst>
        <p:guide orient="horz" pos="2160"/>
        <p:guide pos="2880"/>
      </p:guideLst>
    </p:cSldViewPr>
  </p:slideViewPr>
  <p:outlineViewPr>
    <p:cViewPr>
      <p:scale>
        <a:sx n="33" d="100"/>
        <a:sy n="33" d="100"/>
      </p:scale>
      <p:origin x="36" y="26868"/>
    </p:cViewPr>
    <p:sldLst>
      <p:sld r:id="rId1" collapse="1"/>
      <p:sld r:id="rId2" collapse="1"/>
      <p:sld r:id="rId3" collapse="1"/>
    </p:sldLst>
  </p:outlineViewPr>
  <p:notesTextViewPr>
    <p:cViewPr>
      <p:scale>
        <a:sx n="1" d="1"/>
        <a:sy n="1" d="1"/>
      </p:scale>
      <p:origin x="0" y="0"/>
    </p:cViewPr>
  </p:notesTextViewPr>
  <p:sorterViewPr>
    <p:cViewPr>
      <p:scale>
        <a:sx n="100" d="100"/>
        <a:sy n="100" d="100"/>
      </p:scale>
      <p:origin x="0" y="-8610"/>
    </p:cViewPr>
  </p:sorterViewPr>
  <p:notesViewPr>
    <p:cSldViewPr>
      <p:cViewPr varScale="1">
        <p:scale>
          <a:sx n="91" d="100"/>
          <a:sy n="91" d="100"/>
        </p:scale>
        <p:origin x="3726" y="108"/>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theme" Target="theme/theme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slide" Target="slides/slide127.xml"/><Relationship Id="rId137" Type="http://schemas.openxmlformats.org/officeDocument/2006/relationships/slide" Target="slides/slide13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slide" Target="slides/slide130.xml"/><Relationship Id="rId140" Type="http://schemas.openxmlformats.org/officeDocument/2006/relationships/notesMaster" Target="notesMasters/notesMaster1.xml"/><Relationship Id="rId14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14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presProps" Target="presProps.xml"/></Relationships>
</file>

<file path=ppt/_rels/viewProps.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slide" Target="slides/slide13.xml"/><Relationship Id="rId1"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2329" cy="462120"/>
          </a:xfrm>
          <a:prstGeom prst="rect">
            <a:avLst/>
          </a:prstGeom>
        </p:spPr>
        <p:txBody>
          <a:bodyPr vert="horz" lIns="91440" tIns="45720" rIns="91440" bIns="45720" rtlCol="0"/>
          <a:lstStyle>
            <a:lvl1pPr algn="l">
              <a:defRPr sz="1200"/>
            </a:lvl1pPr>
          </a:lstStyle>
          <a:p>
            <a:r>
              <a:rPr lang="en-US" dirty="0" smtClean="0"/>
              <a:t>Southern Illinois University</a:t>
            </a:r>
            <a:endParaRPr lang="en-US" dirty="0"/>
          </a:p>
        </p:txBody>
      </p:sp>
      <p:sp>
        <p:nvSpPr>
          <p:cNvPr id="3" name="Date Placeholder 2"/>
          <p:cNvSpPr>
            <a:spLocks noGrp="1"/>
          </p:cNvSpPr>
          <p:nvPr>
            <p:ph type="dt" sz="quarter" idx="1"/>
          </p:nvPr>
        </p:nvSpPr>
        <p:spPr>
          <a:xfrm>
            <a:off x="3936174" y="0"/>
            <a:ext cx="3012329" cy="462120"/>
          </a:xfrm>
          <a:prstGeom prst="rect">
            <a:avLst/>
          </a:prstGeom>
        </p:spPr>
        <p:txBody>
          <a:bodyPr vert="horz" lIns="91440" tIns="45720" rIns="91440" bIns="45720" rtlCol="0"/>
          <a:lstStyle>
            <a:lvl1pPr algn="r">
              <a:defRPr sz="1200"/>
            </a:lvl1pPr>
          </a:lstStyle>
          <a:p>
            <a:endParaRPr lang="en-US" dirty="0"/>
          </a:p>
        </p:txBody>
      </p:sp>
      <p:sp>
        <p:nvSpPr>
          <p:cNvPr id="4" name="Footer Placeholder 3"/>
          <p:cNvSpPr>
            <a:spLocks noGrp="1"/>
          </p:cNvSpPr>
          <p:nvPr>
            <p:ph type="ftr" sz="quarter" idx="2"/>
          </p:nvPr>
        </p:nvSpPr>
        <p:spPr>
          <a:xfrm>
            <a:off x="1" y="8772378"/>
            <a:ext cx="3012329" cy="462120"/>
          </a:xfrm>
          <a:prstGeom prst="rect">
            <a:avLst/>
          </a:prstGeom>
        </p:spPr>
        <p:txBody>
          <a:bodyPr vert="horz" lIns="91440" tIns="45720" rIns="91440" bIns="45720" rtlCol="0" anchor="b"/>
          <a:lstStyle>
            <a:lvl1pPr algn="l">
              <a:defRPr sz="1200"/>
            </a:lvl1pPr>
          </a:lstStyle>
          <a:p>
            <a:r>
              <a:rPr lang="en-US" dirty="0" smtClean="0"/>
              <a:t>SH-05044-SH8</a:t>
            </a:r>
            <a:endParaRPr lang="en-US" dirty="0"/>
          </a:p>
        </p:txBody>
      </p:sp>
      <p:sp>
        <p:nvSpPr>
          <p:cNvPr id="5" name="Slide Number Placeholder 4"/>
          <p:cNvSpPr>
            <a:spLocks noGrp="1"/>
          </p:cNvSpPr>
          <p:nvPr>
            <p:ph type="sldNum" sz="quarter" idx="3"/>
          </p:nvPr>
        </p:nvSpPr>
        <p:spPr>
          <a:xfrm>
            <a:off x="3936174" y="8772378"/>
            <a:ext cx="3012329" cy="462120"/>
          </a:xfrm>
          <a:prstGeom prst="rect">
            <a:avLst/>
          </a:prstGeom>
        </p:spPr>
        <p:txBody>
          <a:bodyPr vert="horz" lIns="91440" tIns="45720" rIns="91440" bIns="45720" rtlCol="0" anchor="b"/>
          <a:lstStyle>
            <a:lvl1pPr algn="r">
              <a:defRPr sz="1200"/>
            </a:lvl1pPr>
          </a:lstStyle>
          <a:p>
            <a:fld id="{151AD9FE-FD14-4ADD-851A-0274BBA05793}" type="slidenum">
              <a:rPr lang="en-US" smtClean="0"/>
              <a:t>‹#›</a:t>
            </a:fld>
            <a:endParaRPr lang="en-US" dirty="0"/>
          </a:p>
        </p:txBody>
      </p:sp>
    </p:spTree>
    <p:extLst>
      <p:ext uri="{BB962C8B-B14F-4D97-AF65-F5344CB8AC3E}">
        <p14:creationId xmlns:p14="http://schemas.microsoft.com/office/powerpoint/2010/main" val="27320662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3177" tIns="46589" rIns="93177" bIns="46589" rtlCol="0"/>
          <a:lstStyle>
            <a:lvl1pPr algn="l">
              <a:defRPr sz="1200"/>
            </a:lvl1pPr>
          </a:lstStyle>
          <a:p>
            <a:r>
              <a:rPr lang="en-US" dirty="0" smtClean="0"/>
              <a:t>Southern Illinois University</a:t>
            </a:r>
            <a:endParaRPr lang="en-US" dirty="0"/>
          </a:p>
        </p:txBody>
      </p:sp>
      <p:sp>
        <p:nvSpPr>
          <p:cNvPr id="3" name="Date Placeholder 2"/>
          <p:cNvSpPr>
            <a:spLocks noGrp="1"/>
          </p:cNvSpPr>
          <p:nvPr>
            <p:ph type="dt" idx="1"/>
          </p:nvPr>
        </p:nvSpPr>
        <p:spPr>
          <a:xfrm>
            <a:off x="3936768" y="0"/>
            <a:ext cx="3011699" cy="461804"/>
          </a:xfrm>
          <a:prstGeom prst="rect">
            <a:avLst/>
          </a:prstGeom>
        </p:spPr>
        <p:txBody>
          <a:bodyPr vert="horz" lIns="93177" tIns="46589" rIns="93177" bIns="46589" rtlCol="0"/>
          <a:lstStyle>
            <a:lvl1pPr algn="r">
              <a:defRPr sz="1200"/>
            </a:lvl1pPr>
          </a:lstStyle>
          <a:p>
            <a:endParaRPr lang="en-US" dirty="0"/>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9"/>
            <a:ext cx="3011699" cy="461804"/>
          </a:xfrm>
          <a:prstGeom prst="rect">
            <a:avLst/>
          </a:prstGeom>
        </p:spPr>
        <p:txBody>
          <a:bodyPr vert="horz" lIns="93177" tIns="46589" rIns="93177" bIns="46589" rtlCol="0" anchor="b"/>
          <a:lstStyle>
            <a:lvl1pPr algn="l">
              <a:defRPr sz="1200"/>
            </a:lvl1pPr>
          </a:lstStyle>
          <a:p>
            <a:r>
              <a:rPr lang="en-US" dirty="0" smtClean="0"/>
              <a:t>SH-05044-SH8</a:t>
            </a:r>
            <a:endParaRPr lang="en-US" dirty="0"/>
          </a:p>
        </p:txBody>
      </p:sp>
      <p:sp>
        <p:nvSpPr>
          <p:cNvPr id="7" name="Slide Number Placeholder 6"/>
          <p:cNvSpPr>
            <a:spLocks noGrp="1"/>
          </p:cNvSpPr>
          <p:nvPr>
            <p:ph type="sldNum" sz="quarter" idx="5"/>
          </p:nvPr>
        </p:nvSpPr>
        <p:spPr>
          <a:xfrm>
            <a:off x="3936768" y="8772669"/>
            <a:ext cx="3011699" cy="461804"/>
          </a:xfrm>
          <a:prstGeom prst="rect">
            <a:avLst/>
          </a:prstGeom>
        </p:spPr>
        <p:txBody>
          <a:bodyPr vert="horz" lIns="93177" tIns="46589" rIns="93177" bIns="46589" rtlCol="0" anchor="b"/>
          <a:lstStyle>
            <a:lvl1pPr algn="r">
              <a:defRPr sz="1200"/>
            </a:lvl1pPr>
          </a:lstStyle>
          <a:p>
            <a:fld id="{236F376C-05AE-40DA-9153-0868A2A48635}" type="slidenum">
              <a:rPr lang="en-US" smtClean="0"/>
              <a:t>‹#›</a:t>
            </a:fld>
            <a:endParaRPr lang="en-US" dirty="0"/>
          </a:p>
        </p:txBody>
      </p:sp>
    </p:spTree>
    <p:extLst>
      <p:ext uri="{BB962C8B-B14F-4D97-AF65-F5344CB8AC3E}">
        <p14:creationId xmlns:p14="http://schemas.microsoft.com/office/powerpoint/2010/main" val="8915321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hemeOverride" Target="../theme/themeOverride9.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hemeOverride" Target="../theme/themeOverride10.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3" Type="http://schemas.openxmlformats.org/officeDocument/2006/relationships/slide" Target="../slides/slide134.xml"/><Relationship Id="rId2" Type="http://schemas.openxmlformats.org/officeDocument/2006/relationships/notesMaster" Target="../notesMasters/notesMaster1.xml"/><Relationship Id="rId1" Type="http://schemas.openxmlformats.org/officeDocument/2006/relationships/themeOverride" Target="../theme/themeOverride13.xml"/></Relationships>
</file>

<file path=ppt/notesSlides/_rels/notesSlide135.xml.rels><?xml version="1.0" encoding="UTF-8" standalone="yes"?>
<Relationships xmlns="http://schemas.openxmlformats.org/package/2006/relationships"><Relationship Id="rId3" Type="http://schemas.openxmlformats.org/officeDocument/2006/relationships/slide" Target="../slides/slide135.xml"/><Relationship Id="rId2" Type="http://schemas.openxmlformats.org/officeDocument/2006/relationships/notesMaster" Target="../notesMasters/notesMaster1.xml"/><Relationship Id="rId1" Type="http://schemas.openxmlformats.org/officeDocument/2006/relationships/themeOverride" Target="../theme/themeOverride14.xml"/></Relationships>
</file>

<file path=ppt/notesSlides/_rels/notesSlide136.xml.rels><?xml version="1.0" encoding="UTF-8" standalone="yes"?>
<Relationships xmlns="http://schemas.openxmlformats.org/package/2006/relationships"><Relationship Id="rId3" Type="http://schemas.openxmlformats.org/officeDocument/2006/relationships/slide" Target="../slides/slide136.xml"/><Relationship Id="rId2" Type="http://schemas.openxmlformats.org/officeDocument/2006/relationships/notesMaster" Target="../notesMasters/notesMaster1.xml"/><Relationship Id="rId1" Type="http://schemas.openxmlformats.org/officeDocument/2006/relationships/themeOverride" Target="../theme/themeOverride15.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hemeOverride" Target="../theme/themeOverride1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hemeOverride" Target="../theme/themeOverride2.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hemeOverride" Target="../theme/themeOverride12.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esfi.org/resource/downed-power-lines-261"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hemeOverride" Target="../theme/themeOverride3.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hemeOverride" Target="../theme/themeOverride4.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8" Type="http://schemas.openxmlformats.org/officeDocument/2006/relationships/hyperlink" Target="https://www.osha.gov/SLTC/etools/electric_power/energized_deenergized.html" TargetMode="External"/><Relationship Id="rId3" Type="http://schemas.openxmlformats.org/officeDocument/2006/relationships/hyperlink" Target="https://www.osha.gov/pls/oshaweb/owadisp.show_document?p_table=STANDARDS&amp;p_id=9868#1910.269(x)" TargetMode="External"/><Relationship Id="rId7" Type="http://schemas.openxmlformats.org/officeDocument/2006/relationships/hyperlink" Target="https://www.osha.gov/SLTC/etools/electric_power/energized_liveline_barehand.html" TargetMode="External"/><Relationship Id="rId2" Type="http://schemas.openxmlformats.org/officeDocument/2006/relationships/slide" Target="../slides/slide59.xml"/><Relationship Id="rId1" Type="http://schemas.openxmlformats.org/officeDocument/2006/relationships/notesMaster" Target="../notesMasters/notesMaster1.xml"/><Relationship Id="rId6" Type="http://schemas.openxmlformats.org/officeDocument/2006/relationships/hyperlink" Target="https://www.osha.gov/pls/oshaweb/owadisp.show_document?p_table=STANDARDS&amp;p_id=9868#1910.269(q)(3)(vi)" TargetMode="External"/><Relationship Id="rId5" Type="http://schemas.openxmlformats.org/officeDocument/2006/relationships/hyperlink" Target="https://www.osha.gov/pls/oshaweb/owadisp.show_document?p_table=STANDARDS&amp;p_id=9868#1910.269(q)(3)(iii)" TargetMode="External"/><Relationship Id="rId4" Type="http://schemas.openxmlformats.org/officeDocument/2006/relationships/hyperlink" Target="https://www.osha.gov/pls/oshaweb/owadisp.show_document?p_table=STANDARDS&amp;p_id=9868#1910.269(q)(3)" TargetMode="Externa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hemeOverride" Target="../theme/themeOverride5.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s://engineering.mit.edu/engage/ask-an-engineer/how-do-birds-sit-on-high-voltage-power-lines-without-getting-electrocuted/" TargetMode="External"/><Relationship Id="rId2" Type="http://schemas.openxmlformats.org/officeDocument/2006/relationships/slide" Target="../slides/slide60.xml"/><Relationship Id="rId1" Type="http://schemas.openxmlformats.org/officeDocument/2006/relationships/notesMaster" Target="../notesMasters/notesMaster1.xml"/><Relationship Id="rId4" Type="http://schemas.openxmlformats.org/officeDocument/2006/relationships/hyperlink" Target="https://books.google.com/books?id=YtmIBwAAQBAJ&amp;pg=PA210&amp;lpg=PA210&amp;dq=lineman+wand+equalize+potencial&amp;source=bl&amp;ots=chFPaE0mdC&amp;sig=ACfU3U3LcC4uTWJXGrBl2D7h1LIOIm6pTA&amp;hl=en&amp;sa=X&amp;ved=2ahUKEwi6o56H5YbkAhVRPn0KHcqJDSAQ6AEwCXoECAoQAQ#v=onepage&amp;q=lineman%20wand%20equalize%20potencial&amp;f=false" TargetMode="Externa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hemeOverride" Target="../theme/themeOverride6.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hemeOverride" Target="../theme/themeOverride7.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hemeOverride" Target="../theme/themeOverride8.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fontAlgn="base">
              <a:spcBef>
                <a:spcPct val="30000"/>
              </a:spcBef>
              <a:spcAft>
                <a:spcPct val="0"/>
              </a:spcAft>
              <a:defRPr/>
            </a:pPr>
            <a:endParaRPr lang="en-US" baseline="0" dirty="0" smtClean="0">
              <a:solidFill>
                <a:srgbClr val="000000"/>
              </a:solidFill>
              <a:latin typeface="Arial" charset="0"/>
            </a:endParaRPr>
          </a:p>
        </p:txBody>
      </p:sp>
      <p:sp>
        <p:nvSpPr>
          <p:cNvPr id="8" name="Slide Number Placeholder 7"/>
          <p:cNvSpPr>
            <a:spLocks noGrp="1"/>
          </p:cNvSpPr>
          <p:nvPr>
            <p:ph type="sldNum" sz="quarter" idx="10"/>
          </p:nvPr>
        </p:nvSpPr>
        <p:spPr/>
        <p:txBody>
          <a:bodyPr/>
          <a:lstStyle/>
          <a:p>
            <a:fld id="{236F376C-05AE-40DA-9153-0868A2A48635}" type="slidenum">
              <a:rPr lang="en-US" smtClean="0"/>
              <a:t>1</a:t>
            </a:fld>
            <a:endParaRPr lang="en-US" dirty="0"/>
          </a:p>
        </p:txBody>
      </p:sp>
    </p:spTree>
    <p:extLst>
      <p:ext uri="{BB962C8B-B14F-4D97-AF65-F5344CB8AC3E}">
        <p14:creationId xmlns:p14="http://schemas.microsoft.com/office/powerpoint/2010/main" val="4200933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1255713" y="717550"/>
            <a:ext cx="4799012" cy="3600450"/>
          </a:xfrm>
        </p:spPr>
      </p:sp>
      <p:sp>
        <p:nvSpPr>
          <p:cNvPr id="26627" name="Notes Placeholder 2"/>
          <p:cNvSpPr>
            <a:spLocks noGrp="1" noChangeArrowheads="1"/>
          </p:cNvSpPr>
          <p:nvPr>
            <p:ph type="body" idx="1"/>
          </p:nvPr>
        </p:nvSpPr>
        <p:spPr>
          <a:noFill/>
        </p:spPr>
        <p:txBody>
          <a:bodyPr anchor="t"/>
          <a:lstStyle/>
          <a:p>
            <a:endParaRPr lang="en-US" altLang="en-US" dirty="0" smtClean="0"/>
          </a:p>
        </p:txBody>
      </p:sp>
      <p:sp>
        <p:nvSpPr>
          <p:cNvPr id="26628" name="Slide Number Placeholder 3"/>
          <p:cNvSpPr txBox="1">
            <a:spLocks noGrp="1" noChangeArrowheads="1"/>
          </p:cNvSpPr>
          <p:nvPr/>
        </p:nvSpPr>
        <p:spPr bwMode="auto">
          <a:xfrm>
            <a:off x="4144963" y="9120188"/>
            <a:ext cx="31686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49" tIns="46445" rIns="93249" bIns="46445" anchor="b"/>
          <a:lstStyle>
            <a:lvl1pPr>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1pPr>
            <a:lvl2pPr marL="742950" indent="-28575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2pPr>
            <a:lvl3pPr marL="11430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3pPr>
            <a:lvl4pPr marL="16002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4pPr>
            <a:lvl5pPr marL="20574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5pPr>
            <a:lvl6pPr marL="25146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6pPr>
            <a:lvl7pPr marL="29718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7pPr>
            <a:lvl8pPr marL="34290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8pPr>
            <a:lvl9pPr marL="38862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9pPr>
          </a:lstStyle>
          <a:p>
            <a:pPr algn="r" eaLnBrk="1" hangingPunct="1">
              <a:buSzPct val="45000"/>
              <a:buFont typeface="StarSymbol" charset="0"/>
              <a:buNone/>
            </a:pPr>
            <a:fld id="{16F7CAB5-C6BB-4759-8763-0644849A5342}" type="slidenum">
              <a:rPr lang="en-US" altLang="en-US" sz="1200">
                <a:solidFill>
                  <a:srgbClr val="000000"/>
                </a:solidFill>
                <a:latin typeface="Times New Roman" panose="02020603050405020304" pitchFamily="18" charset="0"/>
                <a:ea typeface="SimSun" panose="02010600030101010101" pitchFamily="2" charset="-122"/>
                <a:cs typeface="AR PL UMing HK" charset="0"/>
              </a:rPr>
              <a:pPr algn="r" eaLnBrk="1" hangingPunct="1">
                <a:buSzPct val="45000"/>
                <a:buFont typeface="StarSymbol" charset="0"/>
                <a:buNone/>
              </a:pPr>
              <a:t>10</a:t>
            </a:fld>
            <a:endParaRPr lang="en-US" altLang="en-US" sz="1200" dirty="0">
              <a:solidFill>
                <a:srgbClr val="000000"/>
              </a:solidFill>
              <a:latin typeface="Times New Roman" panose="02020603050405020304" pitchFamily="18" charset="0"/>
              <a:ea typeface="SimSun" panose="02010600030101010101" pitchFamily="2" charset="-122"/>
              <a:cs typeface="AR PL UMing HK" charset="0"/>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10</a:t>
            </a:fld>
            <a:endParaRPr lang="en-US" dirty="0"/>
          </a:p>
        </p:txBody>
      </p:sp>
    </p:spTree>
    <p:extLst>
      <p:ext uri="{BB962C8B-B14F-4D97-AF65-F5344CB8AC3E}">
        <p14:creationId xmlns:p14="http://schemas.microsoft.com/office/powerpoint/2010/main" val="923709289"/>
      </p:ext>
    </p:extLst>
  </p:cSld>
  <p:clrMapOvr>
    <a:overrideClrMapping bg1="lt1" tx1="dk1" bg2="lt2" tx2="dk2" accent1="accent1" accent2="accent2" accent3="accent3" accent4="accent4" accent5="accent5" accent6="accent6" hlink="hlink" folHlink="folHlink"/>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lang="en-US" altLang="en-US" sz="1200" b="1" dirty="0" smtClean="0"/>
              <a:t>Note for Trainer:</a:t>
            </a:r>
          </a:p>
          <a:p>
            <a:pPr>
              <a:spcBef>
                <a:spcPct val="50000"/>
              </a:spcBef>
            </a:pPr>
            <a:endParaRPr lang="en-US" altLang="en-US" sz="1200" b="1" dirty="0" smtClean="0">
              <a:latin typeface="+mn-lt"/>
            </a:endParaRPr>
          </a:p>
          <a:p>
            <a:pPr>
              <a:spcBef>
                <a:spcPct val="50000"/>
              </a:spcBef>
            </a:pPr>
            <a:r>
              <a:rPr lang="en-US" altLang="en-US" sz="1200" dirty="0" smtClean="0">
                <a:latin typeface="Arial" panose="020B0604020202020204" pitchFamily="34" charset="0"/>
              </a:rPr>
              <a:t>Reference 1926.417:</a:t>
            </a:r>
          </a:p>
          <a:p>
            <a:r>
              <a:rPr lang="en-US" altLang="en-US" sz="1200" b="1" dirty="0" smtClean="0">
                <a:latin typeface="Arial" panose="020B0604020202020204" pitchFamily="34" charset="0"/>
              </a:rPr>
              <a:t>(a) Controls.</a:t>
            </a:r>
            <a:r>
              <a:rPr lang="en-US" altLang="en-US" sz="1200" dirty="0" smtClean="0">
                <a:latin typeface="Arial" panose="020B0604020202020204" pitchFamily="34" charset="0"/>
              </a:rPr>
              <a:t> Controls that are to be deactivated during the course of work on energized or de-energized equipment or circuits shall be tagged.</a:t>
            </a:r>
          </a:p>
          <a:p>
            <a:r>
              <a:rPr lang="en-US" altLang="en-US" sz="1200" b="1" dirty="0" smtClean="0">
                <a:latin typeface="Arial" panose="020B0604020202020204" pitchFamily="34" charset="0"/>
              </a:rPr>
              <a:t>(b) Equipment and circuits.</a:t>
            </a:r>
            <a:r>
              <a:rPr lang="en-US" altLang="en-US" sz="1200" dirty="0" smtClean="0">
                <a:latin typeface="Arial" panose="020B0604020202020204" pitchFamily="34" charset="0"/>
              </a:rPr>
              <a:t> Equipment or circuits that are deenergized shall be rendered inoperative and shall have tags attached at all points where such equipment or circuits can be energized.</a:t>
            </a:r>
          </a:p>
          <a:p>
            <a:r>
              <a:rPr lang="en-US" altLang="en-US" sz="1200" b="1" dirty="0" smtClean="0">
                <a:latin typeface="Arial" panose="020B0604020202020204" pitchFamily="34" charset="0"/>
              </a:rPr>
              <a:t>(c) Tags.</a:t>
            </a:r>
            <a:r>
              <a:rPr lang="en-US" altLang="en-US" sz="1200" dirty="0" smtClean="0">
                <a:latin typeface="Arial" panose="020B0604020202020204" pitchFamily="34" charset="0"/>
              </a:rPr>
              <a:t> Tags shall be placed to identify plainly the equipment or circuits being worked on.</a:t>
            </a:r>
          </a:p>
        </p:txBody>
      </p:sp>
      <p:sp>
        <p:nvSpPr>
          <p:cNvPr id="4" name="Slide Number Placeholder 3"/>
          <p:cNvSpPr>
            <a:spLocks noGrp="1"/>
          </p:cNvSpPr>
          <p:nvPr>
            <p:ph type="sldNum" sz="quarter" idx="10"/>
          </p:nvPr>
        </p:nvSpPr>
        <p:spPr/>
        <p:txBody>
          <a:bodyPr/>
          <a:lstStyle/>
          <a:p>
            <a:fld id="{236F376C-05AE-40DA-9153-0868A2A48635}" type="slidenum">
              <a:rPr lang="en-US" smtClean="0"/>
              <a:t>100</a:t>
            </a:fld>
            <a:endParaRPr lang="en-US" dirty="0"/>
          </a:p>
        </p:txBody>
      </p:sp>
    </p:spTree>
    <p:extLst>
      <p:ext uri="{BB962C8B-B14F-4D97-AF65-F5344CB8AC3E}">
        <p14:creationId xmlns:p14="http://schemas.microsoft.com/office/powerpoint/2010/main" val="238768985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lang="en-US" altLang="en-US" sz="1200" b="1" dirty="0" smtClean="0"/>
              <a:t>Note for Trainer:</a:t>
            </a:r>
          </a:p>
          <a:p>
            <a:pPr>
              <a:spcBef>
                <a:spcPct val="50000"/>
              </a:spcBef>
            </a:pPr>
            <a:endParaRPr lang="en-US" altLang="en-US" sz="1200" b="1" dirty="0" smtClean="0">
              <a:latin typeface="+mn-lt"/>
            </a:endParaRPr>
          </a:p>
          <a:p>
            <a:pPr>
              <a:spcBef>
                <a:spcPct val="50000"/>
              </a:spcBef>
            </a:pPr>
            <a:r>
              <a:rPr lang="en-US" altLang="en-US" sz="1200" b="0" dirty="0" smtClean="0">
                <a:latin typeface="+mn-lt"/>
              </a:rPr>
              <a:t>Interactive</a:t>
            </a:r>
            <a:r>
              <a:rPr lang="en-US" altLang="en-US" sz="1200" b="0" baseline="0" dirty="0" smtClean="0">
                <a:latin typeface="+mn-lt"/>
              </a:rPr>
              <a:t> Case Study with four questions for students to discuss</a:t>
            </a:r>
            <a:endParaRPr lang="en-US" altLang="en-US" sz="1200" b="0" dirty="0" smtClean="0">
              <a:latin typeface="+mn-lt"/>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101</a:t>
            </a:fld>
            <a:endParaRPr lang="en-US" dirty="0"/>
          </a:p>
        </p:txBody>
      </p:sp>
    </p:spTree>
    <p:extLst>
      <p:ext uri="{BB962C8B-B14F-4D97-AF65-F5344CB8AC3E}">
        <p14:creationId xmlns:p14="http://schemas.microsoft.com/office/powerpoint/2010/main" val="285707464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en-US" dirty="0" smtClean="0"/>
              <a:t>https://www.bradyid.com/applications/arc-flash-labeling-requirements</a:t>
            </a:r>
          </a:p>
          <a:p>
            <a:r>
              <a:rPr lang="en-US" dirty="0" smtClean="0"/>
              <a:t>https://www.osha.gov/SLTC/etools/electric_power/personal_protective_equipment.html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102</a:t>
            </a:fld>
            <a:endParaRPr lang="en-US" dirty="0"/>
          </a:p>
        </p:txBody>
      </p:sp>
    </p:spTree>
    <p:extLst>
      <p:ext uri="{BB962C8B-B14F-4D97-AF65-F5344CB8AC3E}">
        <p14:creationId xmlns:p14="http://schemas.microsoft.com/office/powerpoint/2010/main" val="144771066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dirty="0" smtClean="0"/>
              <a:t>Full version of NFPA-70E document</a:t>
            </a:r>
            <a:r>
              <a:rPr lang="en-GB" altLang="en-US" sz="1200" baseline="0" dirty="0" smtClean="0"/>
              <a:t> is from </a:t>
            </a:r>
            <a:r>
              <a:rPr lang="en-GB" altLang="en-US" sz="1200" dirty="0" smtClean="0"/>
              <a:t>https://www.nfpa.org/codes-and-standards/all-codes-and-standards/list-of-codes-and-standards/detail?code=70E</a:t>
            </a:r>
          </a:p>
        </p:txBody>
      </p:sp>
      <p:sp>
        <p:nvSpPr>
          <p:cNvPr id="4" name="Slide Number Placeholder 3"/>
          <p:cNvSpPr>
            <a:spLocks noGrp="1"/>
          </p:cNvSpPr>
          <p:nvPr>
            <p:ph type="sldNum" sz="quarter" idx="10"/>
          </p:nvPr>
        </p:nvSpPr>
        <p:spPr/>
        <p:txBody>
          <a:bodyPr/>
          <a:lstStyle/>
          <a:p>
            <a:fld id="{236F376C-05AE-40DA-9153-0868A2A48635}" type="slidenum">
              <a:rPr lang="en-US" smtClean="0"/>
              <a:t>103</a:t>
            </a:fld>
            <a:endParaRPr lang="en-US" dirty="0"/>
          </a:p>
        </p:txBody>
      </p:sp>
    </p:spTree>
    <p:extLst>
      <p:ext uri="{BB962C8B-B14F-4D97-AF65-F5344CB8AC3E}">
        <p14:creationId xmlns:p14="http://schemas.microsoft.com/office/powerpoint/2010/main" val="2928821778"/>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Times New Roman" panose="02020603050405020304" pitchFamily="18" charset="0"/>
                <a:cs typeface="Times New Roman" panose="02020603050405020304" pitchFamily="18" charset="0"/>
              </a:rPr>
              <a:t>Note</a:t>
            </a:r>
            <a:r>
              <a:rPr lang="en-US" sz="1200" baseline="0" dirty="0" smtClean="0">
                <a:latin typeface="Times New Roman" panose="02020603050405020304" pitchFamily="18" charset="0"/>
                <a:cs typeface="Times New Roman" panose="02020603050405020304" pitchFamily="18" charset="0"/>
              </a:rPr>
              <a:t> for Trainer:</a:t>
            </a:r>
          </a:p>
          <a:p>
            <a:endParaRPr lang="en-US" sz="1200" baseline="0" dirty="0" smtClean="0">
              <a:latin typeface="Times New Roman" panose="02020603050405020304" pitchFamily="18" charset="0"/>
              <a:cs typeface="Times New Roman" panose="02020603050405020304" pitchFamily="18" charset="0"/>
            </a:endParaRPr>
          </a:p>
          <a:p>
            <a:r>
              <a:rPr lang="en-US" sz="1200" dirty="0" smtClean="0">
                <a:latin typeface="Times New Roman" panose="02020603050405020304" pitchFamily="18" charset="0"/>
                <a:cs typeface="Times New Roman" panose="02020603050405020304" pitchFamily="18" charset="0"/>
              </a:rPr>
              <a:t>Reference:</a:t>
            </a:r>
          </a:p>
          <a:p>
            <a:r>
              <a:rPr lang="en-US" sz="1200" dirty="0" smtClean="0">
                <a:latin typeface="Times New Roman" panose="02020603050405020304" pitchFamily="18" charset="0"/>
                <a:cs typeface="Times New Roman" panose="02020603050405020304" pitchFamily="18" charset="0"/>
              </a:rPr>
              <a:t>2018 edition of NFPA 70E:</a:t>
            </a:r>
            <a:r>
              <a:rPr lang="en-US" sz="1200" baseline="0" dirty="0" smtClean="0">
                <a:latin typeface="Times New Roman" panose="02020603050405020304" pitchFamily="18" charset="0"/>
                <a:cs typeface="Times New Roman" panose="02020603050405020304" pitchFamily="18" charset="0"/>
              </a:rPr>
              <a:t> </a:t>
            </a:r>
            <a:r>
              <a:rPr lang="en-US" sz="1200" dirty="0" smtClean="0">
                <a:latin typeface="Times New Roman" panose="02020603050405020304" pitchFamily="18" charset="0"/>
                <a:cs typeface="Times New Roman" panose="02020603050405020304" pitchFamily="18" charset="0"/>
              </a:rPr>
              <a:t>Table 1307.(C)(15)(c) Personal Protective Equipment(PPE)</a:t>
            </a:r>
            <a:endParaRPr lang="en-US" dirty="0"/>
          </a:p>
        </p:txBody>
      </p:sp>
      <p:sp>
        <p:nvSpPr>
          <p:cNvPr id="4" name="Slide Number Placeholder 3"/>
          <p:cNvSpPr>
            <a:spLocks noGrp="1"/>
          </p:cNvSpPr>
          <p:nvPr>
            <p:ph type="sldNum" sz="quarter" idx="10"/>
          </p:nvPr>
        </p:nvSpPr>
        <p:spPr/>
        <p:txBody>
          <a:bodyPr/>
          <a:lstStyle/>
          <a:p>
            <a:fld id="{236F376C-05AE-40DA-9153-0868A2A48635}" type="slidenum">
              <a:rPr lang="en-US" smtClean="0"/>
              <a:t>104</a:t>
            </a:fld>
            <a:endParaRPr lang="en-US" dirty="0"/>
          </a:p>
        </p:txBody>
      </p:sp>
    </p:spTree>
    <p:extLst>
      <p:ext uri="{BB962C8B-B14F-4D97-AF65-F5344CB8AC3E}">
        <p14:creationId xmlns:p14="http://schemas.microsoft.com/office/powerpoint/2010/main" val="81212912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105</a:t>
            </a:fld>
            <a:endParaRPr lang="en-US" dirty="0"/>
          </a:p>
        </p:txBody>
      </p:sp>
    </p:spTree>
    <p:extLst>
      <p:ext uri="{BB962C8B-B14F-4D97-AF65-F5344CB8AC3E}">
        <p14:creationId xmlns:p14="http://schemas.microsoft.com/office/powerpoint/2010/main" val="174368270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en-US" dirty="0" smtClean="0"/>
              <a:t>From </a:t>
            </a:r>
            <a:r>
              <a:rPr lang="en-US" altLang="en-US" sz="1200" b="1" dirty="0" smtClean="0">
                <a:latin typeface="Arial" panose="020B0604020202020204" pitchFamily="34" charset="0"/>
                <a:cs typeface="Arial" panose="020B0604020202020204" pitchFamily="34" charset="0"/>
              </a:rPr>
              <a:t>SH-20-843-SH0</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106</a:t>
            </a:fld>
            <a:endParaRPr lang="en-US" dirty="0"/>
          </a:p>
        </p:txBody>
      </p:sp>
    </p:spTree>
    <p:extLst>
      <p:ext uri="{BB962C8B-B14F-4D97-AF65-F5344CB8AC3E}">
        <p14:creationId xmlns:p14="http://schemas.microsoft.com/office/powerpoint/2010/main" val="88640786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smtClean="0"/>
              <a:t>Note for Trainer: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1" dirty="0" smtClean="0"/>
          </a:p>
          <a:p>
            <a:r>
              <a:rPr lang="en-US" dirty="0" smtClean="0"/>
              <a:t>It is important to know that all hard hats contain a label of certification on the inside of the hard hat shell. This label identifies the type and class standards the hard hat was designed to meet.</a:t>
            </a: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107</a:t>
            </a:fld>
            <a:endParaRPr lang="en-US" dirty="0"/>
          </a:p>
        </p:txBody>
      </p:sp>
    </p:spTree>
    <p:extLst>
      <p:ext uri="{BB962C8B-B14F-4D97-AF65-F5344CB8AC3E}">
        <p14:creationId xmlns:p14="http://schemas.microsoft.com/office/powerpoint/2010/main" val="712664608"/>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lang="en-US" altLang="en-US" sz="1200" b="1" dirty="0" smtClean="0"/>
              <a:t>Note for Trainer:</a:t>
            </a:r>
          </a:p>
          <a:p>
            <a:pPr>
              <a:spcBef>
                <a:spcPct val="50000"/>
              </a:spcBef>
            </a:pPr>
            <a:r>
              <a:rPr lang="en-US" altLang="en-US" dirty="0" smtClean="0">
                <a:latin typeface="Arial" panose="020B0604020202020204" pitchFamily="34" charset="0"/>
              </a:rPr>
              <a:t>Reference 1926.403(i)(2)(i)</a:t>
            </a:r>
          </a:p>
          <a:p>
            <a:pPr>
              <a:spcBef>
                <a:spcPct val="50000"/>
              </a:spcBef>
            </a:pPr>
            <a:r>
              <a:rPr lang="en-US" altLang="en-US" dirty="0" smtClean="0">
                <a:latin typeface="Arial" panose="020B0604020202020204" pitchFamily="34" charset="0"/>
              </a:rPr>
              <a:t>Except as required or permitted elsewhere in the subpart, live parts of electric equipment operating at 50 volts or more shall be guarded against accidental contact by cabinets or other forms of enclosures, or by any of the following means:</a:t>
            </a:r>
          </a:p>
          <a:p>
            <a:r>
              <a:rPr lang="en-US" altLang="en-US" dirty="0" smtClean="0">
                <a:latin typeface="Arial" panose="020B0604020202020204" pitchFamily="34" charset="0"/>
              </a:rPr>
              <a:t>(A) By location in a room, vault, or similar enclosure that is accessible only to qualified persons.</a:t>
            </a:r>
          </a:p>
          <a:p>
            <a:r>
              <a:rPr lang="en-US" altLang="en-US" dirty="0" smtClean="0">
                <a:latin typeface="Arial" panose="020B0604020202020204" pitchFamily="34" charset="0"/>
              </a:rPr>
              <a:t>(B) By partitions or screens so arranged that only qualified persons will have access to the space within reach of the live parts. Any openings in such partitions or screens shall be so sized and located that persons are not likely to come into accidental contact with the live parts or to bring conducting objects into contact with them.</a:t>
            </a:r>
          </a:p>
          <a:p>
            <a:r>
              <a:rPr lang="en-US" altLang="en-US" dirty="0" smtClean="0">
                <a:latin typeface="Arial" panose="020B0604020202020204" pitchFamily="34" charset="0"/>
              </a:rPr>
              <a:t>(C) By location on a balcony, gallery, or platform so elevated and arranged as to exclude unqualified persons.</a:t>
            </a:r>
          </a:p>
          <a:p>
            <a:r>
              <a:rPr lang="en-US" altLang="en-US" dirty="0" smtClean="0">
                <a:latin typeface="Arial" panose="020B0604020202020204" pitchFamily="34" charset="0"/>
              </a:rPr>
              <a:t>(D) By elevation of 8 feet or more above the floor or other working surface and so installed as to exclude unqualified persons.</a:t>
            </a:r>
          </a:p>
        </p:txBody>
      </p:sp>
      <p:sp>
        <p:nvSpPr>
          <p:cNvPr id="4" name="Slide Number Placeholder 3"/>
          <p:cNvSpPr>
            <a:spLocks noGrp="1"/>
          </p:cNvSpPr>
          <p:nvPr>
            <p:ph type="sldNum" sz="quarter" idx="10"/>
          </p:nvPr>
        </p:nvSpPr>
        <p:spPr/>
        <p:txBody>
          <a:bodyPr/>
          <a:lstStyle/>
          <a:p>
            <a:fld id="{236F376C-05AE-40DA-9153-0868A2A48635}" type="slidenum">
              <a:rPr lang="en-US" smtClean="0"/>
              <a:t>108</a:t>
            </a:fld>
            <a:endParaRPr lang="en-US" dirty="0"/>
          </a:p>
        </p:txBody>
      </p:sp>
    </p:spTree>
    <p:extLst>
      <p:ext uri="{BB962C8B-B14F-4D97-AF65-F5344CB8AC3E}">
        <p14:creationId xmlns:p14="http://schemas.microsoft.com/office/powerpoint/2010/main" val="30602572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236538" marR="0" lvl="0" indent="-236538" algn="l" defTabSz="914400" rtl="0" eaLnBrk="1" fontAlgn="auto" latinLnBrk="0" hangingPunct="1">
              <a:lnSpc>
                <a:spcPct val="100000"/>
              </a:lnSpc>
              <a:spcBef>
                <a:spcPts val="0"/>
              </a:spcBef>
              <a:spcAft>
                <a:spcPts val="0"/>
              </a:spcAft>
              <a:buClrTx/>
              <a:buSzTx/>
              <a:buFontTx/>
              <a:buNone/>
              <a:tabLst/>
              <a:defRPr/>
            </a:pPr>
            <a:r>
              <a:rPr lang="en-US" altLang="en-US" sz="1200" b="1" dirty="0" smtClean="0"/>
              <a:t>Note for Trainer:</a:t>
            </a:r>
          </a:p>
          <a:p>
            <a:pPr marL="236538" marR="0" lvl="0" indent="-236538" algn="l" defTabSz="914400" rtl="0" eaLnBrk="1" fontAlgn="auto" latinLnBrk="0" hangingPunct="1">
              <a:lnSpc>
                <a:spcPct val="100000"/>
              </a:lnSpc>
              <a:spcBef>
                <a:spcPts val="0"/>
              </a:spcBef>
              <a:spcAft>
                <a:spcPts val="0"/>
              </a:spcAft>
              <a:buClrTx/>
              <a:buSzTx/>
              <a:buFontTx/>
              <a:buNone/>
              <a:tabLst/>
              <a:defRPr/>
            </a:pPr>
            <a:endParaRPr lang="en-US" altLang="en-US" sz="1200" b="1" dirty="0" smtClean="0"/>
          </a:p>
          <a:p>
            <a:r>
              <a:rPr lang="en-US" sz="1200" b="0" i="0" kern="1200" dirty="0" smtClean="0">
                <a:solidFill>
                  <a:schemeClr val="tx1"/>
                </a:solidFill>
                <a:effectLst/>
                <a:latin typeface="+mn-lt"/>
                <a:ea typeface="+mn-ea"/>
                <a:cs typeface="+mn-cs"/>
              </a:rPr>
              <a:t>Reference1926.405(b)(1)</a:t>
            </a:r>
          </a:p>
          <a:p>
            <a:r>
              <a:rPr lang="en-US" sz="1200" b="1" i="1" kern="1200" dirty="0" smtClean="0">
                <a:solidFill>
                  <a:schemeClr val="tx1"/>
                </a:solidFill>
                <a:effectLst/>
                <a:latin typeface="+mn-lt"/>
                <a:ea typeface="+mn-ea"/>
                <a:cs typeface="+mn-cs"/>
              </a:rPr>
              <a:t>Conductors entering boxes, cabinets, or fittings.</a:t>
            </a:r>
            <a:r>
              <a:rPr lang="en-US" sz="1200" b="1"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Conductors entering boxes, cabinets, or fittings shall be protected from abrasion, and openings through which conductors enter shall be effectively closed. Unused openings in cabinets, boxes, and fittings shall also be effectively closed.</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109</a:t>
            </a:fld>
            <a:endParaRPr lang="en-US" dirty="0"/>
          </a:p>
        </p:txBody>
      </p:sp>
    </p:spTree>
    <p:extLst>
      <p:ext uri="{BB962C8B-B14F-4D97-AF65-F5344CB8AC3E}">
        <p14:creationId xmlns:p14="http://schemas.microsoft.com/office/powerpoint/2010/main" val="921905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1255713" y="717550"/>
            <a:ext cx="4799012" cy="3600450"/>
          </a:xfrm>
        </p:spPr>
      </p:sp>
      <p:sp>
        <p:nvSpPr>
          <p:cNvPr id="26627" name="Notes Placeholder 2"/>
          <p:cNvSpPr>
            <a:spLocks noGrp="1" noChangeArrowheads="1"/>
          </p:cNvSpPr>
          <p:nvPr>
            <p:ph type="body" idx="1"/>
          </p:nvPr>
        </p:nvSpPr>
        <p:spPr>
          <a:noFill/>
        </p:spPr>
        <p:txBody>
          <a:bodyPr anchor="t"/>
          <a:lstStyle/>
          <a:p>
            <a:endParaRPr lang="en-US" altLang="en-US" dirty="0" smtClean="0"/>
          </a:p>
        </p:txBody>
      </p:sp>
      <p:sp>
        <p:nvSpPr>
          <p:cNvPr id="26628" name="Slide Number Placeholder 3"/>
          <p:cNvSpPr txBox="1">
            <a:spLocks noGrp="1" noChangeArrowheads="1"/>
          </p:cNvSpPr>
          <p:nvPr/>
        </p:nvSpPr>
        <p:spPr bwMode="auto">
          <a:xfrm>
            <a:off x="4144963" y="9120188"/>
            <a:ext cx="31686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49" tIns="46445" rIns="93249" bIns="46445" anchor="b"/>
          <a:lstStyle>
            <a:lvl1pPr>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1pPr>
            <a:lvl2pPr marL="742950" indent="-28575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2pPr>
            <a:lvl3pPr marL="11430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3pPr>
            <a:lvl4pPr marL="16002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4pPr>
            <a:lvl5pPr marL="20574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5pPr>
            <a:lvl6pPr marL="25146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6pPr>
            <a:lvl7pPr marL="29718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7pPr>
            <a:lvl8pPr marL="34290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8pPr>
            <a:lvl9pPr marL="38862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9pPr>
          </a:lstStyle>
          <a:p>
            <a:pPr algn="r" eaLnBrk="1" hangingPunct="1">
              <a:buSzPct val="45000"/>
              <a:buFont typeface="StarSymbol" charset="0"/>
              <a:buNone/>
            </a:pPr>
            <a:fld id="{16F7CAB5-C6BB-4759-8763-0644849A5342}" type="slidenum">
              <a:rPr lang="en-US" altLang="en-US" sz="1200">
                <a:solidFill>
                  <a:srgbClr val="000000"/>
                </a:solidFill>
                <a:latin typeface="Times New Roman" panose="02020603050405020304" pitchFamily="18" charset="0"/>
                <a:ea typeface="SimSun" panose="02010600030101010101" pitchFamily="2" charset="-122"/>
                <a:cs typeface="AR PL UMing HK" charset="0"/>
              </a:rPr>
              <a:pPr algn="r" eaLnBrk="1" hangingPunct="1">
                <a:buSzPct val="45000"/>
                <a:buFont typeface="StarSymbol" charset="0"/>
                <a:buNone/>
              </a:pPr>
              <a:t>11</a:t>
            </a:fld>
            <a:endParaRPr lang="en-US" altLang="en-US" sz="1200" dirty="0">
              <a:solidFill>
                <a:srgbClr val="000000"/>
              </a:solidFill>
              <a:latin typeface="Times New Roman" panose="02020603050405020304" pitchFamily="18" charset="0"/>
              <a:ea typeface="SimSun" panose="02010600030101010101" pitchFamily="2" charset="-122"/>
              <a:cs typeface="AR PL UMing HK" charset="0"/>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11</a:t>
            </a:fld>
            <a:endParaRPr lang="en-US" dirty="0"/>
          </a:p>
        </p:txBody>
      </p:sp>
    </p:spTree>
    <p:extLst>
      <p:ext uri="{BB962C8B-B14F-4D97-AF65-F5344CB8AC3E}">
        <p14:creationId xmlns:p14="http://schemas.microsoft.com/office/powerpoint/2010/main" val="973531996"/>
      </p:ext>
    </p:extLst>
  </p:cSld>
  <p:clrMapOvr>
    <a:overrideClrMapping bg1="lt1" tx1="dk1" bg2="lt2" tx2="dk2" accent1="accent1" accent2="accent2" accent3="accent3" accent4="accent4" accent5="accent5" accent6="accent6" hlink="hlink" folHlink="folHlink"/>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lang="en-US" altLang="en-US" sz="1200" b="1" dirty="0" smtClean="0"/>
              <a:t>Note for Trainer:</a:t>
            </a:r>
          </a:p>
          <a:p>
            <a:pPr marL="0" marR="0" lvl="0" indent="0" algn="l" defTabSz="914400" rtl="0" eaLnBrk="1" fontAlgn="auto" latinLnBrk="0" hangingPunct="1">
              <a:lnSpc>
                <a:spcPct val="100000"/>
              </a:lnSpc>
              <a:spcBef>
                <a:spcPct val="50000"/>
              </a:spcBef>
              <a:spcAft>
                <a:spcPts val="0"/>
              </a:spcAft>
              <a:buClrTx/>
              <a:buSzTx/>
              <a:buFontTx/>
              <a:buNone/>
              <a:tabLst/>
              <a:defRPr/>
            </a:pPr>
            <a:endParaRPr lang="en-US" altLang="en-US" dirty="0" smtClean="0">
              <a:latin typeface="Arial" panose="020B0604020202020204" pitchFamily="34" charset="0"/>
            </a:endParaRPr>
          </a:p>
          <a:p>
            <a:pPr marL="0" marR="0" lvl="0" indent="0" algn="l" defTabSz="914400" rtl="0" eaLnBrk="1" fontAlgn="auto" latinLnBrk="0" hangingPunct="1">
              <a:lnSpc>
                <a:spcPct val="100000"/>
              </a:lnSpc>
              <a:spcBef>
                <a:spcPct val="50000"/>
              </a:spcBef>
              <a:spcAft>
                <a:spcPts val="0"/>
              </a:spcAft>
              <a:buClrTx/>
              <a:buSzTx/>
              <a:buFontTx/>
              <a:buNone/>
              <a:tabLst/>
              <a:defRPr/>
            </a:pPr>
            <a:r>
              <a:rPr lang="en-US" altLang="en-US" dirty="0" smtClean="0">
                <a:latin typeface="Arial" panose="020B0604020202020204" pitchFamily="34" charset="0"/>
              </a:rPr>
              <a:t>Reference 1926.405(b)(2)</a:t>
            </a:r>
          </a:p>
          <a:p>
            <a:pPr marL="0" marR="0" lvl="0" indent="0" algn="l" defTabSz="914400" rtl="0" eaLnBrk="1" fontAlgn="auto" latinLnBrk="0" hangingPunct="1">
              <a:lnSpc>
                <a:spcPct val="100000"/>
              </a:lnSpc>
              <a:spcBef>
                <a:spcPct val="50000"/>
              </a:spcBef>
              <a:spcAft>
                <a:spcPts val="0"/>
              </a:spcAft>
              <a:buClrTx/>
              <a:buSzTx/>
              <a:buFontTx/>
              <a:buNone/>
              <a:tabLst/>
              <a:defRPr/>
            </a:pPr>
            <a:r>
              <a:rPr lang="en-US" sz="1200" b="1" i="1" kern="1200" dirty="0" smtClean="0">
                <a:solidFill>
                  <a:schemeClr val="tx1"/>
                </a:solidFill>
                <a:effectLst/>
                <a:latin typeface="+mn-lt"/>
                <a:ea typeface="+mn-ea"/>
                <a:cs typeface="+mn-cs"/>
              </a:rPr>
              <a:t>Covers and canopies.</a:t>
            </a:r>
            <a:r>
              <a:rPr lang="en-US" sz="1200" b="0" i="0" kern="1200" dirty="0" smtClean="0">
                <a:solidFill>
                  <a:schemeClr val="tx1"/>
                </a:solidFill>
                <a:effectLst/>
                <a:latin typeface="+mn-lt"/>
                <a:ea typeface="+mn-ea"/>
                <a:cs typeface="+mn-cs"/>
              </a:rPr>
              <a:t> All pull boxes, junction boxes, and fittings shall be provided with covers. If metal covers are used, they shall be grounded. In energized installations each outlet box shall have a cover, faceplate, or fixture canopy. Covers of outlet boxes having holes through which flexible cord pendants pass shall be provided with bushings designed for the purpose or shall have smooth, well-rounded surfaces on which the cords may bear.</a:t>
            </a:r>
          </a:p>
          <a:p>
            <a:pPr>
              <a:spcBef>
                <a:spcPct val="50000"/>
              </a:spcBef>
            </a:pPr>
            <a:endParaRPr lang="en-US" altLang="en-US" dirty="0" smtClean="0">
              <a:latin typeface="Arial" panose="020B0604020202020204" pitchFamily="34" charset="0"/>
            </a:endParaRPr>
          </a:p>
          <a:p>
            <a:pPr>
              <a:spcBef>
                <a:spcPct val="0"/>
              </a:spcBef>
              <a:buClrTx/>
              <a:buFontTx/>
              <a:buNone/>
            </a:pPr>
            <a:r>
              <a:rPr lang="en-US" altLang="en-US" b="0" dirty="0" smtClean="0">
                <a:latin typeface="Arial" panose="020B0604020202020204" pitchFamily="34" charset="0"/>
              </a:rPr>
              <a:t>Problem</a:t>
            </a:r>
            <a:r>
              <a:rPr lang="en-US" altLang="en-US" b="0" baseline="0" dirty="0" smtClean="0">
                <a:latin typeface="Arial" panose="020B0604020202020204" pitchFamily="34" charset="0"/>
              </a:rPr>
              <a:t> of the picture: </a:t>
            </a:r>
            <a:r>
              <a:rPr lang="en-US" altLang="en-US" b="0" dirty="0" smtClean="0">
                <a:latin typeface="Times New Roman" panose="02020603050405020304" pitchFamily="18" charset="0"/>
                <a:cs typeface="Times New Roman" panose="02020603050405020304" pitchFamily="18" charset="0"/>
              </a:rPr>
              <a:t>Photo shows violations of these two requirements</a:t>
            </a:r>
          </a:p>
          <a:p>
            <a:pPr>
              <a:spcBef>
                <a:spcPct val="50000"/>
              </a:spcBef>
            </a:pPr>
            <a:endParaRPr lang="en-US" altLang="en-US" dirty="0" smtClean="0">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110</a:t>
            </a:fld>
            <a:endParaRPr lang="en-US" dirty="0"/>
          </a:p>
        </p:txBody>
      </p:sp>
    </p:spTree>
    <p:extLst>
      <p:ext uri="{BB962C8B-B14F-4D97-AF65-F5344CB8AC3E}">
        <p14:creationId xmlns:p14="http://schemas.microsoft.com/office/powerpoint/2010/main" val="31406458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en-US" dirty="0" smtClean="0"/>
              <a:t>https://www.bradyid.com/applications/arc-flash-labeling-requirements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111</a:t>
            </a:fld>
            <a:endParaRPr lang="en-US" dirty="0"/>
          </a:p>
        </p:txBody>
      </p:sp>
    </p:spTree>
    <p:extLst>
      <p:ext uri="{BB962C8B-B14F-4D97-AF65-F5344CB8AC3E}">
        <p14:creationId xmlns:p14="http://schemas.microsoft.com/office/powerpoint/2010/main" val="325188261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en-US" altLang="en-US" dirty="0" smtClean="0"/>
              <a:t>http://www.elcosh.org/document/1624/894/d000543/section8.html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112</a:t>
            </a:fld>
            <a:endParaRPr lang="en-US" dirty="0"/>
          </a:p>
        </p:txBody>
      </p:sp>
    </p:spTree>
    <p:extLst>
      <p:ext uri="{BB962C8B-B14F-4D97-AF65-F5344CB8AC3E}">
        <p14:creationId xmlns:p14="http://schemas.microsoft.com/office/powerpoint/2010/main" val="230072033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en-US" altLang="en-US" dirty="0" smtClean="0"/>
              <a:t>http://www.elcosh.org/document/1624/894/d000543/section8.html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113</a:t>
            </a:fld>
            <a:endParaRPr lang="en-US" dirty="0"/>
          </a:p>
        </p:txBody>
      </p:sp>
    </p:spTree>
    <p:extLst>
      <p:ext uri="{BB962C8B-B14F-4D97-AF65-F5344CB8AC3E}">
        <p14:creationId xmlns:p14="http://schemas.microsoft.com/office/powerpoint/2010/main" val="909487428"/>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en-US" altLang="en-US" dirty="0" smtClean="0"/>
              <a:t>http://www.elcosh.org/document/1624/894/d000543/section8.html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114</a:t>
            </a:fld>
            <a:endParaRPr lang="en-US" dirty="0"/>
          </a:p>
        </p:txBody>
      </p:sp>
    </p:spTree>
    <p:extLst>
      <p:ext uri="{BB962C8B-B14F-4D97-AF65-F5344CB8AC3E}">
        <p14:creationId xmlns:p14="http://schemas.microsoft.com/office/powerpoint/2010/main" val="175715920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en-US" dirty="0" smtClean="0"/>
              <a:t>If you must operate equipment such as cranes near power lines, contact the utility company to de-energize and ground the lines.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115</a:t>
            </a:fld>
            <a:endParaRPr lang="en-US" dirty="0"/>
          </a:p>
        </p:txBody>
      </p:sp>
    </p:spTree>
    <p:extLst>
      <p:ext uri="{BB962C8B-B14F-4D97-AF65-F5344CB8AC3E}">
        <p14:creationId xmlns:p14="http://schemas.microsoft.com/office/powerpoint/2010/main" val="3464158275"/>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en-US" dirty="0" smtClean="0"/>
              <a:t>If you must operate equipment such as cranes near power lines, contact the utility company to de-energize and ground the lines.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116</a:t>
            </a:fld>
            <a:endParaRPr lang="en-US" dirty="0"/>
          </a:p>
        </p:txBody>
      </p:sp>
    </p:spTree>
    <p:extLst>
      <p:ext uri="{BB962C8B-B14F-4D97-AF65-F5344CB8AC3E}">
        <p14:creationId xmlns:p14="http://schemas.microsoft.com/office/powerpoint/2010/main" val="1281927786"/>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117</a:t>
            </a:fld>
            <a:endParaRPr lang="en-US" dirty="0"/>
          </a:p>
        </p:txBody>
      </p:sp>
    </p:spTree>
    <p:extLst>
      <p:ext uri="{BB962C8B-B14F-4D97-AF65-F5344CB8AC3E}">
        <p14:creationId xmlns:p14="http://schemas.microsoft.com/office/powerpoint/2010/main" val="1822551803"/>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en-US" dirty="0" smtClean="0"/>
              <a:t> Photos copied from Electrocution Hazard Recognition from</a:t>
            </a:r>
            <a:r>
              <a:rPr lang="en-US" baseline="0" dirty="0" smtClean="0"/>
              <a:t> (</a:t>
            </a:r>
            <a:r>
              <a:rPr lang="en-US" dirty="0" smtClean="0"/>
              <a:t>https://www.osha.gov/dte/outreach/construction/focus_four/)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118</a:t>
            </a:fld>
            <a:endParaRPr lang="en-US" dirty="0"/>
          </a:p>
        </p:txBody>
      </p:sp>
    </p:spTree>
    <p:extLst>
      <p:ext uri="{BB962C8B-B14F-4D97-AF65-F5344CB8AC3E}">
        <p14:creationId xmlns:p14="http://schemas.microsoft.com/office/powerpoint/2010/main" val="1749906477"/>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en-US" dirty="0" smtClean="0"/>
              <a:t> Photos copied from Electrocution Hazard Recognition from</a:t>
            </a:r>
            <a:r>
              <a:rPr lang="en-US" baseline="0" dirty="0" smtClean="0"/>
              <a:t> (</a:t>
            </a:r>
            <a:r>
              <a:rPr lang="en-US" dirty="0" smtClean="0"/>
              <a:t>https://www.osha.gov/dte/outreach/construction/focus_four/)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119</a:t>
            </a:fld>
            <a:endParaRPr lang="en-US" dirty="0"/>
          </a:p>
        </p:txBody>
      </p:sp>
    </p:spTree>
    <p:extLst>
      <p:ext uri="{BB962C8B-B14F-4D97-AF65-F5344CB8AC3E}">
        <p14:creationId xmlns:p14="http://schemas.microsoft.com/office/powerpoint/2010/main" val="4180805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26"/>
          <p:cNvSpPr>
            <a:spLocks noGrp="1" noRot="1" noChangeAspect="1" noChangeArrowheads="1" noTextEdit="1"/>
          </p:cNvSpPr>
          <p:nvPr>
            <p:ph type="sldImg"/>
          </p:nvPr>
        </p:nvSpPr>
        <p:spPr>
          <a:xfrm>
            <a:off x="1255713" y="717550"/>
            <a:ext cx="4800600" cy="3600450"/>
          </a:xfrm>
        </p:spPr>
      </p:sp>
      <p:sp>
        <p:nvSpPr>
          <p:cNvPr id="28675" name="Rectangle 1027"/>
          <p:cNvSpPr>
            <a:spLocks noGrp="1" noChangeArrowheads="1"/>
          </p:cNvSpPr>
          <p:nvPr>
            <p:ph type="body" idx="1"/>
          </p:nvPr>
        </p:nvSpPr>
        <p:spPr>
          <a:noFill/>
        </p:spPr>
        <p:txBody>
          <a:bodyPr/>
          <a:lstStyle/>
          <a:p>
            <a:r>
              <a:rPr lang="en-US" altLang="en-US" sz="1100" dirty="0" smtClean="0"/>
              <a:t>https://www.osha.gov/SLTC/electrical/</a:t>
            </a:r>
          </a:p>
        </p:txBody>
      </p:sp>
      <p:sp>
        <p:nvSpPr>
          <p:cNvPr id="2" name="Slide Number Placeholder 1"/>
          <p:cNvSpPr>
            <a:spLocks noGrp="1"/>
          </p:cNvSpPr>
          <p:nvPr>
            <p:ph type="sldNum" sz="quarter" idx="10"/>
          </p:nvPr>
        </p:nvSpPr>
        <p:spPr/>
        <p:txBody>
          <a:bodyPr/>
          <a:lstStyle/>
          <a:p>
            <a:fld id="{236F376C-05AE-40DA-9153-0868A2A48635}" type="slidenum">
              <a:rPr lang="en-US" smtClean="0"/>
              <a:t>12</a:t>
            </a:fld>
            <a:endParaRPr lang="en-US" dirty="0"/>
          </a:p>
        </p:txBody>
      </p:sp>
    </p:spTree>
    <p:extLst>
      <p:ext uri="{BB962C8B-B14F-4D97-AF65-F5344CB8AC3E}">
        <p14:creationId xmlns:p14="http://schemas.microsoft.com/office/powerpoint/2010/main" val="1045677585"/>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en-US" dirty="0" smtClean="0"/>
              <a:t> Photos copied from Electrocution Hazard Recognition from</a:t>
            </a:r>
            <a:r>
              <a:rPr lang="en-US" baseline="0" dirty="0" smtClean="0"/>
              <a:t> (</a:t>
            </a:r>
            <a:r>
              <a:rPr lang="en-US" dirty="0" smtClean="0"/>
              <a:t>https://www.osha.gov/dte/outreach/construction/focus_four/)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120</a:t>
            </a:fld>
            <a:endParaRPr lang="en-US" dirty="0"/>
          </a:p>
        </p:txBody>
      </p:sp>
    </p:spTree>
    <p:extLst>
      <p:ext uri="{BB962C8B-B14F-4D97-AF65-F5344CB8AC3E}">
        <p14:creationId xmlns:p14="http://schemas.microsoft.com/office/powerpoint/2010/main" val="611831635"/>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en-US" dirty="0" smtClean="0"/>
              <a:t> Photos copied from Electrocution Hazard Recognition from</a:t>
            </a:r>
            <a:r>
              <a:rPr lang="en-US" baseline="0" dirty="0" smtClean="0"/>
              <a:t> (</a:t>
            </a:r>
            <a:r>
              <a:rPr lang="en-US" dirty="0" smtClean="0"/>
              <a:t>https://www.osha.gov/dte/outreach/construction/focus_four/)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121</a:t>
            </a:fld>
            <a:endParaRPr lang="en-US" dirty="0"/>
          </a:p>
        </p:txBody>
      </p:sp>
    </p:spTree>
    <p:extLst>
      <p:ext uri="{BB962C8B-B14F-4D97-AF65-F5344CB8AC3E}">
        <p14:creationId xmlns:p14="http://schemas.microsoft.com/office/powerpoint/2010/main" val="3552340803"/>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en-US" dirty="0" smtClean="0"/>
              <a:t> Photos copied from Electrocution Hazard Recognition from</a:t>
            </a:r>
            <a:r>
              <a:rPr lang="en-US" baseline="0" dirty="0" smtClean="0"/>
              <a:t> (</a:t>
            </a:r>
            <a:r>
              <a:rPr lang="en-US" dirty="0" smtClean="0"/>
              <a:t>https://www.osha.gov/dte/outreach/construction/focus_four/)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122</a:t>
            </a:fld>
            <a:endParaRPr lang="en-US" dirty="0"/>
          </a:p>
        </p:txBody>
      </p:sp>
    </p:spTree>
    <p:extLst>
      <p:ext uri="{BB962C8B-B14F-4D97-AF65-F5344CB8AC3E}">
        <p14:creationId xmlns:p14="http://schemas.microsoft.com/office/powerpoint/2010/main" val="1083390783"/>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en-US" dirty="0" smtClean="0"/>
              <a:t> Photos copied from Electrocution Hazard Recognition from</a:t>
            </a:r>
            <a:r>
              <a:rPr lang="en-US" baseline="0" dirty="0" smtClean="0"/>
              <a:t> (</a:t>
            </a:r>
            <a:r>
              <a:rPr lang="en-US" dirty="0" smtClean="0"/>
              <a:t>https://www.osha.gov/dte/outreach/construction/focus_four/)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123</a:t>
            </a:fld>
            <a:endParaRPr lang="en-US" dirty="0"/>
          </a:p>
        </p:txBody>
      </p:sp>
    </p:spTree>
    <p:extLst>
      <p:ext uri="{BB962C8B-B14F-4D97-AF65-F5344CB8AC3E}">
        <p14:creationId xmlns:p14="http://schemas.microsoft.com/office/powerpoint/2010/main" val="4244666022"/>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en-US" dirty="0" smtClean="0"/>
              <a:t> Photos copied from Electrocution Hazard Recognition from</a:t>
            </a:r>
            <a:r>
              <a:rPr lang="en-US" baseline="0" dirty="0" smtClean="0"/>
              <a:t> (</a:t>
            </a:r>
            <a:r>
              <a:rPr lang="en-US" dirty="0" smtClean="0"/>
              <a:t>https://www.osha.gov/dte/outreach/construction/focus_four/)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124</a:t>
            </a:fld>
            <a:endParaRPr lang="en-US" dirty="0"/>
          </a:p>
        </p:txBody>
      </p:sp>
    </p:spTree>
    <p:extLst>
      <p:ext uri="{BB962C8B-B14F-4D97-AF65-F5344CB8AC3E}">
        <p14:creationId xmlns:p14="http://schemas.microsoft.com/office/powerpoint/2010/main" val="44565368"/>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en-US" dirty="0" smtClean="0"/>
              <a:t> Photos copied from Electrocution Hazard Recognition from</a:t>
            </a:r>
            <a:r>
              <a:rPr lang="en-US" baseline="0" dirty="0" smtClean="0"/>
              <a:t> (</a:t>
            </a:r>
            <a:r>
              <a:rPr lang="en-US" dirty="0" smtClean="0"/>
              <a:t>https://www.osha.gov/dte/outreach/construction/focus_four/)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125</a:t>
            </a:fld>
            <a:endParaRPr lang="en-US" dirty="0"/>
          </a:p>
        </p:txBody>
      </p:sp>
    </p:spTree>
    <p:extLst>
      <p:ext uri="{BB962C8B-B14F-4D97-AF65-F5344CB8AC3E}">
        <p14:creationId xmlns:p14="http://schemas.microsoft.com/office/powerpoint/2010/main" val="3333728863"/>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en-US" dirty="0" smtClean="0"/>
              <a:t> Photos copied from Electrocution Hazard Recognition from</a:t>
            </a:r>
            <a:r>
              <a:rPr lang="en-US" baseline="0" dirty="0" smtClean="0"/>
              <a:t> (</a:t>
            </a:r>
            <a:r>
              <a:rPr lang="en-US" dirty="0" smtClean="0"/>
              <a:t>https://www.osha.gov/dte/outreach/construction/focus_four/)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126</a:t>
            </a:fld>
            <a:endParaRPr lang="en-US" dirty="0"/>
          </a:p>
        </p:txBody>
      </p:sp>
    </p:spTree>
    <p:extLst>
      <p:ext uri="{BB962C8B-B14F-4D97-AF65-F5344CB8AC3E}">
        <p14:creationId xmlns:p14="http://schemas.microsoft.com/office/powerpoint/2010/main" val="3662070473"/>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en-US" dirty="0" smtClean="0"/>
              <a:t> Photos copied from Electrocution Hazard Recognition from</a:t>
            </a:r>
            <a:r>
              <a:rPr lang="en-US" baseline="0" dirty="0" smtClean="0"/>
              <a:t> (</a:t>
            </a:r>
            <a:r>
              <a:rPr lang="en-US" dirty="0" smtClean="0"/>
              <a:t>https://www.osha.gov/dte/outreach/construction/focus_four/)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127</a:t>
            </a:fld>
            <a:endParaRPr lang="en-US" dirty="0"/>
          </a:p>
        </p:txBody>
      </p:sp>
    </p:spTree>
    <p:extLst>
      <p:ext uri="{BB962C8B-B14F-4D97-AF65-F5344CB8AC3E}">
        <p14:creationId xmlns:p14="http://schemas.microsoft.com/office/powerpoint/2010/main" val="3334810774"/>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en-US" dirty="0" smtClean="0"/>
              <a:t> Photos copied from Electrocution Hazard Recognition from</a:t>
            </a:r>
            <a:r>
              <a:rPr lang="en-US" baseline="0" dirty="0" smtClean="0"/>
              <a:t> (</a:t>
            </a:r>
            <a:r>
              <a:rPr lang="en-US" dirty="0" smtClean="0"/>
              <a:t>https://www.osha.gov/dte/outreach/construction/focus_four/)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128</a:t>
            </a:fld>
            <a:endParaRPr lang="en-US" dirty="0"/>
          </a:p>
        </p:txBody>
      </p:sp>
    </p:spTree>
    <p:extLst>
      <p:ext uri="{BB962C8B-B14F-4D97-AF65-F5344CB8AC3E}">
        <p14:creationId xmlns:p14="http://schemas.microsoft.com/office/powerpoint/2010/main" val="45326983"/>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en-US" dirty="0" smtClean="0"/>
              <a:t> Photos copied from Electrocution Hazard Recognition from</a:t>
            </a:r>
            <a:r>
              <a:rPr lang="en-US" baseline="0" dirty="0" smtClean="0"/>
              <a:t> (</a:t>
            </a:r>
            <a:r>
              <a:rPr lang="en-US" dirty="0" smtClean="0"/>
              <a:t>https://www.osha.gov/dte/outreach/construction/focus_four/)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129</a:t>
            </a:fld>
            <a:endParaRPr lang="en-US" dirty="0"/>
          </a:p>
        </p:txBody>
      </p:sp>
    </p:spTree>
    <p:extLst>
      <p:ext uri="{BB962C8B-B14F-4D97-AF65-F5344CB8AC3E}">
        <p14:creationId xmlns:p14="http://schemas.microsoft.com/office/powerpoint/2010/main" val="3128468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26"/>
          <p:cNvSpPr>
            <a:spLocks noGrp="1" noRot="1" noChangeAspect="1" noChangeArrowheads="1" noTextEdit="1"/>
          </p:cNvSpPr>
          <p:nvPr>
            <p:ph type="sldImg"/>
          </p:nvPr>
        </p:nvSpPr>
        <p:spPr>
          <a:xfrm>
            <a:off x="1255713" y="717550"/>
            <a:ext cx="4800600" cy="3600450"/>
          </a:xfrm>
        </p:spPr>
      </p:sp>
      <p:sp>
        <p:nvSpPr>
          <p:cNvPr id="28675" name="Rectangle 1027"/>
          <p:cNvSpPr>
            <a:spLocks noGrp="1" noChangeArrowheads="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100" dirty="0" smtClean="0"/>
              <a:t>https://www.osha.gov/SLTC/electrical/</a:t>
            </a:r>
          </a:p>
          <a:p>
            <a:endParaRPr lang="en-US" altLang="en-US" sz="1100" dirty="0" smtClean="0"/>
          </a:p>
        </p:txBody>
      </p:sp>
      <p:sp>
        <p:nvSpPr>
          <p:cNvPr id="2" name="Slide Number Placeholder 1"/>
          <p:cNvSpPr>
            <a:spLocks noGrp="1"/>
          </p:cNvSpPr>
          <p:nvPr>
            <p:ph type="sldNum" sz="quarter" idx="10"/>
          </p:nvPr>
        </p:nvSpPr>
        <p:spPr/>
        <p:txBody>
          <a:bodyPr/>
          <a:lstStyle/>
          <a:p>
            <a:fld id="{236F376C-05AE-40DA-9153-0868A2A48635}" type="slidenum">
              <a:rPr lang="en-US" smtClean="0"/>
              <a:t>13</a:t>
            </a:fld>
            <a:endParaRPr lang="en-US" dirty="0"/>
          </a:p>
        </p:txBody>
      </p:sp>
    </p:spTree>
    <p:extLst>
      <p:ext uri="{BB962C8B-B14F-4D97-AF65-F5344CB8AC3E}">
        <p14:creationId xmlns:p14="http://schemas.microsoft.com/office/powerpoint/2010/main" val="272014211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en-US" dirty="0" smtClean="0"/>
              <a:t> Photos copied from Electrocution Hazard Recognition from</a:t>
            </a:r>
            <a:r>
              <a:rPr lang="en-US" baseline="0" dirty="0" smtClean="0"/>
              <a:t> (</a:t>
            </a:r>
            <a:r>
              <a:rPr lang="en-US" dirty="0" smtClean="0"/>
              <a:t>https://www.osha.gov/dte/outreach/construction/focus_four/)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130</a:t>
            </a:fld>
            <a:endParaRPr lang="en-US" dirty="0"/>
          </a:p>
        </p:txBody>
      </p:sp>
    </p:spTree>
    <p:extLst>
      <p:ext uri="{BB962C8B-B14F-4D97-AF65-F5344CB8AC3E}">
        <p14:creationId xmlns:p14="http://schemas.microsoft.com/office/powerpoint/2010/main" val="3541654193"/>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algn="just" eaLnBrk="1" hangingPunct="1">
              <a:buFont typeface="Arial" panose="020B0604020202020204" pitchFamily="34" charset="0"/>
              <a:buAutoNum type="arabicPeriod"/>
            </a:pPr>
            <a:r>
              <a:rPr lang="en-US" altLang="en-US" sz="1200" dirty="0" smtClean="0">
                <a:latin typeface="Times New Roman" panose="02020603050405020304" pitchFamily="18" charset="0"/>
                <a:ea typeface="MS PGothic" panose="020B0600070205080204" pitchFamily="34" charset="-128"/>
                <a:cs typeface="AR PL UMing HK" charset="0"/>
              </a:rPr>
              <a:t>Power line into a pull box needs case protection</a:t>
            </a:r>
          </a:p>
          <a:p>
            <a:pPr algn="just" eaLnBrk="1" hangingPunct="1">
              <a:buFont typeface="Arial" panose="020B0604020202020204" pitchFamily="34" charset="0"/>
              <a:buAutoNum type="arabicPeriod"/>
            </a:pPr>
            <a:r>
              <a:rPr lang="en-US" altLang="en-US" sz="1200" dirty="0" smtClean="0">
                <a:latin typeface="Times New Roman" panose="02020603050405020304" pitchFamily="18" charset="0"/>
                <a:ea typeface="MS PGothic" panose="020B0600070205080204" pitchFamily="34" charset="-128"/>
                <a:cs typeface="AR PL UMing HK" charset="0"/>
              </a:rPr>
              <a:t>Protective cover is needed at the entrance of the pull box</a:t>
            </a:r>
          </a:p>
          <a:p>
            <a:pPr algn="just" eaLnBrk="1" hangingPunct="1">
              <a:buFont typeface="Arial" panose="020B0604020202020204" pitchFamily="34" charset="0"/>
              <a:buAutoNum type="arabicPeriod"/>
            </a:pPr>
            <a:r>
              <a:rPr lang="en-US" altLang="en-US" sz="1200" dirty="0" smtClean="0">
                <a:latin typeface="Times New Roman" panose="02020603050405020304" pitchFamily="18" charset="0"/>
                <a:ea typeface="MS PGothic" panose="020B0600070205080204" pitchFamily="34" charset="-128"/>
                <a:cs typeface="AR PL UMing HK" charset="0"/>
              </a:rPr>
              <a:t>A grounding rod is needed to protect energized pull box surface  </a:t>
            </a:r>
            <a:endParaRPr lang="en-GB" altLang="en-US" sz="1200" dirty="0" smtClean="0">
              <a:latin typeface="Times New Roman" panose="02020603050405020304" pitchFamily="18" charset="0"/>
              <a:ea typeface="MS PGothic" panose="020B0600070205080204" pitchFamily="34" charset="-128"/>
              <a:cs typeface="AR PL UMing HK"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131</a:t>
            </a:fld>
            <a:endParaRPr lang="en-US" dirty="0"/>
          </a:p>
        </p:txBody>
      </p:sp>
    </p:spTree>
    <p:extLst>
      <p:ext uri="{BB962C8B-B14F-4D97-AF65-F5344CB8AC3E}">
        <p14:creationId xmlns:p14="http://schemas.microsoft.com/office/powerpoint/2010/main" val="1042895787"/>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en-US" altLang="en-US" dirty="0" smtClean="0"/>
              <a:t>https://www.osha.gov/pls/imis/accidentsearch.accident_detail?id=99840.015</a:t>
            </a:r>
          </a:p>
          <a:p>
            <a:endParaRPr lang="en-US" altLang="en-US" dirty="0" smtClean="0"/>
          </a:p>
          <a:p>
            <a:pPr eaLnBrk="1" hangingPunct="1">
              <a:spcBef>
                <a:spcPct val="0"/>
              </a:spcBef>
            </a:pPr>
            <a:r>
              <a:rPr lang="en-US" altLang="en-US" dirty="0" smtClean="0"/>
              <a:t>Spraying results in puddles on the roof and creates electrical ground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132</a:t>
            </a:fld>
            <a:endParaRPr lang="en-US" dirty="0"/>
          </a:p>
        </p:txBody>
      </p:sp>
    </p:spTree>
    <p:extLst>
      <p:ext uri="{BB962C8B-B14F-4D97-AF65-F5344CB8AC3E}">
        <p14:creationId xmlns:p14="http://schemas.microsoft.com/office/powerpoint/2010/main" val="434753251"/>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133</a:t>
            </a:fld>
            <a:endParaRPr lang="en-US" dirty="0"/>
          </a:p>
        </p:txBody>
      </p:sp>
    </p:spTree>
    <p:extLst>
      <p:ext uri="{BB962C8B-B14F-4D97-AF65-F5344CB8AC3E}">
        <p14:creationId xmlns:p14="http://schemas.microsoft.com/office/powerpoint/2010/main" val="3139344546"/>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1255713" y="717550"/>
            <a:ext cx="4799012" cy="3600450"/>
          </a:xfrm>
        </p:spPr>
      </p:sp>
      <p:sp>
        <p:nvSpPr>
          <p:cNvPr id="26627" name="Notes Placeholder 2"/>
          <p:cNvSpPr>
            <a:spLocks noGrp="1" noChangeArrowheads="1"/>
          </p:cNvSpPr>
          <p:nvPr>
            <p:ph type="body" idx="1"/>
          </p:nvPr>
        </p:nvSpPr>
        <p:spPr>
          <a:noFill/>
        </p:spPr>
        <p:txBody>
          <a:bodyPr anchor="t"/>
          <a:lstStyle/>
          <a:p>
            <a:endParaRPr lang="en-US" altLang="en-US" dirty="0" smtClean="0"/>
          </a:p>
        </p:txBody>
      </p:sp>
      <p:sp>
        <p:nvSpPr>
          <p:cNvPr id="26628" name="Slide Number Placeholder 3"/>
          <p:cNvSpPr txBox="1">
            <a:spLocks noGrp="1" noChangeArrowheads="1"/>
          </p:cNvSpPr>
          <p:nvPr/>
        </p:nvSpPr>
        <p:spPr bwMode="auto">
          <a:xfrm>
            <a:off x="4144963" y="9120188"/>
            <a:ext cx="31686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49" tIns="46445" rIns="93249" bIns="46445" anchor="b"/>
          <a:lstStyle>
            <a:lvl1pPr>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1pPr>
            <a:lvl2pPr marL="742950" indent="-28575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2pPr>
            <a:lvl3pPr marL="11430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3pPr>
            <a:lvl4pPr marL="16002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4pPr>
            <a:lvl5pPr marL="20574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5pPr>
            <a:lvl6pPr marL="25146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6pPr>
            <a:lvl7pPr marL="29718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7pPr>
            <a:lvl8pPr marL="34290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8pPr>
            <a:lvl9pPr marL="38862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9pPr>
          </a:lstStyle>
          <a:p>
            <a:pPr algn="r" eaLnBrk="1" hangingPunct="1">
              <a:buSzPct val="45000"/>
              <a:buFont typeface="StarSymbol" charset="0"/>
              <a:buNone/>
            </a:pPr>
            <a:fld id="{16F7CAB5-C6BB-4759-8763-0644849A5342}" type="slidenum">
              <a:rPr lang="en-US" altLang="en-US" sz="1200">
                <a:solidFill>
                  <a:srgbClr val="000000"/>
                </a:solidFill>
                <a:latin typeface="Times New Roman" panose="02020603050405020304" pitchFamily="18" charset="0"/>
                <a:ea typeface="SimSun" panose="02010600030101010101" pitchFamily="2" charset="-122"/>
                <a:cs typeface="AR PL UMing HK" charset="0"/>
              </a:rPr>
              <a:pPr algn="r" eaLnBrk="1" hangingPunct="1">
                <a:buSzPct val="45000"/>
                <a:buFont typeface="StarSymbol" charset="0"/>
                <a:buNone/>
              </a:pPr>
              <a:t>134</a:t>
            </a:fld>
            <a:endParaRPr lang="en-US" altLang="en-US" sz="1200" dirty="0">
              <a:solidFill>
                <a:srgbClr val="000000"/>
              </a:solidFill>
              <a:latin typeface="Times New Roman" panose="02020603050405020304" pitchFamily="18" charset="0"/>
              <a:ea typeface="SimSun" panose="02010600030101010101" pitchFamily="2" charset="-122"/>
              <a:cs typeface="AR PL UMing HK" charset="0"/>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134</a:t>
            </a:fld>
            <a:endParaRPr lang="en-US" dirty="0"/>
          </a:p>
        </p:txBody>
      </p:sp>
    </p:spTree>
    <p:extLst>
      <p:ext uri="{BB962C8B-B14F-4D97-AF65-F5344CB8AC3E}">
        <p14:creationId xmlns:p14="http://schemas.microsoft.com/office/powerpoint/2010/main" val="4197916666"/>
      </p:ext>
    </p:extLst>
  </p:cSld>
  <p:clrMapOvr>
    <a:overrideClrMapping bg1="lt1" tx1="dk1" bg2="lt2" tx2="dk2" accent1="accent1" accent2="accent2" accent3="accent3" accent4="accent4" accent5="accent5" accent6="accent6" hlink="hlink" folHlink="folHlink"/>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1255713" y="717550"/>
            <a:ext cx="4799012" cy="3600450"/>
          </a:xfrm>
        </p:spPr>
      </p:sp>
      <p:sp>
        <p:nvSpPr>
          <p:cNvPr id="26627" name="Notes Placeholder 2"/>
          <p:cNvSpPr>
            <a:spLocks noGrp="1" noChangeArrowheads="1"/>
          </p:cNvSpPr>
          <p:nvPr>
            <p:ph type="body" idx="1"/>
          </p:nvPr>
        </p:nvSpPr>
        <p:spPr>
          <a:noFill/>
        </p:spPr>
        <p:txBody>
          <a:bodyPr anchor="t"/>
          <a:lstStyle/>
          <a:p>
            <a:endParaRPr lang="en-US" altLang="en-US" dirty="0" smtClean="0"/>
          </a:p>
        </p:txBody>
      </p:sp>
      <p:sp>
        <p:nvSpPr>
          <p:cNvPr id="26628" name="Slide Number Placeholder 3"/>
          <p:cNvSpPr txBox="1">
            <a:spLocks noGrp="1" noChangeArrowheads="1"/>
          </p:cNvSpPr>
          <p:nvPr/>
        </p:nvSpPr>
        <p:spPr bwMode="auto">
          <a:xfrm>
            <a:off x="4144963" y="9120188"/>
            <a:ext cx="31686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49" tIns="46445" rIns="93249" bIns="46445" anchor="b"/>
          <a:lstStyle>
            <a:lvl1pPr>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1pPr>
            <a:lvl2pPr marL="742950" indent="-28575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2pPr>
            <a:lvl3pPr marL="11430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3pPr>
            <a:lvl4pPr marL="16002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4pPr>
            <a:lvl5pPr marL="20574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5pPr>
            <a:lvl6pPr marL="25146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6pPr>
            <a:lvl7pPr marL="29718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7pPr>
            <a:lvl8pPr marL="34290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8pPr>
            <a:lvl9pPr marL="38862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9pPr>
          </a:lstStyle>
          <a:p>
            <a:pPr algn="r" eaLnBrk="1" hangingPunct="1">
              <a:buSzPct val="45000"/>
              <a:buFont typeface="StarSymbol" charset="0"/>
              <a:buNone/>
            </a:pPr>
            <a:fld id="{16F7CAB5-C6BB-4759-8763-0644849A5342}" type="slidenum">
              <a:rPr lang="en-US" altLang="en-US" sz="1200">
                <a:solidFill>
                  <a:srgbClr val="000000"/>
                </a:solidFill>
                <a:latin typeface="Times New Roman" panose="02020603050405020304" pitchFamily="18" charset="0"/>
                <a:ea typeface="SimSun" panose="02010600030101010101" pitchFamily="2" charset="-122"/>
                <a:cs typeface="AR PL UMing HK" charset="0"/>
              </a:rPr>
              <a:pPr algn="r" eaLnBrk="1" hangingPunct="1">
                <a:buSzPct val="45000"/>
                <a:buFont typeface="StarSymbol" charset="0"/>
                <a:buNone/>
              </a:pPr>
              <a:t>135</a:t>
            </a:fld>
            <a:endParaRPr lang="en-US" altLang="en-US" sz="1200" dirty="0">
              <a:solidFill>
                <a:srgbClr val="000000"/>
              </a:solidFill>
              <a:latin typeface="Times New Roman" panose="02020603050405020304" pitchFamily="18" charset="0"/>
              <a:ea typeface="SimSun" panose="02010600030101010101" pitchFamily="2" charset="-122"/>
              <a:cs typeface="AR PL UMing HK" charset="0"/>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135</a:t>
            </a:fld>
            <a:endParaRPr lang="en-US" dirty="0"/>
          </a:p>
        </p:txBody>
      </p:sp>
    </p:spTree>
    <p:extLst>
      <p:ext uri="{BB962C8B-B14F-4D97-AF65-F5344CB8AC3E}">
        <p14:creationId xmlns:p14="http://schemas.microsoft.com/office/powerpoint/2010/main" val="4175693776"/>
      </p:ext>
    </p:extLst>
  </p:cSld>
  <p:clrMapOvr>
    <a:overrideClrMapping bg1="lt1" tx1="dk1" bg2="lt2" tx2="dk2" accent1="accent1" accent2="accent2" accent3="accent3" accent4="accent4" accent5="accent5" accent6="accent6" hlink="hlink" folHlink="folHlink"/>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1255713" y="717550"/>
            <a:ext cx="4799012" cy="3600450"/>
          </a:xfrm>
        </p:spPr>
      </p:sp>
      <p:sp>
        <p:nvSpPr>
          <p:cNvPr id="26627" name="Notes Placeholder 2"/>
          <p:cNvSpPr>
            <a:spLocks noGrp="1" noChangeArrowheads="1"/>
          </p:cNvSpPr>
          <p:nvPr>
            <p:ph type="body" idx="1"/>
          </p:nvPr>
        </p:nvSpPr>
        <p:spPr>
          <a:noFill/>
        </p:spPr>
        <p:txBody>
          <a:bodyPr anchor="t"/>
          <a:lstStyle/>
          <a:p>
            <a:endParaRPr lang="en-US" altLang="en-US" dirty="0" smtClean="0"/>
          </a:p>
        </p:txBody>
      </p:sp>
      <p:sp>
        <p:nvSpPr>
          <p:cNvPr id="26628" name="Slide Number Placeholder 3"/>
          <p:cNvSpPr txBox="1">
            <a:spLocks noGrp="1" noChangeArrowheads="1"/>
          </p:cNvSpPr>
          <p:nvPr/>
        </p:nvSpPr>
        <p:spPr bwMode="auto">
          <a:xfrm>
            <a:off x="4144963" y="9120188"/>
            <a:ext cx="31686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49" tIns="46445" rIns="93249" bIns="46445" anchor="b"/>
          <a:lstStyle>
            <a:lvl1pPr>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1pPr>
            <a:lvl2pPr marL="742950" indent="-28575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2pPr>
            <a:lvl3pPr marL="11430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3pPr>
            <a:lvl4pPr marL="16002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4pPr>
            <a:lvl5pPr marL="20574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5pPr>
            <a:lvl6pPr marL="25146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6pPr>
            <a:lvl7pPr marL="29718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7pPr>
            <a:lvl8pPr marL="34290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8pPr>
            <a:lvl9pPr marL="38862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9pPr>
          </a:lstStyle>
          <a:p>
            <a:pPr algn="r" eaLnBrk="1" hangingPunct="1">
              <a:buSzPct val="45000"/>
              <a:buFont typeface="StarSymbol" charset="0"/>
              <a:buNone/>
            </a:pPr>
            <a:fld id="{16F7CAB5-C6BB-4759-8763-0644849A5342}" type="slidenum">
              <a:rPr lang="en-US" altLang="en-US" sz="1200">
                <a:solidFill>
                  <a:srgbClr val="000000"/>
                </a:solidFill>
                <a:latin typeface="Times New Roman" panose="02020603050405020304" pitchFamily="18" charset="0"/>
                <a:ea typeface="SimSun" panose="02010600030101010101" pitchFamily="2" charset="-122"/>
                <a:cs typeface="AR PL UMing HK" charset="0"/>
              </a:rPr>
              <a:pPr algn="r" eaLnBrk="1" hangingPunct="1">
                <a:buSzPct val="45000"/>
                <a:buFont typeface="StarSymbol" charset="0"/>
                <a:buNone/>
              </a:pPr>
              <a:t>136</a:t>
            </a:fld>
            <a:endParaRPr lang="en-US" altLang="en-US" sz="1200" dirty="0">
              <a:solidFill>
                <a:srgbClr val="000000"/>
              </a:solidFill>
              <a:latin typeface="Times New Roman" panose="02020603050405020304" pitchFamily="18" charset="0"/>
              <a:ea typeface="SimSun" panose="02010600030101010101" pitchFamily="2" charset="-122"/>
              <a:cs typeface="AR PL UMing HK" charset="0"/>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136</a:t>
            </a:fld>
            <a:endParaRPr lang="en-US" dirty="0"/>
          </a:p>
        </p:txBody>
      </p:sp>
    </p:spTree>
    <p:extLst>
      <p:ext uri="{BB962C8B-B14F-4D97-AF65-F5344CB8AC3E}">
        <p14:creationId xmlns:p14="http://schemas.microsoft.com/office/powerpoint/2010/main" val="2418624607"/>
      </p:ext>
    </p:extLst>
  </p:cSld>
  <p:clrMapOvr>
    <a:overrideClrMapping bg1="lt1" tx1="dk1" bg2="lt2" tx2="dk2" accent1="accent1" accent2="accent2" accent3="accent3" accent4="accent4" accent5="accent5" accent6="accent6" hlink="hlink" folHlink="folHlink"/>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137</a:t>
            </a:fld>
            <a:endParaRPr lang="en-US" dirty="0"/>
          </a:p>
        </p:txBody>
      </p:sp>
    </p:spTree>
    <p:extLst>
      <p:ext uri="{BB962C8B-B14F-4D97-AF65-F5344CB8AC3E}">
        <p14:creationId xmlns:p14="http://schemas.microsoft.com/office/powerpoint/2010/main" val="2774126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26"/>
          <p:cNvSpPr>
            <a:spLocks noGrp="1" noRot="1" noChangeAspect="1" noChangeArrowheads="1" noTextEdit="1"/>
          </p:cNvSpPr>
          <p:nvPr>
            <p:ph type="sldImg"/>
          </p:nvPr>
        </p:nvSpPr>
        <p:spPr>
          <a:xfrm>
            <a:off x="1255713" y="717550"/>
            <a:ext cx="4800600" cy="3600450"/>
          </a:xfrm>
        </p:spPr>
      </p:sp>
      <p:sp>
        <p:nvSpPr>
          <p:cNvPr id="28675" name="Rectangle 1027"/>
          <p:cNvSpPr>
            <a:spLocks noGrp="1" noChangeArrowheads="1"/>
          </p:cNvSpPr>
          <p:nvPr>
            <p:ph type="body" idx="1"/>
          </p:nvPr>
        </p:nvSpPr>
        <p:spPr>
          <a:noFill/>
        </p:spPr>
        <p:txBody>
          <a:bodyPr/>
          <a:lstStyle/>
          <a:p>
            <a:r>
              <a:rPr lang="en-US" altLang="en-US" sz="1100" dirty="0" smtClean="0"/>
              <a:t>https://www.osha.gov/SLTC/electrical/construction.html</a:t>
            </a:r>
          </a:p>
        </p:txBody>
      </p:sp>
      <p:sp>
        <p:nvSpPr>
          <p:cNvPr id="2" name="Slide Number Placeholder 1"/>
          <p:cNvSpPr>
            <a:spLocks noGrp="1"/>
          </p:cNvSpPr>
          <p:nvPr>
            <p:ph type="sldNum" sz="quarter" idx="10"/>
          </p:nvPr>
        </p:nvSpPr>
        <p:spPr/>
        <p:txBody>
          <a:bodyPr/>
          <a:lstStyle/>
          <a:p>
            <a:fld id="{236F376C-05AE-40DA-9153-0868A2A48635}" type="slidenum">
              <a:rPr lang="en-US" smtClean="0"/>
              <a:t>14</a:t>
            </a:fld>
            <a:endParaRPr lang="en-US" dirty="0"/>
          </a:p>
        </p:txBody>
      </p:sp>
    </p:spTree>
    <p:extLst>
      <p:ext uri="{BB962C8B-B14F-4D97-AF65-F5344CB8AC3E}">
        <p14:creationId xmlns:p14="http://schemas.microsoft.com/office/powerpoint/2010/main" val="1247459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en-US" altLang="en-US" b="1" dirty="0" smtClean="0"/>
              <a:t>Note for Trainer:</a:t>
            </a:r>
          </a:p>
          <a:p>
            <a:endParaRPr lang="en-US" altLang="en-US" b="1" dirty="0" smtClean="0"/>
          </a:p>
          <a:p>
            <a:r>
              <a:rPr lang="en-US" altLang="en-US" dirty="0" smtClean="0">
                <a:latin typeface="Arial" panose="020B0604020202020204" pitchFamily="34" charset="0"/>
              </a:rPr>
              <a:t>Whenever you work with power tools, electrical circuits or working around power lines, there is a risk of electrical hazards, especially electrical shock.  Construction workers face an increased risk because many jobs requires using electric power tools.  </a:t>
            </a:r>
          </a:p>
          <a:p>
            <a:endParaRPr lang="en-US" altLang="en-US" dirty="0" smtClean="0">
              <a:latin typeface="Arial" panose="020B0604020202020204" pitchFamily="34" charset="0"/>
            </a:endParaRPr>
          </a:p>
          <a:p>
            <a:r>
              <a:rPr lang="en-US" altLang="en-US" dirty="0" smtClean="0">
                <a:solidFill>
                  <a:srgbClr val="292526"/>
                </a:solidFill>
                <a:latin typeface="Arial" panose="020B0604020202020204" pitchFamily="34" charset="0"/>
              </a:rPr>
              <a:t>Electricity has long been recognized as a serious workplace hazard, exposing employees to electric shock, electrocution, burns, fires, and explosions.  In 2017, for example, 71 workers died from electrocutions at work, accounting for almost 8 percent of all on-the-job fatalities that year in construction, according to the Bureau of Labor Statistics.  What makes these statistics more tragic is that most of these fatalities could have been easily avoided.</a:t>
            </a:r>
          </a:p>
          <a:p>
            <a:endParaRPr lang="en-US" altLang="en-US" dirty="0" smtClean="0">
              <a:solidFill>
                <a:srgbClr val="292526"/>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latin typeface="Times New Roman" panose="02020603050405020304" pitchFamily="18" charset="0"/>
                <a:cs typeface="Times New Roman" panose="02020603050405020304" pitchFamily="18" charset="0"/>
              </a:rPr>
              <a:t>Data source: U.S. Department of Labor Statistics https://www.bls.gov/iif/oshwc/ cfoi/cftb0321.htm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Approximately 350 electrical-related fatalities occur each year. Data source: https://www.osha.gov/SLTC/etools/construction/electrical_incidents/mainpage.html</a:t>
            </a:r>
            <a:endParaRPr lang="en-US" altLang="en-US" sz="1200" b="0" dirty="0" smtClean="0">
              <a:latin typeface="Times New Roman" panose="02020603050405020304" pitchFamily="18" charset="0"/>
              <a:cs typeface="Times New Roman" panose="02020603050405020304" pitchFamily="18" charset="0"/>
            </a:endParaRPr>
          </a:p>
          <a:p>
            <a:endParaRPr lang="en-US" altLang="en-US" dirty="0" smtClean="0">
              <a:latin typeface="Arial" panose="020B0604020202020204" pitchFamily="34" charset="0"/>
            </a:endParaRPr>
          </a:p>
          <a:p>
            <a:endParaRPr lang="en-US" altLang="en-US" dirty="0" smtClean="0">
              <a:latin typeface="Arial" panose="020B0604020202020204" pitchFamily="34" charset="0"/>
            </a:endParaRPr>
          </a:p>
          <a:p>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15</a:t>
            </a:fld>
            <a:endParaRPr lang="en-US" dirty="0"/>
          </a:p>
        </p:txBody>
      </p:sp>
    </p:spTree>
    <p:extLst>
      <p:ext uri="{BB962C8B-B14F-4D97-AF65-F5344CB8AC3E}">
        <p14:creationId xmlns:p14="http://schemas.microsoft.com/office/powerpoint/2010/main" val="1430740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en-US" altLang="en-US" b="1" dirty="0" smtClean="0"/>
              <a:t>Note for Trainer:</a:t>
            </a:r>
            <a:endParaRPr lang="en-US" altLang="en-US" dirty="0" smtClean="0">
              <a:solidFill>
                <a:srgbClr val="292526"/>
              </a:solidFill>
            </a:endParaRPr>
          </a:p>
          <a:p>
            <a:r>
              <a:rPr lang="en-US" altLang="en-US" dirty="0" smtClean="0">
                <a:solidFill>
                  <a:srgbClr val="292526"/>
                </a:solidFill>
              </a:rPr>
              <a:t>Electricity is energy can be made either by man or by nature. It is like a flow of water, but must have a complete path or circuit to flow.</a:t>
            </a:r>
          </a:p>
          <a:p>
            <a:endParaRPr lang="en-US" altLang="en-US" dirty="0" smtClean="0">
              <a:latin typeface="Arial" panose="020B0604020202020204" pitchFamily="34" charset="0"/>
            </a:endParaRPr>
          </a:p>
          <a:p>
            <a:endParaRPr lang="en-US" altLang="en-US" dirty="0" smtClean="0">
              <a:latin typeface="Arial" panose="020B0604020202020204" pitchFamily="34" charset="0"/>
            </a:endParaRPr>
          </a:p>
          <a:p>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16</a:t>
            </a:fld>
            <a:endParaRPr lang="en-US" dirty="0"/>
          </a:p>
        </p:txBody>
      </p:sp>
    </p:spTree>
    <p:extLst>
      <p:ext uri="{BB962C8B-B14F-4D97-AF65-F5344CB8AC3E}">
        <p14:creationId xmlns:p14="http://schemas.microsoft.com/office/powerpoint/2010/main" val="30216818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smtClean="0"/>
              <a:t>Note for Trainer:</a:t>
            </a:r>
            <a:endParaRPr lang="en-US" altLang="en-US" b="0" dirty="0" smtClean="0">
              <a:solidFill>
                <a:srgbClr val="292526"/>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Back to the water flow</a:t>
            </a:r>
            <a:r>
              <a:rPr lang="en-US" baseline="0" dirty="0" smtClean="0"/>
              <a:t> example, </a:t>
            </a:r>
            <a:r>
              <a:rPr lang="en-US" sz="1200" b="0" i="0" kern="1200" dirty="0" smtClean="0">
                <a:solidFill>
                  <a:schemeClr val="tx1"/>
                </a:solidFill>
                <a:effectLst/>
                <a:latin typeface="+mn-lt"/>
                <a:ea typeface="+mn-ea"/>
                <a:cs typeface="+mn-cs"/>
              </a:rPr>
              <a:t>the resistance is bigger when the pipe is thinner, so the water flow is decreased.</a:t>
            </a:r>
            <a:endParaRPr lang="en-US" dirty="0" smtClean="0"/>
          </a:p>
          <a:p>
            <a:endParaRPr lang="en-US" altLang="en-US" dirty="0" smtClean="0">
              <a:latin typeface="Arial" panose="020B0604020202020204" pitchFamily="34" charset="0"/>
            </a:endParaRPr>
          </a:p>
          <a:p>
            <a:endParaRPr lang="en-US" altLang="en-US" dirty="0" smtClean="0">
              <a:latin typeface="Arial" panose="020B0604020202020204" pitchFamily="34" charset="0"/>
            </a:endParaRPr>
          </a:p>
          <a:p>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17</a:t>
            </a:fld>
            <a:endParaRPr lang="en-US" dirty="0"/>
          </a:p>
        </p:txBody>
      </p:sp>
    </p:spTree>
    <p:extLst>
      <p:ext uri="{BB962C8B-B14F-4D97-AF65-F5344CB8AC3E}">
        <p14:creationId xmlns:p14="http://schemas.microsoft.com/office/powerpoint/2010/main" val="25626216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en-US" altLang="en-US" b="1" dirty="0" smtClean="0"/>
              <a:t>Note for Trainer:</a:t>
            </a:r>
          </a:p>
          <a:p>
            <a:endParaRPr lang="en-US" altLang="en-US" dirty="0" smtClean="0">
              <a:solidFill>
                <a:srgbClr val="292526"/>
              </a:solidFill>
            </a:endParaRPr>
          </a:p>
          <a:p>
            <a:r>
              <a:rPr lang="en-US" altLang="en-US" dirty="0" smtClean="0">
                <a:solidFill>
                  <a:srgbClr val="292526"/>
                </a:solidFill>
              </a:rPr>
              <a:t>Electricity flows through some materials better than others.  Based on the capacity of allowing electivity to flow through, materials that have very little resistance to the flow of electrical current are called  “conductors”. Typical conductors are metals such as copper, water, the earth, and the human body.</a:t>
            </a:r>
          </a:p>
          <a:p>
            <a:endParaRPr lang="en-US" altLang="en-US" dirty="0" smtClean="0">
              <a:latin typeface="Arial" panose="020B0604020202020204" pitchFamily="34" charset="0"/>
            </a:endParaRPr>
          </a:p>
          <a:p>
            <a:endParaRPr lang="en-US" altLang="en-US" dirty="0" smtClean="0">
              <a:latin typeface="Arial" panose="020B0604020202020204" pitchFamily="34" charset="0"/>
            </a:endParaRPr>
          </a:p>
          <a:p>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18</a:t>
            </a:fld>
            <a:endParaRPr lang="en-US" dirty="0"/>
          </a:p>
        </p:txBody>
      </p:sp>
    </p:spTree>
    <p:extLst>
      <p:ext uri="{BB962C8B-B14F-4D97-AF65-F5344CB8AC3E}">
        <p14:creationId xmlns:p14="http://schemas.microsoft.com/office/powerpoint/2010/main" val="35400739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endParaRPr lang="en-US" altLang="en-US" dirty="0" smtClean="0">
              <a:latin typeface="Arial" panose="020B0604020202020204" pitchFamily="34" charset="0"/>
            </a:endParaRPr>
          </a:p>
          <a:p>
            <a:endParaRPr lang="en-US" altLang="en-US" dirty="0" smtClean="0">
              <a:latin typeface="Arial" panose="020B0604020202020204" pitchFamily="34" charset="0"/>
            </a:endParaRPr>
          </a:p>
          <a:p>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19</a:t>
            </a:fld>
            <a:endParaRPr lang="en-US" dirty="0"/>
          </a:p>
        </p:txBody>
      </p:sp>
    </p:spTree>
    <p:extLst>
      <p:ext uri="{BB962C8B-B14F-4D97-AF65-F5344CB8AC3E}">
        <p14:creationId xmlns:p14="http://schemas.microsoft.com/office/powerpoint/2010/main" val="3748861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1255713" y="717550"/>
            <a:ext cx="4799012" cy="3600450"/>
          </a:xfrm>
        </p:spPr>
      </p:sp>
      <p:sp>
        <p:nvSpPr>
          <p:cNvPr id="22531" name="Notes Placeholder 2"/>
          <p:cNvSpPr>
            <a:spLocks noGrp="1" noChangeArrowheads="1"/>
          </p:cNvSpPr>
          <p:nvPr>
            <p:ph type="body" idx="1"/>
          </p:nvPr>
        </p:nvSpPr>
        <p:spPr>
          <a:noFill/>
        </p:spPr>
        <p:txBody>
          <a:bodyPr anchor="t"/>
          <a:lstStyle/>
          <a:p>
            <a:r>
              <a:rPr lang="en-US" altLang="en-US" b="1" dirty="0" smtClean="0"/>
              <a:t>Note for Trainer:</a:t>
            </a:r>
          </a:p>
          <a:p>
            <a:r>
              <a:rPr lang="en-US" altLang="en-US" dirty="0" smtClean="0"/>
              <a:t>This page is copied from the fy10_sh-20999-10-electrical-safety PowerPoint</a:t>
            </a:r>
          </a:p>
        </p:txBody>
      </p:sp>
      <p:sp>
        <p:nvSpPr>
          <p:cNvPr id="22532" name="Slide Number Placeholder 3"/>
          <p:cNvSpPr txBox="1">
            <a:spLocks noGrp="1" noChangeArrowheads="1"/>
          </p:cNvSpPr>
          <p:nvPr/>
        </p:nvSpPr>
        <p:spPr bwMode="auto">
          <a:xfrm>
            <a:off x="4144963" y="9120188"/>
            <a:ext cx="31686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49" tIns="46445" rIns="93249" bIns="46445" anchor="b"/>
          <a:lstStyle>
            <a:lvl1pPr>
              <a:spcBef>
                <a:spcPct val="30000"/>
              </a:spcBef>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1pPr>
            <a:lvl2pPr marL="742950" indent="-285750">
              <a:spcBef>
                <a:spcPct val="30000"/>
              </a:spcBef>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2pPr>
            <a:lvl3pPr marL="1143000" indent="-228600">
              <a:spcBef>
                <a:spcPct val="30000"/>
              </a:spcBef>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3pPr>
            <a:lvl4pPr marL="1600200" indent="-228600">
              <a:spcBef>
                <a:spcPct val="30000"/>
              </a:spcBef>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4pPr>
            <a:lvl5pPr marL="2057400" indent="-228600">
              <a:spcBef>
                <a:spcPct val="30000"/>
              </a:spcBef>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SzPct val="100000"/>
              <a:buFont typeface="Times New Roman" panose="02020603050405020304" pitchFamily="18" charset="0"/>
              <a:tabLst>
                <a:tab pos="457200" algn="l"/>
                <a:tab pos="914400" algn="l"/>
                <a:tab pos="1371600" algn="l"/>
                <a:tab pos="1828800" algn="l"/>
                <a:tab pos="2286000" algn="l"/>
                <a:tab pos="2743200" algn="l"/>
              </a:tabLst>
              <a:defRPr sz="1200">
                <a:solidFill>
                  <a:srgbClr val="000000"/>
                </a:solidFill>
                <a:latin typeface="Times New Roman" panose="02020603050405020304" pitchFamily="18" charset="0"/>
              </a:defRPr>
            </a:lvl9pPr>
          </a:lstStyle>
          <a:p>
            <a:pPr algn="r" eaLnBrk="1" hangingPunct="1">
              <a:spcBef>
                <a:spcPct val="0"/>
              </a:spcBef>
              <a:buSzPct val="45000"/>
              <a:buFont typeface="StarSymbol" charset="0"/>
              <a:buNone/>
            </a:pPr>
            <a:fld id="{18D115A4-3238-4865-A2D3-10347CA4A053}" type="slidenum">
              <a:rPr lang="en-US" altLang="en-US">
                <a:ea typeface="SimSun" panose="02010600030101010101" pitchFamily="2" charset="-122"/>
                <a:cs typeface="AR PL UMing HK" charset="0"/>
              </a:rPr>
              <a:pPr algn="r" eaLnBrk="1" hangingPunct="1">
                <a:spcBef>
                  <a:spcPct val="0"/>
                </a:spcBef>
                <a:buSzPct val="45000"/>
                <a:buFont typeface="StarSymbol" charset="0"/>
                <a:buNone/>
              </a:pPr>
              <a:t>2</a:t>
            </a:fld>
            <a:endParaRPr lang="en-US" altLang="en-US" dirty="0">
              <a:ea typeface="SimSun" panose="02010600030101010101" pitchFamily="2" charset="-122"/>
              <a:cs typeface="AR PL UMing HK" charset="0"/>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2</a:t>
            </a:fld>
            <a:endParaRPr lang="en-US" dirty="0"/>
          </a:p>
        </p:txBody>
      </p:sp>
    </p:spTree>
    <p:extLst>
      <p:ext uri="{BB962C8B-B14F-4D97-AF65-F5344CB8AC3E}">
        <p14:creationId xmlns:p14="http://schemas.microsoft.com/office/powerpoint/2010/main" val="2980600465"/>
      </p:ext>
    </p:extLst>
  </p:cSld>
  <p:clrMapOvr>
    <a:overrideClrMapping bg1="lt1" tx1="dk1" bg2="lt2" tx2="dk2" accent1="accent1" accent2="accent2" accent3="accent3" accent4="accent4" accent5="accent5" accent6="accent6" hlink="hlink" folHlink="folHlink"/>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endParaRPr lang="en-US" altLang="en-US" dirty="0" smtClean="0">
              <a:latin typeface="Arial" panose="020B0604020202020204" pitchFamily="34" charset="0"/>
            </a:endParaRPr>
          </a:p>
          <a:p>
            <a:endParaRPr lang="en-US" altLang="en-US" dirty="0" smtClean="0">
              <a:latin typeface="Arial" panose="020B0604020202020204" pitchFamily="34" charset="0"/>
            </a:endParaRPr>
          </a:p>
          <a:p>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20</a:t>
            </a:fld>
            <a:endParaRPr lang="en-US" dirty="0"/>
          </a:p>
        </p:txBody>
      </p:sp>
    </p:spTree>
    <p:extLst>
      <p:ext uri="{BB962C8B-B14F-4D97-AF65-F5344CB8AC3E}">
        <p14:creationId xmlns:p14="http://schemas.microsoft.com/office/powerpoint/2010/main" val="28412101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en-US" altLang="en-US" b="1" dirty="0" smtClean="0"/>
              <a:t>Note for Trainer:</a:t>
            </a:r>
          </a:p>
          <a:p>
            <a:r>
              <a:rPr lang="en-US" altLang="en-US" dirty="0" smtClean="0"/>
              <a:t>This is why If you have a defective tool, frayed wire, bad outlet or other electrical hazard, you may come in contact with electrical current through copper conductor.</a:t>
            </a:r>
          </a:p>
          <a:p>
            <a:r>
              <a:rPr lang="en-US" altLang="en-US" dirty="0" smtClean="0"/>
              <a:t>When you contact electrical current, the results may be deadly.  You may receive an electrical shock, be burned by the electricity or by thermal contact, or be electrocuted and die.</a:t>
            </a:r>
          </a:p>
          <a:p>
            <a:endParaRPr lang="en-US" altLang="en-US" dirty="0" smtClean="0">
              <a:latin typeface="Arial" panose="020B0604020202020204" pitchFamily="34" charset="0"/>
            </a:endParaRPr>
          </a:p>
          <a:p>
            <a:endParaRPr lang="en-US" altLang="en-US" dirty="0" smtClean="0">
              <a:latin typeface="Arial" panose="020B0604020202020204" pitchFamily="34" charset="0"/>
            </a:endParaRPr>
          </a:p>
          <a:p>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21</a:t>
            </a:fld>
            <a:endParaRPr lang="en-US" dirty="0"/>
          </a:p>
        </p:txBody>
      </p:sp>
    </p:spTree>
    <p:extLst>
      <p:ext uri="{BB962C8B-B14F-4D97-AF65-F5344CB8AC3E}">
        <p14:creationId xmlns:p14="http://schemas.microsoft.com/office/powerpoint/2010/main" val="10463155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endParaRPr lang="en-US" altLang="en-US" dirty="0" smtClean="0">
              <a:latin typeface="Arial" panose="020B0604020202020204" pitchFamily="34" charset="0"/>
            </a:endParaRPr>
          </a:p>
          <a:p>
            <a:endParaRPr lang="en-US" altLang="en-US" dirty="0" smtClean="0">
              <a:latin typeface="Arial" panose="020B0604020202020204" pitchFamily="34" charset="0"/>
            </a:endParaRPr>
          </a:p>
          <a:p>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22</a:t>
            </a:fld>
            <a:endParaRPr lang="en-US" dirty="0"/>
          </a:p>
        </p:txBody>
      </p:sp>
    </p:spTree>
    <p:extLst>
      <p:ext uri="{BB962C8B-B14F-4D97-AF65-F5344CB8AC3E}">
        <p14:creationId xmlns:p14="http://schemas.microsoft.com/office/powerpoint/2010/main" val="4452944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endParaRPr lang="en-US" altLang="en-US" dirty="0" smtClean="0">
              <a:latin typeface="Arial" panose="020B0604020202020204" pitchFamily="34" charset="0"/>
            </a:endParaRPr>
          </a:p>
          <a:p>
            <a:r>
              <a:rPr lang="en-US" altLang="en-US" b="1" dirty="0" smtClean="0"/>
              <a:t>Note for Trainer:</a:t>
            </a:r>
            <a:endParaRPr lang="en-US" altLang="en-US" dirty="0" smtClean="0">
              <a:solidFill>
                <a:srgbClr val="292526"/>
              </a:solidFill>
            </a:endParaRPr>
          </a:p>
          <a:p>
            <a:r>
              <a:rPr lang="en-US" altLang="en-US" dirty="0" smtClean="0">
                <a:solidFill>
                  <a:schemeClr val="tx1"/>
                </a:solidFill>
                <a:cs typeface="Times New Roman" panose="02020603050405020304" pitchFamily="18" charset="0"/>
              </a:rPr>
              <a:t>Explain why a metal ladder contact power lines generates high current.</a:t>
            </a:r>
            <a:r>
              <a:rPr lang="en-US" altLang="en-US" baseline="0" dirty="0" smtClean="0">
                <a:solidFill>
                  <a:schemeClr val="tx1"/>
                </a:solidFill>
                <a:cs typeface="Times New Roman" panose="02020603050405020304" pitchFamily="18" charset="0"/>
              </a:rPr>
              <a:t> </a:t>
            </a:r>
            <a:r>
              <a:rPr lang="en-US" altLang="en-US" dirty="0" smtClean="0">
                <a:solidFill>
                  <a:schemeClr val="tx1"/>
                </a:solidFill>
                <a:cs typeface="Times New Roman" panose="02020603050405020304" pitchFamily="18" charset="0"/>
              </a:rPr>
              <a:t>Use ladders made from wood or fiberglass when working near power lines</a:t>
            </a:r>
          </a:p>
          <a:p>
            <a:endParaRPr lang="en-US" altLang="en-US" dirty="0" smtClean="0">
              <a:solidFill>
                <a:schemeClr val="tx1"/>
              </a:solidFill>
              <a:cs typeface="Times New Roman" panose="02020603050405020304" pitchFamily="18" charset="0"/>
            </a:endParaRPr>
          </a:p>
          <a:p>
            <a:r>
              <a:rPr lang="en-US" altLang="en-US" b="1" dirty="0" smtClean="0">
                <a:latin typeface="Arial" panose="020B0604020202020204" pitchFamily="34" charset="0"/>
              </a:rPr>
              <a:t>Operating an electric switch is like turning on a water faucet.</a:t>
            </a:r>
            <a:r>
              <a:rPr lang="en-US" altLang="en-US" dirty="0" smtClean="0">
                <a:latin typeface="Arial" panose="020B0604020202020204" pitchFamily="34" charset="0"/>
              </a:rPr>
              <a:t> </a:t>
            </a:r>
          </a:p>
          <a:p>
            <a:r>
              <a:rPr lang="en-US" altLang="en-US" dirty="0" smtClean="0">
                <a:latin typeface="Arial" panose="020B0604020202020204" pitchFamily="34" charset="0"/>
              </a:rPr>
              <a:t>Behind the faucet (or switch) there is a source of water (or electricity) with a way to transport it, and pressure to make it flow.  The faucet’s water source is a reservoir or pumping station. A pump provides enough pressure for the water to travel through the pipes.  For electricity the source is the power generating station.  A generator provides the pressure (voltage) for the electrical current to travel through electric conductors (wires).</a:t>
            </a:r>
          </a:p>
          <a:p>
            <a:endParaRPr lang="en-US" altLang="en-US" dirty="0" smtClean="0">
              <a:latin typeface="Arial" panose="020B0604020202020204" pitchFamily="34" charset="0"/>
            </a:endParaRPr>
          </a:p>
          <a:p>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23</a:t>
            </a:fld>
            <a:endParaRPr lang="en-US" dirty="0"/>
          </a:p>
        </p:txBody>
      </p:sp>
    </p:spTree>
    <p:extLst>
      <p:ext uri="{BB962C8B-B14F-4D97-AF65-F5344CB8AC3E}">
        <p14:creationId xmlns:p14="http://schemas.microsoft.com/office/powerpoint/2010/main" val="16039442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en-US" altLang="en-US" sz="1200" b="1" dirty="0" smtClean="0"/>
              <a:t>Note for Trainer:</a:t>
            </a:r>
          </a:p>
          <a:p>
            <a:endParaRPr lang="en-US" altLang="en-US" sz="1200" dirty="0" smtClean="0"/>
          </a:p>
          <a:p>
            <a:r>
              <a:rPr lang="en-US" altLang="en-US" sz="1200" dirty="0" smtClean="0"/>
              <a:t>This program will help you first getting familiar with basic concepts of electricity, and then being able to recognize common electrical hazards in construction and finally learning your ways to decrease those hazards at your job site. Throughout this whole program, you will be shown some examples of safe and unsafe practice and conditions. The green “Yes” checkmark will be used to denote safe conditions, while the red “No” circle symbol is used to denote unsafe conditions.</a:t>
            </a:r>
          </a:p>
          <a:p>
            <a:endParaRPr lang="en-US" altLang="en-US" dirty="0" smtClean="0">
              <a:latin typeface="Arial" panose="020B0604020202020204" pitchFamily="34" charset="0"/>
            </a:endParaRPr>
          </a:p>
          <a:p>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24</a:t>
            </a:fld>
            <a:endParaRPr lang="en-US" dirty="0"/>
          </a:p>
        </p:txBody>
      </p:sp>
    </p:spTree>
    <p:extLst>
      <p:ext uri="{BB962C8B-B14F-4D97-AF65-F5344CB8AC3E}">
        <p14:creationId xmlns:p14="http://schemas.microsoft.com/office/powerpoint/2010/main" val="309056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endParaRPr lang="en-US" altLang="en-US" dirty="0" smtClean="0">
              <a:latin typeface="Arial" panose="020B0604020202020204" pitchFamily="34" charset="0"/>
            </a:endParaRPr>
          </a:p>
          <a:p>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25</a:t>
            </a:fld>
            <a:endParaRPr lang="en-US" dirty="0"/>
          </a:p>
        </p:txBody>
      </p:sp>
    </p:spTree>
    <p:extLst>
      <p:ext uri="{BB962C8B-B14F-4D97-AF65-F5344CB8AC3E}">
        <p14:creationId xmlns:p14="http://schemas.microsoft.com/office/powerpoint/2010/main" val="40929547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en-US" altLang="en-US" b="1" dirty="0" smtClean="0"/>
              <a:t>Note for Trainer:</a:t>
            </a:r>
          </a:p>
          <a:p>
            <a:r>
              <a:rPr lang="en-US" altLang="en-US" dirty="0" smtClean="0"/>
              <a:t>Voltages of overhead lines range from 120 to 750,000 volts. The most reliable way to know the voltage is to ask the utility company that owns the powerline.</a:t>
            </a:r>
          </a:p>
          <a:p>
            <a:r>
              <a:rPr lang="en-US" altLang="en-US" dirty="0" smtClean="0"/>
              <a:t>This figure is copied from OSHA website (https://www.osha.gov/SLTC/etools/electric_power/illustrated_glossary/transmission_lines.html)</a:t>
            </a:r>
          </a:p>
          <a:p>
            <a:endParaRPr lang="en-US" altLang="en-US" dirty="0" smtClean="0">
              <a:latin typeface="Arial" panose="020B0604020202020204" pitchFamily="34" charset="0"/>
            </a:endParaRPr>
          </a:p>
          <a:p>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26</a:t>
            </a:fld>
            <a:endParaRPr lang="en-US" dirty="0"/>
          </a:p>
        </p:txBody>
      </p:sp>
    </p:spTree>
    <p:extLst>
      <p:ext uri="{BB962C8B-B14F-4D97-AF65-F5344CB8AC3E}">
        <p14:creationId xmlns:p14="http://schemas.microsoft.com/office/powerpoint/2010/main" val="23102383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smtClean="0"/>
              <a:t>Note for Trainer:</a:t>
            </a:r>
          </a:p>
          <a:p>
            <a:r>
              <a:rPr lang="en-US" altLang="en-US" dirty="0" smtClean="0"/>
              <a:t>Reaction information is from OHSA website (https://www.osha.gov/Publications/3075.html)</a:t>
            </a:r>
          </a:p>
          <a:p>
            <a:r>
              <a:rPr lang="en-US" altLang="en-US" dirty="0" smtClean="0">
                <a:solidFill>
                  <a:srgbClr val="C00000"/>
                </a:solidFill>
                <a:latin typeface="Arial" panose="020B0604020202020204" pitchFamily="34" charset="0"/>
              </a:rPr>
              <a:t>Emphasize </a:t>
            </a:r>
            <a:r>
              <a:rPr lang="en-US" altLang="en-US" baseline="0" dirty="0" smtClean="0">
                <a:solidFill>
                  <a:srgbClr val="C00000"/>
                </a:solidFill>
                <a:latin typeface="Arial" panose="020B0604020202020204" pitchFamily="34" charset="0"/>
              </a:rPr>
              <a:t> Ohm's Law by using the chart in this slide, since wet skin shows way less resistance, when the voltage is certain, the possible current flow through a human body will increase dramatically. </a:t>
            </a:r>
            <a:endParaRPr lang="en-US" altLang="en-US" dirty="0" smtClean="0">
              <a:solidFill>
                <a:srgbClr val="C00000"/>
              </a:solidFill>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27</a:t>
            </a:fld>
            <a:endParaRPr lang="en-US" dirty="0"/>
          </a:p>
        </p:txBody>
      </p:sp>
    </p:spTree>
    <p:extLst>
      <p:ext uri="{BB962C8B-B14F-4D97-AF65-F5344CB8AC3E}">
        <p14:creationId xmlns:p14="http://schemas.microsoft.com/office/powerpoint/2010/main" val="10231318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en-US" altLang="en-US" dirty="0" smtClean="0"/>
              <a:t>Reaction information is from OHSA website (https://www.osha.gov/Publications/3075.html)</a:t>
            </a:r>
          </a:p>
          <a:p>
            <a:endParaRPr lang="en-US" altLang="en-US" dirty="0" smtClean="0">
              <a:latin typeface="Arial" panose="020B0604020202020204" pitchFamily="34" charset="0"/>
            </a:endParaRPr>
          </a:p>
          <a:p>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28</a:t>
            </a:fld>
            <a:endParaRPr lang="en-US" dirty="0"/>
          </a:p>
        </p:txBody>
      </p:sp>
    </p:spTree>
    <p:extLst>
      <p:ext uri="{BB962C8B-B14F-4D97-AF65-F5344CB8AC3E}">
        <p14:creationId xmlns:p14="http://schemas.microsoft.com/office/powerpoint/2010/main" val="95293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1255713" y="717550"/>
            <a:ext cx="4800600" cy="3600450"/>
          </a:xfrm>
          <a:extLst>
            <a:ext uri="{909E8E84-426E-40DD-AFC4-6F175D3DCCD1}">
              <a14:hiddenFill xmlns:a14="http://schemas.microsoft.com/office/drawing/2010/main">
                <a:solidFill>
                  <a:schemeClr val="accent1"/>
                </a:solidFill>
              </a14:hiddenFill>
            </a:ext>
          </a:extLst>
        </p:spPr>
      </p:sp>
      <p:sp>
        <p:nvSpPr>
          <p:cNvPr id="55299"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Lst>
        </p:spPr>
        <p:txBody>
          <a:bodyPr/>
          <a:lstStyle/>
          <a:p>
            <a:r>
              <a:rPr lang="en-US" altLang="en-US" b="1" dirty="0" smtClean="0"/>
              <a:t>Note for Trainer:</a:t>
            </a:r>
            <a:endParaRPr lang="en-US" altLang="en-US" dirty="0" smtClean="0">
              <a:solidFill>
                <a:srgbClr val="292526"/>
              </a:solidFill>
            </a:endParaRPr>
          </a:p>
          <a:p>
            <a:r>
              <a:rPr lang="en-US" altLang="en-US" dirty="0" smtClean="0"/>
              <a:t>Wood doesn't conduct electricity. This one isn't actually a myth — wood is, in fact, nonconductive. However, water does conduct electricity, and wood that is wet or damp can still pose a risk.</a:t>
            </a:r>
          </a:p>
          <a:p>
            <a:r>
              <a:rPr lang="en-US" altLang="en-US" sz="1000" dirty="0" smtClean="0">
                <a:cs typeface="Times New Roman" panose="02020603050405020304" pitchFamily="18" charset="0"/>
              </a:rPr>
              <a:t>Summary: In construction worksites, we cannot assume a down power line is safety because it is on the ground or it is not sparking. We should also avoid touching down power lines with hands or common objects (such as boards, poles, sticks).</a:t>
            </a:r>
          </a:p>
        </p:txBody>
      </p:sp>
      <p:sp>
        <p:nvSpPr>
          <p:cNvPr id="4" name="Slide Number Placeholder 3"/>
          <p:cNvSpPr>
            <a:spLocks noGrp="1"/>
          </p:cNvSpPr>
          <p:nvPr>
            <p:ph type="sldNum" sz="quarter" idx="10"/>
          </p:nvPr>
        </p:nvSpPr>
        <p:spPr/>
        <p:txBody>
          <a:bodyPr/>
          <a:lstStyle/>
          <a:p>
            <a:fld id="{236F376C-05AE-40DA-9153-0868A2A48635}" type="slidenum">
              <a:rPr lang="en-US" smtClean="0"/>
              <a:t>29</a:t>
            </a:fld>
            <a:endParaRPr lang="en-US" dirty="0"/>
          </a:p>
        </p:txBody>
      </p:sp>
    </p:spTree>
    <p:extLst>
      <p:ext uri="{BB962C8B-B14F-4D97-AF65-F5344CB8AC3E}">
        <p14:creationId xmlns:p14="http://schemas.microsoft.com/office/powerpoint/2010/main" val="289656433"/>
      </p:ext>
    </p:extLst>
  </p:cSld>
  <p:clrMapOvr>
    <a:overrideClrMapping bg1="lt1" tx1="dk1" bg2="lt2" tx2="dk2" accent1="accent1" accent2="accent2" accent3="accent3" accent4="accent4" accent5="accent5" accent6="accent6" hlink="hlink" folHlink="folHlink"/>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1255713" y="717550"/>
            <a:ext cx="4799012" cy="3600450"/>
          </a:xfrm>
        </p:spPr>
      </p:sp>
      <p:sp>
        <p:nvSpPr>
          <p:cNvPr id="26627" name="Notes Placeholder 2"/>
          <p:cNvSpPr>
            <a:spLocks noGrp="1" noChangeArrowheads="1"/>
          </p:cNvSpPr>
          <p:nvPr>
            <p:ph type="body" idx="1"/>
          </p:nvPr>
        </p:nvSpPr>
        <p:spPr>
          <a:noFill/>
        </p:spPr>
        <p:txBody>
          <a:bodyPr anchor="t"/>
          <a:lstStyle/>
          <a:p>
            <a:endParaRPr lang="en-US" altLang="en-US" dirty="0" smtClean="0"/>
          </a:p>
        </p:txBody>
      </p:sp>
      <p:sp>
        <p:nvSpPr>
          <p:cNvPr id="26628" name="Slide Number Placeholder 3"/>
          <p:cNvSpPr txBox="1">
            <a:spLocks noGrp="1" noChangeArrowheads="1"/>
          </p:cNvSpPr>
          <p:nvPr/>
        </p:nvSpPr>
        <p:spPr bwMode="auto">
          <a:xfrm>
            <a:off x="4144963" y="9120188"/>
            <a:ext cx="31686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49" tIns="46445" rIns="93249" bIns="46445" anchor="b"/>
          <a:lstStyle>
            <a:lvl1pPr>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1pPr>
            <a:lvl2pPr marL="742950" indent="-28575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2pPr>
            <a:lvl3pPr marL="11430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3pPr>
            <a:lvl4pPr marL="16002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4pPr>
            <a:lvl5pPr marL="20574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5pPr>
            <a:lvl6pPr marL="25146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6pPr>
            <a:lvl7pPr marL="29718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7pPr>
            <a:lvl8pPr marL="34290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8pPr>
            <a:lvl9pPr marL="38862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9pPr>
          </a:lstStyle>
          <a:p>
            <a:pPr algn="r" eaLnBrk="1" hangingPunct="1">
              <a:buSzPct val="45000"/>
              <a:buFont typeface="StarSymbol" charset="0"/>
              <a:buNone/>
            </a:pPr>
            <a:fld id="{16F7CAB5-C6BB-4759-8763-0644849A5342}" type="slidenum">
              <a:rPr lang="en-US" altLang="en-US" sz="1200">
                <a:solidFill>
                  <a:srgbClr val="000000"/>
                </a:solidFill>
                <a:latin typeface="Times New Roman" panose="02020603050405020304" pitchFamily="18" charset="0"/>
                <a:ea typeface="SimSun" panose="02010600030101010101" pitchFamily="2" charset="-122"/>
                <a:cs typeface="AR PL UMing HK" charset="0"/>
              </a:rPr>
              <a:pPr algn="r" eaLnBrk="1" hangingPunct="1">
                <a:buSzPct val="45000"/>
                <a:buFont typeface="StarSymbol" charset="0"/>
                <a:buNone/>
              </a:pPr>
              <a:t>3</a:t>
            </a:fld>
            <a:endParaRPr lang="en-US" altLang="en-US" sz="1200" dirty="0">
              <a:solidFill>
                <a:srgbClr val="000000"/>
              </a:solidFill>
              <a:latin typeface="Times New Roman" panose="02020603050405020304" pitchFamily="18" charset="0"/>
              <a:ea typeface="SimSun" panose="02010600030101010101" pitchFamily="2" charset="-122"/>
              <a:cs typeface="AR PL UMing HK" charset="0"/>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3</a:t>
            </a:fld>
            <a:endParaRPr lang="en-US" dirty="0"/>
          </a:p>
        </p:txBody>
      </p:sp>
    </p:spTree>
    <p:extLst>
      <p:ext uri="{BB962C8B-B14F-4D97-AF65-F5344CB8AC3E}">
        <p14:creationId xmlns:p14="http://schemas.microsoft.com/office/powerpoint/2010/main" val="2580396848"/>
      </p:ext>
    </p:extLst>
  </p:cSld>
  <p:clrMapOvr>
    <a:overrideClrMapping bg1="lt1" tx1="dk1" bg2="lt2" tx2="dk2" accent1="accent1" accent2="accent2" accent3="accent3" accent4="accent4" accent5="accent5" accent6="accent6" hlink="hlink" folHlink="folHlink"/>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1255713" y="717550"/>
            <a:ext cx="4799012" cy="3600450"/>
          </a:xfrm>
        </p:spPr>
      </p:sp>
      <p:sp>
        <p:nvSpPr>
          <p:cNvPr id="57347" name="Notes Placeholder 2"/>
          <p:cNvSpPr>
            <a:spLocks noGrp="1" noChangeArrowheads="1"/>
          </p:cNvSpPr>
          <p:nvPr>
            <p:ph type="body" idx="1"/>
          </p:nvPr>
        </p:nvSpPr>
        <p:spPr>
          <a:noFill/>
        </p:spPr>
        <p:txBody>
          <a:bodyPr anchor="t"/>
          <a:lstStyle/>
          <a:p>
            <a:r>
              <a:rPr lang="en-US" altLang="en-US" b="1" dirty="0" smtClean="0"/>
              <a:t>Note for Trainer:</a:t>
            </a:r>
          </a:p>
          <a:p>
            <a:endParaRPr lang="en-US" altLang="en-US" dirty="0" smtClean="0">
              <a:solidFill>
                <a:srgbClr val="292526"/>
              </a:solidFill>
            </a:endParaRPr>
          </a:p>
          <a:p>
            <a:pPr algn="just">
              <a:buClr>
                <a:srgbClr val="3333FF"/>
              </a:buClr>
              <a:buFont typeface="Wingdings" panose="05000000000000000000" pitchFamily="2" charset="2"/>
              <a:buNone/>
            </a:pPr>
            <a:r>
              <a:rPr lang="en-US" altLang="en-US" dirty="0" smtClean="0">
                <a:solidFill>
                  <a:schemeClr val="tx1"/>
                </a:solidFill>
                <a:cs typeface="Times New Roman" panose="02020603050405020304" pitchFamily="18" charset="0"/>
              </a:rPr>
              <a:t>Even though rubber is a good insulator, car tires are conductors, because there are made of multiple conductive materials. </a:t>
            </a:r>
            <a:r>
              <a:rPr lang="en-US" altLang="en-US" dirty="0" smtClean="0">
                <a:cs typeface="Times New Roman" panose="02020603050405020304" pitchFamily="18" charset="0"/>
              </a:rPr>
              <a:t>If there is no fire, the driver is not in immediate danger. The safest thing for the driver is to stay in the car. </a:t>
            </a:r>
          </a:p>
          <a:p>
            <a:endParaRPr lang="en-US" altLang="en-US" dirty="0" smtClean="0"/>
          </a:p>
          <a:p>
            <a:r>
              <a:rPr lang="en-US" altLang="en-US" dirty="0" smtClean="0"/>
              <a:t>https://www.wikihow.com/React-if-a-Power-Line-Falls-on-Your-Car</a:t>
            </a:r>
          </a:p>
          <a:p>
            <a:endParaRPr lang="en-US" altLang="en-US" dirty="0" smtClean="0"/>
          </a:p>
          <a:p>
            <a:endParaRPr lang="en-US" altLang="en-US" dirty="0" smtClean="0">
              <a:solidFill>
                <a:schemeClr val="tx1"/>
              </a:solidFill>
              <a:cs typeface="Times New Roman" panose="02020603050405020304" pitchFamily="18" charset="0"/>
            </a:endParaRPr>
          </a:p>
          <a:p>
            <a:endParaRPr lang="en-US" altLang="en-US" dirty="0" smtClean="0"/>
          </a:p>
        </p:txBody>
      </p:sp>
      <p:sp>
        <p:nvSpPr>
          <p:cNvPr id="57348" name="Slide Number Placeholder 3"/>
          <p:cNvSpPr txBox="1">
            <a:spLocks noGrp="1" noChangeArrowheads="1"/>
          </p:cNvSpPr>
          <p:nvPr/>
        </p:nvSpPr>
        <p:spPr bwMode="auto">
          <a:xfrm>
            <a:off x="4144963" y="9120188"/>
            <a:ext cx="31686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49" tIns="46445" rIns="93249" bIns="46445" anchor="b"/>
          <a:lstStyle>
            <a:lvl1pPr>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1pPr>
            <a:lvl2pPr marL="742950" indent="-28575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2pPr>
            <a:lvl3pPr marL="11430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3pPr>
            <a:lvl4pPr marL="16002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4pPr>
            <a:lvl5pPr marL="20574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5pPr>
            <a:lvl6pPr marL="25146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6pPr>
            <a:lvl7pPr marL="29718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7pPr>
            <a:lvl8pPr marL="34290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8pPr>
            <a:lvl9pPr marL="38862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9pPr>
          </a:lstStyle>
          <a:p>
            <a:pPr algn="r" eaLnBrk="1" hangingPunct="1">
              <a:buSzPct val="45000"/>
              <a:buFont typeface="StarSymbol" charset="0"/>
              <a:buNone/>
            </a:pPr>
            <a:fld id="{A0E68691-3E4E-4713-BCB6-B0944FFFDF72}" type="slidenum">
              <a:rPr lang="en-US" altLang="en-US" sz="1200">
                <a:solidFill>
                  <a:srgbClr val="000000"/>
                </a:solidFill>
                <a:latin typeface="Times New Roman" panose="02020603050405020304" pitchFamily="18" charset="0"/>
                <a:ea typeface="SimSun" panose="02010600030101010101" pitchFamily="2" charset="-122"/>
                <a:cs typeface="AR PL UMing HK" charset="0"/>
              </a:rPr>
              <a:pPr algn="r" eaLnBrk="1" hangingPunct="1">
                <a:buSzPct val="45000"/>
                <a:buFont typeface="StarSymbol" charset="0"/>
                <a:buNone/>
              </a:pPr>
              <a:t>30</a:t>
            </a:fld>
            <a:endParaRPr lang="en-US" altLang="en-US" sz="1200" dirty="0">
              <a:solidFill>
                <a:srgbClr val="000000"/>
              </a:solidFill>
              <a:latin typeface="Times New Roman" panose="02020603050405020304" pitchFamily="18" charset="0"/>
              <a:ea typeface="SimSun" panose="02010600030101010101" pitchFamily="2" charset="-122"/>
              <a:cs typeface="AR PL UMing HK" charset="0"/>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30</a:t>
            </a:fld>
            <a:endParaRPr lang="en-US" dirty="0"/>
          </a:p>
        </p:txBody>
      </p:sp>
    </p:spTree>
    <p:extLst>
      <p:ext uri="{BB962C8B-B14F-4D97-AF65-F5344CB8AC3E}">
        <p14:creationId xmlns:p14="http://schemas.microsoft.com/office/powerpoint/2010/main" val="308713414"/>
      </p:ext>
    </p:extLst>
  </p:cSld>
  <p:clrMapOvr>
    <a:overrideClrMapping bg1="lt1" tx1="dk1" bg2="lt2" tx2="dk2" accent1="accent1" accent2="accent2" accent3="accent3" accent4="accent4" accent5="accent5" accent6="accent6" hlink="hlink" folHlink="folHlink"/>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1255713" y="717550"/>
            <a:ext cx="4800600" cy="3600450"/>
          </a:xfrm>
        </p:spPr>
      </p:sp>
      <p:sp>
        <p:nvSpPr>
          <p:cNvPr id="59395" name="Notes Placeholder 2"/>
          <p:cNvSpPr>
            <a:spLocks noGrp="1"/>
          </p:cNvSpPr>
          <p:nvPr>
            <p:ph type="body" idx="1"/>
          </p:nvPr>
        </p:nvSpPr>
        <p:spPr>
          <a:noFill/>
        </p:spPr>
        <p:txBody>
          <a:bodyPr/>
          <a:lstStyle/>
          <a:p>
            <a:r>
              <a:rPr lang="en-US" altLang="en-US" b="1" dirty="0" smtClean="0"/>
              <a:t>Note for Trainer:</a:t>
            </a:r>
          </a:p>
          <a:p>
            <a:endParaRPr lang="en-US" altLang="en-US" b="1" dirty="0" smtClean="0">
              <a:solidFill>
                <a:srgbClr val="292526"/>
              </a:solidFill>
            </a:endParaRPr>
          </a:p>
          <a:p>
            <a:r>
              <a:rPr lang="en-US" dirty="0" smtClean="0">
                <a:hlinkClick r:id="rId3"/>
              </a:rPr>
              <a:t>https://www.esfi.org/resource/downed-power-lines-261</a:t>
            </a:r>
            <a:endParaRPr lang="en-US" dirty="0" smtClean="0"/>
          </a:p>
          <a:p>
            <a:endParaRPr lang="en-US" altLang="en-US" dirty="0" smtClean="0">
              <a:solidFill>
                <a:srgbClr val="292526"/>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solidFill>
                  <a:schemeClr val="tx1"/>
                </a:solidFill>
              </a:rPr>
              <a:t>Reference:</a:t>
            </a:r>
            <a:r>
              <a:rPr lang="en-US" altLang="en-US" b="1" baseline="0" dirty="0" smtClean="0">
                <a:solidFill>
                  <a:schemeClr val="tx1"/>
                </a:solidFill>
              </a:rPr>
              <a:t> </a:t>
            </a:r>
            <a:r>
              <a:rPr lang="en-US" dirty="0" smtClean="0"/>
              <a:t>CFR1926.1408</a:t>
            </a:r>
            <a:r>
              <a:rPr lang="en-US" baseline="0" dirty="0" smtClean="0"/>
              <a:t> Table 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a:buFont typeface="Arial" panose="020B0604020202020204" pitchFamily="34" charset="0"/>
              <a:buNone/>
            </a:pPr>
            <a:r>
              <a:rPr lang="en-US" altLang="en-US" dirty="0" smtClean="0">
                <a:solidFill>
                  <a:schemeClr val="tx1"/>
                </a:solidFill>
              </a:rPr>
              <a:t>Safe distance means: </a:t>
            </a:r>
          </a:p>
          <a:p>
            <a:pPr>
              <a:buFont typeface="Arial" panose="020B0604020202020204" pitchFamily="34" charset="0"/>
              <a:buNone/>
            </a:pPr>
            <a:r>
              <a:rPr lang="en-US" altLang="en-US" dirty="0" smtClean="0">
                <a:solidFill>
                  <a:schemeClr val="tx1"/>
                </a:solidFill>
              </a:rPr>
              <a:t>1. People can touch any metals</a:t>
            </a:r>
          </a:p>
          <a:p>
            <a:pPr>
              <a:buFont typeface="Arial" panose="020B0604020202020204" pitchFamily="34" charset="0"/>
              <a:buNone/>
            </a:pPr>
            <a:r>
              <a:rPr lang="en-US" altLang="en-US" dirty="0" smtClean="0">
                <a:solidFill>
                  <a:schemeClr val="tx1"/>
                </a:solidFill>
              </a:rPr>
              <a:t>2. people can walk with a normal step size</a:t>
            </a:r>
          </a:p>
          <a:p>
            <a:pPr>
              <a:buFont typeface="Arial" panose="020B0604020202020204" pitchFamily="34" charset="0"/>
              <a:buNone/>
            </a:pPr>
            <a:r>
              <a:rPr lang="en-US" altLang="en-US" dirty="0" smtClean="0">
                <a:solidFill>
                  <a:schemeClr val="tx1"/>
                </a:solidFill>
              </a:rPr>
              <a:t>3. People can call user mobile phones</a:t>
            </a:r>
          </a:p>
          <a:p>
            <a:pPr>
              <a:buFont typeface="Arial" panose="020B0604020202020204" pitchFamily="34" charset="0"/>
              <a:buNone/>
            </a:pPr>
            <a:endParaRPr lang="en-US" altLang="en-US" dirty="0" smtClean="0">
              <a:solidFill>
                <a:schemeClr val="tx1"/>
              </a:solidFill>
            </a:endParaRPr>
          </a:p>
          <a:p>
            <a:pPr>
              <a:buFont typeface="Arial" panose="020B0604020202020204" pitchFamily="34" charset="0"/>
              <a:buNone/>
            </a:pPr>
            <a:endParaRPr lang="en-US" altLang="en-US" dirty="0" smtClean="0">
              <a:solidFill>
                <a:schemeClr val="tx1"/>
              </a:solidFill>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31</a:t>
            </a:fld>
            <a:endParaRPr lang="en-US" dirty="0"/>
          </a:p>
        </p:txBody>
      </p:sp>
    </p:spTree>
    <p:extLst>
      <p:ext uri="{BB962C8B-B14F-4D97-AF65-F5344CB8AC3E}">
        <p14:creationId xmlns:p14="http://schemas.microsoft.com/office/powerpoint/2010/main" val="9960610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smtClean="0"/>
              <a:t>Note for Trainer: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dirty="0" smtClean="0"/>
          </a:p>
          <a:p>
            <a:endParaRPr lang="en-US" altLang="en-US" dirty="0" smtClean="0"/>
          </a:p>
          <a:p>
            <a:r>
              <a:rPr lang="en-US" altLang="en-US" dirty="0" smtClean="0"/>
              <a:t>Some sentences are copied from OSHA website (https://www.osha.gov/OshDoc/data_General_Facts/downed_electrical_wires.pdf)</a:t>
            </a:r>
          </a:p>
          <a:p>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latin typeface="Times New Roman" panose="02020603050405020304" pitchFamily="18" charset="0"/>
                <a:cs typeface="Times New Roman" panose="02020603050405020304" pitchFamily="18" charset="0"/>
              </a:rPr>
              <a:t>The ground near this car may be energized by the down power lines.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smtClean="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latin typeface="Times New Roman" panose="02020603050405020304" pitchFamily="18" charset="0"/>
                <a:ea typeface="AR PL UMing HK" charset="0"/>
                <a:cs typeface="Times New Roman" panose="02020603050405020304" pitchFamily="18" charset="0"/>
              </a:rPr>
              <a:t>Electricity spreads outward through the ground in a circular shape from the point of contact. </a:t>
            </a:r>
          </a:p>
          <a:p>
            <a:endParaRPr lang="en-US" altLang="en-US" dirty="0" smtClean="0">
              <a:latin typeface="Arial" panose="020B0604020202020204" pitchFamily="34" charset="0"/>
            </a:endParaRPr>
          </a:p>
          <a:p>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32</a:t>
            </a:fld>
            <a:endParaRPr lang="en-US" dirty="0"/>
          </a:p>
        </p:txBody>
      </p:sp>
    </p:spTree>
    <p:extLst>
      <p:ext uri="{BB962C8B-B14F-4D97-AF65-F5344CB8AC3E}">
        <p14:creationId xmlns:p14="http://schemas.microsoft.com/office/powerpoint/2010/main" val="18770691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smtClean="0"/>
              <a:t>Note for Trainer:</a:t>
            </a:r>
          </a:p>
          <a:p>
            <a:pPr marL="0" indent="0">
              <a:buClr>
                <a:srgbClr val="3333FF"/>
              </a:buClr>
            </a:pPr>
            <a:r>
              <a:rPr lang="en-US" sz="1200" dirty="0" smtClean="0">
                <a:latin typeface="Times New Roman" panose="02020603050405020304" pitchFamily="18" charset="0"/>
                <a:cs typeface="Times New Roman" panose="02020603050405020304" pitchFamily="18" charset="0"/>
              </a:rPr>
              <a:t>Refer to the</a:t>
            </a:r>
            <a:r>
              <a:rPr lang="en-US" sz="1200" baseline="0" dirty="0" smtClean="0">
                <a:latin typeface="Times New Roman" panose="02020603050405020304" pitchFamily="18" charset="0"/>
                <a:cs typeface="Times New Roman" panose="02020603050405020304" pitchFamily="18" charset="0"/>
              </a:rPr>
              <a:t> calculation link</a:t>
            </a:r>
            <a:r>
              <a:rPr lang="en-US" sz="1200" baseline="0" smtClean="0">
                <a:latin typeface="Times New Roman" panose="02020603050405020304" pitchFamily="18" charset="0"/>
                <a:cs typeface="Times New Roman" panose="02020603050405020304" pitchFamily="18" charset="0"/>
              </a:rPr>
              <a:t>: </a:t>
            </a:r>
            <a:r>
              <a:rPr lang="en-US" altLang="en-US" smtClean="0">
                <a:latin typeface="Arial" panose="020B0604020202020204" pitchFamily="34" charset="0"/>
              </a:rPr>
              <a:t>https</a:t>
            </a:r>
            <a:r>
              <a:rPr lang="en-US" altLang="en-US" dirty="0" smtClean="0">
                <a:latin typeface="Arial" panose="020B0604020202020204" pitchFamily="34" charset="0"/>
              </a:rPr>
              <a:t>://wiki.openelectrical.org/index.php?title=Earthing_Calculation</a:t>
            </a:r>
          </a:p>
          <a:p>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33</a:t>
            </a:fld>
            <a:endParaRPr lang="en-US" dirty="0"/>
          </a:p>
        </p:txBody>
      </p:sp>
    </p:spTree>
    <p:extLst>
      <p:ext uri="{BB962C8B-B14F-4D97-AF65-F5344CB8AC3E}">
        <p14:creationId xmlns:p14="http://schemas.microsoft.com/office/powerpoint/2010/main" val="7616705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smtClean="0"/>
              <a:t>Note for Trainer: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dirty="0" smtClean="0"/>
          </a:p>
          <a:p>
            <a:r>
              <a:rPr lang="en-US" altLang="en-US" dirty="0" smtClean="0"/>
              <a:t>https://www.osha.gov/OshDoc/data_General_Facts/downed_electrical_wires.pdf</a:t>
            </a:r>
          </a:p>
          <a:p>
            <a:endParaRPr lang="en-US" altLang="en-US" dirty="0" smtClean="0"/>
          </a:p>
          <a:p>
            <a:r>
              <a:rPr lang="en-US" altLang="en-US" b="1" dirty="0" smtClean="0">
                <a:solidFill>
                  <a:schemeClr val="tx1"/>
                </a:solidFill>
                <a:cs typeface="Times New Roman" panose="02020603050405020304" pitchFamily="18" charset="0"/>
              </a:rPr>
              <a:t>Summary: In construction worksites, you exit equipment because of fire or other safety reasons, try to jump completely clear, making sure that you do not touch the equipment and the ground at the same time. Land with both feet together and shuffle away in small steps to minimize the path of electric current and avoid electrical shock. Be careful to maintain your balance.</a:t>
            </a:r>
          </a:p>
          <a:p>
            <a:endParaRPr lang="en-US" altLang="en-US" dirty="0" smtClean="0">
              <a:latin typeface="Arial" panose="020B0604020202020204" pitchFamily="34" charset="0"/>
            </a:endParaRPr>
          </a:p>
          <a:p>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34</a:t>
            </a:fld>
            <a:endParaRPr lang="en-US" dirty="0"/>
          </a:p>
        </p:txBody>
      </p:sp>
    </p:spTree>
    <p:extLst>
      <p:ext uri="{BB962C8B-B14F-4D97-AF65-F5344CB8AC3E}">
        <p14:creationId xmlns:p14="http://schemas.microsoft.com/office/powerpoint/2010/main" val="2549594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smtClean="0"/>
              <a:t>Note for Trainer: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dirty="0" smtClean="0"/>
          </a:p>
          <a:p>
            <a:r>
              <a:rPr lang="en-US" altLang="en-US" dirty="0" smtClean="0"/>
              <a:t>Discuss that the 10 foot minimum clearance( with voltage up to 50Kv) applies to all types of equipment</a:t>
            </a:r>
            <a:r>
              <a:rPr lang="en-US" altLang="en-US" baseline="0" dirty="0" smtClean="0"/>
              <a:t> and </a:t>
            </a:r>
            <a:r>
              <a:rPr lang="en-US" sz="1200" b="0" i="0" kern="1200" dirty="0" smtClean="0">
                <a:solidFill>
                  <a:schemeClr val="tx1"/>
                </a:solidFill>
                <a:effectLst/>
                <a:latin typeface="+mn-lt"/>
                <a:ea typeface="+mn-ea"/>
                <a:cs typeface="+mn-cs"/>
              </a:rPr>
              <a:t>any part of the equipment.</a:t>
            </a:r>
            <a:endParaRPr lang="en-US" altLang="en-US" dirty="0" smtClean="0"/>
          </a:p>
          <a:p>
            <a:endParaRPr lang="en-US" altLang="en-US" dirty="0" smtClean="0"/>
          </a:p>
          <a:p>
            <a:r>
              <a:rPr lang="en-US" altLang="en-US" dirty="0" smtClean="0"/>
              <a:t>Photo is copied from (https://www.osha.gov/SLTC/etools/electric_power/overheadlinework_lineclearance.html)</a:t>
            </a:r>
          </a:p>
          <a:p>
            <a:endParaRPr lang="en-US" altLang="en-US" dirty="0" smtClean="0">
              <a:latin typeface="Arial" panose="020B0604020202020204" pitchFamily="34" charset="0"/>
            </a:endParaRPr>
          </a:p>
          <a:p>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35</a:t>
            </a:fld>
            <a:endParaRPr lang="en-US" dirty="0"/>
          </a:p>
        </p:txBody>
      </p:sp>
    </p:spTree>
    <p:extLst>
      <p:ext uri="{BB962C8B-B14F-4D97-AF65-F5344CB8AC3E}">
        <p14:creationId xmlns:p14="http://schemas.microsoft.com/office/powerpoint/2010/main" val="6977941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smtClean="0"/>
              <a:t>Note for Trainer: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dirty="0" smtClean="0"/>
          </a:p>
          <a:p>
            <a:r>
              <a:rPr lang="en-US" dirty="0" smtClean="0"/>
              <a:t>CFR1926.1408</a:t>
            </a:r>
            <a:r>
              <a:rPr lang="en-US" baseline="0" dirty="0" smtClean="0"/>
              <a:t> Table A</a:t>
            </a:r>
            <a:endParaRPr lang="en-US" dirty="0" smtClean="0"/>
          </a:p>
          <a:p>
            <a:endParaRPr lang="en-US" altLang="en-US" dirty="0" smtClean="0">
              <a:latin typeface="Arial" panose="020B0604020202020204" pitchFamily="34" charset="0"/>
            </a:endParaRPr>
          </a:p>
          <a:p>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36</a:t>
            </a:fld>
            <a:endParaRPr lang="en-US" dirty="0"/>
          </a:p>
        </p:txBody>
      </p:sp>
    </p:spTree>
    <p:extLst>
      <p:ext uri="{BB962C8B-B14F-4D97-AF65-F5344CB8AC3E}">
        <p14:creationId xmlns:p14="http://schemas.microsoft.com/office/powerpoint/2010/main" val="14414356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endParaRPr lang="en-US" altLang="en-US" dirty="0" smtClean="0">
              <a:latin typeface="Arial" panose="020B0604020202020204" pitchFamily="34" charset="0"/>
            </a:endParaRPr>
          </a:p>
          <a:p>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37</a:t>
            </a:fld>
            <a:endParaRPr lang="en-US" dirty="0"/>
          </a:p>
        </p:txBody>
      </p:sp>
    </p:spTree>
    <p:extLst>
      <p:ext uri="{BB962C8B-B14F-4D97-AF65-F5344CB8AC3E}">
        <p14:creationId xmlns:p14="http://schemas.microsoft.com/office/powerpoint/2010/main" val="25978709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smtClean="0"/>
              <a:t>Note for Trainer: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dirty="0" smtClean="0"/>
          </a:p>
          <a:p>
            <a:pPr algn="just" eaLnBrk="1" hangingPunct="1">
              <a:buClr>
                <a:srgbClr val="3333FF"/>
              </a:buClr>
              <a:buFont typeface="Arial" panose="020B0604020202020204" pitchFamily="34" charset="0"/>
              <a:buNone/>
            </a:pPr>
            <a:r>
              <a:rPr lang="en-US" altLang="en-US" sz="1200" b="1" dirty="0" smtClean="0">
                <a:latin typeface="Times New Roman" panose="02020603050405020304" pitchFamily="18" charset="0"/>
                <a:cs typeface="Times New Roman" panose="02020603050405020304" pitchFamily="18" charset="0"/>
              </a:rPr>
              <a:t>The last accident is quite similar to the case study that we discuss.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dirty="0" smtClean="0"/>
          </a:p>
          <a:p>
            <a:r>
              <a:rPr lang="en-US" altLang="en-US" dirty="0" smtClean="0"/>
              <a:t>https://www.ishn.com/articles/109913-utility-worker-dies-after-making-contact-with-overhead-electrical-line</a:t>
            </a:r>
          </a:p>
          <a:p>
            <a:r>
              <a:rPr lang="en-US" altLang="en-US" dirty="0" smtClean="0"/>
              <a:t>https://www.wdtn.com/news/local-news/construction-worker-dies-after-being-electrocuted/1298978711</a:t>
            </a:r>
          </a:p>
          <a:p>
            <a:r>
              <a:rPr lang="en-US" altLang="en-US" dirty="0" smtClean="0"/>
              <a:t>https://www.e-hazard.com/blog/worker-electrocution-due-to-contact-with-high-voltage-power-lines/</a:t>
            </a:r>
          </a:p>
          <a:p>
            <a:endParaRPr lang="en-US" altLang="en-US" dirty="0" smtClean="0">
              <a:latin typeface="Arial" panose="020B0604020202020204" pitchFamily="34" charset="0"/>
            </a:endParaRPr>
          </a:p>
          <a:p>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38</a:t>
            </a:fld>
            <a:endParaRPr lang="en-US" dirty="0"/>
          </a:p>
        </p:txBody>
      </p:sp>
    </p:spTree>
    <p:extLst>
      <p:ext uri="{BB962C8B-B14F-4D97-AF65-F5344CB8AC3E}">
        <p14:creationId xmlns:p14="http://schemas.microsoft.com/office/powerpoint/2010/main" val="42492070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en-US" altLang="en-US" dirty="0" smtClean="0"/>
              <a:t>https://www.osha.gov/oshstats/commonstats.html</a:t>
            </a:r>
          </a:p>
          <a:p>
            <a:endParaRPr lang="en-US" altLang="en-US" dirty="0" smtClean="0">
              <a:latin typeface="Arial" panose="020B0604020202020204" pitchFamily="34" charset="0"/>
            </a:endParaRPr>
          </a:p>
          <a:p>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39</a:t>
            </a:fld>
            <a:endParaRPr lang="en-US" dirty="0"/>
          </a:p>
        </p:txBody>
      </p:sp>
    </p:spTree>
    <p:extLst>
      <p:ext uri="{BB962C8B-B14F-4D97-AF65-F5344CB8AC3E}">
        <p14:creationId xmlns:p14="http://schemas.microsoft.com/office/powerpoint/2010/main" val="1277689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1255713" y="717550"/>
            <a:ext cx="4799012" cy="3600450"/>
          </a:xfrm>
        </p:spPr>
      </p:sp>
      <p:sp>
        <p:nvSpPr>
          <p:cNvPr id="26627" name="Notes Placeholder 2"/>
          <p:cNvSpPr>
            <a:spLocks noGrp="1" noChangeArrowheads="1"/>
          </p:cNvSpPr>
          <p:nvPr>
            <p:ph type="body" idx="1"/>
          </p:nvPr>
        </p:nvSpPr>
        <p:spPr>
          <a:noFill/>
        </p:spPr>
        <p:txBody>
          <a:bodyPr anchor="t"/>
          <a:lstStyle/>
          <a:p>
            <a:endParaRPr lang="en-US" altLang="en-US" dirty="0" smtClean="0"/>
          </a:p>
        </p:txBody>
      </p:sp>
      <p:sp>
        <p:nvSpPr>
          <p:cNvPr id="26628" name="Slide Number Placeholder 3"/>
          <p:cNvSpPr txBox="1">
            <a:spLocks noGrp="1" noChangeArrowheads="1"/>
          </p:cNvSpPr>
          <p:nvPr/>
        </p:nvSpPr>
        <p:spPr bwMode="auto">
          <a:xfrm>
            <a:off x="4144963" y="9120188"/>
            <a:ext cx="31686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49" tIns="46445" rIns="93249" bIns="46445" anchor="b"/>
          <a:lstStyle>
            <a:lvl1pPr>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1pPr>
            <a:lvl2pPr marL="742950" indent="-28575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2pPr>
            <a:lvl3pPr marL="11430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3pPr>
            <a:lvl4pPr marL="16002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4pPr>
            <a:lvl5pPr marL="20574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5pPr>
            <a:lvl6pPr marL="25146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6pPr>
            <a:lvl7pPr marL="29718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7pPr>
            <a:lvl8pPr marL="34290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8pPr>
            <a:lvl9pPr marL="38862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9pPr>
          </a:lstStyle>
          <a:p>
            <a:pPr algn="r" eaLnBrk="1" hangingPunct="1">
              <a:buSzPct val="45000"/>
              <a:buFont typeface="StarSymbol" charset="0"/>
              <a:buNone/>
            </a:pPr>
            <a:fld id="{16F7CAB5-C6BB-4759-8763-0644849A5342}" type="slidenum">
              <a:rPr lang="en-US" altLang="en-US" sz="1200">
                <a:solidFill>
                  <a:srgbClr val="000000"/>
                </a:solidFill>
                <a:latin typeface="Times New Roman" panose="02020603050405020304" pitchFamily="18" charset="0"/>
                <a:ea typeface="SimSun" panose="02010600030101010101" pitchFamily="2" charset="-122"/>
                <a:cs typeface="AR PL UMing HK" charset="0"/>
              </a:rPr>
              <a:pPr algn="r" eaLnBrk="1" hangingPunct="1">
                <a:buSzPct val="45000"/>
                <a:buFont typeface="StarSymbol" charset="0"/>
                <a:buNone/>
              </a:pPr>
              <a:t>4</a:t>
            </a:fld>
            <a:endParaRPr lang="en-US" altLang="en-US" sz="1200" dirty="0">
              <a:solidFill>
                <a:srgbClr val="000000"/>
              </a:solidFill>
              <a:latin typeface="Times New Roman" panose="02020603050405020304" pitchFamily="18" charset="0"/>
              <a:ea typeface="SimSun" panose="02010600030101010101" pitchFamily="2" charset="-122"/>
              <a:cs typeface="AR PL UMing HK" charset="0"/>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4</a:t>
            </a:fld>
            <a:endParaRPr lang="en-US" dirty="0"/>
          </a:p>
        </p:txBody>
      </p:sp>
    </p:spTree>
    <p:extLst>
      <p:ext uri="{BB962C8B-B14F-4D97-AF65-F5344CB8AC3E}">
        <p14:creationId xmlns:p14="http://schemas.microsoft.com/office/powerpoint/2010/main" val="3546944398"/>
      </p:ext>
    </p:extLst>
  </p:cSld>
  <p:clrMapOvr>
    <a:overrideClrMapping bg1="lt1" tx1="dk1" bg2="lt2" tx2="dk2" accent1="accent1" accent2="accent2" accent3="accent3" accent4="accent4" accent5="accent5" accent6="accent6" hlink="hlink" folHlink="folHlink"/>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en-US" altLang="en-US" dirty="0" smtClean="0"/>
              <a:t>https://www.osha.gov/oshstats/commonstats.html</a:t>
            </a:r>
          </a:p>
          <a:p>
            <a:endParaRPr lang="en-US" altLang="en-US" dirty="0" smtClean="0">
              <a:latin typeface="Arial" panose="020B0604020202020204" pitchFamily="34" charset="0"/>
            </a:endParaRPr>
          </a:p>
          <a:p>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40</a:t>
            </a:fld>
            <a:endParaRPr lang="en-US" dirty="0"/>
          </a:p>
        </p:txBody>
      </p:sp>
    </p:spTree>
    <p:extLst>
      <p:ext uri="{BB962C8B-B14F-4D97-AF65-F5344CB8AC3E}">
        <p14:creationId xmlns:p14="http://schemas.microsoft.com/office/powerpoint/2010/main" val="37025896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smtClean="0"/>
              <a:t>Note for Trainer: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kern="1200" dirty="0" smtClean="0">
                <a:solidFill>
                  <a:schemeClr val="tx1"/>
                </a:solidFill>
                <a:latin typeface="+mn-lt"/>
                <a:ea typeface="+mn-ea"/>
                <a:cs typeface="+mn-cs"/>
              </a:rPr>
              <a:t>Please</a:t>
            </a:r>
            <a:r>
              <a:rPr lang="en-US" altLang="en-US" sz="1200" b="0" kern="1200" baseline="0" dirty="0" smtClean="0">
                <a:solidFill>
                  <a:schemeClr val="tx1"/>
                </a:solidFill>
                <a:latin typeface="+mn-lt"/>
                <a:ea typeface="+mn-ea"/>
                <a:cs typeface="+mn-cs"/>
              </a:rPr>
              <a:t> remind the trainee that the injury pictures in next few slides may cause discomfort. </a:t>
            </a:r>
            <a:endParaRPr lang="en-US" altLang="en-US" sz="1200" b="0" kern="1200" dirty="0" smtClean="0">
              <a:solidFill>
                <a:schemeClr val="tx1"/>
              </a:solidFill>
              <a:latin typeface="+mn-lt"/>
              <a:ea typeface="+mn-ea"/>
              <a:cs typeface="+mn-cs"/>
            </a:endParaRPr>
          </a:p>
          <a:p>
            <a:endParaRPr lang="en-US" altLang="en-US" dirty="0" smtClean="0">
              <a:latin typeface="Arial" panose="020B0604020202020204" pitchFamily="34" charset="0"/>
            </a:endParaRPr>
          </a:p>
          <a:p>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41</a:t>
            </a:fld>
            <a:endParaRPr lang="en-US" dirty="0"/>
          </a:p>
        </p:txBody>
      </p:sp>
    </p:spTree>
    <p:extLst>
      <p:ext uri="{BB962C8B-B14F-4D97-AF65-F5344CB8AC3E}">
        <p14:creationId xmlns:p14="http://schemas.microsoft.com/office/powerpoint/2010/main" val="18327310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42</a:t>
            </a:fld>
            <a:endParaRPr lang="en-US" dirty="0"/>
          </a:p>
        </p:txBody>
      </p:sp>
    </p:spTree>
    <p:extLst>
      <p:ext uri="{BB962C8B-B14F-4D97-AF65-F5344CB8AC3E}">
        <p14:creationId xmlns:p14="http://schemas.microsoft.com/office/powerpoint/2010/main" val="15013091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smtClean="0"/>
              <a:t>Note for Trainer:</a:t>
            </a:r>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kern="1200" dirty="0" smtClean="0">
                <a:solidFill>
                  <a:schemeClr val="tx1"/>
                </a:solidFill>
                <a:latin typeface="+mn-lt"/>
                <a:ea typeface="+mn-ea"/>
                <a:cs typeface="+mn-cs"/>
              </a:rPr>
              <a:t>Entrance Wound: High resistance of skin transforms electrical energy into heat, which produces burns around the entrance point (dark spot in center of wound). This man was lucky, the current narrowly missed his spinal cord.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mn-ea"/>
                <a:cs typeface="+mn-cs"/>
              </a:rPr>
              <a:t>Exit Wound: Current flows through the body from the entrance point, until finally exiting where the body is closest to the ground. This foot suffered massive internal injuries, which weren't readily visible, and had to be amputated a few days later.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kern="1200" dirty="0" smtClean="0">
                <a:solidFill>
                  <a:schemeClr val="tx1"/>
                </a:solidFill>
                <a:latin typeface="+mn-lt"/>
                <a:ea typeface="+mn-ea"/>
                <a:cs typeface="+mn-cs"/>
              </a:rPr>
              <a:t>Source: OSHA’S Electrical</a:t>
            </a:r>
            <a:r>
              <a:rPr lang="en-US" altLang="en-US" sz="1200" b="0" kern="1200" baseline="0" dirty="0" smtClean="0">
                <a:solidFill>
                  <a:schemeClr val="tx1"/>
                </a:solidFill>
                <a:latin typeface="+mn-lt"/>
                <a:ea typeface="+mn-ea"/>
                <a:cs typeface="+mn-cs"/>
              </a:rPr>
              <a:t> Incidents </a:t>
            </a:r>
            <a:r>
              <a:rPr lang="en-US" altLang="en-US" sz="1200" b="0" kern="1200" baseline="0" dirty="0" err="1" smtClean="0">
                <a:solidFill>
                  <a:schemeClr val="tx1"/>
                </a:solidFill>
                <a:latin typeface="+mn-lt"/>
                <a:ea typeface="+mn-ea"/>
                <a:cs typeface="+mn-cs"/>
              </a:rPr>
              <a:t>eTool</a:t>
            </a:r>
            <a:endParaRPr lang="en-US" altLang="en-US" sz="1200" b="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43</a:t>
            </a:fld>
            <a:endParaRPr lang="en-US" dirty="0"/>
          </a:p>
        </p:txBody>
      </p:sp>
    </p:spTree>
    <p:extLst>
      <p:ext uri="{BB962C8B-B14F-4D97-AF65-F5344CB8AC3E}">
        <p14:creationId xmlns:p14="http://schemas.microsoft.com/office/powerpoint/2010/main" val="30751893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smtClean="0"/>
              <a:t>Note for Trainer: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solidFill>
                  <a:srgbClr val="000000"/>
                </a:solidFill>
              </a:rPr>
              <a:t>Currents above 10 mA can paralyze or “freeze” muscles.  When this “freezing” happens, a person is no longer able to release a tool, wire, or other object.  In fact, the electrified object may be held even more tightly, resulting in longer exposure to the shocking current.  For this reason, hand-held tools that give a shock can be very dangerous.  If you can’t let go of the tool, current continues through your body for a longer time, which can lead to respiratory paralysis (the muscles that control breathing cannot move).  You stop breathing for a period of time.  People have stopped breathing when shocked with currents from voltages as low as 49 volts. Usually, it takes about 30 mA of current to cause respiratory paralysis.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solidFill>
                  <a:srgbClr val="000000"/>
                </a:solidFill>
              </a:rPr>
              <a:t>Photo</a:t>
            </a:r>
            <a:r>
              <a:rPr lang="en-US" altLang="en-US" baseline="0" dirty="0" smtClean="0">
                <a:solidFill>
                  <a:srgbClr val="000000"/>
                </a:solidFill>
              </a:rPr>
              <a:t> copied from (</a:t>
            </a:r>
            <a:r>
              <a:rPr lang="en-US" altLang="en-US" dirty="0" smtClean="0">
                <a:solidFill>
                  <a:srgbClr val="000000"/>
                </a:solidFill>
              </a:rPr>
              <a:t>https://www.osha.gov/dte/outreach/construction/focus_four/)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solidFill>
                  <a:srgbClr val="000000"/>
                </a:solidFill>
              </a:rPr>
              <a:t>Data refer</a:t>
            </a:r>
            <a:r>
              <a:rPr lang="en-US" altLang="en-US" baseline="0" dirty="0" smtClean="0">
                <a:solidFill>
                  <a:srgbClr val="000000"/>
                </a:solidFill>
              </a:rPr>
              <a:t> to (</a:t>
            </a:r>
            <a:r>
              <a:rPr lang="en-US" altLang="en-US" dirty="0" smtClean="0">
                <a:solidFill>
                  <a:srgbClr val="000000"/>
                </a:solidFill>
              </a:rPr>
              <a:t>https://www.osha.gov/oshstats/commonstats.html)</a:t>
            </a:r>
          </a:p>
          <a:p>
            <a:endParaRPr lang="en-US" altLang="en-US" dirty="0" smtClean="0">
              <a:latin typeface="Arial" panose="020B0604020202020204" pitchFamily="34" charset="0"/>
            </a:endParaRPr>
          </a:p>
          <a:p>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44</a:t>
            </a:fld>
            <a:endParaRPr lang="en-US" dirty="0"/>
          </a:p>
        </p:txBody>
      </p:sp>
    </p:spTree>
    <p:extLst>
      <p:ext uri="{BB962C8B-B14F-4D97-AF65-F5344CB8AC3E}">
        <p14:creationId xmlns:p14="http://schemas.microsoft.com/office/powerpoint/2010/main" val="24341990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smtClean="0"/>
              <a:t>Note for Trainer:</a:t>
            </a:r>
          </a:p>
          <a:p>
            <a:endParaRPr lang="en-US" altLang="en-US" dirty="0" smtClean="0"/>
          </a:p>
          <a:p>
            <a:r>
              <a:rPr lang="en-US" altLang="en-US" dirty="0" smtClean="0"/>
              <a:t>The real danger of electric shock is not voltage, but the amount of current. As the amount of current rises so does the damage to the body.</a:t>
            </a:r>
          </a:p>
          <a:p>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latin typeface="Times New Roman" panose="02020603050405020304" pitchFamily="18" charset="0"/>
                <a:cs typeface="Times New Roman" panose="02020603050405020304" pitchFamily="18" charset="0"/>
              </a:rPr>
              <a:t>If people touch a 5V battery using wet skin (1000 ohm), current flowing through the body is 5mA (feel painful). </a:t>
            </a:r>
            <a:r>
              <a:rPr lang="en-US" altLang="en-US" sz="1200" dirty="0" smtClean="0">
                <a:solidFill>
                  <a:srgbClr val="FF0000"/>
                </a:solidFill>
                <a:latin typeface="Times New Roman" panose="02020603050405020304" pitchFamily="18" charset="0"/>
                <a:cs typeface="Times New Roman" panose="02020603050405020304" pitchFamily="18" charset="0"/>
              </a:rPr>
              <a:t>50V is possible death.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solidFill>
                  <a:srgbClr val="000000"/>
                </a:solidFill>
              </a:rPr>
              <a:t>For example, 1/10 of an ampere (amp) of electricity going through the body for just 2 seconds is enough to cause death.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smtClean="0">
              <a:solidFill>
                <a:srgbClr val="FF0000"/>
              </a:solidFill>
              <a:latin typeface="Times New Roman" panose="02020603050405020304" pitchFamily="18" charset="0"/>
              <a:cs typeface="Times New Roman" panose="02020603050405020304" pitchFamily="18" charset="0"/>
            </a:endParaRPr>
          </a:p>
          <a:p>
            <a:endParaRPr lang="en-US" altLang="en-US" dirty="0" smtClean="0">
              <a:latin typeface="Arial" panose="020B0604020202020204" pitchFamily="34" charset="0"/>
            </a:endParaRPr>
          </a:p>
          <a:p>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45</a:t>
            </a:fld>
            <a:endParaRPr lang="en-US" dirty="0"/>
          </a:p>
        </p:txBody>
      </p:sp>
    </p:spTree>
    <p:extLst>
      <p:ext uri="{BB962C8B-B14F-4D97-AF65-F5344CB8AC3E}">
        <p14:creationId xmlns:p14="http://schemas.microsoft.com/office/powerpoint/2010/main" val="112576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smtClean="0"/>
              <a:t>Note for Trainer: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solidFill>
                  <a:srgbClr val="000000"/>
                </a:solidFill>
              </a:rPr>
              <a:t>Currents above 10 mA can paralyze or “freeze” muscles.  When this “freezing” happens, a person is no longer able to release a tool, wire, or other object.  In fact, the electrified object may be held even more tightly, resulting in longer exposure to the shocking current.  For this reason, hand-held tools that give a shock can be very dangerous.  If you can’t let go of the tool, current continues through your body for a longer time, which can lead to respiratory paralysis (the muscles that control breathing cannot move).  You stop breathing for a period of time.  People have stopped breathing when shocked with currents from voltages as low as 49 volts. Usually, it takes about 30 mA of current to cause respiratory paralysis.</a:t>
            </a:r>
          </a:p>
          <a:p>
            <a:endParaRPr lang="en-US" altLang="en-US" dirty="0" smtClean="0">
              <a:latin typeface="Arial" panose="020B0604020202020204" pitchFamily="34" charset="0"/>
            </a:endParaRPr>
          </a:p>
          <a:p>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46</a:t>
            </a:fld>
            <a:endParaRPr lang="en-US" dirty="0"/>
          </a:p>
        </p:txBody>
      </p:sp>
    </p:spTree>
    <p:extLst>
      <p:ext uri="{BB962C8B-B14F-4D97-AF65-F5344CB8AC3E}">
        <p14:creationId xmlns:p14="http://schemas.microsoft.com/office/powerpoint/2010/main" val="15016249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smtClean="0"/>
              <a:t>Note for Trainer: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Electricity travels in closed circuits, normally through a conductor. Shock results when the body becomes part of the electrical circuit; current enters the body at one point and leaves at another. </a:t>
            </a:r>
            <a:endParaRPr lang="en-US" alt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Metallic parts of electric tools and machines can become energized if there is a break in the insulation of their wiring. A low-resistance wire between the metallic case of the tool/machine and the ground - an equipment grounding conductor - provides a path for the unwanted current to pass directly to the ground. This greatly reduces the amount of current passing through the body of the person in contact with the tool or machine. Properly installed, the grounding conductor provides protection from electric shock.</a:t>
            </a:r>
          </a:p>
        </p:txBody>
      </p:sp>
      <p:sp>
        <p:nvSpPr>
          <p:cNvPr id="4" name="Slide Number Placeholder 3"/>
          <p:cNvSpPr>
            <a:spLocks noGrp="1"/>
          </p:cNvSpPr>
          <p:nvPr>
            <p:ph type="sldNum" sz="quarter" idx="10"/>
          </p:nvPr>
        </p:nvSpPr>
        <p:spPr/>
        <p:txBody>
          <a:bodyPr/>
          <a:lstStyle/>
          <a:p>
            <a:fld id="{236F376C-05AE-40DA-9153-0868A2A48635}" type="slidenum">
              <a:rPr lang="en-US" smtClean="0"/>
              <a:t>47</a:t>
            </a:fld>
            <a:endParaRPr lang="en-US" dirty="0"/>
          </a:p>
        </p:txBody>
      </p:sp>
    </p:spTree>
    <p:extLst>
      <p:ext uri="{BB962C8B-B14F-4D97-AF65-F5344CB8AC3E}">
        <p14:creationId xmlns:p14="http://schemas.microsoft.com/office/powerpoint/2010/main" val="23727484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smtClean="0"/>
              <a:t>Note for Trainer:</a:t>
            </a:r>
          </a:p>
          <a:p>
            <a:endParaRPr lang="en-US" altLang="en-US" dirty="0" smtClean="0"/>
          </a:p>
          <a:p>
            <a:r>
              <a:rPr lang="en-US" altLang="en-US" dirty="0" smtClean="0"/>
              <a:t>The real danger of electric shock is not voltage, but the amount of current. As the amount of current rises so does the damage to the body.</a:t>
            </a:r>
          </a:p>
          <a:p>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latin typeface="Times New Roman" panose="02020603050405020304" pitchFamily="18" charset="0"/>
                <a:cs typeface="Times New Roman" panose="02020603050405020304" pitchFamily="18" charset="0"/>
              </a:rPr>
              <a:t>If people touch a 5V battery using wet skin (1000 ohm), current flowing through the body is 5mA (feel painful). </a:t>
            </a:r>
            <a:r>
              <a:rPr lang="en-US" altLang="en-US" sz="1200" dirty="0" smtClean="0">
                <a:solidFill>
                  <a:srgbClr val="FF0000"/>
                </a:solidFill>
                <a:latin typeface="Times New Roman" panose="02020603050405020304" pitchFamily="18" charset="0"/>
                <a:cs typeface="Times New Roman" panose="02020603050405020304" pitchFamily="18" charset="0"/>
              </a:rPr>
              <a:t>50V is possible death. </a:t>
            </a:r>
          </a:p>
          <a:p>
            <a:endParaRPr lang="en-US" altLang="en-US" dirty="0" smtClean="0">
              <a:latin typeface="Arial" panose="020B0604020202020204" pitchFamily="34" charset="0"/>
            </a:endParaRPr>
          </a:p>
          <a:p>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48</a:t>
            </a:fld>
            <a:endParaRPr lang="en-US" dirty="0"/>
          </a:p>
        </p:txBody>
      </p:sp>
    </p:spTree>
    <p:extLst>
      <p:ext uri="{BB962C8B-B14F-4D97-AF65-F5344CB8AC3E}">
        <p14:creationId xmlns:p14="http://schemas.microsoft.com/office/powerpoint/2010/main" val="29799347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smtClean="0"/>
              <a:t>Note for Trainer: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dirty="0" smtClean="0"/>
          </a:p>
          <a:p>
            <a:r>
              <a:rPr lang="en-US" dirty="0" smtClean="0"/>
              <a:t>https://www.bradyid.com/applications/arc-flash-labeling-requirements</a:t>
            </a:r>
          </a:p>
          <a:p>
            <a:endParaRPr lang="en-US" altLang="en-US" dirty="0" smtClean="0">
              <a:latin typeface="Arial" panose="020B0604020202020204" pitchFamily="34" charset="0"/>
            </a:endParaRPr>
          </a:p>
          <a:p>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49</a:t>
            </a:fld>
            <a:endParaRPr lang="en-US" dirty="0"/>
          </a:p>
        </p:txBody>
      </p:sp>
    </p:spTree>
    <p:extLst>
      <p:ext uri="{BB962C8B-B14F-4D97-AF65-F5344CB8AC3E}">
        <p14:creationId xmlns:p14="http://schemas.microsoft.com/office/powerpoint/2010/main" val="1307543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1255713" y="717550"/>
            <a:ext cx="4799012" cy="3600450"/>
          </a:xfrm>
        </p:spPr>
      </p:sp>
      <p:sp>
        <p:nvSpPr>
          <p:cNvPr id="26627" name="Notes Placeholder 2"/>
          <p:cNvSpPr>
            <a:spLocks noGrp="1" noChangeArrowheads="1"/>
          </p:cNvSpPr>
          <p:nvPr>
            <p:ph type="body" idx="1"/>
          </p:nvPr>
        </p:nvSpPr>
        <p:spPr>
          <a:noFill/>
        </p:spPr>
        <p:txBody>
          <a:bodyPr anchor="t"/>
          <a:lstStyle/>
          <a:p>
            <a:endParaRPr lang="en-US" altLang="en-US" dirty="0" smtClean="0"/>
          </a:p>
        </p:txBody>
      </p:sp>
      <p:sp>
        <p:nvSpPr>
          <p:cNvPr id="26628" name="Slide Number Placeholder 3"/>
          <p:cNvSpPr txBox="1">
            <a:spLocks noGrp="1" noChangeArrowheads="1"/>
          </p:cNvSpPr>
          <p:nvPr/>
        </p:nvSpPr>
        <p:spPr bwMode="auto">
          <a:xfrm>
            <a:off x="4144963" y="9120188"/>
            <a:ext cx="31686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49" tIns="46445" rIns="93249" bIns="46445" anchor="b"/>
          <a:lstStyle>
            <a:lvl1pPr>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1pPr>
            <a:lvl2pPr marL="742950" indent="-28575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2pPr>
            <a:lvl3pPr marL="11430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3pPr>
            <a:lvl4pPr marL="16002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4pPr>
            <a:lvl5pPr marL="20574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5pPr>
            <a:lvl6pPr marL="25146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6pPr>
            <a:lvl7pPr marL="29718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7pPr>
            <a:lvl8pPr marL="34290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8pPr>
            <a:lvl9pPr marL="38862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9pPr>
          </a:lstStyle>
          <a:p>
            <a:pPr algn="r" eaLnBrk="1" hangingPunct="1">
              <a:buSzPct val="45000"/>
              <a:buFont typeface="StarSymbol" charset="0"/>
              <a:buNone/>
            </a:pPr>
            <a:fld id="{16F7CAB5-C6BB-4759-8763-0644849A5342}" type="slidenum">
              <a:rPr lang="en-US" altLang="en-US" sz="1200">
                <a:solidFill>
                  <a:srgbClr val="000000"/>
                </a:solidFill>
                <a:latin typeface="Times New Roman" panose="02020603050405020304" pitchFamily="18" charset="0"/>
                <a:ea typeface="SimSun" panose="02010600030101010101" pitchFamily="2" charset="-122"/>
                <a:cs typeface="AR PL UMing HK" charset="0"/>
              </a:rPr>
              <a:pPr algn="r" eaLnBrk="1" hangingPunct="1">
                <a:buSzPct val="45000"/>
                <a:buFont typeface="StarSymbol" charset="0"/>
                <a:buNone/>
              </a:pPr>
              <a:t>5</a:t>
            </a:fld>
            <a:endParaRPr lang="en-US" altLang="en-US" sz="1200" dirty="0">
              <a:solidFill>
                <a:srgbClr val="000000"/>
              </a:solidFill>
              <a:latin typeface="Times New Roman" panose="02020603050405020304" pitchFamily="18" charset="0"/>
              <a:ea typeface="SimSun" panose="02010600030101010101" pitchFamily="2" charset="-122"/>
              <a:cs typeface="AR PL UMing HK" charset="0"/>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5</a:t>
            </a:fld>
            <a:endParaRPr lang="en-US" dirty="0"/>
          </a:p>
        </p:txBody>
      </p:sp>
    </p:spTree>
    <p:extLst>
      <p:ext uri="{BB962C8B-B14F-4D97-AF65-F5344CB8AC3E}">
        <p14:creationId xmlns:p14="http://schemas.microsoft.com/office/powerpoint/2010/main" val="2770977795"/>
      </p:ext>
    </p:extLst>
  </p:cSld>
  <p:clrMapOvr>
    <a:overrideClrMapping bg1="lt1" tx1="dk1" bg2="lt2" tx2="dk2" accent1="accent1" accent2="accent2" accent3="accent3" accent4="accent4" accent5="accent5" accent6="accent6" hlink="hlink" folHlink="folHlink"/>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smtClean="0"/>
              <a:t>Note for Trainer:</a:t>
            </a:r>
          </a:p>
          <a:p>
            <a:r>
              <a:rPr lang="en-US" altLang="en-US" dirty="0" smtClean="0"/>
              <a:t>https://www.osha.gov/pls/imis/accidentsearch.accident_detail?id=101176.015</a:t>
            </a:r>
          </a:p>
          <a:p>
            <a:endParaRPr lang="en-US" altLang="en-US" dirty="0" smtClean="0">
              <a:latin typeface="Arial" panose="020B0604020202020204" pitchFamily="34" charset="0"/>
            </a:endParaRPr>
          </a:p>
          <a:p>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50</a:t>
            </a:fld>
            <a:endParaRPr lang="en-US" dirty="0"/>
          </a:p>
        </p:txBody>
      </p:sp>
    </p:spTree>
    <p:extLst>
      <p:ext uri="{BB962C8B-B14F-4D97-AF65-F5344CB8AC3E}">
        <p14:creationId xmlns:p14="http://schemas.microsoft.com/office/powerpoint/2010/main" val="33654598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smtClean="0"/>
              <a:t>Note for Trainer: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dirty="0" smtClean="0"/>
          </a:p>
          <a:p>
            <a:r>
              <a:rPr lang="en-US" dirty="0" smtClean="0"/>
              <a:t>https://www.bradyid.com/applications/arc-flash-labeling-requirements</a:t>
            </a:r>
          </a:p>
          <a:p>
            <a:r>
              <a:rPr lang="en-US" altLang="en-US" dirty="0" smtClean="0"/>
              <a:t>An arc flash is the sudden release of electrical energy through the air when a high-voltage gap exists and there is a breakdown between conductors. An arc flash gives off thermal radiation (heat) and bright, intense light that can cause burns. Temperatures have been recorded as high as 35,000 °F. High-voltage arcs can also produce considerable pressure waves by rapidly heating the air and creating a blast. </a:t>
            </a:r>
          </a:p>
          <a:p>
            <a:r>
              <a:rPr lang="en-US" altLang="en-US" dirty="0" smtClean="0"/>
              <a:t>Most electrical distribution fires result from problems with "fixed wiring" such as faulty electrical outlets and old wiring. Problems with cords (such as extension and appliance cords), plugs, receptacles, and switches also cause electrical fires. </a:t>
            </a:r>
          </a:p>
          <a:p>
            <a:r>
              <a:rPr lang="en-US" altLang="en-US" dirty="0" smtClean="0"/>
              <a:t>An explosion can occur when electricity ignites an explosive mixture of material in the air. </a:t>
            </a:r>
          </a:p>
          <a:p>
            <a:endParaRPr lang="en-US" altLang="en-US" dirty="0" smtClean="0">
              <a:latin typeface="Arial" panose="020B0604020202020204" pitchFamily="34" charset="0"/>
            </a:endParaRPr>
          </a:p>
          <a:p>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51</a:t>
            </a:fld>
            <a:endParaRPr lang="en-US" dirty="0"/>
          </a:p>
        </p:txBody>
      </p:sp>
    </p:spTree>
    <p:extLst>
      <p:ext uri="{BB962C8B-B14F-4D97-AF65-F5344CB8AC3E}">
        <p14:creationId xmlns:p14="http://schemas.microsoft.com/office/powerpoint/2010/main" val="25718159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endParaRPr lang="en-US" altLang="en-US" dirty="0" smtClean="0">
              <a:latin typeface="Arial" panose="020B0604020202020204" pitchFamily="34" charset="0"/>
            </a:endParaRPr>
          </a:p>
          <a:p>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52</a:t>
            </a:fld>
            <a:endParaRPr lang="en-US" dirty="0"/>
          </a:p>
        </p:txBody>
      </p:sp>
    </p:spTree>
    <p:extLst>
      <p:ext uri="{BB962C8B-B14F-4D97-AF65-F5344CB8AC3E}">
        <p14:creationId xmlns:p14="http://schemas.microsoft.com/office/powerpoint/2010/main" val="238065188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smtClean="0"/>
              <a:t>Note for Trainer:</a:t>
            </a:r>
          </a:p>
          <a:p>
            <a:r>
              <a:rPr lang="en-US" sz="1200" b="0" i="0" kern="1200" dirty="0" smtClean="0">
                <a:solidFill>
                  <a:schemeClr val="tx1"/>
                </a:solidFill>
                <a:effectLst/>
                <a:latin typeface="+mn-lt"/>
                <a:ea typeface="+mn-ea"/>
                <a:cs typeface="+mn-cs"/>
              </a:rPr>
              <a:t>Water may enable to fire to spread by conducting electricity throughout the room and potentially igniting flammable materials.</a:t>
            </a:r>
            <a:endParaRPr lang="en-US" dirty="0" smtClean="0"/>
          </a:p>
          <a:p>
            <a:endParaRPr lang="en-US" altLang="en-US" dirty="0" smtClean="0">
              <a:latin typeface="Arial" panose="020B0604020202020204" pitchFamily="34" charset="0"/>
            </a:endParaRPr>
          </a:p>
          <a:p>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53</a:t>
            </a:fld>
            <a:endParaRPr lang="en-US" dirty="0"/>
          </a:p>
        </p:txBody>
      </p:sp>
    </p:spTree>
    <p:extLst>
      <p:ext uri="{BB962C8B-B14F-4D97-AF65-F5344CB8AC3E}">
        <p14:creationId xmlns:p14="http://schemas.microsoft.com/office/powerpoint/2010/main" val="215630098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endParaRPr lang="en-US" altLang="en-US" dirty="0" smtClean="0">
              <a:latin typeface="Arial" panose="020B0604020202020204" pitchFamily="34" charset="0"/>
            </a:endParaRPr>
          </a:p>
          <a:p>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54</a:t>
            </a:fld>
            <a:endParaRPr lang="en-US" dirty="0"/>
          </a:p>
        </p:txBody>
      </p:sp>
    </p:spTree>
    <p:extLst>
      <p:ext uri="{BB962C8B-B14F-4D97-AF65-F5344CB8AC3E}">
        <p14:creationId xmlns:p14="http://schemas.microsoft.com/office/powerpoint/2010/main" val="269388180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endParaRPr lang="en-US" altLang="en-US" dirty="0" smtClean="0">
              <a:latin typeface="Arial" panose="020B0604020202020204" pitchFamily="34" charset="0"/>
            </a:endParaRPr>
          </a:p>
          <a:p>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55</a:t>
            </a:fld>
            <a:endParaRPr lang="en-US" dirty="0"/>
          </a:p>
        </p:txBody>
      </p:sp>
    </p:spTree>
    <p:extLst>
      <p:ext uri="{BB962C8B-B14F-4D97-AF65-F5344CB8AC3E}">
        <p14:creationId xmlns:p14="http://schemas.microsoft.com/office/powerpoint/2010/main" val="20434840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endParaRPr lang="en-US" altLang="en-US" dirty="0" smtClean="0">
              <a:latin typeface="Arial" panose="020B0604020202020204" pitchFamily="34" charset="0"/>
            </a:endParaRPr>
          </a:p>
          <a:p>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56</a:t>
            </a:fld>
            <a:endParaRPr lang="en-US" dirty="0"/>
          </a:p>
        </p:txBody>
      </p:sp>
    </p:spTree>
    <p:extLst>
      <p:ext uri="{BB962C8B-B14F-4D97-AF65-F5344CB8AC3E}">
        <p14:creationId xmlns:p14="http://schemas.microsoft.com/office/powerpoint/2010/main" val="203959506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smtClean="0"/>
              <a:t>Note for Trainer:</a:t>
            </a:r>
          </a:p>
          <a:p>
            <a:endParaRPr lang="en-US" altLang="en-US" dirty="0" smtClean="0"/>
          </a:p>
          <a:p>
            <a:r>
              <a:rPr lang="en-US" altLang="en-US" dirty="0" smtClean="0"/>
              <a:t>https://www.osha.gov/pls/imis/accidentsearch.accident_detail?id=99082.015</a:t>
            </a:r>
          </a:p>
          <a:p>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57</a:t>
            </a:fld>
            <a:endParaRPr lang="en-US" dirty="0"/>
          </a:p>
        </p:txBody>
      </p:sp>
    </p:spTree>
    <p:extLst>
      <p:ext uri="{BB962C8B-B14F-4D97-AF65-F5344CB8AC3E}">
        <p14:creationId xmlns:p14="http://schemas.microsoft.com/office/powerpoint/2010/main" val="204101299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smtClean="0"/>
              <a:t>Note for Trainer:</a:t>
            </a:r>
          </a:p>
          <a:p>
            <a:endParaRPr lang="en-US" altLang="en-US" dirty="0" smtClean="0"/>
          </a:p>
          <a:p>
            <a:r>
              <a:rPr lang="en-US" altLang="en-US" dirty="0" smtClean="0"/>
              <a:t>Although overhead power lines may appear to be insulated, often these coverings are intended only to protect metal wires from weather conditions and may not protect you from electric shock.</a:t>
            </a:r>
          </a:p>
          <a:p>
            <a:endParaRPr lang="en-US" altLang="en-US" dirty="0" smtClean="0"/>
          </a:p>
          <a:p>
            <a:r>
              <a:rPr lang="en-US" altLang="en-US" dirty="0" smtClean="0"/>
              <a:t>https://www.machinedesign.com/blog/6-dangerous-myths-about-electrical-safety</a:t>
            </a:r>
          </a:p>
          <a:p>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smtClean="0">
                <a:latin typeface="Times New Roman" panose="02020603050405020304" pitchFamily="18" charset="0"/>
                <a:ea typeface="MS PGothic" panose="020B0600070205080204" pitchFamily="34" charset="-128"/>
              </a:rPr>
              <a:t>Misunderstanding:</a:t>
            </a:r>
            <a:r>
              <a:rPr lang="en-US" altLang="en-US" sz="1200" b="1" baseline="0" dirty="0" smtClean="0">
                <a:latin typeface="Times New Roman" panose="02020603050405020304" pitchFamily="18" charset="0"/>
                <a:ea typeface="MS PGothic" panose="020B0600070205080204" pitchFamily="34" charset="-128"/>
              </a:rPr>
              <a:t> </a:t>
            </a:r>
            <a:r>
              <a:rPr lang="en-US" altLang="en-US" sz="1200" b="1" dirty="0" smtClean="0">
                <a:latin typeface="Times New Roman" panose="02020603050405020304" pitchFamily="18" charset="0"/>
                <a:ea typeface="MS PGothic" panose="020B0600070205080204" pitchFamily="34" charset="-128"/>
              </a:rPr>
              <a:t>all power lines appear to be well insulated.</a:t>
            </a:r>
            <a:endParaRPr lang="en-US" altLang="en-US" sz="1200" b="1" dirty="0" smtClean="0"/>
          </a:p>
          <a:p>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More explanation about “</a:t>
            </a:r>
            <a:r>
              <a:rPr lang="en-US" b="1" dirty="0" smtClean="0"/>
              <a:t>How do birds sit on high-voltage power lines without getting electrocuted?</a:t>
            </a:r>
            <a:r>
              <a:rPr lang="en-US" b="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Please refer</a:t>
            </a:r>
            <a:r>
              <a:rPr lang="en-US" b="0" baseline="0" dirty="0" smtClean="0"/>
              <a:t> to https://engineering.mit.edu/engage/ask-an-engineer/how-do-birds-sit-on-high-voltage-power-lines-without-getting-electrocuted/</a:t>
            </a:r>
            <a:endParaRPr lang="en-US" b="0" dirty="0" smtClean="0"/>
          </a:p>
          <a:p>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58</a:t>
            </a:fld>
            <a:endParaRPr lang="en-US" dirty="0"/>
          </a:p>
        </p:txBody>
      </p:sp>
    </p:spTree>
    <p:extLst>
      <p:ext uri="{BB962C8B-B14F-4D97-AF65-F5344CB8AC3E}">
        <p14:creationId xmlns:p14="http://schemas.microsoft.com/office/powerpoint/2010/main" val="158708861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smtClean="0"/>
              <a:t>Note for Trainer:</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All line work procedures emphasize preventing potentially hazardous voltage differences across a worker's body. Such prevention usually involves avoiding contact between the worker and energized parts through the use of engineering controls, administrative controls (including </a:t>
            </a:r>
            <a:r>
              <a:rPr lang="en-US" sz="1200" b="0" i="0" kern="1200" dirty="0" err="1" smtClean="0">
                <a:solidFill>
                  <a:schemeClr val="tx1"/>
                </a:solidFill>
                <a:effectLst/>
                <a:latin typeface="+mn-lt"/>
                <a:ea typeface="+mn-ea"/>
                <a:cs typeface="+mn-cs"/>
              </a:rPr>
              <a:t>deenergizing</a:t>
            </a:r>
            <a:r>
              <a:rPr lang="en-US" sz="1200" b="0" i="0" kern="1200" dirty="0" smtClean="0">
                <a:solidFill>
                  <a:schemeClr val="tx1"/>
                </a:solidFill>
                <a:effectLst/>
                <a:latin typeface="+mn-lt"/>
                <a:ea typeface="+mn-ea"/>
                <a:cs typeface="+mn-cs"/>
              </a:rPr>
              <a:t>), and electrical protective equipment (for example, PPE, IPE).</a:t>
            </a:r>
            <a:r>
              <a:rPr lang="en-US" dirty="0" smtClean="0"/>
              <a:t/>
            </a:r>
            <a:br>
              <a:rPr lang="en-US" dirty="0" smtClean="0"/>
            </a:br>
            <a:r>
              <a:rPr lang="en-US" dirty="0" smtClean="0"/>
              <a:t/>
            </a:r>
            <a:br>
              <a:rPr lang="en-US" dirty="0" smtClean="0"/>
            </a:br>
            <a:r>
              <a:rPr lang="en-US" sz="1200" b="0" i="0" kern="1200" dirty="0" smtClean="0">
                <a:solidFill>
                  <a:schemeClr val="tx1"/>
                </a:solidFill>
                <a:effectLst/>
                <a:latin typeface="+mn-lt"/>
                <a:ea typeface="+mn-ea"/>
                <a:cs typeface="+mn-cs"/>
              </a:rPr>
              <a:t>Live Line/Bare Hand Work (LLBHW) is different—269-qualified employees [See </a:t>
            </a:r>
            <a:r>
              <a:rPr lang="en-US" sz="1200" b="0" i="0" kern="1200" dirty="0" smtClean="0">
                <a:solidFill>
                  <a:schemeClr val="tx1"/>
                </a:solidFill>
                <a:effectLst/>
                <a:latin typeface="+mn-lt"/>
                <a:ea typeface="+mn-ea"/>
                <a:cs typeface="+mn-cs"/>
                <a:hlinkClick r:id="rId3" tooltip="1910.269(x)"/>
              </a:rPr>
              <a:t>1910.269(x)</a:t>
            </a:r>
            <a:r>
              <a:rPr lang="en-US" sz="1200" b="0" i="0" kern="1200" dirty="0" smtClean="0">
                <a:solidFill>
                  <a:schemeClr val="tx1"/>
                </a:solidFill>
                <a:effectLst/>
                <a:latin typeface="+mn-lt"/>
                <a:ea typeface="+mn-ea"/>
                <a:cs typeface="+mn-cs"/>
              </a:rPr>
              <a:t>] are in direct contact with energized conductors and must maintain minimum approach distances from the tower and all other grounded surfaces and other lines and circuits. (See </a:t>
            </a:r>
            <a:r>
              <a:rPr lang="en-US" sz="1200" b="0" i="0" kern="1200" dirty="0" smtClean="0">
                <a:solidFill>
                  <a:schemeClr val="tx1"/>
                </a:solidFill>
                <a:effectLst/>
                <a:latin typeface="+mn-lt"/>
                <a:ea typeface="+mn-ea"/>
                <a:cs typeface="+mn-cs"/>
                <a:hlinkClick r:id="rId4" tooltip="1910.269(q)(3)"/>
              </a:rPr>
              <a:t>1910.269(q)(3)</a:t>
            </a:r>
            <a:r>
              <a:rPr lang="en-US" sz="1200" b="0" i="0" kern="1200" dirty="0" smtClean="0">
                <a:solidFill>
                  <a:schemeClr val="tx1"/>
                </a:solidFill>
                <a:effectLst/>
                <a:latin typeface="+mn-lt"/>
                <a:ea typeface="+mn-ea"/>
                <a:cs typeface="+mn-cs"/>
              </a:rPr>
              <a:t>.) This work is frequently performed from an electrically insulated aerial lift (for example, a bucket truck), which has its platform insulated from the ground or earth. (See </a:t>
            </a:r>
            <a:r>
              <a:rPr lang="en-US" sz="1200" b="0" i="0" kern="1200" dirty="0" smtClean="0">
                <a:solidFill>
                  <a:schemeClr val="tx1"/>
                </a:solidFill>
                <a:effectLst/>
                <a:latin typeface="+mn-lt"/>
                <a:ea typeface="+mn-ea"/>
                <a:cs typeface="+mn-cs"/>
                <a:hlinkClick r:id="rId5" tooltip="1910.269(q)(3)(iii)"/>
              </a:rPr>
              <a:t>1910.269(q)(3)(iii)</a:t>
            </a:r>
            <a:r>
              <a:rPr lang="en-US" sz="1200" b="0" i="0" kern="1200" dirty="0" smtClean="0">
                <a:solidFill>
                  <a:schemeClr val="tx1"/>
                </a:solidFill>
                <a:effectLst/>
                <a:latin typeface="+mn-lt"/>
                <a:ea typeface="+mn-ea"/>
                <a:cs typeface="+mn-cs"/>
              </a:rPr>
              <a:t>.) The workers on the platform electrically bond, or connect, the platform to the power line and are literally charged to the same voltage as the line. (See </a:t>
            </a:r>
            <a:r>
              <a:rPr lang="en-US" sz="1200" b="0" i="0" kern="1200" dirty="0" smtClean="0">
                <a:solidFill>
                  <a:schemeClr val="tx1"/>
                </a:solidFill>
                <a:effectLst/>
                <a:latin typeface="+mn-lt"/>
                <a:ea typeface="+mn-ea"/>
                <a:cs typeface="+mn-cs"/>
                <a:hlinkClick r:id="rId6" tooltip="1910.269(q)(3)(vi)"/>
              </a:rPr>
              <a:t>1910.269(q)(3)(vi)</a:t>
            </a:r>
            <a:r>
              <a:rPr lang="en-US" sz="1200" b="0" i="0" kern="1200" dirty="0" smtClean="0">
                <a:solidFill>
                  <a:schemeClr val="tx1"/>
                </a:solidFill>
                <a:effectLst/>
                <a:latin typeface="+mn-lt"/>
                <a:ea typeface="+mn-ea"/>
                <a:cs typeface="+mn-cs"/>
              </a:rPr>
              <a:t>.) This is the "bird on the wire" concept like birds landing on overhead power lines safely. In addition, PPE for LLBHW consists of conductive rather than insulating materials. Workers performing LLBHW wear conductive hooded coveralls and gloves and are bonded to the conductor. When aerial lifts are not used, workers performing LLBHW typically access the energized conductor using insulated ladders or platforms, which insulate the workers from the tower.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Reference: </a:t>
            </a:r>
          </a:p>
          <a:p>
            <a:r>
              <a:rPr lang="en-US" dirty="0" smtClean="0">
                <a:hlinkClick r:id="rId7"/>
              </a:rPr>
              <a:t>https://www.osha.gov/SLTC/etools/electric_power/energized_liveline_barehand.html</a:t>
            </a:r>
            <a:endParaRPr lang="en-US" dirty="0" smtClean="0"/>
          </a:p>
          <a:p>
            <a:r>
              <a:rPr lang="en-US" dirty="0" smtClean="0">
                <a:hlinkClick r:id="rId8"/>
              </a:rPr>
              <a:t>https://www.osha.gov/SLTC/etools/electric_power/energized_deenergized.html</a:t>
            </a:r>
            <a:endParaRPr lang="en-US" dirty="0"/>
          </a:p>
        </p:txBody>
      </p:sp>
      <p:sp>
        <p:nvSpPr>
          <p:cNvPr id="4" name="Slide Number Placeholder 3"/>
          <p:cNvSpPr>
            <a:spLocks noGrp="1"/>
          </p:cNvSpPr>
          <p:nvPr>
            <p:ph type="sldNum" sz="quarter" idx="10"/>
          </p:nvPr>
        </p:nvSpPr>
        <p:spPr/>
        <p:txBody>
          <a:bodyPr/>
          <a:lstStyle/>
          <a:p>
            <a:fld id="{236F376C-05AE-40DA-9153-0868A2A48635}" type="slidenum">
              <a:rPr lang="en-US" smtClean="0"/>
              <a:t>59</a:t>
            </a:fld>
            <a:endParaRPr lang="en-US" dirty="0"/>
          </a:p>
        </p:txBody>
      </p:sp>
    </p:spTree>
    <p:extLst>
      <p:ext uri="{BB962C8B-B14F-4D97-AF65-F5344CB8AC3E}">
        <p14:creationId xmlns:p14="http://schemas.microsoft.com/office/powerpoint/2010/main" val="148329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1255713" y="717550"/>
            <a:ext cx="4799012" cy="3600450"/>
          </a:xfrm>
        </p:spPr>
      </p:sp>
      <p:sp>
        <p:nvSpPr>
          <p:cNvPr id="26627" name="Notes Placeholder 2"/>
          <p:cNvSpPr>
            <a:spLocks noGrp="1" noChangeArrowheads="1"/>
          </p:cNvSpPr>
          <p:nvPr>
            <p:ph type="body" idx="1"/>
          </p:nvPr>
        </p:nvSpPr>
        <p:spPr>
          <a:noFill/>
        </p:spPr>
        <p:txBody>
          <a:bodyPr anchor="t"/>
          <a:lstStyle/>
          <a:p>
            <a:endParaRPr lang="en-US" altLang="en-US" dirty="0" smtClean="0"/>
          </a:p>
        </p:txBody>
      </p:sp>
      <p:sp>
        <p:nvSpPr>
          <p:cNvPr id="26628" name="Slide Number Placeholder 3"/>
          <p:cNvSpPr txBox="1">
            <a:spLocks noGrp="1" noChangeArrowheads="1"/>
          </p:cNvSpPr>
          <p:nvPr/>
        </p:nvSpPr>
        <p:spPr bwMode="auto">
          <a:xfrm>
            <a:off x="4144963" y="9120188"/>
            <a:ext cx="31686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49" tIns="46445" rIns="93249" bIns="46445" anchor="b"/>
          <a:lstStyle>
            <a:lvl1pPr>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1pPr>
            <a:lvl2pPr marL="742950" indent="-28575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2pPr>
            <a:lvl3pPr marL="11430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3pPr>
            <a:lvl4pPr marL="16002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4pPr>
            <a:lvl5pPr marL="20574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5pPr>
            <a:lvl6pPr marL="25146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6pPr>
            <a:lvl7pPr marL="29718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7pPr>
            <a:lvl8pPr marL="34290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8pPr>
            <a:lvl9pPr marL="38862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9pPr>
          </a:lstStyle>
          <a:p>
            <a:pPr algn="r" eaLnBrk="1" hangingPunct="1">
              <a:buSzPct val="45000"/>
              <a:buFont typeface="StarSymbol" charset="0"/>
              <a:buNone/>
            </a:pPr>
            <a:fld id="{16F7CAB5-C6BB-4759-8763-0644849A5342}" type="slidenum">
              <a:rPr lang="en-US" altLang="en-US" sz="1200">
                <a:solidFill>
                  <a:srgbClr val="000000"/>
                </a:solidFill>
                <a:latin typeface="Times New Roman" panose="02020603050405020304" pitchFamily="18" charset="0"/>
                <a:ea typeface="SimSun" panose="02010600030101010101" pitchFamily="2" charset="-122"/>
                <a:cs typeface="AR PL UMing HK" charset="0"/>
              </a:rPr>
              <a:pPr algn="r" eaLnBrk="1" hangingPunct="1">
                <a:buSzPct val="45000"/>
                <a:buFont typeface="StarSymbol" charset="0"/>
                <a:buNone/>
              </a:pPr>
              <a:t>6</a:t>
            </a:fld>
            <a:endParaRPr lang="en-US" altLang="en-US" sz="1200" dirty="0">
              <a:solidFill>
                <a:srgbClr val="000000"/>
              </a:solidFill>
              <a:latin typeface="Times New Roman" panose="02020603050405020304" pitchFamily="18" charset="0"/>
              <a:ea typeface="SimSun" panose="02010600030101010101" pitchFamily="2" charset="-122"/>
              <a:cs typeface="AR PL UMing HK" charset="0"/>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6</a:t>
            </a:fld>
            <a:endParaRPr lang="en-US" dirty="0"/>
          </a:p>
        </p:txBody>
      </p:sp>
    </p:spTree>
    <p:extLst>
      <p:ext uri="{BB962C8B-B14F-4D97-AF65-F5344CB8AC3E}">
        <p14:creationId xmlns:p14="http://schemas.microsoft.com/office/powerpoint/2010/main" val="1287663232"/>
      </p:ext>
    </p:extLst>
  </p:cSld>
  <p:clrMapOvr>
    <a:overrideClrMapping bg1="lt1" tx1="dk1" bg2="lt2" tx2="dk2" accent1="accent1" accent2="accent2" accent3="accent3" accent4="accent4" accent5="accent5" accent6="accent6" hlink="hlink" folHlink="folHlink"/>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smtClean="0"/>
              <a:t>Note for Trainer: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kern="1200" dirty="0" smtClean="0">
                <a:solidFill>
                  <a:schemeClr val="tx1"/>
                </a:solidFill>
                <a:latin typeface="+mn-lt"/>
                <a:ea typeface="+mn-ea"/>
                <a:cs typeface="+mn-cs"/>
              </a:rPr>
              <a:t>“how do helicopter lineman not get electrocuted?”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kern="120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kern="1200" dirty="0" smtClean="0">
                <a:solidFill>
                  <a:schemeClr val="tx1"/>
                </a:solidFill>
                <a:latin typeface="+mn-lt"/>
                <a:ea typeface="+mn-ea"/>
                <a:cs typeface="+mn-cs"/>
              </a:rPr>
              <a:t>There</a:t>
            </a:r>
            <a:r>
              <a:rPr lang="en-US" altLang="en-US" sz="1200" kern="1200" baseline="0" dirty="0" smtClean="0">
                <a:solidFill>
                  <a:schemeClr val="tx1"/>
                </a:solidFill>
                <a:latin typeface="+mn-lt"/>
                <a:ea typeface="+mn-ea"/>
                <a:cs typeface="+mn-cs"/>
              </a:rPr>
              <a:t> are several methods used to protect lineman from electrically hazard:</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altLang="en-US" sz="1200" b="1" i="0" kern="1200" baseline="0" dirty="0" smtClean="0">
                <a:solidFill>
                  <a:schemeClr val="tx1"/>
                </a:solidFill>
                <a:effectLst/>
                <a:latin typeface="+mn-lt"/>
                <a:ea typeface="+mn-ea"/>
                <a:cs typeface="+mn-cs"/>
              </a:rPr>
              <a:t>Proper PPE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1" i="0" kern="1200" baseline="0" dirty="0" smtClean="0">
                <a:solidFill>
                  <a:schemeClr val="tx1"/>
                </a:solidFill>
                <a:effectLst/>
                <a:latin typeface="+mn-lt"/>
                <a:ea typeface="+mn-ea"/>
                <a:cs typeface="+mn-cs"/>
              </a:rPr>
              <a:t>Helicopter: </a:t>
            </a:r>
            <a:r>
              <a:rPr lang="en-US" sz="1200" b="0" i="0" kern="1200" baseline="0" dirty="0" smtClean="0">
                <a:solidFill>
                  <a:schemeClr val="tx1"/>
                </a:solidFill>
                <a:effectLst/>
                <a:latin typeface="+mn-lt"/>
                <a:ea typeface="+mn-ea"/>
                <a:cs typeface="+mn-cs"/>
              </a:rPr>
              <a:t>N</a:t>
            </a:r>
            <a:r>
              <a:rPr lang="en-US" sz="1200" b="0" i="0" kern="1200" dirty="0" smtClean="0">
                <a:solidFill>
                  <a:schemeClr val="tx1"/>
                </a:solidFill>
                <a:effectLst/>
                <a:latin typeface="+mn-lt"/>
                <a:ea typeface="+mn-ea"/>
                <a:cs typeface="+mn-cs"/>
              </a:rPr>
              <a:t>either the worker nor the helicopter is connected to the ground to prevent</a:t>
            </a:r>
            <a:r>
              <a:rPr lang="en-US" sz="1200" b="0" i="0" kern="1200" baseline="0" dirty="0" smtClean="0">
                <a:solidFill>
                  <a:schemeClr val="tx1"/>
                </a:solidFill>
                <a:effectLst/>
                <a:latin typeface="+mn-lt"/>
                <a:ea typeface="+mn-ea"/>
                <a:cs typeface="+mn-cs"/>
              </a:rPr>
              <a:t> forming the circuit.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kern="1200" dirty="0" smtClean="0">
                <a:solidFill>
                  <a:schemeClr val="tx1"/>
                </a:solidFill>
                <a:effectLst/>
                <a:latin typeface="+mn-lt"/>
                <a:ea typeface="+mn-ea"/>
                <a:cs typeface="+mn-cs"/>
              </a:rPr>
              <a:t>As the helicopter approaches the line, the lineman reaches out with a metallic</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wand that is conductively connected to the helicopter to </a:t>
            </a:r>
            <a:r>
              <a:rPr lang="en-US" sz="1200" b="1" i="0" kern="1200" dirty="0" smtClean="0">
                <a:solidFill>
                  <a:schemeClr val="tx1"/>
                </a:solidFill>
                <a:effectLst/>
                <a:latin typeface="+mn-lt"/>
                <a:ea typeface="+mn-ea"/>
                <a:cs typeface="+mn-cs"/>
              </a:rPr>
              <a:t>equalize the potential </a:t>
            </a:r>
            <a:r>
              <a:rPr lang="en-US" sz="1200" b="0" i="0" kern="1200" dirty="0" smtClean="0">
                <a:solidFill>
                  <a:schemeClr val="tx1"/>
                </a:solidFill>
                <a:effectLst/>
                <a:latin typeface="+mn-lt"/>
                <a:ea typeface="+mn-ea"/>
                <a:cs typeface="+mn-cs"/>
              </a:rPr>
              <a:t>of the helicopter to that of the line.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alt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i="0" kern="1200" dirty="0" smtClean="0">
                <a:solidFill>
                  <a:schemeClr val="tx1"/>
                </a:solidFill>
                <a:effectLst/>
                <a:latin typeface="+mn-lt"/>
                <a:ea typeface="+mn-ea"/>
                <a:cs typeface="+mn-cs"/>
              </a:rPr>
              <a:t>Reference: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smtClean="0">
                <a:hlinkClick r:id="rId3"/>
              </a:rPr>
              <a:t>https://engineering.mit.edu/engage/ask-an-engineer/how-do-birds-sit-on-high-voltage-power-lines-without-getting-electrocuted/</a:t>
            </a:r>
            <a:endParaRPr lang="en-US" dirty="0" smtClean="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smtClean="0">
                <a:hlinkClick r:id="rId4"/>
              </a:rPr>
              <a:t>https://books.google.com/books?id=YtmIBwAAQBAJ&amp;pg=PA210&amp;lpg=PA210&amp;dq=lineman+wand+equalize+potencial&amp;source=bl&amp;ots=chFPaE0mdC&amp;sig=ACfU3U3LcC4uTWJXGrBl2D7h1LIOIm6pTA&amp;hl=en&amp;sa=X&amp;ved=2ahUKEwi6o56H5YbkAhVRPn0KHcqJDSAQ6AEwCXoECAoQAQ#v=onepage&amp;q=lineman%20wand%20equalize%20potencial&amp;f=false</a:t>
            </a:r>
            <a:r>
              <a:rPr lang="en-US" dirty="0" smtClean="0"/>
              <a:t>   P210</a:t>
            </a:r>
            <a:endParaRPr lang="en-US" alt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60</a:t>
            </a:fld>
            <a:endParaRPr lang="en-US" dirty="0"/>
          </a:p>
        </p:txBody>
      </p:sp>
    </p:spTree>
    <p:extLst>
      <p:ext uri="{BB962C8B-B14F-4D97-AF65-F5344CB8AC3E}">
        <p14:creationId xmlns:p14="http://schemas.microsoft.com/office/powerpoint/2010/main" val="247298015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61</a:t>
            </a:fld>
            <a:endParaRPr lang="en-US" dirty="0"/>
          </a:p>
        </p:txBody>
      </p:sp>
    </p:spTree>
    <p:extLst>
      <p:ext uri="{BB962C8B-B14F-4D97-AF65-F5344CB8AC3E}">
        <p14:creationId xmlns:p14="http://schemas.microsoft.com/office/powerpoint/2010/main" val="296324078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62</a:t>
            </a:fld>
            <a:endParaRPr lang="en-US" dirty="0"/>
          </a:p>
        </p:txBody>
      </p:sp>
    </p:spTree>
    <p:extLst>
      <p:ext uri="{BB962C8B-B14F-4D97-AF65-F5344CB8AC3E}">
        <p14:creationId xmlns:p14="http://schemas.microsoft.com/office/powerpoint/2010/main" val="192752628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endParaRPr lang="en-US" alt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63</a:t>
            </a:fld>
            <a:endParaRPr lang="en-US" dirty="0"/>
          </a:p>
        </p:txBody>
      </p:sp>
    </p:spTree>
    <p:extLst>
      <p:ext uri="{BB962C8B-B14F-4D97-AF65-F5344CB8AC3E}">
        <p14:creationId xmlns:p14="http://schemas.microsoft.com/office/powerpoint/2010/main" val="23445303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smtClean="0"/>
              <a:t>Note for Trainer:</a:t>
            </a:r>
          </a:p>
          <a:p>
            <a:endParaRPr lang="en-US" sz="1200" dirty="0" smtClean="0"/>
          </a:p>
          <a:p>
            <a:r>
              <a:rPr lang="en-US" sz="1200" dirty="0" smtClean="0"/>
              <a:t>A GFCI monitors the electrical current flow from hot to neutral and if it detects an imbalance it will trip the circuit in less than a second and cuts off the electricity.</a:t>
            </a: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64</a:t>
            </a:fld>
            <a:endParaRPr lang="en-US" dirty="0"/>
          </a:p>
        </p:txBody>
      </p:sp>
    </p:spTree>
    <p:extLst>
      <p:ext uri="{BB962C8B-B14F-4D97-AF65-F5344CB8AC3E}">
        <p14:creationId xmlns:p14="http://schemas.microsoft.com/office/powerpoint/2010/main" val="219048870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65</a:t>
            </a:fld>
            <a:endParaRPr lang="en-US" dirty="0"/>
          </a:p>
        </p:txBody>
      </p:sp>
    </p:spTree>
    <p:extLst>
      <p:ext uri="{BB962C8B-B14F-4D97-AF65-F5344CB8AC3E}">
        <p14:creationId xmlns:p14="http://schemas.microsoft.com/office/powerpoint/2010/main" val="147443035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66</a:t>
            </a:fld>
            <a:endParaRPr lang="en-US" dirty="0"/>
          </a:p>
        </p:txBody>
      </p:sp>
    </p:spTree>
    <p:extLst>
      <p:ext uri="{BB962C8B-B14F-4D97-AF65-F5344CB8AC3E}">
        <p14:creationId xmlns:p14="http://schemas.microsoft.com/office/powerpoint/2010/main" val="333692621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dirty="0" smtClean="0"/>
              <a:t>Tools plugged into improperly grounded circuits may become energized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67</a:t>
            </a:fld>
            <a:endParaRPr lang="en-US" dirty="0"/>
          </a:p>
        </p:txBody>
      </p:sp>
    </p:spTree>
    <p:extLst>
      <p:ext uri="{BB962C8B-B14F-4D97-AF65-F5344CB8AC3E}">
        <p14:creationId xmlns:p14="http://schemas.microsoft.com/office/powerpoint/2010/main" val="308775517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68</a:t>
            </a:fld>
            <a:endParaRPr lang="en-US" dirty="0"/>
          </a:p>
        </p:txBody>
      </p:sp>
    </p:spTree>
    <p:extLst>
      <p:ext uri="{BB962C8B-B14F-4D97-AF65-F5344CB8AC3E}">
        <p14:creationId xmlns:p14="http://schemas.microsoft.com/office/powerpoint/2010/main" val="160542332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69</a:t>
            </a:fld>
            <a:endParaRPr lang="en-US" dirty="0"/>
          </a:p>
        </p:txBody>
      </p:sp>
    </p:spTree>
    <p:extLst>
      <p:ext uri="{BB962C8B-B14F-4D97-AF65-F5344CB8AC3E}">
        <p14:creationId xmlns:p14="http://schemas.microsoft.com/office/powerpoint/2010/main" val="2418099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1255713" y="717550"/>
            <a:ext cx="4799012" cy="3600450"/>
          </a:xfrm>
        </p:spPr>
      </p:sp>
      <p:sp>
        <p:nvSpPr>
          <p:cNvPr id="26627" name="Notes Placeholder 2"/>
          <p:cNvSpPr>
            <a:spLocks noGrp="1" noChangeArrowheads="1"/>
          </p:cNvSpPr>
          <p:nvPr>
            <p:ph type="body" idx="1"/>
          </p:nvPr>
        </p:nvSpPr>
        <p:spPr>
          <a:noFill/>
        </p:spPr>
        <p:txBody>
          <a:bodyPr anchor="t"/>
          <a:lstStyle/>
          <a:p>
            <a:endParaRPr lang="en-US" altLang="en-US" dirty="0" smtClean="0"/>
          </a:p>
        </p:txBody>
      </p:sp>
      <p:sp>
        <p:nvSpPr>
          <p:cNvPr id="26628" name="Slide Number Placeholder 3"/>
          <p:cNvSpPr txBox="1">
            <a:spLocks noGrp="1" noChangeArrowheads="1"/>
          </p:cNvSpPr>
          <p:nvPr/>
        </p:nvSpPr>
        <p:spPr bwMode="auto">
          <a:xfrm>
            <a:off x="4144963" y="9120188"/>
            <a:ext cx="31686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49" tIns="46445" rIns="93249" bIns="46445" anchor="b"/>
          <a:lstStyle>
            <a:lvl1pPr>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1pPr>
            <a:lvl2pPr marL="742950" indent="-28575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2pPr>
            <a:lvl3pPr marL="11430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3pPr>
            <a:lvl4pPr marL="16002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4pPr>
            <a:lvl5pPr marL="20574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5pPr>
            <a:lvl6pPr marL="25146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6pPr>
            <a:lvl7pPr marL="29718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7pPr>
            <a:lvl8pPr marL="34290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8pPr>
            <a:lvl9pPr marL="38862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9pPr>
          </a:lstStyle>
          <a:p>
            <a:pPr algn="r" eaLnBrk="1" hangingPunct="1">
              <a:buSzPct val="45000"/>
              <a:buFont typeface="StarSymbol" charset="0"/>
              <a:buNone/>
            </a:pPr>
            <a:fld id="{16F7CAB5-C6BB-4759-8763-0644849A5342}" type="slidenum">
              <a:rPr lang="en-US" altLang="en-US" sz="1200">
                <a:solidFill>
                  <a:srgbClr val="000000"/>
                </a:solidFill>
                <a:latin typeface="Times New Roman" panose="02020603050405020304" pitchFamily="18" charset="0"/>
                <a:ea typeface="SimSun" panose="02010600030101010101" pitchFamily="2" charset="-122"/>
                <a:cs typeface="AR PL UMing HK" charset="0"/>
              </a:rPr>
              <a:pPr algn="r" eaLnBrk="1" hangingPunct="1">
                <a:buSzPct val="45000"/>
                <a:buFont typeface="StarSymbol" charset="0"/>
                <a:buNone/>
              </a:pPr>
              <a:t>7</a:t>
            </a:fld>
            <a:endParaRPr lang="en-US" altLang="en-US" sz="1200" dirty="0">
              <a:solidFill>
                <a:srgbClr val="000000"/>
              </a:solidFill>
              <a:latin typeface="Times New Roman" panose="02020603050405020304" pitchFamily="18" charset="0"/>
              <a:ea typeface="SimSun" panose="02010600030101010101" pitchFamily="2" charset="-122"/>
              <a:cs typeface="AR PL UMing HK" charset="0"/>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7</a:t>
            </a:fld>
            <a:endParaRPr lang="en-US" dirty="0"/>
          </a:p>
        </p:txBody>
      </p:sp>
    </p:spTree>
    <p:extLst>
      <p:ext uri="{BB962C8B-B14F-4D97-AF65-F5344CB8AC3E}">
        <p14:creationId xmlns:p14="http://schemas.microsoft.com/office/powerpoint/2010/main" val="1498259187"/>
      </p:ext>
    </p:extLst>
  </p:cSld>
  <p:clrMapOvr>
    <a:overrideClrMapping bg1="lt1" tx1="dk1" bg2="lt2" tx2="dk2" accent1="accent1" accent2="accent2" accent3="accent3" accent4="accent4" accent5="accent5" accent6="accent6" hlink="hlink" folHlink="folHlink"/>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70</a:t>
            </a:fld>
            <a:endParaRPr lang="en-US" dirty="0"/>
          </a:p>
        </p:txBody>
      </p:sp>
    </p:spTree>
    <p:extLst>
      <p:ext uri="{BB962C8B-B14F-4D97-AF65-F5344CB8AC3E}">
        <p14:creationId xmlns:p14="http://schemas.microsoft.com/office/powerpoint/2010/main" val="222472703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smtClean="0"/>
              <a:t>Note for Trainer:</a:t>
            </a:r>
          </a:p>
          <a:p>
            <a:r>
              <a:rPr lang="en-US" altLang="en-US" sz="1200" dirty="0" smtClean="0">
                <a:solidFill>
                  <a:schemeClr val="tx1"/>
                </a:solidFill>
                <a:ea typeface="MS PGothic" panose="020B0600070205080204" pitchFamily="34" charset="-128"/>
              </a:rPr>
              <a:t>It should not be coiled, bent, or twisted, far away from nails or staples.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latin typeface="Arial" panose="020B0604020202020204" pitchFamily="34" charset="0"/>
              </a:rPr>
              <a:t>Picture is from (https://www.osha.gov/SLTC/etools/construction/electrical_incidents/powertools.html)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71</a:t>
            </a:fld>
            <a:endParaRPr lang="en-US" dirty="0"/>
          </a:p>
        </p:txBody>
      </p:sp>
    </p:spTree>
    <p:extLst>
      <p:ext uri="{BB962C8B-B14F-4D97-AF65-F5344CB8AC3E}">
        <p14:creationId xmlns:p14="http://schemas.microsoft.com/office/powerpoint/2010/main" val="105824284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72</a:t>
            </a:fld>
            <a:endParaRPr lang="en-US" dirty="0"/>
          </a:p>
        </p:txBody>
      </p:sp>
    </p:spTree>
    <p:extLst>
      <p:ext uri="{BB962C8B-B14F-4D97-AF65-F5344CB8AC3E}">
        <p14:creationId xmlns:p14="http://schemas.microsoft.com/office/powerpoint/2010/main" val="305617891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dirty="0" smtClean="0"/>
              <a:t>Note for Trainer:</a:t>
            </a:r>
          </a:p>
          <a:p>
            <a:endParaRPr lang="en-US" altLang="en-US" dirty="0" smtClean="0"/>
          </a:p>
          <a:p>
            <a:r>
              <a:rPr lang="en-US" dirty="0" smtClean="0"/>
              <a:t>The major hazards regarding contact with energized sources are electrical shock and burns. </a:t>
            </a:r>
          </a:p>
          <a:p>
            <a:r>
              <a:rPr lang="en-US" dirty="0" smtClean="0"/>
              <a:t>If the power supply to electrical equipment is not grounded or the path has been broken, or if there are live parts or bare wires, a fault current may travel through a worker's body, causing electrical burns or death. Even when the power system is properly grounded, electrical equipment can instantly change from safe to hazardous because of extreme conditions and rough treatment. </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Problem in this picture: </a:t>
            </a:r>
            <a:r>
              <a:rPr lang="en-US" altLang="en-US" dirty="0" smtClean="0">
                <a:solidFill>
                  <a:schemeClr val="tx1"/>
                </a:solidFill>
              </a:rPr>
              <a:t>Cover removed from wiring or breaker box</a:t>
            </a:r>
          </a:p>
          <a:p>
            <a:endParaRPr lang="en-US"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73</a:t>
            </a:fld>
            <a:endParaRPr lang="en-US" dirty="0"/>
          </a:p>
        </p:txBody>
      </p:sp>
    </p:spTree>
    <p:extLst>
      <p:ext uri="{BB962C8B-B14F-4D97-AF65-F5344CB8AC3E}">
        <p14:creationId xmlns:p14="http://schemas.microsoft.com/office/powerpoint/2010/main" val="185969589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74</a:t>
            </a:fld>
            <a:endParaRPr lang="en-US" dirty="0"/>
          </a:p>
        </p:txBody>
      </p:sp>
    </p:spTree>
    <p:extLst>
      <p:ext uri="{BB962C8B-B14F-4D97-AF65-F5344CB8AC3E}">
        <p14:creationId xmlns:p14="http://schemas.microsoft.com/office/powerpoint/2010/main" val="313190333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75</a:t>
            </a:fld>
            <a:endParaRPr lang="en-US" dirty="0"/>
          </a:p>
        </p:txBody>
      </p:sp>
    </p:spTree>
    <p:extLst>
      <p:ext uri="{BB962C8B-B14F-4D97-AF65-F5344CB8AC3E}">
        <p14:creationId xmlns:p14="http://schemas.microsoft.com/office/powerpoint/2010/main" val="355321324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76</a:t>
            </a:fld>
            <a:endParaRPr lang="en-US" dirty="0"/>
          </a:p>
        </p:txBody>
      </p:sp>
    </p:spTree>
    <p:extLst>
      <p:ext uri="{BB962C8B-B14F-4D97-AF65-F5344CB8AC3E}">
        <p14:creationId xmlns:p14="http://schemas.microsoft.com/office/powerpoint/2010/main" val="278696011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77</a:t>
            </a:fld>
            <a:endParaRPr lang="en-US" dirty="0"/>
          </a:p>
        </p:txBody>
      </p:sp>
    </p:spTree>
    <p:extLst>
      <p:ext uri="{BB962C8B-B14F-4D97-AF65-F5344CB8AC3E}">
        <p14:creationId xmlns:p14="http://schemas.microsoft.com/office/powerpoint/2010/main" val="391086311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78</a:t>
            </a:fld>
            <a:endParaRPr lang="en-US" dirty="0"/>
          </a:p>
        </p:txBody>
      </p:sp>
    </p:spTree>
    <p:extLst>
      <p:ext uri="{BB962C8B-B14F-4D97-AF65-F5344CB8AC3E}">
        <p14:creationId xmlns:p14="http://schemas.microsoft.com/office/powerpoint/2010/main" val="111162003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smtClean="0"/>
              <a:t>Note for Trainer: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Avoid storing materials underneath power lines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79</a:t>
            </a:fld>
            <a:endParaRPr lang="en-US" dirty="0"/>
          </a:p>
        </p:txBody>
      </p:sp>
    </p:spTree>
    <p:extLst>
      <p:ext uri="{BB962C8B-B14F-4D97-AF65-F5344CB8AC3E}">
        <p14:creationId xmlns:p14="http://schemas.microsoft.com/office/powerpoint/2010/main" val="2402927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1255713" y="717550"/>
            <a:ext cx="4799012" cy="3600450"/>
          </a:xfrm>
        </p:spPr>
      </p:sp>
      <p:sp>
        <p:nvSpPr>
          <p:cNvPr id="26627" name="Notes Placeholder 2"/>
          <p:cNvSpPr>
            <a:spLocks noGrp="1" noChangeArrowheads="1"/>
          </p:cNvSpPr>
          <p:nvPr>
            <p:ph type="body" idx="1"/>
          </p:nvPr>
        </p:nvSpPr>
        <p:spPr>
          <a:noFill/>
        </p:spPr>
        <p:txBody>
          <a:bodyPr anchor="t"/>
          <a:lstStyle/>
          <a:p>
            <a:endParaRPr lang="en-US" altLang="en-US" dirty="0" smtClean="0"/>
          </a:p>
        </p:txBody>
      </p:sp>
      <p:sp>
        <p:nvSpPr>
          <p:cNvPr id="26628" name="Slide Number Placeholder 3"/>
          <p:cNvSpPr txBox="1">
            <a:spLocks noGrp="1" noChangeArrowheads="1"/>
          </p:cNvSpPr>
          <p:nvPr/>
        </p:nvSpPr>
        <p:spPr bwMode="auto">
          <a:xfrm>
            <a:off x="4144963" y="9120188"/>
            <a:ext cx="31686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49" tIns="46445" rIns="93249" bIns="46445" anchor="b"/>
          <a:lstStyle>
            <a:lvl1pPr>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1pPr>
            <a:lvl2pPr marL="742950" indent="-28575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2pPr>
            <a:lvl3pPr marL="11430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3pPr>
            <a:lvl4pPr marL="16002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4pPr>
            <a:lvl5pPr marL="20574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5pPr>
            <a:lvl6pPr marL="25146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6pPr>
            <a:lvl7pPr marL="29718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7pPr>
            <a:lvl8pPr marL="34290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8pPr>
            <a:lvl9pPr marL="38862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9pPr>
          </a:lstStyle>
          <a:p>
            <a:pPr algn="r" eaLnBrk="1" hangingPunct="1">
              <a:buSzPct val="45000"/>
              <a:buFont typeface="StarSymbol" charset="0"/>
              <a:buNone/>
            </a:pPr>
            <a:fld id="{16F7CAB5-C6BB-4759-8763-0644849A5342}" type="slidenum">
              <a:rPr lang="en-US" altLang="en-US" sz="1200">
                <a:solidFill>
                  <a:srgbClr val="000000"/>
                </a:solidFill>
                <a:latin typeface="Times New Roman" panose="02020603050405020304" pitchFamily="18" charset="0"/>
                <a:ea typeface="SimSun" panose="02010600030101010101" pitchFamily="2" charset="-122"/>
                <a:cs typeface="AR PL UMing HK" charset="0"/>
              </a:rPr>
              <a:pPr algn="r" eaLnBrk="1" hangingPunct="1">
                <a:buSzPct val="45000"/>
                <a:buFont typeface="StarSymbol" charset="0"/>
                <a:buNone/>
              </a:pPr>
              <a:t>8</a:t>
            </a:fld>
            <a:endParaRPr lang="en-US" altLang="en-US" sz="1200" dirty="0">
              <a:solidFill>
                <a:srgbClr val="000000"/>
              </a:solidFill>
              <a:latin typeface="Times New Roman" panose="02020603050405020304" pitchFamily="18" charset="0"/>
              <a:ea typeface="SimSun" panose="02010600030101010101" pitchFamily="2" charset="-122"/>
              <a:cs typeface="AR PL UMing HK" charset="0"/>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8</a:t>
            </a:fld>
            <a:endParaRPr lang="en-US" dirty="0"/>
          </a:p>
        </p:txBody>
      </p:sp>
    </p:spTree>
    <p:extLst>
      <p:ext uri="{BB962C8B-B14F-4D97-AF65-F5344CB8AC3E}">
        <p14:creationId xmlns:p14="http://schemas.microsoft.com/office/powerpoint/2010/main" val="2225459514"/>
      </p:ext>
    </p:extLst>
  </p:cSld>
  <p:clrMapOvr>
    <a:overrideClrMapping bg1="lt1" tx1="dk1" bg2="lt2" tx2="dk2" accent1="accent1" accent2="accent2" accent3="accent3" accent4="accent4" accent5="accent5" accent6="accent6" hlink="hlink" folHlink="folHlink"/>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smtClean="0"/>
              <a:t>Note for Trainer:</a:t>
            </a:r>
          </a:p>
          <a:p>
            <a:endParaRPr lang="en-US" sz="1200" dirty="0" smtClean="0"/>
          </a:p>
          <a:p>
            <a:r>
              <a:rPr lang="en-US" sz="1200" dirty="0" smtClean="0"/>
              <a:t>A GFCI monitors the electrical current flow from hot to neutral and if it detects an imbalance it will trip the circuit in less than a second and cuts off the electricity.</a:t>
            </a:r>
          </a:p>
          <a:p>
            <a:endParaRPr lang="en-US" altLang="en-US" sz="1200" dirty="0" smtClean="0"/>
          </a:p>
          <a:p>
            <a:r>
              <a:rPr lang="en-US" sz="1200" b="0" dirty="0" smtClean="0"/>
              <a:t>If the GFCI won't reset or the button doesn't pop out when you press the “test” button, there may be no power to the GFCI or you may have a bad GFCI.</a:t>
            </a:r>
            <a:endParaRPr lang="en-GB" altLang="en-US" sz="1200" b="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80</a:t>
            </a:fld>
            <a:endParaRPr lang="en-US" dirty="0"/>
          </a:p>
        </p:txBody>
      </p:sp>
    </p:spTree>
    <p:extLst>
      <p:ext uri="{BB962C8B-B14F-4D97-AF65-F5344CB8AC3E}">
        <p14:creationId xmlns:p14="http://schemas.microsoft.com/office/powerpoint/2010/main" val="380827123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https://www.osha.gov/SLTC/etools/construction/electrical_incidents/gfci.html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81</a:t>
            </a:fld>
            <a:endParaRPr lang="en-US" dirty="0"/>
          </a:p>
        </p:txBody>
      </p:sp>
    </p:spTree>
    <p:extLst>
      <p:ext uri="{BB962C8B-B14F-4D97-AF65-F5344CB8AC3E}">
        <p14:creationId xmlns:p14="http://schemas.microsoft.com/office/powerpoint/2010/main" val="38963661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smtClean="0"/>
              <a:t>Note for Trainer:</a:t>
            </a:r>
          </a:p>
          <a:p>
            <a:endParaRPr lang="en-US" sz="1200" dirty="0" smtClean="0"/>
          </a:p>
          <a:p>
            <a:r>
              <a:rPr lang="en-US" sz="1200" dirty="0" smtClean="0"/>
              <a:t>A GFCI monitors the electrical current flow from hot to neutral and if it detects an imbalance it will trip the circuit in less than a second and cuts off the electricity.</a:t>
            </a:r>
            <a:endParaRPr lang="en-GB" alt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82</a:t>
            </a:fld>
            <a:endParaRPr lang="en-US" dirty="0"/>
          </a:p>
        </p:txBody>
      </p:sp>
    </p:spTree>
    <p:extLst>
      <p:ext uri="{BB962C8B-B14F-4D97-AF65-F5344CB8AC3E}">
        <p14:creationId xmlns:p14="http://schemas.microsoft.com/office/powerpoint/2010/main" val="242459557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83</a:t>
            </a:fld>
            <a:endParaRPr lang="en-US" dirty="0"/>
          </a:p>
        </p:txBody>
      </p:sp>
    </p:spTree>
    <p:extLst>
      <p:ext uri="{BB962C8B-B14F-4D97-AF65-F5344CB8AC3E}">
        <p14:creationId xmlns:p14="http://schemas.microsoft.com/office/powerpoint/2010/main" val="364965484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84</a:t>
            </a:fld>
            <a:endParaRPr lang="en-US" dirty="0"/>
          </a:p>
        </p:txBody>
      </p:sp>
    </p:spTree>
    <p:extLst>
      <p:ext uri="{BB962C8B-B14F-4D97-AF65-F5344CB8AC3E}">
        <p14:creationId xmlns:p14="http://schemas.microsoft.com/office/powerpoint/2010/main" val="1132651367"/>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85</a:t>
            </a:fld>
            <a:endParaRPr lang="en-US" dirty="0"/>
          </a:p>
        </p:txBody>
      </p:sp>
    </p:spTree>
    <p:extLst>
      <p:ext uri="{BB962C8B-B14F-4D97-AF65-F5344CB8AC3E}">
        <p14:creationId xmlns:p14="http://schemas.microsoft.com/office/powerpoint/2010/main" val="251295209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Arial" panose="020B0604020202020204" pitchFamily="34" charset="0"/>
              </a:rPr>
              <a:t>Picture is from (https://www.osha.gov/SLTC/etools/construction/electrical_incidents/powertools.html)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86</a:t>
            </a:fld>
            <a:endParaRPr lang="en-US" dirty="0"/>
          </a:p>
        </p:txBody>
      </p:sp>
    </p:spTree>
    <p:extLst>
      <p:ext uri="{BB962C8B-B14F-4D97-AF65-F5344CB8AC3E}">
        <p14:creationId xmlns:p14="http://schemas.microsoft.com/office/powerpoint/2010/main" val="398774775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87</a:t>
            </a:fld>
            <a:endParaRPr lang="en-US" dirty="0"/>
          </a:p>
        </p:txBody>
      </p:sp>
    </p:spTree>
    <p:extLst>
      <p:ext uri="{BB962C8B-B14F-4D97-AF65-F5344CB8AC3E}">
        <p14:creationId xmlns:p14="http://schemas.microsoft.com/office/powerpoint/2010/main" val="28575595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en-US" dirty="0" smtClean="0"/>
              <a:t>Photos copied from Electrocution Hazard Recognition from</a:t>
            </a:r>
            <a:r>
              <a:rPr lang="en-US" baseline="0" dirty="0" smtClean="0"/>
              <a:t> (</a:t>
            </a:r>
            <a:r>
              <a:rPr lang="en-US" dirty="0" smtClean="0"/>
              <a:t>https://www.osha.gov/dte/outreach/construction/focus_four/)</a:t>
            </a:r>
          </a:p>
        </p:txBody>
      </p:sp>
      <p:sp>
        <p:nvSpPr>
          <p:cNvPr id="4" name="Slide Number Placeholder 3"/>
          <p:cNvSpPr>
            <a:spLocks noGrp="1"/>
          </p:cNvSpPr>
          <p:nvPr>
            <p:ph type="sldNum" sz="quarter" idx="10"/>
          </p:nvPr>
        </p:nvSpPr>
        <p:spPr/>
        <p:txBody>
          <a:bodyPr/>
          <a:lstStyle/>
          <a:p>
            <a:fld id="{236F376C-05AE-40DA-9153-0868A2A48635}" type="slidenum">
              <a:rPr lang="en-US" smtClean="0"/>
              <a:t>88</a:t>
            </a:fld>
            <a:endParaRPr lang="en-US" dirty="0"/>
          </a:p>
        </p:txBody>
      </p:sp>
    </p:spTree>
    <p:extLst>
      <p:ext uri="{BB962C8B-B14F-4D97-AF65-F5344CB8AC3E}">
        <p14:creationId xmlns:p14="http://schemas.microsoft.com/office/powerpoint/2010/main" val="232047087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89</a:t>
            </a:fld>
            <a:endParaRPr lang="en-US" dirty="0"/>
          </a:p>
        </p:txBody>
      </p:sp>
    </p:spTree>
    <p:extLst>
      <p:ext uri="{BB962C8B-B14F-4D97-AF65-F5344CB8AC3E}">
        <p14:creationId xmlns:p14="http://schemas.microsoft.com/office/powerpoint/2010/main" val="4200940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xfrm>
            <a:off x="1255713" y="717550"/>
            <a:ext cx="4799012" cy="3600450"/>
          </a:xfrm>
        </p:spPr>
      </p:sp>
      <p:sp>
        <p:nvSpPr>
          <p:cNvPr id="26627" name="Notes Placeholder 2"/>
          <p:cNvSpPr>
            <a:spLocks noGrp="1" noChangeArrowheads="1"/>
          </p:cNvSpPr>
          <p:nvPr>
            <p:ph type="body" idx="1"/>
          </p:nvPr>
        </p:nvSpPr>
        <p:spPr>
          <a:noFill/>
        </p:spPr>
        <p:txBody>
          <a:bodyPr anchor="t"/>
          <a:lstStyle/>
          <a:p>
            <a:endParaRPr lang="en-US" altLang="en-US" dirty="0" smtClean="0"/>
          </a:p>
        </p:txBody>
      </p:sp>
      <p:sp>
        <p:nvSpPr>
          <p:cNvPr id="26628" name="Slide Number Placeholder 3"/>
          <p:cNvSpPr txBox="1">
            <a:spLocks noGrp="1" noChangeArrowheads="1"/>
          </p:cNvSpPr>
          <p:nvPr/>
        </p:nvSpPr>
        <p:spPr bwMode="auto">
          <a:xfrm>
            <a:off x="4144963" y="9120188"/>
            <a:ext cx="31686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49" tIns="46445" rIns="93249" bIns="46445" anchor="b"/>
          <a:lstStyle>
            <a:lvl1pPr>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1pPr>
            <a:lvl2pPr marL="742950" indent="-28575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2pPr>
            <a:lvl3pPr marL="11430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3pPr>
            <a:lvl4pPr marL="16002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4pPr>
            <a:lvl5pPr marL="2057400" indent="-228600">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5pPr>
            <a:lvl6pPr marL="25146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6pPr>
            <a:lvl7pPr marL="29718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7pPr>
            <a:lvl8pPr marL="34290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8pPr>
            <a:lvl9pPr marL="3886200" indent="-228600" defTabSz="457200" fontAlgn="base">
              <a:spcBef>
                <a:spcPct val="0"/>
              </a:spcBef>
              <a:spcAft>
                <a:spcPct val="0"/>
              </a:spcAft>
              <a:tabLst>
                <a:tab pos="457200" algn="l"/>
                <a:tab pos="914400" algn="l"/>
                <a:tab pos="1371600" algn="l"/>
                <a:tab pos="1828800" algn="l"/>
                <a:tab pos="2286000" algn="l"/>
                <a:tab pos="2743200" algn="l"/>
              </a:tabLst>
              <a:defRPr>
                <a:solidFill>
                  <a:schemeClr val="tx1"/>
                </a:solidFill>
                <a:latin typeface="Trebuchet MS" panose="020B0603020202020204" pitchFamily="34" charset="0"/>
              </a:defRPr>
            </a:lvl9pPr>
          </a:lstStyle>
          <a:p>
            <a:pPr algn="r" eaLnBrk="1" hangingPunct="1">
              <a:buSzPct val="45000"/>
              <a:buFont typeface="StarSymbol" charset="0"/>
              <a:buNone/>
            </a:pPr>
            <a:fld id="{16F7CAB5-C6BB-4759-8763-0644849A5342}" type="slidenum">
              <a:rPr lang="en-US" altLang="en-US" sz="1200">
                <a:solidFill>
                  <a:srgbClr val="000000"/>
                </a:solidFill>
                <a:latin typeface="Times New Roman" panose="02020603050405020304" pitchFamily="18" charset="0"/>
                <a:ea typeface="SimSun" panose="02010600030101010101" pitchFamily="2" charset="-122"/>
                <a:cs typeface="AR PL UMing HK" charset="0"/>
              </a:rPr>
              <a:pPr algn="r" eaLnBrk="1" hangingPunct="1">
                <a:buSzPct val="45000"/>
                <a:buFont typeface="StarSymbol" charset="0"/>
                <a:buNone/>
              </a:pPr>
              <a:t>9</a:t>
            </a:fld>
            <a:endParaRPr lang="en-US" altLang="en-US" sz="1200" dirty="0">
              <a:solidFill>
                <a:srgbClr val="000000"/>
              </a:solidFill>
              <a:latin typeface="Times New Roman" panose="02020603050405020304" pitchFamily="18" charset="0"/>
              <a:ea typeface="SimSun" panose="02010600030101010101" pitchFamily="2" charset="-122"/>
              <a:cs typeface="AR PL UMing HK" charset="0"/>
            </a:endParaRPr>
          </a:p>
        </p:txBody>
      </p:sp>
      <p:sp>
        <p:nvSpPr>
          <p:cNvPr id="4" name="Slide Number Placeholder 3"/>
          <p:cNvSpPr>
            <a:spLocks noGrp="1"/>
          </p:cNvSpPr>
          <p:nvPr>
            <p:ph type="sldNum" sz="quarter" idx="10"/>
          </p:nvPr>
        </p:nvSpPr>
        <p:spPr/>
        <p:txBody>
          <a:bodyPr/>
          <a:lstStyle/>
          <a:p>
            <a:fld id="{236F376C-05AE-40DA-9153-0868A2A48635}" type="slidenum">
              <a:rPr lang="en-US" smtClean="0"/>
              <a:t>9</a:t>
            </a:fld>
            <a:endParaRPr lang="en-US" dirty="0"/>
          </a:p>
        </p:txBody>
      </p:sp>
    </p:spTree>
    <p:extLst>
      <p:ext uri="{BB962C8B-B14F-4D97-AF65-F5344CB8AC3E}">
        <p14:creationId xmlns:p14="http://schemas.microsoft.com/office/powerpoint/2010/main" val="1804377056"/>
      </p:ext>
    </p:extLst>
  </p:cSld>
  <p:clrMapOvr>
    <a:overrideClrMapping bg1="lt1" tx1="dk1" bg2="lt2" tx2="dk2" accent1="accent1" accent2="accent2" accent3="accent3" accent4="accent4" accent5="accent5" accent6="accent6" hlink="hlink" folHlink="folHlink"/>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dirty="0" smtClean="0"/>
              <a:t>Left</a:t>
            </a:r>
            <a:r>
              <a:rPr lang="en-GB" altLang="en-US" sz="1200" baseline="0" dirty="0" smtClean="0"/>
              <a:t> pictures are from SH-20-843-SH0</a:t>
            </a: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90</a:t>
            </a:fld>
            <a:endParaRPr lang="en-US" dirty="0"/>
          </a:p>
        </p:txBody>
      </p:sp>
    </p:spTree>
    <p:extLst>
      <p:ext uri="{BB962C8B-B14F-4D97-AF65-F5344CB8AC3E}">
        <p14:creationId xmlns:p14="http://schemas.microsoft.com/office/powerpoint/2010/main" val="106382798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smtClean="0"/>
              <a:t>Note for Trainer: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1" dirty="0" smtClean="0"/>
          </a:p>
          <a:p>
            <a:r>
              <a:rPr lang="en-US" altLang="en-US" sz="1200" dirty="0" smtClean="0"/>
              <a:t>A smaller gauge number indicates a larger wire. Large wires can safely transfer a higher electrical current. Likewise, longer cords aren’t able to handle as much current as a stronger cord that has the same gauge.</a:t>
            </a:r>
          </a:p>
          <a:p>
            <a:endParaRPr lang="en-US" alt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latin typeface="Times New Roman" panose="02020603050405020304" pitchFamily="18" charset="0"/>
                <a:ea typeface="MS PGothic" panose="020B0600070205080204" pitchFamily="34" charset="-128"/>
              </a:rPr>
              <a:t>Extension cords have sizes from 0 to 36 </a:t>
            </a:r>
            <a:endParaRPr lang="en-US" alt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91</a:t>
            </a:fld>
            <a:endParaRPr lang="en-US" dirty="0"/>
          </a:p>
        </p:txBody>
      </p:sp>
    </p:spTree>
    <p:extLst>
      <p:ext uri="{BB962C8B-B14F-4D97-AF65-F5344CB8AC3E}">
        <p14:creationId xmlns:p14="http://schemas.microsoft.com/office/powerpoint/2010/main" val="237604692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92</a:t>
            </a:fld>
            <a:endParaRPr lang="en-US" dirty="0"/>
          </a:p>
        </p:txBody>
      </p:sp>
    </p:spTree>
    <p:extLst>
      <p:ext uri="{BB962C8B-B14F-4D97-AF65-F5344CB8AC3E}">
        <p14:creationId xmlns:p14="http://schemas.microsoft.com/office/powerpoint/2010/main" val="362840450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Arial" panose="020B0604020202020204" pitchFamily="34" charset="0"/>
              </a:rPr>
              <a:t>https://www.osha.gov/SLTC/etools/construction/electrical_incidents/flexiblecords.html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93</a:t>
            </a:fld>
            <a:endParaRPr lang="en-US" dirty="0"/>
          </a:p>
        </p:txBody>
      </p:sp>
    </p:spTree>
    <p:extLst>
      <p:ext uri="{BB962C8B-B14F-4D97-AF65-F5344CB8AC3E}">
        <p14:creationId xmlns:p14="http://schemas.microsoft.com/office/powerpoint/2010/main" val="4117141123"/>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en-US" dirty="0" smtClean="0"/>
              <a:t>https://www.bradyid.com/applications/arc-flash-labeling-requirements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94</a:t>
            </a:fld>
            <a:endParaRPr lang="en-US" dirty="0"/>
          </a:p>
        </p:txBody>
      </p:sp>
    </p:spTree>
    <p:extLst>
      <p:ext uri="{BB962C8B-B14F-4D97-AF65-F5344CB8AC3E}">
        <p14:creationId xmlns:p14="http://schemas.microsoft.com/office/powerpoint/2010/main" val="380832164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95</a:t>
            </a:fld>
            <a:endParaRPr lang="en-US" dirty="0"/>
          </a:p>
        </p:txBody>
      </p:sp>
    </p:spTree>
    <p:extLst>
      <p:ext uri="{BB962C8B-B14F-4D97-AF65-F5344CB8AC3E}">
        <p14:creationId xmlns:p14="http://schemas.microsoft.com/office/powerpoint/2010/main" val="124929095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dirty="0" smtClean="0"/>
              <a:t>Note for Trainer:</a:t>
            </a:r>
          </a:p>
          <a:p>
            <a:r>
              <a:rPr lang="en-US" sz="1200" b="0" i="0" u="none" strike="noStrike" kern="1200" baseline="0" dirty="0" smtClean="0">
                <a:solidFill>
                  <a:schemeClr val="tx1"/>
                </a:solidFill>
                <a:latin typeface="+mn-lt"/>
                <a:ea typeface="+mn-ea"/>
                <a:cs typeface="+mn-cs"/>
              </a:rPr>
              <a:t>This is a common mistake by using circuit breakers or fuses with the wrong rating for over-current protection, e.g., using a 30 amp breaker in a system with 15 or 20 amp receptacles. Protection is lost because it will not trip when the system’s load has been exceeded.</a:t>
            </a:r>
          </a:p>
          <a:p>
            <a:endParaRPr lang="en-US" sz="1200" b="0" i="0" u="none" strike="noStrike" kern="1200" baseline="0" dirty="0" smtClean="0">
              <a:solidFill>
                <a:schemeClr val="tx1"/>
              </a:solidFill>
              <a:latin typeface="+mn-lt"/>
              <a:ea typeface="+mn-ea"/>
              <a:cs typeface="+mn-cs"/>
            </a:endParaRPr>
          </a:p>
          <a:p>
            <a:r>
              <a:rPr lang="en-US" dirty="0" smtClean="0"/>
              <a:t>https://www.bradyid.com/applications/arc-flash-labeling-requirements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96</a:t>
            </a:fld>
            <a:endParaRPr lang="en-US" dirty="0"/>
          </a:p>
        </p:txBody>
      </p:sp>
    </p:spTree>
    <p:extLst>
      <p:ext uri="{BB962C8B-B14F-4D97-AF65-F5344CB8AC3E}">
        <p14:creationId xmlns:p14="http://schemas.microsoft.com/office/powerpoint/2010/main" val="250392070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en-US" dirty="0" smtClean="0"/>
              <a:t>https://www.osha.gov/SLTC/etools/shipyard/ship_breaking/working_conditions/illumination.html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97</a:t>
            </a:fld>
            <a:endParaRPr lang="en-US" dirty="0"/>
          </a:p>
        </p:txBody>
      </p:sp>
    </p:spTree>
    <p:extLst>
      <p:ext uri="{BB962C8B-B14F-4D97-AF65-F5344CB8AC3E}">
        <p14:creationId xmlns:p14="http://schemas.microsoft.com/office/powerpoint/2010/main" val="268473183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r>
              <a:rPr lang="en-US" dirty="0" smtClean="0"/>
              <a:t>https://www.osha.gov/SLTC/etools/shipyard/ship_breaking/working_conditions/illumination.html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98</a:t>
            </a:fld>
            <a:endParaRPr lang="en-US" dirty="0"/>
          </a:p>
        </p:txBody>
      </p:sp>
    </p:spTree>
    <p:extLst>
      <p:ext uri="{BB962C8B-B14F-4D97-AF65-F5344CB8AC3E}">
        <p14:creationId xmlns:p14="http://schemas.microsoft.com/office/powerpoint/2010/main" val="357514069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255713" y="717550"/>
            <a:ext cx="4800600" cy="3600450"/>
          </a:xfrm>
        </p:spPr>
      </p:sp>
      <p:sp>
        <p:nvSpPr>
          <p:cNvPr id="34819" name="Notes Placeholder 2"/>
          <p:cNvSpPr>
            <a:spLocks noGrp="1"/>
          </p:cNvSpPr>
          <p:nvPr>
            <p:ph type="body" idx="1"/>
          </p:nvPr>
        </p:nvSpPr>
        <p:spPr>
          <a:noFill/>
        </p:spPr>
        <p:txBody>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lang="en-US" altLang="en-US" sz="1200" b="1" dirty="0" smtClean="0"/>
              <a:t>Note for Trainer:</a:t>
            </a:r>
          </a:p>
          <a:p>
            <a:pPr marL="0" marR="0" lvl="0" indent="0" algn="l" defTabSz="914400" rtl="0" eaLnBrk="1" fontAlgn="auto" latinLnBrk="0" hangingPunct="1">
              <a:lnSpc>
                <a:spcPct val="100000"/>
              </a:lnSpc>
              <a:spcBef>
                <a:spcPct val="50000"/>
              </a:spcBef>
              <a:spcAft>
                <a:spcPts val="0"/>
              </a:spcAft>
              <a:buClrTx/>
              <a:buSzTx/>
              <a:buFontTx/>
              <a:buNone/>
              <a:tabLst/>
              <a:defRPr/>
            </a:pPr>
            <a:endParaRPr lang="en-US" altLang="en-US" sz="1200" b="1" dirty="0" smtClean="0"/>
          </a:p>
          <a:p>
            <a:pPr>
              <a:spcBef>
                <a:spcPct val="50000"/>
              </a:spcBef>
            </a:pPr>
            <a:r>
              <a:rPr lang="en-US" sz="1200" b="0" i="0" kern="1200" dirty="0" smtClean="0">
                <a:solidFill>
                  <a:schemeClr val="tx1"/>
                </a:solidFill>
                <a:effectLst/>
                <a:latin typeface="+mn-lt"/>
                <a:ea typeface="+mn-ea"/>
                <a:cs typeface="+mn-cs"/>
              </a:rPr>
              <a:t>Workers performing service or maintenance on machinery and equipment may be exposed to injuries from the unexpected energization, startup of the machinery or equipment, or release of stored energy in the equipment. </a:t>
            </a:r>
            <a:r>
              <a:rPr lang="en-US" sz="1000" dirty="0" smtClean="0"/>
              <a:t/>
            </a:r>
            <a:br>
              <a:rPr lang="en-US" sz="1000" dirty="0" smtClean="0"/>
            </a:br>
            <a:r>
              <a:rPr lang="en-US" sz="1000" dirty="0" smtClean="0"/>
              <a:t/>
            </a:r>
            <a:br>
              <a:rPr lang="en-US" sz="1000" dirty="0" smtClean="0"/>
            </a:br>
            <a:r>
              <a:rPr lang="en-US" sz="1200" b="0" i="0" kern="1200" dirty="0" smtClean="0">
                <a:solidFill>
                  <a:schemeClr val="tx1"/>
                </a:solidFill>
                <a:effectLst/>
                <a:latin typeface="+mn-lt"/>
                <a:ea typeface="+mn-ea"/>
                <a:cs typeface="+mn-cs"/>
              </a:rPr>
              <a:t>The Lockout/Tagout standard requires the adoption and implementation of practices and procedures to shut down equipment, isolate it from its energy source(s), and prevent the release of potentially hazardous energy while maintenance and servicing activities are being performed. It contains minimum performance requirements, and definitive criteria for establishing an effective program for the control of hazardous energy. However, employers have the flexibility to develop lockout/tagout programs that are suitable for their respective facilities. </a:t>
            </a:r>
          </a:p>
          <a:p>
            <a:pPr>
              <a:spcBef>
                <a:spcPct val="50000"/>
              </a:spcBef>
            </a:pPr>
            <a:endParaRPr lang="en-US" altLang="en-US" sz="1000" dirty="0" smtClean="0">
              <a:solidFill>
                <a:srgbClr val="000000"/>
              </a:solidFill>
              <a:latin typeface="Arial" panose="020B0604020202020204" pitchFamily="34" charset="0"/>
            </a:endParaRPr>
          </a:p>
          <a:p>
            <a:pPr>
              <a:spcBef>
                <a:spcPct val="50000"/>
              </a:spcBef>
            </a:pPr>
            <a:r>
              <a:rPr lang="en-US" altLang="en-US" sz="1200" dirty="0" smtClean="0">
                <a:latin typeface="Arial" panose="020B0604020202020204" pitchFamily="34" charset="0"/>
              </a:rPr>
              <a:t>Reference 1926.417:</a:t>
            </a:r>
          </a:p>
          <a:p>
            <a:r>
              <a:rPr lang="en-US" altLang="en-US" sz="1200" b="1" dirty="0" smtClean="0">
                <a:latin typeface="Arial" panose="020B0604020202020204" pitchFamily="34" charset="0"/>
              </a:rPr>
              <a:t>(a) Controls.</a:t>
            </a:r>
            <a:r>
              <a:rPr lang="en-US" altLang="en-US" sz="1200" dirty="0" smtClean="0">
                <a:latin typeface="Arial" panose="020B0604020202020204" pitchFamily="34" charset="0"/>
              </a:rPr>
              <a:t> Controls that are to be deactivated during the course of work on energized or de-energized equipment or circuits shall be tagged.</a:t>
            </a:r>
          </a:p>
          <a:p>
            <a:r>
              <a:rPr lang="en-US" altLang="en-US" sz="1200" b="1" dirty="0" smtClean="0">
                <a:latin typeface="Arial" panose="020B0604020202020204" pitchFamily="34" charset="0"/>
              </a:rPr>
              <a:t>(b) Equipment and circuits.</a:t>
            </a:r>
            <a:r>
              <a:rPr lang="en-US" altLang="en-US" sz="1200" dirty="0" smtClean="0">
                <a:latin typeface="Arial" panose="020B0604020202020204" pitchFamily="34" charset="0"/>
              </a:rPr>
              <a:t> Equipment or circuits that are deenergized shall be rendered inoperative and shall have tags attached at all points where such equipment or circuits can be energized.</a:t>
            </a:r>
          </a:p>
          <a:p>
            <a:r>
              <a:rPr lang="en-US" altLang="en-US" sz="1200" b="1" dirty="0" smtClean="0">
                <a:latin typeface="Arial" panose="020B0604020202020204" pitchFamily="34" charset="0"/>
              </a:rPr>
              <a:t>(c) Tags.</a:t>
            </a:r>
            <a:r>
              <a:rPr lang="en-US" altLang="en-US" sz="1200" dirty="0" smtClean="0">
                <a:latin typeface="Arial" panose="020B0604020202020204" pitchFamily="34" charset="0"/>
              </a:rPr>
              <a:t> Tags shall be placed to identify plainly the equipment or circuits being worked on.</a:t>
            </a:r>
            <a:endParaRPr lang="en-US" altLang="en-US" sz="1200" b="1" dirty="0" smtClean="0">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sz="1200" dirty="0" smtClean="0"/>
          </a:p>
        </p:txBody>
      </p:sp>
      <p:sp>
        <p:nvSpPr>
          <p:cNvPr id="4" name="Slide Number Placeholder 3"/>
          <p:cNvSpPr>
            <a:spLocks noGrp="1"/>
          </p:cNvSpPr>
          <p:nvPr>
            <p:ph type="sldNum" sz="quarter" idx="10"/>
          </p:nvPr>
        </p:nvSpPr>
        <p:spPr/>
        <p:txBody>
          <a:bodyPr/>
          <a:lstStyle/>
          <a:p>
            <a:fld id="{236F376C-05AE-40DA-9153-0868A2A48635}" type="slidenum">
              <a:rPr lang="en-US" smtClean="0"/>
              <a:t>99</a:t>
            </a:fld>
            <a:endParaRPr lang="en-US" dirty="0"/>
          </a:p>
        </p:txBody>
      </p:sp>
    </p:spTree>
    <p:extLst>
      <p:ext uri="{BB962C8B-B14F-4D97-AF65-F5344CB8AC3E}">
        <p14:creationId xmlns:p14="http://schemas.microsoft.com/office/powerpoint/2010/main" val="2351525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p>
            <a:fld id="{CE4D45F6-FF50-4BC5-8A2D-899CD8EC2ED8}" type="slidenum">
              <a:rPr lang="en-US" smtClean="0"/>
              <a:t>‹#›</a:t>
            </a:fld>
            <a:endParaRPr lang="en-US" dirty="0"/>
          </a:p>
        </p:txBody>
      </p:sp>
    </p:spTree>
    <p:extLst>
      <p:ext uri="{BB962C8B-B14F-4D97-AF65-F5344CB8AC3E}">
        <p14:creationId xmlns:p14="http://schemas.microsoft.com/office/powerpoint/2010/main" val="1351966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91658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45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45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3167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62CE4F-E99F-49AA-AB8F-DBC533F5BFF7}" type="slidenum">
              <a:rPr lang="en-US" smtClean="0"/>
              <a:t>‹#›</a:t>
            </a:fld>
            <a:endParaRPr lang="en-US" dirty="0"/>
          </a:p>
        </p:txBody>
      </p:sp>
    </p:spTree>
    <p:extLst>
      <p:ext uri="{BB962C8B-B14F-4D97-AF65-F5344CB8AC3E}">
        <p14:creationId xmlns:p14="http://schemas.microsoft.com/office/powerpoint/2010/main" val="2442009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62CE4F-E99F-49AA-AB8F-DBC533F5BFF7}" type="slidenum">
              <a:rPr lang="en-US" smtClean="0"/>
              <a:t>‹#›</a:t>
            </a:fld>
            <a:endParaRPr lang="en-US" dirty="0"/>
          </a:p>
        </p:txBody>
      </p:sp>
    </p:spTree>
    <p:extLst>
      <p:ext uri="{BB962C8B-B14F-4D97-AF65-F5344CB8AC3E}">
        <p14:creationId xmlns:p14="http://schemas.microsoft.com/office/powerpoint/2010/main" val="1674142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62CE4F-E99F-49AA-AB8F-DBC533F5BFF7}" type="slidenum">
              <a:rPr lang="en-US" smtClean="0"/>
              <a:t>‹#›</a:t>
            </a:fld>
            <a:endParaRPr lang="en-US" dirty="0"/>
          </a:p>
        </p:txBody>
      </p:sp>
    </p:spTree>
    <p:extLst>
      <p:ext uri="{BB962C8B-B14F-4D97-AF65-F5344CB8AC3E}">
        <p14:creationId xmlns:p14="http://schemas.microsoft.com/office/powerpoint/2010/main" val="791775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62CE4F-E99F-49AA-AB8F-DBC533F5BFF7}" type="slidenum">
              <a:rPr lang="en-US" smtClean="0"/>
              <a:t>‹#›</a:t>
            </a:fld>
            <a:endParaRPr lang="en-US" dirty="0"/>
          </a:p>
        </p:txBody>
      </p:sp>
    </p:spTree>
    <p:extLst>
      <p:ext uri="{BB962C8B-B14F-4D97-AF65-F5344CB8AC3E}">
        <p14:creationId xmlns:p14="http://schemas.microsoft.com/office/powerpoint/2010/main" val="3329282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B62CE4F-E99F-49AA-AB8F-DBC533F5BFF7}" type="slidenum">
              <a:rPr lang="en-US" smtClean="0"/>
              <a:t>‹#›</a:t>
            </a:fld>
            <a:endParaRPr lang="en-US" dirty="0"/>
          </a:p>
        </p:txBody>
      </p:sp>
    </p:spTree>
    <p:extLst>
      <p:ext uri="{BB962C8B-B14F-4D97-AF65-F5344CB8AC3E}">
        <p14:creationId xmlns:p14="http://schemas.microsoft.com/office/powerpoint/2010/main" val="24865135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B62CE4F-E99F-49AA-AB8F-DBC533F5BFF7}" type="slidenum">
              <a:rPr lang="en-US" smtClean="0"/>
              <a:t>‹#›</a:t>
            </a:fld>
            <a:endParaRPr lang="en-US" dirty="0"/>
          </a:p>
        </p:txBody>
      </p:sp>
    </p:spTree>
    <p:extLst>
      <p:ext uri="{BB962C8B-B14F-4D97-AF65-F5344CB8AC3E}">
        <p14:creationId xmlns:p14="http://schemas.microsoft.com/office/powerpoint/2010/main" val="1013161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B62CE4F-E99F-49AA-AB8F-DBC533F5BFF7}" type="slidenum">
              <a:rPr lang="en-US" smtClean="0"/>
              <a:t>‹#›</a:t>
            </a:fld>
            <a:endParaRPr lang="en-US" dirty="0"/>
          </a:p>
        </p:txBody>
      </p:sp>
    </p:spTree>
    <p:extLst>
      <p:ext uri="{BB962C8B-B14F-4D97-AF65-F5344CB8AC3E}">
        <p14:creationId xmlns:p14="http://schemas.microsoft.com/office/powerpoint/2010/main" val="2076983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62CE4F-E99F-49AA-AB8F-DBC533F5BFF7}" type="slidenum">
              <a:rPr lang="en-US" smtClean="0"/>
              <a:t>‹#›</a:t>
            </a:fld>
            <a:endParaRPr lang="en-US" dirty="0"/>
          </a:p>
        </p:txBody>
      </p:sp>
    </p:spTree>
    <p:extLst>
      <p:ext uri="{BB962C8B-B14F-4D97-AF65-F5344CB8AC3E}">
        <p14:creationId xmlns:p14="http://schemas.microsoft.com/office/powerpoint/2010/main" val="3459039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p>
            <a:fld id="{CE4D45F6-FF50-4BC5-8A2D-899CD8EC2ED8}" type="slidenum">
              <a:rPr lang="en-US" smtClean="0"/>
              <a:t>‹#›</a:t>
            </a:fld>
            <a:endParaRPr lang="en-US" dirty="0"/>
          </a:p>
        </p:txBody>
      </p:sp>
    </p:spTree>
    <p:extLst>
      <p:ext uri="{BB962C8B-B14F-4D97-AF65-F5344CB8AC3E}">
        <p14:creationId xmlns:p14="http://schemas.microsoft.com/office/powerpoint/2010/main" val="4847561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B62CE4F-E99F-49AA-AB8F-DBC533F5BFF7}" type="slidenum">
              <a:rPr lang="en-US" smtClean="0"/>
              <a:t>‹#›</a:t>
            </a:fld>
            <a:endParaRPr lang="en-US" dirty="0"/>
          </a:p>
        </p:txBody>
      </p:sp>
    </p:spTree>
    <p:extLst>
      <p:ext uri="{BB962C8B-B14F-4D97-AF65-F5344CB8AC3E}">
        <p14:creationId xmlns:p14="http://schemas.microsoft.com/office/powerpoint/2010/main" val="882643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62CE4F-E99F-49AA-AB8F-DBC533F5BFF7}" type="slidenum">
              <a:rPr lang="en-US" smtClean="0"/>
              <a:t>‹#›</a:t>
            </a:fld>
            <a:endParaRPr lang="en-US" dirty="0"/>
          </a:p>
        </p:txBody>
      </p:sp>
    </p:spTree>
    <p:extLst>
      <p:ext uri="{BB962C8B-B14F-4D97-AF65-F5344CB8AC3E}">
        <p14:creationId xmlns:p14="http://schemas.microsoft.com/office/powerpoint/2010/main" val="31118207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B62CE4F-E99F-49AA-AB8F-DBC533F5BFF7}" type="slidenum">
              <a:rPr lang="en-US" smtClean="0"/>
              <a:t>‹#›</a:t>
            </a:fld>
            <a:endParaRPr lang="en-US" dirty="0"/>
          </a:p>
        </p:txBody>
      </p:sp>
    </p:spTree>
    <p:extLst>
      <p:ext uri="{BB962C8B-B14F-4D97-AF65-F5344CB8AC3E}">
        <p14:creationId xmlns:p14="http://schemas.microsoft.com/office/powerpoint/2010/main" val="1927542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p>
            <a:fld id="{CE4D45F6-FF50-4BC5-8A2D-899CD8EC2ED8}" type="slidenum">
              <a:rPr lang="en-US" smtClean="0"/>
              <a:t>‹#›</a:t>
            </a:fld>
            <a:endParaRPr lang="en-US" dirty="0"/>
          </a:p>
        </p:txBody>
      </p:sp>
    </p:spTree>
    <p:extLst>
      <p:ext uri="{BB962C8B-B14F-4D97-AF65-F5344CB8AC3E}">
        <p14:creationId xmlns:p14="http://schemas.microsoft.com/office/powerpoint/2010/main" val="2442130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fld id="{CE4D45F6-FF50-4BC5-8A2D-899CD8EC2ED8}" type="slidenum">
              <a:rPr lang="en-US" smtClean="0"/>
              <a:t>‹#›</a:t>
            </a:fld>
            <a:endParaRPr lang="en-US" dirty="0"/>
          </a:p>
        </p:txBody>
      </p:sp>
    </p:spTree>
    <p:extLst>
      <p:ext uri="{BB962C8B-B14F-4D97-AF65-F5344CB8AC3E}">
        <p14:creationId xmlns:p14="http://schemas.microsoft.com/office/powerpoint/2010/main" val="3412508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86712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CE4D45F6-FF50-4BC5-8A2D-899CD8EC2ED8}" type="slidenum">
              <a:rPr lang="en-US" smtClean="0"/>
              <a:t>‹#›</a:t>
            </a:fld>
            <a:endParaRPr lang="en-US" dirty="0"/>
          </a:p>
        </p:txBody>
      </p:sp>
    </p:spTree>
    <p:extLst>
      <p:ext uri="{BB962C8B-B14F-4D97-AF65-F5344CB8AC3E}">
        <p14:creationId xmlns:p14="http://schemas.microsoft.com/office/powerpoint/2010/main" val="4278936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CE4D45F6-FF50-4BC5-8A2D-899CD8EC2ED8}" type="slidenum">
              <a:rPr lang="en-US" smtClean="0"/>
              <a:t>‹#›</a:t>
            </a:fld>
            <a:endParaRPr lang="en-US" dirty="0"/>
          </a:p>
        </p:txBody>
      </p:sp>
    </p:spTree>
    <p:extLst>
      <p:ext uri="{BB962C8B-B14F-4D97-AF65-F5344CB8AC3E}">
        <p14:creationId xmlns:p14="http://schemas.microsoft.com/office/powerpoint/2010/main" val="2498069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p>
            <a:fld id="{CE4D45F6-FF50-4BC5-8A2D-899CD8EC2ED8}" type="slidenum">
              <a:rPr lang="en-US" smtClean="0"/>
              <a:t>‹#›</a:t>
            </a:fld>
            <a:endParaRPr lang="en-US" dirty="0"/>
          </a:p>
        </p:txBody>
      </p:sp>
    </p:spTree>
    <p:extLst>
      <p:ext uri="{BB962C8B-B14F-4D97-AF65-F5344CB8AC3E}">
        <p14:creationId xmlns:p14="http://schemas.microsoft.com/office/powerpoint/2010/main" val="624138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p>
            <a:fld id="{CE4D45F6-FF50-4BC5-8A2D-899CD8EC2ED8}" type="slidenum">
              <a:rPr lang="en-US" smtClean="0"/>
              <a:t>‹#›</a:t>
            </a:fld>
            <a:endParaRPr lang="en-US" dirty="0"/>
          </a:p>
        </p:txBody>
      </p:sp>
    </p:spTree>
    <p:extLst>
      <p:ext uri="{BB962C8B-B14F-4D97-AF65-F5344CB8AC3E}">
        <p14:creationId xmlns:p14="http://schemas.microsoft.com/office/powerpoint/2010/main" val="1487300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0" y="-76200"/>
            <a:ext cx="9145588" cy="6859588"/>
          </a:xfrm>
          <a:prstGeom prst="rect">
            <a:avLst/>
          </a:prstGeom>
          <a:noFill/>
          <a:ln w="9525">
            <a:solidFill>
              <a:srgbClr val="FFCC00"/>
            </a:solidFill>
            <a:miter lim="800000"/>
            <a:headEnd/>
            <a:tailEnd/>
          </a:ln>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2" name="Rectangle 8"/>
          <p:cNvSpPr>
            <a:spLocks noChangeArrowheads="1"/>
          </p:cNvSpPr>
          <p:nvPr/>
        </p:nvSpPr>
        <p:spPr bwMode="auto">
          <a:xfrm>
            <a:off x="0" y="6705600"/>
            <a:ext cx="9144000" cy="15240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endParaRPr>
          </a:p>
        </p:txBody>
      </p:sp>
      <p:sp>
        <p:nvSpPr>
          <p:cNvPr id="1034" name="Rectangle 10"/>
          <p:cNvSpPr>
            <a:spLocks noChangeArrowheads="1"/>
          </p:cNvSpPr>
          <p:nvPr/>
        </p:nvSpPr>
        <p:spPr bwMode="auto">
          <a:xfrm flipV="1">
            <a:off x="0" y="6705600"/>
            <a:ext cx="9144000" cy="36513"/>
          </a:xfrm>
          <a:prstGeom prst="rect">
            <a:avLst/>
          </a:prstGeom>
          <a:solidFill>
            <a:srgbClr val="FFB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endParaRPr>
          </a:p>
        </p:txBody>
      </p:sp>
      <p:sp>
        <p:nvSpPr>
          <p:cNvPr id="1035" name="Rectangle 11"/>
          <p:cNvSpPr>
            <a:spLocks noChangeArrowheads="1"/>
          </p:cNvSpPr>
          <p:nvPr/>
        </p:nvSpPr>
        <p:spPr bwMode="auto">
          <a:xfrm flipV="1">
            <a:off x="0" y="-114300"/>
            <a:ext cx="9144000" cy="5556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solidFill>
                <a:srgbClr val="000000"/>
              </a:solidFill>
            </a:endParaRPr>
          </a:p>
        </p:txBody>
      </p:sp>
      <p:sp>
        <p:nvSpPr>
          <p:cNvPr id="2" name="Slide Number Placeholder 1"/>
          <p:cNvSpPr>
            <a:spLocks noGrp="1"/>
          </p:cNvSpPr>
          <p:nvPr>
            <p:ph type="sldNum" sz="quarter" idx="4"/>
          </p:nvPr>
        </p:nvSpPr>
        <p:spPr>
          <a:xfrm>
            <a:off x="7010400" y="629920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4D45F6-FF50-4BC5-8A2D-899CD8EC2ED8}" type="slidenum">
              <a:rPr lang="en-US" smtClean="0"/>
              <a:t>‹#›</a:t>
            </a:fld>
            <a:endParaRPr lang="en-US" dirty="0"/>
          </a:p>
        </p:txBody>
      </p:sp>
    </p:spTree>
    <p:extLst>
      <p:ext uri="{BB962C8B-B14F-4D97-AF65-F5344CB8AC3E}">
        <p14:creationId xmlns:p14="http://schemas.microsoft.com/office/powerpoint/2010/main" val="37110798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1" fontAlgn="base" hangingPunct="1">
        <a:spcBef>
          <a:spcPct val="0"/>
        </a:spcBef>
        <a:spcAft>
          <a:spcPct val="0"/>
        </a:spcAft>
        <a:defRPr sz="4000" b="1">
          <a:solidFill>
            <a:schemeClr val="accent2"/>
          </a:solidFill>
          <a:latin typeface="+mj-lt"/>
          <a:ea typeface="+mj-ea"/>
          <a:cs typeface="+mj-cs"/>
        </a:defRPr>
      </a:lvl1pPr>
      <a:lvl2pPr algn="ctr" rtl="0" eaLnBrk="1" fontAlgn="base" hangingPunct="1">
        <a:spcBef>
          <a:spcPct val="0"/>
        </a:spcBef>
        <a:spcAft>
          <a:spcPct val="0"/>
        </a:spcAft>
        <a:defRPr sz="4000" b="1">
          <a:solidFill>
            <a:schemeClr val="accent2"/>
          </a:solidFill>
          <a:latin typeface="Arial" charset="0"/>
        </a:defRPr>
      </a:lvl2pPr>
      <a:lvl3pPr algn="ctr" rtl="0" eaLnBrk="1" fontAlgn="base" hangingPunct="1">
        <a:spcBef>
          <a:spcPct val="0"/>
        </a:spcBef>
        <a:spcAft>
          <a:spcPct val="0"/>
        </a:spcAft>
        <a:defRPr sz="4000" b="1">
          <a:solidFill>
            <a:schemeClr val="accent2"/>
          </a:solidFill>
          <a:latin typeface="Arial" charset="0"/>
        </a:defRPr>
      </a:lvl3pPr>
      <a:lvl4pPr algn="ctr" rtl="0" eaLnBrk="1" fontAlgn="base" hangingPunct="1">
        <a:spcBef>
          <a:spcPct val="0"/>
        </a:spcBef>
        <a:spcAft>
          <a:spcPct val="0"/>
        </a:spcAft>
        <a:defRPr sz="4000" b="1">
          <a:solidFill>
            <a:schemeClr val="accent2"/>
          </a:solidFill>
          <a:latin typeface="Arial" charset="0"/>
        </a:defRPr>
      </a:lvl4pPr>
      <a:lvl5pPr algn="ctr" rtl="0" eaLnBrk="1" fontAlgn="base" hangingPunct="1">
        <a:spcBef>
          <a:spcPct val="0"/>
        </a:spcBef>
        <a:spcAft>
          <a:spcPct val="0"/>
        </a:spcAft>
        <a:defRPr sz="4000" b="1">
          <a:solidFill>
            <a:schemeClr val="accent2"/>
          </a:solidFill>
          <a:latin typeface="Arial" charset="0"/>
        </a:defRPr>
      </a:lvl5pPr>
      <a:lvl6pPr marL="457200" algn="ctr" rtl="0" eaLnBrk="1" fontAlgn="base" hangingPunct="1">
        <a:spcBef>
          <a:spcPct val="0"/>
        </a:spcBef>
        <a:spcAft>
          <a:spcPct val="0"/>
        </a:spcAft>
        <a:defRPr sz="4000" b="1">
          <a:solidFill>
            <a:schemeClr val="accent2"/>
          </a:solidFill>
          <a:latin typeface="Arial" charset="0"/>
        </a:defRPr>
      </a:lvl6pPr>
      <a:lvl7pPr marL="914400" algn="ctr" rtl="0" eaLnBrk="1" fontAlgn="base" hangingPunct="1">
        <a:spcBef>
          <a:spcPct val="0"/>
        </a:spcBef>
        <a:spcAft>
          <a:spcPct val="0"/>
        </a:spcAft>
        <a:defRPr sz="4000" b="1">
          <a:solidFill>
            <a:schemeClr val="accent2"/>
          </a:solidFill>
          <a:latin typeface="Arial" charset="0"/>
        </a:defRPr>
      </a:lvl7pPr>
      <a:lvl8pPr marL="1371600" algn="ctr" rtl="0" eaLnBrk="1" fontAlgn="base" hangingPunct="1">
        <a:spcBef>
          <a:spcPct val="0"/>
        </a:spcBef>
        <a:spcAft>
          <a:spcPct val="0"/>
        </a:spcAft>
        <a:defRPr sz="4000" b="1">
          <a:solidFill>
            <a:schemeClr val="accent2"/>
          </a:solidFill>
          <a:latin typeface="Arial" charset="0"/>
        </a:defRPr>
      </a:lvl8pPr>
      <a:lvl9pPr marL="1828800" algn="ctr" rtl="0" eaLnBrk="1" fontAlgn="base" hangingPunct="1">
        <a:spcBef>
          <a:spcPct val="0"/>
        </a:spcBef>
        <a:spcAft>
          <a:spcPct val="0"/>
        </a:spcAft>
        <a:defRPr sz="4000" b="1">
          <a:solidFill>
            <a:schemeClr val="accent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62CE4F-E99F-49AA-AB8F-DBC533F5BFF7}" type="slidenum">
              <a:rPr lang="en-US" smtClean="0"/>
              <a:t>‹#›</a:t>
            </a:fld>
            <a:endParaRPr lang="en-US" dirty="0"/>
          </a:p>
        </p:txBody>
      </p:sp>
    </p:spTree>
    <p:extLst>
      <p:ext uri="{BB962C8B-B14F-4D97-AF65-F5344CB8AC3E}">
        <p14:creationId xmlns:p14="http://schemas.microsoft.com/office/powerpoint/2010/main" val="19138058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9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9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9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3" Type="http://schemas.openxmlformats.org/officeDocument/2006/relationships/hyperlink" Target="https://www.osha.gov/laws-regs/regulations/standardnumber/1926/1926.417" TargetMode="External"/><Relationship Id="rId2" Type="http://schemas.openxmlformats.org/officeDocument/2006/relationships/notesSlide" Target="../notesSlides/notesSlide100.xml"/><Relationship Id="rId1" Type="http://schemas.openxmlformats.org/officeDocument/2006/relationships/slideLayout" Target="../slideLayouts/slideLayout13.xml"/><Relationship Id="rId4" Type="http://schemas.openxmlformats.org/officeDocument/2006/relationships/image" Target="../media/image93.jpg"/></Relationships>
</file>

<file path=ppt/slides/_rels/slide101.xml.rels><?xml version="1.0" encoding="UTF-8" standalone="yes"?>
<Relationships xmlns="http://schemas.openxmlformats.org/package/2006/relationships"><Relationship Id="rId3" Type="http://schemas.openxmlformats.org/officeDocument/2006/relationships/hyperlink" Target="https://www.osha.gov/dts/osta/lototraining/case/cs7.html" TargetMode="External"/><Relationship Id="rId2" Type="http://schemas.openxmlformats.org/officeDocument/2006/relationships/notesSlide" Target="../notesSlides/notesSlide101.xm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3" Type="http://schemas.openxmlformats.org/officeDocument/2006/relationships/image" Target="../media/image94.jpg"/><Relationship Id="rId2" Type="http://schemas.openxmlformats.org/officeDocument/2006/relationships/notesSlide" Target="../notesSlides/notesSlide102.xml"/><Relationship Id="rId1" Type="http://schemas.openxmlformats.org/officeDocument/2006/relationships/slideLayout" Target="../slideLayouts/slideLayout13.xml"/><Relationship Id="rId5" Type="http://schemas.openxmlformats.org/officeDocument/2006/relationships/hyperlink" Target="https://www.osha.gov/laws-regs/regulations/standardnumber/1926/1926.100" TargetMode="External"/><Relationship Id="rId4" Type="http://schemas.openxmlformats.org/officeDocument/2006/relationships/hyperlink" Target="https://www.osha.gov/laws-regs/regulations/standardnumber/1926/1926.28" TargetMode="External"/></Relationships>
</file>

<file path=ppt/slides/_rels/slide103.xml.rels><?xml version="1.0" encoding="UTF-8" standalone="yes"?>
<Relationships xmlns="http://schemas.openxmlformats.org/package/2006/relationships"><Relationship Id="rId3" Type="http://schemas.openxmlformats.org/officeDocument/2006/relationships/hyperlink" Target="https://www.osha.gov/laws-regs/regulations/standardnumber/1910/1910SubpartS" TargetMode="External"/><Relationship Id="rId2" Type="http://schemas.openxmlformats.org/officeDocument/2006/relationships/notesSlide" Target="../notesSlides/notesSlide103.xml"/><Relationship Id="rId1" Type="http://schemas.openxmlformats.org/officeDocument/2006/relationships/slideLayout" Target="../slideLayouts/slideLayout13.xml"/><Relationship Id="rId4" Type="http://schemas.openxmlformats.org/officeDocument/2006/relationships/hyperlink" Target="https://www.osha.gov/laws-regs/regulations/standardnumber/1926/1926SubpartK" TargetMode="External"/></Relationships>
</file>

<file path=ppt/slides/_rels/slide104.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104.xml"/><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3" Type="http://schemas.openxmlformats.org/officeDocument/2006/relationships/hyperlink" Target="https://www.osha.gov/laws-regs/regulations/standardnumber/1926/1926.28" TargetMode="External"/><Relationship Id="rId2" Type="http://schemas.openxmlformats.org/officeDocument/2006/relationships/notesSlide" Target="../notesSlides/notesSlide105.xml"/><Relationship Id="rId1" Type="http://schemas.openxmlformats.org/officeDocument/2006/relationships/slideLayout" Target="../slideLayouts/slideLayout13.xml"/><Relationship Id="rId5" Type="http://schemas.openxmlformats.org/officeDocument/2006/relationships/hyperlink" Target="https://www.osha.gov/Publications/osha3151.pdf" TargetMode="External"/><Relationship Id="rId4" Type="http://schemas.openxmlformats.org/officeDocument/2006/relationships/hyperlink" Target="https://www.osha.gov/laws-regs/regulations/standardnumber/1926/1926.100" TargetMode="External"/></Relationships>
</file>

<file path=ppt/slides/_rels/slide106.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106.xml"/><Relationship Id="rId1" Type="http://schemas.openxmlformats.org/officeDocument/2006/relationships/slideLayout" Target="../slideLayouts/slideLayout13.xml"/><Relationship Id="rId5" Type="http://schemas.openxmlformats.org/officeDocument/2006/relationships/hyperlink" Target="https://www.osha.gov/laws-regs/regulations/standardnumber/1926/1926.100" TargetMode="External"/><Relationship Id="rId4" Type="http://schemas.openxmlformats.org/officeDocument/2006/relationships/image" Target="../media/image97.jpeg"/></Relationships>
</file>

<file path=ppt/slides/_rels/slide107.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107.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3" Type="http://schemas.openxmlformats.org/officeDocument/2006/relationships/image" Target="../media/image99.jpeg"/><Relationship Id="rId2" Type="http://schemas.openxmlformats.org/officeDocument/2006/relationships/notesSlide" Target="../notesSlides/notesSlide108.xml"/><Relationship Id="rId1" Type="http://schemas.openxmlformats.org/officeDocument/2006/relationships/slideLayout" Target="../slideLayouts/slideLayout13.xml"/><Relationship Id="rId4" Type="http://schemas.openxmlformats.org/officeDocument/2006/relationships/hyperlink" Target="https://www.osha.gov/laws-regs/interlinking/standards/1926.403(i)(2)(i)" TargetMode="External"/></Relationships>
</file>

<file path=ppt/slides/_rels/slide109.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109.xml"/><Relationship Id="rId1" Type="http://schemas.openxmlformats.org/officeDocument/2006/relationships/slideLayout" Target="../slideLayouts/slideLayout13.xml"/><Relationship Id="rId4" Type="http://schemas.openxmlformats.org/officeDocument/2006/relationships/image" Target="../media/image10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110.xml"/><Relationship Id="rId1" Type="http://schemas.openxmlformats.org/officeDocument/2006/relationships/slideLayout" Target="../slideLayouts/slideLayout13.xml"/><Relationship Id="rId4" Type="http://schemas.openxmlformats.org/officeDocument/2006/relationships/hyperlink" Target="https://www.osha.gov/laws-regs/regulations/standardnumber/1926/1926.405" TargetMode="Externa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3" Type="http://schemas.openxmlformats.org/officeDocument/2006/relationships/hyperlink" Target="https://www.osha.gov/Publications/osha3071.html" TargetMode="External"/><Relationship Id="rId2" Type="http://schemas.openxmlformats.org/officeDocument/2006/relationships/notesSlide" Target="../notesSlides/notesSlide112.xml"/><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113.xml"/><Relationship Id="rId1" Type="http://schemas.openxmlformats.org/officeDocument/2006/relationships/slideLayout" Target="../slideLayouts/slideLayout13.xml"/><Relationship Id="rId4" Type="http://schemas.openxmlformats.org/officeDocument/2006/relationships/hyperlink" Target="https://www.osha.gov/Publications/osha3071.html" TargetMode="Externa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115.xml"/><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116.xml"/><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117.xml"/><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118.xml"/><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notesSlide" Target="../notesSlides/notesSlide11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notesSlide" Target="../notesSlides/notesSlide120.xml"/><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notesSlide" Target="../notesSlides/notesSlide121.xml"/><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notesSlide" Target="../notesSlides/notesSlide122.xml"/><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123.xml"/><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124.xml"/><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notesSlide" Target="../notesSlides/notesSlide125.xml"/><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notesSlide" Target="../notesSlides/notesSlide126.xml"/><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notesSlide" Target="../notesSlides/notesSlide127.xml"/><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notesSlide" Target="../notesSlides/notesSlide128.xml"/><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notesSlide" Target="../notesSlides/notesSlide12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30.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130.xml"/><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3" Type="http://schemas.openxmlformats.org/officeDocument/2006/relationships/image" Target="../media/image113.emf"/><Relationship Id="rId2" Type="http://schemas.openxmlformats.org/officeDocument/2006/relationships/notesSlide" Target="../notesSlides/notesSlide132.xml"/><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4.emf"/></Relationships>
</file>

<file path=ppt/slides/_rels/slide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14.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hyperlink" Target="https://www.youtube.com/watch?time_continue=317&amp;v=fLVzvMTgGDY"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oc5HRoa6-vQ&amp;ab_channel=LifeNoggin" TargetMode="External"/><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22.emf"/></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4.xml"/><Relationship Id="rId1" Type="http://schemas.openxmlformats.org/officeDocument/2006/relationships/slideLayout" Target="../slideLayouts/slideLayout13.xml"/><Relationship Id="rId5" Type="http://schemas.openxmlformats.org/officeDocument/2006/relationships/image" Target="../media/image25.jpeg"/><Relationship Id="rId4" Type="http://schemas.openxmlformats.org/officeDocument/2006/relationships/image" Target="../media/image24.jpeg"/></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2.xml"/><Relationship Id="rId1" Type="http://schemas.openxmlformats.org/officeDocument/2006/relationships/slideLayout" Target="../slideLayouts/slideLayout13.xml"/><Relationship Id="rId4" Type="http://schemas.openxmlformats.org/officeDocument/2006/relationships/image" Target="../media/image28.jpeg"/></Relationships>
</file>

<file path=ppt/slides/_rels/slide4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3.xml"/><Relationship Id="rId1" Type="http://schemas.openxmlformats.org/officeDocument/2006/relationships/slideLayout" Target="../slideLayouts/slideLayout13.xml"/><Relationship Id="rId4" Type="http://schemas.openxmlformats.org/officeDocument/2006/relationships/image" Target="../media/image30.jpeg"/></Relationships>
</file>

<file path=ppt/slides/_rels/slide4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44.xml"/><Relationship Id="rId1" Type="http://schemas.openxmlformats.org/officeDocument/2006/relationships/slideLayout" Target="../slideLayouts/slideLayout13.xml"/><Relationship Id="rId4" Type="http://schemas.openxmlformats.org/officeDocument/2006/relationships/hyperlink" Target="https://www.youtube.com/watch?v=oc5HRoa6-vQ&amp;ab_channel=LifeNoggin"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46.xml"/><Relationship Id="rId1" Type="http://schemas.openxmlformats.org/officeDocument/2006/relationships/slideLayout" Target="../slideLayouts/slideLayout13.xml"/><Relationship Id="rId4" Type="http://schemas.openxmlformats.org/officeDocument/2006/relationships/image" Target="../media/image34.jpeg"/></Relationships>
</file>

<file path=ppt/slides/_rels/slide47.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51.xml"/><Relationship Id="rId1" Type="http://schemas.openxmlformats.org/officeDocument/2006/relationships/slideLayout" Target="../slideLayouts/slideLayout13.xml"/><Relationship Id="rId6" Type="http://schemas.openxmlformats.org/officeDocument/2006/relationships/hyperlink" Target="https://www.osha.gov/laws-regs/regulations/standardnumber/1926/1926.416" TargetMode="External"/><Relationship Id="rId5" Type="http://schemas.openxmlformats.org/officeDocument/2006/relationships/hyperlink" Target="https://www.osha.gov/laws-regs/regulations/standardnumber/1926/1926.403" TargetMode="External"/><Relationship Id="rId4" Type="http://schemas.openxmlformats.org/officeDocument/2006/relationships/image" Target="../media/image40.jpeg"/></Relationships>
</file>

<file path=ppt/slides/_rels/slide5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hyperlink" Target="https://www.youtube.com/watch?v=vSV-WLHeaog" TargetMode="External"/><Relationship Id="rId2" Type="http://schemas.openxmlformats.org/officeDocument/2006/relationships/notesSlide" Target="../notesSlides/notesSlide53.xml"/><Relationship Id="rId1" Type="http://schemas.openxmlformats.org/officeDocument/2006/relationships/slideLayout" Target="../slideLayouts/slideLayout13.xml"/><Relationship Id="rId4" Type="http://schemas.openxmlformats.org/officeDocument/2006/relationships/image" Target="../media/image42.emf"/></Relationships>
</file>

<file path=ppt/slides/_rels/slide54.xml.rels><?xml version="1.0" encoding="UTF-8" standalone="yes"?>
<Relationships xmlns="http://schemas.openxmlformats.org/package/2006/relationships"><Relationship Id="rId3" Type="http://schemas.openxmlformats.org/officeDocument/2006/relationships/hyperlink" Target="https://www.youtube.com/watch?v=cH9Zfq6zjgY" TargetMode="External"/><Relationship Id="rId2" Type="http://schemas.openxmlformats.org/officeDocument/2006/relationships/notesSlide" Target="../notesSlides/notesSlide54.xml"/><Relationship Id="rId1" Type="http://schemas.openxmlformats.org/officeDocument/2006/relationships/slideLayout" Target="../slideLayouts/slideLayout13.xml"/><Relationship Id="rId4" Type="http://schemas.openxmlformats.org/officeDocument/2006/relationships/image" Target="../media/image43.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hyperlink" Target="https://www.osha.gov/SLTC/etools/electric_power/energized_liveline_barehand.html" TargetMode="External"/><Relationship Id="rId2" Type="http://schemas.openxmlformats.org/officeDocument/2006/relationships/notesSlide" Target="../notesSlides/notesSlide59.xml"/><Relationship Id="rId1" Type="http://schemas.openxmlformats.org/officeDocument/2006/relationships/slideLayout" Target="../slideLayouts/slideLayout13.xml"/><Relationship Id="rId4" Type="http://schemas.openxmlformats.org/officeDocument/2006/relationships/hyperlink" Target="https://www.osha.gov/SLTC/etools/electric_power/insulating_protective_equipment.html"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s://www.youtube.com/watch?v=6_NEAEGeFIw" TargetMode="External"/><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hyperlink" Target="https://www.youtube.com/watch?v=4QcctfnUeOM" TargetMode="External"/><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hyperlink" Target="https://www.youtube.com/watch?v=zLW_7TPf310" TargetMode="External"/><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notesSlide" Target="../notesSlides/notesSlide64.xml"/><Relationship Id="rId1" Type="http://schemas.openxmlformats.org/officeDocument/2006/relationships/slideLayout" Target="../slideLayouts/slideLayout13.xml"/><Relationship Id="rId4" Type="http://schemas.openxmlformats.org/officeDocument/2006/relationships/image" Target="../media/image49.gif"/></Relationships>
</file>

<file path=ppt/slides/_rels/slide6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65.xml"/><Relationship Id="rId1" Type="http://schemas.openxmlformats.org/officeDocument/2006/relationships/slideLayout" Target="../slideLayouts/slideLayout13.xml"/><Relationship Id="rId4" Type="http://schemas.openxmlformats.org/officeDocument/2006/relationships/image" Target="../media/image51.jpeg"/></Relationships>
</file>

<file path=ppt/slides/_rels/slide6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6.xml"/><Relationship Id="rId1" Type="http://schemas.openxmlformats.org/officeDocument/2006/relationships/slideLayout" Target="../slideLayouts/slideLayout13.xml"/><Relationship Id="rId5" Type="http://schemas.openxmlformats.org/officeDocument/2006/relationships/hyperlink" Target="https://www.osha.gov/laws-regs/regulations/standardnumber/1926/1926.405" TargetMode="External"/><Relationship Id="rId4" Type="http://schemas.openxmlformats.org/officeDocument/2006/relationships/image" Target="../media/image53.jpeg"/></Relationships>
</file>

<file path=ppt/slides/_rels/slide6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67.xml"/><Relationship Id="rId1" Type="http://schemas.openxmlformats.org/officeDocument/2006/relationships/slideLayout" Target="../slideLayouts/slideLayout13.xml"/><Relationship Id="rId4" Type="http://schemas.openxmlformats.org/officeDocument/2006/relationships/image" Target="../media/image55.jpeg"/></Relationships>
</file>

<file path=ppt/slides/_rels/slide68.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69.xml"/><Relationship Id="rId1" Type="http://schemas.openxmlformats.org/officeDocument/2006/relationships/slideLayout" Target="../slideLayouts/slideLayout13.xml"/><Relationship Id="rId5" Type="http://schemas.openxmlformats.org/officeDocument/2006/relationships/hyperlink" Target="https://www.osha.gov/laws-regs/regulations/standardnumber/1926/1926.405" TargetMode="External"/><Relationship Id="rId4" Type="http://schemas.openxmlformats.org/officeDocument/2006/relationships/image" Target="../media/image58.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71.xml"/><Relationship Id="rId1" Type="http://schemas.openxmlformats.org/officeDocument/2006/relationships/slideLayout" Target="../slideLayouts/slideLayout13.xml"/><Relationship Id="rId4" Type="http://schemas.openxmlformats.org/officeDocument/2006/relationships/image" Target="../media/image61.jpeg"/></Relationships>
</file>

<file path=ppt/slides/_rels/slide7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hyperlink" Target="https://www.osha.gov/laws-regs/regulations/standardnumber/1926/1926.600" TargetMode="External"/><Relationship Id="rId2" Type="http://schemas.openxmlformats.org/officeDocument/2006/relationships/notesSlide" Target="../notesSlides/notesSlide75.xml"/><Relationship Id="rId1" Type="http://schemas.openxmlformats.org/officeDocument/2006/relationships/slideLayout" Target="../slideLayouts/slideLayout13.xml"/><Relationship Id="rId5" Type="http://schemas.openxmlformats.org/officeDocument/2006/relationships/image" Target="../media/image64.png"/><Relationship Id="rId4" Type="http://schemas.openxmlformats.org/officeDocument/2006/relationships/hyperlink" Target="https://www.osha.gov/laws-regs/regulations/standardnumber/1926/1926.416"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https://www.osha.gov/laws-regs/regulations/standardnumber/1926/1926.600" TargetMode="External"/><Relationship Id="rId2" Type="http://schemas.openxmlformats.org/officeDocument/2006/relationships/notesSlide" Target="../notesSlides/notesSlide76.xml"/><Relationship Id="rId1" Type="http://schemas.openxmlformats.org/officeDocument/2006/relationships/slideLayout" Target="../slideLayouts/slideLayout13.xml"/><Relationship Id="rId5" Type="http://schemas.openxmlformats.org/officeDocument/2006/relationships/image" Target="../media/image65.png"/><Relationship Id="rId4" Type="http://schemas.openxmlformats.org/officeDocument/2006/relationships/hyperlink" Target="https://www.osha.gov/laws-regs/regulations/standardnumber/1926/1926.416" TargetMode="External"/></Relationships>
</file>

<file path=ppt/slides/_rels/slide77.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notesSlide" Target="../notesSlides/notesSlide77.xml"/><Relationship Id="rId1" Type="http://schemas.openxmlformats.org/officeDocument/2006/relationships/slideLayout" Target="../slideLayouts/slideLayout13.xml"/><Relationship Id="rId4" Type="http://schemas.openxmlformats.org/officeDocument/2006/relationships/hyperlink" Target="https://www.osha.gov/laws-regs/regulations/standardnumber/1926/1926.961" TargetMode="External"/></Relationships>
</file>

<file path=ppt/slides/_rels/slide78.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notesSlide" Target="../notesSlides/notesSlide78.xml"/><Relationship Id="rId1" Type="http://schemas.openxmlformats.org/officeDocument/2006/relationships/slideLayout" Target="../slideLayouts/slideLayout13.xml"/><Relationship Id="rId6" Type="http://schemas.openxmlformats.org/officeDocument/2006/relationships/hyperlink" Target="https://www.osha.gov/laws-regs/regulations/standardnumber/1926/1926.1053" TargetMode="External"/><Relationship Id="rId5" Type="http://schemas.openxmlformats.org/officeDocument/2006/relationships/hyperlink" Target="https://www.osha.gov/laws-regs/regulations/standardnumber/1926/1926.1408" TargetMode="External"/><Relationship Id="rId4" Type="http://schemas.openxmlformats.org/officeDocument/2006/relationships/image" Target="../media/image68.jpeg"/></Relationships>
</file>

<file path=ppt/slides/_rels/slide79.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notesSlide" Target="../notesSlides/notesSlide79.xml"/><Relationship Id="rId1" Type="http://schemas.openxmlformats.org/officeDocument/2006/relationships/slideLayout" Target="../slideLayouts/slideLayout13.xml"/><Relationship Id="rId6" Type="http://schemas.openxmlformats.org/officeDocument/2006/relationships/hyperlink" Target="https://www.osha.gov/laws-regs/regulations/standardnumber/1926/1926.1408" TargetMode="External"/><Relationship Id="rId5" Type="http://schemas.openxmlformats.org/officeDocument/2006/relationships/hyperlink" Target="https://www.osha.gov/laws-regs/regulations/standardnumber/1926/1926.850" TargetMode="External"/><Relationship Id="rId4" Type="http://schemas.openxmlformats.org/officeDocument/2006/relationships/image" Target="../media/image70.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80.xml"/><Relationship Id="rId1" Type="http://schemas.openxmlformats.org/officeDocument/2006/relationships/slideLayout" Target="../slideLayouts/slideLayout13.xml"/><Relationship Id="rId4" Type="http://schemas.openxmlformats.org/officeDocument/2006/relationships/hyperlink" Target="https://www.osha.gov/laws-regs/regulations/standardnumber/1926/1926.404"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notesSlide" Target="../notesSlides/notesSlide81.xml"/><Relationship Id="rId1" Type="http://schemas.openxmlformats.org/officeDocument/2006/relationships/slideLayout" Target="../slideLayouts/slideLayout13.xml"/><Relationship Id="rId6" Type="http://schemas.openxmlformats.org/officeDocument/2006/relationships/hyperlink" Target="https://www.osha.gov/laws-regs/regulations/standardnumber/1926/1926.404" TargetMode="External"/><Relationship Id="rId5" Type="http://schemas.openxmlformats.org/officeDocument/2006/relationships/image" Target="../media/image74.jpeg"/><Relationship Id="rId4" Type="http://schemas.openxmlformats.org/officeDocument/2006/relationships/image" Target="../media/image73.jpeg"/></Relationships>
</file>

<file path=ppt/slides/_rels/slide8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82.xml"/><Relationship Id="rId1" Type="http://schemas.openxmlformats.org/officeDocument/2006/relationships/slideLayout" Target="../slideLayouts/slideLayout13.xml"/><Relationship Id="rId5" Type="http://schemas.openxmlformats.org/officeDocument/2006/relationships/hyperlink" Target="https://www.osha.gov/laws-regs/regulations/standardnumber/1926/1926.404" TargetMode="External"/><Relationship Id="rId4" Type="http://schemas.openxmlformats.org/officeDocument/2006/relationships/image" Target="../media/image71.jpeg"/></Relationships>
</file>

<file path=ppt/slides/_rels/slide83.xml.rels><?xml version="1.0" encoding="UTF-8" standalone="yes"?>
<Relationships xmlns="http://schemas.openxmlformats.org/package/2006/relationships"><Relationship Id="rId3" Type="http://schemas.openxmlformats.org/officeDocument/2006/relationships/hyperlink" Target="https://www.osha.gov/laws-regs/interlinking/standards/1926.404(b)(1)(ii)" TargetMode="External"/><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3" Type="http://schemas.openxmlformats.org/officeDocument/2006/relationships/hyperlink" Target="https://www.osha.gov/laws-regs/regulations/standardnumber/1910/1910.304" TargetMode="External"/><Relationship Id="rId2" Type="http://schemas.openxmlformats.org/officeDocument/2006/relationships/notesSlide" Target="../notesSlides/notesSlide84.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86.xml"/><Relationship Id="rId1" Type="http://schemas.openxmlformats.org/officeDocument/2006/relationships/slideLayout" Target="../slideLayouts/slideLayout13.xml"/><Relationship Id="rId4" Type="http://schemas.openxmlformats.org/officeDocument/2006/relationships/hyperlink" Target="https://www.osha.gov/laws-regs/regulations/standardnumber/1926/1926.302" TargetMode="External"/></Relationships>
</file>

<file path=ppt/slides/_rels/slide87.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notesSlide" Target="../notesSlides/notesSlide87.xml"/><Relationship Id="rId1" Type="http://schemas.openxmlformats.org/officeDocument/2006/relationships/slideLayout" Target="../slideLayouts/slideLayout13.xml"/><Relationship Id="rId4" Type="http://schemas.openxmlformats.org/officeDocument/2006/relationships/hyperlink" Target="https://www.osha.gov/laws-regs/regulations/standardnumber/1926/1926.962" TargetMode="External"/></Relationships>
</file>

<file path=ppt/slides/_rels/slide88.xml.rels><?xml version="1.0" encoding="UTF-8" standalone="yes"?>
<Relationships xmlns="http://schemas.openxmlformats.org/package/2006/relationships"><Relationship Id="rId3" Type="http://schemas.openxmlformats.org/officeDocument/2006/relationships/hyperlink" Target="https://www.osha.gov/laws-regs/regulations/standardnumber/1926/1926.1412" TargetMode="External"/><Relationship Id="rId2" Type="http://schemas.openxmlformats.org/officeDocument/2006/relationships/notesSlide" Target="../notesSlides/notesSlide88.xml"/><Relationship Id="rId1" Type="http://schemas.openxmlformats.org/officeDocument/2006/relationships/slideLayout" Target="../slideLayouts/slideLayout13.xml"/><Relationship Id="rId4" Type="http://schemas.openxmlformats.org/officeDocument/2006/relationships/image" Target="../media/image78.jpeg"/></Relationships>
</file>

<file path=ppt/slides/_rels/slide89.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89.xml"/><Relationship Id="rId1" Type="http://schemas.openxmlformats.org/officeDocument/2006/relationships/slideLayout" Target="../slideLayouts/slideLayout13.xml"/><Relationship Id="rId5" Type="http://schemas.openxmlformats.org/officeDocument/2006/relationships/hyperlink" Target="https://www.osha.gov/laws-regs/regulations/standardnumber/1926/1926.1412" TargetMode="External"/><Relationship Id="rId4" Type="http://schemas.openxmlformats.org/officeDocument/2006/relationships/image" Target="../media/image80.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90.xml"/><Relationship Id="rId1" Type="http://schemas.openxmlformats.org/officeDocument/2006/relationships/slideLayout" Target="../slideLayouts/slideLayout13.xml"/><Relationship Id="rId5" Type="http://schemas.openxmlformats.org/officeDocument/2006/relationships/hyperlink" Target="https://www.osha.gov/laws-regs/regulations/standardnumber/1926/1926.416" TargetMode="External"/><Relationship Id="rId4" Type="http://schemas.openxmlformats.org/officeDocument/2006/relationships/image" Target="../media/image82.jpeg"/></Relationships>
</file>

<file path=ppt/slides/_rels/slide9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91.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notesSlide" Target="../notesSlides/notesSlide92.xml"/><Relationship Id="rId1" Type="http://schemas.openxmlformats.org/officeDocument/2006/relationships/slideLayout" Target="../slideLayouts/slideLayout13.xml"/><Relationship Id="rId4" Type="http://schemas.openxmlformats.org/officeDocument/2006/relationships/hyperlink" Target="https://www.osha.gov/laws-regs/regulations/standardnumber/1926/1926.405" TargetMode="External"/></Relationships>
</file>

<file path=ppt/slides/_rels/slide93.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93.xml"/><Relationship Id="rId1" Type="http://schemas.openxmlformats.org/officeDocument/2006/relationships/slideLayout" Target="../slideLayouts/slideLayout13.xml"/><Relationship Id="rId5" Type="http://schemas.openxmlformats.org/officeDocument/2006/relationships/hyperlink" Target="https://www.osha.gov/laws-regs/regulations/standardnumber/1926/1926.405" TargetMode="External"/><Relationship Id="rId4" Type="http://schemas.openxmlformats.org/officeDocument/2006/relationships/image" Target="../media/image86.jpeg"/></Relationships>
</file>

<file path=ppt/slides/_rels/slide94.xml.rels><?xml version="1.0" encoding="UTF-8" standalone="yes"?>
<Relationships xmlns="http://schemas.openxmlformats.org/package/2006/relationships"><Relationship Id="rId3" Type="http://schemas.openxmlformats.org/officeDocument/2006/relationships/hyperlink" Target="https://www.osha.gov/laws-regs/regulations/standardnumber/1926/1926.1417" TargetMode="External"/><Relationship Id="rId2" Type="http://schemas.openxmlformats.org/officeDocument/2006/relationships/notesSlide" Target="../notesSlides/notesSlide94.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notesSlide" Target="../notesSlides/notesSlide95.xm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96.xml"/><Relationship Id="rId1" Type="http://schemas.openxmlformats.org/officeDocument/2006/relationships/slideLayout" Target="../slideLayouts/slideLayout13.xml"/><Relationship Id="rId5" Type="http://schemas.openxmlformats.org/officeDocument/2006/relationships/hyperlink" Target="https://www.osha.gov/laws-regs/regulations/standardnumber/1926/1926.449" TargetMode="External"/><Relationship Id="rId4" Type="http://schemas.openxmlformats.org/officeDocument/2006/relationships/image" Target="../media/image89.emf"/></Relationships>
</file>

<file path=ppt/slides/_rels/slide9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97.xml"/><Relationship Id="rId1" Type="http://schemas.openxmlformats.org/officeDocument/2006/relationships/slideLayout" Target="../slideLayouts/slideLayout13.xml"/><Relationship Id="rId4" Type="http://schemas.openxmlformats.org/officeDocument/2006/relationships/hyperlink" Target="https://www.osha.gov/laws-regs/standardinterpretations/1987-09-24-0" TargetMode="External"/></Relationships>
</file>

<file path=ppt/slides/_rels/slide9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98.xml"/><Relationship Id="rId1" Type="http://schemas.openxmlformats.org/officeDocument/2006/relationships/slideLayout" Target="../slideLayouts/slideLayout13.xml"/><Relationship Id="rId4" Type="http://schemas.openxmlformats.org/officeDocument/2006/relationships/hyperlink" Target="https://www.osha.gov/laws-regs/standardinterpretations/1987-09-24-0" TargetMode="External"/></Relationships>
</file>

<file path=ppt/slides/_rels/slide99.xml.rels><?xml version="1.0" encoding="UTF-8" standalone="yes"?>
<Relationships xmlns="http://schemas.openxmlformats.org/package/2006/relationships"><Relationship Id="rId3" Type="http://schemas.openxmlformats.org/officeDocument/2006/relationships/hyperlink" Target="https://www.osha.gov/laws-regs/regulations/standardnumber/1926/1926.417" TargetMode="External"/><Relationship Id="rId2" Type="http://schemas.openxmlformats.org/officeDocument/2006/relationships/notesSlide" Target="../notesSlides/notesSlide99.xml"/><Relationship Id="rId1" Type="http://schemas.openxmlformats.org/officeDocument/2006/relationships/slideLayout" Target="../slideLayouts/slideLayout13.xml"/><Relationship Id="rId4" Type="http://schemas.openxmlformats.org/officeDocument/2006/relationships/image" Target="../media/image9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752600"/>
            <a:ext cx="8534400" cy="1470025"/>
          </a:xfrm>
        </p:spPr>
        <p:txBody>
          <a:bodyPr>
            <a:normAutofit/>
          </a:bodyPr>
          <a:lstStyle/>
          <a:p>
            <a:r>
              <a:rPr lang="en-US" dirty="0" smtClean="0">
                <a:solidFill>
                  <a:srgbClr val="000099"/>
                </a:solidFill>
              </a:rPr>
              <a:t>Electrical Hazards in Construction</a:t>
            </a:r>
            <a:endParaRPr lang="en-US" dirty="0">
              <a:solidFill>
                <a:srgbClr val="000099"/>
              </a:solidFill>
            </a:endParaRPr>
          </a:p>
        </p:txBody>
      </p:sp>
      <p:sp>
        <p:nvSpPr>
          <p:cNvPr id="5" name="Subtitle 4"/>
          <p:cNvSpPr>
            <a:spLocks noGrp="1"/>
          </p:cNvSpPr>
          <p:nvPr>
            <p:ph type="subTitle" idx="1"/>
          </p:nvPr>
        </p:nvSpPr>
        <p:spPr>
          <a:xfrm>
            <a:off x="609600" y="3429000"/>
            <a:ext cx="7620000" cy="1143000"/>
          </a:xfrm>
        </p:spPr>
        <p:txBody>
          <a:bodyPr/>
          <a:lstStyle/>
          <a:p>
            <a:r>
              <a:rPr lang="en-US" dirty="0">
                <a:solidFill>
                  <a:srgbClr val="000099"/>
                </a:solidFill>
              </a:rPr>
              <a:t>A </a:t>
            </a:r>
            <a:r>
              <a:rPr lang="en-US" dirty="0" smtClean="0">
                <a:solidFill>
                  <a:srgbClr val="000099"/>
                </a:solidFill>
              </a:rPr>
              <a:t>Language and Literacy Appropriate </a:t>
            </a:r>
            <a:r>
              <a:rPr lang="en-US" dirty="0">
                <a:solidFill>
                  <a:srgbClr val="000099"/>
                </a:solidFill>
              </a:rPr>
              <a:t>Safety </a:t>
            </a:r>
            <a:r>
              <a:rPr lang="en-US" dirty="0" smtClean="0">
                <a:solidFill>
                  <a:srgbClr val="000099"/>
                </a:solidFill>
              </a:rPr>
              <a:t>Training </a:t>
            </a:r>
          </a:p>
        </p:txBody>
      </p:sp>
      <p:sp>
        <p:nvSpPr>
          <p:cNvPr id="7" name="Content Placeholder 2"/>
          <p:cNvSpPr txBox="1">
            <a:spLocks/>
          </p:cNvSpPr>
          <p:nvPr/>
        </p:nvSpPr>
        <p:spPr bwMode="auto">
          <a:xfrm>
            <a:off x="419100" y="5410200"/>
            <a:ext cx="8305800"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None/>
              <a:defRPr sz="3200">
                <a:solidFill>
                  <a:schemeClr val="tx1"/>
                </a:solidFill>
                <a:latin typeface="+mn-lt"/>
                <a:ea typeface="+mn-ea"/>
                <a:cs typeface="+mn-cs"/>
              </a:defRPr>
            </a:lvl1pPr>
            <a:lvl2pPr marL="457200" indent="0" algn="ctr" rtl="0" eaLnBrk="1" fontAlgn="base" hangingPunct="1">
              <a:spcBef>
                <a:spcPct val="20000"/>
              </a:spcBef>
              <a:spcAft>
                <a:spcPct val="0"/>
              </a:spcAft>
              <a:buNone/>
              <a:defRPr sz="2800">
                <a:solidFill>
                  <a:schemeClr val="tx1"/>
                </a:solidFill>
                <a:latin typeface="+mn-lt"/>
              </a:defRPr>
            </a:lvl2pPr>
            <a:lvl3pPr marL="914400" indent="0" algn="ctr" rtl="0" eaLnBrk="1" fontAlgn="base" hangingPunct="1">
              <a:spcBef>
                <a:spcPct val="20000"/>
              </a:spcBef>
              <a:spcAft>
                <a:spcPct val="0"/>
              </a:spcAft>
              <a:buNone/>
              <a:defRPr sz="2400">
                <a:solidFill>
                  <a:schemeClr val="tx1"/>
                </a:solidFill>
                <a:latin typeface="+mn-lt"/>
              </a:defRPr>
            </a:lvl3pPr>
            <a:lvl4pPr marL="1371600" indent="0" algn="ctr" rtl="0" eaLnBrk="1" fontAlgn="base" hangingPunct="1">
              <a:spcBef>
                <a:spcPct val="20000"/>
              </a:spcBef>
              <a:spcAft>
                <a:spcPct val="0"/>
              </a:spcAft>
              <a:buNone/>
              <a:defRPr sz="2000">
                <a:solidFill>
                  <a:schemeClr val="tx1"/>
                </a:solidFill>
                <a:latin typeface="+mn-lt"/>
              </a:defRPr>
            </a:lvl4pPr>
            <a:lvl5pPr marL="1828800" indent="0" algn="ctr" rtl="0" eaLnBrk="1" fontAlgn="base" hangingPunct="1">
              <a:spcBef>
                <a:spcPct val="20000"/>
              </a:spcBef>
              <a:spcAft>
                <a:spcPct val="0"/>
              </a:spcAft>
              <a:buNone/>
              <a:defRPr sz="2000">
                <a:solidFill>
                  <a:schemeClr val="tx1"/>
                </a:solidFill>
                <a:latin typeface="+mn-lt"/>
              </a:defRPr>
            </a:lvl5pPr>
            <a:lvl6pPr marL="2286000" indent="0" algn="ctr" rtl="0" eaLnBrk="1" fontAlgn="base" hangingPunct="1">
              <a:spcBef>
                <a:spcPct val="20000"/>
              </a:spcBef>
              <a:spcAft>
                <a:spcPct val="0"/>
              </a:spcAft>
              <a:buNone/>
              <a:defRPr sz="2000">
                <a:solidFill>
                  <a:schemeClr val="tx1"/>
                </a:solidFill>
                <a:latin typeface="+mn-lt"/>
              </a:defRPr>
            </a:lvl6pPr>
            <a:lvl7pPr marL="2743200" indent="0" algn="ctr" rtl="0" eaLnBrk="1" fontAlgn="base" hangingPunct="1">
              <a:spcBef>
                <a:spcPct val="20000"/>
              </a:spcBef>
              <a:spcAft>
                <a:spcPct val="0"/>
              </a:spcAft>
              <a:buNone/>
              <a:defRPr sz="2000">
                <a:solidFill>
                  <a:schemeClr val="tx1"/>
                </a:solidFill>
                <a:latin typeface="+mn-lt"/>
              </a:defRPr>
            </a:lvl7pPr>
            <a:lvl8pPr marL="3200400" indent="0" algn="ctr" rtl="0" eaLnBrk="1" fontAlgn="base" hangingPunct="1">
              <a:spcBef>
                <a:spcPct val="20000"/>
              </a:spcBef>
              <a:spcAft>
                <a:spcPct val="0"/>
              </a:spcAft>
              <a:buNone/>
              <a:defRPr sz="2000">
                <a:solidFill>
                  <a:schemeClr val="tx1"/>
                </a:solidFill>
                <a:latin typeface="+mn-lt"/>
              </a:defRPr>
            </a:lvl8pPr>
            <a:lvl9pPr marL="3657600" indent="0" algn="ctr" rtl="0" eaLnBrk="1" fontAlgn="base" hangingPunct="1">
              <a:spcBef>
                <a:spcPct val="20000"/>
              </a:spcBef>
              <a:spcAft>
                <a:spcPct val="0"/>
              </a:spcAft>
              <a:buNone/>
              <a:defRPr sz="2000">
                <a:solidFill>
                  <a:schemeClr val="tx1"/>
                </a:solidFill>
                <a:latin typeface="+mn-lt"/>
              </a:defRPr>
            </a:lvl9pPr>
          </a:lstStyle>
          <a:p>
            <a:pPr algn="just">
              <a:buClr>
                <a:srgbClr val="3333FF"/>
              </a:buClr>
            </a:pPr>
            <a:r>
              <a:rPr lang="en-US" altLang="en-US" sz="1600" i="1" kern="0" dirty="0" smtClean="0">
                <a:latin typeface="Times New Roman" panose="02020603050405020304" pitchFamily="18" charset="0"/>
                <a:ea typeface="AR PL UMing HK" charset="0"/>
                <a:cs typeface="Times New Roman" panose="02020603050405020304" pitchFamily="18" charset="0"/>
              </a:rPr>
              <a:t>This material was produced under a grant (SH-05044-SH8) from the Occupational Safety and Health Administration, U.S. Department of Labor. It does not necessarily reflect the views or policies of the U.S. Department of Labor, nor does mention of trade names, commercial products, or organizations imply endorsement by the U.S. Government.</a:t>
            </a:r>
          </a:p>
        </p:txBody>
      </p:sp>
    </p:spTree>
    <p:extLst>
      <p:ext uri="{BB962C8B-B14F-4D97-AF65-F5344CB8AC3E}">
        <p14:creationId xmlns:p14="http://schemas.microsoft.com/office/powerpoint/2010/main" val="32623391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457200" y="503238"/>
            <a:ext cx="8229600"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Training Modules Overview  </a:t>
            </a:r>
            <a:endParaRPr lang="en-US" altLang="en-US" dirty="0" smtClean="0"/>
          </a:p>
        </p:txBody>
      </p:sp>
      <p:sp>
        <p:nvSpPr>
          <p:cNvPr id="25605" name="Content Placeholder 2"/>
          <p:cNvSpPr>
            <a:spLocks noGrp="1"/>
          </p:cNvSpPr>
          <p:nvPr>
            <p:ph idx="1"/>
          </p:nvPr>
        </p:nvSpPr>
        <p:spPr>
          <a:xfrm>
            <a:off x="381000" y="1905000"/>
            <a:ext cx="8458200" cy="3733800"/>
          </a:xfrm>
        </p:spPr>
        <p:txBody>
          <a:bodyPr>
            <a:normAutofit fontScale="92500" lnSpcReduction="10000"/>
          </a:bodyPr>
          <a:lstStyle/>
          <a:p>
            <a:pPr algn="just">
              <a:buClr>
                <a:srgbClr val="3333FF"/>
              </a:buClr>
              <a:buFont typeface="Wingdings" panose="05000000000000000000" pitchFamily="2" charset="2"/>
              <a:buChar char="q"/>
            </a:pPr>
            <a:r>
              <a:rPr lang="en-US" altLang="en-US" sz="280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Section IV: Electrical Hazards Prevention</a:t>
            </a:r>
          </a:p>
          <a:p>
            <a:pPr lvl="1" algn="just">
              <a:buClr>
                <a:srgbClr val="3333FF"/>
              </a:buClr>
              <a:buFont typeface="Wingdings" panose="05000000000000000000" pitchFamily="2" charset="2"/>
              <a:buChar char="§"/>
            </a:pPr>
            <a:r>
              <a:rPr lang="en-US" altLang="en-US" dirty="0" smtClean="0">
                <a:latin typeface="Times New Roman" panose="02020603050405020304" pitchFamily="18" charset="0"/>
                <a:cs typeface="Times New Roman" panose="02020603050405020304" pitchFamily="18" charset="0"/>
              </a:rPr>
              <a:t>Maintain Safe Distance from Overhead Power </a:t>
            </a:r>
            <a:r>
              <a:rPr lang="en-US" altLang="en-US" dirty="0">
                <a:latin typeface="Times New Roman" panose="02020603050405020304" pitchFamily="18" charset="0"/>
                <a:cs typeface="Times New Roman" panose="02020603050405020304" pitchFamily="18" charset="0"/>
              </a:rPr>
              <a:t>Lines</a:t>
            </a:r>
          </a:p>
          <a:p>
            <a:pPr lvl="1" algn="just">
              <a:buClr>
                <a:srgbClr val="3333FF"/>
              </a:buClr>
              <a:buFont typeface="Wingdings" panose="05000000000000000000" pitchFamily="2" charset="2"/>
              <a:buChar char="§"/>
            </a:pPr>
            <a:r>
              <a:rPr lang="en-US" altLang="en-US" dirty="0" smtClean="0">
                <a:latin typeface="Times New Roman" panose="02020603050405020304" pitchFamily="18" charset="0"/>
                <a:cs typeface="Times New Roman" panose="02020603050405020304" pitchFamily="18" charset="0"/>
              </a:rPr>
              <a:t>Use Ground-Fault Circuit Interrupters (GFCI)</a:t>
            </a:r>
            <a:endParaRPr lang="en-US" altLang="en-US" dirty="0">
              <a:latin typeface="Times New Roman" panose="02020603050405020304" pitchFamily="18" charset="0"/>
              <a:cs typeface="Times New Roman" panose="02020603050405020304" pitchFamily="18" charset="0"/>
            </a:endParaRPr>
          </a:p>
          <a:p>
            <a:pPr lvl="1" algn="just">
              <a:buClr>
                <a:srgbClr val="3333FF"/>
              </a:buClr>
              <a:buFont typeface="Wingdings" panose="05000000000000000000" pitchFamily="2" charset="2"/>
              <a:buChar char="§"/>
            </a:pPr>
            <a:r>
              <a:rPr lang="en-US" altLang="en-US" dirty="0" smtClean="0">
                <a:latin typeface="Times New Roman" panose="02020603050405020304" pitchFamily="18" charset="0"/>
                <a:cs typeface="Times New Roman" panose="02020603050405020304" pitchFamily="18" charset="0"/>
              </a:rPr>
              <a:t>Inspect Portable Tools and Extension Cords</a:t>
            </a:r>
            <a:endParaRPr lang="en-US" altLang="en-US" dirty="0">
              <a:latin typeface="Times New Roman" panose="02020603050405020304" pitchFamily="18" charset="0"/>
              <a:cs typeface="Times New Roman" panose="02020603050405020304" pitchFamily="18" charset="0"/>
            </a:endParaRPr>
          </a:p>
          <a:p>
            <a:pPr lvl="1" algn="just">
              <a:buClr>
                <a:srgbClr val="3333FF"/>
              </a:buClr>
              <a:buFont typeface="Wingdings" panose="05000000000000000000" pitchFamily="2" charset="2"/>
              <a:buChar char="§"/>
            </a:pPr>
            <a:r>
              <a:rPr lang="en-US" altLang="en-US" dirty="0" smtClean="0">
                <a:latin typeface="Times New Roman" panose="02020603050405020304" pitchFamily="18" charset="0"/>
                <a:cs typeface="Times New Roman" panose="02020603050405020304" pitchFamily="18" charset="0"/>
              </a:rPr>
              <a:t>Use Power Tools and Equipment as Designed</a:t>
            </a:r>
            <a:endParaRPr lang="en-US" altLang="en-US" dirty="0">
              <a:latin typeface="Times New Roman" panose="02020603050405020304" pitchFamily="18" charset="0"/>
              <a:cs typeface="Times New Roman" panose="02020603050405020304" pitchFamily="18" charset="0"/>
            </a:endParaRPr>
          </a:p>
          <a:p>
            <a:pPr lvl="1" algn="just">
              <a:buClr>
                <a:srgbClr val="3333FF"/>
              </a:buClr>
              <a:buFont typeface="Wingdings" panose="05000000000000000000" pitchFamily="2" charset="2"/>
              <a:buChar char="§"/>
            </a:pPr>
            <a:r>
              <a:rPr lang="en-US" altLang="en-US" dirty="0" smtClean="0">
                <a:latin typeface="Times New Roman" panose="02020603050405020304" pitchFamily="18" charset="0"/>
                <a:cs typeface="Times New Roman" panose="02020603050405020304" pitchFamily="18" charset="0"/>
              </a:rPr>
              <a:t>Follow Lockout/</a:t>
            </a:r>
            <a:r>
              <a:rPr lang="en-US" altLang="en-US" dirty="0" err="1" smtClean="0">
                <a:latin typeface="Times New Roman" panose="02020603050405020304" pitchFamily="18" charset="0"/>
                <a:cs typeface="Times New Roman" panose="02020603050405020304" pitchFamily="18" charset="0"/>
              </a:rPr>
              <a:t>Tagout</a:t>
            </a:r>
            <a:r>
              <a:rPr lang="en-US" altLang="en-US" dirty="0" smtClean="0">
                <a:latin typeface="Times New Roman" panose="02020603050405020304" pitchFamily="18" charset="0"/>
                <a:cs typeface="Times New Roman" panose="02020603050405020304" pitchFamily="18" charset="0"/>
              </a:rPr>
              <a:t> Procedures</a:t>
            </a:r>
          </a:p>
          <a:p>
            <a:pPr lvl="1" algn="just">
              <a:buClr>
                <a:srgbClr val="3333FF"/>
              </a:buClr>
              <a:buFont typeface="Wingdings" panose="05000000000000000000" pitchFamily="2" charset="2"/>
              <a:buChar char="§"/>
            </a:pPr>
            <a:r>
              <a:rPr lang="en-GB" altLang="en-US" dirty="0">
                <a:latin typeface="Times New Roman" panose="02020603050405020304" pitchFamily="18" charset="0"/>
                <a:ea typeface="SimSun" panose="02010600030101010101" pitchFamily="2" charset="-122"/>
              </a:rPr>
              <a:t>Personal Protective Equipment</a:t>
            </a:r>
            <a:endParaRPr lang="en-US" altLang="en-US" dirty="0" smtClean="0">
              <a:latin typeface="Times New Roman" panose="02020603050405020304" pitchFamily="18" charset="0"/>
              <a:cs typeface="Times New Roman" panose="02020603050405020304" pitchFamily="18" charset="0"/>
            </a:endParaRPr>
          </a:p>
          <a:p>
            <a:pPr lvl="1" algn="just">
              <a:buClr>
                <a:srgbClr val="3333FF"/>
              </a:buClr>
              <a:buFont typeface="Wingdings" panose="05000000000000000000" pitchFamily="2" charset="2"/>
              <a:buChar char="§"/>
            </a:pPr>
            <a:r>
              <a:rPr lang="en-US" altLang="en-US" dirty="0" smtClean="0">
                <a:latin typeface="Times New Roman" panose="02020603050405020304" pitchFamily="18" charset="0"/>
                <a:cs typeface="Times New Roman" panose="02020603050405020304" pitchFamily="18" charset="0"/>
              </a:rPr>
              <a:t>Isolate Electrical Parts</a:t>
            </a:r>
          </a:p>
          <a:p>
            <a:pPr algn="just">
              <a:buClr>
                <a:srgbClr val="3333FF"/>
              </a:buClr>
              <a:buFont typeface="Wingdings" panose="05000000000000000000" pitchFamily="2" charset="2"/>
              <a:buChar char="q"/>
            </a:pPr>
            <a:endParaRPr lang="en-US" altLang="en-US" sz="2000" dirty="0" smtClean="0">
              <a:latin typeface="Times New Roman" panose="02020603050405020304" pitchFamily="18" charset="0"/>
              <a:cs typeface="Times New Roman" panose="02020603050405020304" pitchFamily="18" charset="0"/>
            </a:endParaRPr>
          </a:p>
          <a:p>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normAutofit/>
          </a:bodyPr>
          <a:lstStyle/>
          <a:p>
            <a:fld id="{CE4D45F6-FF50-4BC5-8A2D-899CD8EC2ED8}" type="slidenum">
              <a:rPr lang="en-US" smtClean="0"/>
              <a:t>10</a:t>
            </a:fld>
            <a:endParaRPr lang="en-US" dirty="0"/>
          </a:p>
        </p:txBody>
      </p:sp>
    </p:spTree>
    <p:extLst>
      <p:ext uri="{BB962C8B-B14F-4D97-AF65-F5344CB8AC3E}">
        <p14:creationId xmlns:p14="http://schemas.microsoft.com/office/powerpoint/2010/main" val="2155215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6253" y="762000"/>
            <a:ext cx="8819147"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 Follow Lockout/Tagout Procedures</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lstStyle/>
          <a:p>
            <a:fld id="{CE4D45F6-FF50-4BC5-8A2D-899CD8EC2ED8}" type="slidenum">
              <a:rPr lang="en-US" smtClean="0"/>
              <a:t>100</a:t>
            </a:fld>
            <a:endParaRPr lang="en-US" dirty="0"/>
          </a:p>
        </p:txBody>
      </p:sp>
      <p:sp>
        <p:nvSpPr>
          <p:cNvPr id="17" name="Rectangle 1"/>
          <p:cNvSpPr>
            <a:spLocks noChangeArrowheads="1"/>
          </p:cNvSpPr>
          <p:nvPr/>
        </p:nvSpPr>
        <p:spPr bwMode="auto">
          <a:xfrm>
            <a:off x="304800" y="2118261"/>
            <a:ext cx="60960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buClr>
                <a:srgbClr val="0000FF"/>
              </a:buClr>
              <a:buFont typeface="Wingdings" panose="05000000000000000000" pitchFamily="2" charset="2"/>
              <a:buChar char="q"/>
            </a:pPr>
            <a:r>
              <a:rPr lang="en-US" altLang="en-US" sz="3200" dirty="0" smtClean="0">
                <a:latin typeface="Times New Roman" panose="02020603050405020304" pitchFamily="18" charset="0"/>
                <a:ea typeface="MS PGothic" panose="020B0600070205080204" pitchFamily="34" charset="-128"/>
                <a:cs typeface="AR PL UMing HK" charset="0"/>
              </a:rPr>
              <a:t>Tag </a:t>
            </a:r>
            <a:r>
              <a:rPr lang="en-US" altLang="en-US" sz="3200" dirty="0">
                <a:latin typeface="Times New Roman" panose="02020603050405020304" pitchFamily="18" charset="0"/>
                <a:ea typeface="MS PGothic" panose="020B0600070205080204" pitchFamily="34" charset="-128"/>
                <a:cs typeface="AR PL UMing HK" charset="0"/>
              </a:rPr>
              <a:t>de-energized equipment and circuits at all points where they can be energized</a:t>
            </a:r>
          </a:p>
          <a:p>
            <a:pPr marL="457200" indent="-457200">
              <a:buClr>
                <a:srgbClr val="0000FF"/>
              </a:buClr>
              <a:buFont typeface="Wingdings" panose="05000000000000000000" pitchFamily="2" charset="2"/>
              <a:buChar char="q"/>
            </a:pPr>
            <a:endParaRPr lang="en-US" altLang="en-US" sz="3200" dirty="0">
              <a:latin typeface="Times New Roman" panose="02020603050405020304" pitchFamily="18" charset="0"/>
              <a:ea typeface="MS PGothic" panose="020B0600070205080204" pitchFamily="34" charset="-128"/>
              <a:cs typeface="AR PL UMing HK" charset="0"/>
            </a:endParaRPr>
          </a:p>
          <a:p>
            <a:pPr marL="457200" indent="-457200">
              <a:buClr>
                <a:srgbClr val="0000FF"/>
              </a:buClr>
              <a:buFont typeface="Wingdings" panose="05000000000000000000" pitchFamily="2" charset="2"/>
              <a:buChar char="q"/>
            </a:pPr>
            <a:r>
              <a:rPr lang="en-US" altLang="en-US" sz="3200" dirty="0" smtClean="0">
                <a:latin typeface="Times New Roman" panose="02020603050405020304" pitchFamily="18" charset="0"/>
                <a:ea typeface="MS PGothic" panose="020B0600070205080204" pitchFamily="34" charset="-128"/>
                <a:cs typeface="AR PL UMing HK" charset="0"/>
              </a:rPr>
              <a:t>Tags </a:t>
            </a:r>
            <a:r>
              <a:rPr lang="en-US" altLang="en-US" sz="3200" dirty="0">
                <a:latin typeface="Times New Roman" panose="02020603050405020304" pitchFamily="18" charset="0"/>
                <a:ea typeface="MS PGothic" panose="020B0600070205080204" pitchFamily="34" charset="-128"/>
                <a:cs typeface="AR PL UMing HK" charset="0"/>
              </a:rPr>
              <a:t>must identify equipment or circuits being worked on</a:t>
            </a:r>
          </a:p>
          <a:p>
            <a:pPr marL="457200" indent="-457200">
              <a:buClr>
                <a:srgbClr val="0000FF"/>
              </a:buClr>
              <a:buFont typeface="Wingdings" panose="05000000000000000000" pitchFamily="2" charset="2"/>
              <a:buChar char="q"/>
            </a:pPr>
            <a:endParaRPr lang="en-US" altLang="en-US" sz="3200" dirty="0">
              <a:latin typeface="Times New Roman" panose="02020603050405020304" pitchFamily="18" charset="0"/>
              <a:ea typeface="MS PGothic" panose="020B0600070205080204" pitchFamily="34" charset="-128"/>
              <a:cs typeface="AR PL UMing HK" charset="0"/>
            </a:endParaRPr>
          </a:p>
          <a:p>
            <a:pPr marL="457200" indent="-457200" eaLnBrk="1" hangingPunct="1">
              <a:buClr>
                <a:srgbClr val="0000FF"/>
              </a:buClr>
              <a:buFont typeface="Wingdings" panose="05000000000000000000" pitchFamily="2" charset="2"/>
              <a:buChar char="q"/>
            </a:pPr>
            <a:endParaRPr lang="en-US" altLang="en-US" sz="3200" dirty="0">
              <a:latin typeface="Times New Roman" panose="02020603050405020304" pitchFamily="18" charset="0"/>
              <a:ea typeface="MS PGothic" panose="020B0600070205080204" pitchFamily="34" charset="-128"/>
            </a:endParaRPr>
          </a:p>
        </p:txBody>
      </p:sp>
      <p:sp>
        <p:nvSpPr>
          <p:cNvPr id="34" name="Rectangle 33"/>
          <p:cNvSpPr/>
          <p:nvPr/>
        </p:nvSpPr>
        <p:spPr>
          <a:xfrm>
            <a:off x="1866947" y="6198418"/>
            <a:ext cx="4152853" cy="461665"/>
          </a:xfrm>
          <a:prstGeom prst="rect">
            <a:avLst/>
          </a:prstGeom>
        </p:spPr>
        <p:txBody>
          <a:bodyPr wrap="square">
            <a:spAutoFit/>
          </a:bodyPr>
          <a:lstStyle/>
          <a:p>
            <a:pPr algn="ctr"/>
            <a:r>
              <a:rPr lang="en-US" altLang="en-US" sz="2400" kern="0" dirty="0" smtClean="0">
                <a:latin typeface="Times New Roman" panose="02020603050405020304" pitchFamily="18" charset="0"/>
                <a:cs typeface="Times New Roman" panose="02020603050405020304" pitchFamily="18" charset="0"/>
              </a:rPr>
              <a:t>OSHA Regulation: </a:t>
            </a:r>
            <a:r>
              <a:rPr lang="en-US" altLang="en-US" sz="2400" kern="0" dirty="0" smtClean="0">
                <a:latin typeface="Times New Roman" panose="02020603050405020304" pitchFamily="18" charset="0"/>
                <a:cs typeface="Times New Roman" panose="02020603050405020304" pitchFamily="18" charset="0"/>
                <a:hlinkClick r:id="rId3"/>
              </a:rPr>
              <a:t>1926.417</a:t>
            </a:r>
            <a:endParaRPr lang="en-US" sz="2400" dirty="0"/>
          </a:p>
        </p:txBody>
      </p:sp>
      <p:pic>
        <p:nvPicPr>
          <p:cNvPr id="8" name="Picture 7" descr="This figure shows the tagout of electrical equipment" title="Tagout"/>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248400" y="1699687"/>
            <a:ext cx="2819400" cy="4533900"/>
          </a:xfrm>
          <a:prstGeom prst="rect">
            <a:avLst/>
          </a:prstGeom>
        </p:spPr>
      </p:pic>
      <p:sp>
        <p:nvSpPr>
          <p:cNvPr id="11" name="Rectangle 10"/>
          <p:cNvSpPr/>
          <p:nvPr/>
        </p:nvSpPr>
        <p:spPr>
          <a:xfrm>
            <a:off x="6120290" y="4883201"/>
            <a:ext cx="861133" cy="1569660"/>
          </a:xfrm>
          <a:prstGeom prst="rect">
            <a:avLst/>
          </a:prstGeom>
        </p:spPr>
        <p:txBody>
          <a:bodyPr wrap="none">
            <a:spAutoFit/>
          </a:bodyPr>
          <a:lstStyle/>
          <a:p>
            <a:r>
              <a:rPr lang="en-US" altLang="en-US" sz="9600" b="1" dirty="0" smtClean="0">
                <a:solidFill>
                  <a:srgbClr val="00B050"/>
                </a:solidFill>
                <a:latin typeface="Times New Roman" panose="02020603050405020304" pitchFamily="18" charset="0"/>
                <a:cs typeface="Times New Roman" panose="02020603050405020304" pitchFamily="18" charset="0"/>
              </a:rPr>
              <a:t>√</a:t>
            </a:r>
            <a:endParaRPr lang="en-US" sz="9600" b="1" dirty="0">
              <a:solidFill>
                <a:srgbClr val="00B050"/>
              </a:solidFill>
            </a:endParaRPr>
          </a:p>
        </p:txBody>
      </p:sp>
    </p:spTree>
    <p:extLst>
      <p:ext uri="{BB962C8B-B14F-4D97-AF65-F5344CB8AC3E}">
        <p14:creationId xmlns:p14="http://schemas.microsoft.com/office/powerpoint/2010/main" val="103372515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6253" y="762000"/>
            <a:ext cx="8819147"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Follow Lockout/Tagout Procedures </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lstStyle/>
          <a:p>
            <a:fld id="{CE4D45F6-FF50-4BC5-8A2D-899CD8EC2ED8}" type="slidenum">
              <a:rPr lang="en-US" smtClean="0"/>
              <a:t>101</a:t>
            </a:fld>
            <a:endParaRPr lang="en-US" dirty="0"/>
          </a:p>
        </p:txBody>
      </p:sp>
      <p:sp>
        <p:nvSpPr>
          <p:cNvPr id="17" name="Rectangle 1"/>
          <p:cNvSpPr>
            <a:spLocks noChangeArrowheads="1"/>
          </p:cNvSpPr>
          <p:nvPr/>
        </p:nvSpPr>
        <p:spPr bwMode="auto">
          <a:xfrm>
            <a:off x="862528" y="2057400"/>
            <a:ext cx="718208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buClr>
                <a:srgbClr val="0000FF"/>
              </a:buClr>
            </a:pPr>
            <a:r>
              <a:rPr lang="en-US" altLang="en-US" sz="3200" b="1" dirty="0" smtClean="0">
                <a:latin typeface="Times New Roman" panose="02020603050405020304" pitchFamily="18" charset="0"/>
                <a:ea typeface="MS PGothic" panose="020B0600070205080204" pitchFamily="34" charset="-128"/>
                <a:cs typeface="AR PL UMing HK" charset="0"/>
                <a:hlinkClick r:id="rId3"/>
              </a:rPr>
              <a:t>Video - Case Study: Overhead Crane Servicing and Maintenance</a:t>
            </a:r>
            <a:endParaRPr lang="en-US" altLang="en-US" sz="3200" b="1" dirty="0">
              <a:latin typeface="Times New Roman" panose="02020603050405020304" pitchFamily="18" charset="0"/>
              <a:ea typeface="MS PGothic" panose="020B0600070205080204" pitchFamily="34" charset="-128"/>
              <a:cs typeface="AR PL UMing HK" charset="0"/>
            </a:endParaRPr>
          </a:p>
          <a:p>
            <a:pPr marL="457200" indent="-457200" eaLnBrk="1" hangingPunct="1">
              <a:buClr>
                <a:srgbClr val="0000FF"/>
              </a:buClr>
              <a:buFont typeface="Wingdings" panose="05000000000000000000" pitchFamily="2" charset="2"/>
              <a:buChar char="q"/>
            </a:pPr>
            <a:endParaRPr lang="en-US" altLang="en-US" sz="3200" dirty="0">
              <a:latin typeface="Times New Roman" panose="02020603050405020304" pitchFamily="18" charset="0"/>
              <a:ea typeface="MS PGothic" panose="020B0600070205080204" pitchFamily="34" charset="-128"/>
            </a:endParaRPr>
          </a:p>
        </p:txBody>
      </p:sp>
    </p:spTree>
    <p:extLst>
      <p:ext uri="{BB962C8B-B14F-4D97-AF65-F5344CB8AC3E}">
        <p14:creationId xmlns:p14="http://schemas.microsoft.com/office/powerpoint/2010/main" val="132193978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6253" y="762000"/>
            <a:ext cx="8819147"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Personal Protective Equipment</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lstStyle/>
          <a:p>
            <a:fld id="{CE4D45F6-FF50-4BC5-8A2D-899CD8EC2ED8}" type="slidenum">
              <a:rPr lang="en-US" smtClean="0"/>
              <a:t>102</a:t>
            </a:fld>
            <a:endParaRPr lang="en-US" dirty="0"/>
          </a:p>
        </p:txBody>
      </p:sp>
      <p:sp>
        <p:nvSpPr>
          <p:cNvPr id="11" name="Rectangle 10"/>
          <p:cNvSpPr/>
          <p:nvPr/>
        </p:nvSpPr>
        <p:spPr>
          <a:xfrm>
            <a:off x="209550" y="1308944"/>
            <a:ext cx="8782050" cy="584775"/>
          </a:xfrm>
          <a:prstGeom prst="rect">
            <a:avLst/>
          </a:prstGeom>
        </p:spPr>
        <p:txBody>
          <a:bodyPr wrap="square">
            <a:spAutoFit/>
          </a:bodyPr>
          <a:lstStyle/>
          <a:p>
            <a:pPr marL="457200" indent="-457200">
              <a:buClr>
                <a:srgbClr val="0000FF"/>
              </a:buClr>
              <a:buFont typeface="Wingdings" panose="05000000000000000000" pitchFamily="2" charset="2"/>
              <a:buChar char="q"/>
            </a:pPr>
            <a:r>
              <a:rPr lang="en-US" sz="3200" dirty="0" smtClean="0">
                <a:latin typeface="Times New Roman" panose="02020603050405020304" pitchFamily="18" charset="0"/>
                <a:ea typeface="MS PGothic" panose="020B0600070205080204" pitchFamily="34" charset="-128"/>
              </a:rPr>
              <a:t>Wear proper personal protective equipment (PPE)</a:t>
            </a:r>
            <a:endParaRPr lang="en-US" sz="3200" dirty="0"/>
          </a:p>
        </p:txBody>
      </p:sp>
      <p:sp>
        <p:nvSpPr>
          <p:cNvPr id="12" name="Rectangle 11"/>
          <p:cNvSpPr/>
          <p:nvPr/>
        </p:nvSpPr>
        <p:spPr>
          <a:xfrm>
            <a:off x="209550" y="2173888"/>
            <a:ext cx="3962400" cy="3108543"/>
          </a:xfrm>
          <a:prstGeom prst="rect">
            <a:avLst/>
          </a:prstGeom>
        </p:spPr>
        <p:txBody>
          <a:bodyPr wrap="square">
            <a:spAutoFit/>
          </a:bodyPr>
          <a:lstStyle/>
          <a:p>
            <a:pPr marL="0" lvl="1" algn="just">
              <a:buClr>
                <a:srgbClr val="3333FF"/>
              </a:buClr>
              <a:buFont typeface="Wingdings" panose="05000000000000000000" pitchFamily="2" charset="2"/>
              <a:buChar char="§"/>
            </a:pPr>
            <a:r>
              <a:rPr lang="en-US" altLang="en-US" sz="2800" dirty="0" smtClean="0">
                <a:latin typeface="Times New Roman" panose="02020603050405020304" pitchFamily="18" charset="0"/>
                <a:cs typeface="Times New Roman" panose="02020603050405020304" pitchFamily="18" charset="0"/>
              </a:rPr>
              <a:t> Safety glasses</a:t>
            </a:r>
          </a:p>
          <a:p>
            <a:pPr marL="0" lvl="1" algn="just">
              <a:buClr>
                <a:srgbClr val="3333FF"/>
              </a:buClr>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 </a:t>
            </a:r>
            <a:r>
              <a:rPr lang="en-US" altLang="en-US" sz="2800" dirty="0" smtClean="0">
                <a:latin typeface="Times New Roman" panose="02020603050405020304" pitchFamily="18" charset="0"/>
                <a:cs typeface="Times New Roman" panose="02020603050405020304" pitchFamily="18" charset="0"/>
              </a:rPr>
              <a:t>Face shields</a:t>
            </a:r>
          </a:p>
          <a:p>
            <a:pPr marL="0" lvl="1" algn="just">
              <a:buClr>
                <a:srgbClr val="3333FF"/>
              </a:buClr>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 </a:t>
            </a:r>
            <a:r>
              <a:rPr lang="en-US" altLang="en-US" sz="2800" dirty="0" smtClean="0">
                <a:latin typeface="Times New Roman" panose="02020603050405020304" pitchFamily="18" charset="0"/>
                <a:cs typeface="Times New Roman" panose="02020603050405020304" pitchFamily="18" charset="0"/>
              </a:rPr>
              <a:t>Insulating gloves</a:t>
            </a:r>
          </a:p>
          <a:p>
            <a:pPr marL="0" lvl="1" algn="just">
              <a:buClr>
                <a:srgbClr val="3333FF"/>
              </a:buClr>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 </a:t>
            </a:r>
            <a:r>
              <a:rPr lang="en-US" altLang="en-US" sz="2800" dirty="0" smtClean="0">
                <a:latin typeface="Times New Roman" panose="02020603050405020304" pitchFamily="18" charset="0"/>
                <a:cs typeface="Times New Roman" panose="02020603050405020304" pitchFamily="18" charset="0"/>
              </a:rPr>
              <a:t>Insulating sleeves</a:t>
            </a:r>
          </a:p>
          <a:p>
            <a:pPr marL="0" lvl="1" algn="just">
              <a:buClr>
                <a:srgbClr val="3333FF"/>
              </a:buClr>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 </a:t>
            </a:r>
            <a:r>
              <a:rPr lang="en-US" altLang="en-US" sz="2800" dirty="0" smtClean="0">
                <a:latin typeface="Times New Roman" panose="02020603050405020304" pitchFamily="18" charset="0"/>
                <a:cs typeface="Times New Roman" panose="02020603050405020304" pitchFamily="18" charset="0"/>
              </a:rPr>
              <a:t>Safety shoes</a:t>
            </a:r>
          </a:p>
          <a:p>
            <a:pPr marL="0" lvl="1" algn="just">
              <a:buClr>
                <a:srgbClr val="3333FF"/>
              </a:buClr>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 H</a:t>
            </a:r>
            <a:r>
              <a:rPr lang="en-US" altLang="en-US" sz="2800" dirty="0" smtClean="0">
                <a:latin typeface="Times New Roman" panose="02020603050405020304" pitchFamily="18" charset="0"/>
                <a:cs typeface="Times New Roman" panose="02020603050405020304" pitchFamily="18" charset="0"/>
              </a:rPr>
              <a:t>ard hats</a:t>
            </a:r>
          </a:p>
          <a:p>
            <a:pPr marL="0" lvl="1" algn="just">
              <a:buClr>
                <a:srgbClr val="3333FF"/>
              </a:buClr>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 </a:t>
            </a:r>
            <a:r>
              <a:rPr lang="en-US" altLang="en-US" sz="2800" dirty="0" smtClean="0">
                <a:latin typeface="Times New Roman" panose="02020603050405020304" pitchFamily="18" charset="0"/>
                <a:cs typeface="Times New Roman" panose="02020603050405020304" pitchFamily="18" charset="0"/>
              </a:rPr>
              <a:t>Flame resistant clothing</a:t>
            </a:r>
            <a:endParaRPr lang="en-US" altLang="en-US" sz="2800" dirty="0">
              <a:latin typeface="Times New Roman" panose="02020603050405020304" pitchFamily="18" charset="0"/>
              <a:cs typeface="Times New Roman" panose="02020603050405020304" pitchFamily="18" charset="0"/>
            </a:endParaRPr>
          </a:p>
        </p:txBody>
      </p:sp>
      <p:pic>
        <p:nvPicPr>
          <p:cNvPr id="13" name="Picture 12" descr="This figure shows typical PPEs" title="PP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00575" y="2016794"/>
            <a:ext cx="4114800" cy="3077871"/>
          </a:xfrm>
          <a:prstGeom prst="rect">
            <a:avLst/>
          </a:prstGeom>
        </p:spPr>
      </p:pic>
      <p:sp>
        <p:nvSpPr>
          <p:cNvPr id="14" name="Rectangle 13"/>
          <p:cNvSpPr/>
          <p:nvPr/>
        </p:nvSpPr>
        <p:spPr>
          <a:xfrm>
            <a:off x="266700" y="5497550"/>
            <a:ext cx="5943600" cy="1077218"/>
          </a:xfrm>
          <a:prstGeom prst="rect">
            <a:avLst/>
          </a:prstGeom>
        </p:spPr>
        <p:txBody>
          <a:bodyPr wrap="square">
            <a:spAutoFit/>
          </a:bodyPr>
          <a:lstStyle/>
          <a:p>
            <a:r>
              <a:rPr lang="en-US" sz="3200" dirty="0" smtClean="0">
                <a:latin typeface="Times New Roman" panose="02020603050405020304" pitchFamily="18" charset="0"/>
                <a:ea typeface="MS PGothic" panose="020B0600070205080204" pitchFamily="34" charset="-128"/>
              </a:rPr>
              <a:t>OSHA has special PPE requirements for electrical hazards</a:t>
            </a:r>
            <a:endParaRPr lang="en-US" sz="3200" dirty="0"/>
          </a:p>
        </p:txBody>
      </p:sp>
      <p:sp>
        <p:nvSpPr>
          <p:cNvPr id="15" name="Rectangle 14"/>
          <p:cNvSpPr/>
          <p:nvPr/>
        </p:nvSpPr>
        <p:spPr>
          <a:xfrm>
            <a:off x="5715000" y="5309784"/>
            <a:ext cx="2819399" cy="1200329"/>
          </a:xfrm>
          <a:prstGeom prst="rect">
            <a:avLst/>
          </a:prstGeom>
        </p:spPr>
        <p:txBody>
          <a:bodyPr wrap="square">
            <a:spAutoFit/>
          </a:bodyPr>
          <a:lstStyle/>
          <a:p>
            <a:pPr algn="ctr"/>
            <a:r>
              <a:rPr lang="en-US" altLang="en-US" sz="2400" kern="0" dirty="0" smtClean="0">
                <a:latin typeface="Times New Roman" panose="02020603050405020304" pitchFamily="18" charset="0"/>
                <a:cs typeface="Times New Roman" panose="02020603050405020304" pitchFamily="18" charset="0"/>
              </a:rPr>
              <a:t>OSHA Regulation: </a:t>
            </a:r>
            <a:r>
              <a:rPr lang="en-US" altLang="en-US" sz="2400" kern="0" dirty="0" smtClean="0">
                <a:latin typeface="Times New Roman" panose="02020603050405020304" pitchFamily="18" charset="0"/>
                <a:cs typeface="Times New Roman" panose="02020603050405020304" pitchFamily="18" charset="0"/>
                <a:hlinkClick r:id="rId4"/>
              </a:rPr>
              <a:t>1926.28</a:t>
            </a:r>
            <a:endParaRPr lang="en-US" altLang="en-US" sz="2400" kern="0" dirty="0" smtClean="0">
              <a:latin typeface="Times New Roman" panose="02020603050405020304" pitchFamily="18" charset="0"/>
              <a:cs typeface="Times New Roman" panose="02020603050405020304" pitchFamily="18" charset="0"/>
            </a:endParaRPr>
          </a:p>
          <a:p>
            <a:pPr algn="ctr"/>
            <a:r>
              <a:rPr lang="en-US" sz="2400" kern="0" dirty="0" smtClean="0">
                <a:latin typeface="Times New Roman" panose="02020603050405020304" pitchFamily="18" charset="0"/>
                <a:cs typeface="Times New Roman" panose="02020603050405020304" pitchFamily="18" charset="0"/>
                <a:hlinkClick r:id="rId5"/>
              </a:rPr>
              <a:t>1926.100</a:t>
            </a:r>
            <a:endParaRPr lang="en-US" sz="2400" dirty="0"/>
          </a:p>
        </p:txBody>
      </p:sp>
    </p:spTree>
    <p:extLst>
      <p:ext uri="{BB962C8B-B14F-4D97-AF65-F5344CB8AC3E}">
        <p14:creationId xmlns:p14="http://schemas.microsoft.com/office/powerpoint/2010/main" val="169455455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6253" y="762000"/>
            <a:ext cx="8819147"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 Personal Protective Equipment</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lstStyle/>
          <a:p>
            <a:fld id="{CE4D45F6-FF50-4BC5-8A2D-899CD8EC2ED8}" type="slidenum">
              <a:rPr lang="en-US" smtClean="0"/>
              <a:t>103</a:t>
            </a:fld>
            <a:endParaRPr lang="en-US" dirty="0"/>
          </a:p>
        </p:txBody>
      </p:sp>
      <p:sp>
        <p:nvSpPr>
          <p:cNvPr id="11" name="Rectangle 10"/>
          <p:cNvSpPr/>
          <p:nvPr/>
        </p:nvSpPr>
        <p:spPr>
          <a:xfrm>
            <a:off x="163830" y="1513328"/>
            <a:ext cx="8782050" cy="584775"/>
          </a:xfrm>
          <a:prstGeom prst="rect">
            <a:avLst/>
          </a:prstGeom>
        </p:spPr>
        <p:txBody>
          <a:bodyPr wrap="square">
            <a:spAutoFit/>
          </a:bodyPr>
          <a:lstStyle/>
          <a:p>
            <a:pPr marL="457200" indent="-457200">
              <a:buClr>
                <a:srgbClr val="0000FF"/>
              </a:buClr>
              <a:buFont typeface="Wingdings" panose="05000000000000000000" pitchFamily="2" charset="2"/>
              <a:buChar char="q"/>
            </a:pPr>
            <a:r>
              <a:rPr lang="en-US" sz="3200" dirty="0" smtClean="0">
                <a:latin typeface="Times New Roman" panose="02020603050405020304" pitchFamily="18" charset="0"/>
                <a:ea typeface="MS PGothic" panose="020B0600070205080204" pitchFamily="34" charset="-128"/>
              </a:rPr>
              <a:t>NFPA 70E is an standard for electrical safety</a:t>
            </a:r>
            <a:endParaRPr lang="en-US" sz="3200" dirty="0"/>
          </a:p>
        </p:txBody>
      </p:sp>
      <p:sp>
        <p:nvSpPr>
          <p:cNvPr id="17" name="Rectangle 16"/>
          <p:cNvSpPr/>
          <p:nvPr/>
        </p:nvSpPr>
        <p:spPr>
          <a:xfrm>
            <a:off x="283028" y="2328852"/>
            <a:ext cx="8662852" cy="3970318"/>
          </a:xfrm>
          <a:prstGeom prst="rect">
            <a:avLst/>
          </a:prstGeom>
        </p:spPr>
        <p:txBody>
          <a:bodyPr wrap="square">
            <a:spAutoFit/>
          </a:bodyPr>
          <a:lstStyle/>
          <a:p>
            <a:pPr marL="0" lvl="1" algn="just">
              <a:buClr>
                <a:srgbClr val="3333FF"/>
              </a:buClr>
              <a:buFont typeface="Wingdings" panose="05000000000000000000" pitchFamily="2" charset="2"/>
              <a:buChar char="§"/>
            </a:pPr>
            <a:r>
              <a:rPr lang="en-US" altLang="en-US" sz="28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ea typeface="MS PGothic" panose="020B0600070205080204" pitchFamily="34" charset="-128"/>
              </a:rPr>
              <a:t>NFPA </a:t>
            </a:r>
            <a:r>
              <a:rPr lang="en-US" sz="2800" dirty="0">
                <a:latin typeface="Times New Roman" panose="02020603050405020304" pitchFamily="18" charset="0"/>
                <a:ea typeface="MS PGothic" panose="020B0600070205080204" pitchFamily="34" charset="-128"/>
              </a:rPr>
              <a:t>(National Fire Protection </a:t>
            </a:r>
            <a:r>
              <a:rPr lang="en-US" sz="2800" dirty="0" smtClean="0">
                <a:latin typeface="Times New Roman" panose="02020603050405020304" pitchFamily="18" charset="0"/>
                <a:ea typeface="MS PGothic" panose="020B0600070205080204" pitchFamily="34" charset="-128"/>
              </a:rPr>
              <a:t>Association)</a:t>
            </a:r>
          </a:p>
          <a:p>
            <a:pPr marL="0" lvl="1" algn="just">
              <a:buClr>
                <a:srgbClr val="3333FF"/>
              </a:buClr>
              <a:buFont typeface="Wingdings" panose="05000000000000000000" pitchFamily="2" charset="2"/>
              <a:buChar char="§"/>
            </a:pPr>
            <a:endParaRPr lang="en-US" sz="2800" dirty="0" smtClean="0">
              <a:latin typeface="Times New Roman" panose="02020603050405020304" pitchFamily="18" charset="0"/>
              <a:ea typeface="MS PGothic" panose="020B0600070205080204" pitchFamily="34" charset="-128"/>
            </a:endParaRPr>
          </a:p>
          <a:p>
            <a:pPr marL="0" lvl="1" algn="just">
              <a:buClr>
                <a:srgbClr val="3333FF"/>
              </a:buClr>
              <a:buFont typeface="Wingdings" panose="05000000000000000000" pitchFamily="2" charset="2"/>
              <a:buChar char="§"/>
            </a:pPr>
            <a:r>
              <a:rPr lang="en-US" altLang="en-US" sz="2800" dirty="0" smtClean="0">
                <a:latin typeface="Times New Roman" panose="02020603050405020304" pitchFamily="18" charset="0"/>
                <a:cs typeface="Times New Roman" panose="02020603050405020304" pitchFamily="18" charset="0"/>
              </a:rPr>
              <a:t> Help </a:t>
            </a:r>
            <a:r>
              <a:rPr lang="en-US" altLang="en-US" sz="2800" dirty="0">
                <a:latin typeface="Times New Roman" panose="02020603050405020304" pitchFamily="18" charset="0"/>
                <a:cs typeface="Times New Roman" panose="02020603050405020304" pitchFamily="18" charset="0"/>
              </a:rPr>
              <a:t>avoid injuries and fatalities due to electrical </a:t>
            </a:r>
            <a:r>
              <a:rPr lang="en-US" altLang="en-US" sz="2800" dirty="0" smtClean="0">
                <a:latin typeface="Times New Roman" panose="02020603050405020304" pitchFamily="18" charset="0"/>
                <a:cs typeface="Times New Roman" panose="02020603050405020304" pitchFamily="18" charset="0"/>
              </a:rPr>
              <a:t>hazards</a:t>
            </a:r>
            <a:endParaRPr lang="en-US" sz="2800" dirty="0" smtClean="0">
              <a:latin typeface="Times New Roman" panose="02020603050405020304" pitchFamily="18" charset="0"/>
              <a:ea typeface="MS PGothic" panose="020B0600070205080204" pitchFamily="34" charset="-128"/>
            </a:endParaRPr>
          </a:p>
          <a:p>
            <a:pPr marL="0" lvl="1" algn="just">
              <a:buClr>
                <a:srgbClr val="3333FF"/>
              </a:buClr>
              <a:buFont typeface="Wingdings" panose="05000000000000000000" pitchFamily="2" charset="2"/>
              <a:buChar char="§"/>
            </a:pPr>
            <a:endParaRPr lang="en-US" sz="2800" dirty="0" smtClean="0">
              <a:latin typeface="Times New Roman" panose="02020603050405020304" pitchFamily="18" charset="0"/>
              <a:ea typeface="MS PGothic" panose="020B0600070205080204" pitchFamily="34" charset="-128"/>
            </a:endParaRPr>
          </a:p>
          <a:p>
            <a:pPr marL="0" lvl="1" algn="just">
              <a:buClr>
                <a:srgbClr val="3333FF"/>
              </a:buClr>
              <a:buFont typeface="Wingdings" panose="05000000000000000000" pitchFamily="2" charset="2"/>
              <a:buChar char="§"/>
            </a:pPr>
            <a:r>
              <a:rPr lang="en-US" sz="2800" dirty="0" smtClean="0">
                <a:latin typeface="Times New Roman" panose="02020603050405020304" pitchFamily="18" charset="0"/>
                <a:ea typeface="MS PGothic" panose="020B0600070205080204" pitchFamily="34" charset="-128"/>
              </a:rPr>
              <a:t> OSHA </a:t>
            </a:r>
            <a:r>
              <a:rPr lang="en-US" sz="2800" dirty="0">
                <a:latin typeface="Times New Roman" panose="02020603050405020304" pitchFamily="18" charset="0"/>
                <a:ea typeface="MS PGothic" panose="020B0600070205080204" pitchFamily="34" charset="-128"/>
              </a:rPr>
              <a:t>approaches NFPA 70E from both a standards perspective and an enforcement perspective. </a:t>
            </a:r>
            <a:r>
              <a:rPr lang="en-US" altLang="en-US" sz="2800" dirty="0">
                <a:latin typeface="Times New Roman" panose="02020603050405020304" pitchFamily="18" charset="0"/>
                <a:ea typeface="MS PGothic" panose="020B0600070205080204" pitchFamily="34" charset="-128"/>
              </a:rPr>
              <a:t> </a:t>
            </a:r>
          </a:p>
          <a:p>
            <a:pPr marL="0" lvl="1" algn="just">
              <a:buClr>
                <a:srgbClr val="3333FF"/>
              </a:buClr>
            </a:pPr>
            <a:endParaRPr lang="en-US" altLang="en-US" sz="2800" dirty="0" smtClean="0">
              <a:latin typeface="Times New Roman" panose="02020603050405020304" pitchFamily="18" charset="0"/>
              <a:cs typeface="Times New Roman" panose="02020603050405020304" pitchFamily="18" charset="0"/>
            </a:endParaRPr>
          </a:p>
          <a:p>
            <a:pPr marL="0" lvl="1" algn="just">
              <a:buClr>
                <a:srgbClr val="3333FF"/>
              </a:buClr>
              <a:buFont typeface="Wingdings" panose="05000000000000000000" pitchFamily="2" charset="2"/>
              <a:buChar char="§"/>
            </a:pPr>
            <a:r>
              <a:rPr lang="en-US" altLang="en-US" sz="2800" dirty="0" smtClean="0">
                <a:latin typeface="Times New Roman" panose="02020603050405020304" pitchFamily="18" charset="0"/>
                <a:cs typeface="Times New Roman" panose="02020603050405020304" pitchFamily="18" charset="0"/>
              </a:rPr>
              <a:t> Assist in complying with </a:t>
            </a:r>
            <a:r>
              <a:rPr lang="en-US" altLang="en-US" sz="2800" dirty="0" smtClean="0">
                <a:latin typeface="Times New Roman" panose="02020603050405020304" pitchFamily="18" charset="0"/>
                <a:cs typeface="Times New Roman" panose="02020603050405020304" pitchFamily="18" charset="0"/>
                <a:hlinkClick r:id="rId3"/>
              </a:rPr>
              <a:t>OSHA 1910 Subpart S</a:t>
            </a:r>
            <a:r>
              <a:rPr lang="en-US" altLang="en-US" sz="2800" dirty="0" smtClean="0">
                <a:latin typeface="Times New Roman" panose="02020603050405020304" pitchFamily="18" charset="0"/>
                <a:cs typeface="Times New Roman" panose="02020603050405020304" pitchFamily="18" charset="0"/>
              </a:rPr>
              <a:t> </a:t>
            </a:r>
            <a:r>
              <a:rPr lang="en-US" altLang="en-US" sz="2800" dirty="0">
                <a:latin typeface="Times New Roman" panose="02020603050405020304" pitchFamily="18" charset="0"/>
                <a:cs typeface="Times New Roman" panose="02020603050405020304" pitchFamily="18" charset="0"/>
              </a:rPr>
              <a:t>a</a:t>
            </a:r>
            <a:r>
              <a:rPr lang="en-US" altLang="en-US" sz="2800" dirty="0" smtClean="0">
                <a:latin typeface="Times New Roman" panose="02020603050405020304" pitchFamily="18" charset="0"/>
                <a:cs typeface="Times New Roman" panose="02020603050405020304" pitchFamily="18" charset="0"/>
              </a:rPr>
              <a:t>nd </a:t>
            </a:r>
            <a:r>
              <a:rPr lang="en-US" altLang="en-US" sz="2800" dirty="0" smtClean="0">
                <a:latin typeface="Times New Roman" panose="02020603050405020304" pitchFamily="18" charset="0"/>
                <a:cs typeface="Times New Roman" panose="02020603050405020304" pitchFamily="18" charset="0"/>
                <a:hlinkClick r:id="rId4"/>
              </a:rPr>
              <a:t>OSHA 1926 Subpart K </a:t>
            </a:r>
            <a:endParaRPr lang="en-US" altLang="en-US" sz="28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373355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0" y="5105400"/>
            <a:ext cx="2971800" cy="1193800"/>
          </a:xfrm>
        </p:spPr>
        <p:txBody>
          <a:bodyPr>
            <a:normAutofit fontScale="90000"/>
          </a:bodyPr>
          <a:lstStyle/>
          <a:p>
            <a:r>
              <a:rPr lang="en-US" sz="2400" dirty="0"/>
              <a:t/>
            </a:r>
            <a:br>
              <a:rPr lang="en-US" sz="2400" dirty="0"/>
            </a:br>
            <a:r>
              <a:rPr lang="en-US" sz="2400" dirty="0" smtClean="0">
                <a:solidFill>
                  <a:schemeClr val="tx1"/>
                </a:solidFill>
                <a:latin typeface="Times New Roman" panose="02020603050405020304" pitchFamily="18" charset="0"/>
                <a:ea typeface="+mn-ea"/>
                <a:cs typeface="Times New Roman" panose="02020603050405020304" pitchFamily="18" charset="0"/>
              </a:rPr>
              <a:t>2018 </a:t>
            </a:r>
            <a:r>
              <a:rPr lang="en-US" sz="2400" dirty="0">
                <a:solidFill>
                  <a:schemeClr val="tx1"/>
                </a:solidFill>
                <a:latin typeface="Times New Roman" panose="02020603050405020304" pitchFamily="18" charset="0"/>
                <a:ea typeface="+mn-ea"/>
                <a:cs typeface="Times New Roman" panose="02020603050405020304" pitchFamily="18" charset="0"/>
              </a:rPr>
              <a:t>edition of NFPA 70E: </a:t>
            </a:r>
            <a:r>
              <a:rPr lang="en-US" sz="2400" dirty="0">
                <a:latin typeface="Times New Roman" panose="02020603050405020304" pitchFamily="18" charset="0"/>
                <a:cs typeface="Times New Roman" panose="02020603050405020304" pitchFamily="18" charset="0"/>
              </a:rPr>
              <a:t>Table 1307.(C)(15)(c)</a:t>
            </a:r>
          </a:p>
        </p:txBody>
      </p:sp>
      <p:sp>
        <p:nvSpPr>
          <p:cNvPr id="4" name="Slide Number Placeholder 3"/>
          <p:cNvSpPr>
            <a:spLocks noGrp="1"/>
          </p:cNvSpPr>
          <p:nvPr>
            <p:ph type="sldNum" sz="quarter" idx="12"/>
          </p:nvPr>
        </p:nvSpPr>
        <p:spPr>
          <a:xfrm>
            <a:off x="7086600" y="6299200"/>
            <a:ext cx="2057400" cy="365125"/>
          </a:xfrm>
        </p:spPr>
        <p:txBody>
          <a:bodyPr/>
          <a:lstStyle/>
          <a:p>
            <a:fld id="{CE4D45F6-FF50-4BC5-8A2D-899CD8EC2ED8}" type="slidenum">
              <a:rPr lang="en-US" smtClean="0"/>
              <a:t>104</a:t>
            </a:fld>
            <a:endParaRPr lang="en-US" dirty="0"/>
          </a:p>
        </p:txBody>
      </p:sp>
      <p:pic>
        <p:nvPicPr>
          <p:cNvPr id="7" name="Picture 6" descr="PPE categories for arc flash" title="PPE categories for arc flash"/>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800" y="533400"/>
            <a:ext cx="5639037" cy="6061726"/>
          </a:xfrm>
          <a:prstGeom prst="rect">
            <a:avLst/>
          </a:prstGeom>
        </p:spPr>
      </p:pic>
    </p:spTree>
    <p:extLst>
      <p:ext uri="{BB962C8B-B14F-4D97-AF65-F5344CB8AC3E}">
        <p14:creationId xmlns:p14="http://schemas.microsoft.com/office/powerpoint/2010/main" val="374167250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6253" y="762000"/>
            <a:ext cx="8819147"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Personal Protective Equipment </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lstStyle/>
          <a:p>
            <a:fld id="{CE4D45F6-FF50-4BC5-8A2D-899CD8EC2ED8}" type="slidenum">
              <a:rPr lang="en-US" smtClean="0"/>
              <a:t>105</a:t>
            </a:fld>
            <a:endParaRPr lang="en-US" dirty="0"/>
          </a:p>
        </p:txBody>
      </p:sp>
      <p:sp>
        <p:nvSpPr>
          <p:cNvPr id="11" name="Rectangle 10"/>
          <p:cNvSpPr/>
          <p:nvPr/>
        </p:nvSpPr>
        <p:spPr>
          <a:xfrm>
            <a:off x="304800" y="2615625"/>
            <a:ext cx="7460859" cy="584775"/>
          </a:xfrm>
          <a:prstGeom prst="rect">
            <a:avLst/>
          </a:prstGeom>
        </p:spPr>
        <p:txBody>
          <a:bodyPr wrap="square">
            <a:spAutoFit/>
          </a:bodyPr>
          <a:lstStyle/>
          <a:p>
            <a:pPr marL="457200" indent="-457200">
              <a:buClr>
                <a:srgbClr val="0000FF"/>
              </a:buClr>
              <a:buFont typeface="Wingdings" panose="05000000000000000000" pitchFamily="2" charset="2"/>
              <a:buChar char="q"/>
            </a:pPr>
            <a:r>
              <a:rPr lang="en-US" sz="3200" dirty="0" smtClean="0">
                <a:latin typeface="Times New Roman" panose="02020603050405020304" pitchFamily="18" charset="0"/>
                <a:ea typeface="MS PGothic" panose="020B0600070205080204" pitchFamily="34" charset="-128"/>
              </a:rPr>
              <a:t>For example, types of hard hats</a:t>
            </a:r>
            <a:endParaRPr lang="en-US" sz="3200" dirty="0"/>
          </a:p>
        </p:txBody>
      </p:sp>
      <p:graphicFrame>
        <p:nvGraphicFramePr>
          <p:cNvPr id="16" name="Group 5" descr="It is a table showing the information of AWG, rating, and typical usage" title="AWG vs. rating and usage"/>
          <p:cNvGraphicFramePr>
            <a:graphicFrameLocks noGrp="1"/>
          </p:cNvGraphicFramePr>
          <p:nvPr>
            <p:extLst>
              <p:ext uri="{D42A27DB-BD31-4B8C-83A1-F6EECF244321}">
                <p14:modId xmlns:p14="http://schemas.microsoft.com/office/powerpoint/2010/main" val="307063654"/>
              </p:ext>
            </p:extLst>
          </p:nvPr>
        </p:nvGraphicFramePr>
        <p:xfrm>
          <a:off x="828174" y="3377675"/>
          <a:ext cx="7325226" cy="2468946"/>
        </p:xfrm>
        <a:graphic>
          <a:graphicData uri="http://schemas.openxmlformats.org/drawingml/2006/table">
            <a:tbl>
              <a:tblPr firstRow="1"/>
              <a:tblGrid>
                <a:gridCol w="2930090">
                  <a:extLst>
                    <a:ext uri="{9D8B030D-6E8A-4147-A177-3AD203B41FA5}">
                      <a16:colId xmlns:a16="http://schemas.microsoft.com/office/drawing/2014/main" val="1462568217"/>
                    </a:ext>
                  </a:extLst>
                </a:gridCol>
                <a:gridCol w="4395136">
                  <a:extLst>
                    <a:ext uri="{9D8B030D-6E8A-4147-A177-3AD203B41FA5}">
                      <a16:colId xmlns:a16="http://schemas.microsoft.com/office/drawing/2014/main" val="654433978"/>
                    </a:ext>
                  </a:extLst>
                </a:gridCol>
              </a:tblGrid>
              <a:tr h="914314">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400" b="1" i="0" u="none" strike="noStrike" cap="none" normalizeH="0" baseline="0" dirty="0" smtClean="0">
                          <a:ln>
                            <a:noFill/>
                          </a:ln>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Class of Hard Hat</a:t>
                      </a:r>
                    </a:p>
                  </a:txBody>
                  <a:tcPr marL="90001" marR="90001" marT="172499" marB="4677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400" b="1" i="0" u="none" strike="noStrike" cap="none" normalizeH="0" baseline="0" dirty="0" smtClean="0">
                          <a:ln>
                            <a:noFill/>
                          </a:ln>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Electrical Voltage Protection</a:t>
                      </a:r>
                    </a:p>
                  </a:txBody>
                  <a:tcPr marL="90001" marR="90001" marT="172499" marB="4677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extLst>
                  <a:ext uri="{0D108BD9-81ED-4DB2-BD59-A6C34878D82A}">
                    <a16:rowId xmlns:a16="http://schemas.microsoft.com/office/drawing/2014/main" val="642407261"/>
                  </a:ext>
                </a:extLst>
              </a:tr>
              <a:tr h="365823">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Class G (General)</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2,200 volts</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54442803"/>
                  </a:ext>
                </a:extLst>
              </a:tr>
              <a:tr h="369938">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Class E (Electrical)</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20,000 volts</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79900000"/>
                  </a:ext>
                </a:extLst>
              </a:tr>
              <a:tr h="640180">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Class C (Conductive)</a:t>
                      </a:r>
                      <a:endParaRPr kumimoji="0" lang="en-US" altLang="en-US" sz="3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No electrical hazards protection</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468515047"/>
                  </a:ext>
                </a:extLst>
              </a:tr>
            </a:tbl>
          </a:graphicData>
        </a:graphic>
      </p:graphicFrame>
      <p:sp>
        <p:nvSpPr>
          <p:cNvPr id="17" name="Rectangle 16"/>
          <p:cNvSpPr/>
          <p:nvPr/>
        </p:nvSpPr>
        <p:spPr>
          <a:xfrm>
            <a:off x="304800" y="1405662"/>
            <a:ext cx="7460859" cy="584775"/>
          </a:xfrm>
          <a:prstGeom prst="rect">
            <a:avLst/>
          </a:prstGeom>
        </p:spPr>
        <p:txBody>
          <a:bodyPr wrap="square">
            <a:spAutoFit/>
          </a:bodyPr>
          <a:lstStyle/>
          <a:p>
            <a:pPr marL="457200" indent="-457200">
              <a:buClr>
                <a:srgbClr val="0000FF"/>
              </a:buClr>
              <a:buFont typeface="Wingdings" panose="05000000000000000000" pitchFamily="2" charset="2"/>
              <a:buChar char="q"/>
            </a:pPr>
            <a:r>
              <a:rPr lang="en-US" sz="3200" dirty="0" smtClean="0">
                <a:latin typeface="Times New Roman" panose="02020603050405020304" pitchFamily="18" charset="0"/>
                <a:ea typeface="MS PGothic" panose="020B0600070205080204" pitchFamily="34" charset="-128"/>
              </a:rPr>
              <a:t>Not any PPE device works for everyone</a:t>
            </a:r>
            <a:endParaRPr lang="en-US" sz="3200" dirty="0"/>
          </a:p>
        </p:txBody>
      </p:sp>
      <p:sp>
        <p:nvSpPr>
          <p:cNvPr id="18" name="Rectangle 17"/>
          <p:cNvSpPr/>
          <p:nvPr/>
        </p:nvSpPr>
        <p:spPr>
          <a:xfrm>
            <a:off x="3965917" y="2120786"/>
            <a:ext cx="5105400" cy="461665"/>
          </a:xfrm>
          <a:prstGeom prst="rect">
            <a:avLst/>
          </a:prstGeom>
        </p:spPr>
        <p:txBody>
          <a:bodyPr wrap="square">
            <a:spAutoFit/>
          </a:bodyPr>
          <a:lstStyle/>
          <a:p>
            <a:pPr algn="ctr"/>
            <a:r>
              <a:rPr lang="en-US" altLang="en-US" sz="2400" kern="0" dirty="0" smtClean="0">
                <a:latin typeface="Times New Roman" panose="02020603050405020304" pitchFamily="18" charset="0"/>
                <a:cs typeface="Times New Roman" panose="02020603050405020304" pitchFamily="18" charset="0"/>
              </a:rPr>
              <a:t>OSHA Regulation: </a:t>
            </a:r>
            <a:r>
              <a:rPr lang="en-US" altLang="en-US" sz="2400" kern="0" dirty="0" smtClean="0">
                <a:latin typeface="Times New Roman" panose="02020603050405020304" pitchFamily="18" charset="0"/>
                <a:cs typeface="Times New Roman" panose="02020603050405020304" pitchFamily="18" charset="0"/>
                <a:hlinkClick r:id="rId3"/>
              </a:rPr>
              <a:t>1926.28</a:t>
            </a:r>
            <a:r>
              <a:rPr lang="en-US" altLang="en-US" sz="2400" kern="0" dirty="0" smtClean="0">
                <a:latin typeface="Times New Roman" panose="02020603050405020304" pitchFamily="18" charset="0"/>
                <a:cs typeface="Times New Roman" panose="02020603050405020304" pitchFamily="18" charset="0"/>
              </a:rPr>
              <a:t>, </a:t>
            </a:r>
            <a:r>
              <a:rPr lang="en-US" sz="2400" kern="0" dirty="0" smtClean="0">
                <a:latin typeface="Times New Roman" panose="02020603050405020304" pitchFamily="18" charset="0"/>
                <a:cs typeface="Times New Roman" panose="02020603050405020304" pitchFamily="18" charset="0"/>
                <a:hlinkClick r:id="rId4"/>
              </a:rPr>
              <a:t>1926.100</a:t>
            </a:r>
            <a:endParaRPr lang="en-US" sz="2400" dirty="0"/>
          </a:p>
        </p:txBody>
      </p:sp>
      <p:sp>
        <p:nvSpPr>
          <p:cNvPr id="19" name="Rectangle 18"/>
          <p:cNvSpPr/>
          <p:nvPr/>
        </p:nvSpPr>
        <p:spPr>
          <a:xfrm>
            <a:off x="2133600" y="6020097"/>
            <a:ext cx="5105400" cy="461665"/>
          </a:xfrm>
          <a:prstGeom prst="rect">
            <a:avLst/>
          </a:prstGeom>
        </p:spPr>
        <p:txBody>
          <a:bodyPr wrap="square">
            <a:spAutoFit/>
          </a:bodyPr>
          <a:lstStyle/>
          <a:p>
            <a:pPr algn="ctr"/>
            <a:r>
              <a:rPr lang="en-US" altLang="en-US" sz="2400" kern="0" dirty="0" smtClean="0">
                <a:latin typeface="Times New Roman" panose="02020603050405020304" pitchFamily="18" charset="0"/>
                <a:cs typeface="Times New Roman" panose="02020603050405020304" pitchFamily="18" charset="0"/>
                <a:hlinkClick r:id="rId5"/>
              </a:rPr>
              <a:t>OSHA PPE Requirement</a:t>
            </a:r>
            <a:endParaRPr lang="en-US" sz="2400" dirty="0"/>
          </a:p>
        </p:txBody>
      </p:sp>
    </p:spTree>
    <p:extLst>
      <p:ext uri="{BB962C8B-B14F-4D97-AF65-F5344CB8AC3E}">
        <p14:creationId xmlns:p14="http://schemas.microsoft.com/office/powerpoint/2010/main" val="203938470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990600"/>
            <a:ext cx="8819147"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Personal Protective Equipment</a:t>
            </a:r>
            <a:br>
              <a:rPr lang="en-GB" altLang="en-US" dirty="0" smtClean="0">
                <a:latin typeface="Times New Roman" panose="02020603050405020304" pitchFamily="18" charset="0"/>
                <a:ea typeface="SimSun" panose="02010600030101010101" pitchFamily="2" charset="-122"/>
              </a:rPr>
            </a:b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lstStyle/>
          <a:p>
            <a:fld id="{CE4D45F6-FF50-4BC5-8A2D-899CD8EC2ED8}" type="slidenum">
              <a:rPr lang="en-US" smtClean="0"/>
              <a:t>106</a:t>
            </a:fld>
            <a:endParaRPr lang="en-US" dirty="0"/>
          </a:p>
        </p:txBody>
      </p:sp>
      <p:sp>
        <p:nvSpPr>
          <p:cNvPr id="8" name="Rectangle 7"/>
          <p:cNvSpPr/>
          <p:nvPr/>
        </p:nvSpPr>
        <p:spPr>
          <a:xfrm>
            <a:off x="209550" y="1593146"/>
            <a:ext cx="8782050" cy="584775"/>
          </a:xfrm>
          <a:prstGeom prst="rect">
            <a:avLst/>
          </a:prstGeom>
        </p:spPr>
        <p:txBody>
          <a:bodyPr wrap="square">
            <a:spAutoFit/>
          </a:bodyPr>
          <a:lstStyle/>
          <a:p>
            <a:pPr marL="457200" indent="-457200">
              <a:buClr>
                <a:srgbClr val="0000FF"/>
              </a:buClr>
              <a:buFont typeface="Wingdings" panose="05000000000000000000" pitchFamily="2" charset="2"/>
              <a:buChar char="q"/>
            </a:pPr>
            <a:r>
              <a:rPr lang="en-US" sz="3200" dirty="0" smtClean="0">
                <a:latin typeface="Times New Roman" panose="02020603050405020304" pitchFamily="18" charset="0"/>
                <a:ea typeface="MS PGothic" panose="020B0600070205080204" pitchFamily="34" charset="-128"/>
              </a:rPr>
              <a:t>Do not wear metal hard hats near electrical lines</a:t>
            </a:r>
            <a:endParaRPr lang="en-US" sz="3200" dirty="0"/>
          </a:p>
        </p:txBody>
      </p:sp>
      <p:pic>
        <p:nvPicPr>
          <p:cNvPr id="15" name="Picture 14" descr="It is a picture of class C hard hat" title="class C hard hat"/>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7200" y="2483584"/>
            <a:ext cx="3810532" cy="3524742"/>
          </a:xfrm>
          <a:prstGeom prst="rect">
            <a:avLst/>
          </a:prstGeom>
        </p:spPr>
      </p:pic>
      <p:sp>
        <p:nvSpPr>
          <p:cNvPr id="16" name="Rectangle 15"/>
          <p:cNvSpPr/>
          <p:nvPr/>
        </p:nvSpPr>
        <p:spPr>
          <a:xfrm>
            <a:off x="3124200" y="4540984"/>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pic>
        <p:nvPicPr>
          <p:cNvPr id="17" name="Picture 16" descr="This is a picture of class A/B hard hat" title="Class A/B hard ha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76800" y="2483584"/>
            <a:ext cx="3637986" cy="3524742"/>
          </a:xfrm>
          <a:prstGeom prst="rect">
            <a:avLst/>
          </a:prstGeom>
        </p:spPr>
      </p:pic>
      <p:sp>
        <p:nvSpPr>
          <p:cNvPr id="18" name="Rectangle 17"/>
          <p:cNvSpPr/>
          <p:nvPr/>
        </p:nvSpPr>
        <p:spPr>
          <a:xfrm>
            <a:off x="685800" y="5423551"/>
            <a:ext cx="3071675" cy="584775"/>
          </a:xfrm>
          <a:prstGeom prst="rect">
            <a:avLst/>
          </a:prstGeom>
        </p:spPr>
        <p:txBody>
          <a:bodyPr wrap="none">
            <a:spAutoFit/>
          </a:bodyPr>
          <a:lstStyle/>
          <a:p>
            <a:r>
              <a:rPr lang="en-US" sz="3200" dirty="0" smtClean="0">
                <a:solidFill>
                  <a:schemeClr val="bg1"/>
                </a:solidFill>
                <a:latin typeface="Times New Roman" panose="02020603050405020304" pitchFamily="18" charset="0"/>
                <a:ea typeface="MS PGothic" panose="020B0600070205080204" pitchFamily="34" charset="-128"/>
              </a:rPr>
              <a:t>Class C Hard Hat</a:t>
            </a:r>
            <a:endParaRPr lang="en-US" sz="3200" dirty="0">
              <a:solidFill>
                <a:schemeClr val="bg1"/>
              </a:solidFill>
            </a:endParaRPr>
          </a:p>
        </p:txBody>
      </p:sp>
      <p:sp>
        <p:nvSpPr>
          <p:cNvPr id="19" name="Rectangle 18"/>
          <p:cNvSpPr/>
          <p:nvPr/>
        </p:nvSpPr>
        <p:spPr>
          <a:xfrm>
            <a:off x="5029200" y="5360938"/>
            <a:ext cx="3457998" cy="584775"/>
          </a:xfrm>
          <a:prstGeom prst="rect">
            <a:avLst/>
          </a:prstGeom>
        </p:spPr>
        <p:txBody>
          <a:bodyPr wrap="none">
            <a:spAutoFit/>
          </a:bodyPr>
          <a:lstStyle/>
          <a:p>
            <a:r>
              <a:rPr lang="en-US" sz="3200" dirty="0" smtClean="0">
                <a:solidFill>
                  <a:schemeClr val="bg1"/>
                </a:solidFill>
                <a:latin typeface="Times New Roman" panose="02020603050405020304" pitchFamily="18" charset="0"/>
                <a:ea typeface="MS PGothic" panose="020B0600070205080204" pitchFamily="34" charset="-128"/>
              </a:rPr>
              <a:t>Class E/G Hard Hat</a:t>
            </a:r>
            <a:endParaRPr lang="en-US" sz="3200" dirty="0">
              <a:solidFill>
                <a:schemeClr val="bg1"/>
              </a:solidFill>
            </a:endParaRPr>
          </a:p>
        </p:txBody>
      </p:sp>
      <p:sp>
        <p:nvSpPr>
          <p:cNvPr id="20" name="Rectangle 19"/>
          <p:cNvSpPr/>
          <p:nvPr/>
        </p:nvSpPr>
        <p:spPr>
          <a:xfrm>
            <a:off x="6195875" y="4076045"/>
            <a:ext cx="1305589" cy="1569660"/>
          </a:xfrm>
          <a:prstGeom prst="rect">
            <a:avLst/>
          </a:prstGeom>
        </p:spPr>
        <p:txBody>
          <a:bodyPr wrap="square">
            <a:spAutoFit/>
          </a:bodyPr>
          <a:lstStyle/>
          <a:p>
            <a:r>
              <a:rPr lang="en-US" altLang="en-US" sz="9600" b="1" dirty="0" smtClean="0">
                <a:solidFill>
                  <a:srgbClr val="00B050"/>
                </a:solidFill>
                <a:latin typeface="Times New Roman" panose="02020603050405020304" pitchFamily="18" charset="0"/>
                <a:cs typeface="Times New Roman" panose="02020603050405020304" pitchFamily="18" charset="0"/>
              </a:rPr>
              <a:t>√</a:t>
            </a:r>
            <a:endParaRPr lang="en-US" sz="9600" b="1" dirty="0">
              <a:solidFill>
                <a:srgbClr val="00B050"/>
              </a:solidFill>
            </a:endParaRPr>
          </a:p>
        </p:txBody>
      </p:sp>
      <p:sp>
        <p:nvSpPr>
          <p:cNvPr id="12" name="Rectangle 11"/>
          <p:cNvSpPr/>
          <p:nvPr/>
        </p:nvSpPr>
        <p:spPr>
          <a:xfrm>
            <a:off x="1295400" y="6168683"/>
            <a:ext cx="6206064" cy="461665"/>
          </a:xfrm>
          <a:prstGeom prst="rect">
            <a:avLst/>
          </a:prstGeom>
        </p:spPr>
        <p:txBody>
          <a:bodyPr wrap="square">
            <a:spAutoFit/>
          </a:bodyPr>
          <a:lstStyle/>
          <a:p>
            <a:pPr algn="ctr"/>
            <a:r>
              <a:rPr lang="en-US" altLang="en-US" sz="2400" kern="0" dirty="0" smtClean="0">
                <a:latin typeface="Times New Roman" panose="02020603050405020304" pitchFamily="18" charset="0"/>
                <a:cs typeface="Times New Roman" panose="02020603050405020304" pitchFamily="18" charset="0"/>
              </a:rPr>
              <a:t>OSHA Regulation for Hard Hat Usage: </a:t>
            </a:r>
            <a:r>
              <a:rPr lang="en-US" altLang="en-US" sz="2400" kern="0" dirty="0" smtClean="0">
                <a:latin typeface="Times New Roman" panose="02020603050405020304" pitchFamily="18" charset="0"/>
                <a:cs typeface="Times New Roman" panose="02020603050405020304" pitchFamily="18" charset="0"/>
                <a:hlinkClick r:id="rId5"/>
              </a:rPr>
              <a:t>1926.100</a:t>
            </a:r>
            <a:endParaRPr lang="en-US" sz="2400" dirty="0"/>
          </a:p>
        </p:txBody>
      </p:sp>
      <p:sp>
        <p:nvSpPr>
          <p:cNvPr id="14" name="Rounded Rectangle 19" descr="It shows the picture of protected conductors" title="conductor protection"/>
          <p:cNvSpPr>
            <a:spLocks noChangeArrowheads="1"/>
          </p:cNvSpPr>
          <p:nvPr/>
        </p:nvSpPr>
        <p:spPr bwMode="auto">
          <a:xfrm rot="869479">
            <a:off x="496689" y="3756845"/>
            <a:ext cx="2149456" cy="783521"/>
          </a:xfrm>
          <a:prstGeom prst="roundRect">
            <a:avLst>
              <a:gd name="adj" fmla="val 16667"/>
            </a:avLst>
          </a:prstGeom>
          <a:noFill/>
          <a:ln w="47625">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SzPct val="100000"/>
              <a:buFont typeface="Times New Roman" panose="02020603050405020304" pitchFamily="18" charset="0"/>
              <a:buNone/>
            </a:pPr>
            <a:endParaRPr lang="en-US" altLang="en-US" dirty="0">
              <a:cs typeface="Arial" panose="020B0604020202020204" pitchFamily="34" charset="0"/>
            </a:endParaRPr>
          </a:p>
        </p:txBody>
      </p:sp>
      <p:cxnSp>
        <p:nvCxnSpPr>
          <p:cNvPr id="21" name="Straight Arrow Connector 4" descr="It shows the location of unused openings in the figure" title="arrow"/>
          <p:cNvCxnSpPr>
            <a:cxnSpLocks noChangeShapeType="1"/>
          </p:cNvCxnSpPr>
          <p:nvPr/>
        </p:nvCxnSpPr>
        <p:spPr bwMode="auto">
          <a:xfrm flipH="1">
            <a:off x="1905000" y="2208129"/>
            <a:ext cx="1219200" cy="1576914"/>
          </a:xfrm>
          <a:prstGeom prst="straightConnector1">
            <a:avLst/>
          </a:prstGeom>
          <a:noFill/>
          <a:ln w="28575">
            <a:solidFill>
              <a:srgbClr val="FF0000"/>
            </a:solidFill>
            <a:round/>
            <a:headEnd/>
            <a:tailEnd type="triangle" w="med" len="med"/>
          </a:ln>
          <a:effectLst>
            <a:outerShdw dist="17961" dir="2700000" algn="ctr" rotWithShape="0">
              <a:srgbClr val="000000"/>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548236104"/>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6253" y="762000"/>
            <a:ext cx="8819147"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 Personal Protective Equipment </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lstStyle/>
          <a:p>
            <a:fld id="{CE4D45F6-FF50-4BC5-8A2D-899CD8EC2ED8}" type="slidenum">
              <a:rPr lang="en-US" smtClean="0"/>
              <a:t>107</a:t>
            </a:fld>
            <a:endParaRPr lang="en-US" dirty="0"/>
          </a:p>
        </p:txBody>
      </p:sp>
      <p:sp>
        <p:nvSpPr>
          <p:cNvPr id="8" name="Rectangle 7"/>
          <p:cNvSpPr/>
          <p:nvPr/>
        </p:nvSpPr>
        <p:spPr>
          <a:xfrm>
            <a:off x="209550" y="1447800"/>
            <a:ext cx="8782050" cy="584775"/>
          </a:xfrm>
          <a:prstGeom prst="rect">
            <a:avLst/>
          </a:prstGeom>
        </p:spPr>
        <p:txBody>
          <a:bodyPr wrap="square">
            <a:spAutoFit/>
          </a:bodyPr>
          <a:lstStyle/>
          <a:p>
            <a:pPr marL="457200" indent="-457200">
              <a:buClr>
                <a:srgbClr val="0000FF"/>
              </a:buClr>
              <a:buFont typeface="Wingdings" panose="05000000000000000000" pitchFamily="2" charset="2"/>
              <a:buChar char="q"/>
            </a:pPr>
            <a:r>
              <a:rPr lang="en-US" sz="3200" dirty="0" smtClean="0">
                <a:latin typeface="Times New Roman" panose="02020603050405020304" pitchFamily="18" charset="0"/>
                <a:ea typeface="MS PGothic" panose="020B0600070205080204" pitchFamily="34" charset="-128"/>
              </a:rPr>
              <a:t> A label of certification shows its class type</a:t>
            </a:r>
            <a:endParaRPr lang="en-US" sz="3200" dirty="0"/>
          </a:p>
        </p:txBody>
      </p:sp>
      <p:sp>
        <p:nvSpPr>
          <p:cNvPr id="18" name="Rectangle 17"/>
          <p:cNvSpPr/>
          <p:nvPr/>
        </p:nvSpPr>
        <p:spPr>
          <a:xfrm>
            <a:off x="685800" y="5423551"/>
            <a:ext cx="3071675" cy="584775"/>
          </a:xfrm>
          <a:prstGeom prst="rect">
            <a:avLst/>
          </a:prstGeom>
        </p:spPr>
        <p:txBody>
          <a:bodyPr wrap="none">
            <a:spAutoFit/>
          </a:bodyPr>
          <a:lstStyle/>
          <a:p>
            <a:r>
              <a:rPr lang="en-US" sz="3200" dirty="0" smtClean="0">
                <a:solidFill>
                  <a:schemeClr val="bg1"/>
                </a:solidFill>
                <a:latin typeface="Times New Roman" panose="02020603050405020304" pitchFamily="18" charset="0"/>
                <a:ea typeface="MS PGothic" panose="020B0600070205080204" pitchFamily="34" charset="-128"/>
              </a:rPr>
              <a:t>Class C Hard Hat</a:t>
            </a:r>
            <a:endParaRPr lang="en-US" sz="3200" dirty="0">
              <a:solidFill>
                <a:schemeClr val="bg1"/>
              </a:solidFill>
            </a:endParaRPr>
          </a:p>
        </p:txBody>
      </p:sp>
      <p:sp>
        <p:nvSpPr>
          <p:cNvPr id="19" name="Rectangle 18"/>
          <p:cNvSpPr/>
          <p:nvPr/>
        </p:nvSpPr>
        <p:spPr>
          <a:xfrm>
            <a:off x="5029200" y="5360938"/>
            <a:ext cx="3459409" cy="584775"/>
          </a:xfrm>
          <a:prstGeom prst="rect">
            <a:avLst/>
          </a:prstGeom>
        </p:spPr>
        <p:txBody>
          <a:bodyPr wrap="none">
            <a:spAutoFit/>
          </a:bodyPr>
          <a:lstStyle/>
          <a:p>
            <a:r>
              <a:rPr lang="en-US" sz="3200" dirty="0" smtClean="0">
                <a:solidFill>
                  <a:schemeClr val="bg1"/>
                </a:solidFill>
                <a:latin typeface="Times New Roman" panose="02020603050405020304" pitchFamily="18" charset="0"/>
                <a:ea typeface="MS PGothic" panose="020B0600070205080204" pitchFamily="34" charset="-128"/>
              </a:rPr>
              <a:t>Class A/B Hard Hat</a:t>
            </a:r>
            <a:endParaRPr lang="en-US" sz="3200" dirty="0">
              <a:solidFill>
                <a:schemeClr val="bg1"/>
              </a:solidFill>
            </a:endParaRPr>
          </a:p>
        </p:txBody>
      </p:sp>
      <p:pic>
        <p:nvPicPr>
          <p:cNvPr id="4" name="Picture 3" descr="It shows the class type of hard hat" title="label"/>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000" y="2057400"/>
            <a:ext cx="7715829" cy="4490069"/>
          </a:xfrm>
          <a:prstGeom prst="rect">
            <a:avLst/>
          </a:prstGeom>
        </p:spPr>
      </p:pic>
      <p:sp>
        <p:nvSpPr>
          <p:cNvPr id="21" name="Rounded Rectangle 19" descr="It shows the picture of protected conductors" title="conductor protection"/>
          <p:cNvSpPr>
            <a:spLocks noChangeArrowheads="1"/>
          </p:cNvSpPr>
          <p:nvPr/>
        </p:nvSpPr>
        <p:spPr bwMode="auto">
          <a:xfrm rot="869479">
            <a:off x="1642585" y="4042855"/>
            <a:ext cx="2149456" cy="380629"/>
          </a:xfrm>
          <a:prstGeom prst="roundRect">
            <a:avLst>
              <a:gd name="adj" fmla="val 16667"/>
            </a:avLst>
          </a:prstGeom>
          <a:noFill/>
          <a:ln w="47625">
            <a:solidFill>
              <a:srgbClr val="FF0000"/>
            </a:solidFill>
            <a:prstDash val="sysDash"/>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SzPct val="100000"/>
              <a:buFont typeface="Times New Roman" panose="02020603050405020304" pitchFamily="18" charset="0"/>
              <a:buNone/>
            </a:pPr>
            <a:endParaRPr lang="en-US" altLang="en-US" dirty="0">
              <a:cs typeface="Arial" panose="020B0604020202020204" pitchFamily="34" charset="0"/>
            </a:endParaRPr>
          </a:p>
        </p:txBody>
      </p:sp>
    </p:spTree>
    <p:extLst>
      <p:ext uri="{BB962C8B-B14F-4D97-AF65-F5344CB8AC3E}">
        <p14:creationId xmlns:p14="http://schemas.microsoft.com/office/powerpoint/2010/main" val="316179931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6253" y="762000"/>
            <a:ext cx="8819147"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Isolate Electrical Parts</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lstStyle/>
          <a:p>
            <a:fld id="{CE4D45F6-FF50-4BC5-8A2D-899CD8EC2ED8}" type="slidenum">
              <a:rPr lang="en-US" smtClean="0"/>
              <a:t>108</a:t>
            </a:fld>
            <a:endParaRPr lang="en-US" dirty="0"/>
          </a:p>
        </p:txBody>
      </p:sp>
      <p:sp>
        <p:nvSpPr>
          <p:cNvPr id="18" name="Rectangle 17"/>
          <p:cNvSpPr/>
          <p:nvPr/>
        </p:nvSpPr>
        <p:spPr>
          <a:xfrm>
            <a:off x="685800" y="5423551"/>
            <a:ext cx="3071675" cy="584775"/>
          </a:xfrm>
          <a:prstGeom prst="rect">
            <a:avLst/>
          </a:prstGeom>
        </p:spPr>
        <p:txBody>
          <a:bodyPr wrap="none">
            <a:spAutoFit/>
          </a:bodyPr>
          <a:lstStyle/>
          <a:p>
            <a:r>
              <a:rPr lang="en-US" sz="3200" dirty="0" smtClean="0">
                <a:solidFill>
                  <a:schemeClr val="bg1"/>
                </a:solidFill>
                <a:latin typeface="Times New Roman" panose="02020603050405020304" pitchFamily="18" charset="0"/>
                <a:ea typeface="MS PGothic" panose="020B0600070205080204" pitchFamily="34" charset="-128"/>
              </a:rPr>
              <a:t>Class C Hard Hat</a:t>
            </a:r>
            <a:endParaRPr lang="en-US" sz="3200" dirty="0">
              <a:solidFill>
                <a:schemeClr val="bg1"/>
              </a:solidFill>
            </a:endParaRPr>
          </a:p>
        </p:txBody>
      </p:sp>
      <p:sp>
        <p:nvSpPr>
          <p:cNvPr id="19" name="Rectangle 18"/>
          <p:cNvSpPr/>
          <p:nvPr/>
        </p:nvSpPr>
        <p:spPr>
          <a:xfrm>
            <a:off x="5029200" y="5360938"/>
            <a:ext cx="3459409" cy="584775"/>
          </a:xfrm>
          <a:prstGeom prst="rect">
            <a:avLst/>
          </a:prstGeom>
        </p:spPr>
        <p:txBody>
          <a:bodyPr wrap="none">
            <a:spAutoFit/>
          </a:bodyPr>
          <a:lstStyle/>
          <a:p>
            <a:r>
              <a:rPr lang="en-US" sz="3200" dirty="0" smtClean="0">
                <a:solidFill>
                  <a:schemeClr val="bg1"/>
                </a:solidFill>
                <a:latin typeface="Times New Roman" panose="02020603050405020304" pitchFamily="18" charset="0"/>
                <a:ea typeface="MS PGothic" panose="020B0600070205080204" pitchFamily="34" charset="-128"/>
              </a:rPr>
              <a:t>Class A/B Hard Hat</a:t>
            </a:r>
            <a:endParaRPr lang="en-US" sz="3200" dirty="0">
              <a:solidFill>
                <a:schemeClr val="bg1"/>
              </a:solidFill>
            </a:endParaRPr>
          </a:p>
        </p:txBody>
      </p:sp>
      <p:sp>
        <p:nvSpPr>
          <p:cNvPr id="13" name="Rectangle 12"/>
          <p:cNvSpPr/>
          <p:nvPr/>
        </p:nvSpPr>
        <p:spPr>
          <a:xfrm>
            <a:off x="381000" y="1875154"/>
            <a:ext cx="4648200" cy="1569660"/>
          </a:xfrm>
          <a:prstGeom prst="rect">
            <a:avLst/>
          </a:prstGeom>
        </p:spPr>
        <p:txBody>
          <a:bodyPr wrap="square">
            <a:spAutoFit/>
          </a:bodyPr>
          <a:lstStyle/>
          <a:p>
            <a:pPr lvl="1" indent="-457200">
              <a:buClr>
                <a:srgbClr val="3333FF"/>
              </a:buClr>
              <a:buFont typeface="Wingdings" panose="05000000000000000000" pitchFamily="2" charset="2"/>
              <a:buChar char="q"/>
            </a:pPr>
            <a:r>
              <a:rPr lang="en-US" altLang="en-US" sz="3200" dirty="0" smtClean="0">
                <a:latin typeface="Times New Roman" panose="02020603050405020304" pitchFamily="18" charset="0"/>
                <a:cs typeface="Times New Roman" panose="02020603050405020304" pitchFamily="18" charset="0"/>
              </a:rPr>
              <a:t> Use guards or barriers</a:t>
            </a:r>
          </a:p>
          <a:p>
            <a:pPr marL="0" lvl="1">
              <a:buClr>
                <a:srgbClr val="3333FF"/>
              </a:buClr>
            </a:pPr>
            <a:endParaRPr lang="en-US" altLang="en-US" sz="3200" dirty="0" smtClean="0">
              <a:latin typeface="Times New Roman" panose="02020603050405020304" pitchFamily="18" charset="0"/>
              <a:cs typeface="Times New Roman" panose="02020603050405020304" pitchFamily="18" charset="0"/>
            </a:endParaRPr>
          </a:p>
          <a:p>
            <a:pPr lvl="1" indent="-457200">
              <a:buClr>
                <a:srgbClr val="3333FF"/>
              </a:buClr>
              <a:buFont typeface="Wingdings" panose="05000000000000000000" pitchFamily="2" charset="2"/>
              <a:buChar char="q"/>
            </a:pPr>
            <a:r>
              <a:rPr lang="en-US" altLang="en-US" sz="3200" dirty="0" smtClean="0">
                <a:latin typeface="Times New Roman" panose="02020603050405020304" pitchFamily="18" charset="0"/>
                <a:cs typeface="Times New Roman" panose="02020603050405020304" pitchFamily="18" charset="0"/>
              </a:rPr>
              <a:t> Replace covers</a:t>
            </a:r>
            <a:endParaRPr lang="en-US" altLang="en-US" sz="3200" dirty="0">
              <a:latin typeface="Times New Roman" panose="02020603050405020304" pitchFamily="18" charset="0"/>
              <a:cs typeface="Times New Roman" panose="02020603050405020304" pitchFamily="18" charset="0"/>
            </a:endParaRPr>
          </a:p>
        </p:txBody>
      </p:sp>
      <p:pic>
        <p:nvPicPr>
          <p:cNvPr id="14" name="Picture 4" descr="electrical part example" title="isolate electrical part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64597" y="1859816"/>
            <a:ext cx="342582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5"/>
          <p:cNvSpPr>
            <a:spLocks noChangeArrowheads="1"/>
          </p:cNvSpPr>
          <p:nvPr/>
        </p:nvSpPr>
        <p:spPr bwMode="auto">
          <a:xfrm>
            <a:off x="176075" y="3797041"/>
            <a:ext cx="5088522" cy="2308324"/>
          </a:xfrm>
          <a:prstGeom prst="rect">
            <a:avLst/>
          </a:prstGeom>
          <a:noFill/>
          <a:ln>
            <a:noFill/>
          </a:ln>
          <a:effectLst/>
          <a:extLst/>
        </p:spPr>
        <p:txBody>
          <a:bodyPr wrap="square">
            <a:spAutoFit/>
          </a:bodyPr>
          <a:lstStyle>
            <a:lvl1pPr>
              <a:spcBef>
                <a:spcPct val="20000"/>
              </a:spcBef>
              <a:buClr>
                <a:srgbClr val="FFCC00"/>
              </a:buClr>
              <a:buChar char="•"/>
              <a:defRPr sz="2800">
                <a:solidFill>
                  <a:schemeClr val="bg1"/>
                </a:solidFill>
                <a:latin typeface="Arial" panose="020B0604020202020204" pitchFamily="34" charset="0"/>
              </a:defRPr>
            </a:lvl1pPr>
            <a:lvl2pPr marL="742950" indent="-285750">
              <a:spcBef>
                <a:spcPct val="20000"/>
              </a:spcBef>
              <a:buClr>
                <a:srgbClr val="FFCC00"/>
              </a:buClr>
              <a:buFont typeface="Wingdings" panose="05000000000000000000" pitchFamily="2" charset="2"/>
              <a:buChar char="Ø"/>
              <a:defRPr sz="28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bg1"/>
                </a:solidFill>
                <a:latin typeface="Arial" panose="020B0604020202020204" pitchFamily="34" charset="0"/>
              </a:defRPr>
            </a:lvl9pPr>
          </a:lstStyle>
          <a:p>
            <a:pPr>
              <a:lnSpc>
                <a:spcPct val="90000"/>
              </a:lnSpc>
              <a:spcBef>
                <a:spcPct val="0"/>
              </a:spcBef>
              <a:buClrTx/>
              <a:buFontTx/>
              <a:buNone/>
            </a:pPr>
            <a:r>
              <a:rPr lang="en-US" altLang="en-US" dirty="0">
                <a:solidFill>
                  <a:schemeClr val="tx1"/>
                </a:solidFill>
                <a:latin typeface="Times New Roman" panose="02020603050405020304" pitchFamily="18" charset="0"/>
                <a:cs typeface="Times New Roman" panose="02020603050405020304" pitchFamily="18" charset="0"/>
              </a:rPr>
              <a:t>Guard live parts of </a:t>
            </a:r>
            <a:r>
              <a:rPr lang="en-US" altLang="en-US" dirty="0" smtClean="0">
                <a:solidFill>
                  <a:schemeClr val="tx1"/>
                </a:solidFill>
                <a:latin typeface="Times New Roman" panose="02020603050405020304" pitchFamily="18" charset="0"/>
                <a:cs typeface="Times New Roman" panose="02020603050405020304" pitchFamily="18" charset="0"/>
              </a:rPr>
              <a:t>electric equipment </a:t>
            </a:r>
            <a:r>
              <a:rPr lang="en-US" altLang="en-US" dirty="0">
                <a:solidFill>
                  <a:schemeClr val="tx1"/>
                </a:solidFill>
                <a:latin typeface="Times New Roman" panose="02020603050405020304" pitchFamily="18" charset="0"/>
                <a:cs typeface="Times New Roman" panose="02020603050405020304" pitchFamily="18" charset="0"/>
              </a:rPr>
              <a:t>operating at </a:t>
            </a:r>
            <a:r>
              <a:rPr lang="en-US" altLang="en-US" dirty="0">
                <a:solidFill>
                  <a:srgbClr val="FF0000"/>
                </a:solidFill>
                <a:latin typeface="Times New Roman" panose="02020603050405020304" pitchFamily="18" charset="0"/>
                <a:cs typeface="Times New Roman" panose="02020603050405020304" pitchFamily="18" charset="0"/>
              </a:rPr>
              <a:t>50 volts or more</a:t>
            </a:r>
            <a:r>
              <a:rPr lang="en-US" altLang="en-US" dirty="0">
                <a:solidFill>
                  <a:schemeClr val="tx1"/>
                </a:solidFill>
                <a:latin typeface="Times New Roman" panose="02020603050405020304" pitchFamily="18" charset="0"/>
                <a:cs typeface="Times New Roman" panose="02020603050405020304" pitchFamily="18" charset="0"/>
              </a:rPr>
              <a:t> against accidental </a:t>
            </a:r>
            <a:r>
              <a:rPr lang="en-US" altLang="en-US" dirty="0" smtClean="0">
                <a:solidFill>
                  <a:schemeClr val="tx1"/>
                </a:solidFill>
                <a:latin typeface="Times New Roman" panose="02020603050405020304" pitchFamily="18" charset="0"/>
                <a:cs typeface="Times New Roman" panose="02020603050405020304" pitchFamily="18" charset="0"/>
              </a:rPr>
              <a:t>contact</a:t>
            </a:r>
          </a:p>
          <a:p>
            <a:pPr>
              <a:lnSpc>
                <a:spcPct val="90000"/>
              </a:lnSpc>
              <a:spcBef>
                <a:spcPct val="0"/>
              </a:spcBef>
              <a:buClrTx/>
              <a:buFontTx/>
              <a:buNone/>
            </a:pPr>
            <a:endParaRPr lang="en-US" altLang="en-US" dirty="0" smtClean="0">
              <a:solidFill>
                <a:schemeClr val="tx1"/>
              </a:solidFill>
              <a:latin typeface="Times New Roman" panose="02020603050405020304" pitchFamily="18" charset="0"/>
              <a:cs typeface="Times New Roman" panose="02020603050405020304" pitchFamily="18" charset="0"/>
            </a:endParaRPr>
          </a:p>
          <a:p>
            <a:pPr>
              <a:lnSpc>
                <a:spcPct val="90000"/>
              </a:lnSpc>
              <a:spcBef>
                <a:spcPct val="0"/>
              </a:spcBef>
              <a:buClrTx/>
              <a:buNone/>
            </a:pPr>
            <a:endParaRPr lang="en-US" altLang="en-US" sz="2400" kern="0" dirty="0" smtClean="0">
              <a:solidFill>
                <a:schemeClr val="tx1"/>
              </a:solidFill>
              <a:latin typeface="Times New Roman" panose="02020603050405020304" pitchFamily="18" charset="0"/>
              <a:cs typeface="Times New Roman" panose="02020603050405020304" pitchFamily="18" charset="0"/>
            </a:endParaRPr>
          </a:p>
          <a:p>
            <a:pPr>
              <a:lnSpc>
                <a:spcPct val="90000"/>
              </a:lnSpc>
              <a:spcBef>
                <a:spcPct val="0"/>
              </a:spcBef>
              <a:buClrTx/>
              <a:buNone/>
            </a:pPr>
            <a:r>
              <a:rPr lang="en-US" altLang="en-US" sz="2400" kern="0" dirty="0" smtClean="0">
                <a:solidFill>
                  <a:schemeClr val="tx1"/>
                </a:solidFill>
                <a:latin typeface="Times New Roman" panose="02020603050405020304" pitchFamily="18" charset="0"/>
                <a:cs typeface="Times New Roman" panose="02020603050405020304" pitchFamily="18" charset="0"/>
              </a:rPr>
              <a:t>OSHA </a:t>
            </a:r>
            <a:r>
              <a:rPr lang="en-US" altLang="en-US" sz="2400" kern="0" dirty="0">
                <a:solidFill>
                  <a:schemeClr val="tx1"/>
                </a:solidFill>
                <a:latin typeface="Times New Roman" panose="02020603050405020304" pitchFamily="18" charset="0"/>
                <a:cs typeface="Times New Roman" panose="02020603050405020304" pitchFamily="18" charset="0"/>
              </a:rPr>
              <a:t>Regulation: </a:t>
            </a:r>
            <a:r>
              <a:rPr lang="en-US" sz="2400" kern="0" dirty="0">
                <a:solidFill>
                  <a:schemeClr val="tx1"/>
                </a:solidFill>
                <a:latin typeface="Times New Roman" panose="02020603050405020304" pitchFamily="18" charset="0"/>
                <a:cs typeface="Times New Roman" panose="02020603050405020304" pitchFamily="18" charset="0"/>
                <a:hlinkClick r:id="rId4"/>
              </a:rPr>
              <a:t>1926.403(i)(2)(i)</a:t>
            </a:r>
            <a:endParaRPr lang="en-US" altLang="en-US" sz="2400" kern="0" dirty="0">
              <a:solidFill>
                <a:schemeClr val="tx1"/>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6758904" y="4572000"/>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Tree>
    <p:extLst>
      <p:ext uri="{BB962C8B-B14F-4D97-AF65-F5344CB8AC3E}">
        <p14:creationId xmlns:p14="http://schemas.microsoft.com/office/powerpoint/2010/main" val="3711750764"/>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6253" y="762000"/>
            <a:ext cx="8819147"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Isolate Electrical Parts </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lstStyle/>
          <a:p>
            <a:fld id="{CE4D45F6-FF50-4BC5-8A2D-899CD8EC2ED8}" type="slidenum">
              <a:rPr lang="en-US" smtClean="0"/>
              <a:t>109</a:t>
            </a:fld>
            <a:endParaRPr lang="en-US" dirty="0"/>
          </a:p>
        </p:txBody>
      </p:sp>
      <p:pic>
        <p:nvPicPr>
          <p:cNvPr id="12" name="Picture 1029" descr="opening box" title="opening box"/>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38477" y="2514600"/>
            <a:ext cx="3140075" cy="3962400"/>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pic>
        <p:nvPicPr>
          <p:cNvPr id="16" name="Picture 1028" descr="opening box2" title="opening box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758560" y="2484438"/>
            <a:ext cx="3198813" cy="3962400"/>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
        <p:nvSpPr>
          <p:cNvPr id="17" name="Rectangle 1027"/>
          <p:cNvSpPr txBox="1">
            <a:spLocks noChangeArrowheads="1"/>
          </p:cNvSpPr>
          <p:nvPr/>
        </p:nvSpPr>
        <p:spPr bwMode="auto">
          <a:xfrm>
            <a:off x="258469" y="1447800"/>
            <a:ext cx="8494713"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57200" lvl="1" indent="-457200">
              <a:lnSpc>
                <a:spcPct val="90000"/>
              </a:lnSpc>
              <a:spcBef>
                <a:spcPct val="15000"/>
              </a:spcBef>
              <a:buClr>
                <a:srgbClr val="3333FF"/>
              </a:buClr>
              <a:buFont typeface="Wingdings" panose="05000000000000000000" pitchFamily="2" charset="2"/>
              <a:buChar char="q"/>
            </a:pPr>
            <a:r>
              <a:rPr lang="en-US" altLang="en-US" sz="3200" dirty="0" smtClean="0">
                <a:latin typeface="Times New Roman" panose="02020603050405020304" pitchFamily="18" charset="0"/>
                <a:cs typeface="Times New Roman" panose="02020603050405020304" pitchFamily="18" charset="0"/>
              </a:rPr>
              <a:t>Conductors </a:t>
            </a:r>
            <a:r>
              <a:rPr lang="en-US" altLang="en-US" sz="3200" dirty="0">
                <a:latin typeface="Times New Roman" panose="02020603050405020304" pitchFamily="18" charset="0"/>
                <a:cs typeface="Times New Roman" panose="02020603050405020304" pitchFamily="18" charset="0"/>
              </a:rPr>
              <a:t>going into them must be protected, and unused openings must be </a:t>
            </a:r>
            <a:r>
              <a:rPr lang="en-US" altLang="en-US" sz="3200" dirty="0" smtClean="0">
                <a:latin typeface="Times New Roman" panose="02020603050405020304" pitchFamily="18" charset="0"/>
                <a:cs typeface="Times New Roman" panose="02020603050405020304" pitchFamily="18" charset="0"/>
              </a:rPr>
              <a:t>closed.</a:t>
            </a:r>
            <a:endParaRPr lang="en-US" altLang="en-US" sz="3200" dirty="0">
              <a:latin typeface="Times New Roman" panose="02020603050405020304" pitchFamily="18" charset="0"/>
              <a:cs typeface="Times New Roman" panose="02020603050405020304" pitchFamily="18" charset="0"/>
            </a:endParaRPr>
          </a:p>
        </p:txBody>
      </p:sp>
      <p:sp>
        <p:nvSpPr>
          <p:cNvPr id="8" name="Rectangle 7"/>
          <p:cNvSpPr/>
          <p:nvPr/>
        </p:nvSpPr>
        <p:spPr>
          <a:xfrm>
            <a:off x="2971800" y="3276600"/>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
        <p:nvSpPr>
          <p:cNvPr id="11" name="Rectangle 10"/>
          <p:cNvSpPr/>
          <p:nvPr/>
        </p:nvSpPr>
        <p:spPr>
          <a:xfrm>
            <a:off x="6629400" y="2760603"/>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Tree>
    <p:extLst>
      <p:ext uri="{BB962C8B-B14F-4D97-AF65-F5344CB8AC3E}">
        <p14:creationId xmlns:p14="http://schemas.microsoft.com/office/powerpoint/2010/main" val="31900341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457200" y="503238"/>
            <a:ext cx="8229600"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 Training Modules Overview</a:t>
            </a:r>
            <a:endParaRPr lang="en-US" altLang="en-US" dirty="0" smtClean="0"/>
          </a:p>
        </p:txBody>
      </p:sp>
      <p:sp>
        <p:nvSpPr>
          <p:cNvPr id="25605" name="Content Placeholder 2"/>
          <p:cNvSpPr>
            <a:spLocks noGrp="1"/>
          </p:cNvSpPr>
          <p:nvPr>
            <p:ph idx="1"/>
          </p:nvPr>
        </p:nvSpPr>
        <p:spPr>
          <a:xfrm>
            <a:off x="419100" y="1371600"/>
            <a:ext cx="8305800" cy="5105400"/>
          </a:xfrm>
        </p:spPr>
        <p:txBody>
          <a:bodyPr/>
          <a:lstStyle/>
          <a:p>
            <a:pPr algn="just">
              <a:buClr>
                <a:srgbClr val="3333FF"/>
              </a:buClr>
              <a:buFont typeface="Wingdings" panose="05000000000000000000" pitchFamily="2" charset="2"/>
              <a:buChar char="q"/>
            </a:pPr>
            <a:r>
              <a:rPr lang="en-US" altLang="en-US" sz="280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Section 1: Basic Terms and Case Study</a:t>
            </a:r>
          </a:p>
          <a:p>
            <a:pPr lvl="1" algn="just">
              <a:buClr>
                <a:srgbClr val="3333FF"/>
              </a:buClr>
              <a:buFont typeface="Wingdings" panose="05000000000000000000" pitchFamily="2" charset="2"/>
              <a:buChar char="§"/>
            </a:pPr>
            <a:r>
              <a:rPr lang="en-US" altLang="en-US" dirty="0" smtClean="0">
                <a:latin typeface="Times New Roman" panose="02020603050405020304" pitchFamily="18" charset="0"/>
                <a:cs typeface="Times New Roman" panose="02020603050405020304" pitchFamily="18" charset="0"/>
              </a:rPr>
              <a:t>Worker Rights under OSHA Act</a:t>
            </a:r>
          </a:p>
          <a:p>
            <a:pPr lvl="1" algn="just">
              <a:buClr>
                <a:srgbClr val="3333FF"/>
              </a:buClr>
              <a:buFont typeface="Wingdings" panose="05000000000000000000" pitchFamily="2" charset="2"/>
              <a:buChar char="§"/>
            </a:pPr>
            <a:r>
              <a:rPr lang="en-US" altLang="en-US" dirty="0" smtClean="0">
                <a:latin typeface="Times New Roman" panose="02020603050405020304" pitchFamily="18" charset="0"/>
                <a:cs typeface="Times New Roman" panose="02020603050405020304" pitchFamily="18" charset="0"/>
              </a:rPr>
              <a:t>Electrical Hazard Statistics</a:t>
            </a:r>
          </a:p>
          <a:p>
            <a:pPr lvl="1" algn="just">
              <a:buClr>
                <a:srgbClr val="3333FF"/>
              </a:buClr>
              <a:buFont typeface="Wingdings" panose="05000000000000000000" pitchFamily="2" charset="2"/>
              <a:buChar char="§"/>
            </a:pPr>
            <a:r>
              <a:rPr lang="en-US" altLang="en-US" dirty="0" smtClean="0">
                <a:latin typeface="Times New Roman" panose="02020603050405020304" pitchFamily="18" charset="0"/>
                <a:cs typeface="Times New Roman" panose="02020603050405020304" pitchFamily="18" charset="0"/>
              </a:rPr>
              <a:t>Basic Terms of Electricity</a:t>
            </a:r>
          </a:p>
          <a:p>
            <a:pPr lvl="1" algn="just">
              <a:buClr>
                <a:srgbClr val="3333FF"/>
              </a:buClr>
              <a:buFont typeface="Wingdings" panose="05000000000000000000" pitchFamily="2" charset="2"/>
              <a:buChar char="§"/>
            </a:pPr>
            <a:r>
              <a:rPr lang="en-US" altLang="en-US" dirty="0" smtClean="0">
                <a:latin typeface="Times New Roman" panose="02020603050405020304" pitchFamily="18" charset="0"/>
                <a:cs typeface="Times New Roman" panose="02020603050405020304" pitchFamily="18" charset="0"/>
              </a:rPr>
              <a:t>A Case Study Discussion</a:t>
            </a:r>
          </a:p>
          <a:p>
            <a:pPr algn="just">
              <a:buClr>
                <a:srgbClr val="3333FF"/>
              </a:buClr>
              <a:buFont typeface="Wingdings" panose="05000000000000000000" pitchFamily="2" charset="2"/>
              <a:buChar char="q"/>
            </a:pPr>
            <a:endParaRPr lang="en-US" altLang="en-US" sz="1400" dirty="0" smtClean="0">
              <a:latin typeface="Times New Roman" panose="02020603050405020304" pitchFamily="18" charset="0"/>
              <a:cs typeface="Times New Roman" panose="02020603050405020304" pitchFamily="18" charset="0"/>
            </a:endParaRPr>
          </a:p>
          <a:p>
            <a:pPr algn="just">
              <a:buClr>
                <a:schemeClr val="bg1">
                  <a:lumMod val="75000"/>
                </a:schemeClr>
              </a:buClr>
              <a:buFont typeface="Wingdings" panose="05000000000000000000" pitchFamily="2" charset="2"/>
              <a:buChar char="q"/>
            </a:pPr>
            <a:r>
              <a:rPr lang="en-US" altLang="en-US" sz="2800" dirty="0">
                <a:latin typeface="Times New Roman" panose="02020603050405020304" pitchFamily="18" charset="0"/>
                <a:cs typeface="Times New Roman" panose="02020603050405020304" pitchFamily="18" charset="0"/>
              </a:rPr>
              <a:t> </a:t>
            </a:r>
            <a:r>
              <a:rPr lang="en-US" altLang="en-US" dirty="0" smtClean="0">
                <a:solidFill>
                  <a:schemeClr val="bg1">
                    <a:lumMod val="75000"/>
                  </a:schemeClr>
                </a:solidFill>
                <a:latin typeface="Times New Roman" panose="02020603050405020304" pitchFamily="18" charset="0"/>
                <a:cs typeface="Times New Roman" panose="02020603050405020304" pitchFamily="18" charset="0"/>
              </a:rPr>
              <a:t>Section 2: Electrical Hazards (BESAFE)</a:t>
            </a:r>
          </a:p>
          <a:p>
            <a:pPr algn="just">
              <a:buClr>
                <a:schemeClr val="bg1">
                  <a:lumMod val="75000"/>
                </a:schemeClr>
              </a:buClr>
              <a:buFont typeface="Wingdings" panose="05000000000000000000" pitchFamily="2" charset="2"/>
              <a:buChar char="q"/>
            </a:pPr>
            <a:r>
              <a:rPr lang="en-US" altLang="en-US" sz="2800" dirty="0">
                <a:latin typeface="Times New Roman" panose="02020603050405020304" pitchFamily="18" charset="0"/>
                <a:cs typeface="Times New Roman" panose="02020603050405020304" pitchFamily="18" charset="0"/>
              </a:rPr>
              <a:t> </a:t>
            </a:r>
            <a:r>
              <a:rPr lang="en-US" altLang="en-US" dirty="0" smtClean="0">
                <a:solidFill>
                  <a:schemeClr val="bg1">
                    <a:lumMod val="75000"/>
                  </a:schemeClr>
                </a:solidFill>
                <a:latin typeface="Times New Roman" panose="02020603050405020304" pitchFamily="18" charset="0"/>
                <a:cs typeface="Times New Roman" panose="02020603050405020304" pitchFamily="18" charset="0"/>
              </a:rPr>
              <a:t>Section 3: Electrical Incidents in Construction</a:t>
            </a:r>
          </a:p>
          <a:p>
            <a:pPr algn="just">
              <a:buClr>
                <a:schemeClr val="bg1">
                  <a:lumMod val="75000"/>
                </a:schemeClr>
              </a:buClr>
              <a:buFont typeface="Wingdings" panose="05000000000000000000" pitchFamily="2" charset="2"/>
              <a:buChar char="q"/>
            </a:pPr>
            <a:r>
              <a:rPr lang="en-US" altLang="en-US" sz="2800" dirty="0">
                <a:latin typeface="Times New Roman" panose="02020603050405020304" pitchFamily="18" charset="0"/>
                <a:cs typeface="Times New Roman" panose="02020603050405020304" pitchFamily="18" charset="0"/>
              </a:rPr>
              <a:t> </a:t>
            </a:r>
            <a:r>
              <a:rPr lang="en-US" altLang="en-US" dirty="0" smtClean="0">
                <a:solidFill>
                  <a:schemeClr val="bg1">
                    <a:lumMod val="75000"/>
                  </a:schemeClr>
                </a:solidFill>
                <a:latin typeface="Times New Roman" panose="02020603050405020304" pitchFamily="18" charset="0"/>
                <a:cs typeface="Times New Roman" panose="02020603050405020304" pitchFamily="18" charset="0"/>
              </a:rPr>
              <a:t>Section 4: Electrical Hazards Prevention</a:t>
            </a:r>
          </a:p>
          <a:p>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normAutofit/>
          </a:bodyPr>
          <a:lstStyle/>
          <a:p>
            <a:fld id="{CE4D45F6-FF50-4BC5-8A2D-899CD8EC2ED8}" type="slidenum">
              <a:rPr lang="en-US" smtClean="0"/>
              <a:t>11</a:t>
            </a:fld>
            <a:endParaRPr lang="en-US" dirty="0"/>
          </a:p>
        </p:txBody>
      </p:sp>
    </p:spTree>
    <p:extLst>
      <p:ext uri="{BB962C8B-B14F-4D97-AF65-F5344CB8AC3E}">
        <p14:creationId xmlns:p14="http://schemas.microsoft.com/office/powerpoint/2010/main" val="118678235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6253" y="762000"/>
            <a:ext cx="8819147"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 Isolate Electrical Parts</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lstStyle/>
          <a:p>
            <a:fld id="{CE4D45F6-FF50-4BC5-8A2D-899CD8EC2ED8}" type="slidenum">
              <a:rPr lang="en-US" smtClean="0"/>
              <a:t>110</a:t>
            </a:fld>
            <a:endParaRPr lang="en-US" dirty="0"/>
          </a:p>
        </p:txBody>
      </p:sp>
      <p:pic>
        <p:nvPicPr>
          <p:cNvPr id="13" name="Picture 4" descr="close openings" title="close opening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13425" y="1600200"/>
            <a:ext cx="2955925"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373062" y="1613754"/>
            <a:ext cx="5142338" cy="3539430"/>
          </a:xfrm>
          <a:prstGeom prst="rect">
            <a:avLst/>
          </a:prstGeom>
        </p:spPr>
        <p:txBody>
          <a:bodyPr wrap="square">
            <a:spAutoFit/>
          </a:bodyPr>
          <a:lstStyle/>
          <a:p>
            <a:pPr lvl="1" indent="-457200">
              <a:buClr>
                <a:srgbClr val="3333FF"/>
              </a:buClr>
              <a:buFont typeface="Wingdings" panose="05000000000000000000" pitchFamily="2" charset="2"/>
              <a:buChar char="q"/>
            </a:pPr>
            <a:r>
              <a:rPr lang="en-US" altLang="en-US" sz="3200" dirty="0" smtClean="0">
                <a:latin typeface="Times New Roman" panose="02020603050405020304" pitchFamily="18" charset="0"/>
                <a:cs typeface="Times New Roman" panose="02020603050405020304" pitchFamily="18" charset="0"/>
              </a:rPr>
              <a:t>Junction boxes, pull boxes, and fittings must have approved covers</a:t>
            </a:r>
          </a:p>
          <a:p>
            <a:pPr marL="0" lvl="1">
              <a:buClr>
                <a:srgbClr val="3333FF"/>
              </a:buClr>
            </a:pPr>
            <a:endParaRPr lang="en-US" altLang="en-US" sz="3200" dirty="0" smtClean="0">
              <a:latin typeface="Times New Roman" panose="02020603050405020304" pitchFamily="18" charset="0"/>
              <a:cs typeface="Times New Roman" panose="02020603050405020304" pitchFamily="18" charset="0"/>
            </a:endParaRPr>
          </a:p>
          <a:p>
            <a:pPr lvl="1" indent="-457200">
              <a:buClr>
                <a:srgbClr val="3333FF"/>
              </a:buClr>
              <a:buFont typeface="Wingdings" panose="05000000000000000000" pitchFamily="2" charset="2"/>
              <a:buChar char="q"/>
            </a:pPr>
            <a:r>
              <a:rPr lang="en-US" altLang="en-US" sz="3200" dirty="0" smtClean="0">
                <a:latin typeface="Times New Roman" panose="02020603050405020304" pitchFamily="18" charset="0"/>
                <a:cs typeface="Times New Roman" panose="02020603050405020304" pitchFamily="18" charset="0"/>
              </a:rPr>
              <a:t>Unused openings in boxes, cabinets, and fittings must be closed</a:t>
            </a:r>
            <a:endParaRPr lang="en-US" altLang="en-US" sz="3200" dirty="0">
              <a:latin typeface="Times New Roman" panose="02020603050405020304" pitchFamily="18" charset="0"/>
              <a:cs typeface="Times New Roman" panose="02020603050405020304" pitchFamily="18" charset="0"/>
            </a:endParaRPr>
          </a:p>
        </p:txBody>
      </p:sp>
      <p:sp>
        <p:nvSpPr>
          <p:cNvPr id="18" name="Rectangle 17"/>
          <p:cNvSpPr/>
          <p:nvPr/>
        </p:nvSpPr>
        <p:spPr>
          <a:xfrm>
            <a:off x="681064" y="5785657"/>
            <a:ext cx="4483920" cy="424732"/>
          </a:xfrm>
          <a:prstGeom prst="rect">
            <a:avLst/>
          </a:prstGeom>
        </p:spPr>
        <p:txBody>
          <a:bodyPr wrap="none">
            <a:spAutoFit/>
          </a:bodyPr>
          <a:lstStyle/>
          <a:p>
            <a:pPr>
              <a:lnSpc>
                <a:spcPct val="90000"/>
              </a:lnSpc>
              <a:spcBef>
                <a:spcPct val="0"/>
              </a:spcBef>
              <a:buClrTx/>
              <a:buNone/>
            </a:pPr>
            <a:r>
              <a:rPr lang="en-US" altLang="en-US" sz="2400" kern="0" dirty="0">
                <a:latin typeface="Times New Roman" panose="02020603050405020304" pitchFamily="18" charset="0"/>
                <a:cs typeface="Times New Roman" panose="02020603050405020304" pitchFamily="18" charset="0"/>
              </a:rPr>
              <a:t>OSHA Regulation: </a:t>
            </a:r>
            <a:r>
              <a:rPr lang="en-US" sz="2400" kern="0" dirty="0" smtClean="0">
                <a:latin typeface="Times New Roman" panose="02020603050405020304" pitchFamily="18" charset="0"/>
                <a:cs typeface="Times New Roman" panose="02020603050405020304" pitchFamily="18" charset="0"/>
                <a:hlinkClick r:id="rId4"/>
              </a:rPr>
              <a:t>1926.405(b)(</a:t>
            </a:r>
            <a:r>
              <a:rPr lang="en-US" sz="2400" kern="0" dirty="0">
                <a:latin typeface="Times New Roman" panose="02020603050405020304" pitchFamily="18" charset="0"/>
                <a:cs typeface="Times New Roman" panose="02020603050405020304" pitchFamily="18" charset="0"/>
                <a:hlinkClick r:id="rId4"/>
              </a:rPr>
              <a:t>2</a:t>
            </a:r>
            <a:r>
              <a:rPr lang="en-US" sz="2400" kern="0" dirty="0" smtClean="0">
                <a:latin typeface="Times New Roman" panose="02020603050405020304" pitchFamily="18" charset="0"/>
                <a:cs typeface="Times New Roman" panose="02020603050405020304" pitchFamily="18" charset="0"/>
                <a:hlinkClick r:id="rId4"/>
              </a:rPr>
              <a:t>)</a:t>
            </a:r>
            <a:endParaRPr lang="en-US" altLang="en-US" sz="2400" kern="0" dirty="0">
              <a:latin typeface="Times New Roman" panose="02020603050405020304" pitchFamily="18" charset="0"/>
              <a:cs typeface="Times New Roman" panose="02020603050405020304" pitchFamily="18" charset="0"/>
            </a:endParaRPr>
          </a:p>
        </p:txBody>
      </p:sp>
      <p:sp>
        <p:nvSpPr>
          <p:cNvPr id="19" name="Rectangle 18"/>
          <p:cNvSpPr/>
          <p:nvPr/>
        </p:nvSpPr>
        <p:spPr>
          <a:xfrm>
            <a:off x="7815615" y="2151062"/>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Tree>
    <p:extLst>
      <p:ext uri="{BB962C8B-B14F-4D97-AF65-F5344CB8AC3E}">
        <p14:creationId xmlns:p14="http://schemas.microsoft.com/office/powerpoint/2010/main" val="63577625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6253" y="762000"/>
            <a:ext cx="8819147"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Training Modules Summary</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lstStyle/>
          <a:p>
            <a:fld id="{CE4D45F6-FF50-4BC5-8A2D-899CD8EC2ED8}" type="slidenum">
              <a:rPr lang="en-US" smtClean="0"/>
              <a:t>111</a:t>
            </a:fld>
            <a:endParaRPr lang="en-US" dirty="0"/>
          </a:p>
        </p:txBody>
      </p:sp>
      <p:sp>
        <p:nvSpPr>
          <p:cNvPr id="11" name="Rectangle 10"/>
          <p:cNvSpPr/>
          <p:nvPr/>
        </p:nvSpPr>
        <p:spPr>
          <a:xfrm>
            <a:off x="76200" y="1371600"/>
            <a:ext cx="4114799" cy="584775"/>
          </a:xfrm>
          <a:prstGeom prst="rect">
            <a:avLst/>
          </a:prstGeom>
        </p:spPr>
        <p:txBody>
          <a:bodyPr wrap="square">
            <a:spAutoFit/>
          </a:bodyPr>
          <a:lstStyle/>
          <a:p>
            <a:pPr marL="457200" indent="-457200">
              <a:buClr>
                <a:srgbClr val="0000FF"/>
              </a:buClr>
              <a:buFont typeface="Wingdings" panose="05000000000000000000" pitchFamily="2" charset="2"/>
              <a:buChar char="q"/>
            </a:pPr>
            <a:r>
              <a:rPr lang="en-US" sz="2800" dirty="0" smtClean="0">
                <a:latin typeface="Times New Roman" panose="02020603050405020304" pitchFamily="18" charset="0"/>
                <a:ea typeface="MS PGothic" panose="020B0600070205080204" pitchFamily="34" charset="-128"/>
              </a:rPr>
              <a:t> </a:t>
            </a:r>
            <a:r>
              <a:rPr lang="en-US" sz="3200" dirty="0" smtClean="0">
                <a:latin typeface="Times New Roman" panose="02020603050405020304" pitchFamily="18" charset="0"/>
                <a:ea typeface="MS PGothic" panose="020B0600070205080204" pitchFamily="34" charset="-128"/>
              </a:rPr>
              <a:t>Hazard Recognition</a:t>
            </a:r>
            <a:endParaRPr lang="en-US" sz="3200" dirty="0"/>
          </a:p>
        </p:txBody>
      </p:sp>
      <p:sp>
        <p:nvSpPr>
          <p:cNvPr id="12" name="Rectangle 11"/>
          <p:cNvSpPr/>
          <p:nvPr/>
        </p:nvSpPr>
        <p:spPr>
          <a:xfrm>
            <a:off x="150223" y="1905000"/>
            <a:ext cx="4269378" cy="4832092"/>
          </a:xfrm>
          <a:prstGeom prst="rect">
            <a:avLst/>
          </a:prstGeom>
        </p:spPr>
        <p:txBody>
          <a:bodyPr wrap="square">
            <a:spAutoFit/>
          </a:bodyPr>
          <a:lstStyle/>
          <a:p>
            <a:pPr marL="0" lvl="1" algn="just">
              <a:buClr>
                <a:srgbClr val="3333FF"/>
              </a:buClr>
              <a:buFont typeface="Wingdings" panose="05000000000000000000" pitchFamily="2" charset="2"/>
              <a:buChar char="§"/>
            </a:pPr>
            <a:r>
              <a:rPr lang="en-US" altLang="en-US" sz="2800" dirty="0" smtClean="0">
                <a:latin typeface="Times New Roman" panose="02020603050405020304" pitchFamily="18" charset="0"/>
                <a:cs typeface="Times New Roman" panose="02020603050405020304" pitchFamily="18" charset="0"/>
              </a:rPr>
              <a:t> Contact with power lines</a:t>
            </a:r>
            <a:endParaRPr lang="en-US" altLang="en-US" sz="2800" dirty="0">
              <a:latin typeface="Times New Roman" panose="02020603050405020304" pitchFamily="18" charset="0"/>
              <a:cs typeface="Times New Roman" panose="02020603050405020304" pitchFamily="18" charset="0"/>
            </a:endParaRPr>
          </a:p>
          <a:p>
            <a:pPr marL="0" lvl="1" algn="just">
              <a:buClr>
                <a:srgbClr val="3333FF"/>
              </a:buClr>
              <a:buFont typeface="Wingdings" panose="05000000000000000000" pitchFamily="2" charset="2"/>
              <a:buChar char="§"/>
            </a:pPr>
            <a:r>
              <a:rPr lang="en-US" altLang="en-US" sz="2800" dirty="0" smtClean="0">
                <a:latin typeface="Times New Roman" panose="02020603050405020304" pitchFamily="18" charset="0"/>
                <a:cs typeface="Times New Roman" panose="02020603050405020304" pitchFamily="18" charset="0"/>
              </a:rPr>
              <a:t> Lack of ground-fault protection</a:t>
            </a:r>
          </a:p>
          <a:p>
            <a:pPr marL="0" lvl="1" algn="just">
              <a:buClr>
                <a:srgbClr val="3333FF"/>
              </a:buClr>
              <a:buFont typeface="Wingdings" panose="05000000000000000000" pitchFamily="2" charset="2"/>
              <a:buChar char="§"/>
            </a:pPr>
            <a:r>
              <a:rPr lang="en-US" altLang="en-US" sz="2800" dirty="0" smtClean="0">
                <a:latin typeface="Times New Roman" panose="02020603050405020304" pitchFamily="18" charset="0"/>
                <a:cs typeface="Times New Roman" panose="02020603050405020304" pitchFamily="18" charset="0"/>
              </a:rPr>
              <a:t> Path to ground missing or discontinuous</a:t>
            </a:r>
          </a:p>
          <a:p>
            <a:pPr marL="0" lvl="1">
              <a:buClr>
                <a:srgbClr val="3333FF"/>
              </a:buClr>
              <a:buFont typeface="Wingdings" panose="05000000000000000000" pitchFamily="2" charset="2"/>
              <a:buChar char="§"/>
            </a:pPr>
            <a:r>
              <a:rPr lang="en-US" altLang="en-US" sz="2800" dirty="0" smtClean="0">
                <a:latin typeface="Times New Roman" panose="02020603050405020304" pitchFamily="18" charset="0"/>
                <a:cs typeface="Times New Roman" panose="02020603050405020304" pitchFamily="18" charset="0"/>
              </a:rPr>
              <a:t> Equipment not used in manner prescribed</a:t>
            </a:r>
          </a:p>
          <a:p>
            <a:pPr marL="0" lvl="1" algn="just">
              <a:buClr>
                <a:srgbClr val="3333FF"/>
              </a:buClr>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 </a:t>
            </a:r>
            <a:r>
              <a:rPr lang="en-US" altLang="en-US" sz="2800" dirty="0" smtClean="0">
                <a:latin typeface="Times New Roman" panose="02020603050405020304" pitchFamily="18" charset="0"/>
                <a:cs typeface="Times New Roman" panose="02020603050405020304" pitchFamily="18" charset="0"/>
              </a:rPr>
              <a:t>Improper use of extension and flexible cords</a:t>
            </a:r>
          </a:p>
          <a:p>
            <a:pPr marL="0" lvl="1" algn="just">
              <a:buClr>
                <a:srgbClr val="3333FF"/>
              </a:buClr>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 Contact with </a:t>
            </a:r>
            <a:r>
              <a:rPr lang="en-US" altLang="en-US" sz="2800" dirty="0" smtClean="0">
                <a:latin typeface="Times New Roman" panose="02020603050405020304" pitchFamily="18" charset="0"/>
                <a:cs typeface="Times New Roman" panose="02020603050405020304" pitchFamily="18" charset="0"/>
              </a:rPr>
              <a:t>energized </a:t>
            </a:r>
            <a:r>
              <a:rPr lang="en-US" altLang="en-US" sz="2800" dirty="0">
                <a:latin typeface="Times New Roman" panose="02020603050405020304" pitchFamily="18" charset="0"/>
                <a:cs typeface="Times New Roman" panose="02020603050405020304" pitchFamily="18" charset="0"/>
              </a:rPr>
              <a:t>s</a:t>
            </a:r>
            <a:r>
              <a:rPr lang="en-US" altLang="en-US" sz="2800" dirty="0" smtClean="0">
                <a:latin typeface="Times New Roman" panose="02020603050405020304" pitchFamily="18" charset="0"/>
                <a:cs typeface="Times New Roman" panose="02020603050405020304" pitchFamily="18" charset="0"/>
              </a:rPr>
              <a:t>ources</a:t>
            </a:r>
            <a:endParaRPr lang="en-US" altLang="en-US" sz="2800" dirty="0">
              <a:latin typeface="Times New Roman" panose="02020603050405020304" pitchFamily="18" charset="0"/>
              <a:cs typeface="Times New Roman" panose="02020603050405020304" pitchFamily="18" charset="0"/>
            </a:endParaRPr>
          </a:p>
        </p:txBody>
      </p:sp>
      <p:sp>
        <p:nvSpPr>
          <p:cNvPr id="13" name="Rectangle 12"/>
          <p:cNvSpPr/>
          <p:nvPr/>
        </p:nvSpPr>
        <p:spPr>
          <a:xfrm>
            <a:off x="4419601" y="1402308"/>
            <a:ext cx="4419600" cy="584775"/>
          </a:xfrm>
          <a:prstGeom prst="rect">
            <a:avLst/>
          </a:prstGeom>
        </p:spPr>
        <p:txBody>
          <a:bodyPr wrap="square">
            <a:spAutoFit/>
          </a:bodyPr>
          <a:lstStyle/>
          <a:p>
            <a:pPr marL="457200" indent="-457200">
              <a:buClr>
                <a:srgbClr val="0000FF"/>
              </a:buClr>
              <a:buFont typeface="Wingdings" panose="05000000000000000000" pitchFamily="2" charset="2"/>
              <a:buChar char="q"/>
            </a:pPr>
            <a:r>
              <a:rPr lang="en-US" sz="2800" dirty="0" smtClean="0">
                <a:latin typeface="Times New Roman" panose="02020603050405020304" pitchFamily="18" charset="0"/>
                <a:ea typeface="MS PGothic" panose="020B0600070205080204" pitchFamily="34" charset="-128"/>
              </a:rPr>
              <a:t> </a:t>
            </a:r>
            <a:r>
              <a:rPr lang="en-US" sz="3200" dirty="0" smtClean="0">
                <a:latin typeface="Times New Roman" panose="02020603050405020304" pitchFamily="18" charset="0"/>
                <a:ea typeface="MS PGothic" panose="020B0600070205080204" pitchFamily="34" charset="-128"/>
              </a:rPr>
              <a:t>Prevention Methods</a:t>
            </a:r>
            <a:endParaRPr lang="en-US" sz="3200" dirty="0"/>
          </a:p>
        </p:txBody>
      </p:sp>
      <p:sp>
        <p:nvSpPr>
          <p:cNvPr id="14" name="Rectangle 13"/>
          <p:cNvSpPr/>
          <p:nvPr/>
        </p:nvSpPr>
        <p:spPr>
          <a:xfrm>
            <a:off x="4594908" y="1905000"/>
            <a:ext cx="4574178" cy="4832092"/>
          </a:xfrm>
          <a:prstGeom prst="rect">
            <a:avLst/>
          </a:prstGeom>
        </p:spPr>
        <p:txBody>
          <a:bodyPr wrap="square">
            <a:spAutoFit/>
          </a:bodyPr>
          <a:lstStyle/>
          <a:p>
            <a:pPr marL="0" lvl="1" algn="just">
              <a:buClr>
                <a:srgbClr val="3333FF"/>
              </a:buClr>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 </a:t>
            </a:r>
            <a:r>
              <a:rPr lang="en-US" altLang="en-US" sz="2800" dirty="0" smtClean="0">
                <a:latin typeface="Times New Roman" panose="02020603050405020304" pitchFamily="18" charset="0"/>
                <a:cs typeface="Times New Roman" panose="02020603050405020304" pitchFamily="18" charset="0"/>
              </a:rPr>
              <a:t>Effective </a:t>
            </a:r>
            <a:r>
              <a:rPr lang="en-US" altLang="en-US" sz="2800" dirty="0">
                <a:latin typeface="Times New Roman" panose="02020603050405020304" pitchFamily="18" charset="0"/>
                <a:cs typeface="Times New Roman" panose="02020603050405020304" pitchFamily="18" charset="0"/>
              </a:rPr>
              <a:t>s</a:t>
            </a:r>
            <a:r>
              <a:rPr lang="en-US" altLang="en-US" sz="2800" dirty="0" smtClean="0">
                <a:latin typeface="Times New Roman" panose="02020603050405020304" pitchFamily="18" charset="0"/>
                <a:cs typeface="Times New Roman" panose="02020603050405020304" pitchFamily="18" charset="0"/>
              </a:rPr>
              <a:t>afety training</a:t>
            </a:r>
          </a:p>
          <a:p>
            <a:pPr marL="0" lvl="1" algn="just">
              <a:buClr>
                <a:srgbClr val="3333FF"/>
              </a:buClr>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 </a:t>
            </a:r>
            <a:r>
              <a:rPr lang="en-US" altLang="en-US" sz="2800" dirty="0" smtClean="0">
                <a:latin typeface="Times New Roman" panose="02020603050405020304" pitchFamily="18" charset="0"/>
                <a:cs typeface="Times New Roman" panose="02020603050405020304" pitchFamily="18" charset="0"/>
              </a:rPr>
              <a:t>Inspect all tools before use</a:t>
            </a:r>
          </a:p>
          <a:p>
            <a:pPr marL="0" lvl="1" algn="just">
              <a:buClr>
                <a:srgbClr val="3333FF"/>
              </a:buClr>
              <a:buFont typeface="Wingdings" panose="05000000000000000000" pitchFamily="2" charset="2"/>
              <a:buChar char="§"/>
            </a:pPr>
            <a:r>
              <a:rPr lang="en-US" altLang="en-US" sz="2800" dirty="0" smtClean="0">
                <a:latin typeface="Times New Roman" panose="02020603050405020304" pitchFamily="18" charset="0"/>
                <a:cs typeface="Times New Roman" panose="02020603050405020304" pitchFamily="18" charset="0"/>
              </a:rPr>
              <a:t> No touch fallen power lines </a:t>
            </a:r>
          </a:p>
          <a:p>
            <a:pPr marL="0" lvl="1" algn="just">
              <a:buClr>
                <a:srgbClr val="3333FF"/>
              </a:buClr>
              <a:buFont typeface="Wingdings" panose="05000000000000000000" pitchFamily="2" charset="2"/>
              <a:buChar char="§"/>
            </a:pPr>
            <a:r>
              <a:rPr lang="en-US" altLang="en-US" sz="2800" dirty="0" smtClean="0">
                <a:latin typeface="Times New Roman" panose="02020603050405020304" pitchFamily="18" charset="0"/>
                <a:cs typeface="Times New Roman" panose="02020603050405020304" pitchFamily="18" charset="0"/>
              </a:rPr>
              <a:t> Proper grounding</a:t>
            </a:r>
            <a:endParaRPr lang="en-US" altLang="en-US" sz="2800" dirty="0">
              <a:latin typeface="Times New Roman" panose="02020603050405020304" pitchFamily="18" charset="0"/>
              <a:cs typeface="Times New Roman" panose="02020603050405020304" pitchFamily="18" charset="0"/>
            </a:endParaRPr>
          </a:p>
          <a:p>
            <a:pPr marL="0" lvl="1" algn="just">
              <a:buClr>
                <a:srgbClr val="3333FF"/>
              </a:buClr>
              <a:buFont typeface="Wingdings" panose="05000000000000000000" pitchFamily="2" charset="2"/>
              <a:buChar char="§"/>
            </a:pPr>
            <a:r>
              <a:rPr lang="en-US" altLang="en-US" sz="2800" dirty="0" smtClean="0">
                <a:latin typeface="Times New Roman" panose="02020603050405020304" pitchFamily="18" charset="0"/>
                <a:cs typeface="Times New Roman" panose="02020603050405020304" pitchFamily="18" charset="0"/>
              </a:rPr>
              <a:t> Use GFCIs with all tools</a:t>
            </a:r>
          </a:p>
          <a:p>
            <a:pPr marL="0" lvl="1" algn="just">
              <a:buClr>
                <a:srgbClr val="3333FF"/>
              </a:buClr>
              <a:buFont typeface="Wingdings" panose="05000000000000000000" pitchFamily="2" charset="2"/>
              <a:buChar char="§"/>
            </a:pPr>
            <a:r>
              <a:rPr lang="en-US" altLang="en-US" sz="2800" dirty="0" smtClean="0">
                <a:latin typeface="Times New Roman" panose="02020603050405020304" pitchFamily="18" charset="0"/>
                <a:cs typeface="Times New Roman" panose="02020603050405020304" pitchFamily="18" charset="0"/>
              </a:rPr>
              <a:t> Lockout or tagout</a:t>
            </a:r>
          </a:p>
          <a:p>
            <a:pPr marL="0" lvl="1" algn="just">
              <a:buClr>
                <a:srgbClr val="3333FF"/>
              </a:buClr>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 </a:t>
            </a:r>
            <a:r>
              <a:rPr lang="en-US" altLang="en-US" sz="2800" dirty="0" smtClean="0">
                <a:latin typeface="Times New Roman" panose="02020603050405020304" pitchFamily="18" charset="0"/>
                <a:cs typeface="Times New Roman" panose="02020603050405020304" pitchFamily="18" charset="0"/>
              </a:rPr>
              <a:t>Proper use of flexible cords</a:t>
            </a:r>
          </a:p>
          <a:p>
            <a:pPr marL="0" lvl="1" algn="just">
              <a:buClr>
                <a:srgbClr val="3333FF"/>
              </a:buClr>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 </a:t>
            </a:r>
            <a:r>
              <a:rPr lang="en-US" altLang="en-US" sz="2800" dirty="0" smtClean="0">
                <a:latin typeface="Times New Roman" panose="02020603050405020304" pitchFamily="18" charset="0"/>
                <a:cs typeface="Times New Roman" panose="02020603050405020304" pitchFamily="18" charset="0"/>
              </a:rPr>
              <a:t>Do not use damaged tools</a:t>
            </a:r>
          </a:p>
          <a:p>
            <a:pPr marL="0" lvl="1" algn="just">
              <a:buClr>
                <a:srgbClr val="3333FF"/>
              </a:buClr>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 </a:t>
            </a:r>
            <a:r>
              <a:rPr lang="en-US" altLang="en-US" sz="2800" dirty="0" smtClean="0">
                <a:latin typeface="Times New Roman" panose="02020603050405020304" pitchFamily="18" charset="0"/>
                <a:cs typeface="Times New Roman" panose="02020603050405020304" pitchFamily="18" charset="0"/>
              </a:rPr>
              <a:t>No work in wet conditions</a:t>
            </a:r>
          </a:p>
          <a:p>
            <a:pPr marL="0" lvl="1">
              <a:buClr>
                <a:srgbClr val="3333FF"/>
              </a:buClr>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 </a:t>
            </a:r>
            <a:r>
              <a:rPr lang="en-US" altLang="en-US" sz="2800" dirty="0" smtClean="0">
                <a:latin typeface="Times New Roman" panose="02020603050405020304" pitchFamily="18" charset="0"/>
                <a:cs typeface="Times New Roman" panose="02020603050405020304" pitchFamily="18" charset="0"/>
              </a:rPr>
              <a:t>Wear PPE</a:t>
            </a:r>
          </a:p>
          <a:p>
            <a:pPr marL="0" lvl="1">
              <a:buClr>
                <a:srgbClr val="3333FF"/>
              </a:buClr>
              <a:buFont typeface="Wingdings" panose="05000000000000000000" pitchFamily="2" charset="2"/>
              <a:buChar char="§"/>
            </a:pPr>
            <a:r>
              <a:rPr lang="en-GB" altLang="en-US" sz="2800" dirty="0" smtClean="0">
                <a:latin typeface="Times New Roman" panose="02020603050405020304" pitchFamily="18" charset="0"/>
                <a:ea typeface="SimSun" panose="02010600030101010101" pitchFamily="2" charset="-122"/>
              </a:rPr>
              <a:t> Isolate </a:t>
            </a:r>
            <a:r>
              <a:rPr lang="en-GB" altLang="en-US" sz="2800" dirty="0">
                <a:latin typeface="Times New Roman" panose="02020603050405020304" pitchFamily="18" charset="0"/>
                <a:ea typeface="SimSun" panose="02010600030101010101" pitchFamily="2" charset="-122"/>
              </a:rPr>
              <a:t>e</a:t>
            </a:r>
            <a:r>
              <a:rPr lang="en-GB" altLang="en-US" sz="2800" dirty="0" smtClean="0">
                <a:latin typeface="Times New Roman" panose="02020603050405020304" pitchFamily="18" charset="0"/>
                <a:ea typeface="SimSun" panose="02010600030101010101" pitchFamily="2" charset="-122"/>
              </a:rPr>
              <a:t>lectrical </a:t>
            </a:r>
            <a:r>
              <a:rPr lang="en-GB" altLang="en-US" sz="2800" dirty="0">
                <a:latin typeface="Times New Roman" panose="02020603050405020304" pitchFamily="18" charset="0"/>
                <a:ea typeface="SimSun" panose="02010600030101010101" pitchFamily="2" charset="-122"/>
              </a:rPr>
              <a:t>p</a:t>
            </a:r>
            <a:r>
              <a:rPr lang="en-GB" altLang="en-US" sz="2800" dirty="0" smtClean="0">
                <a:latin typeface="Times New Roman" panose="02020603050405020304" pitchFamily="18" charset="0"/>
                <a:ea typeface="SimSun" panose="02010600030101010101" pitchFamily="2" charset="-122"/>
              </a:rPr>
              <a:t>arts</a:t>
            </a:r>
            <a:endParaRPr lang="en-US"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816183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6253" y="762000"/>
            <a:ext cx="8819147"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Training Modules Summary </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lstStyle/>
          <a:p>
            <a:fld id="{CE4D45F6-FF50-4BC5-8A2D-899CD8EC2ED8}" type="slidenum">
              <a:rPr lang="en-US" smtClean="0"/>
              <a:t>112</a:t>
            </a:fld>
            <a:endParaRPr lang="en-US" dirty="0"/>
          </a:p>
        </p:txBody>
      </p:sp>
      <p:sp>
        <p:nvSpPr>
          <p:cNvPr id="8" name="Content Placeholder 2"/>
          <p:cNvSpPr txBox="1">
            <a:spLocks/>
          </p:cNvSpPr>
          <p:nvPr/>
        </p:nvSpPr>
        <p:spPr bwMode="auto">
          <a:xfrm>
            <a:off x="226423" y="1752600"/>
            <a:ext cx="86868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just">
              <a:buClr>
                <a:srgbClr val="3333FF"/>
              </a:buClr>
              <a:buFont typeface="Wingdings" panose="05000000000000000000" pitchFamily="2" charset="2"/>
              <a:buChar char="q"/>
            </a:pPr>
            <a:r>
              <a:rPr lang="en-US" altLang="en-US" sz="2800" kern="0" dirty="0" smtClean="0">
                <a:latin typeface="Times New Roman" panose="02020603050405020304" pitchFamily="18" charset="0"/>
                <a:cs typeface="Times New Roman" panose="02020603050405020304" pitchFamily="18" charset="0"/>
              </a:rPr>
              <a:t> </a:t>
            </a:r>
            <a:r>
              <a:rPr lang="en-US" altLang="en-US" kern="0" dirty="0" smtClean="0">
                <a:latin typeface="Times New Roman" panose="02020603050405020304" pitchFamily="18" charset="0"/>
                <a:cs typeface="Times New Roman" panose="02020603050405020304" pitchFamily="18" charset="0"/>
              </a:rPr>
              <a:t>Worker to </a:t>
            </a:r>
            <a:r>
              <a:rPr lang="en-US" altLang="en-US" kern="0" dirty="0">
                <a:latin typeface="Times New Roman" panose="02020603050405020304" pitchFamily="18" charset="0"/>
                <a:cs typeface="Times New Roman" panose="02020603050405020304" pitchFamily="18" charset="0"/>
              </a:rPr>
              <a:t>B</a:t>
            </a:r>
            <a:r>
              <a:rPr lang="en-US" altLang="en-US" kern="0" dirty="0" smtClean="0">
                <a:latin typeface="Times New Roman" panose="02020603050405020304" pitchFamily="18" charset="0"/>
                <a:cs typeface="Times New Roman" panose="02020603050405020304" pitchFamily="18" charset="0"/>
              </a:rPr>
              <a:t>uild</a:t>
            </a:r>
            <a:r>
              <a:rPr lang="en-US" altLang="en-US" sz="3600" kern="0" dirty="0" smtClean="0">
                <a:latin typeface="Times New Roman" panose="02020603050405020304" pitchFamily="18" charset="0"/>
                <a:cs typeface="Times New Roman" panose="02020603050405020304" pitchFamily="18" charset="0"/>
              </a:rPr>
              <a:t> </a:t>
            </a:r>
            <a:r>
              <a:rPr lang="en-US" altLang="en-US" kern="0" dirty="0" smtClean="0">
                <a:latin typeface="Times New Roman" panose="02020603050405020304" pitchFamily="18" charset="0"/>
                <a:cs typeface="Times New Roman" panose="02020603050405020304" pitchFamily="18" charset="0"/>
              </a:rPr>
              <a:t>a</a:t>
            </a:r>
            <a:r>
              <a:rPr lang="en-US" altLang="en-US" sz="3600" kern="0" dirty="0" smtClean="0">
                <a:latin typeface="Times New Roman" panose="02020603050405020304" pitchFamily="18" charset="0"/>
                <a:cs typeface="Times New Roman" panose="02020603050405020304" pitchFamily="18" charset="0"/>
              </a:rPr>
              <a:t> </a:t>
            </a:r>
            <a:r>
              <a:rPr lang="en-US" altLang="en-US" kern="0" dirty="0" smtClean="0">
                <a:latin typeface="Times New Roman" panose="02020603050405020304" pitchFamily="18" charset="0"/>
                <a:cs typeface="Times New Roman" panose="02020603050405020304" pitchFamily="18" charset="0"/>
              </a:rPr>
              <a:t>Safe </a:t>
            </a:r>
            <a:r>
              <a:rPr lang="en-US" altLang="en-US" kern="0" dirty="0">
                <a:latin typeface="Times New Roman" panose="02020603050405020304" pitchFamily="18" charset="0"/>
                <a:cs typeface="Times New Roman" panose="02020603050405020304" pitchFamily="18" charset="0"/>
              </a:rPr>
              <a:t>W</a:t>
            </a:r>
            <a:r>
              <a:rPr lang="en-US" altLang="en-US" kern="0" dirty="0" smtClean="0">
                <a:latin typeface="Times New Roman" panose="02020603050405020304" pitchFamily="18" charset="0"/>
                <a:cs typeface="Times New Roman" panose="02020603050405020304" pitchFamily="18" charset="0"/>
              </a:rPr>
              <a:t>orking </a:t>
            </a:r>
            <a:r>
              <a:rPr lang="en-US" altLang="en-US" kern="0" dirty="0">
                <a:latin typeface="Times New Roman" panose="02020603050405020304" pitchFamily="18" charset="0"/>
                <a:cs typeface="Times New Roman" panose="02020603050405020304" pitchFamily="18" charset="0"/>
              </a:rPr>
              <a:t>E</a:t>
            </a:r>
            <a:r>
              <a:rPr lang="en-US" altLang="en-US" kern="0" dirty="0" smtClean="0">
                <a:latin typeface="Times New Roman" panose="02020603050405020304" pitchFamily="18" charset="0"/>
                <a:cs typeface="Times New Roman" panose="02020603050405020304" pitchFamily="18" charset="0"/>
              </a:rPr>
              <a:t>nvironment</a:t>
            </a:r>
          </a:p>
          <a:p>
            <a:pPr lvl="1" algn="just">
              <a:lnSpc>
                <a:spcPct val="150000"/>
              </a:lnSpc>
              <a:buClr>
                <a:srgbClr val="3333FF"/>
              </a:buClr>
              <a:buFont typeface="Wingdings" panose="05000000000000000000" pitchFamily="2" charset="2"/>
              <a:buChar char="§"/>
            </a:pPr>
            <a:r>
              <a:rPr lang="en-US" altLang="en-US" kern="0" dirty="0">
                <a:latin typeface="Times New Roman" panose="02020603050405020304" pitchFamily="18" charset="0"/>
                <a:cs typeface="Times New Roman" panose="02020603050405020304" pitchFamily="18" charset="0"/>
              </a:rPr>
              <a:t>G</a:t>
            </a:r>
            <a:r>
              <a:rPr lang="en-US" altLang="en-US" kern="0" dirty="0" smtClean="0">
                <a:latin typeface="Times New Roman" panose="02020603050405020304" pitchFamily="18" charset="0"/>
                <a:cs typeface="Times New Roman" panose="02020603050405020304" pitchFamily="18" charset="0"/>
              </a:rPr>
              <a:t>ood sense and aware of electrical hazard recognition </a:t>
            </a:r>
          </a:p>
          <a:p>
            <a:pPr lvl="1" algn="just">
              <a:lnSpc>
                <a:spcPct val="150000"/>
              </a:lnSpc>
              <a:buClr>
                <a:srgbClr val="3333FF"/>
              </a:buClr>
              <a:buFont typeface="Wingdings" panose="05000000000000000000" pitchFamily="2" charset="2"/>
              <a:buChar char="§"/>
            </a:pPr>
            <a:r>
              <a:rPr lang="en-US" altLang="en-US" kern="0" dirty="0" smtClean="0">
                <a:latin typeface="Times New Roman" panose="02020603050405020304" pitchFamily="18" charset="0"/>
                <a:cs typeface="Times New Roman" panose="02020603050405020304" pitchFamily="18" charset="0"/>
              </a:rPr>
              <a:t>Don’t work alone, multiple workers together</a:t>
            </a:r>
          </a:p>
          <a:p>
            <a:pPr lvl="1" algn="just">
              <a:lnSpc>
                <a:spcPct val="150000"/>
              </a:lnSpc>
              <a:buClr>
                <a:srgbClr val="3333FF"/>
              </a:buClr>
              <a:buFont typeface="Wingdings" panose="05000000000000000000" pitchFamily="2" charset="2"/>
              <a:buChar char="§"/>
            </a:pPr>
            <a:r>
              <a:rPr lang="en-US" altLang="en-US" kern="0" dirty="0" smtClean="0">
                <a:latin typeface="Times New Roman" panose="02020603050405020304" pitchFamily="18" charset="0"/>
                <a:cs typeface="Times New Roman" panose="02020603050405020304" pitchFamily="18" charset="0"/>
              </a:rPr>
              <a:t>Don’t work overtime to make your body tired</a:t>
            </a:r>
          </a:p>
          <a:p>
            <a:pPr lvl="1" algn="just">
              <a:lnSpc>
                <a:spcPct val="150000"/>
              </a:lnSpc>
              <a:buClr>
                <a:srgbClr val="3333FF"/>
              </a:buClr>
              <a:buFont typeface="Wingdings" panose="05000000000000000000" pitchFamily="2" charset="2"/>
              <a:buChar char="§"/>
            </a:pPr>
            <a:r>
              <a:rPr lang="en-US" altLang="en-US" kern="0" dirty="0" smtClean="0">
                <a:latin typeface="Times New Roman" panose="02020603050405020304" pitchFamily="18" charset="0"/>
                <a:cs typeface="Times New Roman" panose="02020603050405020304" pitchFamily="18" charset="0"/>
              </a:rPr>
              <a:t>Only work on the tasks that a worker is qualified</a:t>
            </a:r>
          </a:p>
          <a:p>
            <a:pPr lvl="1" algn="just">
              <a:lnSpc>
                <a:spcPct val="150000"/>
              </a:lnSpc>
              <a:buClr>
                <a:srgbClr val="3333FF"/>
              </a:buClr>
              <a:buFont typeface="Wingdings" panose="05000000000000000000" pitchFamily="2" charset="2"/>
              <a:buChar char="§"/>
            </a:pPr>
            <a:r>
              <a:rPr lang="en-US" altLang="en-US" kern="0" dirty="0">
                <a:latin typeface="Times New Roman" panose="02020603050405020304" pitchFamily="18" charset="0"/>
                <a:cs typeface="Times New Roman" panose="02020603050405020304" pitchFamily="18" charset="0"/>
              </a:rPr>
              <a:t>Pre-job hazard analysis (</a:t>
            </a:r>
            <a:r>
              <a:rPr lang="en-US" altLang="en-US" kern="0" dirty="0">
                <a:latin typeface="Times New Roman" panose="02020603050405020304" pitchFamily="18" charset="0"/>
                <a:cs typeface="Times New Roman" panose="02020603050405020304" pitchFamily="18" charset="0"/>
                <a:hlinkClick r:id="rId3"/>
              </a:rPr>
              <a:t>OSHA booklet</a:t>
            </a:r>
            <a:r>
              <a:rPr lang="en-US" altLang="en-US" kern="0" dirty="0" smtClean="0">
                <a:latin typeface="Times New Roman" panose="02020603050405020304" pitchFamily="18" charset="0"/>
                <a:cs typeface="Times New Roman" panose="02020603050405020304" pitchFamily="18" charset="0"/>
              </a:rPr>
              <a:t>)</a:t>
            </a:r>
          </a:p>
          <a:p>
            <a:pPr lvl="1" algn="just">
              <a:buClr>
                <a:srgbClr val="3333FF"/>
              </a:buClr>
              <a:buFont typeface="Wingdings" panose="05000000000000000000" pitchFamily="2" charset="2"/>
              <a:buChar char="§"/>
            </a:pPr>
            <a:endParaRPr lang="en-US" altLang="en-US" sz="2400" kern="0" dirty="0" smtClean="0">
              <a:latin typeface="Times New Roman" panose="02020603050405020304" pitchFamily="18" charset="0"/>
              <a:cs typeface="Times New Roman" panose="02020603050405020304" pitchFamily="18" charset="0"/>
            </a:endParaRPr>
          </a:p>
          <a:p>
            <a:pPr algn="just">
              <a:buClr>
                <a:srgbClr val="3333FF"/>
              </a:buClr>
              <a:buFont typeface="Wingdings" panose="05000000000000000000" pitchFamily="2" charset="2"/>
              <a:buChar char="q"/>
            </a:pPr>
            <a:endParaRPr lang="en-US" altLang="en-US" sz="2000" kern="0" dirty="0" smtClean="0">
              <a:latin typeface="Times New Roman" panose="02020603050405020304" pitchFamily="18" charset="0"/>
              <a:cs typeface="Times New Roman" panose="02020603050405020304" pitchFamily="18" charset="0"/>
            </a:endParaRPr>
          </a:p>
          <a:p>
            <a:endParaRPr lang="en-US" altLang="en-US" kern="0" dirty="0" smtClean="0"/>
          </a:p>
        </p:txBody>
      </p:sp>
    </p:spTree>
    <p:extLst>
      <p:ext uri="{BB962C8B-B14F-4D97-AF65-F5344CB8AC3E}">
        <p14:creationId xmlns:p14="http://schemas.microsoft.com/office/powerpoint/2010/main" val="321354176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6253" y="762000"/>
            <a:ext cx="8819147"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 Training Modules Summary</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lstStyle/>
          <a:p>
            <a:fld id="{CE4D45F6-FF50-4BC5-8A2D-899CD8EC2ED8}" type="slidenum">
              <a:rPr lang="en-US" smtClean="0"/>
              <a:t>113</a:t>
            </a:fld>
            <a:endParaRPr lang="en-US" dirty="0"/>
          </a:p>
        </p:txBody>
      </p:sp>
      <p:pic>
        <p:nvPicPr>
          <p:cNvPr id="3" name="Picture 2" descr="This is an example of job hazard analysis form" title="job hazard analysis form"/>
          <p:cNvPicPr>
            <a:picLocks noChangeAspect="1"/>
          </p:cNvPicPr>
          <p:nvPr/>
        </p:nvPicPr>
        <p:blipFill>
          <a:blip r:embed="rId3"/>
          <a:stretch>
            <a:fillRect/>
          </a:stretch>
        </p:blipFill>
        <p:spPr>
          <a:xfrm>
            <a:off x="2286000" y="2154813"/>
            <a:ext cx="4572000" cy="4425863"/>
          </a:xfrm>
          <a:prstGeom prst="rect">
            <a:avLst/>
          </a:prstGeom>
        </p:spPr>
      </p:pic>
      <p:sp>
        <p:nvSpPr>
          <p:cNvPr id="7" name="Rectangle 6"/>
          <p:cNvSpPr/>
          <p:nvPr/>
        </p:nvSpPr>
        <p:spPr>
          <a:xfrm>
            <a:off x="209550" y="1447800"/>
            <a:ext cx="8705850" cy="584775"/>
          </a:xfrm>
          <a:prstGeom prst="rect">
            <a:avLst/>
          </a:prstGeom>
        </p:spPr>
        <p:txBody>
          <a:bodyPr wrap="square">
            <a:spAutoFit/>
          </a:bodyPr>
          <a:lstStyle/>
          <a:p>
            <a:pPr marL="457200" indent="-457200">
              <a:buClr>
                <a:srgbClr val="0000FF"/>
              </a:buClr>
              <a:buFont typeface="Wingdings" panose="05000000000000000000" pitchFamily="2" charset="2"/>
              <a:buChar char="q"/>
            </a:pPr>
            <a:r>
              <a:rPr lang="en-US" sz="3200" dirty="0" smtClean="0">
                <a:latin typeface="Times New Roman" panose="02020603050405020304" pitchFamily="18" charset="0"/>
                <a:ea typeface="MS PGothic" panose="020B0600070205080204" pitchFamily="34" charset="-128"/>
              </a:rPr>
              <a:t> Job hazard analysis form from </a:t>
            </a:r>
            <a:r>
              <a:rPr lang="en-US" sz="3200" dirty="0" smtClean="0">
                <a:latin typeface="Times New Roman" panose="02020603050405020304" pitchFamily="18" charset="0"/>
                <a:ea typeface="MS PGothic" panose="020B0600070205080204" pitchFamily="34" charset="-128"/>
                <a:hlinkClick r:id="rId4"/>
              </a:rPr>
              <a:t>OSHA booklet</a:t>
            </a:r>
            <a:endParaRPr lang="en-US" sz="3200" dirty="0"/>
          </a:p>
        </p:txBody>
      </p:sp>
    </p:spTree>
    <p:extLst>
      <p:ext uri="{BB962C8B-B14F-4D97-AF65-F5344CB8AC3E}">
        <p14:creationId xmlns:p14="http://schemas.microsoft.com/office/powerpoint/2010/main" val="305234536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6253" y="762000"/>
            <a:ext cx="8819147" cy="990600"/>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Training Modules Summary</a:t>
            </a:r>
            <a:r>
              <a:rPr lang="en-US" altLang="en-US" dirty="0">
                <a:latin typeface="Times New Roman" panose="02020603050405020304" pitchFamily="18" charset="0"/>
                <a:ea typeface="SimSun" panose="02010600030101010101" pitchFamily="2" charset="-122"/>
              </a:rPr>
              <a:t/>
            </a:r>
            <a:br>
              <a:rPr lang="en-US" altLang="en-US" dirty="0">
                <a:latin typeface="Times New Roman" panose="02020603050405020304" pitchFamily="18" charset="0"/>
                <a:ea typeface="SimSun" panose="02010600030101010101" pitchFamily="2" charset="-122"/>
              </a:rPr>
            </a:b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lstStyle/>
          <a:p>
            <a:fld id="{CE4D45F6-FF50-4BC5-8A2D-899CD8EC2ED8}" type="slidenum">
              <a:rPr lang="en-US" smtClean="0"/>
              <a:t>114</a:t>
            </a:fld>
            <a:endParaRPr lang="en-US" dirty="0"/>
          </a:p>
        </p:txBody>
      </p:sp>
      <p:sp>
        <p:nvSpPr>
          <p:cNvPr id="5" name="Content Placeholder 2"/>
          <p:cNvSpPr txBox="1">
            <a:spLocks/>
          </p:cNvSpPr>
          <p:nvPr/>
        </p:nvSpPr>
        <p:spPr bwMode="auto">
          <a:xfrm>
            <a:off x="226423" y="1676400"/>
            <a:ext cx="86868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just">
              <a:buClr>
                <a:srgbClr val="3333FF"/>
              </a:buClr>
              <a:buFont typeface="Wingdings" panose="05000000000000000000" pitchFamily="2" charset="2"/>
              <a:buChar char="q"/>
            </a:pPr>
            <a:r>
              <a:rPr lang="en-US" altLang="en-US" sz="2800" kern="0" dirty="0" smtClean="0">
                <a:latin typeface="Times New Roman" panose="02020603050405020304" pitchFamily="18" charset="0"/>
                <a:cs typeface="Times New Roman" panose="02020603050405020304" pitchFamily="18" charset="0"/>
              </a:rPr>
              <a:t> </a:t>
            </a:r>
            <a:r>
              <a:rPr lang="en-US" altLang="en-US" kern="0" dirty="0" smtClean="0">
                <a:latin typeface="Times New Roman" panose="02020603050405020304" pitchFamily="18" charset="0"/>
                <a:cs typeface="Times New Roman" panose="02020603050405020304" pitchFamily="18" charset="0"/>
              </a:rPr>
              <a:t>Worker to </a:t>
            </a:r>
            <a:r>
              <a:rPr lang="en-US" altLang="en-US" kern="0" dirty="0">
                <a:latin typeface="Times New Roman" panose="02020603050405020304" pitchFamily="18" charset="0"/>
                <a:cs typeface="Times New Roman" panose="02020603050405020304" pitchFamily="18" charset="0"/>
              </a:rPr>
              <a:t>B</a:t>
            </a:r>
            <a:r>
              <a:rPr lang="en-US" altLang="en-US" kern="0" dirty="0" smtClean="0">
                <a:latin typeface="Times New Roman" panose="02020603050405020304" pitchFamily="18" charset="0"/>
                <a:cs typeface="Times New Roman" panose="02020603050405020304" pitchFamily="18" charset="0"/>
              </a:rPr>
              <a:t>uild</a:t>
            </a:r>
            <a:r>
              <a:rPr lang="en-US" altLang="en-US" sz="3600" kern="0" dirty="0" smtClean="0">
                <a:latin typeface="Times New Roman" panose="02020603050405020304" pitchFamily="18" charset="0"/>
                <a:cs typeface="Times New Roman" panose="02020603050405020304" pitchFamily="18" charset="0"/>
              </a:rPr>
              <a:t> </a:t>
            </a:r>
            <a:r>
              <a:rPr lang="en-US" altLang="en-US" kern="0" dirty="0" smtClean="0">
                <a:latin typeface="Times New Roman" panose="02020603050405020304" pitchFamily="18" charset="0"/>
                <a:cs typeface="Times New Roman" panose="02020603050405020304" pitchFamily="18" charset="0"/>
              </a:rPr>
              <a:t>a</a:t>
            </a:r>
            <a:r>
              <a:rPr lang="en-US" altLang="en-US" sz="3600" kern="0" dirty="0" smtClean="0">
                <a:latin typeface="Times New Roman" panose="02020603050405020304" pitchFamily="18" charset="0"/>
                <a:cs typeface="Times New Roman" panose="02020603050405020304" pitchFamily="18" charset="0"/>
              </a:rPr>
              <a:t> </a:t>
            </a:r>
            <a:r>
              <a:rPr lang="en-US" altLang="en-US" kern="0" dirty="0" smtClean="0">
                <a:latin typeface="Times New Roman" panose="02020603050405020304" pitchFamily="18" charset="0"/>
                <a:cs typeface="Times New Roman" panose="02020603050405020304" pitchFamily="18" charset="0"/>
              </a:rPr>
              <a:t>Safe </a:t>
            </a:r>
            <a:r>
              <a:rPr lang="en-US" altLang="en-US" kern="0" dirty="0">
                <a:latin typeface="Times New Roman" panose="02020603050405020304" pitchFamily="18" charset="0"/>
                <a:cs typeface="Times New Roman" panose="02020603050405020304" pitchFamily="18" charset="0"/>
              </a:rPr>
              <a:t>W</a:t>
            </a:r>
            <a:r>
              <a:rPr lang="en-US" altLang="en-US" kern="0" dirty="0" smtClean="0">
                <a:latin typeface="Times New Roman" panose="02020603050405020304" pitchFamily="18" charset="0"/>
                <a:cs typeface="Times New Roman" panose="02020603050405020304" pitchFamily="18" charset="0"/>
              </a:rPr>
              <a:t>orking </a:t>
            </a:r>
            <a:r>
              <a:rPr lang="en-US" altLang="en-US" kern="0" dirty="0">
                <a:latin typeface="Times New Roman" panose="02020603050405020304" pitchFamily="18" charset="0"/>
                <a:cs typeface="Times New Roman" panose="02020603050405020304" pitchFamily="18" charset="0"/>
              </a:rPr>
              <a:t>E</a:t>
            </a:r>
            <a:r>
              <a:rPr lang="en-US" altLang="en-US" kern="0" dirty="0" smtClean="0">
                <a:latin typeface="Times New Roman" panose="02020603050405020304" pitchFamily="18" charset="0"/>
                <a:cs typeface="Times New Roman" panose="02020603050405020304" pitchFamily="18" charset="0"/>
              </a:rPr>
              <a:t>nvironment</a:t>
            </a:r>
          </a:p>
          <a:p>
            <a:pPr lvl="1" algn="just">
              <a:lnSpc>
                <a:spcPct val="150000"/>
              </a:lnSpc>
              <a:buClr>
                <a:srgbClr val="3333FF"/>
              </a:buClr>
              <a:buFont typeface="Wingdings" panose="05000000000000000000" pitchFamily="2" charset="2"/>
              <a:buChar char="§"/>
            </a:pPr>
            <a:r>
              <a:rPr lang="en-US" altLang="en-US" kern="0" dirty="0" smtClean="0">
                <a:latin typeface="Times New Roman" panose="02020603050405020304" pitchFamily="18" charset="0"/>
                <a:cs typeface="Times New Roman" panose="02020603050405020304" pitchFamily="18" charset="0"/>
              </a:rPr>
              <a:t>Lock out or tag out active circuits and equipment</a:t>
            </a:r>
          </a:p>
          <a:p>
            <a:pPr lvl="1" algn="just">
              <a:lnSpc>
                <a:spcPct val="150000"/>
              </a:lnSpc>
              <a:buClr>
                <a:srgbClr val="3333FF"/>
              </a:buClr>
              <a:buFont typeface="Wingdings" panose="05000000000000000000" pitchFamily="2" charset="2"/>
              <a:buChar char="§"/>
            </a:pPr>
            <a:r>
              <a:rPr lang="en-US" altLang="en-US" kern="0" dirty="0" smtClean="0">
                <a:latin typeface="Times New Roman" panose="02020603050405020304" pitchFamily="18" charset="0"/>
                <a:cs typeface="Times New Roman" panose="02020603050405020304" pitchFamily="18" charset="0"/>
              </a:rPr>
              <a:t>Inspect and test circuits before using them</a:t>
            </a:r>
          </a:p>
          <a:p>
            <a:pPr lvl="1" algn="just">
              <a:lnSpc>
                <a:spcPct val="150000"/>
              </a:lnSpc>
              <a:buClr>
                <a:srgbClr val="3333FF"/>
              </a:buClr>
              <a:buFont typeface="Wingdings" panose="05000000000000000000" pitchFamily="2" charset="2"/>
              <a:buChar char="§"/>
            </a:pPr>
            <a:r>
              <a:rPr lang="en-US" altLang="en-US" kern="0" dirty="0" smtClean="0">
                <a:latin typeface="Times New Roman" panose="02020603050405020304" pitchFamily="18" charset="0"/>
                <a:cs typeface="Times New Roman" panose="02020603050405020304" pitchFamily="18" charset="0"/>
              </a:rPr>
              <a:t>Know what to do if an electrical accident occurs</a:t>
            </a:r>
          </a:p>
          <a:p>
            <a:pPr lvl="1" algn="just">
              <a:lnSpc>
                <a:spcPct val="150000"/>
              </a:lnSpc>
              <a:buClr>
                <a:srgbClr val="3333FF"/>
              </a:buClr>
              <a:buFont typeface="Wingdings" panose="05000000000000000000" pitchFamily="2" charset="2"/>
              <a:buChar char="§"/>
            </a:pPr>
            <a:r>
              <a:rPr lang="en-US" altLang="en-US" kern="0" dirty="0" smtClean="0">
                <a:latin typeface="Times New Roman" panose="02020603050405020304" pitchFamily="18" charset="0"/>
                <a:cs typeface="Times New Roman" panose="02020603050405020304" pitchFamily="18" charset="0"/>
              </a:rPr>
              <a:t>Know how to shut off to de-energize equipment</a:t>
            </a:r>
          </a:p>
          <a:p>
            <a:pPr lvl="1" algn="just">
              <a:lnSpc>
                <a:spcPct val="150000"/>
              </a:lnSpc>
              <a:buClr>
                <a:srgbClr val="3333FF"/>
              </a:buClr>
              <a:buFont typeface="Wingdings" panose="05000000000000000000" pitchFamily="2" charset="2"/>
              <a:buChar char="§"/>
            </a:pPr>
            <a:r>
              <a:rPr lang="en-US" altLang="en-US" kern="0" dirty="0" smtClean="0">
                <a:latin typeface="Times New Roman" panose="02020603050405020304" pitchFamily="18" charset="0"/>
                <a:cs typeface="Times New Roman" panose="02020603050405020304" pitchFamily="18" charset="0"/>
              </a:rPr>
              <a:t>Know the location for circuit switches or breakers</a:t>
            </a:r>
          </a:p>
          <a:p>
            <a:pPr lvl="1" algn="just">
              <a:buClr>
                <a:srgbClr val="3333FF"/>
              </a:buClr>
              <a:buFont typeface="Wingdings" panose="05000000000000000000" pitchFamily="2" charset="2"/>
              <a:buChar char="§"/>
            </a:pPr>
            <a:endParaRPr lang="en-US" altLang="en-US" sz="2400" kern="0" dirty="0" smtClean="0">
              <a:latin typeface="Times New Roman" panose="02020603050405020304" pitchFamily="18" charset="0"/>
              <a:cs typeface="Times New Roman" panose="02020603050405020304" pitchFamily="18" charset="0"/>
            </a:endParaRPr>
          </a:p>
          <a:p>
            <a:pPr algn="just">
              <a:buClr>
                <a:srgbClr val="3333FF"/>
              </a:buClr>
              <a:buFont typeface="Wingdings" panose="05000000000000000000" pitchFamily="2" charset="2"/>
              <a:buChar char="q"/>
            </a:pPr>
            <a:endParaRPr lang="en-US" altLang="en-US" sz="2000" kern="0" dirty="0" smtClean="0">
              <a:latin typeface="Times New Roman" panose="02020603050405020304" pitchFamily="18" charset="0"/>
              <a:cs typeface="Times New Roman" panose="02020603050405020304" pitchFamily="18" charset="0"/>
            </a:endParaRPr>
          </a:p>
          <a:p>
            <a:endParaRPr lang="en-US" altLang="en-US" kern="0" dirty="0" smtClean="0"/>
          </a:p>
        </p:txBody>
      </p:sp>
    </p:spTree>
    <p:extLst>
      <p:ext uri="{BB962C8B-B14F-4D97-AF65-F5344CB8AC3E}">
        <p14:creationId xmlns:p14="http://schemas.microsoft.com/office/powerpoint/2010/main" val="2252993137"/>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6253" y="533400"/>
            <a:ext cx="8819147"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Case Study</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lstStyle/>
          <a:p>
            <a:fld id="{CE4D45F6-FF50-4BC5-8A2D-899CD8EC2ED8}" type="slidenum">
              <a:rPr lang="en-US" smtClean="0"/>
              <a:t>115</a:t>
            </a:fld>
            <a:endParaRPr lang="en-US" dirty="0"/>
          </a:p>
        </p:txBody>
      </p:sp>
      <p:sp>
        <p:nvSpPr>
          <p:cNvPr id="6" name="Rectangle 6"/>
          <p:cNvSpPr>
            <a:spLocks noChangeArrowheads="1"/>
          </p:cNvSpPr>
          <p:nvPr/>
        </p:nvSpPr>
        <p:spPr bwMode="auto">
          <a:xfrm>
            <a:off x="228600" y="1219200"/>
            <a:ext cx="8763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eaLnBrk="1" hangingPunct="1">
              <a:buClr>
                <a:srgbClr val="0000FF"/>
              </a:buClr>
              <a:buFont typeface="Wingdings" panose="05000000000000000000" pitchFamily="2" charset="2"/>
              <a:buChar char="q"/>
            </a:pPr>
            <a:r>
              <a:rPr lang="en-US" altLang="en-US" sz="2800" dirty="0" smtClean="0">
                <a:latin typeface="Times New Roman" panose="02020603050405020304" pitchFamily="18" charset="0"/>
                <a:ea typeface="AR PL UMing HK" charset="0"/>
                <a:cs typeface="Times New Roman" panose="02020603050405020304" pitchFamily="18" charset="0"/>
              </a:rPr>
              <a:t> </a:t>
            </a:r>
            <a:r>
              <a:rPr lang="en-US" altLang="en-US" sz="3200" dirty="0" smtClean="0">
                <a:latin typeface="Times New Roman" panose="02020603050405020304" pitchFamily="18" charset="0"/>
                <a:ea typeface="AR PL UMing HK" charset="0"/>
                <a:cs typeface="Times New Roman" panose="02020603050405020304" pitchFamily="18" charset="0"/>
              </a:rPr>
              <a:t>What electrical hazards can you find below?</a:t>
            </a:r>
            <a:endParaRPr lang="en-US" altLang="en-US" sz="3200" dirty="0">
              <a:latin typeface="Times New Roman" panose="02020603050405020304" pitchFamily="18" charset="0"/>
              <a:ea typeface="AR PL UMing HK" charset="0"/>
              <a:cs typeface="Times New Roman" panose="02020603050405020304" pitchFamily="18" charset="0"/>
            </a:endParaRPr>
          </a:p>
        </p:txBody>
      </p:sp>
      <p:pic>
        <p:nvPicPr>
          <p:cNvPr id="7" name="Picture 6" descr="It is a picture of a construction site with a crane" title="construction sit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39563" y="1828800"/>
            <a:ext cx="3461237" cy="4614983"/>
          </a:xfrm>
          <a:prstGeom prst="rect">
            <a:avLst/>
          </a:prstGeom>
        </p:spPr>
      </p:pic>
      <p:sp>
        <p:nvSpPr>
          <p:cNvPr id="8" name="Rectangle 7"/>
          <p:cNvSpPr/>
          <p:nvPr/>
        </p:nvSpPr>
        <p:spPr>
          <a:xfrm>
            <a:off x="4505826" y="1926213"/>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Tree>
    <p:extLst>
      <p:ext uri="{BB962C8B-B14F-4D97-AF65-F5344CB8AC3E}">
        <p14:creationId xmlns:p14="http://schemas.microsoft.com/office/powerpoint/2010/main" val="365029370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6253" y="533400"/>
            <a:ext cx="8819147"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Case Study </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lstStyle/>
          <a:p>
            <a:fld id="{CE4D45F6-FF50-4BC5-8A2D-899CD8EC2ED8}" type="slidenum">
              <a:rPr lang="en-US" smtClean="0"/>
              <a:t>116</a:t>
            </a:fld>
            <a:endParaRPr lang="en-US" dirty="0"/>
          </a:p>
        </p:txBody>
      </p:sp>
      <p:sp>
        <p:nvSpPr>
          <p:cNvPr id="8" name="Rectangle 6"/>
          <p:cNvSpPr>
            <a:spLocks noChangeArrowheads="1"/>
          </p:cNvSpPr>
          <p:nvPr/>
        </p:nvSpPr>
        <p:spPr bwMode="auto">
          <a:xfrm>
            <a:off x="260269" y="1181614"/>
            <a:ext cx="835033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0000FF"/>
              </a:buClr>
              <a:buFont typeface="Wingdings" panose="05000000000000000000" pitchFamily="2" charset="2"/>
              <a:buChar char="q"/>
            </a:pPr>
            <a:r>
              <a:rPr lang="en-US" altLang="en-US" sz="2800" dirty="0" smtClean="0">
                <a:latin typeface="Times New Roman" panose="02020603050405020304" pitchFamily="18" charset="0"/>
                <a:ea typeface="AR PL UMing HK" charset="0"/>
                <a:cs typeface="Times New Roman" panose="02020603050405020304" pitchFamily="18" charset="0"/>
              </a:rPr>
              <a:t> </a:t>
            </a:r>
            <a:r>
              <a:rPr lang="en-US" altLang="en-US" sz="3200" dirty="0">
                <a:latin typeface="Times New Roman" panose="02020603050405020304" pitchFamily="18" charset="0"/>
                <a:ea typeface="AR PL UMing HK" charset="0"/>
                <a:cs typeface="Times New Roman" panose="02020603050405020304" pitchFamily="18" charset="0"/>
              </a:rPr>
              <a:t>What electrical hazards can you find below?</a:t>
            </a:r>
          </a:p>
        </p:txBody>
      </p:sp>
      <p:pic>
        <p:nvPicPr>
          <p:cNvPr id="11" name="Picture 10" descr="It is a picture of a construction site with a crane" title="construction sit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9315" y="1862017"/>
            <a:ext cx="3461237" cy="4614983"/>
          </a:xfrm>
          <a:prstGeom prst="rect">
            <a:avLst/>
          </a:prstGeom>
        </p:spPr>
      </p:pic>
      <p:sp>
        <p:nvSpPr>
          <p:cNvPr id="12" name="AutoShape 4"/>
          <p:cNvSpPr>
            <a:spLocks noChangeArrowheads="1"/>
          </p:cNvSpPr>
          <p:nvPr/>
        </p:nvSpPr>
        <p:spPr bwMode="auto">
          <a:xfrm>
            <a:off x="4364008" y="2152577"/>
            <a:ext cx="4049661" cy="1143000"/>
          </a:xfrm>
          <a:prstGeom prst="wedgeRoundRectCallout">
            <a:avLst>
              <a:gd name="adj1" fmla="val -106938"/>
              <a:gd name="adj2" fmla="val 11077"/>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30000"/>
              </a:spcBef>
            </a:pPr>
            <a:r>
              <a:rPr lang="en-US" altLang="en-US" sz="3200" dirty="0" smtClean="0">
                <a:latin typeface="Times" panose="02020603060405020304" pitchFamily="18" charset="0"/>
              </a:rPr>
              <a:t>Crane may contact </a:t>
            </a:r>
            <a:r>
              <a:rPr lang="en-US" altLang="en-US" sz="3200" b="1" dirty="0" smtClean="0">
                <a:latin typeface="Times" panose="02020603060405020304" pitchFamily="18" charset="0"/>
                <a:sym typeface="Helvetica Neue" charset="0"/>
              </a:rPr>
              <a:t>overhead power lines</a:t>
            </a:r>
            <a:endParaRPr lang="en-US" altLang="en-US" sz="3200" b="1" dirty="0">
              <a:latin typeface="Times" panose="02020603060405020304" pitchFamily="18" charset="0"/>
              <a:sym typeface="Helvetica Neue" charset="0"/>
            </a:endParaRPr>
          </a:p>
        </p:txBody>
      </p:sp>
      <p:sp>
        <p:nvSpPr>
          <p:cNvPr id="13" name="AutoShape 4"/>
          <p:cNvSpPr>
            <a:spLocks noChangeArrowheads="1"/>
          </p:cNvSpPr>
          <p:nvPr/>
        </p:nvSpPr>
        <p:spPr bwMode="auto">
          <a:xfrm>
            <a:off x="4389714" y="3979307"/>
            <a:ext cx="4220886" cy="2233520"/>
          </a:xfrm>
          <a:prstGeom prst="wedgeRoundRectCallout">
            <a:avLst>
              <a:gd name="adj1" fmla="val -104410"/>
              <a:gd name="adj2" fmla="val -25330"/>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30000"/>
              </a:spcBef>
            </a:pPr>
            <a:r>
              <a:rPr lang="en-US" altLang="en-US" sz="3200" dirty="0">
                <a:latin typeface="Times" panose="02020603060405020304" pitchFamily="18" charset="0"/>
              </a:rPr>
              <a:t>T</a:t>
            </a:r>
            <a:r>
              <a:rPr lang="en-US" altLang="en-US" sz="3200" dirty="0" smtClean="0">
                <a:latin typeface="Times" panose="02020603060405020304" pitchFamily="18" charset="0"/>
              </a:rPr>
              <a:t>raffic lights indicates that it is probably not call utility to de-energize power lines</a:t>
            </a:r>
            <a:endParaRPr lang="en-US" altLang="en-US" sz="3200" b="1" dirty="0">
              <a:latin typeface="Times" panose="02020603060405020304" pitchFamily="18" charset="0"/>
              <a:sym typeface="Helvetica Neue" charset="0"/>
            </a:endParaRPr>
          </a:p>
        </p:txBody>
      </p:sp>
      <p:sp>
        <p:nvSpPr>
          <p:cNvPr id="14" name="Rectangle 13"/>
          <p:cNvSpPr/>
          <p:nvPr/>
        </p:nvSpPr>
        <p:spPr>
          <a:xfrm>
            <a:off x="1447800" y="4132497"/>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
        <p:nvSpPr>
          <p:cNvPr id="15" name="Rectangle 14"/>
          <p:cNvSpPr/>
          <p:nvPr/>
        </p:nvSpPr>
        <p:spPr>
          <a:xfrm>
            <a:off x="1834004" y="1664361"/>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Tree>
    <p:extLst>
      <p:ext uri="{BB962C8B-B14F-4D97-AF65-F5344CB8AC3E}">
        <p14:creationId xmlns:p14="http://schemas.microsoft.com/office/powerpoint/2010/main" val="3702529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6253" y="533400"/>
            <a:ext cx="8819147"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Case Study  </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lstStyle/>
          <a:p>
            <a:fld id="{CE4D45F6-FF50-4BC5-8A2D-899CD8EC2ED8}" type="slidenum">
              <a:rPr lang="en-US" smtClean="0"/>
              <a:t>117</a:t>
            </a:fld>
            <a:endParaRPr lang="en-US" dirty="0"/>
          </a:p>
        </p:txBody>
      </p:sp>
      <p:sp>
        <p:nvSpPr>
          <p:cNvPr id="14" name="Rectangle 6"/>
          <p:cNvSpPr>
            <a:spLocks noChangeArrowheads="1"/>
          </p:cNvSpPr>
          <p:nvPr/>
        </p:nvSpPr>
        <p:spPr bwMode="auto">
          <a:xfrm>
            <a:off x="228600" y="1087368"/>
            <a:ext cx="8763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eaLnBrk="1" hangingPunct="1">
              <a:buClr>
                <a:srgbClr val="0000FF"/>
              </a:buClr>
              <a:buFont typeface="Wingdings" panose="05000000000000000000" pitchFamily="2" charset="2"/>
              <a:buChar char="q"/>
            </a:pPr>
            <a:r>
              <a:rPr lang="en-US" altLang="en-US" sz="2800" dirty="0" smtClean="0">
                <a:latin typeface="Times New Roman" panose="02020603050405020304" pitchFamily="18" charset="0"/>
                <a:ea typeface="AR PL UMing HK" charset="0"/>
                <a:cs typeface="Times New Roman" panose="02020603050405020304" pitchFamily="18" charset="0"/>
              </a:rPr>
              <a:t> </a:t>
            </a:r>
            <a:r>
              <a:rPr lang="en-US" altLang="en-US" sz="3200" dirty="0" smtClean="0">
                <a:latin typeface="Times New Roman" panose="02020603050405020304" pitchFamily="18" charset="0"/>
                <a:ea typeface="AR PL UMing HK" charset="0"/>
                <a:cs typeface="Times New Roman" panose="02020603050405020304" pitchFamily="18" charset="0"/>
              </a:rPr>
              <a:t>What electrical hazards can you find below?</a:t>
            </a:r>
            <a:endParaRPr lang="en-US" altLang="en-US" sz="3200" dirty="0">
              <a:latin typeface="Times New Roman" panose="02020603050405020304" pitchFamily="18" charset="0"/>
              <a:ea typeface="AR PL UMing HK" charset="0"/>
              <a:cs typeface="Times New Roman" panose="02020603050405020304" pitchFamily="18" charset="0"/>
            </a:endParaRPr>
          </a:p>
        </p:txBody>
      </p:sp>
      <p:pic>
        <p:nvPicPr>
          <p:cNvPr id="15" name="Picture 4" descr="Picture1"/>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0600" y="1767771"/>
            <a:ext cx="7319537" cy="478542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505826" y="1926213"/>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Tree>
    <p:extLst>
      <p:ext uri="{BB962C8B-B14F-4D97-AF65-F5344CB8AC3E}">
        <p14:creationId xmlns:p14="http://schemas.microsoft.com/office/powerpoint/2010/main" val="2372466175"/>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6253" y="533400"/>
            <a:ext cx="8819147"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 Case Study</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lstStyle/>
          <a:p>
            <a:fld id="{CE4D45F6-FF50-4BC5-8A2D-899CD8EC2ED8}" type="slidenum">
              <a:rPr lang="en-US" smtClean="0"/>
              <a:t>118</a:t>
            </a:fld>
            <a:endParaRPr lang="en-US" dirty="0"/>
          </a:p>
        </p:txBody>
      </p:sp>
      <p:pic>
        <p:nvPicPr>
          <p:cNvPr id="6" name="Picture 4" descr="Picture1"/>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4400" y="1386771"/>
            <a:ext cx="7319537" cy="4785429"/>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4"/>
          <p:cNvSpPr>
            <a:spLocks noChangeArrowheads="1"/>
          </p:cNvSpPr>
          <p:nvPr/>
        </p:nvSpPr>
        <p:spPr bwMode="auto">
          <a:xfrm>
            <a:off x="3886200" y="3734731"/>
            <a:ext cx="4114800" cy="1676400"/>
          </a:xfrm>
          <a:prstGeom prst="wedgeRoundRectCallout">
            <a:avLst>
              <a:gd name="adj1" fmla="val -42973"/>
              <a:gd name="adj2" fmla="val -60881"/>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30000"/>
              </a:spcBef>
            </a:pPr>
            <a:r>
              <a:rPr lang="en-US" altLang="en-US" sz="3200" dirty="0">
                <a:latin typeface="Times" panose="02020603060405020304" pitchFamily="18" charset="0"/>
              </a:rPr>
              <a:t>A</a:t>
            </a:r>
            <a:r>
              <a:rPr lang="en-US" altLang="en-US" sz="3200" dirty="0" smtClean="0">
                <a:latin typeface="Times" panose="02020603060405020304" pitchFamily="18" charset="0"/>
              </a:rPr>
              <a:t> </a:t>
            </a:r>
            <a:r>
              <a:rPr lang="en-US" altLang="en-US" sz="3200" dirty="0">
                <a:latin typeface="Times" panose="02020603060405020304" pitchFamily="18" charset="0"/>
              </a:rPr>
              <a:t>worker </a:t>
            </a:r>
            <a:r>
              <a:rPr lang="en-US" altLang="en-US" sz="3200" dirty="0" smtClean="0">
                <a:latin typeface="Times" panose="02020603060405020304" pitchFamily="18" charset="0"/>
              </a:rPr>
              <a:t>could easily contact </a:t>
            </a:r>
            <a:r>
              <a:rPr lang="en-US" altLang="en-US" sz="3200" b="1" dirty="0">
                <a:latin typeface="Times" panose="02020603060405020304" pitchFamily="18" charset="0"/>
                <a:sym typeface="Helvetica Neue" charset="0"/>
              </a:rPr>
              <a:t>any part of an electric power </a:t>
            </a:r>
            <a:r>
              <a:rPr lang="en-US" altLang="en-US" sz="3200" b="1" dirty="0" smtClean="0">
                <a:latin typeface="Times" panose="02020603060405020304" pitchFamily="18" charset="0"/>
                <a:sym typeface="Helvetica Neue" charset="0"/>
              </a:rPr>
              <a:t>circuit</a:t>
            </a:r>
            <a:endParaRPr lang="en-US" altLang="en-US" sz="3200" b="1" dirty="0">
              <a:latin typeface="Times" panose="02020603060405020304" pitchFamily="18" charset="0"/>
              <a:sym typeface="Helvetica Neue" charset="0"/>
            </a:endParaRPr>
          </a:p>
        </p:txBody>
      </p:sp>
      <p:sp>
        <p:nvSpPr>
          <p:cNvPr id="8" name="Rectangle 7"/>
          <p:cNvSpPr/>
          <p:nvPr/>
        </p:nvSpPr>
        <p:spPr>
          <a:xfrm>
            <a:off x="3669419" y="2438400"/>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Tree>
    <p:extLst>
      <p:ext uri="{BB962C8B-B14F-4D97-AF65-F5344CB8AC3E}">
        <p14:creationId xmlns:p14="http://schemas.microsoft.com/office/powerpoint/2010/main" val="1534303789"/>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6253" y="533400"/>
            <a:ext cx="8819147"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  Case Study</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lstStyle/>
          <a:p>
            <a:fld id="{CE4D45F6-FF50-4BC5-8A2D-899CD8EC2ED8}" type="slidenum">
              <a:rPr lang="en-US" smtClean="0"/>
              <a:t>119</a:t>
            </a:fld>
            <a:endParaRPr lang="en-US" dirty="0"/>
          </a:p>
        </p:txBody>
      </p:sp>
      <p:pic>
        <p:nvPicPr>
          <p:cNvPr id="8" name="Picture 3" descr="Picture1"/>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4400" y="1855092"/>
            <a:ext cx="7467600" cy="462190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6"/>
          <p:cNvSpPr>
            <a:spLocks noChangeArrowheads="1"/>
          </p:cNvSpPr>
          <p:nvPr/>
        </p:nvSpPr>
        <p:spPr bwMode="auto">
          <a:xfrm>
            <a:off x="228600" y="1162637"/>
            <a:ext cx="8763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eaLnBrk="1" hangingPunct="1">
              <a:buClr>
                <a:srgbClr val="0000FF"/>
              </a:buClr>
              <a:buFont typeface="Wingdings" panose="05000000000000000000" pitchFamily="2" charset="2"/>
              <a:buChar char="q"/>
            </a:pPr>
            <a:r>
              <a:rPr lang="en-US" altLang="en-US" sz="2800" dirty="0" smtClean="0">
                <a:latin typeface="Times New Roman" panose="02020603050405020304" pitchFamily="18" charset="0"/>
                <a:ea typeface="AR PL UMing HK" charset="0"/>
                <a:cs typeface="Times New Roman" panose="02020603050405020304" pitchFamily="18" charset="0"/>
              </a:rPr>
              <a:t> </a:t>
            </a:r>
            <a:r>
              <a:rPr lang="en-US" altLang="en-US" sz="3200" dirty="0" smtClean="0">
                <a:latin typeface="Times New Roman" panose="02020603050405020304" pitchFamily="18" charset="0"/>
                <a:ea typeface="AR PL UMing HK" charset="0"/>
                <a:cs typeface="Times New Roman" panose="02020603050405020304" pitchFamily="18" charset="0"/>
              </a:rPr>
              <a:t>What electrical hazards can you find below?</a:t>
            </a:r>
            <a:endParaRPr lang="en-US" altLang="en-US" sz="3200" dirty="0">
              <a:latin typeface="Times New Roman" panose="02020603050405020304" pitchFamily="18" charset="0"/>
              <a:ea typeface="AR PL UMing HK" charset="0"/>
              <a:cs typeface="Times New Roman" panose="02020603050405020304" pitchFamily="18" charset="0"/>
            </a:endParaRPr>
          </a:p>
        </p:txBody>
      </p:sp>
      <p:sp>
        <p:nvSpPr>
          <p:cNvPr id="7" name="Rectangle 6"/>
          <p:cNvSpPr/>
          <p:nvPr/>
        </p:nvSpPr>
        <p:spPr>
          <a:xfrm>
            <a:off x="4470266" y="3350438"/>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Tree>
    <p:extLst>
      <p:ext uri="{BB962C8B-B14F-4D97-AF65-F5344CB8AC3E}">
        <p14:creationId xmlns:p14="http://schemas.microsoft.com/office/powerpoint/2010/main" val="16992602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Content Placeholder 2"/>
          <p:cNvSpPr txBox="1">
            <a:spLocks/>
          </p:cNvSpPr>
          <p:nvPr/>
        </p:nvSpPr>
        <p:spPr bwMode="auto">
          <a:xfrm>
            <a:off x="304800" y="1562101"/>
            <a:ext cx="8412162" cy="4838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685800" indent="-22860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algn="just" defTabSz="914400" eaLnBrk="1" hangingPunct="1">
              <a:buClr>
                <a:srgbClr val="3333FF"/>
              </a:buClr>
              <a:buFont typeface="Wingdings" panose="05000000000000000000" pitchFamily="2" charset="2"/>
              <a:buChar char="q"/>
            </a:pPr>
            <a:r>
              <a:rPr lang="en-US" altLang="en-US" sz="2800" dirty="0" smtClean="0">
                <a:latin typeface="Times New Roman" panose="02020603050405020304" pitchFamily="18" charset="0"/>
                <a:cs typeface="Times New Roman" panose="02020603050405020304" pitchFamily="18" charset="0"/>
              </a:rPr>
              <a:t> </a:t>
            </a:r>
            <a:r>
              <a:rPr lang="en-US" altLang="en-US" sz="3200" dirty="0" smtClean="0">
                <a:latin typeface="Times New Roman" panose="02020603050405020304" pitchFamily="18" charset="0"/>
                <a:cs typeface="Times New Roman" panose="02020603050405020304" pitchFamily="18" charset="0"/>
              </a:rPr>
              <a:t>Workers have rights to</a:t>
            </a:r>
          </a:p>
          <a:p>
            <a:pPr lvl="1" algn="just">
              <a:buClr>
                <a:srgbClr val="3333FF"/>
              </a:buClr>
              <a:buFont typeface="Wingdings" panose="05000000000000000000" pitchFamily="2" charset="2"/>
              <a:buChar char="§"/>
            </a:pPr>
            <a:endParaRPr lang="en-US" altLang="en-US" sz="1600" dirty="0" smtClean="0">
              <a:latin typeface="Times New Roman" panose="02020603050405020304" pitchFamily="18" charset="0"/>
              <a:cs typeface="Times New Roman" panose="02020603050405020304" pitchFamily="18" charset="0"/>
            </a:endParaRPr>
          </a:p>
          <a:p>
            <a:pPr lvl="1" algn="just">
              <a:buClr>
                <a:srgbClr val="3333FF"/>
              </a:buClr>
              <a:buFont typeface="Wingdings" panose="05000000000000000000" pitchFamily="2" charset="2"/>
              <a:buChar char="§"/>
            </a:pPr>
            <a:r>
              <a:rPr lang="en-US" altLang="en-US" sz="2800" dirty="0" smtClean="0">
                <a:latin typeface="Times New Roman" panose="02020603050405020304" pitchFamily="18" charset="0"/>
                <a:cs typeface="Times New Roman" panose="02020603050405020304" pitchFamily="18" charset="0"/>
              </a:rPr>
              <a:t>Working condition without a risk of serious harm</a:t>
            </a:r>
          </a:p>
          <a:p>
            <a:pPr lvl="1" algn="just">
              <a:buClr>
                <a:srgbClr val="3333FF"/>
              </a:buClr>
              <a:buFont typeface="Wingdings" panose="05000000000000000000" pitchFamily="2" charset="2"/>
              <a:buChar char="§"/>
            </a:pPr>
            <a:endParaRPr lang="en-US" altLang="en-US" sz="2800" dirty="0" smtClean="0">
              <a:latin typeface="Times New Roman" panose="02020603050405020304" pitchFamily="18" charset="0"/>
              <a:cs typeface="Times New Roman" panose="02020603050405020304" pitchFamily="18" charset="0"/>
            </a:endParaRPr>
          </a:p>
          <a:p>
            <a:pPr lvl="1" algn="just">
              <a:buClr>
                <a:srgbClr val="3333FF"/>
              </a:buClr>
              <a:buFont typeface="Wingdings" panose="05000000000000000000" pitchFamily="2" charset="2"/>
              <a:buChar char="§"/>
            </a:pPr>
            <a:r>
              <a:rPr lang="en-US" altLang="en-US" sz="2800" dirty="0" smtClean="0">
                <a:latin typeface="Times New Roman" panose="02020603050405020304" pitchFamily="18" charset="0"/>
                <a:cs typeface="Times New Roman" panose="02020603050405020304" pitchFamily="18" charset="0"/>
              </a:rPr>
              <a:t>Review employer’s records of work injuries and illnesses</a:t>
            </a:r>
          </a:p>
          <a:p>
            <a:pPr lvl="1" algn="just">
              <a:buClr>
                <a:srgbClr val="3333FF"/>
              </a:buClr>
              <a:buFont typeface="Wingdings" panose="05000000000000000000" pitchFamily="2" charset="2"/>
              <a:buChar char="§"/>
            </a:pPr>
            <a:endParaRPr lang="en-US" altLang="en-US" sz="2800" dirty="0" smtClean="0">
              <a:latin typeface="Times New Roman" panose="02020603050405020304" pitchFamily="18" charset="0"/>
              <a:cs typeface="Times New Roman" panose="02020603050405020304" pitchFamily="18" charset="0"/>
            </a:endParaRPr>
          </a:p>
          <a:p>
            <a:pPr lvl="1" algn="just">
              <a:buClr>
                <a:srgbClr val="3333FF"/>
              </a:buClr>
              <a:buFont typeface="Wingdings" panose="05000000000000000000" pitchFamily="2" charset="2"/>
              <a:buChar char="§"/>
            </a:pPr>
            <a:r>
              <a:rPr lang="en-US" altLang="en-US" sz="2800" dirty="0" smtClean="0">
                <a:latin typeface="Times New Roman" panose="02020603050405020304" pitchFamily="18" charset="0"/>
                <a:cs typeface="Times New Roman" panose="02020603050405020304" pitchFamily="18" charset="0"/>
              </a:rPr>
              <a:t>Get a copy of their medical records</a:t>
            </a:r>
          </a:p>
          <a:p>
            <a:pPr lvl="1" algn="just">
              <a:buClr>
                <a:srgbClr val="3333FF"/>
              </a:buClr>
              <a:buFont typeface="Wingdings" panose="05000000000000000000" pitchFamily="2" charset="2"/>
              <a:buChar char="§"/>
            </a:pPr>
            <a:endParaRPr lang="en-US" altLang="en-US" sz="2800" dirty="0" smtClean="0">
              <a:latin typeface="Times New Roman" panose="02020603050405020304" pitchFamily="18" charset="0"/>
              <a:cs typeface="Times New Roman" panose="02020603050405020304" pitchFamily="18" charset="0"/>
            </a:endParaRPr>
          </a:p>
          <a:p>
            <a:pPr lvl="1" algn="just">
              <a:buClr>
                <a:srgbClr val="3333FF"/>
              </a:buClr>
              <a:buFont typeface="Wingdings" panose="05000000000000000000" pitchFamily="2" charset="2"/>
              <a:buChar char="§"/>
            </a:pPr>
            <a:r>
              <a:rPr lang="en-US" altLang="en-US" sz="2800" dirty="0" smtClean="0">
                <a:latin typeface="Times New Roman" panose="02020603050405020304" pitchFamily="18" charset="0"/>
                <a:cs typeface="Times New Roman" panose="02020603050405020304" pitchFamily="18" charset="0"/>
              </a:rPr>
              <a:t>Receive information and training about hazards and   prevention methods, and the OSHA standards</a:t>
            </a:r>
          </a:p>
          <a:p>
            <a:pPr lvl="1" algn="just">
              <a:buClr>
                <a:srgbClr val="3333FF"/>
              </a:buClr>
              <a:buFont typeface="Wingdings" panose="05000000000000000000" pitchFamily="2" charset="2"/>
              <a:buChar char="q"/>
            </a:pPr>
            <a:endParaRPr lang="en-US" altLang="en-US" sz="1600" dirty="0" smtClean="0">
              <a:latin typeface="Times New Roman" panose="02020603050405020304" pitchFamily="18" charset="0"/>
              <a:cs typeface="Times New Roman" panose="02020603050405020304" pitchFamily="18" charset="0"/>
            </a:endParaRPr>
          </a:p>
          <a:p>
            <a:pPr defTabSz="914400" eaLnBrk="1" hangingPunct="1"/>
            <a:endParaRPr lang="en-US" altLang="en-US" dirty="0"/>
          </a:p>
        </p:txBody>
      </p:sp>
      <p:sp>
        <p:nvSpPr>
          <p:cNvPr id="7" name="Title 1"/>
          <p:cNvSpPr>
            <a:spLocks noGrp="1"/>
          </p:cNvSpPr>
          <p:nvPr>
            <p:ph type="title"/>
          </p:nvPr>
        </p:nvSpPr>
        <p:spPr>
          <a:xfrm>
            <a:off x="457200" y="808038"/>
            <a:ext cx="8229600"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Worker Rights Under the OSH Act</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normAutofit/>
          </a:bodyPr>
          <a:lstStyle/>
          <a:p>
            <a:fld id="{CE4D45F6-FF50-4BC5-8A2D-899CD8EC2ED8}" type="slidenum">
              <a:rPr lang="en-US" smtClean="0"/>
              <a:t>12</a:t>
            </a:fld>
            <a:endParaRPr lang="en-US" dirty="0"/>
          </a:p>
        </p:txBody>
      </p:sp>
    </p:spTree>
    <p:extLst>
      <p:ext uri="{BB962C8B-B14F-4D97-AF65-F5344CB8AC3E}">
        <p14:creationId xmlns:p14="http://schemas.microsoft.com/office/powerpoint/2010/main" val="2593996643"/>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6253" y="533400"/>
            <a:ext cx="8819147"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 Case Study </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lstStyle/>
          <a:p>
            <a:fld id="{CE4D45F6-FF50-4BC5-8A2D-899CD8EC2ED8}" type="slidenum">
              <a:rPr lang="en-US" smtClean="0"/>
              <a:t>120</a:t>
            </a:fld>
            <a:endParaRPr lang="en-US" dirty="0"/>
          </a:p>
        </p:txBody>
      </p:sp>
      <p:pic>
        <p:nvPicPr>
          <p:cNvPr id="6" name="Picture 3" descr="Picture1"/>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8200" y="1321692"/>
            <a:ext cx="7467600" cy="4621908"/>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4"/>
          <p:cNvSpPr>
            <a:spLocks noChangeArrowheads="1"/>
          </p:cNvSpPr>
          <p:nvPr/>
        </p:nvSpPr>
        <p:spPr bwMode="auto">
          <a:xfrm>
            <a:off x="838200" y="4495800"/>
            <a:ext cx="7353300" cy="1090518"/>
          </a:xfrm>
          <a:prstGeom prst="wedgeRoundRectCallout">
            <a:avLst>
              <a:gd name="adj1" fmla="val 6054"/>
              <a:gd name="adj2" fmla="val -75248"/>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3200" dirty="0">
                <a:effectLst>
                  <a:outerShdw blurRad="38100" dist="38100" dir="2700000" algn="tl">
                    <a:srgbClr val="FFFFFF"/>
                  </a:outerShdw>
                </a:effectLst>
                <a:latin typeface="Times" panose="02020603060405020304" pitchFamily="18" charset="0"/>
                <a:sym typeface="Helvetica Neue" charset="0"/>
              </a:rPr>
              <a:t>Crossing electrical line must be supported, protected or removed to safeguard workers</a:t>
            </a:r>
          </a:p>
          <a:p>
            <a:endParaRPr lang="en-US" altLang="en-US" sz="1600" dirty="0"/>
          </a:p>
        </p:txBody>
      </p:sp>
      <p:sp>
        <p:nvSpPr>
          <p:cNvPr id="8" name="Rectangle 7"/>
          <p:cNvSpPr/>
          <p:nvPr/>
        </p:nvSpPr>
        <p:spPr>
          <a:xfrm>
            <a:off x="4477523" y="3048000"/>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Tree>
    <p:extLst>
      <p:ext uri="{BB962C8B-B14F-4D97-AF65-F5344CB8AC3E}">
        <p14:creationId xmlns:p14="http://schemas.microsoft.com/office/powerpoint/2010/main" val="2173298588"/>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6253" y="533400"/>
            <a:ext cx="8819147"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 Case Study  </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lstStyle/>
          <a:p>
            <a:fld id="{CE4D45F6-FF50-4BC5-8A2D-899CD8EC2ED8}" type="slidenum">
              <a:rPr lang="en-US" smtClean="0"/>
              <a:t>121</a:t>
            </a:fld>
            <a:endParaRPr lang="en-US" dirty="0"/>
          </a:p>
        </p:txBody>
      </p:sp>
      <p:sp>
        <p:nvSpPr>
          <p:cNvPr id="8" name="Rectangle 6"/>
          <p:cNvSpPr>
            <a:spLocks noChangeArrowheads="1"/>
          </p:cNvSpPr>
          <p:nvPr/>
        </p:nvSpPr>
        <p:spPr bwMode="auto">
          <a:xfrm>
            <a:off x="228600" y="1089404"/>
            <a:ext cx="8763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eaLnBrk="1" hangingPunct="1">
              <a:buClr>
                <a:srgbClr val="0000FF"/>
              </a:buClr>
              <a:buFont typeface="Wingdings" panose="05000000000000000000" pitchFamily="2" charset="2"/>
              <a:buChar char="q"/>
            </a:pPr>
            <a:r>
              <a:rPr lang="en-US" altLang="en-US" sz="2800" dirty="0" smtClean="0">
                <a:latin typeface="Times New Roman" panose="02020603050405020304" pitchFamily="18" charset="0"/>
                <a:ea typeface="AR PL UMing HK" charset="0"/>
                <a:cs typeface="Times New Roman" panose="02020603050405020304" pitchFamily="18" charset="0"/>
              </a:rPr>
              <a:t> </a:t>
            </a:r>
            <a:r>
              <a:rPr lang="en-US" altLang="en-US" sz="3200" dirty="0" smtClean="0">
                <a:latin typeface="Times New Roman" panose="02020603050405020304" pitchFamily="18" charset="0"/>
                <a:ea typeface="AR PL UMing HK" charset="0"/>
                <a:cs typeface="Times New Roman" panose="02020603050405020304" pitchFamily="18" charset="0"/>
              </a:rPr>
              <a:t>What electrical hazards can you find below?</a:t>
            </a:r>
            <a:endParaRPr lang="en-US" altLang="en-US" sz="3200" dirty="0">
              <a:latin typeface="Times New Roman" panose="02020603050405020304" pitchFamily="18" charset="0"/>
              <a:ea typeface="AR PL UMing HK" charset="0"/>
              <a:cs typeface="Times New Roman" panose="02020603050405020304" pitchFamily="18" charset="0"/>
            </a:endParaRPr>
          </a:p>
        </p:txBody>
      </p:sp>
      <p:pic>
        <p:nvPicPr>
          <p:cNvPr id="11" name="Picture1" descr="Photo description: Temporary power pole at a construction worksite used by HVAC contractor."/>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4400" y="1765299"/>
            <a:ext cx="7067550" cy="4741863"/>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5410200" y="3048000"/>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Tree>
    <p:extLst>
      <p:ext uri="{BB962C8B-B14F-4D97-AF65-F5344CB8AC3E}">
        <p14:creationId xmlns:p14="http://schemas.microsoft.com/office/powerpoint/2010/main" val="2919326518"/>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6253" y="533400"/>
            <a:ext cx="8819147"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  Case Study </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lstStyle/>
          <a:p>
            <a:fld id="{CE4D45F6-FF50-4BC5-8A2D-899CD8EC2ED8}" type="slidenum">
              <a:rPr lang="en-US" smtClean="0"/>
              <a:t>122</a:t>
            </a:fld>
            <a:endParaRPr lang="en-US" dirty="0"/>
          </a:p>
        </p:txBody>
      </p:sp>
      <p:pic>
        <p:nvPicPr>
          <p:cNvPr id="6" name="Picture1" descr="Photo description: Temporary power pole at a construction worksite used by HVAC contractor."/>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49630" y="1277937"/>
            <a:ext cx="7067550" cy="4741863"/>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 name="AutoShape 4"/>
          <p:cNvSpPr>
            <a:spLocks noChangeArrowheads="1"/>
          </p:cNvSpPr>
          <p:nvPr/>
        </p:nvSpPr>
        <p:spPr bwMode="auto">
          <a:xfrm>
            <a:off x="6031230" y="3621470"/>
            <a:ext cx="1676400" cy="492378"/>
          </a:xfrm>
          <a:prstGeom prst="wedgeRoundRectCallout">
            <a:avLst>
              <a:gd name="adj1" fmla="val -91876"/>
              <a:gd name="adj2" fmla="val 16339"/>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800" dirty="0" smtClean="0">
                <a:latin typeface="Times New Roman" panose="02020603050405020304" pitchFamily="18" charset="0"/>
                <a:cs typeface="Times New Roman" panose="02020603050405020304" pitchFamily="18" charset="0"/>
              </a:rPr>
              <a:t>No GFCI</a:t>
            </a:r>
            <a:endParaRPr lang="en-US" altLang="en-US" sz="2800" dirty="0">
              <a:latin typeface="Times New Roman" panose="02020603050405020304" pitchFamily="18" charset="0"/>
              <a:cs typeface="Times New Roman" panose="02020603050405020304" pitchFamily="18" charset="0"/>
            </a:endParaRPr>
          </a:p>
        </p:txBody>
      </p:sp>
      <p:sp>
        <p:nvSpPr>
          <p:cNvPr id="12" name="AutoShape 4"/>
          <p:cNvSpPr>
            <a:spLocks noChangeArrowheads="1"/>
          </p:cNvSpPr>
          <p:nvPr/>
        </p:nvSpPr>
        <p:spPr bwMode="auto">
          <a:xfrm>
            <a:off x="1002030" y="4346367"/>
            <a:ext cx="2895600" cy="568533"/>
          </a:xfrm>
          <a:prstGeom prst="wedgeRoundRectCallout">
            <a:avLst>
              <a:gd name="adj1" fmla="val 62071"/>
              <a:gd name="adj2" fmla="val -29901"/>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800" dirty="0" smtClean="0">
                <a:latin typeface="Times New Roman" panose="02020603050405020304" pitchFamily="18" charset="0"/>
                <a:cs typeface="Times New Roman" panose="02020603050405020304" pitchFamily="18" charset="0"/>
              </a:rPr>
              <a:t>Boxes not covered</a:t>
            </a:r>
            <a:endParaRPr lang="en-US" altLang="en-US" sz="2800" dirty="0">
              <a:latin typeface="Times New Roman" panose="02020603050405020304" pitchFamily="18" charset="0"/>
              <a:cs typeface="Times New Roman" panose="02020603050405020304" pitchFamily="18" charset="0"/>
            </a:endParaRPr>
          </a:p>
          <a:p>
            <a:r>
              <a:rPr lang="en-US" altLang="en-US" sz="2000" dirty="0"/>
              <a:t/>
            </a:r>
            <a:br>
              <a:rPr lang="en-US" altLang="en-US" sz="2000" dirty="0"/>
            </a:br>
            <a:endParaRPr lang="en-US" altLang="en-US" sz="2000" dirty="0"/>
          </a:p>
        </p:txBody>
      </p:sp>
      <p:sp>
        <p:nvSpPr>
          <p:cNvPr id="13" name="AutoShape 4"/>
          <p:cNvSpPr>
            <a:spLocks noChangeArrowheads="1"/>
          </p:cNvSpPr>
          <p:nvPr/>
        </p:nvSpPr>
        <p:spPr bwMode="auto">
          <a:xfrm>
            <a:off x="5048763" y="5186719"/>
            <a:ext cx="3336533" cy="568533"/>
          </a:xfrm>
          <a:prstGeom prst="wedgeRoundRectCallout">
            <a:avLst>
              <a:gd name="adj1" fmla="val -42299"/>
              <a:gd name="adj2" fmla="val -200517"/>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800" dirty="0" smtClean="0">
                <a:latin typeface="Times New Roman" panose="02020603050405020304" pitchFamily="18" charset="0"/>
                <a:cs typeface="Times New Roman" panose="02020603050405020304" pitchFamily="18" charset="0"/>
              </a:rPr>
              <a:t>System </a:t>
            </a:r>
            <a:r>
              <a:rPr lang="en-US" altLang="en-US" sz="2800" dirty="0">
                <a:latin typeface="Times New Roman" panose="02020603050405020304" pitchFamily="18" charset="0"/>
                <a:cs typeface="Times New Roman" panose="02020603050405020304" pitchFamily="18" charset="0"/>
              </a:rPr>
              <a:t>not </a:t>
            </a:r>
            <a:r>
              <a:rPr lang="en-US" altLang="en-US" sz="2800" dirty="0" smtClean="0">
                <a:latin typeface="Times New Roman" panose="02020603050405020304" pitchFamily="18" charset="0"/>
                <a:cs typeface="Times New Roman" panose="02020603050405020304" pitchFamily="18" charset="0"/>
              </a:rPr>
              <a:t>grounded</a:t>
            </a:r>
            <a:r>
              <a:rPr lang="en-US" altLang="en-US" sz="2000" dirty="0"/>
              <a:t/>
            </a:r>
            <a:br>
              <a:rPr lang="en-US" altLang="en-US" sz="2000" dirty="0"/>
            </a:br>
            <a:endParaRPr lang="en-US" altLang="en-US" sz="2000" dirty="0"/>
          </a:p>
        </p:txBody>
      </p:sp>
      <p:sp>
        <p:nvSpPr>
          <p:cNvPr id="14" name="AutoShape 4"/>
          <p:cNvSpPr>
            <a:spLocks noChangeArrowheads="1"/>
          </p:cNvSpPr>
          <p:nvPr/>
        </p:nvSpPr>
        <p:spPr bwMode="auto">
          <a:xfrm>
            <a:off x="5574030" y="1444578"/>
            <a:ext cx="3200400" cy="609600"/>
          </a:xfrm>
          <a:prstGeom prst="wedgeRoundRectCallout">
            <a:avLst>
              <a:gd name="adj1" fmla="val -60698"/>
              <a:gd name="adj2" fmla="val 7912"/>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800" dirty="0" smtClean="0">
                <a:latin typeface="Times New Roman" panose="02020603050405020304" pitchFamily="18" charset="0"/>
                <a:cs typeface="Times New Roman" panose="02020603050405020304" pitchFamily="18" charset="0"/>
              </a:rPr>
              <a:t>Openings not </a:t>
            </a:r>
            <a:r>
              <a:rPr lang="en-US" altLang="en-US" sz="2800" dirty="0">
                <a:latin typeface="Times New Roman" panose="02020603050405020304" pitchFamily="18" charset="0"/>
                <a:cs typeface="Times New Roman" panose="02020603050405020304" pitchFamily="18" charset="0"/>
              </a:rPr>
              <a:t>closed</a:t>
            </a:r>
          </a:p>
          <a:p>
            <a:r>
              <a:rPr lang="en-US" altLang="en-US" sz="2000" dirty="0"/>
              <a:t/>
            </a:r>
            <a:br>
              <a:rPr lang="en-US" altLang="en-US" sz="2000" dirty="0"/>
            </a:br>
            <a:endParaRPr lang="en-US" altLang="en-US" sz="2000" dirty="0"/>
          </a:p>
        </p:txBody>
      </p:sp>
      <p:sp>
        <p:nvSpPr>
          <p:cNvPr id="15" name="AutoShape 4"/>
          <p:cNvSpPr>
            <a:spLocks noChangeArrowheads="1"/>
          </p:cNvSpPr>
          <p:nvPr/>
        </p:nvSpPr>
        <p:spPr bwMode="auto">
          <a:xfrm>
            <a:off x="762000" y="2052800"/>
            <a:ext cx="2983230" cy="998167"/>
          </a:xfrm>
          <a:prstGeom prst="wedgeRoundRectCallout">
            <a:avLst>
              <a:gd name="adj1" fmla="val 59390"/>
              <a:gd name="adj2" fmla="val 8521"/>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2800" dirty="0" smtClean="0">
                <a:latin typeface="Times New Roman" panose="02020603050405020304" pitchFamily="18" charset="0"/>
                <a:cs typeface="Times New Roman" panose="02020603050405020304" pitchFamily="18" charset="0"/>
              </a:rPr>
              <a:t>Panel </a:t>
            </a:r>
            <a:r>
              <a:rPr lang="en-US" altLang="en-US" sz="2800" dirty="0">
                <a:latin typeface="Times New Roman" panose="02020603050405020304" pitchFamily="18" charset="0"/>
                <a:cs typeface="Times New Roman" panose="02020603050405020304" pitchFamily="18" charset="0"/>
              </a:rPr>
              <a:t>boards </a:t>
            </a:r>
            <a:r>
              <a:rPr lang="en-US" altLang="en-US" sz="2800" dirty="0" smtClean="0">
                <a:latin typeface="Times New Roman" panose="02020603050405020304" pitchFamily="18" charset="0"/>
                <a:cs typeface="Times New Roman" panose="02020603050405020304" pitchFamily="18" charset="0"/>
              </a:rPr>
              <a:t>have no dead </a:t>
            </a:r>
            <a:r>
              <a:rPr lang="en-US" altLang="en-US" sz="2800" dirty="0">
                <a:latin typeface="Times New Roman" panose="02020603050405020304" pitchFamily="18" charset="0"/>
                <a:cs typeface="Times New Roman" panose="02020603050405020304" pitchFamily="18" charset="0"/>
              </a:rPr>
              <a:t>front</a:t>
            </a:r>
            <a:r>
              <a:rPr lang="en-US" altLang="en-US" sz="2000" dirty="0"/>
              <a:t/>
            </a:r>
            <a:br>
              <a:rPr lang="en-US" altLang="en-US" sz="2000" dirty="0"/>
            </a:br>
            <a:endParaRPr lang="en-US" altLang="en-US" sz="2000" dirty="0"/>
          </a:p>
        </p:txBody>
      </p:sp>
      <p:sp>
        <p:nvSpPr>
          <p:cNvPr id="11" name="Rectangle 10"/>
          <p:cNvSpPr/>
          <p:nvPr/>
        </p:nvSpPr>
        <p:spPr>
          <a:xfrm>
            <a:off x="4205790" y="3635586"/>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
        <p:nvSpPr>
          <p:cNvPr id="16" name="Rectangle 15"/>
          <p:cNvSpPr/>
          <p:nvPr/>
        </p:nvSpPr>
        <p:spPr>
          <a:xfrm>
            <a:off x="4048008" y="1990254"/>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
        <p:nvSpPr>
          <p:cNvPr id="17" name="Rectangle 16"/>
          <p:cNvSpPr/>
          <p:nvPr/>
        </p:nvSpPr>
        <p:spPr>
          <a:xfrm>
            <a:off x="5027086" y="1419751"/>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
        <p:nvSpPr>
          <p:cNvPr id="18" name="Rectangle 17"/>
          <p:cNvSpPr/>
          <p:nvPr/>
        </p:nvSpPr>
        <p:spPr>
          <a:xfrm>
            <a:off x="5484903" y="3605311"/>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
        <p:nvSpPr>
          <p:cNvPr id="19" name="Rectangle 18"/>
          <p:cNvSpPr/>
          <p:nvPr/>
        </p:nvSpPr>
        <p:spPr>
          <a:xfrm>
            <a:off x="5105296" y="2527669"/>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Tree>
    <p:extLst>
      <p:ext uri="{BB962C8B-B14F-4D97-AF65-F5344CB8AC3E}">
        <p14:creationId xmlns:p14="http://schemas.microsoft.com/office/powerpoint/2010/main" val="2038104798"/>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6253" y="533400"/>
            <a:ext cx="8819147"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  Case Study  </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lstStyle/>
          <a:p>
            <a:fld id="{CE4D45F6-FF50-4BC5-8A2D-899CD8EC2ED8}" type="slidenum">
              <a:rPr lang="en-US" smtClean="0"/>
              <a:t>123</a:t>
            </a:fld>
            <a:endParaRPr lang="en-US" dirty="0"/>
          </a:p>
        </p:txBody>
      </p:sp>
      <p:sp>
        <p:nvSpPr>
          <p:cNvPr id="8" name="Rectangle 6"/>
          <p:cNvSpPr>
            <a:spLocks noChangeArrowheads="1"/>
          </p:cNvSpPr>
          <p:nvPr/>
        </p:nvSpPr>
        <p:spPr bwMode="auto">
          <a:xfrm>
            <a:off x="228600" y="1095087"/>
            <a:ext cx="8763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eaLnBrk="1" hangingPunct="1">
              <a:buClr>
                <a:srgbClr val="0000FF"/>
              </a:buClr>
              <a:buFont typeface="Wingdings" panose="05000000000000000000" pitchFamily="2" charset="2"/>
              <a:buChar char="q"/>
            </a:pPr>
            <a:r>
              <a:rPr lang="en-US" altLang="en-US" sz="2800" dirty="0" smtClean="0">
                <a:latin typeface="Times New Roman" panose="02020603050405020304" pitchFamily="18" charset="0"/>
                <a:ea typeface="AR PL UMing HK" charset="0"/>
                <a:cs typeface="Times New Roman" panose="02020603050405020304" pitchFamily="18" charset="0"/>
              </a:rPr>
              <a:t> </a:t>
            </a:r>
            <a:r>
              <a:rPr lang="en-US" altLang="en-US" sz="3200" dirty="0" smtClean="0">
                <a:latin typeface="Times New Roman" panose="02020603050405020304" pitchFamily="18" charset="0"/>
                <a:ea typeface="AR PL UMing HK" charset="0"/>
                <a:cs typeface="Times New Roman" panose="02020603050405020304" pitchFamily="18" charset="0"/>
              </a:rPr>
              <a:t>What electrical hazards can you find below?</a:t>
            </a:r>
            <a:endParaRPr lang="en-US" altLang="en-US" sz="3200" dirty="0">
              <a:latin typeface="Times New Roman" panose="02020603050405020304" pitchFamily="18" charset="0"/>
              <a:ea typeface="AR PL UMing HK" charset="0"/>
              <a:cs typeface="Times New Roman" panose="02020603050405020304" pitchFamily="18" charset="0"/>
            </a:endParaRPr>
          </a:p>
        </p:txBody>
      </p:sp>
      <p:pic>
        <p:nvPicPr>
          <p:cNvPr id="11" name="Picture1" descr="Photo description: The scaffold was erected 4 1/2 feet from a set of 7200kv powerlines."/>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4400" y="1767870"/>
            <a:ext cx="7143750" cy="4709130"/>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3810000" y="2591023"/>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Tree>
    <p:extLst>
      <p:ext uri="{BB962C8B-B14F-4D97-AF65-F5344CB8AC3E}">
        <p14:creationId xmlns:p14="http://schemas.microsoft.com/office/powerpoint/2010/main" val="3259823559"/>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6253" y="533400"/>
            <a:ext cx="8819147" cy="914400"/>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Case Study</a:t>
            </a:r>
            <a:br>
              <a:rPr lang="en-GB" altLang="en-US" dirty="0" smtClean="0">
                <a:latin typeface="Times New Roman" panose="02020603050405020304" pitchFamily="18" charset="0"/>
                <a:ea typeface="SimSun" panose="02010600030101010101" pitchFamily="2" charset="-122"/>
              </a:rPr>
            </a:b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lstStyle/>
          <a:p>
            <a:fld id="{CE4D45F6-FF50-4BC5-8A2D-899CD8EC2ED8}" type="slidenum">
              <a:rPr lang="en-US" smtClean="0"/>
              <a:t>124</a:t>
            </a:fld>
            <a:endParaRPr lang="en-US" dirty="0"/>
          </a:p>
        </p:txBody>
      </p:sp>
      <p:pic>
        <p:nvPicPr>
          <p:cNvPr id="6" name="Picture1" descr="Photo description: The scaffold was erected 4 1/2 feet from a set of 7200kv powerlines."/>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90600" y="1354137"/>
            <a:ext cx="7296150" cy="4818063"/>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 name="AutoShape 6"/>
          <p:cNvSpPr>
            <a:spLocks noChangeArrowheads="1"/>
          </p:cNvSpPr>
          <p:nvPr/>
        </p:nvSpPr>
        <p:spPr bwMode="auto">
          <a:xfrm>
            <a:off x="3048000" y="1354137"/>
            <a:ext cx="5334000" cy="1143000"/>
          </a:xfrm>
          <a:prstGeom prst="wedgeRoundRectCallout">
            <a:avLst>
              <a:gd name="adj1" fmla="val -37882"/>
              <a:gd name="adj2" fmla="val 157533"/>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3200" dirty="0" smtClean="0">
                <a:latin typeface="Times New Roman" panose="02020603050405020304" pitchFamily="18" charset="0"/>
                <a:cs typeface="Times New Roman" panose="02020603050405020304" pitchFamily="18" charset="0"/>
              </a:rPr>
              <a:t>Distance between scaffold and power line less than 10 feet</a:t>
            </a:r>
            <a:endParaRPr lang="en-US" altLang="en-US" sz="3200" dirty="0">
              <a:latin typeface="Times New Roman" panose="02020603050405020304" pitchFamily="18" charset="0"/>
              <a:cs typeface="Times New Roman" panose="02020603050405020304" pitchFamily="18" charset="0"/>
            </a:endParaRPr>
          </a:p>
        </p:txBody>
      </p:sp>
      <p:sp>
        <p:nvSpPr>
          <p:cNvPr id="8" name="Rectangle 7"/>
          <p:cNvSpPr/>
          <p:nvPr/>
        </p:nvSpPr>
        <p:spPr>
          <a:xfrm>
            <a:off x="3429000" y="3519060"/>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Tree>
    <p:extLst>
      <p:ext uri="{BB962C8B-B14F-4D97-AF65-F5344CB8AC3E}">
        <p14:creationId xmlns:p14="http://schemas.microsoft.com/office/powerpoint/2010/main" val="595632745"/>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6253" y="533400"/>
            <a:ext cx="8819147" cy="1143000"/>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Case Study  </a:t>
            </a:r>
            <a:br>
              <a:rPr lang="en-GB" altLang="en-US" dirty="0" smtClean="0">
                <a:latin typeface="Times New Roman" panose="02020603050405020304" pitchFamily="18" charset="0"/>
                <a:ea typeface="SimSun" panose="02010600030101010101" pitchFamily="2" charset="-122"/>
              </a:rPr>
            </a:b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lstStyle/>
          <a:p>
            <a:fld id="{CE4D45F6-FF50-4BC5-8A2D-899CD8EC2ED8}" type="slidenum">
              <a:rPr lang="en-US" smtClean="0"/>
              <a:t>125</a:t>
            </a:fld>
            <a:endParaRPr lang="en-US" dirty="0"/>
          </a:p>
        </p:txBody>
      </p:sp>
      <p:sp>
        <p:nvSpPr>
          <p:cNvPr id="8" name="Rectangle 6"/>
          <p:cNvSpPr>
            <a:spLocks noChangeArrowheads="1"/>
          </p:cNvSpPr>
          <p:nvPr/>
        </p:nvSpPr>
        <p:spPr bwMode="auto">
          <a:xfrm>
            <a:off x="228600" y="1142118"/>
            <a:ext cx="8763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eaLnBrk="1" hangingPunct="1">
              <a:buClr>
                <a:srgbClr val="0000FF"/>
              </a:buClr>
              <a:buFont typeface="Wingdings" panose="05000000000000000000" pitchFamily="2" charset="2"/>
              <a:buChar char="q"/>
            </a:pPr>
            <a:r>
              <a:rPr lang="en-US" altLang="en-US" sz="2800" dirty="0" smtClean="0">
                <a:latin typeface="Times New Roman" panose="02020603050405020304" pitchFamily="18" charset="0"/>
                <a:ea typeface="AR PL UMing HK" charset="0"/>
                <a:cs typeface="Times New Roman" panose="02020603050405020304" pitchFamily="18" charset="0"/>
              </a:rPr>
              <a:t> </a:t>
            </a:r>
            <a:r>
              <a:rPr lang="en-US" altLang="en-US" sz="3200" dirty="0" smtClean="0">
                <a:latin typeface="Times New Roman" panose="02020603050405020304" pitchFamily="18" charset="0"/>
                <a:ea typeface="AR PL UMing HK" charset="0"/>
                <a:cs typeface="Times New Roman" panose="02020603050405020304" pitchFamily="18" charset="0"/>
              </a:rPr>
              <a:t>What electrical hazards can you find below?</a:t>
            </a:r>
            <a:endParaRPr lang="en-US" altLang="en-US" sz="3200" dirty="0">
              <a:latin typeface="Times New Roman" panose="02020603050405020304" pitchFamily="18" charset="0"/>
              <a:ea typeface="AR PL UMing HK" charset="0"/>
              <a:cs typeface="Times New Roman" panose="02020603050405020304" pitchFamily="18" charset="0"/>
            </a:endParaRPr>
          </a:p>
        </p:txBody>
      </p:sp>
      <p:pic>
        <p:nvPicPr>
          <p:cNvPr id="11" name="Picture1" descr="Photo description: Continuous path to ground not maintained; multiple cords used for fixed equipment.&#10;"/>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56862" y="1887537"/>
            <a:ext cx="7067550" cy="4665663"/>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4152282" y="2133600"/>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Tree>
    <p:extLst>
      <p:ext uri="{BB962C8B-B14F-4D97-AF65-F5344CB8AC3E}">
        <p14:creationId xmlns:p14="http://schemas.microsoft.com/office/powerpoint/2010/main" val="3611701506"/>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6253" y="533400"/>
            <a:ext cx="8819147" cy="838200"/>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 Case Study </a:t>
            </a:r>
            <a:br>
              <a:rPr lang="en-GB" altLang="en-US" dirty="0" smtClean="0">
                <a:latin typeface="Times New Roman" panose="02020603050405020304" pitchFamily="18" charset="0"/>
                <a:ea typeface="SimSun" panose="02010600030101010101" pitchFamily="2" charset="-122"/>
              </a:rPr>
            </a:br>
            <a:r>
              <a:rPr lang="en-GB" altLang="en-US" dirty="0" smtClean="0">
                <a:latin typeface="Times New Roman" panose="02020603050405020304" pitchFamily="18" charset="0"/>
                <a:ea typeface="SimSun" panose="02010600030101010101" pitchFamily="2" charset="-122"/>
              </a:rPr>
              <a:t> </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lstStyle/>
          <a:p>
            <a:fld id="{CE4D45F6-FF50-4BC5-8A2D-899CD8EC2ED8}" type="slidenum">
              <a:rPr lang="en-US" smtClean="0"/>
              <a:t>126</a:t>
            </a:fld>
            <a:endParaRPr lang="en-US" dirty="0"/>
          </a:p>
        </p:txBody>
      </p:sp>
      <p:pic>
        <p:nvPicPr>
          <p:cNvPr id="6" name="Picture1" descr="Photo description: Continuous path to ground not maintained; multiple cords used for fixed equipment.&#10;"/>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18762" y="1354137"/>
            <a:ext cx="7143750" cy="4665663"/>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 name="AutoShape 4"/>
          <p:cNvSpPr>
            <a:spLocks noChangeArrowheads="1"/>
          </p:cNvSpPr>
          <p:nvPr/>
        </p:nvSpPr>
        <p:spPr bwMode="auto">
          <a:xfrm>
            <a:off x="6264007" y="1341284"/>
            <a:ext cx="2590800" cy="2226895"/>
          </a:xfrm>
          <a:prstGeom prst="wedgeRoundRectCallout">
            <a:avLst>
              <a:gd name="adj1" fmla="val -85625"/>
              <a:gd name="adj2" fmla="val 24520"/>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30000"/>
              </a:spcBef>
            </a:pPr>
            <a:r>
              <a:rPr lang="en-US" altLang="en-US" sz="3200" dirty="0" smtClean="0">
                <a:latin typeface="Times New Roman" panose="02020603050405020304" pitchFamily="18" charset="0"/>
                <a:cs typeface="Times New Roman" panose="02020603050405020304" pitchFamily="18" charset="0"/>
              </a:rPr>
              <a:t>Use 3-prong plug in 2-prong outlet, no grounding</a:t>
            </a:r>
            <a:endParaRPr lang="en-US" altLang="en-US" sz="3200" dirty="0">
              <a:latin typeface="Times New Roman" panose="02020603050405020304" pitchFamily="18" charset="0"/>
              <a:cs typeface="Times New Roman" panose="02020603050405020304" pitchFamily="18" charset="0"/>
            </a:endParaRPr>
          </a:p>
        </p:txBody>
      </p:sp>
      <p:sp>
        <p:nvSpPr>
          <p:cNvPr id="12" name="AutoShape 4"/>
          <p:cNvSpPr>
            <a:spLocks noChangeArrowheads="1"/>
          </p:cNvSpPr>
          <p:nvPr/>
        </p:nvSpPr>
        <p:spPr bwMode="auto">
          <a:xfrm>
            <a:off x="1118762" y="1654631"/>
            <a:ext cx="2057400" cy="1600200"/>
          </a:xfrm>
          <a:prstGeom prst="wedgeRoundRectCallout">
            <a:avLst>
              <a:gd name="adj1" fmla="val 39870"/>
              <a:gd name="adj2" fmla="val 100998"/>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30000"/>
              </a:spcBef>
            </a:pPr>
            <a:r>
              <a:rPr lang="en-US" altLang="en-US" sz="3200" dirty="0" smtClean="0">
                <a:latin typeface="Times New Roman" panose="02020603050405020304" pitchFamily="18" charset="0"/>
                <a:cs typeface="Times New Roman" panose="02020603050405020304" pitchFamily="18" charset="0"/>
              </a:rPr>
              <a:t>Damaged extension cord</a:t>
            </a:r>
            <a:endParaRPr lang="en-US" altLang="en-US" sz="3200" dirty="0">
              <a:latin typeface="Times New Roman" panose="02020603050405020304" pitchFamily="18" charset="0"/>
              <a:cs typeface="Times New Roman" panose="02020603050405020304" pitchFamily="18" charset="0"/>
            </a:endParaRPr>
          </a:p>
        </p:txBody>
      </p:sp>
      <p:sp>
        <p:nvSpPr>
          <p:cNvPr id="8" name="Rectangle 7"/>
          <p:cNvSpPr/>
          <p:nvPr/>
        </p:nvSpPr>
        <p:spPr>
          <a:xfrm>
            <a:off x="2895600" y="3512006"/>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
        <p:nvSpPr>
          <p:cNvPr id="11" name="Rectangle 10"/>
          <p:cNvSpPr/>
          <p:nvPr/>
        </p:nvSpPr>
        <p:spPr>
          <a:xfrm>
            <a:off x="4943983" y="2696398"/>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Tree>
    <p:extLst>
      <p:ext uri="{BB962C8B-B14F-4D97-AF65-F5344CB8AC3E}">
        <p14:creationId xmlns:p14="http://schemas.microsoft.com/office/powerpoint/2010/main" val="2147929648"/>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6253" y="0"/>
            <a:ext cx="8819147" cy="10969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
            </a:r>
            <a:br>
              <a:rPr lang="en-GB" altLang="en-US" dirty="0" smtClean="0">
                <a:latin typeface="Times New Roman" panose="02020603050405020304" pitchFamily="18" charset="0"/>
                <a:ea typeface="SimSun" panose="02010600030101010101" pitchFamily="2" charset="-122"/>
              </a:rPr>
            </a:br>
            <a:r>
              <a:rPr lang="en-GB" altLang="en-US" dirty="0" smtClean="0">
                <a:latin typeface="Times New Roman" panose="02020603050405020304" pitchFamily="18" charset="0"/>
                <a:ea typeface="SimSun" panose="02010600030101010101" pitchFamily="2" charset="-122"/>
              </a:rPr>
              <a:t>Case Study</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lstStyle/>
          <a:p>
            <a:fld id="{CE4D45F6-FF50-4BC5-8A2D-899CD8EC2ED8}" type="slidenum">
              <a:rPr lang="en-US" smtClean="0"/>
              <a:t>127</a:t>
            </a:fld>
            <a:endParaRPr lang="en-US" dirty="0"/>
          </a:p>
        </p:txBody>
      </p:sp>
      <p:sp>
        <p:nvSpPr>
          <p:cNvPr id="8" name="Rectangle 6"/>
          <p:cNvSpPr>
            <a:spLocks noChangeArrowheads="1"/>
          </p:cNvSpPr>
          <p:nvPr/>
        </p:nvSpPr>
        <p:spPr bwMode="auto">
          <a:xfrm>
            <a:off x="228600" y="1104018"/>
            <a:ext cx="8763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eaLnBrk="1" hangingPunct="1">
              <a:buClr>
                <a:srgbClr val="0000FF"/>
              </a:buClr>
              <a:buFont typeface="Wingdings" panose="05000000000000000000" pitchFamily="2" charset="2"/>
              <a:buChar char="q"/>
            </a:pPr>
            <a:r>
              <a:rPr lang="en-US" altLang="en-US" sz="2800" dirty="0" smtClean="0">
                <a:latin typeface="Times New Roman" panose="02020603050405020304" pitchFamily="18" charset="0"/>
                <a:ea typeface="AR PL UMing HK" charset="0"/>
                <a:cs typeface="Times New Roman" panose="02020603050405020304" pitchFamily="18" charset="0"/>
              </a:rPr>
              <a:t> </a:t>
            </a:r>
            <a:r>
              <a:rPr lang="en-US" altLang="en-US" sz="3200" dirty="0" smtClean="0">
                <a:latin typeface="Times New Roman" panose="02020603050405020304" pitchFamily="18" charset="0"/>
                <a:ea typeface="AR PL UMing HK" charset="0"/>
                <a:cs typeface="Times New Roman" panose="02020603050405020304" pitchFamily="18" charset="0"/>
              </a:rPr>
              <a:t>What electrical hazards can you find below?</a:t>
            </a:r>
            <a:endParaRPr lang="en-US" altLang="en-US" sz="3200" dirty="0">
              <a:latin typeface="Times New Roman" panose="02020603050405020304" pitchFamily="18" charset="0"/>
              <a:ea typeface="AR PL UMing HK" charset="0"/>
              <a:cs typeface="Times New Roman" panose="02020603050405020304" pitchFamily="18" charset="0"/>
            </a:endParaRPr>
          </a:p>
        </p:txBody>
      </p:sp>
      <p:pic>
        <p:nvPicPr>
          <p:cNvPr id="11" name="Picture1" descr="Photo description: Employer was operating a stand fan without grounding protection."/>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62025" y="1811337"/>
            <a:ext cx="7296150" cy="4741863"/>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3200400" y="1981200"/>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Tree>
    <p:extLst>
      <p:ext uri="{BB962C8B-B14F-4D97-AF65-F5344CB8AC3E}">
        <p14:creationId xmlns:p14="http://schemas.microsoft.com/office/powerpoint/2010/main" val="415939392"/>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6253" y="0"/>
            <a:ext cx="8819147" cy="10969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
            </a:r>
            <a:br>
              <a:rPr lang="en-GB" altLang="en-US" dirty="0" smtClean="0">
                <a:latin typeface="Times New Roman" panose="02020603050405020304" pitchFamily="18" charset="0"/>
                <a:ea typeface="SimSun" panose="02010600030101010101" pitchFamily="2" charset="-122"/>
              </a:rPr>
            </a:br>
            <a:r>
              <a:rPr lang="en-GB" altLang="en-US" dirty="0" smtClean="0">
                <a:latin typeface="Times New Roman" panose="02020603050405020304" pitchFamily="18" charset="0"/>
                <a:ea typeface="SimSun" panose="02010600030101010101" pitchFamily="2" charset="-122"/>
              </a:rPr>
              <a:t>Case Study</a:t>
            </a:r>
            <a:br>
              <a:rPr lang="en-GB" altLang="en-US" dirty="0" smtClean="0">
                <a:latin typeface="Times New Roman" panose="02020603050405020304" pitchFamily="18" charset="0"/>
                <a:ea typeface="SimSun" panose="02010600030101010101" pitchFamily="2" charset="-122"/>
              </a:rPr>
            </a:b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lstStyle/>
          <a:p>
            <a:fld id="{CE4D45F6-FF50-4BC5-8A2D-899CD8EC2ED8}" type="slidenum">
              <a:rPr lang="en-US" smtClean="0"/>
              <a:t>128</a:t>
            </a:fld>
            <a:endParaRPr lang="en-US" dirty="0"/>
          </a:p>
        </p:txBody>
      </p:sp>
      <p:pic>
        <p:nvPicPr>
          <p:cNvPr id="6" name="Picture1" descr="Photo description: Employer was operating a stand fan without grounding protection."/>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62025" y="1430337"/>
            <a:ext cx="7296150" cy="4741863"/>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 name="AutoShape 4"/>
          <p:cNvSpPr>
            <a:spLocks noChangeArrowheads="1"/>
          </p:cNvSpPr>
          <p:nvPr/>
        </p:nvSpPr>
        <p:spPr bwMode="auto">
          <a:xfrm>
            <a:off x="4038600" y="2227381"/>
            <a:ext cx="2286000" cy="1071025"/>
          </a:xfrm>
          <a:prstGeom prst="wedgeRoundRectCallout">
            <a:avLst>
              <a:gd name="adj1" fmla="val -70140"/>
              <a:gd name="adj2" fmla="val 47000"/>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30000"/>
              </a:spcBef>
            </a:pPr>
            <a:r>
              <a:rPr lang="en-US" altLang="en-US" sz="3200" dirty="0" smtClean="0">
                <a:latin typeface="Times New Roman" panose="02020603050405020304" pitchFamily="18" charset="0"/>
                <a:cs typeface="Times New Roman" panose="02020603050405020304" pitchFamily="18" charset="0"/>
              </a:rPr>
              <a:t>Ground pin is missing</a:t>
            </a:r>
            <a:endParaRPr lang="en-US" altLang="en-US" sz="3200" dirty="0">
              <a:latin typeface="Times New Roman" panose="02020603050405020304" pitchFamily="18" charset="0"/>
              <a:cs typeface="Times New Roman" panose="02020603050405020304" pitchFamily="18" charset="0"/>
            </a:endParaRPr>
          </a:p>
        </p:txBody>
      </p:sp>
      <p:sp>
        <p:nvSpPr>
          <p:cNvPr id="8" name="Rectangle 7"/>
          <p:cNvSpPr/>
          <p:nvPr/>
        </p:nvSpPr>
        <p:spPr>
          <a:xfrm>
            <a:off x="3580782" y="3919695"/>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Tree>
    <p:extLst>
      <p:ext uri="{BB962C8B-B14F-4D97-AF65-F5344CB8AC3E}">
        <p14:creationId xmlns:p14="http://schemas.microsoft.com/office/powerpoint/2010/main" val="887077234"/>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6253" y="0"/>
            <a:ext cx="8819147" cy="10969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
            </a:r>
            <a:br>
              <a:rPr lang="en-GB" altLang="en-US" dirty="0" smtClean="0">
                <a:latin typeface="Times New Roman" panose="02020603050405020304" pitchFamily="18" charset="0"/>
                <a:ea typeface="SimSun" panose="02010600030101010101" pitchFamily="2" charset="-122"/>
              </a:rPr>
            </a:br>
            <a:r>
              <a:rPr lang="en-GB" altLang="en-US" dirty="0">
                <a:latin typeface="Times New Roman" panose="02020603050405020304" pitchFamily="18" charset="0"/>
                <a:ea typeface="SimSun" panose="02010600030101010101" pitchFamily="2" charset="-122"/>
              </a:rPr>
              <a:t> </a:t>
            </a:r>
            <a:r>
              <a:rPr lang="en-GB" altLang="en-US" dirty="0" smtClean="0">
                <a:latin typeface="Times New Roman" panose="02020603050405020304" pitchFamily="18" charset="0"/>
                <a:ea typeface="SimSun" panose="02010600030101010101" pitchFamily="2" charset="-122"/>
              </a:rPr>
              <a:t>Case Study</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lstStyle/>
          <a:p>
            <a:fld id="{CE4D45F6-FF50-4BC5-8A2D-899CD8EC2ED8}" type="slidenum">
              <a:rPr lang="en-US" smtClean="0"/>
              <a:t>129</a:t>
            </a:fld>
            <a:endParaRPr lang="en-US" dirty="0"/>
          </a:p>
        </p:txBody>
      </p:sp>
      <p:sp>
        <p:nvSpPr>
          <p:cNvPr id="8" name="Rectangle 6"/>
          <p:cNvSpPr>
            <a:spLocks noChangeArrowheads="1"/>
          </p:cNvSpPr>
          <p:nvPr/>
        </p:nvSpPr>
        <p:spPr bwMode="auto">
          <a:xfrm>
            <a:off x="228600" y="1052898"/>
            <a:ext cx="8763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eaLnBrk="1" hangingPunct="1">
              <a:buClr>
                <a:srgbClr val="0000FF"/>
              </a:buClr>
              <a:buFont typeface="Wingdings" panose="05000000000000000000" pitchFamily="2" charset="2"/>
              <a:buChar char="q"/>
            </a:pPr>
            <a:r>
              <a:rPr lang="en-US" altLang="en-US" sz="2800" dirty="0" smtClean="0">
                <a:latin typeface="Times New Roman" panose="02020603050405020304" pitchFamily="18" charset="0"/>
                <a:ea typeface="AR PL UMing HK" charset="0"/>
                <a:cs typeface="Times New Roman" panose="02020603050405020304" pitchFamily="18" charset="0"/>
              </a:rPr>
              <a:t> </a:t>
            </a:r>
            <a:r>
              <a:rPr lang="en-US" altLang="en-US" sz="3200" dirty="0" smtClean="0">
                <a:latin typeface="Times New Roman" panose="02020603050405020304" pitchFamily="18" charset="0"/>
                <a:ea typeface="AR PL UMing HK" charset="0"/>
                <a:cs typeface="Times New Roman" panose="02020603050405020304" pitchFamily="18" charset="0"/>
              </a:rPr>
              <a:t>What electrical hazards can you find below?</a:t>
            </a:r>
            <a:endParaRPr lang="en-US" altLang="en-US" sz="3200" dirty="0">
              <a:latin typeface="Times New Roman" panose="02020603050405020304" pitchFamily="18" charset="0"/>
              <a:ea typeface="AR PL UMing HK" charset="0"/>
              <a:cs typeface="Times New Roman" panose="02020603050405020304" pitchFamily="18" charset="0"/>
            </a:endParaRPr>
          </a:p>
        </p:txBody>
      </p:sp>
      <p:pic>
        <p:nvPicPr>
          <p:cNvPr id="11" name="Picture 3" descr="It shows an electrical hazard of temporary lighting" title="case study"/>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21748" y="1735137"/>
            <a:ext cx="7296150" cy="4818063"/>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4505826" y="1926213"/>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Tree>
    <p:extLst>
      <p:ext uri="{BB962C8B-B14F-4D97-AF65-F5344CB8AC3E}">
        <p14:creationId xmlns:p14="http://schemas.microsoft.com/office/powerpoint/2010/main" val="372440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291896" y="1723231"/>
            <a:ext cx="8412162" cy="4906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685800" indent="-22860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algn="just" defTabSz="914400" eaLnBrk="1" hangingPunct="1">
              <a:buClr>
                <a:srgbClr val="3333FF"/>
              </a:buClr>
              <a:buFont typeface="Wingdings" panose="05000000000000000000" pitchFamily="2" charset="2"/>
              <a:buChar char="q"/>
            </a:pPr>
            <a:r>
              <a:rPr lang="en-US" altLang="en-US" sz="2800" dirty="0" smtClean="0">
                <a:latin typeface="Times New Roman" panose="02020603050405020304" pitchFamily="18" charset="0"/>
                <a:cs typeface="Times New Roman" panose="02020603050405020304" pitchFamily="18" charset="0"/>
              </a:rPr>
              <a:t> </a:t>
            </a:r>
            <a:r>
              <a:rPr lang="en-US" altLang="en-US" sz="3200" dirty="0" smtClean="0">
                <a:latin typeface="Times New Roman" panose="02020603050405020304" pitchFamily="18" charset="0"/>
                <a:cs typeface="Times New Roman" panose="02020603050405020304" pitchFamily="18" charset="0"/>
              </a:rPr>
              <a:t>Workers have rights to</a:t>
            </a:r>
          </a:p>
          <a:p>
            <a:pPr lvl="1" algn="just">
              <a:buClr>
                <a:srgbClr val="3333FF"/>
              </a:buClr>
              <a:buFont typeface="Wingdings" panose="05000000000000000000" pitchFamily="2" charset="2"/>
              <a:buChar char="§"/>
            </a:pPr>
            <a:endParaRPr lang="en-US" altLang="en-US" sz="1600" dirty="0" smtClean="0">
              <a:latin typeface="Times New Roman" panose="02020603050405020304" pitchFamily="18" charset="0"/>
              <a:cs typeface="Times New Roman" panose="02020603050405020304" pitchFamily="18" charset="0"/>
            </a:endParaRPr>
          </a:p>
          <a:p>
            <a:pPr lvl="1" algn="just">
              <a:buClr>
                <a:srgbClr val="3333FF"/>
              </a:buClr>
              <a:buFont typeface="Wingdings" panose="05000000000000000000" pitchFamily="2" charset="2"/>
              <a:buChar char="§"/>
            </a:pPr>
            <a:r>
              <a:rPr lang="en-US" altLang="en-US" sz="2800" dirty="0" smtClean="0">
                <a:latin typeface="Times New Roman" panose="02020603050405020304" pitchFamily="18" charset="0"/>
                <a:cs typeface="Times New Roman" panose="02020603050405020304" pitchFamily="18" charset="0"/>
              </a:rPr>
              <a:t>File a complaint asking OSHA to inspect workplace</a:t>
            </a:r>
          </a:p>
          <a:p>
            <a:pPr lvl="1" algn="just">
              <a:buClr>
                <a:srgbClr val="3333FF"/>
              </a:buClr>
              <a:buFont typeface="Wingdings" panose="05000000000000000000" pitchFamily="2" charset="2"/>
              <a:buChar char="§"/>
            </a:pPr>
            <a:endParaRPr lang="en-US" altLang="en-US" sz="2800" dirty="0" smtClean="0">
              <a:latin typeface="Times New Roman" panose="02020603050405020304" pitchFamily="18" charset="0"/>
              <a:cs typeface="Times New Roman" panose="02020603050405020304" pitchFamily="18" charset="0"/>
            </a:endParaRPr>
          </a:p>
          <a:p>
            <a:pPr lvl="1" algn="just">
              <a:buClr>
                <a:srgbClr val="3333FF"/>
              </a:buClr>
              <a:buFont typeface="Wingdings" panose="05000000000000000000" pitchFamily="2" charset="2"/>
              <a:buChar char="§"/>
            </a:pPr>
            <a:r>
              <a:rPr lang="en-US" altLang="en-US" sz="2800" dirty="0" smtClean="0">
                <a:latin typeface="Times New Roman" panose="02020603050405020304" pitchFamily="18" charset="0"/>
                <a:cs typeface="Times New Roman" panose="02020603050405020304" pitchFamily="18" charset="0"/>
              </a:rPr>
              <a:t>OSHA will keep all identities confidential</a:t>
            </a:r>
          </a:p>
          <a:p>
            <a:pPr lvl="1" algn="just">
              <a:buClr>
                <a:srgbClr val="3333FF"/>
              </a:buClr>
              <a:buFont typeface="Wingdings" panose="05000000000000000000" pitchFamily="2" charset="2"/>
              <a:buChar char="§"/>
            </a:pPr>
            <a:endParaRPr lang="en-US" altLang="en-US" sz="2800" dirty="0" smtClean="0">
              <a:latin typeface="Times New Roman" panose="02020603050405020304" pitchFamily="18" charset="0"/>
              <a:cs typeface="Times New Roman" panose="02020603050405020304" pitchFamily="18" charset="0"/>
            </a:endParaRPr>
          </a:p>
          <a:p>
            <a:pPr lvl="1" algn="just">
              <a:buClr>
                <a:srgbClr val="3333FF"/>
              </a:buClr>
              <a:buFont typeface="Wingdings" panose="05000000000000000000" pitchFamily="2" charset="2"/>
              <a:buChar char="§"/>
            </a:pPr>
            <a:r>
              <a:rPr lang="en-US" altLang="en-US" sz="2800" dirty="0" smtClean="0">
                <a:latin typeface="Times New Roman" panose="02020603050405020304" pitchFamily="18" charset="0"/>
                <a:cs typeface="Times New Roman" panose="02020603050405020304" pitchFamily="18" charset="0"/>
              </a:rPr>
              <a:t>Exercise rights under the law without retaliation</a:t>
            </a:r>
          </a:p>
          <a:p>
            <a:pPr lvl="1" algn="just">
              <a:buClr>
                <a:srgbClr val="3333FF"/>
              </a:buClr>
              <a:buFont typeface="Wingdings" panose="05000000000000000000" pitchFamily="2" charset="2"/>
              <a:buChar char="§"/>
            </a:pPr>
            <a:endParaRPr lang="en-US" altLang="en-US" sz="2800" dirty="0" smtClean="0">
              <a:latin typeface="Times New Roman" panose="02020603050405020304" pitchFamily="18" charset="0"/>
              <a:cs typeface="Times New Roman" panose="02020603050405020304" pitchFamily="18" charset="0"/>
            </a:endParaRPr>
          </a:p>
          <a:p>
            <a:pPr lvl="1" algn="just">
              <a:buClr>
                <a:srgbClr val="3333FF"/>
              </a:buClr>
              <a:buFont typeface="Wingdings" panose="05000000000000000000" pitchFamily="2" charset="2"/>
              <a:buChar char="§"/>
            </a:pPr>
            <a:r>
              <a:rPr lang="en-US" altLang="en-US" sz="2800" dirty="0" smtClean="0">
                <a:latin typeface="Times New Roman" panose="02020603050405020304" pitchFamily="18" charset="0"/>
                <a:cs typeface="Times New Roman" panose="02020603050405020304" pitchFamily="18" charset="0"/>
              </a:rPr>
              <a:t>If a worker is retaliated against for using their rights, the worker must file a complaint with OSHA as soon as possible (no later than 30 days)</a:t>
            </a:r>
            <a:endParaRPr lang="en-US" altLang="en-US" sz="1600" dirty="0" smtClean="0">
              <a:latin typeface="Times New Roman" panose="02020603050405020304" pitchFamily="18" charset="0"/>
              <a:cs typeface="Times New Roman" panose="02020603050405020304" pitchFamily="18" charset="0"/>
            </a:endParaRPr>
          </a:p>
          <a:p>
            <a:pPr defTabSz="914400" eaLnBrk="1" hangingPunct="1"/>
            <a:endParaRPr lang="en-US" altLang="en-US" dirty="0"/>
          </a:p>
        </p:txBody>
      </p:sp>
      <p:sp>
        <p:nvSpPr>
          <p:cNvPr id="12" name="Title 1"/>
          <p:cNvSpPr>
            <a:spLocks noGrp="1"/>
          </p:cNvSpPr>
          <p:nvPr>
            <p:ph type="title"/>
          </p:nvPr>
        </p:nvSpPr>
        <p:spPr>
          <a:xfrm>
            <a:off x="457200" y="808038"/>
            <a:ext cx="8229600"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Worker Rights Under the OSH Act </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normAutofit/>
          </a:bodyPr>
          <a:lstStyle/>
          <a:p>
            <a:fld id="{CE4D45F6-FF50-4BC5-8A2D-899CD8EC2ED8}" type="slidenum">
              <a:rPr lang="en-US" smtClean="0"/>
              <a:t>13</a:t>
            </a:fld>
            <a:endParaRPr lang="en-US" dirty="0"/>
          </a:p>
        </p:txBody>
      </p:sp>
    </p:spTree>
    <p:extLst>
      <p:ext uri="{BB962C8B-B14F-4D97-AF65-F5344CB8AC3E}">
        <p14:creationId xmlns:p14="http://schemas.microsoft.com/office/powerpoint/2010/main" val="1514178491"/>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6253" y="0"/>
            <a:ext cx="8819147" cy="10969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
            </a:r>
            <a:br>
              <a:rPr lang="en-GB" altLang="en-US" dirty="0" smtClean="0">
                <a:latin typeface="Times New Roman" panose="02020603050405020304" pitchFamily="18" charset="0"/>
                <a:ea typeface="SimSun" panose="02010600030101010101" pitchFamily="2" charset="-122"/>
              </a:rPr>
            </a:br>
            <a:r>
              <a:rPr lang="en-GB" altLang="en-US" dirty="0" smtClean="0">
                <a:latin typeface="Times New Roman" panose="02020603050405020304" pitchFamily="18" charset="0"/>
                <a:ea typeface="SimSun" panose="02010600030101010101" pitchFamily="2" charset="-122"/>
              </a:rPr>
              <a:t>Case Study </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lstStyle/>
          <a:p>
            <a:fld id="{CE4D45F6-FF50-4BC5-8A2D-899CD8EC2ED8}" type="slidenum">
              <a:rPr lang="en-US" smtClean="0"/>
              <a:t>130</a:t>
            </a:fld>
            <a:endParaRPr lang="en-US" dirty="0"/>
          </a:p>
        </p:txBody>
      </p:sp>
      <p:pic>
        <p:nvPicPr>
          <p:cNvPr id="6" name="Picture 3" descr="It shows an electrical hazard of temporary lighting" title="case study"/>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7646" y="1349375"/>
            <a:ext cx="7696200" cy="5127625"/>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7" name="AutoShape 4"/>
          <p:cNvSpPr>
            <a:spLocks noChangeArrowheads="1"/>
          </p:cNvSpPr>
          <p:nvPr/>
        </p:nvSpPr>
        <p:spPr bwMode="auto">
          <a:xfrm>
            <a:off x="4207762" y="1623919"/>
            <a:ext cx="3488438" cy="1602995"/>
          </a:xfrm>
          <a:prstGeom prst="wedgeRoundRectCallout">
            <a:avLst>
              <a:gd name="adj1" fmla="val -63193"/>
              <a:gd name="adj2" fmla="val 46961"/>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30000"/>
              </a:spcBef>
              <a:buClr>
                <a:srgbClr val="FFFFFF"/>
              </a:buClr>
              <a:buFont typeface="Times New Roman" panose="02020603050405020304" pitchFamily="18" charset="0"/>
              <a:buNone/>
            </a:pPr>
            <a:r>
              <a:rPr lang="en-US" altLang="en-US" sz="3200" dirty="0">
                <a:latin typeface="Times New Roman" panose="02020603050405020304" pitchFamily="18" charset="0"/>
                <a:cs typeface="Times New Roman" panose="02020603050405020304" pitchFamily="18" charset="0"/>
                <a:sym typeface="Times New Roman" panose="02020603050405020304" pitchFamily="18" charset="0"/>
              </a:rPr>
              <a:t>Flexible </a:t>
            </a:r>
            <a:r>
              <a:rPr lang="en-US" altLang="en-US" sz="3200" dirty="0" smtClean="0">
                <a:latin typeface="Times New Roman" panose="02020603050405020304" pitchFamily="18" charset="0"/>
                <a:cs typeface="Times New Roman" panose="02020603050405020304" pitchFamily="18" charset="0"/>
                <a:sym typeface="Times New Roman" panose="02020603050405020304" pitchFamily="18" charset="0"/>
              </a:rPr>
              <a:t>cords pass </a:t>
            </a:r>
            <a:r>
              <a:rPr lang="en-US" altLang="en-US" sz="3200" dirty="0">
                <a:latin typeface="Times New Roman" panose="02020603050405020304" pitchFamily="18" charset="0"/>
                <a:cs typeface="Times New Roman" panose="02020603050405020304" pitchFamily="18" charset="0"/>
                <a:sym typeface="Times New Roman" panose="02020603050405020304" pitchFamily="18" charset="0"/>
              </a:rPr>
              <a:t>through </a:t>
            </a:r>
            <a:r>
              <a:rPr lang="en-US" altLang="en-US" sz="3200" dirty="0" smtClean="0">
                <a:latin typeface="Times New Roman" panose="02020603050405020304" pitchFamily="18" charset="0"/>
                <a:cs typeface="Times New Roman" panose="02020603050405020304" pitchFamily="18" charset="0"/>
                <a:sym typeface="Times New Roman" panose="02020603050405020304" pitchFamily="18" charset="0"/>
              </a:rPr>
              <a:t>doorway (a pinch point)</a:t>
            </a:r>
            <a:endParaRPr lang="en-US" altLang="en-US" sz="3200" dirty="0">
              <a:latin typeface="Times New Roman" panose="02020603050405020304" pitchFamily="18" charset="0"/>
              <a:cs typeface="Times New Roman" panose="02020603050405020304" pitchFamily="18" charset="0"/>
            </a:endParaRPr>
          </a:p>
        </p:txBody>
      </p:sp>
      <p:sp>
        <p:nvSpPr>
          <p:cNvPr id="8" name="Rectangle 7"/>
          <p:cNvSpPr/>
          <p:nvPr/>
        </p:nvSpPr>
        <p:spPr>
          <a:xfrm>
            <a:off x="3690111" y="2685850"/>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Tree>
    <p:extLst>
      <p:ext uri="{BB962C8B-B14F-4D97-AF65-F5344CB8AC3E}">
        <p14:creationId xmlns:p14="http://schemas.microsoft.com/office/powerpoint/2010/main" val="435444492"/>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6253" y="0"/>
            <a:ext cx="8819147" cy="10969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
            </a:r>
            <a:br>
              <a:rPr lang="en-GB" altLang="en-US" dirty="0" smtClean="0">
                <a:latin typeface="Times New Roman" panose="02020603050405020304" pitchFamily="18" charset="0"/>
                <a:ea typeface="SimSun" panose="02010600030101010101" pitchFamily="2" charset="-122"/>
              </a:rPr>
            </a:br>
            <a:r>
              <a:rPr lang="en-GB" altLang="en-US" dirty="0">
                <a:latin typeface="Times New Roman" panose="02020603050405020304" pitchFamily="18" charset="0"/>
                <a:ea typeface="SimSun" panose="02010600030101010101" pitchFamily="2" charset="-122"/>
              </a:rPr>
              <a:t> </a:t>
            </a:r>
            <a:r>
              <a:rPr lang="en-GB" altLang="en-US" dirty="0" smtClean="0">
                <a:latin typeface="Times New Roman" panose="02020603050405020304" pitchFamily="18" charset="0"/>
                <a:ea typeface="SimSun" panose="02010600030101010101" pitchFamily="2" charset="-122"/>
              </a:rPr>
              <a:t> Case Study  </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lstStyle/>
          <a:p>
            <a:fld id="{CE4D45F6-FF50-4BC5-8A2D-899CD8EC2ED8}" type="slidenum">
              <a:rPr lang="en-US" smtClean="0"/>
              <a:t>131</a:t>
            </a:fld>
            <a:endParaRPr lang="en-US" dirty="0"/>
          </a:p>
        </p:txBody>
      </p:sp>
      <p:sp>
        <p:nvSpPr>
          <p:cNvPr id="6" name="Rectangle 2"/>
          <p:cNvSpPr>
            <a:spLocks noChangeArrowheads="1"/>
          </p:cNvSpPr>
          <p:nvPr/>
        </p:nvSpPr>
        <p:spPr bwMode="auto">
          <a:xfrm>
            <a:off x="226423" y="1973282"/>
            <a:ext cx="86868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just" eaLnBrk="1" hangingPunct="1">
              <a:buFont typeface="Arial" panose="020B0604020202020204" pitchFamily="34" charset="0"/>
              <a:buNone/>
            </a:pPr>
            <a:r>
              <a:rPr lang="en-US" altLang="en-US" sz="2800" dirty="0">
                <a:latin typeface="Times New Roman" panose="02020603050405020304" pitchFamily="18" charset="0"/>
                <a:ea typeface="MS PGothic" panose="020B0600070205080204" pitchFamily="34" charset="-128"/>
              </a:rPr>
              <a:t>A</a:t>
            </a:r>
            <a:r>
              <a:rPr lang="en-US" altLang="en-US" sz="2800" dirty="0" smtClean="0">
                <a:latin typeface="Times New Roman" panose="02020603050405020304" pitchFamily="18" charset="0"/>
                <a:ea typeface="MS PGothic" panose="020B0600070205080204" pitchFamily="34" charset="-128"/>
              </a:rPr>
              <a:t> </a:t>
            </a:r>
            <a:r>
              <a:rPr lang="en-US" altLang="en-US" sz="2800" dirty="0">
                <a:latin typeface="Times New Roman" panose="02020603050405020304" pitchFamily="18" charset="0"/>
                <a:ea typeface="MS PGothic" panose="020B0600070205080204" pitchFamily="34" charset="-128"/>
              </a:rPr>
              <a:t>construction worker is manually digging holes, and the project stops due to rain. After the rain stops, the worker returns to dig. Because the electrical wire that is connected to a pull box is not protected, the insulation layer of wire is abraded by the pull box, causing the pull box, lifting machine, wire rope, and bucket to be charged. The worker carried out construction without any inspection. When he touched the charged bucket, he was subjected to a strong electric shock and died.</a:t>
            </a:r>
            <a:r>
              <a:rPr lang="en-GB" altLang="en-US" sz="2800" dirty="0">
                <a:latin typeface="Times New Roman" panose="02020603050405020304" pitchFamily="18" charset="0"/>
                <a:ea typeface="MS PGothic" panose="020B0600070205080204" pitchFamily="34" charset="-128"/>
              </a:rPr>
              <a:t> </a:t>
            </a:r>
          </a:p>
        </p:txBody>
      </p:sp>
      <p:sp>
        <p:nvSpPr>
          <p:cNvPr id="8" name="Rectangle 6"/>
          <p:cNvSpPr>
            <a:spLocks noChangeArrowheads="1"/>
          </p:cNvSpPr>
          <p:nvPr/>
        </p:nvSpPr>
        <p:spPr bwMode="auto">
          <a:xfrm>
            <a:off x="226423" y="1257113"/>
            <a:ext cx="8763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eaLnBrk="1" hangingPunct="1">
              <a:buClr>
                <a:srgbClr val="0000FF"/>
              </a:buClr>
              <a:buFont typeface="Wingdings" panose="05000000000000000000" pitchFamily="2" charset="2"/>
              <a:buChar char="q"/>
            </a:pPr>
            <a:r>
              <a:rPr lang="en-US" altLang="en-US" sz="2800" dirty="0" smtClean="0">
                <a:latin typeface="Times New Roman" panose="02020603050405020304" pitchFamily="18" charset="0"/>
                <a:ea typeface="AR PL UMing HK" charset="0"/>
                <a:cs typeface="Times New Roman" panose="02020603050405020304" pitchFamily="18" charset="0"/>
              </a:rPr>
              <a:t> </a:t>
            </a:r>
            <a:r>
              <a:rPr lang="en-US" altLang="en-US" sz="3200" dirty="0" smtClean="0">
                <a:latin typeface="Times New Roman" panose="02020603050405020304" pitchFamily="18" charset="0"/>
                <a:ea typeface="AR PL UMing HK" charset="0"/>
                <a:cs typeface="Times New Roman" panose="02020603050405020304" pitchFamily="18" charset="0"/>
              </a:rPr>
              <a:t>What lessons do we learn from this accident?</a:t>
            </a:r>
            <a:endParaRPr lang="en-US" altLang="en-US" sz="3200" dirty="0">
              <a:latin typeface="Times New Roman" panose="02020603050405020304" pitchFamily="18" charset="0"/>
              <a:ea typeface="AR PL UMing HK" charset="0"/>
              <a:cs typeface="Times New Roman" panose="02020603050405020304" pitchFamily="18" charset="0"/>
            </a:endParaRPr>
          </a:p>
        </p:txBody>
      </p:sp>
    </p:spTree>
    <p:extLst>
      <p:ext uri="{BB962C8B-B14F-4D97-AF65-F5344CB8AC3E}">
        <p14:creationId xmlns:p14="http://schemas.microsoft.com/office/powerpoint/2010/main" val="3856113247"/>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6253" y="533400"/>
            <a:ext cx="8819147"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
            </a:r>
            <a:br>
              <a:rPr lang="en-GB" altLang="en-US" dirty="0" smtClean="0">
                <a:latin typeface="Times New Roman" panose="02020603050405020304" pitchFamily="18" charset="0"/>
                <a:ea typeface="SimSun" panose="02010600030101010101" pitchFamily="2" charset="-122"/>
              </a:rPr>
            </a:br>
            <a:r>
              <a:rPr lang="en-GB" altLang="en-US" dirty="0" smtClean="0">
                <a:latin typeface="Times New Roman" panose="02020603050405020304" pitchFamily="18" charset="0"/>
                <a:ea typeface="SimSun" panose="02010600030101010101" pitchFamily="2" charset="-122"/>
              </a:rPr>
              <a:t>Case Study  </a:t>
            </a:r>
            <a:br>
              <a:rPr lang="en-GB" altLang="en-US" dirty="0" smtClean="0">
                <a:latin typeface="Times New Roman" panose="02020603050405020304" pitchFamily="18" charset="0"/>
                <a:ea typeface="SimSun" panose="02010600030101010101" pitchFamily="2" charset="-122"/>
              </a:rPr>
            </a:b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lstStyle/>
          <a:p>
            <a:fld id="{CE4D45F6-FF50-4BC5-8A2D-899CD8EC2ED8}" type="slidenum">
              <a:rPr lang="en-US" smtClean="0"/>
              <a:t>132</a:t>
            </a:fld>
            <a:endParaRPr lang="en-US" dirty="0"/>
          </a:p>
        </p:txBody>
      </p:sp>
      <p:sp>
        <p:nvSpPr>
          <p:cNvPr id="7" name="Rectangle 6"/>
          <p:cNvSpPr>
            <a:spLocks noChangeArrowheads="1"/>
          </p:cNvSpPr>
          <p:nvPr/>
        </p:nvSpPr>
        <p:spPr bwMode="auto">
          <a:xfrm>
            <a:off x="3175" y="1097340"/>
            <a:ext cx="91408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a:spAutoFit/>
          </a:bodyPr>
          <a:lstStyle>
            <a:lvl1pPr marL="285750" indent="-28575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marL="457200" indent="-457200" algn="just">
              <a:buClr>
                <a:srgbClr val="0000FF"/>
              </a:buClr>
              <a:buFont typeface="Wingdings" panose="05000000000000000000" pitchFamily="2" charset="2"/>
              <a:buChar char="q"/>
            </a:pPr>
            <a:r>
              <a:rPr lang="en-US" altLang="en-US" sz="2800" dirty="0" smtClean="0">
                <a:latin typeface="Times New Roman" panose="02020603050405020304" pitchFamily="18" charset="0"/>
                <a:ea typeface="AR PL UMing HK" charset="0"/>
                <a:cs typeface="AR PL UMing HK" charset="0"/>
                <a:sym typeface="Times New Roman" panose="02020603050405020304" pitchFamily="18" charset="0"/>
              </a:rPr>
              <a:t> </a:t>
            </a:r>
            <a:r>
              <a:rPr lang="en-US" altLang="en-US" sz="3200" dirty="0" smtClean="0">
                <a:latin typeface="Times New Roman" panose="02020603050405020304" pitchFamily="18" charset="0"/>
                <a:ea typeface="AR PL UMing HK" charset="0"/>
                <a:cs typeface="AR PL UMing HK" charset="0"/>
                <a:sym typeface="Times New Roman" panose="02020603050405020304" pitchFamily="18" charset="0"/>
              </a:rPr>
              <a:t>Workers </a:t>
            </a:r>
            <a:r>
              <a:rPr lang="en-US" altLang="en-US" sz="3200" dirty="0">
                <a:latin typeface="Times New Roman" panose="02020603050405020304" pitchFamily="18" charset="0"/>
                <a:ea typeface="AR PL UMing HK" charset="0"/>
                <a:cs typeface="AR PL UMing HK" charset="0"/>
                <a:sym typeface="Times New Roman" panose="02020603050405020304" pitchFamily="18" charset="0"/>
              </a:rPr>
              <a:t>spray solar panels for cleaning on wet building </a:t>
            </a:r>
            <a:r>
              <a:rPr lang="en-US" altLang="en-US" sz="3200" dirty="0" smtClean="0">
                <a:latin typeface="Times New Roman" panose="02020603050405020304" pitchFamily="18" charset="0"/>
                <a:ea typeface="AR PL UMing HK" charset="0"/>
                <a:cs typeface="AR PL UMing HK" charset="0"/>
                <a:sym typeface="Times New Roman" panose="02020603050405020304" pitchFamily="18" charset="0"/>
              </a:rPr>
              <a:t>roof. Workers </a:t>
            </a:r>
            <a:r>
              <a:rPr lang="en-US" altLang="en-US" sz="3200" dirty="0">
                <a:latin typeface="Times New Roman" panose="02020603050405020304" pitchFamily="18" charset="0"/>
                <a:ea typeface="AR PL UMing HK" charset="0"/>
                <a:cs typeface="AR PL UMing HK" charset="0"/>
                <a:sym typeface="Times New Roman" panose="02020603050405020304" pitchFamily="18" charset="0"/>
              </a:rPr>
              <a:t>stand on a roof, they have the same elevation as power lines</a:t>
            </a:r>
            <a:endParaRPr lang="en-US" altLang="en-US" sz="2400" dirty="0"/>
          </a:p>
        </p:txBody>
      </p:sp>
      <p:sp>
        <p:nvSpPr>
          <p:cNvPr id="11" name="Rectangle 2"/>
          <p:cNvSpPr>
            <a:spLocks noChangeArrowheads="1"/>
          </p:cNvSpPr>
          <p:nvPr/>
        </p:nvSpPr>
        <p:spPr bwMode="auto">
          <a:xfrm>
            <a:off x="152400" y="5049083"/>
            <a:ext cx="323929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bevel/>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r>
              <a:rPr lang="en-US" altLang="en-US" sz="3200" dirty="0" smtClean="0">
                <a:latin typeface="Times New Roman" panose="02020603050405020304" pitchFamily="18" charset="0"/>
                <a:ea typeface="MS PGothic" panose="020B0600070205080204" pitchFamily="34" charset="-128"/>
                <a:sym typeface="Times New Roman" panose="02020603050405020304" pitchFamily="18" charset="0"/>
              </a:rPr>
              <a:t>Any potential </a:t>
            </a:r>
            <a:r>
              <a:rPr lang="en-US" altLang="en-US" sz="3200" dirty="0">
                <a:latin typeface="Times New Roman" panose="02020603050405020304" pitchFamily="18" charset="0"/>
                <a:ea typeface="MS PGothic" panose="020B0600070205080204" pitchFamily="34" charset="-128"/>
                <a:sym typeface="Times New Roman" panose="02020603050405020304" pitchFamily="18" charset="0"/>
              </a:rPr>
              <a:t>electrical </a:t>
            </a:r>
            <a:r>
              <a:rPr lang="en-US" altLang="en-US" sz="3200" dirty="0" smtClean="0">
                <a:latin typeface="Times New Roman" panose="02020603050405020304" pitchFamily="18" charset="0"/>
                <a:ea typeface="MS PGothic" panose="020B0600070205080204" pitchFamily="34" charset="-128"/>
                <a:sym typeface="Times New Roman" panose="02020603050405020304" pitchFamily="18" charset="0"/>
              </a:rPr>
              <a:t>hazards?</a:t>
            </a:r>
            <a:endParaRPr lang="en-US" altLang="en-US" sz="2800" dirty="0">
              <a:latin typeface="Times New Roman" panose="02020603050405020304" pitchFamily="18" charset="0"/>
              <a:ea typeface="MS PGothic" panose="020B0600070205080204" pitchFamily="34" charset="-128"/>
              <a:sym typeface="Times New Roman" panose="02020603050405020304" pitchFamily="18" charset="0"/>
            </a:endParaRPr>
          </a:p>
        </p:txBody>
      </p:sp>
      <p:pic>
        <p:nvPicPr>
          <p:cNvPr id="12" name="Picture 11" descr="It shows an electrical hazard of wet condition around power lines" title="case study"/>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05200" y="2743259"/>
            <a:ext cx="5562600" cy="3962341"/>
          </a:xfrm>
          <a:prstGeom prst="rect">
            <a:avLst/>
          </a:prstGeom>
        </p:spPr>
      </p:pic>
      <p:sp>
        <p:nvSpPr>
          <p:cNvPr id="8" name="Rectangle 7"/>
          <p:cNvSpPr/>
          <p:nvPr/>
        </p:nvSpPr>
        <p:spPr>
          <a:xfrm>
            <a:off x="7772400" y="2514600"/>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Tree>
    <p:extLst>
      <p:ext uri="{BB962C8B-B14F-4D97-AF65-F5344CB8AC3E}">
        <p14:creationId xmlns:p14="http://schemas.microsoft.com/office/powerpoint/2010/main" val="1988648717"/>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6253" y="2743200"/>
            <a:ext cx="8819147"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Any Questions?</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lstStyle/>
          <a:p>
            <a:fld id="{CE4D45F6-FF50-4BC5-8A2D-899CD8EC2ED8}" type="slidenum">
              <a:rPr lang="en-US" smtClean="0"/>
              <a:t>133</a:t>
            </a:fld>
            <a:endParaRPr lang="en-US" dirty="0"/>
          </a:p>
        </p:txBody>
      </p:sp>
    </p:spTree>
    <p:extLst>
      <p:ext uri="{BB962C8B-B14F-4D97-AF65-F5344CB8AC3E}">
        <p14:creationId xmlns:p14="http://schemas.microsoft.com/office/powerpoint/2010/main" val="2609432256"/>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itle 1"/>
          <p:cNvSpPr>
            <a:spLocks noGrp="1"/>
          </p:cNvSpPr>
          <p:nvPr>
            <p:ph type="title"/>
          </p:nvPr>
        </p:nvSpPr>
        <p:spPr>
          <a:xfrm>
            <a:off x="457200" y="274638"/>
            <a:ext cx="8229600"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Post-Test</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lstStyle/>
          <a:p>
            <a:fld id="{CE4D45F6-FF50-4BC5-8A2D-899CD8EC2ED8}" type="slidenum">
              <a:rPr lang="en-US" smtClean="0"/>
              <a:t>134</a:t>
            </a:fld>
            <a:endParaRPr lang="en-US" dirty="0"/>
          </a:p>
        </p:txBody>
      </p:sp>
      <p:sp>
        <p:nvSpPr>
          <p:cNvPr id="19" name="Content Placeholder 2"/>
          <p:cNvSpPr txBox="1">
            <a:spLocks/>
          </p:cNvSpPr>
          <p:nvPr/>
        </p:nvSpPr>
        <p:spPr bwMode="auto">
          <a:xfrm>
            <a:off x="754459" y="2133600"/>
            <a:ext cx="7635081" cy="699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685800" indent="-22860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indent="0" algn="just" defTabSz="914400" eaLnBrk="1" hangingPunct="1">
              <a:buClr>
                <a:srgbClr val="3333FF"/>
              </a:buClr>
              <a:buNone/>
            </a:pPr>
            <a:r>
              <a:rPr lang="en-US" altLang="en-US" sz="4000" dirty="0" smtClean="0">
                <a:latin typeface="Times New Roman" panose="02020603050405020304" pitchFamily="18" charset="0"/>
                <a:cs typeface="Times New Roman" panose="02020603050405020304" pitchFamily="18" charset="0"/>
              </a:rPr>
              <a:t>Please Begin Post-Test (15 Minutes)</a:t>
            </a:r>
          </a:p>
        </p:txBody>
      </p:sp>
    </p:spTree>
    <p:extLst>
      <p:ext uri="{BB962C8B-B14F-4D97-AF65-F5344CB8AC3E}">
        <p14:creationId xmlns:p14="http://schemas.microsoft.com/office/powerpoint/2010/main" val="3837797024"/>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itle 1"/>
          <p:cNvSpPr>
            <a:spLocks noGrp="1"/>
          </p:cNvSpPr>
          <p:nvPr>
            <p:ph type="title"/>
          </p:nvPr>
        </p:nvSpPr>
        <p:spPr>
          <a:xfrm>
            <a:off x="457200" y="655638"/>
            <a:ext cx="8229600"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Feedback</a:t>
            </a:r>
            <a:r>
              <a:rPr lang="en-GB" altLang="en-US" dirty="0">
                <a:latin typeface="Times New Roman" panose="02020603050405020304" pitchFamily="18" charset="0"/>
                <a:ea typeface="SimSun" panose="02010600030101010101" pitchFamily="2" charset="-122"/>
              </a:rPr>
              <a:t> </a:t>
            </a:r>
            <a:r>
              <a:rPr lang="en-GB" altLang="en-US" dirty="0" smtClean="0">
                <a:latin typeface="Times New Roman" panose="02020603050405020304" pitchFamily="18" charset="0"/>
                <a:ea typeface="SimSun" panose="02010600030101010101" pitchFamily="2" charset="-122"/>
              </a:rPr>
              <a:t>Survey</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lstStyle/>
          <a:p>
            <a:fld id="{CE4D45F6-FF50-4BC5-8A2D-899CD8EC2ED8}" type="slidenum">
              <a:rPr lang="en-US" smtClean="0"/>
              <a:t>135</a:t>
            </a:fld>
            <a:endParaRPr lang="en-US" dirty="0"/>
          </a:p>
        </p:txBody>
      </p:sp>
      <p:sp>
        <p:nvSpPr>
          <p:cNvPr id="19" name="Content Placeholder 2"/>
          <p:cNvSpPr txBox="1">
            <a:spLocks/>
          </p:cNvSpPr>
          <p:nvPr/>
        </p:nvSpPr>
        <p:spPr bwMode="auto">
          <a:xfrm>
            <a:off x="906859" y="2133600"/>
            <a:ext cx="7246541" cy="699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685800" indent="-22860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indent="0" algn="ctr" defTabSz="914400" eaLnBrk="1" hangingPunct="1">
              <a:buClr>
                <a:srgbClr val="3333FF"/>
              </a:buClr>
              <a:buNone/>
            </a:pPr>
            <a:r>
              <a:rPr lang="en-US" altLang="en-US" sz="4000" dirty="0" smtClean="0">
                <a:latin typeface="Times New Roman" panose="02020603050405020304" pitchFamily="18" charset="0"/>
                <a:cs typeface="Times New Roman" panose="02020603050405020304" pitchFamily="18" charset="0"/>
              </a:rPr>
              <a:t>Please fill in the feedback survey</a:t>
            </a:r>
          </a:p>
        </p:txBody>
      </p:sp>
      <p:sp>
        <p:nvSpPr>
          <p:cNvPr id="6" name="Content Placeholder 2"/>
          <p:cNvSpPr txBox="1">
            <a:spLocks/>
          </p:cNvSpPr>
          <p:nvPr/>
        </p:nvSpPr>
        <p:spPr bwMode="auto">
          <a:xfrm>
            <a:off x="948729" y="3200400"/>
            <a:ext cx="7246541"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685800" indent="-22860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indent="0" algn="ctr" defTabSz="914400" eaLnBrk="1" hangingPunct="1">
              <a:buClr>
                <a:srgbClr val="3333FF"/>
              </a:buClr>
              <a:buNone/>
            </a:pPr>
            <a:r>
              <a:rPr lang="en-US" altLang="en-US" sz="4000" dirty="0" smtClean="0">
                <a:latin typeface="Times New Roman" panose="02020603050405020304" pitchFamily="18" charset="0"/>
                <a:cs typeface="Times New Roman" panose="02020603050405020304" pitchFamily="18" charset="0"/>
              </a:rPr>
              <a:t>(Hand in the training package to the trainer)</a:t>
            </a:r>
          </a:p>
        </p:txBody>
      </p:sp>
    </p:spTree>
    <p:extLst>
      <p:ext uri="{BB962C8B-B14F-4D97-AF65-F5344CB8AC3E}">
        <p14:creationId xmlns:p14="http://schemas.microsoft.com/office/powerpoint/2010/main" val="38594013"/>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itle 1"/>
          <p:cNvSpPr>
            <a:spLocks noGrp="1"/>
          </p:cNvSpPr>
          <p:nvPr>
            <p:ph type="title"/>
          </p:nvPr>
        </p:nvSpPr>
        <p:spPr>
          <a:xfrm>
            <a:off x="457200" y="655638"/>
            <a:ext cx="8229600"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Post-Test Solution</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lstStyle/>
          <a:p>
            <a:fld id="{CE4D45F6-FF50-4BC5-8A2D-899CD8EC2ED8}" type="slidenum">
              <a:rPr lang="en-US" smtClean="0"/>
              <a:t>136</a:t>
            </a:fld>
            <a:endParaRPr lang="en-US" dirty="0"/>
          </a:p>
        </p:txBody>
      </p:sp>
      <p:sp>
        <p:nvSpPr>
          <p:cNvPr id="19" name="Content Placeholder 2"/>
          <p:cNvSpPr txBox="1">
            <a:spLocks/>
          </p:cNvSpPr>
          <p:nvPr/>
        </p:nvSpPr>
        <p:spPr bwMode="auto">
          <a:xfrm>
            <a:off x="906859" y="2133600"/>
            <a:ext cx="7246541" cy="699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685800" indent="-22860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indent="0" algn="ctr" defTabSz="914400" eaLnBrk="1" hangingPunct="1">
              <a:buClr>
                <a:srgbClr val="3333FF"/>
              </a:buClr>
              <a:buNone/>
            </a:pPr>
            <a:r>
              <a:rPr lang="en-US" altLang="en-US" sz="4000" dirty="0" smtClean="0">
                <a:latin typeface="Times New Roman" panose="02020603050405020304" pitchFamily="18" charset="0"/>
                <a:cs typeface="Times New Roman" panose="02020603050405020304" pitchFamily="18" charset="0"/>
              </a:rPr>
              <a:t>Interactive Post-Test Q/A Session</a:t>
            </a:r>
          </a:p>
        </p:txBody>
      </p:sp>
    </p:spTree>
    <p:extLst>
      <p:ext uri="{BB962C8B-B14F-4D97-AF65-F5344CB8AC3E}">
        <p14:creationId xmlns:p14="http://schemas.microsoft.com/office/powerpoint/2010/main" val="2334633716"/>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6253" y="2743200"/>
            <a:ext cx="8819147"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The End</a:t>
            </a:r>
            <a:br>
              <a:rPr lang="en-GB" altLang="en-US" dirty="0" smtClean="0">
                <a:latin typeface="Times New Roman" panose="02020603050405020304" pitchFamily="18" charset="0"/>
                <a:ea typeface="SimSun" panose="02010600030101010101" pitchFamily="2" charset="-122"/>
              </a:rPr>
            </a:br>
            <a:r>
              <a:rPr lang="en-GB" altLang="en-US" dirty="0">
                <a:latin typeface="Times New Roman" panose="02020603050405020304" pitchFamily="18" charset="0"/>
                <a:ea typeface="SimSun" panose="02010600030101010101" pitchFamily="2" charset="-122"/>
              </a:rPr>
              <a:t/>
            </a:r>
            <a:br>
              <a:rPr lang="en-GB" altLang="en-US" dirty="0">
                <a:latin typeface="Times New Roman" panose="02020603050405020304" pitchFamily="18" charset="0"/>
                <a:ea typeface="SimSun" panose="02010600030101010101" pitchFamily="2" charset="-122"/>
              </a:rPr>
            </a:br>
            <a:r>
              <a:rPr lang="en-GB" altLang="en-US" dirty="0" smtClean="0">
                <a:latin typeface="Times New Roman" panose="02020603050405020304" pitchFamily="18" charset="0"/>
                <a:ea typeface="SimSun" panose="02010600030101010101" pitchFamily="2" charset="-122"/>
              </a:rPr>
              <a:t>Thank you!</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lstStyle/>
          <a:p>
            <a:fld id="{CE4D45F6-FF50-4BC5-8A2D-899CD8EC2ED8}" type="slidenum">
              <a:rPr lang="en-US" smtClean="0"/>
              <a:t>137</a:t>
            </a:fld>
            <a:endParaRPr lang="en-US" dirty="0"/>
          </a:p>
        </p:txBody>
      </p:sp>
    </p:spTree>
    <p:extLst>
      <p:ext uri="{BB962C8B-B14F-4D97-AF65-F5344CB8AC3E}">
        <p14:creationId xmlns:p14="http://schemas.microsoft.com/office/powerpoint/2010/main" val="13806596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Content Placeholder 2"/>
          <p:cNvSpPr txBox="1">
            <a:spLocks/>
          </p:cNvSpPr>
          <p:nvPr/>
        </p:nvSpPr>
        <p:spPr bwMode="auto">
          <a:xfrm>
            <a:off x="304800" y="1981200"/>
            <a:ext cx="841216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685800" indent="-22860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algn="just">
              <a:buClr>
                <a:srgbClr val="3333FF"/>
              </a:buClr>
              <a:buFont typeface="Wingdings" panose="05000000000000000000" pitchFamily="2" charset="2"/>
              <a:buChar char="q"/>
            </a:pPr>
            <a:r>
              <a:rPr lang="en-US" sz="2800" dirty="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OSHA electrical safety standard for construction industry, in Title </a:t>
            </a:r>
            <a:r>
              <a:rPr lang="en-US" sz="2800" dirty="0">
                <a:latin typeface="Times New Roman" panose="02020603050405020304" pitchFamily="18" charset="0"/>
                <a:cs typeface="Times New Roman" panose="02020603050405020304" pitchFamily="18" charset="0"/>
              </a:rPr>
              <a:t>29, </a:t>
            </a:r>
            <a:r>
              <a:rPr lang="en-US" sz="2800" dirty="0" smtClean="0">
                <a:latin typeface="Times New Roman" panose="02020603050405020304" pitchFamily="18" charset="0"/>
                <a:cs typeface="Times New Roman" panose="02020603050405020304" pitchFamily="18" charset="0"/>
              </a:rPr>
              <a:t>Code </a:t>
            </a:r>
            <a:r>
              <a:rPr lang="en-US" sz="2800" dirty="0">
                <a:latin typeface="Times New Roman" panose="02020603050405020304" pitchFamily="18" charset="0"/>
                <a:cs typeface="Times New Roman" panose="02020603050405020304" pitchFamily="18" charset="0"/>
              </a:rPr>
              <a:t>of Federal Regulations (29 </a:t>
            </a:r>
            <a:r>
              <a:rPr lang="en-US" sz="2800" dirty="0" smtClean="0">
                <a:latin typeface="Times New Roman" panose="02020603050405020304" pitchFamily="18" charset="0"/>
                <a:cs typeface="Times New Roman" panose="02020603050405020304" pitchFamily="18" charset="0"/>
              </a:rPr>
              <a:t>CFR 1926), mandates </a:t>
            </a:r>
            <a:r>
              <a:rPr lang="en-US" sz="2800" dirty="0">
                <a:latin typeface="Times New Roman" panose="02020603050405020304" pitchFamily="18" charset="0"/>
                <a:cs typeface="Times New Roman" panose="02020603050405020304" pitchFamily="18" charset="0"/>
              </a:rPr>
              <a:t>that </a:t>
            </a:r>
            <a:r>
              <a:rPr lang="en-US" sz="2800" dirty="0" smtClean="0">
                <a:latin typeface="Times New Roman" panose="02020603050405020304" pitchFamily="18" charset="0"/>
                <a:cs typeface="Times New Roman" panose="02020603050405020304" pitchFamily="18" charset="0"/>
              </a:rPr>
              <a:t>“</a:t>
            </a:r>
            <a:r>
              <a:rPr lang="en-US" sz="2800" b="1" dirty="0">
                <a:latin typeface="Times New Roman" panose="02020603050405020304" pitchFamily="18" charset="0"/>
                <a:cs typeface="Times New Roman" panose="02020603050405020304" pitchFamily="18" charset="0"/>
              </a:rPr>
              <a:t>The employer shall instruct each employee in the recognition and avoidance of unsafe conditions and the regulations applicable to his work environment to control or eliminate any hazards or other exposure to illness or </a:t>
            </a:r>
            <a:r>
              <a:rPr lang="en-US" sz="2800" b="1" dirty="0" smtClean="0">
                <a:latin typeface="Times New Roman" panose="02020603050405020304" pitchFamily="18" charset="0"/>
                <a:cs typeface="Times New Roman" panose="02020603050405020304" pitchFamily="18" charset="0"/>
              </a:rPr>
              <a:t>injury”</a:t>
            </a:r>
            <a:r>
              <a:rPr lang="en-US" sz="2800" dirty="0" smtClean="0">
                <a:latin typeface="Times New Roman" panose="02020603050405020304" pitchFamily="18" charset="0"/>
                <a:cs typeface="Times New Roman" panose="02020603050405020304" pitchFamily="18" charset="0"/>
              </a:rPr>
              <a:t>.</a:t>
            </a:r>
          </a:p>
          <a:p>
            <a:pPr marL="0" indent="0" algn="just" defTabSz="914400" eaLnBrk="1" hangingPunct="1">
              <a:buClr>
                <a:srgbClr val="3333FF"/>
              </a:buClr>
              <a:buNone/>
            </a:pPr>
            <a:endParaRPr lang="en-US" altLang="en-US" sz="1600" dirty="0" smtClean="0">
              <a:latin typeface="Times New Roman" panose="02020603050405020304" pitchFamily="18" charset="0"/>
              <a:cs typeface="Times New Roman" panose="02020603050405020304" pitchFamily="18" charset="0"/>
            </a:endParaRPr>
          </a:p>
          <a:p>
            <a:pPr defTabSz="914400" eaLnBrk="1" hangingPunct="1"/>
            <a:endParaRPr lang="en-US" altLang="en-US" dirty="0"/>
          </a:p>
        </p:txBody>
      </p:sp>
      <p:sp>
        <p:nvSpPr>
          <p:cNvPr id="10" name="Title 1"/>
          <p:cNvSpPr>
            <a:spLocks noGrp="1"/>
          </p:cNvSpPr>
          <p:nvPr>
            <p:ph type="title"/>
          </p:nvPr>
        </p:nvSpPr>
        <p:spPr>
          <a:xfrm>
            <a:off x="457200" y="914400"/>
            <a:ext cx="8229600"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 Worker Rights Under the OSH Act</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normAutofit/>
          </a:bodyPr>
          <a:lstStyle/>
          <a:p>
            <a:fld id="{CE4D45F6-FF50-4BC5-8A2D-899CD8EC2ED8}" type="slidenum">
              <a:rPr lang="en-US" smtClean="0"/>
              <a:t>14</a:t>
            </a:fld>
            <a:endParaRPr lang="en-US" dirty="0"/>
          </a:p>
        </p:txBody>
      </p:sp>
    </p:spTree>
    <p:extLst>
      <p:ext uri="{BB962C8B-B14F-4D97-AF65-F5344CB8AC3E}">
        <p14:creationId xmlns:p14="http://schemas.microsoft.com/office/powerpoint/2010/main" val="19421889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ChangeArrowheads="1"/>
          </p:cNvSpPr>
          <p:nvPr/>
        </p:nvSpPr>
        <p:spPr bwMode="auto">
          <a:xfrm>
            <a:off x="355042" y="1567085"/>
            <a:ext cx="8560358" cy="227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42900" indent="-342900">
              <a:defRPr>
                <a:solidFill>
                  <a:schemeClr val="bg1"/>
                </a:solidFill>
                <a:latin typeface="Arial" panose="020B0604020202020204" pitchFamily="34" charset="0"/>
                <a:ea typeface="AR PL UMing HK" charset="0"/>
                <a:cs typeface="AR PL UMing HK" charset="0"/>
              </a:defRPr>
            </a:lvl1pPr>
            <a:lvl2pPr marL="1085850" indent="-342900">
              <a:defRPr>
                <a:solidFill>
                  <a:schemeClr val="bg1"/>
                </a:solidFill>
                <a:latin typeface="Arial" panose="020B0604020202020204" pitchFamily="34" charset="0"/>
                <a:ea typeface="AR PL UMing HK" charset="0"/>
                <a:cs typeface="AR PL UMing HK" charset="0"/>
              </a:defRPr>
            </a:lvl2pPr>
            <a:lvl3pPr>
              <a:defRPr>
                <a:solidFill>
                  <a:schemeClr val="bg1"/>
                </a:solidFill>
                <a:latin typeface="Arial" panose="020B0604020202020204" pitchFamily="34" charset="0"/>
                <a:ea typeface="AR PL UMing HK" charset="0"/>
                <a:cs typeface="AR PL UMing HK" charset="0"/>
              </a:defRPr>
            </a:lvl3pPr>
            <a:lvl4pPr>
              <a:defRPr>
                <a:solidFill>
                  <a:schemeClr val="bg1"/>
                </a:solidFill>
                <a:latin typeface="Arial" panose="020B0604020202020204" pitchFamily="34" charset="0"/>
                <a:ea typeface="AR PL UMing HK" charset="0"/>
                <a:cs typeface="AR PL UMing HK" charset="0"/>
              </a:defRPr>
            </a:lvl4pPr>
            <a:lvl5pPr>
              <a:defRPr>
                <a:solidFill>
                  <a:schemeClr val="bg1"/>
                </a:solidFill>
                <a:latin typeface="Arial" panose="020B0604020202020204" pitchFamily="34" charset="0"/>
                <a:ea typeface="AR PL UMing HK" charset="0"/>
                <a:cs typeface="AR PL UMing HK" charset="0"/>
              </a:defRPr>
            </a:lvl5pPr>
            <a:lvl6pPr marL="2514600" indent="-228600" defTabSz="457200" eaLnBrk="0" fontAlgn="base" hangingPunct="0">
              <a:spcBef>
                <a:spcPct val="0"/>
              </a:spcBef>
              <a:spcAft>
                <a:spcPct val="0"/>
              </a:spcAft>
              <a:buFont typeface="Arial" panose="020B0604020202020204" pitchFamily="34" charset="0"/>
              <a:defRPr>
                <a:solidFill>
                  <a:schemeClr val="bg1"/>
                </a:solidFill>
                <a:latin typeface="Arial" panose="020B0604020202020204" pitchFamily="34" charset="0"/>
                <a:ea typeface="AR PL UMing HK" charset="0"/>
                <a:cs typeface="AR PL UMing HK" charset="0"/>
              </a:defRPr>
            </a:lvl6pPr>
            <a:lvl7pPr marL="2971800" indent="-228600" defTabSz="457200" eaLnBrk="0" fontAlgn="base" hangingPunct="0">
              <a:spcBef>
                <a:spcPct val="0"/>
              </a:spcBef>
              <a:spcAft>
                <a:spcPct val="0"/>
              </a:spcAft>
              <a:buFont typeface="Arial" panose="020B0604020202020204" pitchFamily="34" charset="0"/>
              <a:defRPr>
                <a:solidFill>
                  <a:schemeClr val="bg1"/>
                </a:solidFill>
                <a:latin typeface="Arial" panose="020B0604020202020204" pitchFamily="34" charset="0"/>
                <a:ea typeface="AR PL UMing HK" charset="0"/>
                <a:cs typeface="AR PL UMing HK" charset="0"/>
              </a:defRPr>
            </a:lvl7pPr>
            <a:lvl8pPr marL="3429000" indent="-228600" defTabSz="457200" eaLnBrk="0" fontAlgn="base" hangingPunct="0">
              <a:spcBef>
                <a:spcPct val="0"/>
              </a:spcBef>
              <a:spcAft>
                <a:spcPct val="0"/>
              </a:spcAft>
              <a:buFont typeface="Arial" panose="020B0604020202020204" pitchFamily="34" charset="0"/>
              <a:defRPr>
                <a:solidFill>
                  <a:schemeClr val="bg1"/>
                </a:solidFill>
                <a:latin typeface="Arial" panose="020B0604020202020204" pitchFamily="34" charset="0"/>
                <a:ea typeface="AR PL UMing HK" charset="0"/>
                <a:cs typeface="AR PL UMing HK" charset="0"/>
              </a:defRPr>
            </a:lvl8pPr>
            <a:lvl9pPr marL="3886200" indent="-228600" defTabSz="457200" eaLnBrk="0" fontAlgn="base" hangingPunct="0">
              <a:spcBef>
                <a:spcPct val="0"/>
              </a:spcBef>
              <a:spcAft>
                <a:spcPct val="0"/>
              </a:spcAft>
              <a:buFont typeface="Arial" panose="020B0604020202020204" pitchFamily="34" charset="0"/>
              <a:defRPr>
                <a:solidFill>
                  <a:schemeClr val="bg1"/>
                </a:solidFill>
                <a:latin typeface="Arial" panose="020B0604020202020204" pitchFamily="34" charset="0"/>
                <a:ea typeface="AR PL UMing HK" charset="0"/>
                <a:cs typeface="AR PL UMing HK" charset="0"/>
              </a:defRPr>
            </a:lvl9pPr>
          </a:lstStyle>
          <a:p>
            <a:pPr marL="457200" indent="-457200" algn="just">
              <a:buClr>
                <a:srgbClr val="3333FF"/>
              </a:buClr>
              <a:buFont typeface="Wingdings" panose="05000000000000000000" pitchFamily="2" charset="2"/>
              <a:buChar char="q"/>
            </a:pPr>
            <a:r>
              <a:rPr lang="en-US" altLang="en-US" sz="2800" dirty="0" smtClean="0">
                <a:solidFill>
                  <a:schemeClr val="tx1"/>
                </a:solidFill>
                <a:latin typeface="Times New Roman" panose="02020603050405020304" pitchFamily="18" charset="0"/>
                <a:cs typeface="Times New Roman" panose="02020603050405020304" pitchFamily="18" charset="0"/>
              </a:rPr>
              <a:t> </a:t>
            </a:r>
            <a:r>
              <a:rPr lang="en-US" altLang="en-US" sz="3200" dirty="0" smtClean="0">
                <a:solidFill>
                  <a:schemeClr val="tx1"/>
                </a:solidFill>
                <a:latin typeface="Times New Roman" panose="02020603050405020304" pitchFamily="18" charset="0"/>
                <a:cs typeface="Times New Roman" panose="02020603050405020304" pitchFamily="18" charset="0"/>
              </a:rPr>
              <a:t>According to U.S. Department of Labor, electrocution is </a:t>
            </a:r>
            <a:r>
              <a:rPr lang="en-US" altLang="en-US" sz="3200" dirty="0">
                <a:solidFill>
                  <a:srgbClr val="FF0000"/>
                </a:solidFill>
                <a:latin typeface="Times New Roman" panose="02020603050405020304" pitchFamily="18" charset="0"/>
                <a:cs typeface="Times New Roman" panose="02020603050405020304" pitchFamily="18" charset="0"/>
              </a:rPr>
              <a:t>top 3</a:t>
            </a:r>
            <a:r>
              <a:rPr lang="en-US" altLang="en-US" sz="3200" dirty="0" smtClean="0">
                <a:solidFill>
                  <a:schemeClr val="tx1"/>
                </a:solidFill>
                <a:latin typeface="Times New Roman" panose="02020603050405020304" pitchFamily="18" charset="0"/>
                <a:cs typeface="Times New Roman" panose="02020603050405020304" pitchFamily="18" charset="0"/>
              </a:rPr>
              <a:t> </a:t>
            </a:r>
            <a:r>
              <a:rPr lang="en-US" altLang="en-US" sz="3200" dirty="0">
                <a:solidFill>
                  <a:schemeClr val="tx1"/>
                </a:solidFill>
                <a:latin typeface="Times New Roman" panose="02020603050405020304" pitchFamily="18" charset="0"/>
                <a:cs typeface="Times New Roman" panose="02020603050405020304" pitchFamily="18" charset="0"/>
              </a:rPr>
              <a:t>causes </a:t>
            </a:r>
            <a:r>
              <a:rPr lang="en-US" altLang="en-US" sz="3200" dirty="0" smtClean="0">
                <a:solidFill>
                  <a:schemeClr val="tx1"/>
                </a:solidFill>
                <a:latin typeface="Times New Roman" panose="02020603050405020304" pitchFamily="18" charset="0"/>
                <a:cs typeface="Times New Roman" panose="02020603050405020304" pitchFamily="18" charset="0"/>
              </a:rPr>
              <a:t>of death </a:t>
            </a:r>
            <a:r>
              <a:rPr lang="en-US" altLang="en-US" sz="3200" dirty="0">
                <a:solidFill>
                  <a:schemeClr val="tx1"/>
                </a:solidFill>
                <a:latin typeface="Times New Roman" panose="02020603050405020304" pitchFamily="18" charset="0"/>
                <a:cs typeface="Times New Roman" panose="02020603050405020304" pitchFamily="18" charset="0"/>
              </a:rPr>
              <a:t>in 2017</a:t>
            </a:r>
          </a:p>
          <a:p>
            <a:pPr lvl="1" algn="just">
              <a:buClr>
                <a:srgbClr val="3333FF"/>
              </a:buClr>
              <a:buFont typeface="Wingdings" panose="05000000000000000000" pitchFamily="2" charset="2"/>
              <a:buChar char="§"/>
            </a:pPr>
            <a:r>
              <a:rPr lang="en-US" altLang="en-US" sz="2800" dirty="0">
                <a:solidFill>
                  <a:schemeClr val="tx1"/>
                </a:solidFill>
                <a:latin typeface="Times New Roman" panose="02020603050405020304" pitchFamily="18" charset="0"/>
                <a:cs typeface="Times New Roman" panose="02020603050405020304" pitchFamily="18" charset="0"/>
              </a:rPr>
              <a:t>Falls – 381 deaths, Stuck by Object – 80 deaths</a:t>
            </a:r>
          </a:p>
          <a:p>
            <a:pPr lvl="1" algn="just">
              <a:buClr>
                <a:srgbClr val="3333FF"/>
              </a:buClr>
              <a:buFont typeface="Wingdings" panose="05000000000000000000" pitchFamily="2" charset="2"/>
              <a:buChar char="§"/>
            </a:pPr>
            <a:r>
              <a:rPr lang="en-US" altLang="en-US" sz="2800" dirty="0">
                <a:solidFill>
                  <a:srgbClr val="FF0000"/>
                </a:solidFill>
                <a:latin typeface="Times New Roman" panose="02020603050405020304" pitchFamily="18" charset="0"/>
                <a:cs typeface="Times New Roman" panose="02020603050405020304" pitchFamily="18" charset="0"/>
              </a:rPr>
              <a:t>Electrocutions – 71 deaths</a:t>
            </a:r>
            <a:r>
              <a:rPr lang="en-US" altLang="en-US" sz="2800" dirty="0">
                <a:solidFill>
                  <a:schemeClr val="tx1"/>
                </a:solidFill>
                <a:latin typeface="Times New Roman" panose="02020603050405020304" pitchFamily="18" charset="0"/>
                <a:cs typeface="Times New Roman" panose="02020603050405020304" pitchFamily="18" charset="0"/>
              </a:rPr>
              <a:t> </a:t>
            </a:r>
            <a:r>
              <a:rPr lang="en-US" altLang="en-US" sz="2800" dirty="0" smtClean="0">
                <a:solidFill>
                  <a:srgbClr val="C00000"/>
                </a:solidFill>
                <a:latin typeface="Times New Roman" panose="02020603050405020304" pitchFamily="18" charset="0"/>
                <a:cs typeface="Times New Roman" panose="02020603050405020304" pitchFamily="18" charset="0"/>
              </a:rPr>
              <a:t>(a </a:t>
            </a:r>
            <a:r>
              <a:rPr lang="en-US" altLang="en-US" sz="2800" dirty="0">
                <a:solidFill>
                  <a:srgbClr val="C00000"/>
                </a:solidFill>
                <a:latin typeface="Times New Roman" panose="02020603050405020304" pitchFamily="18" charset="0"/>
                <a:cs typeface="Times New Roman" panose="02020603050405020304" pitchFamily="18" charset="0"/>
              </a:rPr>
              <a:t>death per 5 days)</a:t>
            </a:r>
          </a:p>
          <a:p>
            <a:pPr lvl="1" algn="just">
              <a:buClr>
                <a:srgbClr val="3333FF"/>
              </a:buClr>
              <a:buFont typeface="Wingdings" panose="05000000000000000000" pitchFamily="2" charset="2"/>
              <a:buChar char="§"/>
            </a:pPr>
            <a:r>
              <a:rPr lang="en-US" altLang="en-US" sz="2800" dirty="0" smtClean="0">
                <a:solidFill>
                  <a:schemeClr val="tx1"/>
                </a:solidFill>
                <a:latin typeface="Times New Roman" panose="02020603050405020304" pitchFamily="18" charset="0"/>
                <a:cs typeface="Times New Roman" panose="02020603050405020304" pitchFamily="18" charset="0"/>
              </a:rPr>
              <a:t>Caught-in/between </a:t>
            </a:r>
            <a:r>
              <a:rPr lang="en-US" altLang="en-US" sz="2800" dirty="0">
                <a:solidFill>
                  <a:schemeClr val="tx1"/>
                </a:solidFill>
                <a:latin typeface="Times New Roman" panose="02020603050405020304" pitchFamily="18" charset="0"/>
                <a:cs typeface="Times New Roman" panose="02020603050405020304" pitchFamily="18" charset="0"/>
              </a:rPr>
              <a:t>– 50 </a:t>
            </a:r>
            <a:r>
              <a:rPr lang="en-US" altLang="en-US" sz="2800" dirty="0" smtClean="0">
                <a:solidFill>
                  <a:schemeClr val="tx1"/>
                </a:solidFill>
                <a:latin typeface="Times New Roman" panose="02020603050405020304" pitchFamily="18" charset="0"/>
                <a:cs typeface="Times New Roman" panose="02020603050405020304" pitchFamily="18" charset="0"/>
              </a:rPr>
              <a:t>deaths</a:t>
            </a:r>
            <a:endParaRPr lang="en-US" altLang="en-US" sz="2800" dirty="0">
              <a:solidFill>
                <a:schemeClr val="tx1"/>
              </a:solidFill>
              <a:latin typeface="Times New Roman" panose="02020603050405020304" pitchFamily="18" charset="0"/>
              <a:cs typeface="Times New Roman" panose="02020603050405020304" pitchFamily="18" charset="0"/>
            </a:endParaRPr>
          </a:p>
        </p:txBody>
      </p:sp>
      <p:sp>
        <p:nvSpPr>
          <p:cNvPr id="2" name="Rectangle 1"/>
          <p:cNvSpPr/>
          <p:nvPr/>
        </p:nvSpPr>
        <p:spPr>
          <a:xfrm>
            <a:off x="304800" y="4039850"/>
            <a:ext cx="8610600" cy="1446550"/>
          </a:xfrm>
          <a:prstGeom prst="rect">
            <a:avLst/>
          </a:prstGeom>
        </p:spPr>
        <p:txBody>
          <a:bodyPr wrap="square">
            <a:spAutoFit/>
          </a:bodyPr>
          <a:lstStyle/>
          <a:p>
            <a:pPr marL="457200" indent="-457200" algn="just">
              <a:buClr>
                <a:srgbClr val="3333FF"/>
              </a:buClr>
              <a:buFont typeface="Wingdings" panose="05000000000000000000" pitchFamily="2" charset="2"/>
              <a:buChar char="q"/>
            </a:pPr>
            <a:r>
              <a:rPr lang="en-US" altLang="en-US" sz="2800" dirty="0" smtClean="0">
                <a:latin typeface="Times New Roman" panose="02020603050405020304" pitchFamily="18" charset="0"/>
                <a:cs typeface="Times New Roman" panose="02020603050405020304" pitchFamily="18" charset="0"/>
              </a:rPr>
              <a:t> </a:t>
            </a:r>
            <a:r>
              <a:rPr lang="en-US" altLang="en-US" sz="3200" dirty="0" smtClean="0">
                <a:latin typeface="Times New Roman" panose="02020603050405020304" pitchFamily="18" charset="0"/>
                <a:cs typeface="Times New Roman" panose="02020603050405020304" pitchFamily="18" charset="0"/>
              </a:rPr>
              <a:t>Workers are unaware of potential hazards</a:t>
            </a:r>
            <a:endParaRPr lang="en-US" altLang="en-US" sz="3200" dirty="0">
              <a:latin typeface="Times New Roman" panose="02020603050405020304" pitchFamily="18" charset="0"/>
              <a:cs typeface="Times New Roman" panose="02020603050405020304" pitchFamily="18" charset="0"/>
            </a:endParaRPr>
          </a:p>
          <a:p>
            <a:pPr lvl="1" algn="just">
              <a:buClr>
                <a:srgbClr val="3333FF"/>
              </a:buClr>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 </a:t>
            </a:r>
            <a:r>
              <a:rPr lang="en-US" altLang="en-US" sz="2800" dirty="0" smtClean="0">
                <a:latin typeface="Times New Roman" panose="02020603050405020304" pitchFamily="18" charset="0"/>
                <a:cs typeface="Times New Roman" panose="02020603050405020304" pitchFamily="18" charset="0"/>
              </a:rPr>
              <a:t>Safety training instruct workers safety knowledge</a:t>
            </a:r>
          </a:p>
          <a:p>
            <a:pPr lvl="1" algn="just">
              <a:buClr>
                <a:srgbClr val="3333FF"/>
              </a:buClr>
              <a:buFont typeface="Wingdings" panose="05000000000000000000" pitchFamily="2" charset="2"/>
              <a:buChar char="§"/>
            </a:pPr>
            <a:r>
              <a:rPr lang="en-US" altLang="en-US" sz="2800" dirty="0" smtClean="0">
                <a:latin typeface="Times New Roman" panose="02020603050405020304" pitchFamily="18" charset="0"/>
                <a:cs typeface="Times New Roman" panose="02020603050405020304" pitchFamily="18" charset="0"/>
              </a:rPr>
              <a:t> Safety knowledge reduces or eliminate risks of injury</a:t>
            </a:r>
            <a:endParaRPr lang="en-US" altLang="en-US" sz="2800" dirty="0">
              <a:latin typeface="Times New Roman" panose="02020603050405020304" pitchFamily="18" charset="0"/>
              <a:cs typeface="Times New Roman" panose="02020603050405020304" pitchFamily="18" charset="0"/>
            </a:endParaRPr>
          </a:p>
        </p:txBody>
      </p:sp>
      <p:sp>
        <p:nvSpPr>
          <p:cNvPr id="3" name="Rounded Rectangle 2"/>
          <p:cNvSpPr/>
          <p:nvPr/>
        </p:nvSpPr>
        <p:spPr>
          <a:xfrm>
            <a:off x="2057400" y="5828809"/>
            <a:ext cx="5029200" cy="685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FF0000"/>
                </a:solidFill>
                <a:latin typeface="Times New Roman" panose="02020603050405020304" pitchFamily="18" charset="0"/>
                <a:cs typeface="Times New Roman" panose="02020603050405020304" pitchFamily="18" charset="0"/>
              </a:rPr>
              <a:t>Safety Knowledge is Life !</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0" name="Title 1"/>
          <p:cNvSpPr>
            <a:spLocks noGrp="1"/>
          </p:cNvSpPr>
          <p:nvPr>
            <p:ph type="title"/>
          </p:nvPr>
        </p:nvSpPr>
        <p:spPr>
          <a:xfrm>
            <a:off x="457200" y="503238"/>
            <a:ext cx="8229600"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Electrical Hazard Statistics</a:t>
            </a:r>
            <a:endParaRPr lang="en-US" altLang="en-US" dirty="0" smtClean="0"/>
          </a:p>
        </p:txBody>
      </p:sp>
      <p:sp>
        <p:nvSpPr>
          <p:cNvPr id="5" name="Slide Number Placeholder 4"/>
          <p:cNvSpPr>
            <a:spLocks noGrp="1"/>
          </p:cNvSpPr>
          <p:nvPr>
            <p:ph type="sldNum" sz="quarter" idx="12"/>
          </p:nvPr>
        </p:nvSpPr>
        <p:spPr>
          <a:xfrm>
            <a:off x="7086600" y="6299200"/>
            <a:ext cx="2057400" cy="365125"/>
          </a:xfrm>
        </p:spPr>
        <p:txBody>
          <a:bodyPr>
            <a:normAutofit/>
          </a:bodyPr>
          <a:lstStyle/>
          <a:p>
            <a:fld id="{CE4D45F6-FF50-4BC5-8A2D-899CD8EC2ED8}" type="slidenum">
              <a:rPr lang="en-US" smtClean="0"/>
              <a:t>15</a:t>
            </a:fld>
            <a:endParaRPr lang="en-US" dirty="0"/>
          </a:p>
        </p:txBody>
      </p:sp>
    </p:spTree>
    <p:extLst>
      <p:ext uri="{BB962C8B-B14F-4D97-AF65-F5344CB8AC3E}">
        <p14:creationId xmlns:p14="http://schemas.microsoft.com/office/powerpoint/2010/main" val="41100459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503238"/>
            <a:ext cx="8229600"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Basic Terms</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normAutofit/>
          </a:bodyPr>
          <a:lstStyle/>
          <a:p>
            <a:fld id="{CE4D45F6-FF50-4BC5-8A2D-899CD8EC2ED8}" type="slidenum">
              <a:rPr lang="en-US" smtClean="0"/>
              <a:t>16</a:t>
            </a:fld>
            <a:endParaRPr lang="en-US" dirty="0"/>
          </a:p>
        </p:txBody>
      </p:sp>
      <p:sp>
        <p:nvSpPr>
          <p:cNvPr id="7" name="Rectangle 7"/>
          <p:cNvSpPr>
            <a:spLocks noChangeArrowheads="1"/>
          </p:cNvSpPr>
          <p:nvPr/>
        </p:nvSpPr>
        <p:spPr bwMode="auto">
          <a:xfrm>
            <a:off x="228600" y="1460410"/>
            <a:ext cx="8534400"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eaLnBrk="1" hangingPunct="1">
              <a:buClr>
                <a:srgbClr val="3333FF"/>
              </a:buClr>
              <a:buFont typeface="Wingdings" panose="05000000000000000000" pitchFamily="2" charset="2"/>
              <a:buChar char="q"/>
            </a:pPr>
            <a:r>
              <a:rPr lang="en-US" altLang="en-US" sz="2800" b="1" dirty="0" smtClean="0">
                <a:solidFill>
                  <a:srgbClr val="7030A0"/>
                </a:solidFill>
                <a:latin typeface="Times New Roman" panose="02020603050405020304" pitchFamily="18" charset="0"/>
                <a:cs typeface="Times New Roman" panose="02020603050405020304" pitchFamily="18" charset="0"/>
              </a:rPr>
              <a:t> </a:t>
            </a:r>
            <a:r>
              <a:rPr lang="en-US" altLang="en-US" sz="3200" b="1" dirty="0" smtClean="0">
                <a:solidFill>
                  <a:srgbClr val="7030A0"/>
                </a:solidFill>
                <a:latin typeface="Times New Roman" panose="02020603050405020304" pitchFamily="18" charset="0"/>
                <a:cs typeface="Times New Roman" panose="02020603050405020304" pitchFamily="18" charset="0"/>
              </a:rPr>
              <a:t>Electron</a:t>
            </a:r>
            <a:r>
              <a:rPr lang="en-US" altLang="en-US" sz="3200" dirty="0">
                <a:latin typeface="Times New Roman" panose="02020603050405020304" pitchFamily="18" charset="0"/>
                <a:cs typeface="Times New Roman" panose="02020603050405020304" pitchFamily="18" charset="0"/>
              </a:rPr>
              <a:t>: a particle with negative charge</a:t>
            </a:r>
          </a:p>
          <a:p>
            <a:pPr marL="457200" indent="-457200" algn="just">
              <a:buClr>
                <a:srgbClr val="3333FF"/>
              </a:buClr>
              <a:buFont typeface="Wingdings" panose="05000000000000000000" pitchFamily="2" charset="2"/>
              <a:buChar char="q"/>
            </a:pPr>
            <a:r>
              <a:rPr lang="en-US" altLang="en-US" sz="2800" b="1" dirty="0" smtClean="0">
                <a:solidFill>
                  <a:srgbClr val="7030A0"/>
                </a:solidFill>
                <a:latin typeface="Times New Roman" panose="02020603050405020304" pitchFamily="18" charset="0"/>
                <a:cs typeface="Times New Roman" panose="02020603050405020304" pitchFamily="18" charset="0"/>
              </a:rPr>
              <a:t> </a:t>
            </a:r>
            <a:r>
              <a:rPr lang="en-US" altLang="en-US" sz="3200" b="1" dirty="0" smtClean="0">
                <a:solidFill>
                  <a:srgbClr val="7030A0"/>
                </a:solidFill>
                <a:latin typeface="Times New Roman" panose="02020603050405020304" pitchFamily="18" charset="0"/>
                <a:cs typeface="Times New Roman" panose="02020603050405020304" pitchFamily="18" charset="0"/>
              </a:rPr>
              <a:t>Current</a:t>
            </a:r>
            <a:r>
              <a:rPr lang="en-US" altLang="en-US" sz="3200" dirty="0">
                <a:latin typeface="Times New Roman" panose="02020603050405020304" pitchFamily="18" charset="0"/>
                <a:cs typeface="Times New Roman" panose="02020603050405020304" pitchFamily="18" charset="0"/>
              </a:rPr>
              <a:t>: electrons </a:t>
            </a:r>
            <a:r>
              <a:rPr lang="en-US" altLang="en-US" sz="3200" dirty="0" smtClean="0">
                <a:latin typeface="Times New Roman" panose="02020603050405020304" pitchFamily="18" charset="0"/>
                <a:cs typeface="Times New Roman" panose="02020603050405020304" pitchFamily="18" charset="0"/>
              </a:rPr>
              <a:t>movement </a:t>
            </a:r>
          </a:p>
          <a:p>
            <a:pPr algn="just">
              <a:buClr>
                <a:srgbClr val="3333FF"/>
              </a:buClr>
            </a:pPr>
            <a:r>
              <a:rPr lang="en-US" altLang="en-US" sz="2800" dirty="0" smtClean="0">
                <a:latin typeface="Times New Roman" panose="02020603050405020304" pitchFamily="18" charset="0"/>
                <a:cs typeface="Times New Roman" panose="02020603050405020304" pitchFamily="18" charset="0"/>
              </a:rPr>
              <a:t>	(1 ampere </a:t>
            </a:r>
            <a:r>
              <a:rPr lang="en-US" altLang="en-US" sz="2800" dirty="0">
                <a:latin typeface="Times New Roman" panose="02020603050405020304" pitchFamily="18" charset="0"/>
                <a:cs typeface="Times New Roman" panose="02020603050405020304" pitchFamily="18" charset="0"/>
              </a:rPr>
              <a:t>= 6×10</a:t>
            </a:r>
            <a:r>
              <a:rPr lang="en-US" altLang="en-US" sz="2800" baseline="30000" dirty="0">
                <a:latin typeface="Times New Roman" panose="02020603050405020304" pitchFamily="18" charset="0"/>
                <a:cs typeface="Times New Roman" panose="02020603050405020304" pitchFamily="18" charset="0"/>
              </a:rPr>
              <a:t>19</a:t>
            </a:r>
            <a:r>
              <a:rPr lang="en-US" altLang="en-US" sz="2800" dirty="0">
                <a:latin typeface="Times New Roman" panose="02020603050405020304" pitchFamily="18" charset="0"/>
                <a:cs typeface="Times New Roman" panose="02020603050405020304" pitchFamily="18" charset="0"/>
              </a:rPr>
              <a:t> electrons moving per </a:t>
            </a:r>
            <a:r>
              <a:rPr lang="en-US" altLang="en-US" sz="2800" dirty="0" smtClean="0">
                <a:latin typeface="Times New Roman" panose="02020603050405020304" pitchFamily="18" charset="0"/>
                <a:cs typeface="Times New Roman" panose="02020603050405020304" pitchFamily="18" charset="0"/>
              </a:rPr>
              <a:t>second)</a:t>
            </a:r>
          </a:p>
        </p:txBody>
      </p:sp>
      <p:pic>
        <p:nvPicPr>
          <p:cNvPr id="8" name="Picture 7" descr="It illustrates how the difference of electron flow with or without a voltage across it." title="electronc flow"/>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9421" y="3060610"/>
            <a:ext cx="7938779" cy="3187790"/>
          </a:xfrm>
          <a:prstGeom prst="rect">
            <a:avLst/>
          </a:prstGeom>
        </p:spPr>
      </p:pic>
    </p:spTree>
    <p:extLst>
      <p:ext uri="{BB962C8B-B14F-4D97-AF65-F5344CB8AC3E}">
        <p14:creationId xmlns:p14="http://schemas.microsoft.com/office/powerpoint/2010/main" val="42718763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503238"/>
            <a:ext cx="8229600"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Basic Terms </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normAutofit/>
          </a:bodyPr>
          <a:lstStyle/>
          <a:p>
            <a:fld id="{CE4D45F6-FF50-4BC5-8A2D-899CD8EC2ED8}" type="slidenum">
              <a:rPr lang="en-US" smtClean="0"/>
              <a:t>17</a:t>
            </a:fld>
            <a:endParaRPr lang="en-US" dirty="0"/>
          </a:p>
        </p:txBody>
      </p:sp>
      <p:pic>
        <p:nvPicPr>
          <p:cNvPr id="6" name="Rectangle 7" descr="it shows the ohm's law equiption" title="ohm law"/>
          <p:cNvPicPr>
            <a:picLocks noRot="1" noChangeAspect="1" noEditPoints="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33600" y="5259907"/>
            <a:ext cx="4926013" cy="6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7"/>
          <p:cNvSpPr>
            <a:spLocks noChangeArrowheads="1"/>
          </p:cNvSpPr>
          <p:nvPr/>
        </p:nvSpPr>
        <p:spPr bwMode="auto">
          <a:xfrm>
            <a:off x="228600" y="1342072"/>
            <a:ext cx="86868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eaLnBrk="1" hangingPunct="1">
              <a:buClr>
                <a:srgbClr val="3333FF"/>
              </a:buClr>
              <a:buFont typeface="Wingdings" panose="05000000000000000000" pitchFamily="2" charset="2"/>
              <a:buChar char="q"/>
            </a:pPr>
            <a:r>
              <a:rPr lang="en-US" altLang="en-US" sz="2800" b="1" dirty="0" smtClean="0">
                <a:solidFill>
                  <a:srgbClr val="7030A0"/>
                </a:solidFill>
                <a:latin typeface="Times New Roman" panose="02020603050405020304" pitchFamily="18" charset="0"/>
                <a:cs typeface="Times New Roman" panose="02020603050405020304" pitchFamily="18" charset="0"/>
              </a:rPr>
              <a:t> </a:t>
            </a:r>
            <a:r>
              <a:rPr lang="en-US" altLang="en-US" sz="3200" b="1" dirty="0" smtClean="0">
                <a:solidFill>
                  <a:srgbClr val="7030A0"/>
                </a:solidFill>
                <a:latin typeface="Times New Roman" panose="02020603050405020304" pitchFamily="18" charset="0"/>
                <a:cs typeface="Times New Roman" panose="02020603050405020304" pitchFamily="18" charset="0"/>
              </a:rPr>
              <a:t>Voltage</a:t>
            </a:r>
            <a:r>
              <a:rPr lang="en-US" altLang="en-US" sz="3200" dirty="0">
                <a:latin typeface="Times New Roman" panose="02020603050405020304" pitchFamily="18" charset="0"/>
                <a:cs typeface="Times New Roman" panose="02020603050405020304" pitchFamily="18" charset="0"/>
              </a:rPr>
              <a:t>: a force to push electron movement</a:t>
            </a:r>
          </a:p>
          <a:p>
            <a:pPr marL="457200" indent="-457200" algn="just" eaLnBrk="1" hangingPunct="1">
              <a:buClr>
                <a:srgbClr val="3333FF"/>
              </a:buClr>
              <a:buFont typeface="Wingdings" panose="05000000000000000000" pitchFamily="2" charset="2"/>
              <a:buChar char="q"/>
            </a:pPr>
            <a:r>
              <a:rPr lang="en-US" altLang="en-US" sz="2800" b="1" dirty="0" smtClean="0">
                <a:solidFill>
                  <a:srgbClr val="7030A0"/>
                </a:solidFill>
                <a:latin typeface="Times New Roman" panose="02020603050405020304" pitchFamily="18" charset="0"/>
                <a:cs typeface="Times New Roman" panose="02020603050405020304" pitchFamily="18" charset="0"/>
              </a:rPr>
              <a:t> </a:t>
            </a:r>
            <a:r>
              <a:rPr lang="en-US" altLang="en-US" sz="3200" b="1" dirty="0" smtClean="0">
                <a:solidFill>
                  <a:srgbClr val="7030A0"/>
                </a:solidFill>
                <a:latin typeface="Times New Roman" panose="02020603050405020304" pitchFamily="18" charset="0"/>
                <a:cs typeface="Times New Roman" panose="02020603050405020304" pitchFamily="18" charset="0"/>
              </a:rPr>
              <a:t>Resistance</a:t>
            </a:r>
            <a:r>
              <a:rPr lang="en-US" altLang="en-US" sz="3200" dirty="0">
                <a:latin typeface="Times New Roman" panose="02020603050405020304" pitchFamily="18" charset="0"/>
                <a:cs typeface="Times New Roman" panose="02020603050405020304" pitchFamily="18" charset="0"/>
              </a:rPr>
              <a:t>: </a:t>
            </a:r>
            <a:r>
              <a:rPr lang="en-US" altLang="en-US" sz="3200" dirty="0" smtClean="0">
                <a:latin typeface="Times New Roman" panose="02020603050405020304" pitchFamily="18" charset="0"/>
                <a:cs typeface="Times New Roman" panose="02020603050405020304" pitchFamily="18" charset="0"/>
              </a:rPr>
              <a:t>an obstacle to restrict electron </a:t>
            </a:r>
            <a:r>
              <a:rPr lang="en-US" altLang="en-US" sz="3200" dirty="0">
                <a:latin typeface="Times New Roman" panose="02020603050405020304" pitchFamily="18" charset="0"/>
                <a:cs typeface="Times New Roman" panose="02020603050405020304" pitchFamily="18" charset="0"/>
              </a:rPr>
              <a:t>movement</a:t>
            </a:r>
          </a:p>
        </p:txBody>
      </p:sp>
      <p:sp>
        <p:nvSpPr>
          <p:cNvPr id="12" name="Rectangle 7"/>
          <p:cNvSpPr>
            <a:spLocks noChangeArrowheads="1"/>
          </p:cNvSpPr>
          <p:nvPr/>
        </p:nvSpPr>
        <p:spPr bwMode="auto">
          <a:xfrm>
            <a:off x="1057643" y="6029980"/>
            <a:ext cx="72659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Font typeface="Arial" panose="020B0604020202020204" pitchFamily="34" charset="0"/>
              <a:buNone/>
            </a:pPr>
            <a:r>
              <a:rPr lang="en-US" altLang="en-US" sz="2800" dirty="0" smtClean="0">
                <a:latin typeface="Times New Roman" panose="02020603050405020304" pitchFamily="18" charset="0"/>
                <a:cs typeface="Times New Roman" panose="02020603050405020304" pitchFamily="18" charset="0"/>
              </a:rPr>
              <a:t>High </a:t>
            </a:r>
            <a:r>
              <a:rPr lang="en-US" altLang="en-US" sz="2800" dirty="0">
                <a:latin typeface="Times New Roman" panose="02020603050405020304" pitchFamily="18" charset="0"/>
                <a:cs typeface="Times New Roman" panose="02020603050405020304" pitchFamily="18" charset="0"/>
              </a:rPr>
              <a:t>voltage </a:t>
            </a:r>
            <a:r>
              <a:rPr lang="en-US" altLang="en-US" sz="2800" dirty="0" smtClean="0">
                <a:latin typeface="Times New Roman" panose="02020603050405020304" pitchFamily="18" charset="0"/>
                <a:cs typeface="Times New Roman" panose="02020603050405020304" pitchFamily="18" charset="0"/>
              </a:rPr>
              <a:t>or low resistance make </a:t>
            </a:r>
            <a:r>
              <a:rPr lang="en-US" altLang="en-US" sz="2800" dirty="0">
                <a:latin typeface="Times New Roman" panose="02020603050405020304" pitchFamily="18" charset="0"/>
                <a:cs typeface="Times New Roman" panose="02020603050405020304" pitchFamily="18" charset="0"/>
              </a:rPr>
              <a:t>high </a:t>
            </a:r>
            <a:r>
              <a:rPr lang="en-US" altLang="en-US" sz="2800" dirty="0" smtClean="0">
                <a:latin typeface="Times New Roman" panose="02020603050405020304" pitchFamily="18" charset="0"/>
                <a:cs typeface="Times New Roman" panose="02020603050405020304" pitchFamily="18" charset="0"/>
              </a:rPr>
              <a:t>current</a:t>
            </a:r>
            <a:endParaRPr lang="en-US" altLang="en-US" sz="2800" dirty="0">
              <a:latin typeface="Times New Roman" panose="02020603050405020304" pitchFamily="18" charset="0"/>
              <a:cs typeface="Times New Roman" panose="02020603050405020304" pitchFamily="18" charset="0"/>
            </a:endParaRPr>
          </a:p>
        </p:txBody>
      </p:sp>
      <p:pic>
        <p:nvPicPr>
          <p:cNvPr id="13" name="Picture 12" descr="This figure illustrates a basic electrical circuit, including voltage source, resistance, and conductor." title="voltage and resistance"/>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743200" y="2609858"/>
            <a:ext cx="3886200" cy="2560074"/>
          </a:xfrm>
          <a:prstGeom prst="rect">
            <a:avLst/>
          </a:prstGeom>
        </p:spPr>
      </p:pic>
    </p:spTree>
    <p:extLst>
      <p:ext uri="{BB962C8B-B14F-4D97-AF65-F5344CB8AC3E}">
        <p14:creationId xmlns:p14="http://schemas.microsoft.com/office/powerpoint/2010/main" val="18732410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503238"/>
            <a:ext cx="8229600"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 Basic Terms</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normAutofit/>
          </a:bodyPr>
          <a:lstStyle/>
          <a:p>
            <a:fld id="{CE4D45F6-FF50-4BC5-8A2D-899CD8EC2ED8}" type="slidenum">
              <a:rPr lang="en-US" smtClean="0"/>
              <a:t>18</a:t>
            </a:fld>
            <a:endParaRPr lang="en-US" dirty="0"/>
          </a:p>
        </p:txBody>
      </p:sp>
      <p:sp>
        <p:nvSpPr>
          <p:cNvPr id="8" name="Rectangle 7"/>
          <p:cNvSpPr>
            <a:spLocks noChangeArrowheads="1"/>
          </p:cNvSpPr>
          <p:nvPr/>
        </p:nvSpPr>
        <p:spPr bwMode="auto">
          <a:xfrm>
            <a:off x="152400" y="1301115"/>
            <a:ext cx="876300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eaLnBrk="1" hangingPunct="1">
              <a:buClr>
                <a:srgbClr val="3333FF"/>
              </a:buClr>
              <a:buFont typeface="Wingdings" panose="05000000000000000000" pitchFamily="2" charset="2"/>
              <a:buChar char="q"/>
            </a:pPr>
            <a:r>
              <a:rPr lang="en-US" altLang="en-US" sz="2800" b="1" dirty="0" smtClean="0">
                <a:solidFill>
                  <a:srgbClr val="7030A0"/>
                </a:solidFill>
                <a:latin typeface="Times New Roman" panose="02020603050405020304" pitchFamily="18" charset="0"/>
                <a:cs typeface="Times New Roman" panose="02020603050405020304" pitchFamily="18" charset="0"/>
              </a:rPr>
              <a:t> </a:t>
            </a:r>
            <a:r>
              <a:rPr lang="en-US" altLang="en-US" sz="3200" b="1" dirty="0" smtClean="0">
                <a:solidFill>
                  <a:srgbClr val="7030A0"/>
                </a:solidFill>
                <a:latin typeface="Times New Roman" panose="02020603050405020304" pitchFamily="18" charset="0"/>
                <a:cs typeface="Times New Roman" panose="02020603050405020304" pitchFamily="18" charset="0"/>
              </a:rPr>
              <a:t>Conductor</a:t>
            </a:r>
            <a:r>
              <a:rPr lang="en-US" altLang="en-US" sz="3200" dirty="0">
                <a:latin typeface="Times New Roman" panose="02020603050405020304" pitchFamily="18" charset="0"/>
                <a:cs typeface="Times New Roman" panose="02020603050405020304" pitchFamily="18" charset="0"/>
              </a:rPr>
              <a:t>: </a:t>
            </a:r>
            <a:r>
              <a:rPr lang="en-US" altLang="en-US" sz="3200" dirty="0" smtClean="0">
                <a:solidFill>
                  <a:srgbClr val="FF0000"/>
                </a:solidFill>
                <a:latin typeface="Times New Roman" panose="02020603050405020304" pitchFamily="18" charset="0"/>
                <a:cs typeface="Times New Roman" panose="02020603050405020304" pitchFamily="18" charset="0"/>
              </a:rPr>
              <a:t>little</a:t>
            </a:r>
            <a:r>
              <a:rPr lang="en-US" altLang="en-US" sz="3200" dirty="0" smtClean="0">
                <a:latin typeface="Times New Roman" panose="02020603050405020304" pitchFamily="18" charset="0"/>
                <a:cs typeface="Times New Roman" panose="02020603050405020304" pitchFamily="18" charset="0"/>
              </a:rPr>
              <a:t> resistance to </a:t>
            </a:r>
            <a:r>
              <a:rPr lang="en-US" altLang="en-US" sz="3200" dirty="0">
                <a:latin typeface="Times New Roman" panose="02020603050405020304" pitchFamily="18" charset="0"/>
                <a:cs typeface="Times New Roman" panose="02020603050405020304" pitchFamily="18" charset="0"/>
              </a:rPr>
              <a:t>electron movement</a:t>
            </a:r>
          </a:p>
          <a:p>
            <a:pPr marL="457200" indent="-457200" algn="just" eaLnBrk="1" hangingPunct="1">
              <a:buClr>
                <a:srgbClr val="3333FF"/>
              </a:buClr>
              <a:buFont typeface="Wingdings" panose="05000000000000000000" pitchFamily="2" charset="2"/>
              <a:buChar char="q"/>
            </a:pPr>
            <a:r>
              <a:rPr lang="en-US" altLang="en-US" sz="2800" b="1" dirty="0" smtClean="0">
                <a:solidFill>
                  <a:srgbClr val="7030A0"/>
                </a:solidFill>
                <a:latin typeface="Times New Roman" panose="02020603050405020304" pitchFamily="18" charset="0"/>
                <a:cs typeface="Times New Roman" panose="02020603050405020304" pitchFamily="18" charset="0"/>
              </a:rPr>
              <a:t> </a:t>
            </a:r>
            <a:r>
              <a:rPr lang="en-US" altLang="en-US" sz="3200" b="1" dirty="0" smtClean="0">
                <a:solidFill>
                  <a:srgbClr val="7030A0"/>
                </a:solidFill>
                <a:latin typeface="Times New Roman" panose="02020603050405020304" pitchFamily="18" charset="0"/>
                <a:cs typeface="Times New Roman" panose="02020603050405020304" pitchFamily="18" charset="0"/>
              </a:rPr>
              <a:t>Insulator</a:t>
            </a:r>
            <a:r>
              <a:rPr lang="en-US" altLang="en-US" sz="3200" dirty="0">
                <a:latin typeface="Times New Roman" panose="02020603050405020304" pitchFamily="18" charset="0"/>
                <a:cs typeface="Times New Roman" panose="02020603050405020304" pitchFamily="18" charset="0"/>
              </a:rPr>
              <a:t>: </a:t>
            </a:r>
            <a:r>
              <a:rPr lang="en-US" altLang="en-US" sz="3200" dirty="0" smtClean="0">
                <a:solidFill>
                  <a:srgbClr val="FF0000"/>
                </a:solidFill>
                <a:latin typeface="Times New Roman" panose="02020603050405020304" pitchFamily="18" charset="0"/>
                <a:cs typeface="Times New Roman" panose="02020603050405020304" pitchFamily="18" charset="0"/>
              </a:rPr>
              <a:t>high</a:t>
            </a:r>
            <a:r>
              <a:rPr lang="en-US" altLang="en-US" sz="3200" dirty="0" smtClean="0">
                <a:latin typeface="Times New Roman" panose="02020603050405020304" pitchFamily="18" charset="0"/>
                <a:cs typeface="Times New Roman" panose="02020603050405020304" pitchFamily="18" charset="0"/>
              </a:rPr>
              <a:t> resistance </a:t>
            </a:r>
            <a:r>
              <a:rPr lang="en-US" altLang="en-US" sz="3200" dirty="0">
                <a:latin typeface="Times New Roman" panose="02020603050405020304" pitchFamily="18" charset="0"/>
                <a:cs typeface="Times New Roman" panose="02020603050405020304" pitchFamily="18" charset="0"/>
              </a:rPr>
              <a:t>to electron movement</a:t>
            </a:r>
          </a:p>
        </p:txBody>
      </p:sp>
      <p:sp>
        <p:nvSpPr>
          <p:cNvPr id="14" name="Rectangle 13"/>
          <p:cNvSpPr/>
          <p:nvPr/>
        </p:nvSpPr>
        <p:spPr>
          <a:xfrm>
            <a:off x="2514600" y="3684141"/>
            <a:ext cx="1726755" cy="400110"/>
          </a:xfrm>
          <a:prstGeom prst="rect">
            <a:avLst/>
          </a:prstGeom>
        </p:spPr>
        <p:txBody>
          <a:bodyPr wrap="none">
            <a:spAutoFit/>
          </a:bodyPr>
          <a:lstStyle/>
          <a:p>
            <a:r>
              <a:rPr lang="en-US" sz="2000" b="1" dirty="0" smtClean="0">
                <a:solidFill>
                  <a:srgbClr val="FF0000"/>
                </a:solidFill>
                <a:latin typeface="Times New Roman" panose="02020603050405020304" pitchFamily="18" charset="0"/>
                <a:cs typeface="Times New Roman" panose="02020603050405020304" pitchFamily="18" charset="0"/>
              </a:rPr>
              <a:t>Little obstacle</a:t>
            </a:r>
          </a:p>
        </p:txBody>
      </p:sp>
      <p:sp>
        <p:nvSpPr>
          <p:cNvPr id="15" name="Rectangle 14"/>
          <p:cNvSpPr/>
          <p:nvPr/>
        </p:nvSpPr>
        <p:spPr>
          <a:xfrm>
            <a:off x="2466073" y="5684451"/>
            <a:ext cx="1866408" cy="400110"/>
          </a:xfrm>
          <a:prstGeom prst="rect">
            <a:avLst/>
          </a:prstGeom>
        </p:spPr>
        <p:txBody>
          <a:bodyPr wrap="none">
            <a:spAutoFit/>
          </a:bodyPr>
          <a:lstStyle/>
          <a:p>
            <a:r>
              <a:rPr lang="en-US" sz="2000" b="1" dirty="0" smtClean="0">
                <a:solidFill>
                  <a:srgbClr val="FF0000"/>
                </a:solidFill>
                <a:latin typeface="Times New Roman" panose="02020603050405020304" pitchFamily="18" charset="0"/>
                <a:cs typeface="Times New Roman" panose="02020603050405020304" pitchFamily="18" charset="0"/>
              </a:rPr>
              <a:t>Strong obstacle</a:t>
            </a:r>
          </a:p>
        </p:txBody>
      </p:sp>
      <p:pic>
        <p:nvPicPr>
          <p:cNvPr id="16" name="Picture 15" descr="This figure illustrates the electron movement is significantly affected by the resistence of a material, either a conductor or an insulator." title="Electron movement in conductor and insulato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12142" y="2654300"/>
            <a:ext cx="7781270" cy="3594100"/>
          </a:xfrm>
          <a:prstGeom prst="rect">
            <a:avLst/>
          </a:prstGeom>
        </p:spPr>
      </p:pic>
    </p:spTree>
    <p:extLst>
      <p:ext uri="{BB962C8B-B14F-4D97-AF65-F5344CB8AC3E}">
        <p14:creationId xmlns:p14="http://schemas.microsoft.com/office/powerpoint/2010/main" val="32780663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503238"/>
            <a:ext cx="8229600"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 Basic Terms </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normAutofit/>
          </a:bodyPr>
          <a:lstStyle/>
          <a:p>
            <a:fld id="{CE4D45F6-FF50-4BC5-8A2D-899CD8EC2ED8}" type="slidenum">
              <a:rPr lang="en-US" smtClean="0"/>
              <a:t>19</a:t>
            </a:fld>
            <a:endParaRPr lang="en-US" dirty="0"/>
          </a:p>
        </p:txBody>
      </p:sp>
      <p:sp>
        <p:nvSpPr>
          <p:cNvPr id="11" name="Rounded Rectangle 44"/>
          <p:cNvSpPr>
            <a:spLocks noChangeArrowheads="1"/>
          </p:cNvSpPr>
          <p:nvPr/>
        </p:nvSpPr>
        <p:spPr bwMode="auto">
          <a:xfrm>
            <a:off x="6553200" y="2484437"/>
            <a:ext cx="2057400" cy="481012"/>
          </a:xfrm>
          <a:prstGeom prst="roundRect">
            <a:avLst>
              <a:gd name="adj" fmla="val 16667"/>
            </a:avLst>
          </a:prstGeom>
          <a:solidFill>
            <a:schemeClr val="bg1"/>
          </a:solidFill>
          <a:ln w="12700">
            <a:solidFill>
              <a:schemeClr val="accent2"/>
            </a:solidFill>
            <a:round/>
            <a:headEnd/>
            <a:tailEnd/>
          </a:ln>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eaLnBrk="1" hangingPunct="1">
              <a:buFont typeface="Arial" panose="020B0604020202020204" pitchFamily="34" charset="0"/>
              <a:buNone/>
            </a:pPr>
            <a:r>
              <a:rPr lang="en-US" altLang="en-US" sz="2800" b="1" dirty="0">
                <a:solidFill>
                  <a:srgbClr val="FF0000"/>
                </a:solidFill>
                <a:latin typeface="Times New Roman" panose="02020603050405020304" pitchFamily="18" charset="0"/>
                <a:cs typeface="Times New Roman" panose="02020603050405020304" pitchFamily="18" charset="0"/>
              </a:rPr>
              <a:t>Conductor</a:t>
            </a:r>
          </a:p>
        </p:txBody>
      </p:sp>
      <p:sp>
        <p:nvSpPr>
          <p:cNvPr id="12" name="Rounded Rectangle 47"/>
          <p:cNvSpPr>
            <a:spLocks noChangeArrowheads="1"/>
          </p:cNvSpPr>
          <p:nvPr/>
        </p:nvSpPr>
        <p:spPr bwMode="auto">
          <a:xfrm>
            <a:off x="6648450" y="4654549"/>
            <a:ext cx="1885950" cy="496888"/>
          </a:xfrm>
          <a:prstGeom prst="roundRect">
            <a:avLst>
              <a:gd name="adj" fmla="val 16667"/>
            </a:avLst>
          </a:prstGeom>
          <a:solidFill>
            <a:schemeClr val="bg1"/>
          </a:solidFill>
          <a:ln w="12700">
            <a:solidFill>
              <a:schemeClr val="accent2"/>
            </a:solidFill>
            <a:round/>
            <a:headEnd/>
            <a:tailEnd/>
          </a:ln>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eaLnBrk="1" hangingPunct="1">
              <a:buFont typeface="Arial" panose="020B0604020202020204" pitchFamily="34" charset="0"/>
              <a:buNone/>
            </a:pPr>
            <a:r>
              <a:rPr lang="en-US" altLang="en-US" sz="2800" b="1" dirty="0">
                <a:solidFill>
                  <a:srgbClr val="FF0000"/>
                </a:solidFill>
                <a:latin typeface="Times New Roman" panose="02020603050405020304" pitchFamily="18" charset="0"/>
                <a:cs typeface="Times New Roman" panose="02020603050405020304" pitchFamily="18" charset="0"/>
              </a:rPr>
              <a:t>Insulator</a:t>
            </a:r>
          </a:p>
        </p:txBody>
      </p:sp>
      <p:pic>
        <p:nvPicPr>
          <p:cNvPr id="13" name="Picture 2" descr="This figure shows an example of ceramic material" title="Ceramic"/>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6750" y="5137150"/>
            <a:ext cx="952500"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1"/>
          <p:cNvSpPr>
            <a:spLocks noChangeArrowheads="1"/>
          </p:cNvSpPr>
          <p:nvPr/>
        </p:nvSpPr>
        <p:spPr bwMode="auto">
          <a:xfrm>
            <a:off x="421217" y="5673724"/>
            <a:ext cx="14991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eaLnBrk="1" hangingPunct="1">
              <a:buFont typeface="Arial" panose="020B0604020202020204" pitchFamily="34" charset="0"/>
              <a:buNone/>
            </a:pPr>
            <a:r>
              <a:rPr lang="en-US" altLang="en-US" sz="2800" b="1" dirty="0">
                <a:latin typeface="Times New Roman" panose="02020603050405020304" pitchFamily="18" charset="0"/>
                <a:cs typeface="Times New Roman" panose="02020603050405020304" pitchFamily="18" charset="0"/>
              </a:rPr>
              <a:t>Ceramic</a:t>
            </a:r>
            <a:endParaRPr lang="en-US" altLang="en-US" sz="2800" b="1" dirty="0"/>
          </a:p>
        </p:txBody>
      </p:sp>
      <p:pic>
        <p:nvPicPr>
          <p:cNvPr id="18" name="Picture 7" descr="This figure shows the example of a glass material" title="Glas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01963" y="4437062"/>
            <a:ext cx="123190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0"/>
          <p:cNvSpPr>
            <a:spLocks noChangeArrowheads="1"/>
          </p:cNvSpPr>
          <p:nvPr/>
        </p:nvSpPr>
        <p:spPr bwMode="auto">
          <a:xfrm>
            <a:off x="3090528" y="4848225"/>
            <a:ext cx="10214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eaLnBrk="1" hangingPunct="1">
              <a:buFont typeface="Arial" panose="020B0604020202020204" pitchFamily="34" charset="0"/>
              <a:buNone/>
            </a:pPr>
            <a:r>
              <a:rPr lang="en-US" altLang="en-US" sz="2800" b="1" dirty="0">
                <a:latin typeface="Times New Roman" panose="02020603050405020304" pitchFamily="18" charset="0"/>
                <a:cs typeface="Times New Roman" panose="02020603050405020304" pitchFamily="18" charset="0"/>
              </a:rPr>
              <a:t>Glass</a:t>
            </a:r>
            <a:endParaRPr lang="en-US" altLang="en-US" sz="2800" b="1" dirty="0"/>
          </a:p>
        </p:txBody>
      </p:sp>
      <p:pic>
        <p:nvPicPr>
          <p:cNvPr id="20" name="Picture 8" descr="This figures shows an example of wet wood material" title="Wet wood"/>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14350" y="3690937"/>
            <a:ext cx="161925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8"/>
          <p:cNvSpPr>
            <a:spLocks noChangeArrowheads="1"/>
          </p:cNvSpPr>
          <p:nvPr/>
        </p:nvSpPr>
        <p:spPr bwMode="auto">
          <a:xfrm>
            <a:off x="595313" y="3932237"/>
            <a:ext cx="17117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Font typeface="Arial" panose="020B0604020202020204" pitchFamily="34" charset="0"/>
              <a:buNone/>
            </a:pPr>
            <a:r>
              <a:rPr lang="en-US" altLang="en-US" sz="2800" b="1" dirty="0">
                <a:latin typeface="Times New Roman" panose="02020603050405020304" pitchFamily="18" charset="0"/>
                <a:cs typeface="Times New Roman" panose="02020603050405020304" pitchFamily="18" charset="0"/>
              </a:rPr>
              <a:t>Wet wood</a:t>
            </a:r>
            <a:endParaRPr lang="en-US" altLang="en-US" sz="2800" b="1" dirty="0"/>
          </a:p>
        </p:txBody>
      </p:sp>
      <p:pic>
        <p:nvPicPr>
          <p:cNvPr id="22" name="Picture 9" descr="This figure illustrates a metal material" title="metal"/>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14350" y="2179637"/>
            <a:ext cx="1425575"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9"/>
          <p:cNvSpPr>
            <a:spLocks noChangeArrowheads="1"/>
          </p:cNvSpPr>
          <p:nvPr/>
        </p:nvSpPr>
        <p:spPr bwMode="auto">
          <a:xfrm>
            <a:off x="762000" y="2266017"/>
            <a:ext cx="10807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Font typeface="Arial" panose="020B0604020202020204" pitchFamily="34" charset="0"/>
              <a:buNone/>
            </a:pPr>
            <a:r>
              <a:rPr lang="en-US" altLang="en-US" sz="2800" b="1" dirty="0">
                <a:latin typeface="Times New Roman" panose="02020603050405020304" pitchFamily="18" charset="0"/>
                <a:cs typeface="Times New Roman" panose="02020603050405020304" pitchFamily="18" charset="0"/>
              </a:rPr>
              <a:t>Metal</a:t>
            </a:r>
            <a:endParaRPr lang="en-US" altLang="en-US" sz="2800" b="1" dirty="0"/>
          </a:p>
        </p:txBody>
      </p:sp>
      <p:pic>
        <p:nvPicPr>
          <p:cNvPr id="24" name="Picture 10" descr="This figure shows an example of rubber material" title="Rubbe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700588" y="3508375"/>
            <a:ext cx="1455737"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12"/>
          <p:cNvSpPr>
            <a:spLocks noChangeArrowheads="1"/>
          </p:cNvSpPr>
          <p:nvPr/>
        </p:nvSpPr>
        <p:spPr bwMode="auto">
          <a:xfrm>
            <a:off x="4747020" y="3854450"/>
            <a:ext cx="13628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eaLnBrk="1" hangingPunct="1">
              <a:buFont typeface="Arial" panose="020B0604020202020204" pitchFamily="34" charset="0"/>
              <a:buNone/>
            </a:pPr>
            <a:r>
              <a:rPr lang="en-US" altLang="en-US" sz="2800" b="1" dirty="0">
                <a:latin typeface="Times New Roman" panose="02020603050405020304" pitchFamily="18" charset="0"/>
                <a:cs typeface="Times New Roman" panose="02020603050405020304" pitchFamily="18" charset="0"/>
              </a:rPr>
              <a:t>Rubber</a:t>
            </a:r>
            <a:endParaRPr lang="en-US" altLang="en-US" sz="2800" b="1" dirty="0"/>
          </a:p>
        </p:txBody>
      </p:sp>
      <p:sp>
        <p:nvSpPr>
          <p:cNvPr id="26" name="Rectangle 25"/>
          <p:cNvSpPr/>
          <p:nvPr/>
        </p:nvSpPr>
        <p:spPr>
          <a:xfrm>
            <a:off x="152400" y="1244025"/>
            <a:ext cx="8913017" cy="584775"/>
          </a:xfrm>
          <a:prstGeom prst="rect">
            <a:avLst/>
          </a:prstGeom>
        </p:spPr>
        <p:txBody>
          <a:bodyPr wrap="none">
            <a:spAutoFit/>
          </a:bodyPr>
          <a:lstStyle/>
          <a:p>
            <a:pPr marL="457200" indent="-457200">
              <a:buClr>
                <a:srgbClr val="0000FF"/>
              </a:buClr>
              <a:buFont typeface="Wingdings" panose="05000000000000000000" pitchFamily="2" charset="2"/>
              <a:buChar char="q"/>
            </a:pPr>
            <a:r>
              <a:rPr lang="en-US" altLang="en-US" sz="2800" kern="0" dirty="0" smtClean="0">
                <a:latin typeface="Times New Roman" panose="02020603050405020304" pitchFamily="18" charset="0"/>
                <a:cs typeface="Times New Roman" panose="02020603050405020304" pitchFamily="18" charset="0"/>
              </a:rPr>
              <a:t> </a:t>
            </a:r>
            <a:r>
              <a:rPr lang="en-US" altLang="en-US" sz="3200" kern="0" dirty="0" smtClean="0">
                <a:latin typeface="Times New Roman" panose="02020603050405020304" pitchFamily="18" charset="0"/>
                <a:cs typeface="Times New Roman" panose="02020603050405020304" pitchFamily="18" charset="0"/>
              </a:rPr>
              <a:t>Please </a:t>
            </a:r>
            <a:r>
              <a:rPr lang="en-US" altLang="en-US" sz="3200" kern="0" dirty="0">
                <a:latin typeface="Times New Roman" panose="02020603050405020304" pitchFamily="18" charset="0"/>
                <a:cs typeface="Times New Roman" panose="02020603050405020304" pitchFamily="18" charset="0"/>
              </a:rPr>
              <a:t>g</a:t>
            </a:r>
            <a:r>
              <a:rPr lang="en-US" altLang="en-US" sz="3200" kern="0" dirty="0" smtClean="0">
                <a:latin typeface="Times New Roman" panose="02020603050405020304" pitchFamily="18" charset="0"/>
                <a:cs typeface="Times New Roman" panose="02020603050405020304" pitchFamily="18" charset="0"/>
              </a:rPr>
              <a:t>roup these materials </a:t>
            </a:r>
            <a:r>
              <a:rPr lang="en-US" altLang="en-US" sz="3200" kern="0" dirty="0">
                <a:latin typeface="Times New Roman" panose="02020603050405020304" pitchFamily="18" charset="0"/>
                <a:cs typeface="Times New Roman" panose="02020603050405020304" pitchFamily="18" charset="0"/>
              </a:rPr>
              <a:t>into </a:t>
            </a:r>
            <a:r>
              <a:rPr lang="en-US" altLang="en-US" sz="3200" kern="0" dirty="0" smtClean="0">
                <a:latin typeface="Times New Roman" panose="02020603050405020304" pitchFamily="18" charset="0"/>
                <a:cs typeface="Times New Roman" panose="02020603050405020304" pitchFamily="18" charset="0"/>
              </a:rPr>
              <a:t>correct category</a:t>
            </a:r>
            <a:endParaRPr lang="en-US" altLang="en-US" sz="3200" kern="0" dirty="0">
              <a:latin typeface="Times New Roman" panose="02020603050405020304" pitchFamily="18" charset="0"/>
              <a:cs typeface="Times New Roman" panose="02020603050405020304" pitchFamily="18" charset="0"/>
            </a:endParaRPr>
          </a:p>
        </p:txBody>
      </p:sp>
      <p:pic>
        <p:nvPicPr>
          <p:cNvPr id="27" name="Picture 26" descr="This figure shows an example of dry wood material" title="Dry wood"/>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5400000">
            <a:off x="2899283" y="2334193"/>
            <a:ext cx="1452892" cy="980702"/>
          </a:xfrm>
          <a:prstGeom prst="rect">
            <a:avLst/>
          </a:prstGeom>
        </p:spPr>
      </p:pic>
      <p:sp>
        <p:nvSpPr>
          <p:cNvPr id="28" name="Rectangle 28"/>
          <p:cNvSpPr>
            <a:spLocks noChangeArrowheads="1"/>
          </p:cNvSpPr>
          <p:nvPr/>
        </p:nvSpPr>
        <p:spPr bwMode="auto">
          <a:xfrm>
            <a:off x="2787422" y="2647017"/>
            <a:ext cx="16321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Font typeface="Arial" panose="020B0604020202020204" pitchFamily="34" charset="0"/>
              <a:buNone/>
            </a:pPr>
            <a:r>
              <a:rPr lang="en-US" altLang="en-US" sz="2800" b="1" dirty="0">
                <a:latin typeface="Times New Roman" panose="02020603050405020304" pitchFamily="18" charset="0"/>
                <a:cs typeface="Times New Roman" panose="02020603050405020304" pitchFamily="18" charset="0"/>
              </a:rPr>
              <a:t>dry wood</a:t>
            </a:r>
            <a:endParaRPr lang="en-US" altLang="en-US" sz="2800" b="1" dirty="0"/>
          </a:p>
        </p:txBody>
      </p:sp>
    </p:spTree>
    <p:extLst>
      <p:ext uri="{BB962C8B-B14F-4D97-AF65-F5344CB8AC3E}">
        <p14:creationId xmlns:p14="http://schemas.microsoft.com/office/powerpoint/2010/main" val="40244604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ChangeArrowheads="1"/>
          </p:cNvSpPr>
          <p:nvPr/>
        </p:nvSpPr>
        <p:spPr bwMode="auto">
          <a:xfrm>
            <a:off x="533400" y="1369397"/>
            <a:ext cx="82296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algn="just" eaLnBrk="1" hangingPunct="1">
              <a:lnSpc>
                <a:spcPct val="100000"/>
              </a:lnSpc>
              <a:spcBef>
                <a:spcPct val="0"/>
              </a:spcBef>
              <a:buClr>
                <a:srgbClr val="3333FF"/>
              </a:buClr>
              <a:buFont typeface="Wingdings" panose="05000000000000000000" pitchFamily="2" charset="2"/>
              <a:buChar char="q"/>
            </a:pPr>
            <a:r>
              <a:rPr lang="en-US" altLang="en-US" sz="280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No </a:t>
            </a:r>
            <a:r>
              <a:rPr lang="en-US" altLang="en-US" dirty="0">
                <a:latin typeface="Times New Roman" panose="02020603050405020304" pitchFamily="18" charset="0"/>
                <a:cs typeface="Times New Roman" panose="02020603050405020304" pitchFamily="18" charset="0"/>
              </a:rPr>
              <a:t>legal advice is offered or implied, and no attorney-client relationship is intended or established. If legal advice or other expert assistance is required, the services of a competent professional should be sought.</a:t>
            </a:r>
          </a:p>
          <a:p>
            <a:pPr algn="just" eaLnBrk="1" hangingPunct="1">
              <a:lnSpc>
                <a:spcPct val="100000"/>
              </a:lnSpc>
              <a:spcBef>
                <a:spcPct val="0"/>
              </a:spcBef>
              <a:buClr>
                <a:srgbClr val="3333FF"/>
              </a:buClr>
              <a:buFont typeface="Wingdings" panose="05000000000000000000" pitchFamily="2" charset="2"/>
              <a:buChar char="q"/>
            </a:pPr>
            <a:endParaRPr lang="en-US" altLang="en-US" dirty="0">
              <a:latin typeface="Times New Roman" panose="02020603050405020304" pitchFamily="18" charset="0"/>
              <a:cs typeface="Times New Roman" panose="02020603050405020304" pitchFamily="18" charset="0"/>
            </a:endParaRPr>
          </a:p>
          <a:p>
            <a:pPr algn="just" eaLnBrk="1" hangingPunct="1">
              <a:lnSpc>
                <a:spcPct val="100000"/>
              </a:lnSpc>
              <a:spcBef>
                <a:spcPct val="0"/>
              </a:spcBef>
              <a:buClr>
                <a:srgbClr val="3333FF"/>
              </a:buClr>
              <a:buFont typeface="Wingdings" panose="05000000000000000000" pitchFamily="2" charset="2"/>
              <a:buChar char="q"/>
            </a:pPr>
            <a:r>
              <a:rPr lang="en-US" altLang="en-US" dirty="0" smtClean="0">
                <a:latin typeface="Times New Roman" panose="02020603050405020304" pitchFamily="18" charset="0"/>
                <a:cs typeface="Times New Roman" panose="02020603050405020304" pitchFamily="18" charset="0"/>
              </a:rPr>
              <a:t> It </a:t>
            </a:r>
            <a:r>
              <a:rPr lang="en-US" altLang="en-US" dirty="0">
                <a:latin typeface="Times New Roman" panose="02020603050405020304" pitchFamily="18" charset="0"/>
                <a:cs typeface="Times New Roman" panose="02020603050405020304" pitchFamily="18" charset="0"/>
              </a:rPr>
              <a:t>is the responsibility of the employer and its employees to comply with all pertinent OSHA rules and regulations in the jurisdiction in which they work.</a:t>
            </a:r>
          </a:p>
        </p:txBody>
      </p:sp>
      <p:sp>
        <p:nvSpPr>
          <p:cNvPr id="5" name="Title 1"/>
          <p:cNvSpPr>
            <a:spLocks noGrp="1"/>
          </p:cNvSpPr>
          <p:nvPr>
            <p:ph type="title"/>
          </p:nvPr>
        </p:nvSpPr>
        <p:spPr>
          <a:xfrm>
            <a:off x="457200" y="457200"/>
            <a:ext cx="8229600"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Disclaimer</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normAutofit/>
          </a:bodyPr>
          <a:lstStyle/>
          <a:p>
            <a:fld id="{CE4D45F6-FF50-4BC5-8A2D-899CD8EC2ED8}" type="slidenum">
              <a:rPr lang="en-US" smtClean="0"/>
              <a:t>2</a:t>
            </a:fld>
            <a:endParaRPr lang="en-US" dirty="0"/>
          </a:p>
        </p:txBody>
      </p:sp>
    </p:spTree>
    <p:extLst>
      <p:ext uri="{BB962C8B-B14F-4D97-AF65-F5344CB8AC3E}">
        <p14:creationId xmlns:p14="http://schemas.microsoft.com/office/powerpoint/2010/main" val="38419530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503238"/>
            <a:ext cx="8229600"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  Basic Terms</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normAutofit/>
          </a:bodyPr>
          <a:lstStyle/>
          <a:p>
            <a:fld id="{CE4D45F6-FF50-4BC5-8A2D-899CD8EC2ED8}" type="slidenum">
              <a:rPr lang="en-US" smtClean="0"/>
              <a:t>20</a:t>
            </a:fld>
            <a:endParaRPr lang="en-US" dirty="0"/>
          </a:p>
        </p:txBody>
      </p:sp>
      <p:sp>
        <p:nvSpPr>
          <p:cNvPr id="29" name="Rounded Rectangle 44"/>
          <p:cNvSpPr>
            <a:spLocks noChangeArrowheads="1"/>
          </p:cNvSpPr>
          <p:nvPr/>
        </p:nvSpPr>
        <p:spPr bwMode="auto">
          <a:xfrm>
            <a:off x="6502400" y="2711451"/>
            <a:ext cx="1981200" cy="481013"/>
          </a:xfrm>
          <a:prstGeom prst="roundRect">
            <a:avLst>
              <a:gd name="adj" fmla="val 16667"/>
            </a:avLst>
          </a:prstGeom>
          <a:solidFill>
            <a:schemeClr val="bg1"/>
          </a:solidFill>
          <a:ln w="12700">
            <a:solidFill>
              <a:schemeClr val="accent2"/>
            </a:solidFill>
            <a:round/>
            <a:headEnd/>
            <a:tailEnd/>
          </a:ln>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eaLnBrk="1" hangingPunct="1">
              <a:buFont typeface="Arial" panose="020B0604020202020204" pitchFamily="34" charset="0"/>
              <a:buNone/>
            </a:pPr>
            <a:r>
              <a:rPr lang="en-US" altLang="en-US" sz="2800" b="1" dirty="0">
                <a:solidFill>
                  <a:srgbClr val="FF0000"/>
                </a:solidFill>
                <a:latin typeface="Times New Roman" panose="02020603050405020304" pitchFamily="18" charset="0"/>
                <a:cs typeface="Times New Roman" panose="02020603050405020304" pitchFamily="18" charset="0"/>
              </a:rPr>
              <a:t>Conductor</a:t>
            </a: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sp>
        <p:nvSpPr>
          <p:cNvPr id="30" name="Rounded Rectangle 47"/>
          <p:cNvSpPr>
            <a:spLocks noChangeArrowheads="1"/>
          </p:cNvSpPr>
          <p:nvPr/>
        </p:nvSpPr>
        <p:spPr bwMode="auto">
          <a:xfrm>
            <a:off x="6883400" y="4884739"/>
            <a:ext cx="1733550" cy="495300"/>
          </a:xfrm>
          <a:prstGeom prst="roundRect">
            <a:avLst>
              <a:gd name="adj" fmla="val 16667"/>
            </a:avLst>
          </a:prstGeom>
          <a:solidFill>
            <a:schemeClr val="bg1"/>
          </a:solidFill>
          <a:ln w="12700">
            <a:solidFill>
              <a:schemeClr val="accent2"/>
            </a:solidFill>
            <a:round/>
            <a:headEnd/>
            <a:tailEnd/>
          </a:ln>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eaLnBrk="1" hangingPunct="1">
              <a:buFont typeface="Arial" panose="020B0604020202020204" pitchFamily="34" charset="0"/>
              <a:buNone/>
            </a:pPr>
            <a:r>
              <a:rPr lang="en-US" altLang="en-US" sz="2800" b="1" dirty="0">
                <a:solidFill>
                  <a:srgbClr val="FF0000"/>
                </a:solidFill>
                <a:latin typeface="Times New Roman" panose="02020603050405020304" pitchFamily="18" charset="0"/>
                <a:cs typeface="Times New Roman" panose="02020603050405020304" pitchFamily="18" charset="0"/>
              </a:rPr>
              <a:t>Insulator</a:t>
            </a: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pic>
        <p:nvPicPr>
          <p:cNvPr id="31" name="Picture 2" descr="This figure shows an example of ceramic material" title="Ceramic"/>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5775" y="4548189"/>
            <a:ext cx="952500"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tangle 11"/>
          <p:cNvSpPr>
            <a:spLocks noChangeArrowheads="1"/>
          </p:cNvSpPr>
          <p:nvPr/>
        </p:nvSpPr>
        <p:spPr bwMode="auto">
          <a:xfrm>
            <a:off x="253472" y="5099051"/>
            <a:ext cx="14991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eaLnBrk="1" hangingPunct="1">
              <a:buFont typeface="Arial" panose="020B0604020202020204" pitchFamily="34" charset="0"/>
              <a:buNone/>
            </a:pPr>
            <a:r>
              <a:rPr lang="en-US" altLang="en-US" sz="2800" b="1" dirty="0">
                <a:latin typeface="Times New Roman" panose="02020603050405020304" pitchFamily="18" charset="0"/>
                <a:cs typeface="Times New Roman" panose="02020603050405020304" pitchFamily="18" charset="0"/>
              </a:rPr>
              <a:t>Ceramic</a:t>
            </a:r>
            <a:endParaRPr lang="en-US" altLang="en-US" sz="2800" b="1" dirty="0"/>
          </a:p>
        </p:txBody>
      </p:sp>
      <p:pic>
        <p:nvPicPr>
          <p:cNvPr id="33" name="Picture 7" descr="This figure shows an example of glass material" title="Glas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38338" y="4389439"/>
            <a:ext cx="123190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Rectangle 10"/>
          <p:cNvSpPr>
            <a:spLocks noChangeArrowheads="1"/>
          </p:cNvSpPr>
          <p:nvPr/>
        </p:nvSpPr>
        <p:spPr bwMode="auto">
          <a:xfrm>
            <a:off x="2023727" y="4870451"/>
            <a:ext cx="10214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eaLnBrk="1" hangingPunct="1">
              <a:buFont typeface="Arial" panose="020B0604020202020204" pitchFamily="34" charset="0"/>
              <a:buNone/>
            </a:pPr>
            <a:r>
              <a:rPr lang="en-US" altLang="en-US" sz="2800" b="1" dirty="0">
                <a:latin typeface="Times New Roman" panose="02020603050405020304" pitchFamily="18" charset="0"/>
                <a:cs typeface="Times New Roman" panose="02020603050405020304" pitchFamily="18" charset="0"/>
              </a:rPr>
              <a:t>Glass</a:t>
            </a:r>
            <a:endParaRPr lang="en-US" altLang="en-US" sz="2800" b="1" dirty="0"/>
          </a:p>
        </p:txBody>
      </p:sp>
      <p:pic>
        <p:nvPicPr>
          <p:cNvPr id="35" name="Picture 8" descr="This figure shows an example of wet wood material" title="wet wood"/>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200400" y="2501901"/>
            <a:ext cx="161925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Rectangle 28"/>
          <p:cNvSpPr>
            <a:spLocks noChangeArrowheads="1"/>
          </p:cNvSpPr>
          <p:nvPr/>
        </p:nvSpPr>
        <p:spPr bwMode="auto">
          <a:xfrm>
            <a:off x="3124200" y="2686051"/>
            <a:ext cx="171175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Font typeface="Arial" panose="020B0604020202020204" pitchFamily="34" charset="0"/>
              <a:buNone/>
            </a:pPr>
            <a:r>
              <a:rPr lang="en-US" altLang="en-US" sz="2800" b="1" dirty="0">
                <a:latin typeface="Times New Roman" panose="02020603050405020304" pitchFamily="18" charset="0"/>
                <a:cs typeface="Times New Roman" panose="02020603050405020304" pitchFamily="18" charset="0"/>
              </a:rPr>
              <a:t>Wet wood</a:t>
            </a:r>
            <a:endParaRPr lang="en-US" altLang="en-US" sz="2800" b="1" dirty="0"/>
          </a:p>
        </p:txBody>
      </p:sp>
      <p:pic>
        <p:nvPicPr>
          <p:cNvPr id="37" name="Picture 9" descr="This figure shows the example of a metal material" title="Metal"/>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04888" y="2530476"/>
            <a:ext cx="1425575"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ectangle 9"/>
          <p:cNvSpPr>
            <a:spLocks noChangeArrowheads="1"/>
          </p:cNvSpPr>
          <p:nvPr/>
        </p:nvSpPr>
        <p:spPr bwMode="auto">
          <a:xfrm>
            <a:off x="1219200" y="2690814"/>
            <a:ext cx="10807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Font typeface="Arial" panose="020B0604020202020204" pitchFamily="34" charset="0"/>
              <a:buNone/>
            </a:pPr>
            <a:r>
              <a:rPr lang="en-US" altLang="en-US" sz="2800" b="1" dirty="0">
                <a:latin typeface="Times New Roman" panose="02020603050405020304" pitchFamily="18" charset="0"/>
                <a:cs typeface="Times New Roman" panose="02020603050405020304" pitchFamily="18" charset="0"/>
              </a:rPr>
              <a:t>Metal</a:t>
            </a:r>
            <a:endParaRPr lang="en-US" altLang="en-US" sz="2800" b="1" dirty="0"/>
          </a:p>
        </p:txBody>
      </p:sp>
      <p:pic>
        <p:nvPicPr>
          <p:cNvPr id="39" name="Picture 10" descr="This figure shows an example of rubber material" title="Rubbe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487738" y="4629152"/>
            <a:ext cx="1455737"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ectangle 12"/>
          <p:cNvSpPr>
            <a:spLocks noChangeArrowheads="1"/>
          </p:cNvSpPr>
          <p:nvPr/>
        </p:nvSpPr>
        <p:spPr bwMode="auto">
          <a:xfrm>
            <a:off x="3510357" y="5019677"/>
            <a:ext cx="136287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eaLnBrk="1" hangingPunct="1">
              <a:buFont typeface="Arial" panose="020B0604020202020204" pitchFamily="34" charset="0"/>
              <a:buNone/>
            </a:pPr>
            <a:r>
              <a:rPr lang="en-US" altLang="en-US" sz="2800" b="1" dirty="0">
                <a:latin typeface="Times New Roman" panose="02020603050405020304" pitchFamily="18" charset="0"/>
                <a:cs typeface="Times New Roman" panose="02020603050405020304" pitchFamily="18" charset="0"/>
              </a:rPr>
              <a:t>Rubber</a:t>
            </a:r>
            <a:endParaRPr lang="en-US" altLang="en-US" sz="2800" b="1" dirty="0"/>
          </a:p>
        </p:txBody>
      </p:sp>
      <p:sp>
        <p:nvSpPr>
          <p:cNvPr id="41" name="Rounded Rectangle 12" descr="It contains all materials in a conductor group" title="conductor group"/>
          <p:cNvSpPr>
            <a:spLocks noChangeArrowheads="1"/>
          </p:cNvSpPr>
          <p:nvPr/>
        </p:nvSpPr>
        <p:spPr bwMode="auto">
          <a:xfrm>
            <a:off x="605246" y="2209800"/>
            <a:ext cx="8140292" cy="1471614"/>
          </a:xfrm>
          <a:prstGeom prst="roundRect">
            <a:avLst>
              <a:gd name="adj" fmla="val 16667"/>
            </a:avLst>
          </a:prstGeom>
          <a:noFill/>
          <a:ln w="47625">
            <a:solidFill>
              <a:srgbClr val="7030A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SzPct val="100000"/>
              <a:buFont typeface="Times New Roman" panose="02020603050405020304" pitchFamily="18" charset="0"/>
              <a:buNone/>
            </a:pPr>
            <a:endParaRPr lang="en-US" altLang="en-US" dirty="0">
              <a:cs typeface="Arial" panose="020B0604020202020204" pitchFamily="34" charset="0"/>
            </a:endParaRPr>
          </a:p>
        </p:txBody>
      </p:sp>
      <p:sp>
        <p:nvSpPr>
          <p:cNvPr id="42" name="Rounded Rectangle 17" descr="It contains a group of insulator materials" title="insulator group"/>
          <p:cNvSpPr>
            <a:spLocks noChangeArrowheads="1"/>
          </p:cNvSpPr>
          <p:nvPr/>
        </p:nvSpPr>
        <p:spPr bwMode="auto">
          <a:xfrm>
            <a:off x="304800" y="4137026"/>
            <a:ext cx="8542338" cy="1930401"/>
          </a:xfrm>
          <a:prstGeom prst="roundRect">
            <a:avLst>
              <a:gd name="adj" fmla="val 16667"/>
            </a:avLst>
          </a:prstGeom>
          <a:noFill/>
          <a:ln w="47625">
            <a:solidFill>
              <a:srgbClr val="0070C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SzPct val="100000"/>
              <a:buFont typeface="Times New Roman" panose="02020603050405020304" pitchFamily="18" charset="0"/>
              <a:buNone/>
            </a:pPr>
            <a:endParaRPr lang="en-US" altLang="en-US" dirty="0">
              <a:cs typeface="Arial" panose="020B0604020202020204" pitchFamily="34" charset="0"/>
            </a:endParaRPr>
          </a:p>
        </p:txBody>
      </p:sp>
      <p:sp>
        <p:nvSpPr>
          <p:cNvPr id="43" name="Rectangle 42"/>
          <p:cNvSpPr/>
          <p:nvPr/>
        </p:nvSpPr>
        <p:spPr>
          <a:xfrm>
            <a:off x="152400" y="1244025"/>
            <a:ext cx="8913017" cy="584775"/>
          </a:xfrm>
          <a:prstGeom prst="rect">
            <a:avLst/>
          </a:prstGeom>
        </p:spPr>
        <p:txBody>
          <a:bodyPr wrap="none">
            <a:spAutoFit/>
          </a:bodyPr>
          <a:lstStyle/>
          <a:p>
            <a:pPr marL="457200" indent="-457200">
              <a:buClr>
                <a:srgbClr val="0000FF"/>
              </a:buClr>
              <a:buFont typeface="Wingdings" panose="05000000000000000000" pitchFamily="2" charset="2"/>
              <a:buChar char="q"/>
            </a:pPr>
            <a:r>
              <a:rPr lang="en-US" altLang="en-US" sz="2800" kern="0" dirty="0" smtClean="0">
                <a:latin typeface="Times New Roman" panose="02020603050405020304" pitchFamily="18" charset="0"/>
                <a:cs typeface="Times New Roman" panose="02020603050405020304" pitchFamily="18" charset="0"/>
              </a:rPr>
              <a:t> </a:t>
            </a:r>
            <a:r>
              <a:rPr lang="en-US" altLang="en-US" sz="3200" kern="0" dirty="0" smtClean="0">
                <a:latin typeface="Times New Roman" panose="02020603050405020304" pitchFamily="18" charset="0"/>
                <a:cs typeface="Times New Roman" panose="02020603050405020304" pitchFamily="18" charset="0"/>
              </a:rPr>
              <a:t>Please </a:t>
            </a:r>
            <a:r>
              <a:rPr lang="en-US" altLang="en-US" sz="3200" kern="0" dirty="0">
                <a:latin typeface="Times New Roman" panose="02020603050405020304" pitchFamily="18" charset="0"/>
                <a:cs typeface="Times New Roman" panose="02020603050405020304" pitchFamily="18" charset="0"/>
              </a:rPr>
              <a:t>g</a:t>
            </a:r>
            <a:r>
              <a:rPr lang="en-US" altLang="en-US" sz="3200" kern="0" dirty="0" smtClean="0">
                <a:latin typeface="Times New Roman" panose="02020603050405020304" pitchFamily="18" charset="0"/>
                <a:cs typeface="Times New Roman" panose="02020603050405020304" pitchFamily="18" charset="0"/>
              </a:rPr>
              <a:t>roup these materials </a:t>
            </a:r>
            <a:r>
              <a:rPr lang="en-US" altLang="en-US" sz="3200" kern="0" dirty="0">
                <a:latin typeface="Times New Roman" panose="02020603050405020304" pitchFamily="18" charset="0"/>
                <a:cs typeface="Times New Roman" panose="02020603050405020304" pitchFamily="18" charset="0"/>
              </a:rPr>
              <a:t>into </a:t>
            </a:r>
            <a:r>
              <a:rPr lang="en-US" altLang="en-US" sz="3200" kern="0" dirty="0" smtClean="0">
                <a:latin typeface="Times New Roman" panose="02020603050405020304" pitchFamily="18" charset="0"/>
                <a:cs typeface="Times New Roman" panose="02020603050405020304" pitchFamily="18" charset="0"/>
              </a:rPr>
              <a:t>correct category</a:t>
            </a:r>
            <a:endParaRPr lang="en-US" altLang="en-US" sz="3200" kern="0" dirty="0">
              <a:latin typeface="Times New Roman" panose="02020603050405020304" pitchFamily="18" charset="0"/>
              <a:cs typeface="Times New Roman" panose="02020603050405020304" pitchFamily="18" charset="0"/>
            </a:endParaRPr>
          </a:p>
        </p:txBody>
      </p:sp>
      <p:pic>
        <p:nvPicPr>
          <p:cNvPr id="44" name="Picture 43" descr="This figure shows an example of dry wood material" title="dry wood"/>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5400000">
            <a:off x="5186991" y="4641710"/>
            <a:ext cx="1452892" cy="980702"/>
          </a:xfrm>
          <a:prstGeom prst="rect">
            <a:avLst/>
          </a:prstGeom>
        </p:spPr>
      </p:pic>
      <p:sp>
        <p:nvSpPr>
          <p:cNvPr id="45" name="Rectangle 28"/>
          <p:cNvSpPr>
            <a:spLocks noChangeArrowheads="1"/>
          </p:cNvSpPr>
          <p:nvPr/>
        </p:nvSpPr>
        <p:spPr bwMode="auto">
          <a:xfrm>
            <a:off x="5073422" y="4899026"/>
            <a:ext cx="16321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Font typeface="Arial" panose="020B0604020202020204" pitchFamily="34" charset="0"/>
              <a:buNone/>
            </a:pPr>
            <a:r>
              <a:rPr lang="en-US" altLang="en-US" sz="2800" b="1" dirty="0">
                <a:latin typeface="Times New Roman" panose="02020603050405020304" pitchFamily="18" charset="0"/>
                <a:cs typeface="Times New Roman" panose="02020603050405020304" pitchFamily="18" charset="0"/>
              </a:rPr>
              <a:t>dry wood</a:t>
            </a:r>
            <a:endParaRPr lang="en-US" altLang="en-US" sz="2800" b="1" dirty="0"/>
          </a:p>
        </p:txBody>
      </p:sp>
    </p:spTree>
    <p:extLst>
      <p:ext uri="{BB962C8B-B14F-4D97-AF65-F5344CB8AC3E}">
        <p14:creationId xmlns:p14="http://schemas.microsoft.com/office/powerpoint/2010/main" val="13442197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503238"/>
            <a:ext cx="8229600" cy="8683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Basic Terms</a:t>
            </a:r>
            <a:br>
              <a:rPr lang="en-GB" altLang="en-US" dirty="0" smtClean="0">
                <a:latin typeface="Times New Roman" panose="02020603050405020304" pitchFamily="18" charset="0"/>
                <a:ea typeface="SimSun" panose="02010600030101010101" pitchFamily="2" charset="-122"/>
              </a:rPr>
            </a:b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normAutofit/>
          </a:bodyPr>
          <a:lstStyle/>
          <a:p>
            <a:fld id="{CE4D45F6-FF50-4BC5-8A2D-899CD8EC2ED8}" type="slidenum">
              <a:rPr lang="en-US" smtClean="0"/>
              <a:t>21</a:t>
            </a:fld>
            <a:endParaRPr lang="en-US" dirty="0"/>
          </a:p>
        </p:txBody>
      </p:sp>
      <p:sp>
        <p:nvSpPr>
          <p:cNvPr id="21" name="Rectangle 9"/>
          <p:cNvSpPr txBox="1">
            <a:spLocks noChangeArrowheads="1"/>
          </p:cNvSpPr>
          <p:nvPr/>
        </p:nvSpPr>
        <p:spPr>
          <a:xfrm>
            <a:off x="152400" y="1295400"/>
            <a:ext cx="8229599" cy="609600"/>
          </a:xfrm>
          <a:prstGeom prst="rect">
            <a:avLst/>
          </a:prstGeom>
        </p:spPr>
        <p:txBody>
          <a:bodyPr/>
          <a:lstStyle>
            <a:lvl1pPr algn="ctr" rtl="0" eaLnBrk="1" fontAlgn="base" hangingPunct="1">
              <a:spcBef>
                <a:spcPct val="0"/>
              </a:spcBef>
              <a:spcAft>
                <a:spcPct val="0"/>
              </a:spcAft>
              <a:defRPr sz="4000" b="1">
                <a:solidFill>
                  <a:schemeClr val="accent2"/>
                </a:solidFill>
                <a:latin typeface="+mj-lt"/>
                <a:ea typeface="+mj-ea"/>
                <a:cs typeface="+mj-cs"/>
              </a:defRPr>
            </a:lvl1pPr>
            <a:lvl2pPr algn="ctr" rtl="0" eaLnBrk="1" fontAlgn="base" hangingPunct="1">
              <a:spcBef>
                <a:spcPct val="0"/>
              </a:spcBef>
              <a:spcAft>
                <a:spcPct val="0"/>
              </a:spcAft>
              <a:defRPr sz="4000" b="1">
                <a:solidFill>
                  <a:schemeClr val="accent2"/>
                </a:solidFill>
                <a:latin typeface="Arial" charset="0"/>
              </a:defRPr>
            </a:lvl2pPr>
            <a:lvl3pPr algn="ctr" rtl="0" eaLnBrk="1" fontAlgn="base" hangingPunct="1">
              <a:spcBef>
                <a:spcPct val="0"/>
              </a:spcBef>
              <a:spcAft>
                <a:spcPct val="0"/>
              </a:spcAft>
              <a:defRPr sz="4000" b="1">
                <a:solidFill>
                  <a:schemeClr val="accent2"/>
                </a:solidFill>
                <a:latin typeface="Arial" charset="0"/>
              </a:defRPr>
            </a:lvl3pPr>
            <a:lvl4pPr algn="ctr" rtl="0" eaLnBrk="1" fontAlgn="base" hangingPunct="1">
              <a:spcBef>
                <a:spcPct val="0"/>
              </a:spcBef>
              <a:spcAft>
                <a:spcPct val="0"/>
              </a:spcAft>
              <a:defRPr sz="4000" b="1">
                <a:solidFill>
                  <a:schemeClr val="accent2"/>
                </a:solidFill>
                <a:latin typeface="Arial" charset="0"/>
              </a:defRPr>
            </a:lvl4pPr>
            <a:lvl5pPr algn="ctr" rtl="0" eaLnBrk="1" fontAlgn="base" hangingPunct="1">
              <a:spcBef>
                <a:spcPct val="0"/>
              </a:spcBef>
              <a:spcAft>
                <a:spcPct val="0"/>
              </a:spcAft>
              <a:defRPr sz="4000" b="1">
                <a:solidFill>
                  <a:schemeClr val="accent2"/>
                </a:solidFill>
                <a:latin typeface="Arial" charset="0"/>
              </a:defRPr>
            </a:lvl5pPr>
            <a:lvl6pPr marL="457200" algn="ctr" rtl="0" eaLnBrk="1" fontAlgn="base" hangingPunct="1">
              <a:spcBef>
                <a:spcPct val="0"/>
              </a:spcBef>
              <a:spcAft>
                <a:spcPct val="0"/>
              </a:spcAft>
              <a:defRPr sz="4000" b="1">
                <a:solidFill>
                  <a:schemeClr val="accent2"/>
                </a:solidFill>
                <a:latin typeface="Arial" charset="0"/>
              </a:defRPr>
            </a:lvl6pPr>
            <a:lvl7pPr marL="914400" algn="ctr" rtl="0" eaLnBrk="1" fontAlgn="base" hangingPunct="1">
              <a:spcBef>
                <a:spcPct val="0"/>
              </a:spcBef>
              <a:spcAft>
                <a:spcPct val="0"/>
              </a:spcAft>
              <a:defRPr sz="4000" b="1">
                <a:solidFill>
                  <a:schemeClr val="accent2"/>
                </a:solidFill>
                <a:latin typeface="Arial" charset="0"/>
              </a:defRPr>
            </a:lvl7pPr>
            <a:lvl8pPr marL="1371600" algn="ctr" rtl="0" eaLnBrk="1" fontAlgn="base" hangingPunct="1">
              <a:spcBef>
                <a:spcPct val="0"/>
              </a:spcBef>
              <a:spcAft>
                <a:spcPct val="0"/>
              </a:spcAft>
              <a:defRPr sz="4000" b="1">
                <a:solidFill>
                  <a:schemeClr val="accent2"/>
                </a:solidFill>
                <a:latin typeface="Arial" charset="0"/>
              </a:defRPr>
            </a:lvl8pPr>
            <a:lvl9pPr marL="1828800" algn="ctr" rtl="0" eaLnBrk="1" fontAlgn="base" hangingPunct="1">
              <a:spcBef>
                <a:spcPct val="0"/>
              </a:spcBef>
              <a:spcAft>
                <a:spcPct val="0"/>
              </a:spcAft>
              <a:defRPr sz="4000" b="1">
                <a:solidFill>
                  <a:schemeClr val="accent2"/>
                </a:solidFill>
                <a:latin typeface="Arial" charset="0"/>
              </a:defRPr>
            </a:lvl9pPr>
          </a:lstStyle>
          <a:p>
            <a:pPr marL="457200" indent="-457200" algn="l">
              <a:buClr>
                <a:srgbClr val="0000FF"/>
              </a:buClr>
              <a:buFont typeface="Wingdings" panose="05000000000000000000" pitchFamily="2" charset="2"/>
              <a:buChar char="q"/>
            </a:pPr>
            <a:r>
              <a:rPr lang="en-US" altLang="en-US" sz="2800" b="0" kern="0" dirty="0" smtClean="0">
                <a:solidFill>
                  <a:schemeClr val="tx1"/>
                </a:solidFill>
                <a:latin typeface="Times New Roman" panose="02020603050405020304" pitchFamily="18" charset="0"/>
                <a:cs typeface="Times New Roman" panose="02020603050405020304" pitchFamily="18" charset="0"/>
              </a:rPr>
              <a:t> </a:t>
            </a:r>
            <a:r>
              <a:rPr lang="en-US" altLang="en-US" sz="3200" b="0" kern="0" dirty="0" smtClean="0">
                <a:solidFill>
                  <a:schemeClr val="tx1"/>
                </a:solidFill>
                <a:latin typeface="Times New Roman" panose="02020603050405020304" pitchFamily="18" charset="0"/>
                <a:cs typeface="Times New Roman" panose="02020603050405020304" pitchFamily="18" charset="0"/>
              </a:rPr>
              <a:t>Cable </a:t>
            </a:r>
            <a:r>
              <a:rPr lang="en-US" altLang="en-US" sz="3200" b="0" kern="0" dirty="0">
                <a:solidFill>
                  <a:schemeClr val="tx1"/>
                </a:solidFill>
                <a:latin typeface="Times New Roman" panose="02020603050405020304" pitchFamily="18" charset="0"/>
                <a:cs typeface="Times New Roman" panose="02020603050405020304" pitchFamily="18" charset="0"/>
              </a:rPr>
              <a:t>s</a:t>
            </a:r>
            <a:r>
              <a:rPr lang="en-US" altLang="en-US" sz="3200" b="0" kern="0" dirty="0" smtClean="0">
                <a:solidFill>
                  <a:schemeClr val="tx1"/>
                </a:solidFill>
                <a:latin typeface="Times New Roman" panose="02020603050405020304" pitchFamily="18" charset="0"/>
                <a:cs typeface="Times New Roman" panose="02020603050405020304" pitchFamily="18" charset="0"/>
              </a:rPr>
              <a:t>tructures with conductors or insulators</a:t>
            </a:r>
          </a:p>
        </p:txBody>
      </p:sp>
      <p:pic>
        <p:nvPicPr>
          <p:cNvPr id="22" name="Picture 21" descr="This figure illustrates the cable structures of conductors or insulators" title="Cable structure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93137" y="2209800"/>
            <a:ext cx="7288863" cy="3975100"/>
          </a:xfrm>
          <a:prstGeom prst="rect">
            <a:avLst/>
          </a:prstGeom>
        </p:spPr>
      </p:pic>
    </p:spTree>
    <p:extLst>
      <p:ext uri="{BB962C8B-B14F-4D97-AF65-F5344CB8AC3E}">
        <p14:creationId xmlns:p14="http://schemas.microsoft.com/office/powerpoint/2010/main" val="16017090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503238"/>
            <a:ext cx="8229600"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  Basic Terms </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normAutofit/>
          </a:bodyPr>
          <a:lstStyle/>
          <a:p>
            <a:fld id="{CE4D45F6-FF50-4BC5-8A2D-899CD8EC2ED8}" type="slidenum">
              <a:rPr lang="en-US" smtClean="0"/>
              <a:t>22</a:t>
            </a:fld>
            <a:endParaRPr lang="en-US" dirty="0"/>
          </a:p>
        </p:txBody>
      </p:sp>
      <p:sp>
        <p:nvSpPr>
          <p:cNvPr id="6" name="Rectangle 7"/>
          <p:cNvSpPr>
            <a:spLocks noChangeArrowheads="1"/>
          </p:cNvSpPr>
          <p:nvPr/>
        </p:nvSpPr>
        <p:spPr bwMode="auto">
          <a:xfrm>
            <a:off x="685800" y="5334000"/>
            <a:ext cx="75438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just" eaLnBrk="1" hangingPunct="1">
              <a:buClr>
                <a:srgbClr val="3333FF"/>
              </a:buClr>
              <a:buFont typeface="Arial" panose="020B0604020202020204" pitchFamily="34" charset="0"/>
              <a:buNone/>
            </a:pPr>
            <a:r>
              <a:rPr lang="en-US" altLang="en-US" sz="3200" dirty="0" smtClean="0">
                <a:latin typeface="Times New Roman" panose="02020603050405020304" pitchFamily="18" charset="0"/>
                <a:cs typeface="Times New Roman" panose="02020603050405020304" pitchFamily="18" charset="0"/>
              </a:rPr>
              <a:t>Open current path can </a:t>
            </a:r>
            <a:r>
              <a:rPr lang="en-US" altLang="en-US" sz="3200" dirty="0">
                <a:latin typeface="Times New Roman" panose="02020603050405020304" pitchFamily="18" charset="0"/>
                <a:cs typeface="Times New Roman" panose="02020603050405020304" pitchFamily="18" charset="0"/>
              </a:rPr>
              <a:t>stop current </a:t>
            </a:r>
            <a:r>
              <a:rPr lang="en-US" altLang="en-US" sz="3200" dirty="0" smtClean="0">
                <a:latin typeface="Times New Roman" panose="02020603050405020304" pitchFamily="18" charset="0"/>
                <a:cs typeface="Times New Roman" panose="02020603050405020304" pitchFamily="18" charset="0"/>
              </a:rPr>
              <a:t>conduction</a:t>
            </a:r>
            <a:endParaRPr lang="en-US" altLang="en-US" sz="3200" dirty="0">
              <a:latin typeface="Times New Roman" panose="02020603050405020304" pitchFamily="18" charset="0"/>
              <a:cs typeface="Times New Roman" panose="02020603050405020304" pitchFamily="18" charset="0"/>
            </a:endParaRPr>
          </a:p>
        </p:txBody>
      </p:sp>
      <p:pic>
        <p:nvPicPr>
          <p:cNvPr id="7" name="Picture 6" descr="This figure illustrates a basic electrical circuit, including voltage source, resistance, and conductor." title="Voltage and resistanc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329094" y="2015212"/>
            <a:ext cx="4690915" cy="3090188"/>
          </a:xfrm>
          <a:prstGeom prst="rect">
            <a:avLst/>
          </a:prstGeom>
        </p:spPr>
      </p:pic>
      <p:sp>
        <p:nvSpPr>
          <p:cNvPr id="8" name="Rectangle 7"/>
          <p:cNvSpPr>
            <a:spLocks noChangeArrowheads="1"/>
          </p:cNvSpPr>
          <p:nvPr/>
        </p:nvSpPr>
        <p:spPr bwMode="auto">
          <a:xfrm>
            <a:off x="304800" y="1260157"/>
            <a:ext cx="80772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eaLnBrk="1" hangingPunct="1">
              <a:buClr>
                <a:srgbClr val="3333FF"/>
              </a:buClr>
              <a:buFont typeface="Wingdings" panose="05000000000000000000" pitchFamily="2" charset="2"/>
              <a:buChar char="q"/>
            </a:pPr>
            <a:r>
              <a:rPr lang="en-US" altLang="en-US" sz="2800" b="1" dirty="0" smtClean="0">
                <a:solidFill>
                  <a:srgbClr val="7030A0"/>
                </a:solidFill>
                <a:latin typeface="Times New Roman" panose="02020603050405020304" pitchFamily="18" charset="0"/>
                <a:cs typeface="Times New Roman" panose="02020603050405020304" pitchFamily="18" charset="0"/>
              </a:rPr>
              <a:t> </a:t>
            </a:r>
            <a:r>
              <a:rPr lang="en-US" altLang="en-US" sz="3200" b="1" dirty="0" smtClean="0">
                <a:solidFill>
                  <a:srgbClr val="7030A0"/>
                </a:solidFill>
                <a:latin typeface="Times New Roman" panose="02020603050405020304" pitchFamily="18" charset="0"/>
                <a:cs typeface="Times New Roman" panose="02020603050405020304" pitchFamily="18" charset="0"/>
              </a:rPr>
              <a:t>Electrical Circuit</a:t>
            </a:r>
            <a:r>
              <a:rPr lang="en-US" altLang="en-US" sz="3200" dirty="0">
                <a:latin typeface="Times New Roman" panose="02020603050405020304" pitchFamily="18" charset="0"/>
                <a:cs typeface="Times New Roman" panose="02020603050405020304" pitchFamily="18" charset="0"/>
              </a:rPr>
              <a:t>: a complete path of </a:t>
            </a:r>
            <a:r>
              <a:rPr lang="en-US" altLang="en-US" sz="3200" dirty="0" smtClean="0">
                <a:latin typeface="Times New Roman" panose="02020603050405020304" pitchFamily="18" charset="0"/>
                <a:cs typeface="Times New Roman" panose="02020603050405020304" pitchFamily="18" charset="0"/>
              </a:rPr>
              <a:t>current</a:t>
            </a:r>
            <a:endParaRPr lang="en-US" alt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32113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762000"/>
            <a:ext cx="8229600" cy="533400"/>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 Basic Terms </a:t>
            </a:r>
            <a:br>
              <a:rPr lang="en-GB" altLang="en-US" dirty="0" smtClean="0">
                <a:latin typeface="Times New Roman" panose="02020603050405020304" pitchFamily="18" charset="0"/>
                <a:ea typeface="SimSun" panose="02010600030101010101" pitchFamily="2" charset="-122"/>
              </a:rPr>
            </a:b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normAutofit/>
          </a:bodyPr>
          <a:lstStyle/>
          <a:p>
            <a:fld id="{CE4D45F6-FF50-4BC5-8A2D-899CD8EC2ED8}" type="slidenum">
              <a:rPr lang="en-US" smtClean="0"/>
              <a:t>23</a:t>
            </a:fld>
            <a:endParaRPr lang="en-US" dirty="0"/>
          </a:p>
        </p:txBody>
      </p:sp>
      <p:sp>
        <p:nvSpPr>
          <p:cNvPr id="11" name="Rectangle 7"/>
          <p:cNvSpPr>
            <a:spLocks noChangeArrowheads="1"/>
          </p:cNvSpPr>
          <p:nvPr/>
        </p:nvSpPr>
        <p:spPr bwMode="auto">
          <a:xfrm>
            <a:off x="228600" y="1189672"/>
            <a:ext cx="85344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eaLnBrk="1" hangingPunct="1">
              <a:buClr>
                <a:srgbClr val="3333FF"/>
              </a:buClr>
              <a:buFont typeface="Wingdings" panose="05000000000000000000" pitchFamily="2" charset="2"/>
              <a:buChar char="q"/>
            </a:pPr>
            <a:r>
              <a:rPr lang="en-US" altLang="en-US" sz="2800" dirty="0" smtClean="0">
                <a:latin typeface="Times New Roman" panose="02020603050405020304" pitchFamily="18" charset="0"/>
                <a:cs typeface="Times New Roman" panose="02020603050405020304" pitchFamily="18" charset="0"/>
              </a:rPr>
              <a:t> </a:t>
            </a:r>
            <a:r>
              <a:rPr lang="en-US" altLang="en-US" sz="3200" dirty="0" smtClean="0">
                <a:latin typeface="Times New Roman" panose="02020603050405020304" pitchFamily="18" charset="0"/>
                <a:cs typeface="Times New Roman" panose="02020603050405020304" pitchFamily="18" charset="0"/>
              </a:rPr>
              <a:t>Current </a:t>
            </a:r>
            <a:r>
              <a:rPr lang="en-US" altLang="en-US" sz="3200" dirty="0">
                <a:latin typeface="Times New Roman" panose="02020603050405020304" pitchFamily="18" charset="0"/>
                <a:cs typeface="Times New Roman" panose="02020603050405020304" pitchFamily="18" charset="0"/>
              </a:rPr>
              <a:t>always flows through </a:t>
            </a:r>
            <a:r>
              <a:rPr lang="en-US" altLang="en-US" sz="3200" dirty="0" smtClean="0">
                <a:latin typeface="Times New Roman" panose="02020603050405020304" pitchFamily="18" charset="0"/>
                <a:cs typeface="Times New Roman" panose="02020603050405020304" pitchFamily="18" charset="0"/>
              </a:rPr>
              <a:t>least-resistant </a:t>
            </a:r>
            <a:r>
              <a:rPr lang="en-US" altLang="en-US" sz="3200" dirty="0">
                <a:latin typeface="Times New Roman" panose="02020603050405020304" pitchFamily="18" charset="0"/>
                <a:cs typeface="Times New Roman" panose="02020603050405020304" pitchFamily="18" charset="0"/>
              </a:rPr>
              <a:t>path</a:t>
            </a:r>
          </a:p>
        </p:txBody>
      </p:sp>
      <p:sp>
        <p:nvSpPr>
          <p:cNvPr id="12" name="Rectangle 7"/>
          <p:cNvSpPr>
            <a:spLocks noChangeArrowheads="1"/>
          </p:cNvSpPr>
          <p:nvPr/>
        </p:nvSpPr>
        <p:spPr bwMode="auto">
          <a:xfrm>
            <a:off x="304800" y="5339715"/>
            <a:ext cx="830580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eaLnBrk="1" hangingPunct="1">
              <a:buClr>
                <a:srgbClr val="3333FF"/>
              </a:buClr>
              <a:buFont typeface="Wingdings" panose="05000000000000000000" pitchFamily="2" charset="2"/>
              <a:buChar char="q"/>
            </a:pPr>
            <a:r>
              <a:rPr lang="en-US" altLang="en-US" sz="2800" dirty="0" smtClean="0">
                <a:latin typeface="Times New Roman" panose="02020603050405020304" pitchFamily="18" charset="0"/>
                <a:cs typeface="Times New Roman" panose="02020603050405020304" pitchFamily="18" charset="0"/>
              </a:rPr>
              <a:t> </a:t>
            </a:r>
            <a:r>
              <a:rPr lang="en-US" altLang="en-US" sz="3200" dirty="0" smtClean="0">
                <a:latin typeface="Times New Roman" panose="02020603050405020304" pitchFamily="18" charset="0"/>
                <a:cs typeface="Times New Roman" panose="02020603050405020304" pitchFamily="18" charset="0"/>
              </a:rPr>
              <a:t>After closing the switch, all </a:t>
            </a:r>
            <a:r>
              <a:rPr lang="en-US" altLang="en-US" sz="3200" dirty="0">
                <a:latin typeface="Times New Roman" panose="02020603050405020304" pitchFamily="18" charset="0"/>
                <a:cs typeface="Times New Roman" panose="02020603050405020304" pitchFamily="18" charset="0"/>
              </a:rPr>
              <a:t>current flows through the switch due to its lower resistance</a:t>
            </a:r>
          </a:p>
        </p:txBody>
      </p:sp>
      <p:pic>
        <p:nvPicPr>
          <p:cNvPr id="13" name="Picture 12" descr="It shows the open switch operation" title="open switch"/>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89172" y="1868631"/>
            <a:ext cx="3276600" cy="3318684"/>
          </a:xfrm>
          <a:prstGeom prst="rect">
            <a:avLst/>
          </a:prstGeom>
        </p:spPr>
      </p:pic>
      <p:pic>
        <p:nvPicPr>
          <p:cNvPr id="14" name="Picture 13" descr="It shows the close switch operation" title="close switch"/>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903972" y="1818973"/>
            <a:ext cx="3325628" cy="3368342"/>
          </a:xfrm>
          <a:prstGeom prst="rect">
            <a:avLst/>
          </a:prstGeom>
        </p:spPr>
      </p:pic>
    </p:spTree>
    <p:extLst>
      <p:ext uri="{BB962C8B-B14F-4D97-AF65-F5344CB8AC3E}">
        <p14:creationId xmlns:p14="http://schemas.microsoft.com/office/powerpoint/2010/main" val="3234311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503238"/>
            <a:ext cx="8229600"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Electrical Hazard Symbols</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normAutofit/>
          </a:bodyPr>
          <a:lstStyle/>
          <a:p>
            <a:fld id="{CE4D45F6-FF50-4BC5-8A2D-899CD8EC2ED8}" type="slidenum">
              <a:rPr lang="en-US" smtClean="0"/>
              <a:t>24</a:t>
            </a:fld>
            <a:endParaRPr lang="en-US" dirty="0"/>
          </a:p>
        </p:txBody>
      </p:sp>
      <p:sp>
        <p:nvSpPr>
          <p:cNvPr id="8" name="Content Placeholder 2"/>
          <p:cNvSpPr txBox="1">
            <a:spLocks/>
          </p:cNvSpPr>
          <p:nvPr/>
        </p:nvSpPr>
        <p:spPr bwMode="auto">
          <a:xfrm>
            <a:off x="304800" y="1524000"/>
            <a:ext cx="8412162" cy="952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685800" indent="-22860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algn="just" defTabSz="914400" eaLnBrk="1" hangingPunct="1">
              <a:buClr>
                <a:srgbClr val="3333FF"/>
              </a:buClr>
              <a:buFont typeface="Wingdings" panose="05000000000000000000" pitchFamily="2" charset="2"/>
              <a:buChar char="q"/>
            </a:pPr>
            <a:r>
              <a:rPr lang="en-US" altLang="en-US" sz="2800" dirty="0" smtClean="0">
                <a:latin typeface="Times New Roman" panose="02020603050405020304" pitchFamily="18" charset="0"/>
                <a:cs typeface="Times New Roman" panose="02020603050405020304" pitchFamily="18" charset="0"/>
              </a:rPr>
              <a:t> </a:t>
            </a:r>
            <a:r>
              <a:rPr lang="en-US" altLang="en-US" sz="3200" dirty="0" smtClean="0">
                <a:latin typeface="Times New Roman" panose="02020603050405020304" pitchFamily="18" charset="0"/>
                <a:cs typeface="Times New Roman" panose="02020603050405020304" pitchFamily="18" charset="0"/>
              </a:rPr>
              <a:t>These symbols tell you if the situation in the picture is safe or not safe during this training.</a:t>
            </a:r>
            <a:endParaRPr lang="en-US" altLang="en-US" dirty="0" smtClean="0">
              <a:latin typeface="Times New Roman" panose="02020603050405020304" pitchFamily="18" charset="0"/>
              <a:cs typeface="Times New Roman" panose="02020603050405020304" pitchFamily="18" charset="0"/>
            </a:endParaRPr>
          </a:p>
          <a:p>
            <a:pPr algn="just" defTabSz="914400" eaLnBrk="1" hangingPunct="1">
              <a:buClr>
                <a:srgbClr val="3333FF"/>
              </a:buClr>
              <a:buFont typeface="Wingdings" panose="05000000000000000000" pitchFamily="2" charset="2"/>
              <a:buChar char="q"/>
            </a:pPr>
            <a:endParaRPr lang="en-US" altLang="en-US" sz="2000" dirty="0" smtClean="0">
              <a:latin typeface="Times New Roman" panose="02020603050405020304" pitchFamily="18" charset="0"/>
              <a:cs typeface="Times New Roman" panose="02020603050405020304" pitchFamily="18" charset="0"/>
            </a:endParaRPr>
          </a:p>
          <a:p>
            <a:pPr defTabSz="914400" eaLnBrk="1" hangingPunct="1"/>
            <a:endParaRPr lang="en-US" altLang="en-US" dirty="0"/>
          </a:p>
        </p:txBody>
      </p:sp>
      <p:sp>
        <p:nvSpPr>
          <p:cNvPr id="15" name="Rectangle 14"/>
          <p:cNvSpPr/>
          <p:nvPr/>
        </p:nvSpPr>
        <p:spPr>
          <a:xfrm>
            <a:off x="2198349" y="3783548"/>
            <a:ext cx="888385" cy="1631216"/>
          </a:xfrm>
          <a:prstGeom prst="rect">
            <a:avLst/>
          </a:prstGeom>
        </p:spPr>
        <p:txBody>
          <a:bodyPr wrap="none">
            <a:spAutoFit/>
          </a:bodyPr>
          <a:lstStyle/>
          <a:p>
            <a:r>
              <a:rPr lang="en-US" altLang="en-US" sz="9600" b="1" dirty="0" smtClean="0">
                <a:solidFill>
                  <a:srgbClr val="00B050"/>
                </a:solidFill>
                <a:latin typeface="Times New Roman" panose="02020603050405020304" pitchFamily="18" charset="0"/>
                <a:cs typeface="Times New Roman" panose="02020603050405020304" pitchFamily="18" charset="0"/>
              </a:rPr>
              <a:t>√</a:t>
            </a:r>
            <a:endParaRPr lang="en-US" sz="9600" b="1" dirty="0">
              <a:solidFill>
                <a:srgbClr val="00B050"/>
              </a:solidFill>
            </a:endParaRPr>
          </a:p>
        </p:txBody>
      </p:sp>
      <p:sp>
        <p:nvSpPr>
          <p:cNvPr id="16" name="Rectangle 15"/>
          <p:cNvSpPr/>
          <p:nvPr/>
        </p:nvSpPr>
        <p:spPr>
          <a:xfrm>
            <a:off x="5600099" y="3707348"/>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
        <p:nvSpPr>
          <p:cNvPr id="17" name="Rectangle 16"/>
          <p:cNvSpPr/>
          <p:nvPr/>
        </p:nvSpPr>
        <p:spPr>
          <a:xfrm>
            <a:off x="4991734" y="2933699"/>
            <a:ext cx="2199641" cy="769441"/>
          </a:xfrm>
          <a:prstGeom prst="rect">
            <a:avLst/>
          </a:prstGeom>
        </p:spPr>
        <p:txBody>
          <a:bodyPr wrap="none">
            <a:spAutoFit/>
          </a:bodyPr>
          <a:lstStyle/>
          <a:p>
            <a:r>
              <a:rPr lang="en-US" altLang="en-US" sz="4400" b="1" dirty="0" smtClean="0">
                <a:latin typeface="Times New Roman" panose="02020603050405020304" pitchFamily="18" charset="0"/>
                <a:cs typeface="Times New Roman" panose="02020603050405020304" pitchFamily="18" charset="0"/>
              </a:rPr>
              <a:t>Not safe</a:t>
            </a:r>
            <a:r>
              <a:rPr lang="en-US" altLang="en-US" dirty="0" smtClean="0">
                <a:latin typeface="Times New Roman" panose="02020603050405020304" pitchFamily="18" charset="0"/>
                <a:cs typeface="Times New Roman" panose="02020603050405020304" pitchFamily="18" charset="0"/>
              </a:rPr>
              <a:t> </a:t>
            </a:r>
            <a:endParaRPr lang="en-US" dirty="0"/>
          </a:p>
        </p:txBody>
      </p:sp>
      <p:sp>
        <p:nvSpPr>
          <p:cNvPr id="18" name="Rectangle 17"/>
          <p:cNvSpPr/>
          <p:nvPr/>
        </p:nvSpPr>
        <p:spPr>
          <a:xfrm>
            <a:off x="2133600" y="2933700"/>
            <a:ext cx="1276311" cy="769441"/>
          </a:xfrm>
          <a:prstGeom prst="rect">
            <a:avLst/>
          </a:prstGeom>
        </p:spPr>
        <p:txBody>
          <a:bodyPr wrap="none">
            <a:spAutoFit/>
          </a:bodyPr>
          <a:lstStyle/>
          <a:p>
            <a:r>
              <a:rPr lang="en-US" altLang="en-US" sz="4400" b="1" dirty="0" smtClean="0">
                <a:latin typeface="Times New Roman" panose="02020603050405020304" pitchFamily="18" charset="0"/>
                <a:cs typeface="Times New Roman" panose="02020603050405020304" pitchFamily="18" charset="0"/>
              </a:rPr>
              <a:t>Safe</a:t>
            </a:r>
            <a:r>
              <a:rPr lang="en-US" altLang="en-US" dirty="0" smtClean="0">
                <a:latin typeface="Times New Roman" panose="02020603050405020304" pitchFamily="18" charset="0"/>
                <a:cs typeface="Times New Roman" panose="02020603050405020304" pitchFamily="18" charset="0"/>
              </a:rPr>
              <a:t> </a:t>
            </a:r>
            <a:endParaRPr lang="en-US" dirty="0"/>
          </a:p>
        </p:txBody>
      </p:sp>
    </p:spTree>
    <p:extLst>
      <p:ext uri="{BB962C8B-B14F-4D97-AF65-F5344CB8AC3E}">
        <p14:creationId xmlns:p14="http://schemas.microsoft.com/office/powerpoint/2010/main" val="16926684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503238"/>
            <a:ext cx="8229600"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A Case Study Discussion</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normAutofit/>
          </a:bodyPr>
          <a:lstStyle/>
          <a:p>
            <a:fld id="{CE4D45F6-FF50-4BC5-8A2D-899CD8EC2ED8}" type="slidenum">
              <a:rPr lang="en-US" smtClean="0"/>
              <a:t>25</a:t>
            </a:fld>
            <a:endParaRPr lang="en-US" dirty="0"/>
          </a:p>
        </p:txBody>
      </p:sp>
      <p:sp>
        <p:nvSpPr>
          <p:cNvPr id="11" name="TextBox 28"/>
          <p:cNvSpPr txBox="1">
            <a:spLocks noChangeArrowheads="1"/>
          </p:cNvSpPr>
          <p:nvPr/>
        </p:nvSpPr>
        <p:spPr bwMode="auto">
          <a:xfrm>
            <a:off x="152400" y="4800600"/>
            <a:ext cx="8839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457200" indent="-457200" eaLnBrk="1" hangingPunct="1">
              <a:lnSpc>
                <a:spcPct val="100000"/>
              </a:lnSpc>
              <a:spcBef>
                <a:spcPct val="0"/>
              </a:spcBef>
              <a:buClr>
                <a:srgbClr val="0000FF"/>
              </a:buClr>
              <a:buFont typeface="Wingdings" panose="05000000000000000000" pitchFamily="2" charset="2"/>
              <a:buChar char="q"/>
            </a:pPr>
            <a:r>
              <a:rPr lang="en-US" altLang="en-US" sz="2800" b="1" dirty="0" smtClean="0">
                <a:latin typeface="Times New Roman" panose="02020603050405020304" pitchFamily="18" charset="0"/>
                <a:ea typeface="SimSun" panose="02010600030101010101" pitchFamily="2" charset="-122"/>
              </a:rPr>
              <a:t> </a:t>
            </a:r>
            <a:r>
              <a:rPr lang="en-US" altLang="en-US" sz="3200" b="1" dirty="0" smtClean="0">
                <a:latin typeface="Times New Roman" panose="02020603050405020304" pitchFamily="18" charset="0"/>
                <a:ea typeface="SimSun" panose="02010600030101010101" pitchFamily="2" charset="-122"/>
              </a:rPr>
              <a:t>A </a:t>
            </a:r>
            <a:r>
              <a:rPr lang="en-US" altLang="en-US" sz="3200" b="1" dirty="0">
                <a:latin typeface="Times New Roman" panose="02020603050405020304" pitchFamily="18" charset="0"/>
                <a:ea typeface="SimSun" panose="02010600030101010101" pitchFamily="2" charset="-122"/>
              </a:rPr>
              <a:t>car hits an electricity pole, so downed power </a:t>
            </a:r>
            <a:r>
              <a:rPr lang="en-US" altLang="en-US" sz="3200" b="1" dirty="0" smtClean="0">
                <a:latin typeface="Times New Roman" panose="02020603050405020304" pitchFamily="18" charset="0"/>
                <a:ea typeface="SimSun" panose="02010600030101010101" pitchFamily="2" charset="-122"/>
              </a:rPr>
              <a:t>lines touch </a:t>
            </a:r>
            <a:r>
              <a:rPr lang="en-US" altLang="en-US" sz="3200" b="1" dirty="0">
                <a:latin typeface="Times New Roman" panose="02020603050405020304" pitchFamily="18" charset="0"/>
                <a:ea typeface="SimSun" panose="02010600030101010101" pitchFamily="2" charset="-122"/>
              </a:rPr>
              <a:t>the car. A driver is inside of this car. </a:t>
            </a:r>
          </a:p>
        </p:txBody>
      </p:sp>
      <p:pic>
        <p:nvPicPr>
          <p:cNvPr id="12" name="Picture 1" descr="This figure shows the downed power line touches a car, and a driver is trapped inside this car" title="Downed power line touches a ca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41980" y="1205188"/>
            <a:ext cx="6306620" cy="323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3"/>
          <p:cNvSpPr>
            <a:spLocks noChangeArrowheads="1"/>
          </p:cNvSpPr>
          <p:nvPr/>
        </p:nvSpPr>
        <p:spPr bwMode="auto">
          <a:xfrm>
            <a:off x="152400" y="4487265"/>
            <a:ext cx="8991600"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eaLnBrk="1" hangingPunct="1">
              <a:lnSpc>
                <a:spcPct val="100000"/>
              </a:lnSpc>
              <a:spcBef>
                <a:spcPct val="0"/>
              </a:spcBef>
              <a:buFont typeface="Arial" panose="020B0604020202020204" pitchFamily="34" charset="0"/>
              <a:buNone/>
            </a:pPr>
            <a:r>
              <a:rPr lang="en-US" altLang="en-US" sz="1900" dirty="0">
                <a:latin typeface="Times New Roman" panose="02020603050405020304" pitchFamily="18" charset="0"/>
                <a:cs typeface="Times New Roman" panose="02020603050405020304" pitchFamily="18" charset="0"/>
              </a:rPr>
              <a:t>Picture Source: https://www.youtube.com/watch?time_continue=317&amp;v=fLVzvMTgGDY</a:t>
            </a:r>
          </a:p>
        </p:txBody>
      </p:sp>
      <p:sp>
        <p:nvSpPr>
          <p:cNvPr id="14" name="Rectangle 24"/>
          <p:cNvSpPr>
            <a:spLocks noChangeArrowheads="1"/>
          </p:cNvSpPr>
          <p:nvPr/>
        </p:nvSpPr>
        <p:spPr bwMode="auto">
          <a:xfrm>
            <a:off x="1828799" y="1863351"/>
            <a:ext cx="31277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eaLnBrk="1" hangingPunct="1">
              <a:lnSpc>
                <a:spcPct val="100000"/>
              </a:lnSpc>
              <a:spcBef>
                <a:spcPct val="0"/>
              </a:spcBef>
              <a:buFont typeface="Arial" panose="020B0604020202020204" pitchFamily="34" charset="0"/>
              <a:buNone/>
            </a:pPr>
            <a:r>
              <a:rPr lang="en-US" altLang="en-US" sz="2800" b="1" dirty="0" smtClean="0">
                <a:solidFill>
                  <a:srgbClr val="FF0000"/>
                </a:solidFill>
                <a:latin typeface="Times New Roman" panose="02020603050405020304" pitchFamily="18" charset="0"/>
                <a:cs typeface="Times New Roman" panose="02020603050405020304" pitchFamily="18" charset="0"/>
              </a:rPr>
              <a:t>Fallen Power </a:t>
            </a:r>
            <a:r>
              <a:rPr lang="en-US" altLang="en-US" sz="2800" b="1" dirty="0">
                <a:solidFill>
                  <a:srgbClr val="FF0000"/>
                </a:solidFill>
                <a:latin typeface="Times New Roman" panose="02020603050405020304" pitchFamily="18" charset="0"/>
                <a:cs typeface="Times New Roman" panose="02020603050405020304" pitchFamily="18" charset="0"/>
              </a:rPr>
              <a:t>Lines</a:t>
            </a:r>
          </a:p>
        </p:txBody>
      </p:sp>
      <p:sp>
        <p:nvSpPr>
          <p:cNvPr id="19" name="Rectangle 34"/>
          <p:cNvSpPr>
            <a:spLocks noChangeArrowheads="1"/>
          </p:cNvSpPr>
          <p:nvPr/>
        </p:nvSpPr>
        <p:spPr bwMode="auto">
          <a:xfrm>
            <a:off x="3221037" y="3626414"/>
            <a:ext cx="36865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eaLnBrk="1" hangingPunct="1">
              <a:lnSpc>
                <a:spcPct val="100000"/>
              </a:lnSpc>
              <a:spcBef>
                <a:spcPct val="0"/>
              </a:spcBef>
              <a:buFont typeface="Arial" panose="020B0604020202020204" pitchFamily="34" charset="0"/>
              <a:buNone/>
            </a:pPr>
            <a:r>
              <a:rPr lang="en-US" altLang="en-US" sz="2800" b="1" dirty="0">
                <a:solidFill>
                  <a:srgbClr val="FF0000"/>
                </a:solidFill>
                <a:latin typeface="Times New Roman" panose="02020603050405020304" pitchFamily="18" charset="0"/>
                <a:cs typeface="Times New Roman" panose="02020603050405020304" pitchFamily="18" charset="0"/>
              </a:rPr>
              <a:t>A driver inside this car</a:t>
            </a:r>
          </a:p>
        </p:txBody>
      </p:sp>
      <p:sp>
        <p:nvSpPr>
          <p:cNvPr id="20" name="Rectangle 19"/>
          <p:cNvSpPr/>
          <p:nvPr/>
        </p:nvSpPr>
        <p:spPr>
          <a:xfrm>
            <a:off x="76200" y="5791200"/>
            <a:ext cx="9067800" cy="584775"/>
          </a:xfrm>
          <a:prstGeom prst="rect">
            <a:avLst/>
          </a:prstGeom>
        </p:spPr>
        <p:txBody>
          <a:bodyPr wrap="square">
            <a:spAutoFit/>
          </a:bodyPr>
          <a:lstStyle/>
          <a:p>
            <a:pPr>
              <a:spcBef>
                <a:spcPct val="0"/>
              </a:spcBef>
            </a:pPr>
            <a:r>
              <a:rPr lang="en-US" altLang="zh-CN" sz="3200" b="1" dirty="0" smtClean="0">
                <a:solidFill>
                  <a:schemeClr val="tx2"/>
                </a:solidFill>
                <a:latin typeface="Times New Roman" panose="02020603050405020304" pitchFamily="18" charset="0"/>
                <a:hlinkClick r:id="rId4"/>
              </a:rPr>
              <a:t>Video -This </a:t>
            </a:r>
            <a:r>
              <a:rPr lang="en-US" altLang="zh-CN" sz="3200" b="1" dirty="0">
                <a:solidFill>
                  <a:schemeClr val="tx2"/>
                </a:solidFill>
                <a:latin typeface="Times New Roman" panose="02020603050405020304" pitchFamily="18" charset="0"/>
                <a:hlinkClick r:id="rId4"/>
              </a:rPr>
              <a:t>Might Shock You: Downed Power Line</a:t>
            </a:r>
            <a:endParaRPr lang="zh-CN" altLang="en-US" sz="3200" b="1" dirty="0">
              <a:solidFill>
                <a:schemeClr val="tx2"/>
              </a:solidFill>
              <a:latin typeface="Times New Roman" panose="02020603050405020304" pitchFamily="18" charset="0"/>
            </a:endParaRPr>
          </a:p>
        </p:txBody>
      </p:sp>
    </p:spTree>
    <p:extLst>
      <p:ext uri="{BB962C8B-B14F-4D97-AF65-F5344CB8AC3E}">
        <p14:creationId xmlns:p14="http://schemas.microsoft.com/office/powerpoint/2010/main" val="400451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503238"/>
            <a:ext cx="8229600"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 A Case Study Discussion 1</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normAutofit/>
          </a:bodyPr>
          <a:lstStyle/>
          <a:p>
            <a:fld id="{CE4D45F6-FF50-4BC5-8A2D-899CD8EC2ED8}" type="slidenum">
              <a:rPr lang="en-US" smtClean="0"/>
              <a:t>26</a:t>
            </a:fld>
            <a:endParaRPr lang="en-US" dirty="0"/>
          </a:p>
        </p:txBody>
      </p:sp>
      <p:sp>
        <p:nvSpPr>
          <p:cNvPr id="15" name="Rectangle 7"/>
          <p:cNvSpPr>
            <a:spLocks noChangeArrowheads="1"/>
          </p:cNvSpPr>
          <p:nvPr/>
        </p:nvSpPr>
        <p:spPr bwMode="auto">
          <a:xfrm>
            <a:off x="311784" y="1165788"/>
            <a:ext cx="845121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just" eaLnBrk="1" hangingPunct="1">
              <a:buClr>
                <a:srgbClr val="3333FF"/>
              </a:buClr>
            </a:pPr>
            <a:r>
              <a:rPr lang="en-US" altLang="en-US" sz="3200" b="1" dirty="0">
                <a:latin typeface="Times New Roman" panose="02020603050405020304" pitchFamily="18" charset="0"/>
                <a:cs typeface="Times New Roman" panose="02020603050405020304" pitchFamily="18" charset="0"/>
              </a:rPr>
              <a:t>Q1</a:t>
            </a:r>
            <a:r>
              <a:rPr lang="en-US" altLang="en-US" sz="3200" dirty="0">
                <a:latin typeface="Times New Roman" panose="02020603050405020304" pitchFamily="18" charset="0"/>
                <a:cs typeface="Times New Roman" panose="02020603050405020304" pitchFamily="18" charset="0"/>
              </a:rPr>
              <a:t>: Can people touch down power lines by hand?</a:t>
            </a:r>
          </a:p>
        </p:txBody>
      </p:sp>
      <p:sp>
        <p:nvSpPr>
          <p:cNvPr id="16" name="Rectangle 7"/>
          <p:cNvSpPr>
            <a:spLocks noChangeArrowheads="1"/>
          </p:cNvSpPr>
          <p:nvPr/>
        </p:nvSpPr>
        <p:spPr bwMode="auto">
          <a:xfrm>
            <a:off x="311784" y="1778913"/>
            <a:ext cx="213529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just" eaLnBrk="1" hangingPunct="1">
              <a:buClr>
                <a:srgbClr val="3333FF"/>
              </a:buClr>
              <a:buFont typeface="Arial" panose="020B0604020202020204" pitchFamily="34" charset="0"/>
              <a:buNone/>
            </a:pPr>
            <a:r>
              <a:rPr lang="en-US" altLang="en-US" sz="3200" b="1" dirty="0">
                <a:latin typeface="Times New Roman" panose="02020603050405020304" pitchFamily="18" charset="0"/>
                <a:cs typeface="Times New Roman" panose="02020603050405020304" pitchFamily="18" charset="0"/>
              </a:rPr>
              <a:t>Answer</a:t>
            </a:r>
            <a:r>
              <a:rPr lang="en-US" altLang="en-US" sz="3200" dirty="0">
                <a:latin typeface="Times New Roman" panose="02020603050405020304" pitchFamily="18" charset="0"/>
                <a:cs typeface="Times New Roman" panose="02020603050405020304" pitchFamily="18" charset="0"/>
              </a:rPr>
              <a:t>: </a:t>
            </a:r>
            <a:r>
              <a:rPr lang="en-US" altLang="en-US" sz="3200" dirty="0" smtClean="0">
                <a:latin typeface="Times New Roman" panose="02020603050405020304" pitchFamily="18" charset="0"/>
                <a:cs typeface="Times New Roman" panose="02020603050405020304" pitchFamily="18" charset="0"/>
              </a:rPr>
              <a:t>No </a:t>
            </a:r>
            <a:endParaRPr lang="en-US" altLang="en-US" sz="1100" dirty="0">
              <a:latin typeface="Times New Roman" panose="02020603050405020304" pitchFamily="18" charset="0"/>
              <a:cs typeface="Times New Roman" panose="02020603050405020304" pitchFamily="18" charset="0"/>
            </a:endParaRPr>
          </a:p>
        </p:txBody>
      </p:sp>
      <p:pic>
        <p:nvPicPr>
          <p:cNvPr id="17" name="Picture 16" descr="It illustrates various high voltage transmission power lines at US" title="High-voltage power line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19200" y="2559591"/>
            <a:ext cx="6781923" cy="4069809"/>
          </a:xfrm>
          <a:prstGeom prst="rect">
            <a:avLst/>
          </a:prstGeom>
        </p:spPr>
      </p:pic>
      <p:sp>
        <p:nvSpPr>
          <p:cNvPr id="18" name="Rectangle 17"/>
          <p:cNvSpPr/>
          <p:nvPr/>
        </p:nvSpPr>
        <p:spPr>
          <a:xfrm>
            <a:off x="3810000" y="2471723"/>
            <a:ext cx="4953000" cy="954107"/>
          </a:xfrm>
          <a:prstGeom prst="rect">
            <a:avLst/>
          </a:prstGeom>
        </p:spPr>
        <p:txBody>
          <a:bodyPr wrap="square">
            <a:spAutoFit/>
          </a:bodyPr>
          <a:lstStyle/>
          <a:p>
            <a:pPr algn="just">
              <a:buClr>
                <a:srgbClr val="3333FF"/>
              </a:buClr>
            </a:pPr>
            <a:r>
              <a:rPr lang="en-US" altLang="en-US" sz="2800" dirty="0" smtClean="0">
                <a:latin typeface="Times New Roman" panose="02020603050405020304" pitchFamily="18" charset="0"/>
                <a:cs typeface="Times New Roman" panose="02020603050405020304" pitchFamily="18" charset="0"/>
              </a:rPr>
              <a:t>Always assume </a:t>
            </a:r>
            <a:r>
              <a:rPr lang="en-US" altLang="en-US" sz="2800" dirty="0">
                <a:latin typeface="Times New Roman" panose="02020603050405020304" pitchFamily="18" charset="0"/>
                <a:cs typeface="Times New Roman" panose="02020603050405020304" pitchFamily="18" charset="0"/>
              </a:rPr>
              <a:t>that down power lines are </a:t>
            </a:r>
            <a:r>
              <a:rPr lang="en-US" altLang="en-US" sz="2800" dirty="0" smtClean="0">
                <a:latin typeface="Times New Roman" panose="02020603050405020304" pitchFamily="18" charset="0"/>
                <a:cs typeface="Times New Roman" panose="02020603050405020304" pitchFamily="18" charset="0"/>
              </a:rPr>
              <a:t>live and energized</a:t>
            </a:r>
            <a:endParaRPr lang="en-US"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633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503238"/>
            <a:ext cx="8229600"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A Case Study Discussion 2</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normAutofit/>
          </a:bodyPr>
          <a:lstStyle/>
          <a:p>
            <a:fld id="{CE4D45F6-FF50-4BC5-8A2D-899CD8EC2ED8}" type="slidenum">
              <a:rPr lang="en-US" smtClean="0"/>
              <a:t>27</a:t>
            </a:fld>
            <a:endParaRPr lang="en-US" dirty="0"/>
          </a:p>
        </p:txBody>
      </p:sp>
      <p:sp>
        <p:nvSpPr>
          <p:cNvPr id="8" name="Rectangle 7"/>
          <p:cNvSpPr>
            <a:spLocks noChangeArrowheads="1"/>
          </p:cNvSpPr>
          <p:nvPr/>
        </p:nvSpPr>
        <p:spPr bwMode="auto">
          <a:xfrm>
            <a:off x="257175" y="1371600"/>
            <a:ext cx="8613776"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just" eaLnBrk="1" hangingPunct="1">
              <a:buClr>
                <a:srgbClr val="3333FF"/>
              </a:buClr>
              <a:buFont typeface="Arial" panose="020B0604020202020204" pitchFamily="34" charset="0"/>
              <a:buNone/>
            </a:pPr>
            <a:r>
              <a:rPr lang="en-US" altLang="en-US" sz="3200" b="1" dirty="0" smtClean="0">
                <a:latin typeface="Times New Roman" panose="02020603050405020304" pitchFamily="18" charset="0"/>
                <a:cs typeface="Times New Roman" panose="02020603050405020304" pitchFamily="18" charset="0"/>
              </a:rPr>
              <a:t>Q2</a:t>
            </a:r>
            <a:r>
              <a:rPr lang="en-US" altLang="en-US" sz="3200" dirty="0" smtClean="0">
                <a:latin typeface="Times New Roman" panose="02020603050405020304" pitchFamily="18" charset="0"/>
                <a:cs typeface="Times New Roman" panose="02020603050405020304" pitchFamily="18" charset="0"/>
              </a:rPr>
              <a:t>: </a:t>
            </a:r>
            <a:r>
              <a:rPr lang="en-US" altLang="en-US" sz="3200" dirty="0">
                <a:latin typeface="Times New Roman" panose="02020603050405020304" pitchFamily="18" charset="0"/>
                <a:cs typeface="Times New Roman" panose="02020603050405020304" pitchFamily="18" charset="0"/>
              </a:rPr>
              <a:t>If people touch down power lines by skin, how much current will flow through a human body?</a:t>
            </a:r>
          </a:p>
        </p:txBody>
      </p:sp>
      <p:graphicFrame>
        <p:nvGraphicFramePr>
          <p:cNvPr id="11" name="Group 27" descr="The table shows the relationship between human body conditon versus the current amount" title="current vs human body condition"/>
          <p:cNvGraphicFramePr>
            <a:graphicFrameLocks noGrp="1"/>
          </p:cNvGraphicFramePr>
          <p:nvPr>
            <p:extLst>
              <p:ext uri="{D42A27DB-BD31-4B8C-83A1-F6EECF244321}">
                <p14:modId xmlns:p14="http://schemas.microsoft.com/office/powerpoint/2010/main" val="2636732523"/>
              </p:ext>
            </p:extLst>
          </p:nvPr>
        </p:nvGraphicFramePr>
        <p:xfrm>
          <a:off x="228600" y="4259263"/>
          <a:ext cx="8642351" cy="1608137"/>
        </p:xfrm>
        <a:graphic>
          <a:graphicData uri="http://schemas.openxmlformats.org/drawingml/2006/table">
            <a:tbl>
              <a:tblPr firstRow="1"/>
              <a:tblGrid>
                <a:gridCol w="2163565">
                  <a:extLst>
                    <a:ext uri="{9D8B030D-6E8A-4147-A177-3AD203B41FA5}">
                      <a16:colId xmlns:a16="http://schemas.microsoft.com/office/drawing/2014/main" val="20000"/>
                    </a:ext>
                  </a:extLst>
                </a:gridCol>
                <a:gridCol w="3239393">
                  <a:extLst>
                    <a:ext uri="{9D8B030D-6E8A-4147-A177-3AD203B41FA5}">
                      <a16:colId xmlns:a16="http://schemas.microsoft.com/office/drawing/2014/main" val="20001"/>
                    </a:ext>
                  </a:extLst>
                </a:gridCol>
                <a:gridCol w="3239393">
                  <a:extLst>
                    <a:ext uri="{9D8B030D-6E8A-4147-A177-3AD203B41FA5}">
                      <a16:colId xmlns:a16="http://schemas.microsoft.com/office/drawing/2014/main" val="20002"/>
                    </a:ext>
                  </a:extLst>
                </a:gridCol>
              </a:tblGrid>
              <a:tr h="497523">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400" b="1" i="0" u="none" strike="noStrike" cap="none" normalizeH="0" baseline="0" dirty="0" smtClean="0">
                          <a:ln>
                            <a:noFill/>
                          </a:ln>
                          <a:solidFill>
                            <a:srgbClr val="000000"/>
                          </a:solidFill>
                          <a:effectLst/>
                          <a:latin typeface="Times New Roman" panose="02020603050405020304" pitchFamily="18" charset="0"/>
                          <a:ea typeface="MS PGothic" panose="020B0600070205080204" pitchFamily="34" charset="-128"/>
                        </a:rPr>
                        <a:t>Human Body</a:t>
                      </a:r>
                    </a:p>
                  </a:txBody>
                  <a:tcPr marL="90001" marR="90001" marT="172571"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400" b="1" i="0" u="none" strike="noStrike" cap="none" normalizeH="0" baseline="0" dirty="0" smtClean="0">
                          <a:ln>
                            <a:noFill/>
                          </a:ln>
                          <a:solidFill>
                            <a:srgbClr val="000000"/>
                          </a:solidFill>
                          <a:effectLst/>
                          <a:latin typeface="Times New Roman" panose="02020603050405020304" pitchFamily="18" charset="0"/>
                          <a:ea typeface="MS PGothic" panose="020B0600070205080204" pitchFamily="34" charset="-128"/>
                        </a:rPr>
                        <a:t>Resistance</a:t>
                      </a:r>
                    </a:p>
                  </a:txBody>
                  <a:tcPr marL="90001" marR="90001" marT="172571"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400" b="1" i="0" u="none" strike="noStrike" cap="none" normalizeH="0" baseline="0" dirty="0" smtClean="0">
                          <a:ln>
                            <a:noFill/>
                          </a:ln>
                          <a:solidFill>
                            <a:srgbClr val="000000"/>
                          </a:solidFill>
                          <a:effectLst/>
                          <a:latin typeface="Times New Roman" panose="02020603050405020304" pitchFamily="18" charset="0"/>
                          <a:ea typeface="MS PGothic" panose="020B0600070205080204" pitchFamily="34" charset="-128"/>
                        </a:rPr>
                        <a:t>Current (assume 7Kv)</a:t>
                      </a:r>
                    </a:p>
                  </a:txBody>
                  <a:tcPr marL="90001" marR="90001" marT="172571"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extLst>
                  <a:ext uri="{0D108BD9-81ED-4DB2-BD59-A6C34878D82A}">
                    <a16:rowId xmlns:a16="http://schemas.microsoft.com/office/drawing/2014/main" val="10000"/>
                  </a:ext>
                </a:extLst>
              </a:tr>
              <a:tr h="555307">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MS PGothic" panose="020B0600070205080204" pitchFamily="34" charset="-128"/>
                        </a:rPr>
                        <a:t>Wet skin</a:t>
                      </a:r>
                    </a:p>
                  </a:txBody>
                  <a:tcPr marL="90001" marR="90001" marT="237725"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MS PGothic" panose="020B0600070205080204" pitchFamily="34" charset="-128"/>
                        </a:rPr>
                        <a:t>1K ohms</a:t>
                      </a:r>
                    </a:p>
                  </a:txBody>
                  <a:tcPr marL="90001" marR="90001" marT="216199"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7 (unit: A)</a:t>
                      </a:r>
                    </a:p>
                  </a:txBody>
                  <a:tcPr marL="90001" marR="90001" marT="216199"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55307">
                <a:tc>
                  <a:txBody>
                    <a:bodyPr/>
                    <a:lstStyle/>
                    <a:p>
                      <a:pPr marL="0" marR="0" lvl="0" indent="0" algn="ctr" defTabSz="457200" rtl="0" eaLnBrk="1" fontAlgn="base" latinLnBrk="0" hangingPunct="1">
                        <a:lnSpc>
                          <a:spcPct val="7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MS PGothic" panose="020B0600070205080204" pitchFamily="34" charset="-128"/>
                        </a:rPr>
                        <a:t>Dry skin</a:t>
                      </a:r>
                    </a:p>
                  </a:txBody>
                  <a:tcPr marL="90001" marR="90001" marT="237725"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MS PGothic" panose="020B0600070205080204" pitchFamily="34" charset="-128"/>
                        </a:rPr>
                        <a:t>100~600K ohms</a:t>
                      </a:r>
                    </a:p>
                  </a:txBody>
                  <a:tcPr marL="90001" marR="90001" marT="216199"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11~70 (unit: mA)</a:t>
                      </a:r>
                    </a:p>
                  </a:txBody>
                  <a:tcPr marL="90001" marR="90001" marT="216199"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2" name="Rectangle 1"/>
          <p:cNvSpPr>
            <a:spLocks noChangeArrowheads="1"/>
          </p:cNvSpPr>
          <p:nvPr/>
        </p:nvSpPr>
        <p:spPr bwMode="auto">
          <a:xfrm>
            <a:off x="2362200" y="2708454"/>
            <a:ext cx="439812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Font typeface="Arial" panose="020B0604020202020204" pitchFamily="34" charset="0"/>
              <a:buNone/>
            </a:pPr>
            <a:r>
              <a:rPr lang="en-US" altLang="en-US" sz="3200" b="1" dirty="0" smtClean="0">
                <a:solidFill>
                  <a:srgbClr val="002060"/>
                </a:solidFill>
                <a:latin typeface="Times New Roman" panose="02020603050405020304" pitchFamily="18" charset="0"/>
                <a:hlinkClick r:id="rId3"/>
              </a:rPr>
              <a:t>Video - Electrical </a:t>
            </a:r>
            <a:r>
              <a:rPr lang="en-US" altLang="en-US" sz="3200" b="1" dirty="0">
                <a:solidFill>
                  <a:srgbClr val="002060"/>
                </a:solidFill>
                <a:latin typeface="Times New Roman" panose="02020603050405020304" pitchFamily="18" charset="0"/>
                <a:hlinkClick r:id="rId3"/>
              </a:rPr>
              <a:t>Shock</a:t>
            </a:r>
            <a:endParaRPr lang="en-US" altLang="en-US" sz="3200" b="1" dirty="0">
              <a:solidFill>
                <a:srgbClr val="002060"/>
              </a:solidFill>
              <a:latin typeface="Times New Roman" panose="02020603050405020304" pitchFamily="18" charset="0"/>
            </a:endParaRPr>
          </a:p>
        </p:txBody>
      </p:sp>
      <p:sp>
        <p:nvSpPr>
          <p:cNvPr id="13" name="Rectangle 12"/>
          <p:cNvSpPr/>
          <p:nvPr/>
        </p:nvSpPr>
        <p:spPr>
          <a:xfrm>
            <a:off x="228600" y="3530025"/>
            <a:ext cx="8192243" cy="584775"/>
          </a:xfrm>
          <a:prstGeom prst="rect">
            <a:avLst/>
          </a:prstGeom>
        </p:spPr>
        <p:txBody>
          <a:bodyPr wrap="none">
            <a:spAutoFit/>
          </a:bodyPr>
          <a:lstStyle/>
          <a:p>
            <a:r>
              <a:rPr lang="en-US" altLang="en-US" sz="3200" b="1" dirty="0" smtClean="0">
                <a:latin typeface="Times New Roman" panose="02020603050405020304" pitchFamily="18" charset="0"/>
                <a:cs typeface="Times New Roman" panose="02020603050405020304" pitchFamily="18" charset="0"/>
              </a:rPr>
              <a:t>Answer: </a:t>
            </a:r>
            <a:r>
              <a:rPr lang="en-US" altLang="en-US" sz="3200" dirty="0" smtClean="0">
                <a:latin typeface="Times New Roman" panose="02020603050405020304" pitchFamily="18" charset="0"/>
                <a:cs typeface="Times New Roman" panose="02020603050405020304" pitchFamily="18" charset="0"/>
              </a:rPr>
              <a:t>assume the power line voltage is 7Kv</a:t>
            </a:r>
            <a:endParaRPr lang="en-US" sz="3200" dirty="0"/>
          </a:p>
        </p:txBody>
      </p:sp>
    </p:spTree>
    <p:extLst>
      <p:ext uri="{BB962C8B-B14F-4D97-AF65-F5344CB8AC3E}">
        <p14:creationId xmlns:p14="http://schemas.microsoft.com/office/powerpoint/2010/main" val="2837948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503238"/>
            <a:ext cx="8229600"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A Case Study Discussion </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normAutofit/>
          </a:bodyPr>
          <a:lstStyle/>
          <a:p>
            <a:fld id="{CE4D45F6-FF50-4BC5-8A2D-899CD8EC2ED8}" type="slidenum">
              <a:rPr lang="en-US" smtClean="0"/>
              <a:t>28</a:t>
            </a:fld>
            <a:endParaRPr lang="en-US" dirty="0"/>
          </a:p>
        </p:txBody>
      </p:sp>
      <p:sp>
        <p:nvSpPr>
          <p:cNvPr id="18" name="Rounded Rectangle 7" descr="it includes the wet or dry hand condition" title="wet or dry hand"/>
          <p:cNvSpPr>
            <a:spLocks noChangeArrowheads="1"/>
          </p:cNvSpPr>
          <p:nvPr/>
        </p:nvSpPr>
        <p:spPr bwMode="auto">
          <a:xfrm>
            <a:off x="304800" y="2514600"/>
            <a:ext cx="2590800" cy="1676400"/>
          </a:xfrm>
          <a:prstGeom prst="roundRect">
            <a:avLst>
              <a:gd name="adj" fmla="val 1666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SzPct val="100000"/>
              <a:buFont typeface="Times New Roman" panose="02020603050405020304" pitchFamily="18" charset="0"/>
              <a:buNone/>
            </a:pPr>
            <a:endParaRPr lang="en-US" altLang="en-US" dirty="0">
              <a:cs typeface="Arial" panose="020B0604020202020204" pitchFamily="34" charset="0"/>
            </a:endParaRPr>
          </a:p>
        </p:txBody>
      </p:sp>
      <p:sp>
        <p:nvSpPr>
          <p:cNvPr id="19" name="Rectangle 11"/>
          <p:cNvSpPr>
            <a:spLocks noChangeArrowheads="1"/>
          </p:cNvSpPr>
          <p:nvPr/>
        </p:nvSpPr>
        <p:spPr bwMode="auto">
          <a:xfrm>
            <a:off x="356394" y="2946256"/>
            <a:ext cx="24876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Font typeface="Arial" panose="020B0604020202020204" pitchFamily="34" charset="0"/>
              <a:buNone/>
            </a:pPr>
            <a:r>
              <a:rPr lang="en-US" altLang="en-US" sz="2400" b="1" dirty="0">
                <a:solidFill>
                  <a:srgbClr val="FF0000"/>
                </a:solidFill>
                <a:latin typeface="Times New Roman" panose="02020603050405020304" pitchFamily="18" charset="0"/>
                <a:cs typeface="Times New Roman" panose="02020603050405020304" pitchFamily="18" charset="0"/>
              </a:rPr>
              <a:t>Wet or Dry hand </a:t>
            </a:r>
          </a:p>
        </p:txBody>
      </p:sp>
      <p:graphicFrame>
        <p:nvGraphicFramePr>
          <p:cNvPr id="20" name="Group 7" descr="It describes what damages will occur if a certain amount of current flows in human body" title="Consequences if current flow through human body"/>
          <p:cNvGraphicFramePr>
            <a:graphicFrameLocks noGrp="1"/>
          </p:cNvGraphicFramePr>
          <p:nvPr>
            <p:extLst>
              <p:ext uri="{D42A27DB-BD31-4B8C-83A1-F6EECF244321}">
                <p14:modId xmlns:p14="http://schemas.microsoft.com/office/powerpoint/2010/main" val="1531125921"/>
              </p:ext>
            </p:extLst>
          </p:nvPr>
        </p:nvGraphicFramePr>
        <p:xfrm>
          <a:off x="304800" y="1752600"/>
          <a:ext cx="8305800" cy="4589155"/>
        </p:xfrm>
        <a:graphic>
          <a:graphicData uri="http://schemas.openxmlformats.org/drawingml/2006/table">
            <a:tbl>
              <a:tblPr firstRow="1"/>
              <a:tblGrid>
                <a:gridCol w="2590800">
                  <a:extLst>
                    <a:ext uri="{9D8B030D-6E8A-4147-A177-3AD203B41FA5}">
                      <a16:colId xmlns:a16="http://schemas.microsoft.com/office/drawing/2014/main" val="20000"/>
                    </a:ext>
                  </a:extLst>
                </a:gridCol>
                <a:gridCol w="5715000">
                  <a:extLst>
                    <a:ext uri="{9D8B030D-6E8A-4147-A177-3AD203B41FA5}">
                      <a16:colId xmlns:a16="http://schemas.microsoft.com/office/drawing/2014/main" val="20001"/>
                    </a:ext>
                  </a:extLst>
                </a:gridCol>
              </a:tblGrid>
              <a:tr h="522344">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300" b="1" i="0" u="none" strike="noStrike" cap="none" normalizeH="0" baseline="0" dirty="0" smtClean="0">
                          <a:ln>
                            <a:noFill/>
                          </a:ln>
                          <a:solidFill>
                            <a:srgbClr val="000000"/>
                          </a:solidFill>
                          <a:effectLst/>
                          <a:latin typeface="Times New Roman" panose="02020603050405020304" pitchFamily="18" charset="0"/>
                          <a:ea typeface="MS PGothic" panose="020B0600070205080204" pitchFamily="34" charset="-128"/>
                        </a:rPr>
                        <a:t>Current in Human Body</a:t>
                      </a:r>
                    </a:p>
                  </a:txBody>
                  <a:tcPr marL="90001" marR="90001" marT="172476" marB="467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400" b="1" i="0" u="none" strike="noStrike" cap="none" normalizeH="0" baseline="0" dirty="0" smtClean="0">
                          <a:ln>
                            <a:noFill/>
                          </a:ln>
                          <a:solidFill>
                            <a:srgbClr val="000000"/>
                          </a:solidFill>
                          <a:effectLst/>
                          <a:latin typeface="Times New Roman" panose="02020603050405020304" pitchFamily="18" charset="0"/>
                          <a:ea typeface="MS PGothic" panose="020B0600070205080204" pitchFamily="34" charset="-128"/>
                        </a:rPr>
                        <a:t>Reaction</a:t>
                      </a:r>
                    </a:p>
                  </a:txBody>
                  <a:tcPr marL="90001" marR="90001" marT="172476" marB="467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extLst>
                  <a:ext uri="{0D108BD9-81ED-4DB2-BD59-A6C34878D82A}">
                    <a16:rowId xmlns:a16="http://schemas.microsoft.com/office/drawing/2014/main" val="10000"/>
                  </a:ext>
                </a:extLst>
              </a:tr>
              <a:tr h="619588">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4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MS PGothic" panose="020B0600070205080204" pitchFamily="34" charset="-128"/>
                        </a:rPr>
                        <a:t>5 mA</a:t>
                      </a:r>
                    </a:p>
                  </a:txBody>
                  <a:tcPr marL="90001" marR="90001" marT="237595" marB="467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l"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MS PGothic" panose="020B0600070205080204" pitchFamily="34" charset="-128"/>
                        </a:rPr>
                        <a:t>Slight shock, not painful but disturbing; average individual can let go.</a:t>
                      </a:r>
                    </a:p>
                  </a:txBody>
                  <a:tcPr marL="90001" marR="90001" marT="216081" marB="4677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6536">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6-25 mA (Women)</a:t>
                      </a:r>
                    </a:p>
                  </a:txBody>
                  <a:tcPr marL="91439" marR="91439"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Painful shock, loss of muscular control</a:t>
                      </a:r>
                    </a:p>
                  </a:txBody>
                  <a:tcPr marL="91439" marR="91439"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7199">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9-30 mA (men)</a:t>
                      </a:r>
                    </a:p>
                  </a:txBody>
                  <a:tcPr marL="91439" marR="91439"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Body freeze</a:t>
                      </a:r>
                    </a:p>
                  </a:txBody>
                  <a:tcPr marL="91439" marR="91439"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55199">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50-150 mA</a:t>
                      </a:r>
                    </a:p>
                  </a:txBody>
                  <a:tcPr marL="91439" marR="91439"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Extreme pain, respiratory arrest, severe muscular contractions. Death is possible.</a:t>
                      </a:r>
                    </a:p>
                  </a:txBody>
                  <a:tcPr marL="91439" marR="91439"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23912">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1-4.3 A</a:t>
                      </a:r>
                    </a:p>
                  </a:txBody>
                  <a:tcPr marL="91439" marR="91439"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Heart stop, muscular contraction, nerve damage, death likely</a:t>
                      </a:r>
                    </a:p>
                  </a:txBody>
                  <a:tcPr marL="91439" marR="91439"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79989">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10 A</a:t>
                      </a:r>
                    </a:p>
                  </a:txBody>
                  <a:tcPr marL="91439" marR="91439"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Cardiac arrest, severe burns, death probable</a:t>
                      </a:r>
                    </a:p>
                  </a:txBody>
                  <a:tcPr marL="91439" marR="91439" marT="45689" marB="456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21" name="Rectangle 7"/>
          <p:cNvSpPr>
            <a:spLocks noChangeArrowheads="1"/>
          </p:cNvSpPr>
          <p:nvPr/>
        </p:nvSpPr>
        <p:spPr bwMode="auto">
          <a:xfrm>
            <a:off x="152400" y="1143000"/>
            <a:ext cx="894715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eaLnBrk="1" hangingPunct="1">
              <a:buClr>
                <a:srgbClr val="3333FF"/>
              </a:buClr>
              <a:buFont typeface="Wingdings" panose="05000000000000000000" pitchFamily="2" charset="2"/>
              <a:buChar char="q"/>
            </a:pPr>
            <a:r>
              <a:rPr lang="en-US" altLang="en-US" sz="2800" dirty="0" smtClean="0">
                <a:latin typeface="Times New Roman" panose="02020603050405020304" pitchFamily="18" charset="0"/>
                <a:cs typeface="Times New Roman" panose="02020603050405020304" pitchFamily="18" charset="0"/>
              </a:rPr>
              <a:t> </a:t>
            </a:r>
            <a:r>
              <a:rPr lang="en-US" altLang="en-US" sz="3200" dirty="0" smtClean="0">
                <a:latin typeface="Times New Roman" panose="02020603050405020304" pitchFamily="18" charset="0"/>
                <a:cs typeface="Times New Roman" panose="02020603050405020304" pitchFamily="18" charset="0"/>
              </a:rPr>
              <a:t>Consequences if </a:t>
            </a:r>
            <a:r>
              <a:rPr lang="en-US" altLang="en-US" sz="3200" dirty="0">
                <a:latin typeface="Times New Roman" panose="02020603050405020304" pitchFamily="18" charset="0"/>
                <a:cs typeface="Times New Roman" panose="02020603050405020304" pitchFamily="18" charset="0"/>
              </a:rPr>
              <a:t>current flow </a:t>
            </a:r>
            <a:r>
              <a:rPr lang="en-US" altLang="en-US" sz="3200" dirty="0" smtClean="0">
                <a:latin typeface="Times New Roman" panose="02020603050405020304" pitchFamily="18" charset="0"/>
                <a:cs typeface="Times New Roman" panose="02020603050405020304" pitchFamily="18" charset="0"/>
              </a:rPr>
              <a:t>through </a:t>
            </a:r>
            <a:r>
              <a:rPr lang="en-US" altLang="en-US" sz="3200" dirty="0">
                <a:latin typeface="Times New Roman" panose="02020603050405020304" pitchFamily="18" charset="0"/>
                <a:cs typeface="Times New Roman" panose="02020603050405020304" pitchFamily="18" charset="0"/>
              </a:rPr>
              <a:t>human </a:t>
            </a:r>
            <a:r>
              <a:rPr lang="en-US" altLang="en-US" sz="3200" dirty="0" smtClean="0">
                <a:latin typeface="Times New Roman" panose="02020603050405020304" pitchFamily="18" charset="0"/>
                <a:cs typeface="Times New Roman" panose="02020603050405020304" pitchFamily="18" charset="0"/>
              </a:rPr>
              <a:t>body</a:t>
            </a:r>
            <a:endParaRPr lang="en-US" alt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21504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Title 1"/>
          <p:cNvSpPr>
            <a:spLocks noGrp="1"/>
          </p:cNvSpPr>
          <p:nvPr>
            <p:ph type="title"/>
          </p:nvPr>
        </p:nvSpPr>
        <p:spPr>
          <a:xfrm>
            <a:off x="228600" y="1128712"/>
            <a:ext cx="8610600" cy="1081088"/>
          </a:xfrm>
        </p:spPr>
        <p:txBody>
          <a:bodyPr>
            <a:normAutofit/>
          </a:bodyPr>
          <a:lstStyle/>
          <a:p>
            <a:pPr algn="just">
              <a:buClr>
                <a:srgbClr val="3333FF"/>
              </a:buClr>
            </a:pPr>
            <a:r>
              <a:rPr lang="en-US" altLang="en-US" sz="3200" dirty="0" smtClean="0">
                <a:solidFill>
                  <a:schemeClr val="tx1"/>
                </a:solidFill>
                <a:latin typeface="Times New Roman" panose="02020603050405020304" pitchFamily="18" charset="0"/>
                <a:cs typeface="Times New Roman" panose="02020603050405020304" pitchFamily="18" charset="0"/>
              </a:rPr>
              <a:t>Q3</a:t>
            </a:r>
            <a:r>
              <a:rPr lang="en-US" altLang="en-US" sz="3200" b="0" dirty="0" smtClean="0">
                <a:solidFill>
                  <a:schemeClr val="tx1"/>
                </a:solidFill>
                <a:latin typeface="Times New Roman" panose="02020603050405020304" pitchFamily="18" charset="0"/>
                <a:cs typeface="Times New Roman" panose="02020603050405020304" pitchFamily="18" charset="0"/>
              </a:rPr>
              <a:t>: Can people touch down power lines by a stick, pole, or broom?</a:t>
            </a:r>
          </a:p>
        </p:txBody>
      </p:sp>
      <p:sp>
        <p:nvSpPr>
          <p:cNvPr id="54276" name="Content Placeholder 2"/>
          <p:cNvSpPr>
            <a:spLocks noGrp="1"/>
          </p:cNvSpPr>
          <p:nvPr>
            <p:ph sz="half" idx="1"/>
          </p:nvPr>
        </p:nvSpPr>
        <p:spPr>
          <a:xfrm>
            <a:off x="381000" y="2575217"/>
            <a:ext cx="4724400" cy="2366115"/>
          </a:xfrm>
        </p:spPr>
        <p:txBody>
          <a:bodyPr>
            <a:normAutofit/>
          </a:bodyPr>
          <a:lstStyle/>
          <a:p>
            <a:pPr marL="0" indent="0">
              <a:buNone/>
            </a:pPr>
            <a:r>
              <a:rPr lang="en-US" altLang="en-US" sz="3200" b="1" dirty="0" smtClean="0">
                <a:latin typeface="Times New Roman" panose="02020603050405020304" pitchFamily="18" charset="0"/>
                <a:cs typeface="Times New Roman" panose="02020603050405020304" pitchFamily="18" charset="0"/>
              </a:rPr>
              <a:t>Answer</a:t>
            </a:r>
            <a:r>
              <a:rPr lang="en-US" altLang="en-US" sz="3200" dirty="0" smtClean="0">
                <a:latin typeface="Times New Roman" panose="02020603050405020304" pitchFamily="18" charset="0"/>
                <a:cs typeface="Times New Roman" panose="02020603050405020304" pitchFamily="18" charset="0"/>
              </a:rPr>
              <a:t>: No</a:t>
            </a:r>
          </a:p>
          <a:p>
            <a:pPr marL="0" indent="0">
              <a:buNone/>
            </a:pPr>
            <a:endParaRPr lang="en-US" altLang="en-US" sz="1200" dirty="0" smtClean="0">
              <a:latin typeface="Times New Roman" panose="02020603050405020304" pitchFamily="18" charset="0"/>
              <a:cs typeface="Times New Roman" panose="02020603050405020304" pitchFamily="18" charset="0"/>
            </a:endParaRPr>
          </a:p>
          <a:p>
            <a:pPr marL="0" indent="0">
              <a:buNone/>
            </a:pPr>
            <a:r>
              <a:rPr lang="en-US" altLang="en-US" dirty="0" smtClean="0">
                <a:latin typeface="Times New Roman" panose="02020603050405020304" pitchFamily="18" charset="0"/>
                <a:cs typeface="Times New Roman" panose="02020603050405020304" pitchFamily="18" charset="0"/>
              </a:rPr>
              <a:t>Not safe to use traditional non-conducting materials to touch power lines.</a:t>
            </a:r>
          </a:p>
        </p:txBody>
      </p:sp>
      <p:sp>
        <p:nvSpPr>
          <p:cNvPr id="3" name="Slide Number Placeholder 2"/>
          <p:cNvSpPr>
            <a:spLocks noGrp="1"/>
          </p:cNvSpPr>
          <p:nvPr>
            <p:ph type="sldNum" sz="quarter" idx="12"/>
          </p:nvPr>
        </p:nvSpPr>
        <p:spPr>
          <a:xfrm>
            <a:off x="7086600" y="6299200"/>
            <a:ext cx="2057400" cy="365125"/>
          </a:xfrm>
        </p:spPr>
        <p:txBody>
          <a:bodyPr>
            <a:normAutofit/>
          </a:bodyPr>
          <a:lstStyle/>
          <a:p>
            <a:fld id="{CE4D45F6-FF50-4BC5-8A2D-899CD8EC2ED8}" type="slidenum">
              <a:rPr lang="en-US" smtClean="0"/>
              <a:t>29</a:t>
            </a:fld>
            <a:endParaRPr lang="en-US" dirty="0"/>
          </a:p>
        </p:txBody>
      </p:sp>
      <p:pic>
        <p:nvPicPr>
          <p:cNvPr id="2" name="Picture 1" descr="It illustrates the hazards of touching power lines" title="touch power lin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523375" y="1861066"/>
            <a:ext cx="5239625" cy="4768334"/>
          </a:xfrm>
          <a:prstGeom prst="rect">
            <a:avLst/>
          </a:prstGeom>
        </p:spPr>
      </p:pic>
      <p:sp>
        <p:nvSpPr>
          <p:cNvPr id="7" name="Rectangle 13"/>
          <p:cNvSpPr>
            <a:spLocks noChangeArrowheads="1"/>
          </p:cNvSpPr>
          <p:nvPr/>
        </p:nvSpPr>
        <p:spPr bwMode="auto">
          <a:xfrm>
            <a:off x="4533900" y="4039494"/>
            <a:ext cx="88678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panose="020B0604020202020204" pitchFamily="34" charset="0"/>
              <a:buNone/>
            </a:pPr>
            <a:r>
              <a:rPr lang="en-US" altLang="en-US" sz="9600" b="1" dirty="0">
                <a:solidFill>
                  <a:srgbClr val="FF0000"/>
                </a:solidFill>
                <a:latin typeface="Times New Roman" panose="02020603050405020304" pitchFamily="18" charset="0"/>
                <a:cs typeface="Times New Roman" panose="02020603050405020304" pitchFamily="18" charset="0"/>
              </a:rPr>
              <a:t>×</a:t>
            </a:r>
            <a:endParaRPr lang="en-US" altLang="en-US" sz="9600" b="1" dirty="0">
              <a:solidFill>
                <a:srgbClr val="FF0000"/>
              </a:solidFill>
            </a:endParaRPr>
          </a:p>
        </p:txBody>
      </p:sp>
      <p:sp>
        <p:nvSpPr>
          <p:cNvPr id="9" name="Title 1"/>
          <p:cNvSpPr txBox="1">
            <a:spLocks/>
          </p:cNvSpPr>
          <p:nvPr/>
        </p:nvSpPr>
        <p:spPr>
          <a:xfrm>
            <a:off x="457200" y="457200"/>
            <a:ext cx="8229600" cy="715962"/>
          </a:xfrm>
          <a:prstGeom prst="rect">
            <a:avLst/>
          </a:prstGeom>
        </p:spPr>
        <p:txBody>
          <a:bodyPr/>
          <a:lstStyle>
            <a:lvl1pPr algn="ctr" rtl="0" eaLnBrk="1" fontAlgn="base" hangingPunct="1">
              <a:spcBef>
                <a:spcPct val="0"/>
              </a:spcBef>
              <a:spcAft>
                <a:spcPct val="0"/>
              </a:spcAft>
              <a:defRPr sz="4000" b="1">
                <a:solidFill>
                  <a:schemeClr val="accent2"/>
                </a:solidFill>
                <a:latin typeface="+mj-lt"/>
                <a:ea typeface="+mj-ea"/>
                <a:cs typeface="+mj-cs"/>
              </a:defRPr>
            </a:lvl1pPr>
            <a:lvl2pPr algn="ctr" rtl="0" eaLnBrk="1" fontAlgn="base" hangingPunct="1">
              <a:spcBef>
                <a:spcPct val="0"/>
              </a:spcBef>
              <a:spcAft>
                <a:spcPct val="0"/>
              </a:spcAft>
              <a:defRPr sz="4000" b="1">
                <a:solidFill>
                  <a:schemeClr val="accent2"/>
                </a:solidFill>
                <a:latin typeface="Arial" charset="0"/>
              </a:defRPr>
            </a:lvl2pPr>
            <a:lvl3pPr algn="ctr" rtl="0" eaLnBrk="1" fontAlgn="base" hangingPunct="1">
              <a:spcBef>
                <a:spcPct val="0"/>
              </a:spcBef>
              <a:spcAft>
                <a:spcPct val="0"/>
              </a:spcAft>
              <a:defRPr sz="4000" b="1">
                <a:solidFill>
                  <a:schemeClr val="accent2"/>
                </a:solidFill>
                <a:latin typeface="Arial" charset="0"/>
              </a:defRPr>
            </a:lvl3pPr>
            <a:lvl4pPr algn="ctr" rtl="0" eaLnBrk="1" fontAlgn="base" hangingPunct="1">
              <a:spcBef>
                <a:spcPct val="0"/>
              </a:spcBef>
              <a:spcAft>
                <a:spcPct val="0"/>
              </a:spcAft>
              <a:defRPr sz="4000" b="1">
                <a:solidFill>
                  <a:schemeClr val="accent2"/>
                </a:solidFill>
                <a:latin typeface="Arial" charset="0"/>
              </a:defRPr>
            </a:lvl4pPr>
            <a:lvl5pPr algn="ctr" rtl="0" eaLnBrk="1" fontAlgn="base" hangingPunct="1">
              <a:spcBef>
                <a:spcPct val="0"/>
              </a:spcBef>
              <a:spcAft>
                <a:spcPct val="0"/>
              </a:spcAft>
              <a:defRPr sz="4000" b="1">
                <a:solidFill>
                  <a:schemeClr val="accent2"/>
                </a:solidFill>
                <a:latin typeface="Arial" charset="0"/>
              </a:defRPr>
            </a:lvl5pPr>
            <a:lvl6pPr marL="457200" algn="ctr" rtl="0" eaLnBrk="1" fontAlgn="base" hangingPunct="1">
              <a:spcBef>
                <a:spcPct val="0"/>
              </a:spcBef>
              <a:spcAft>
                <a:spcPct val="0"/>
              </a:spcAft>
              <a:defRPr sz="4000" b="1">
                <a:solidFill>
                  <a:schemeClr val="accent2"/>
                </a:solidFill>
                <a:latin typeface="Arial" charset="0"/>
              </a:defRPr>
            </a:lvl6pPr>
            <a:lvl7pPr marL="914400" algn="ctr" rtl="0" eaLnBrk="1" fontAlgn="base" hangingPunct="1">
              <a:spcBef>
                <a:spcPct val="0"/>
              </a:spcBef>
              <a:spcAft>
                <a:spcPct val="0"/>
              </a:spcAft>
              <a:defRPr sz="4000" b="1">
                <a:solidFill>
                  <a:schemeClr val="accent2"/>
                </a:solidFill>
                <a:latin typeface="Arial" charset="0"/>
              </a:defRPr>
            </a:lvl7pPr>
            <a:lvl8pPr marL="1371600" algn="ctr" rtl="0" eaLnBrk="1" fontAlgn="base" hangingPunct="1">
              <a:spcBef>
                <a:spcPct val="0"/>
              </a:spcBef>
              <a:spcAft>
                <a:spcPct val="0"/>
              </a:spcAft>
              <a:defRPr sz="4000" b="1">
                <a:solidFill>
                  <a:schemeClr val="accent2"/>
                </a:solidFill>
                <a:latin typeface="Arial" charset="0"/>
              </a:defRPr>
            </a:lvl8pPr>
            <a:lvl9pPr marL="1828800" algn="ctr" rtl="0" eaLnBrk="1" fontAlgn="base" hangingPunct="1">
              <a:spcBef>
                <a:spcPct val="0"/>
              </a:spcBef>
              <a:spcAft>
                <a:spcPct val="0"/>
              </a:spcAft>
              <a:defRPr sz="4000" b="1">
                <a:solidFill>
                  <a:schemeClr val="accent2"/>
                </a:solidFill>
                <a:latin typeface="Arial" charset="0"/>
              </a:defRPr>
            </a:lvl9pPr>
          </a:lstStyle>
          <a:p>
            <a:r>
              <a:rPr lang="en-GB" altLang="en-US" kern="0" dirty="0" smtClean="0">
                <a:latin typeface="Times New Roman" panose="02020603050405020304" pitchFamily="18" charset="0"/>
                <a:ea typeface="SimSun" panose="02010600030101010101" pitchFamily="2" charset="-122"/>
                <a:cs typeface="AR PL UMing HK" charset="0"/>
              </a:rPr>
              <a:t>A Case Study Discussion 3</a:t>
            </a:r>
            <a:endParaRPr lang="en-US" altLang="en-US" kern="0" dirty="0" smtClean="0">
              <a:ea typeface="SimSun" panose="02010600030101010101" pitchFamily="2" charset="-122"/>
              <a:cs typeface="AR PL UMing HK" charset="0"/>
            </a:endParaRPr>
          </a:p>
        </p:txBody>
      </p:sp>
    </p:spTree>
    <p:extLst>
      <p:ext uri="{BB962C8B-B14F-4D97-AF65-F5344CB8AC3E}">
        <p14:creationId xmlns:p14="http://schemas.microsoft.com/office/powerpoint/2010/main" val="1947412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27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457200" y="457200"/>
            <a:ext cx="8229600"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Objectives</a:t>
            </a:r>
            <a:endParaRPr lang="en-US" altLang="en-US" dirty="0" smtClean="0"/>
          </a:p>
        </p:txBody>
      </p:sp>
      <p:sp>
        <p:nvSpPr>
          <p:cNvPr id="25605" name="Content Placeholder 2"/>
          <p:cNvSpPr>
            <a:spLocks noGrp="1"/>
          </p:cNvSpPr>
          <p:nvPr>
            <p:ph idx="1"/>
          </p:nvPr>
        </p:nvSpPr>
        <p:spPr>
          <a:xfrm>
            <a:off x="533400" y="1447800"/>
            <a:ext cx="8305800" cy="4038600"/>
          </a:xfrm>
        </p:spPr>
        <p:txBody>
          <a:bodyPr/>
          <a:lstStyle/>
          <a:p>
            <a:pPr algn="just">
              <a:buClr>
                <a:srgbClr val="3333FF"/>
              </a:buClr>
              <a:buFont typeface="Wingdings" panose="05000000000000000000" pitchFamily="2" charset="2"/>
              <a:buChar char="q"/>
            </a:pPr>
            <a:r>
              <a:rPr lang="en-US" altLang="en-US" dirty="0" smtClean="0">
                <a:latin typeface="Times New Roman" panose="02020603050405020304" pitchFamily="18" charset="0"/>
                <a:cs typeface="Times New Roman" panose="02020603050405020304" pitchFamily="18" charset="0"/>
              </a:rPr>
              <a:t> Understand basic concepts of electricity</a:t>
            </a:r>
          </a:p>
          <a:p>
            <a:pPr algn="just">
              <a:buClr>
                <a:srgbClr val="3333FF"/>
              </a:buClr>
              <a:buFont typeface="Wingdings" panose="05000000000000000000" pitchFamily="2" charset="2"/>
              <a:buChar char="q"/>
            </a:pPr>
            <a:endParaRPr lang="en-US" altLang="en-US" dirty="0" smtClean="0">
              <a:latin typeface="Times New Roman" panose="02020603050405020304" pitchFamily="18" charset="0"/>
              <a:cs typeface="Times New Roman" panose="02020603050405020304" pitchFamily="18" charset="0"/>
            </a:endParaRPr>
          </a:p>
          <a:p>
            <a:pPr algn="just">
              <a:buClr>
                <a:srgbClr val="3333FF"/>
              </a:buClr>
              <a:buFont typeface="Wingdings" panose="05000000000000000000" pitchFamily="2" charset="2"/>
              <a:buChar char="q"/>
            </a:pPr>
            <a:r>
              <a:rPr lang="en-US" altLang="en-US" dirty="0" smtClean="0">
                <a:latin typeface="Times New Roman" panose="02020603050405020304" pitchFamily="18" charset="0"/>
                <a:cs typeface="Times New Roman" panose="02020603050405020304" pitchFamily="18" charset="0"/>
              </a:rPr>
              <a:t> Recognize major types of electrical hazards in construction workplaces</a:t>
            </a:r>
          </a:p>
          <a:p>
            <a:pPr algn="just">
              <a:buClr>
                <a:srgbClr val="3333FF"/>
              </a:buClr>
              <a:buFont typeface="Wingdings" panose="05000000000000000000" pitchFamily="2" charset="2"/>
              <a:buChar char="q"/>
            </a:pPr>
            <a:endParaRPr lang="en-US" altLang="en-US" dirty="0" smtClean="0">
              <a:latin typeface="Times New Roman" panose="02020603050405020304" pitchFamily="18" charset="0"/>
              <a:cs typeface="Times New Roman" panose="02020603050405020304" pitchFamily="18" charset="0"/>
            </a:endParaRPr>
          </a:p>
          <a:p>
            <a:pPr algn="just">
              <a:buClr>
                <a:srgbClr val="3333FF"/>
              </a:buClr>
              <a:buFont typeface="Wingdings" panose="05000000000000000000" pitchFamily="2" charset="2"/>
              <a:buChar char="q"/>
            </a:pPr>
            <a:r>
              <a:rPr lang="en-US" altLang="en-US" dirty="0" smtClean="0">
                <a:latin typeface="Times New Roman" panose="02020603050405020304" pitchFamily="18" charset="0"/>
                <a:cs typeface="Times New Roman" panose="02020603050405020304" pitchFamily="18" charset="0"/>
              </a:rPr>
              <a:t> Identify and prevent electrical accidents at construction sites</a:t>
            </a:r>
          </a:p>
          <a:p>
            <a:pPr algn="just">
              <a:buClr>
                <a:srgbClr val="3333FF"/>
              </a:buClr>
              <a:buFont typeface="Wingdings" panose="05000000000000000000" pitchFamily="2" charset="2"/>
              <a:buChar char="q"/>
            </a:pPr>
            <a:endParaRPr lang="en-US" altLang="en-US" sz="2000" dirty="0" smtClean="0">
              <a:latin typeface="Times New Roman" panose="02020603050405020304" pitchFamily="18" charset="0"/>
              <a:cs typeface="Times New Roman" panose="02020603050405020304" pitchFamily="18" charset="0"/>
            </a:endParaRPr>
          </a:p>
          <a:p>
            <a:pPr algn="just">
              <a:buClr>
                <a:srgbClr val="3333FF"/>
              </a:buClr>
              <a:buFont typeface="Wingdings" panose="05000000000000000000" pitchFamily="2" charset="2"/>
              <a:buChar char="q"/>
            </a:pPr>
            <a:endParaRPr lang="en-US" altLang="en-US" sz="2000" dirty="0" smtClean="0">
              <a:latin typeface="Times New Roman" panose="02020603050405020304" pitchFamily="18" charset="0"/>
              <a:cs typeface="Times New Roman" panose="02020603050405020304" pitchFamily="18" charset="0"/>
            </a:endParaRPr>
          </a:p>
          <a:p>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normAutofit/>
          </a:bodyPr>
          <a:lstStyle/>
          <a:p>
            <a:fld id="{CE4D45F6-FF50-4BC5-8A2D-899CD8EC2ED8}" type="slidenum">
              <a:rPr lang="en-US" smtClean="0"/>
              <a:t>3</a:t>
            </a:fld>
            <a:endParaRPr lang="en-US" dirty="0"/>
          </a:p>
        </p:txBody>
      </p:sp>
    </p:spTree>
    <p:extLst>
      <p:ext uri="{BB962C8B-B14F-4D97-AF65-F5344CB8AC3E}">
        <p14:creationId xmlns:p14="http://schemas.microsoft.com/office/powerpoint/2010/main" val="15462757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4295"/>
            <a:ext cx="9144000" cy="533400"/>
          </a:xfrm>
        </p:spPr>
        <p:txBody>
          <a:bodyPr rtlCol="0">
            <a:noAutofit/>
          </a:bodyPr>
          <a:lstStyle/>
          <a:p>
            <a:pPr fontAlgn="auto">
              <a:spcAft>
                <a:spcPts val="0"/>
              </a:spcAft>
              <a:defRPr/>
            </a:pPr>
            <a:r>
              <a:rPr lang="en-US" altLang="en-US" sz="3200" dirty="0" smtClean="0">
                <a:solidFill>
                  <a:schemeClr val="tx1"/>
                </a:solidFill>
                <a:latin typeface="Times New Roman" panose="02020603050405020304" pitchFamily="18" charset="0"/>
                <a:cs typeface="Times New Roman" panose="02020603050405020304" pitchFamily="18" charset="0"/>
              </a:rPr>
              <a:t>Q4:</a:t>
            </a:r>
            <a:r>
              <a:rPr lang="en-US" altLang="en-US" sz="3200" b="0" dirty="0" smtClean="0">
                <a:latin typeface="Times New Roman" panose="02020603050405020304" pitchFamily="18" charset="0"/>
                <a:cs typeface="Times New Roman" panose="02020603050405020304" pitchFamily="18" charset="0"/>
              </a:rPr>
              <a:t> </a:t>
            </a:r>
            <a:r>
              <a:rPr lang="en-US" altLang="en-US" sz="3200" b="0" dirty="0">
                <a:solidFill>
                  <a:schemeClr val="tx1"/>
                </a:solidFill>
                <a:latin typeface="Times New Roman" panose="02020603050405020304" pitchFamily="18" charset="0"/>
                <a:cs typeface="Times New Roman" panose="02020603050405020304" pitchFamily="18" charset="0"/>
              </a:rPr>
              <a:t>Can the car driver touch </a:t>
            </a:r>
            <a:r>
              <a:rPr lang="en-US" altLang="en-US" sz="3200" b="0" dirty="0" smtClean="0">
                <a:solidFill>
                  <a:schemeClr val="tx1"/>
                </a:solidFill>
                <a:latin typeface="Times New Roman" panose="02020603050405020304" pitchFamily="18" charset="0"/>
                <a:cs typeface="Times New Roman" panose="02020603050405020304" pitchFamily="18" charset="0"/>
              </a:rPr>
              <a:t>car </a:t>
            </a:r>
            <a:r>
              <a:rPr lang="en-US" altLang="en-US" sz="3200" b="0" dirty="0">
                <a:solidFill>
                  <a:schemeClr val="tx1"/>
                </a:solidFill>
                <a:latin typeface="Times New Roman" panose="02020603050405020304" pitchFamily="18" charset="0"/>
                <a:cs typeface="Times New Roman" panose="02020603050405020304" pitchFamily="18" charset="0"/>
              </a:rPr>
              <a:t>frame or </a:t>
            </a:r>
            <a:r>
              <a:rPr lang="en-US" altLang="en-US" sz="3200" b="0" dirty="0" smtClean="0">
                <a:solidFill>
                  <a:schemeClr val="tx1"/>
                </a:solidFill>
                <a:latin typeface="Times New Roman" panose="02020603050405020304" pitchFamily="18" charset="0"/>
                <a:cs typeface="Times New Roman" panose="02020603050405020304" pitchFamily="18" charset="0"/>
              </a:rPr>
              <a:t>metal </a:t>
            </a:r>
            <a:r>
              <a:rPr lang="en-US" altLang="en-US" sz="3200" b="0" dirty="0">
                <a:solidFill>
                  <a:schemeClr val="tx1"/>
                </a:solidFill>
                <a:latin typeface="Times New Roman" panose="02020603050405020304" pitchFamily="18" charset="0"/>
                <a:cs typeface="Times New Roman" panose="02020603050405020304" pitchFamily="18" charset="0"/>
              </a:rPr>
              <a:t>parts</a:t>
            </a:r>
            <a:r>
              <a:rPr lang="en-US" altLang="en-US" sz="3200" b="0" dirty="0" smtClean="0">
                <a:solidFill>
                  <a:schemeClr val="tx1"/>
                </a:solidFill>
                <a:latin typeface="Times New Roman" panose="02020603050405020304" pitchFamily="18" charset="0"/>
                <a:cs typeface="Times New Roman" panose="02020603050405020304" pitchFamily="18" charset="0"/>
              </a:rPr>
              <a:t>?</a:t>
            </a:r>
            <a:endParaRPr lang="en-US" dirty="0">
              <a:solidFill>
                <a:schemeClr val="tx1"/>
              </a:solidFill>
            </a:endParaRPr>
          </a:p>
        </p:txBody>
      </p:sp>
      <p:sp>
        <p:nvSpPr>
          <p:cNvPr id="56325" name="Content Placeholder 2"/>
          <p:cNvSpPr>
            <a:spLocks noGrp="1"/>
          </p:cNvSpPr>
          <p:nvPr>
            <p:ph sz="half" idx="1"/>
          </p:nvPr>
        </p:nvSpPr>
        <p:spPr>
          <a:xfrm>
            <a:off x="152400" y="2196929"/>
            <a:ext cx="4635500" cy="1885214"/>
          </a:xfrm>
        </p:spPr>
        <p:txBody>
          <a:bodyPr/>
          <a:lstStyle/>
          <a:p>
            <a:pPr marL="0" indent="0" algn="just">
              <a:lnSpc>
                <a:spcPct val="100000"/>
              </a:lnSpc>
              <a:spcBef>
                <a:spcPts val="0"/>
              </a:spcBef>
              <a:buClr>
                <a:srgbClr val="3333FF"/>
              </a:buClr>
              <a:buFont typeface="Arial" panose="020B0604020202020204" pitchFamily="34" charset="0"/>
              <a:buNone/>
            </a:pPr>
            <a:r>
              <a:rPr lang="en-US" altLang="en-US" sz="3200" b="1" dirty="0" smtClean="0">
                <a:latin typeface="Times New Roman" panose="02020603050405020304" pitchFamily="18" charset="0"/>
                <a:cs typeface="Times New Roman" panose="02020603050405020304" pitchFamily="18" charset="0"/>
              </a:rPr>
              <a:t>Answer</a:t>
            </a:r>
            <a:r>
              <a:rPr lang="en-US" altLang="en-US" sz="3200" dirty="0" smtClean="0">
                <a:latin typeface="Times New Roman" panose="02020603050405020304" pitchFamily="18" charset="0"/>
                <a:cs typeface="Times New Roman" panose="02020603050405020304" pitchFamily="18" charset="0"/>
              </a:rPr>
              <a:t>: No</a:t>
            </a:r>
            <a:endParaRPr lang="en-US" altLang="en-US" sz="3200" dirty="0">
              <a:latin typeface="Times New Roman" panose="02020603050405020304" pitchFamily="18" charset="0"/>
              <a:cs typeface="Times New Roman" panose="02020603050405020304" pitchFamily="18" charset="0"/>
            </a:endParaRPr>
          </a:p>
          <a:p>
            <a:pPr marL="0" indent="0" algn="just">
              <a:lnSpc>
                <a:spcPct val="100000"/>
              </a:lnSpc>
              <a:spcBef>
                <a:spcPts val="0"/>
              </a:spcBef>
              <a:buClr>
                <a:srgbClr val="3333FF"/>
              </a:buClr>
              <a:buFont typeface="Arial" panose="020B0604020202020204" pitchFamily="34" charset="0"/>
              <a:buNone/>
            </a:pPr>
            <a:endParaRPr lang="en-US" altLang="en-US" dirty="0" smtClean="0">
              <a:latin typeface="Times New Roman" panose="02020603050405020304" pitchFamily="18" charset="0"/>
              <a:cs typeface="Times New Roman" panose="02020603050405020304" pitchFamily="18" charset="0"/>
            </a:endParaRPr>
          </a:p>
          <a:p>
            <a:pPr marL="0" indent="0" algn="just">
              <a:lnSpc>
                <a:spcPct val="100000"/>
              </a:lnSpc>
              <a:spcBef>
                <a:spcPts val="0"/>
              </a:spcBef>
              <a:buClr>
                <a:srgbClr val="3333FF"/>
              </a:buClr>
              <a:buFont typeface="Arial" panose="020B0604020202020204" pitchFamily="34" charset="0"/>
              <a:buNone/>
            </a:pPr>
            <a:r>
              <a:rPr lang="en-US" altLang="en-US" dirty="0">
                <a:latin typeface="Times New Roman" panose="02020603050405020304" pitchFamily="18" charset="0"/>
                <a:cs typeface="Times New Roman" panose="02020603050405020304" pitchFamily="18" charset="0"/>
              </a:rPr>
              <a:t>M</a:t>
            </a:r>
            <a:r>
              <a:rPr lang="en-US" altLang="en-US" dirty="0" smtClean="0">
                <a:latin typeface="Times New Roman" panose="02020603050405020304" pitchFamily="18" charset="0"/>
                <a:cs typeface="Times New Roman" panose="02020603050405020304" pitchFamily="18" charset="0"/>
              </a:rPr>
              <a:t>etal frame of the car would be charged with electricity</a:t>
            </a:r>
          </a:p>
        </p:txBody>
      </p:sp>
      <p:sp>
        <p:nvSpPr>
          <p:cNvPr id="3" name="Slide Number Placeholder 2"/>
          <p:cNvSpPr>
            <a:spLocks noGrp="1"/>
          </p:cNvSpPr>
          <p:nvPr>
            <p:ph type="sldNum" sz="quarter" idx="12"/>
          </p:nvPr>
        </p:nvSpPr>
        <p:spPr>
          <a:xfrm>
            <a:off x="7086600" y="6299200"/>
            <a:ext cx="2057400" cy="365125"/>
          </a:xfrm>
        </p:spPr>
        <p:txBody>
          <a:bodyPr>
            <a:normAutofit/>
          </a:bodyPr>
          <a:lstStyle/>
          <a:p>
            <a:fld id="{CE4D45F6-FF50-4BC5-8A2D-899CD8EC2ED8}" type="slidenum">
              <a:rPr lang="en-US" smtClean="0"/>
              <a:t>30</a:t>
            </a:fld>
            <a:endParaRPr lang="en-US" dirty="0"/>
          </a:p>
        </p:txBody>
      </p:sp>
      <p:pic>
        <p:nvPicPr>
          <p:cNvPr id="4" name="Picture 3" descr="It illustrates the hazards of touching power lines" title="hazard of touching power line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92860" y="1739729"/>
            <a:ext cx="4389140" cy="4889671"/>
          </a:xfrm>
          <a:prstGeom prst="rect">
            <a:avLst/>
          </a:prstGeom>
        </p:spPr>
      </p:pic>
      <p:sp>
        <p:nvSpPr>
          <p:cNvPr id="8" name="Rectangle 13"/>
          <p:cNvSpPr>
            <a:spLocks noChangeArrowheads="1"/>
          </p:cNvSpPr>
          <p:nvPr/>
        </p:nvSpPr>
        <p:spPr bwMode="auto">
          <a:xfrm>
            <a:off x="4247246" y="3836547"/>
            <a:ext cx="88678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panose="020B0604020202020204" pitchFamily="34" charset="0"/>
              <a:buNone/>
            </a:pPr>
            <a:r>
              <a:rPr lang="en-US" altLang="en-US" sz="9600" b="1" dirty="0">
                <a:solidFill>
                  <a:srgbClr val="FF0000"/>
                </a:solidFill>
                <a:latin typeface="Times New Roman" panose="02020603050405020304" pitchFamily="18" charset="0"/>
                <a:cs typeface="Times New Roman" panose="02020603050405020304" pitchFamily="18" charset="0"/>
              </a:rPr>
              <a:t>×</a:t>
            </a:r>
            <a:endParaRPr lang="en-US" altLang="en-US" sz="9600" b="1" dirty="0">
              <a:solidFill>
                <a:srgbClr val="FF0000"/>
              </a:solidFill>
            </a:endParaRPr>
          </a:p>
        </p:txBody>
      </p:sp>
      <p:sp>
        <p:nvSpPr>
          <p:cNvPr id="10" name="Title 1"/>
          <p:cNvSpPr txBox="1">
            <a:spLocks/>
          </p:cNvSpPr>
          <p:nvPr/>
        </p:nvSpPr>
        <p:spPr>
          <a:xfrm>
            <a:off x="457200" y="457200"/>
            <a:ext cx="8229600" cy="715962"/>
          </a:xfrm>
          <a:prstGeom prst="rect">
            <a:avLst/>
          </a:prstGeom>
        </p:spPr>
        <p:txBody>
          <a:bodyPr/>
          <a:lstStyle>
            <a:lvl1pPr algn="ctr" rtl="0" eaLnBrk="1" fontAlgn="base" hangingPunct="1">
              <a:spcBef>
                <a:spcPct val="0"/>
              </a:spcBef>
              <a:spcAft>
                <a:spcPct val="0"/>
              </a:spcAft>
              <a:defRPr sz="4000" b="1">
                <a:solidFill>
                  <a:schemeClr val="accent2"/>
                </a:solidFill>
                <a:latin typeface="+mj-lt"/>
                <a:ea typeface="+mj-ea"/>
                <a:cs typeface="+mj-cs"/>
              </a:defRPr>
            </a:lvl1pPr>
            <a:lvl2pPr algn="ctr" rtl="0" eaLnBrk="1" fontAlgn="base" hangingPunct="1">
              <a:spcBef>
                <a:spcPct val="0"/>
              </a:spcBef>
              <a:spcAft>
                <a:spcPct val="0"/>
              </a:spcAft>
              <a:defRPr sz="4000" b="1">
                <a:solidFill>
                  <a:schemeClr val="accent2"/>
                </a:solidFill>
                <a:latin typeface="Arial" charset="0"/>
              </a:defRPr>
            </a:lvl2pPr>
            <a:lvl3pPr algn="ctr" rtl="0" eaLnBrk="1" fontAlgn="base" hangingPunct="1">
              <a:spcBef>
                <a:spcPct val="0"/>
              </a:spcBef>
              <a:spcAft>
                <a:spcPct val="0"/>
              </a:spcAft>
              <a:defRPr sz="4000" b="1">
                <a:solidFill>
                  <a:schemeClr val="accent2"/>
                </a:solidFill>
                <a:latin typeface="Arial" charset="0"/>
              </a:defRPr>
            </a:lvl3pPr>
            <a:lvl4pPr algn="ctr" rtl="0" eaLnBrk="1" fontAlgn="base" hangingPunct="1">
              <a:spcBef>
                <a:spcPct val="0"/>
              </a:spcBef>
              <a:spcAft>
                <a:spcPct val="0"/>
              </a:spcAft>
              <a:defRPr sz="4000" b="1">
                <a:solidFill>
                  <a:schemeClr val="accent2"/>
                </a:solidFill>
                <a:latin typeface="Arial" charset="0"/>
              </a:defRPr>
            </a:lvl4pPr>
            <a:lvl5pPr algn="ctr" rtl="0" eaLnBrk="1" fontAlgn="base" hangingPunct="1">
              <a:spcBef>
                <a:spcPct val="0"/>
              </a:spcBef>
              <a:spcAft>
                <a:spcPct val="0"/>
              </a:spcAft>
              <a:defRPr sz="4000" b="1">
                <a:solidFill>
                  <a:schemeClr val="accent2"/>
                </a:solidFill>
                <a:latin typeface="Arial" charset="0"/>
              </a:defRPr>
            </a:lvl5pPr>
            <a:lvl6pPr marL="457200" algn="ctr" rtl="0" eaLnBrk="1" fontAlgn="base" hangingPunct="1">
              <a:spcBef>
                <a:spcPct val="0"/>
              </a:spcBef>
              <a:spcAft>
                <a:spcPct val="0"/>
              </a:spcAft>
              <a:defRPr sz="4000" b="1">
                <a:solidFill>
                  <a:schemeClr val="accent2"/>
                </a:solidFill>
                <a:latin typeface="Arial" charset="0"/>
              </a:defRPr>
            </a:lvl6pPr>
            <a:lvl7pPr marL="914400" algn="ctr" rtl="0" eaLnBrk="1" fontAlgn="base" hangingPunct="1">
              <a:spcBef>
                <a:spcPct val="0"/>
              </a:spcBef>
              <a:spcAft>
                <a:spcPct val="0"/>
              </a:spcAft>
              <a:defRPr sz="4000" b="1">
                <a:solidFill>
                  <a:schemeClr val="accent2"/>
                </a:solidFill>
                <a:latin typeface="Arial" charset="0"/>
              </a:defRPr>
            </a:lvl7pPr>
            <a:lvl8pPr marL="1371600" algn="ctr" rtl="0" eaLnBrk="1" fontAlgn="base" hangingPunct="1">
              <a:spcBef>
                <a:spcPct val="0"/>
              </a:spcBef>
              <a:spcAft>
                <a:spcPct val="0"/>
              </a:spcAft>
              <a:defRPr sz="4000" b="1">
                <a:solidFill>
                  <a:schemeClr val="accent2"/>
                </a:solidFill>
                <a:latin typeface="Arial" charset="0"/>
              </a:defRPr>
            </a:lvl8pPr>
            <a:lvl9pPr marL="1828800" algn="ctr" rtl="0" eaLnBrk="1" fontAlgn="base" hangingPunct="1">
              <a:spcBef>
                <a:spcPct val="0"/>
              </a:spcBef>
              <a:spcAft>
                <a:spcPct val="0"/>
              </a:spcAft>
              <a:defRPr sz="4000" b="1">
                <a:solidFill>
                  <a:schemeClr val="accent2"/>
                </a:solidFill>
                <a:latin typeface="Arial" charset="0"/>
              </a:defRPr>
            </a:lvl9pPr>
          </a:lstStyle>
          <a:p>
            <a:r>
              <a:rPr lang="en-GB" altLang="en-US" kern="0" dirty="0" smtClean="0">
                <a:latin typeface="Times New Roman" panose="02020603050405020304" pitchFamily="18" charset="0"/>
                <a:ea typeface="SimSun" panose="02010600030101010101" pitchFamily="2" charset="-122"/>
                <a:cs typeface="AR PL UMing HK" charset="0"/>
              </a:rPr>
              <a:t>A Case Study Discussion 4</a:t>
            </a:r>
            <a:endParaRPr lang="en-US" altLang="en-US" kern="0" dirty="0" smtClean="0">
              <a:ea typeface="SimSun" panose="02010600030101010101" pitchFamily="2" charset="-122"/>
              <a:cs typeface="AR PL UMing HK" charset="0"/>
            </a:endParaRPr>
          </a:p>
        </p:txBody>
      </p:sp>
    </p:spTree>
    <p:extLst>
      <p:ext uri="{BB962C8B-B14F-4D97-AF65-F5344CB8AC3E}">
        <p14:creationId xmlns:p14="http://schemas.microsoft.com/office/powerpoint/2010/main" val="1720150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32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7"/>
          <p:cNvSpPr>
            <a:spLocks noChangeArrowheads="1"/>
          </p:cNvSpPr>
          <p:nvPr/>
        </p:nvSpPr>
        <p:spPr bwMode="auto">
          <a:xfrm>
            <a:off x="304800" y="2133599"/>
            <a:ext cx="426720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just">
              <a:buClr>
                <a:srgbClr val="3333FF"/>
              </a:buClr>
            </a:pPr>
            <a:r>
              <a:rPr lang="en-US" altLang="en-US" sz="3200" b="1" dirty="0">
                <a:latin typeface="Times New Roman" panose="02020603050405020304" pitchFamily="18" charset="0"/>
                <a:cs typeface="Times New Roman" panose="02020603050405020304" pitchFamily="18" charset="0"/>
              </a:rPr>
              <a:t>Answer</a:t>
            </a:r>
            <a:r>
              <a:rPr lang="en-US" altLang="en-US" sz="3200" dirty="0">
                <a:latin typeface="Times New Roman" panose="02020603050405020304" pitchFamily="18" charset="0"/>
                <a:cs typeface="Times New Roman" panose="02020603050405020304" pitchFamily="18" charset="0"/>
              </a:rPr>
              <a:t>: </a:t>
            </a:r>
            <a:r>
              <a:rPr lang="en-US" altLang="en-US" sz="3200" dirty="0" smtClean="0">
                <a:latin typeface="Times New Roman" panose="02020603050405020304" pitchFamily="18" charset="0"/>
                <a:cs typeface="Times New Roman" panose="02020603050405020304" pitchFamily="18" charset="0"/>
              </a:rPr>
              <a:t>At least </a:t>
            </a:r>
            <a:r>
              <a:rPr lang="en-US" altLang="en-US" sz="3200" dirty="0" smtClean="0">
                <a:solidFill>
                  <a:srgbClr val="FF0000"/>
                </a:solidFill>
                <a:latin typeface="Times New Roman" panose="02020603050405020304" pitchFamily="18" charset="0"/>
                <a:cs typeface="Times New Roman" panose="02020603050405020304" pitchFamily="18" charset="0"/>
              </a:rPr>
              <a:t>35 feet </a:t>
            </a:r>
            <a:r>
              <a:rPr lang="en-US" altLang="en-US" sz="3200" dirty="0" smtClean="0">
                <a:latin typeface="Times New Roman" panose="02020603050405020304" pitchFamily="18" charset="0"/>
                <a:cs typeface="Times New Roman" panose="02020603050405020304" pitchFamily="18" charset="0"/>
              </a:rPr>
              <a:t>(</a:t>
            </a:r>
            <a:r>
              <a:rPr lang="en-US" altLang="en-US" sz="3200" dirty="0">
                <a:latin typeface="Times New Roman" panose="02020603050405020304" pitchFamily="18" charset="0"/>
                <a:cs typeface="Times New Roman" panose="02020603050405020304" pitchFamily="18" charset="0"/>
              </a:rPr>
              <a:t>for voltage up to </a:t>
            </a:r>
            <a:r>
              <a:rPr lang="en-US" altLang="en-US" sz="3200" dirty="0" smtClean="0">
                <a:latin typeface="Times New Roman" panose="02020603050405020304" pitchFamily="18" charset="0"/>
                <a:cs typeface="Times New Roman" panose="02020603050405020304" pitchFamily="18" charset="0"/>
              </a:rPr>
              <a:t>750Kv</a:t>
            </a:r>
            <a:r>
              <a:rPr lang="en-US" altLang="en-US" sz="3200" dirty="0">
                <a:latin typeface="Times New Roman" panose="02020603050405020304" pitchFamily="18" charset="0"/>
                <a:cs typeface="Times New Roman" panose="02020603050405020304" pitchFamily="18" charset="0"/>
              </a:rPr>
              <a:t>)</a:t>
            </a:r>
          </a:p>
        </p:txBody>
      </p:sp>
      <p:sp>
        <p:nvSpPr>
          <p:cNvPr id="2" name="Title 1"/>
          <p:cNvSpPr>
            <a:spLocks noGrp="1"/>
          </p:cNvSpPr>
          <p:nvPr>
            <p:ph type="title"/>
          </p:nvPr>
        </p:nvSpPr>
        <p:spPr>
          <a:xfrm>
            <a:off x="228600" y="1219200"/>
            <a:ext cx="8458200" cy="685800"/>
          </a:xfrm>
        </p:spPr>
        <p:txBody>
          <a:bodyPr rtlCol="0">
            <a:noAutofit/>
          </a:bodyPr>
          <a:lstStyle/>
          <a:p>
            <a:pPr fontAlgn="auto">
              <a:spcAft>
                <a:spcPts val="0"/>
              </a:spcAft>
              <a:defRPr/>
            </a:pPr>
            <a:r>
              <a:rPr lang="en-US" altLang="en-US" sz="3200" b="1" dirty="0" smtClean="0">
                <a:solidFill>
                  <a:schemeClr val="tx1"/>
                </a:solidFill>
                <a:latin typeface="Times New Roman" panose="02020603050405020304" pitchFamily="18" charset="0"/>
                <a:cs typeface="Times New Roman" panose="02020603050405020304" pitchFamily="18" charset="0"/>
              </a:rPr>
              <a:t>Q5</a:t>
            </a:r>
            <a:r>
              <a:rPr lang="en-US" altLang="en-US" sz="3200" b="0" dirty="0" smtClean="0">
                <a:solidFill>
                  <a:schemeClr val="tx1"/>
                </a:solidFill>
                <a:latin typeface="Times New Roman" panose="02020603050405020304" pitchFamily="18" charset="0"/>
                <a:cs typeface="Times New Roman" panose="02020603050405020304" pitchFamily="18" charset="0"/>
              </a:rPr>
              <a:t>: </a:t>
            </a:r>
            <a:r>
              <a:rPr lang="en-US" altLang="en-US" sz="3200" b="0" dirty="0">
                <a:solidFill>
                  <a:schemeClr val="tx1"/>
                </a:solidFill>
                <a:latin typeface="Times New Roman" panose="02020603050405020304" pitchFamily="18" charset="0"/>
                <a:cs typeface="Times New Roman" panose="02020603050405020304" pitchFamily="18" charset="0"/>
              </a:rPr>
              <a:t>What is </a:t>
            </a:r>
            <a:r>
              <a:rPr lang="en-US" altLang="en-US" sz="3200" b="0" dirty="0" smtClean="0">
                <a:solidFill>
                  <a:schemeClr val="tx1"/>
                </a:solidFill>
                <a:latin typeface="Times New Roman" panose="02020603050405020304" pitchFamily="18" charset="0"/>
                <a:cs typeface="Times New Roman" panose="02020603050405020304" pitchFamily="18" charset="0"/>
              </a:rPr>
              <a:t>safe distance </a:t>
            </a:r>
            <a:r>
              <a:rPr lang="en-US" altLang="en-US" sz="3200" b="0" dirty="0">
                <a:solidFill>
                  <a:schemeClr val="tx1"/>
                </a:solidFill>
                <a:latin typeface="Times New Roman" panose="02020603050405020304" pitchFamily="18" charset="0"/>
                <a:cs typeface="Times New Roman" panose="02020603050405020304" pitchFamily="18" charset="0"/>
              </a:rPr>
              <a:t>from fallen power lines</a:t>
            </a:r>
            <a:r>
              <a:rPr lang="en-US" altLang="en-US" sz="3200" b="0" dirty="0" smtClean="0">
                <a:solidFill>
                  <a:schemeClr val="tx1"/>
                </a:solidFill>
                <a:latin typeface="Times New Roman" panose="02020603050405020304" pitchFamily="18" charset="0"/>
                <a:cs typeface="Times New Roman" panose="02020603050405020304" pitchFamily="18" charset="0"/>
              </a:rPr>
              <a:t>?</a:t>
            </a:r>
            <a:endParaRPr lang="en-US" b="0" dirty="0"/>
          </a:p>
        </p:txBody>
      </p:sp>
      <p:sp>
        <p:nvSpPr>
          <p:cNvPr id="4" name="Slide Number Placeholder 3"/>
          <p:cNvSpPr>
            <a:spLocks noGrp="1"/>
          </p:cNvSpPr>
          <p:nvPr>
            <p:ph type="sldNum" sz="quarter" idx="12"/>
          </p:nvPr>
        </p:nvSpPr>
        <p:spPr>
          <a:xfrm>
            <a:off x="7086600" y="6299200"/>
            <a:ext cx="2057400" cy="365125"/>
          </a:xfrm>
        </p:spPr>
        <p:txBody>
          <a:bodyPr>
            <a:normAutofit/>
          </a:bodyPr>
          <a:lstStyle/>
          <a:p>
            <a:fld id="{CE4D45F6-FF50-4BC5-8A2D-899CD8EC2ED8}" type="slidenum">
              <a:rPr lang="en-US" smtClean="0"/>
              <a:t>31</a:t>
            </a:fld>
            <a:endParaRPr lang="en-US" dirty="0"/>
          </a:p>
        </p:txBody>
      </p:sp>
      <p:pic>
        <p:nvPicPr>
          <p:cNvPr id="3" name="Picture 2" descr="It illustrates the minimum distance of 35 feet when a downed power line touches the ground" title="down power line"/>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13256" y="2057399"/>
            <a:ext cx="5387744" cy="4343400"/>
          </a:xfrm>
          <a:prstGeom prst="rect">
            <a:avLst/>
          </a:prstGeom>
        </p:spPr>
      </p:pic>
      <p:sp>
        <p:nvSpPr>
          <p:cNvPr id="9" name="Title 1"/>
          <p:cNvSpPr txBox="1">
            <a:spLocks/>
          </p:cNvSpPr>
          <p:nvPr/>
        </p:nvSpPr>
        <p:spPr>
          <a:xfrm>
            <a:off x="457200" y="457200"/>
            <a:ext cx="8229600" cy="715962"/>
          </a:xfrm>
          <a:prstGeom prst="rect">
            <a:avLst/>
          </a:prstGeom>
        </p:spPr>
        <p:txBody>
          <a:bodyPr/>
          <a:lstStyle>
            <a:lvl1pPr algn="ctr" rtl="0" eaLnBrk="1" fontAlgn="base" hangingPunct="1">
              <a:spcBef>
                <a:spcPct val="0"/>
              </a:spcBef>
              <a:spcAft>
                <a:spcPct val="0"/>
              </a:spcAft>
              <a:defRPr sz="4000" b="1">
                <a:solidFill>
                  <a:schemeClr val="accent2"/>
                </a:solidFill>
                <a:latin typeface="+mj-lt"/>
                <a:ea typeface="+mj-ea"/>
                <a:cs typeface="+mj-cs"/>
              </a:defRPr>
            </a:lvl1pPr>
            <a:lvl2pPr algn="ctr" rtl="0" eaLnBrk="1" fontAlgn="base" hangingPunct="1">
              <a:spcBef>
                <a:spcPct val="0"/>
              </a:spcBef>
              <a:spcAft>
                <a:spcPct val="0"/>
              </a:spcAft>
              <a:defRPr sz="4000" b="1">
                <a:solidFill>
                  <a:schemeClr val="accent2"/>
                </a:solidFill>
                <a:latin typeface="Arial" charset="0"/>
              </a:defRPr>
            </a:lvl2pPr>
            <a:lvl3pPr algn="ctr" rtl="0" eaLnBrk="1" fontAlgn="base" hangingPunct="1">
              <a:spcBef>
                <a:spcPct val="0"/>
              </a:spcBef>
              <a:spcAft>
                <a:spcPct val="0"/>
              </a:spcAft>
              <a:defRPr sz="4000" b="1">
                <a:solidFill>
                  <a:schemeClr val="accent2"/>
                </a:solidFill>
                <a:latin typeface="Arial" charset="0"/>
              </a:defRPr>
            </a:lvl3pPr>
            <a:lvl4pPr algn="ctr" rtl="0" eaLnBrk="1" fontAlgn="base" hangingPunct="1">
              <a:spcBef>
                <a:spcPct val="0"/>
              </a:spcBef>
              <a:spcAft>
                <a:spcPct val="0"/>
              </a:spcAft>
              <a:defRPr sz="4000" b="1">
                <a:solidFill>
                  <a:schemeClr val="accent2"/>
                </a:solidFill>
                <a:latin typeface="Arial" charset="0"/>
              </a:defRPr>
            </a:lvl4pPr>
            <a:lvl5pPr algn="ctr" rtl="0" eaLnBrk="1" fontAlgn="base" hangingPunct="1">
              <a:spcBef>
                <a:spcPct val="0"/>
              </a:spcBef>
              <a:spcAft>
                <a:spcPct val="0"/>
              </a:spcAft>
              <a:defRPr sz="4000" b="1">
                <a:solidFill>
                  <a:schemeClr val="accent2"/>
                </a:solidFill>
                <a:latin typeface="Arial" charset="0"/>
              </a:defRPr>
            </a:lvl5pPr>
            <a:lvl6pPr marL="457200" algn="ctr" rtl="0" eaLnBrk="1" fontAlgn="base" hangingPunct="1">
              <a:spcBef>
                <a:spcPct val="0"/>
              </a:spcBef>
              <a:spcAft>
                <a:spcPct val="0"/>
              </a:spcAft>
              <a:defRPr sz="4000" b="1">
                <a:solidFill>
                  <a:schemeClr val="accent2"/>
                </a:solidFill>
                <a:latin typeface="Arial" charset="0"/>
              </a:defRPr>
            </a:lvl6pPr>
            <a:lvl7pPr marL="914400" algn="ctr" rtl="0" eaLnBrk="1" fontAlgn="base" hangingPunct="1">
              <a:spcBef>
                <a:spcPct val="0"/>
              </a:spcBef>
              <a:spcAft>
                <a:spcPct val="0"/>
              </a:spcAft>
              <a:defRPr sz="4000" b="1">
                <a:solidFill>
                  <a:schemeClr val="accent2"/>
                </a:solidFill>
                <a:latin typeface="Arial" charset="0"/>
              </a:defRPr>
            </a:lvl7pPr>
            <a:lvl8pPr marL="1371600" algn="ctr" rtl="0" eaLnBrk="1" fontAlgn="base" hangingPunct="1">
              <a:spcBef>
                <a:spcPct val="0"/>
              </a:spcBef>
              <a:spcAft>
                <a:spcPct val="0"/>
              </a:spcAft>
              <a:defRPr sz="4000" b="1">
                <a:solidFill>
                  <a:schemeClr val="accent2"/>
                </a:solidFill>
                <a:latin typeface="Arial" charset="0"/>
              </a:defRPr>
            </a:lvl8pPr>
            <a:lvl9pPr marL="1828800" algn="ctr" rtl="0" eaLnBrk="1" fontAlgn="base" hangingPunct="1">
              <a:spcBef>
                <a:spcPct val="0"/>
              </a:spcBef>
              <a:spcAft>
                <a:spcPct val="0"/>
              </a:spcAft>
              <a:defRPr sz="4000" b="1">
                <a:solidFill>
                  <a:schemeClr val="accent2"/>
                </a:solidFill>
                <a:latin typeface="Arial" charset="0"/>
              </a:defRPr>
            </a:lvl9pPr>
          </a:lstStyle>
          <a:p>
            <a:r>
              <a:rPr lang="en-GB" altLang="en-US" kern="0" dirty="0" smtClean="0">
                <a:latin typeface="Times New Roman" panose="02020603050405020304" pitchFamily="18" charset="0"/>
                <a:ea typeface="SimSun" panose="02010600030101010101" pitchFamily="2" charset="-122"/>
                <a:cs typeface="AR PL UMing HK" charset="0"/>
              </a:rPr>
              <a:t>A Case Study Discussion 5</a:t>
            </a:r>
            <a:endParaRPr lang="en-US" altLang="en-US" kern="0" dirty="0" smtClean="0">
              <a:ea typeface="SimSun" panose="02010600030101010101" pitchFamily="2" charset="-122"/>
              <a:cs typeface="AR PL UMing HK" charset="0"/>
            </a:endParaRPr>
          </a:p>
        </p:txBody>
      </p:sp>
    </p:spTree>
    <p:extLst>
      <p:ext uri="{BB962C8B-B14F-4D97-AF65-F5344CB8AC3E}">
        <p14:creationId xmlns:p14="http://schemas.microsoft.com/office/powerpoint/2010/main" val="1709059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503238"/>
            <a:ext cx="8229600"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A Case Study Discussion 6</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normAutofit/>
          </a:bodyPr>
          <a:lstStyle/>
          <a:p>
            <a:fld id="{CE4D45F6-FF50-4BC5-8A2D-899CD8EC2ED8}" type="slidenum">
              <a:rPr lang="en-US" smtClean="0"/>
              <a:t>32</a:t>
            </a:fld>
            <a:endParaRPr lang="en-US" dirty="0"/>
          </a:p>
        </p:txBody>
      </p:sp>
      <p:sp>
        <p:nvSpPr>
          <p:cNvPr id="11" name="Rectangle 7"/>
          <p:cNvSpPr>
            <a:spLocks noChangeArrowheads="1"/>
          </p:cNvSpPr>
          <p:nvPr/>
        </p:nvSpPr>
        <p:spPr bwMode="auto">
          <a:xfrm>
            <a:off x="228600" y="1855113"/>
            <a:ext cx="54102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just" eaLnBrk="1" hangingPunct="1">
              <a:buClr>
                <a:srgbClr val="3333FF"/>
              </a:buClr>
              <a:buFont typeface="Arial" panose="020B0604020202020204" pitchFamily="34" charset="0"/>
              <a:buNone/>
            </a:pPr>
            <a:r>
              <a:rPr lang="en-US" altLang="en-US" sz="3200" b="1" dirty="0">
                <a:latin typeface="Times New Roman" panose="02020603050405020304" pitchFamily="18" charset="0"/>
                <a:cs typeface="Times New Roman" panose="02020603050405020304" pitchFamily="18" charset="0"/>
              </a:rPr>
              <a:t>Answer</a:t>
            </a:r>
            <a:r>
              <a:rPr lang="en-US" altLang="en-US" sz="3200" dirty="0">
                <a:latin typeface="Times New Roman" panose="02020603050405020304" pitchFamily="18" charset="0"/>
                <a:cs typeface="Times New Roman" panose="02020603050405020304" pitchFamily="18" charset="0"/>
              </a:rPr>
              <a:t>: Yes, but very </a:t>
            </a:r>
            <a:r>
              <a:rPr lang="en-US" altLang="en-US" sz="3200" dirty="0" smtClean="0">
                <a:latin typeface="Times New Roman" panose="02020603050405020304" pitchFamily="18" charset="0"/>
                <a:cs typeface="Times New Roman" panose="02020603050405020304" pitchFamily="18" charset="0"/>
              </a:rPr>
              <a:t>carefully</a:t>
            </a:r>
            <a:endParaRPr lang="en-US" altLang="en-US" sz="2800" dirty="0">
              <a:latin typeface="Times New Roman" panose="02020603050405020304" pitchFamily="18" charset="0"/>
              <a:cs typeface="Times New Roman" panose="02020603050405020304" pitchFamily="18" charset="0"/>
            </a:endParaRPr>
          </a:p>
        </p:txBody>
      </p:sp>
      <p:sp>
        <p:nvSpPr>
          <p:cNvPr id="12" name="Rectangle 10"/>
          <p:cNvSpPr>
            <a:spLocks noChangeArrowheads="1"/>
          </p:cNvSpPr>
          <p:nvPr/>
        </p:nvSpPr>
        <p:spPr bwMode="auto">
          <a:xfrm>
            <a:off x="201637" y="2724597"/>
            <a:ext cx="5437163"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eaLnBrk="1" hangingPunct="1">
              <a:buClr>
                <a:srgbClr val="3333FF"/>
              </a:buClr>
              <a:buFont typeface="Wingdings" panose="05000000000000000000" pitchFamily="2" charset="2"/>
              <a:buChar char="q"/>
            </a:pPr>
            <a:r>
              <a:rPr lang="en-US" altLang="en-US" sz="2800" dirty="0" smtClean="0">
                <a:latin typeface="Times New Roman" panose="02020603050405020304" pitchFamily="18" charset="0"/>
                <a:ea typeface="AR PL UMing HK" charset="0"/>
                <a:cs typeface="Times New Roman" panose="02020603050405020304" pitchFamily="18" charset="0"/>
              </a:rPr>
              <a:t> </a:t>
            </a:r>
            <a:r>
              <a:rPr lang="en-US" altLang="en-US" sz="3200" dirty="0" smtClean="0">
                <a:latin typeface="Times New Roman" panose="02020603050405020304" pitchFamily="18" charset="0"/>
                <a:ea typeface="AR PL UMing HK" charset="0"/>
                <a:cs typeface="Times New Roman" panose="02020603050405020304" pitchFamily="18" charset="0"/>
              </a:rPr>
              <a:t>Electricity </a:t>
            </a:r>
            <a:r>
              <a:rPr lang="en-US" altLang="en-US" sz="3200" dirty="0">
                <a:latin typeface="Times New Roman" panose="02020603050405020304" pitchFamily="18" charset="0"/>
                <a:ea typeface="AR PL UMing HK" charset="0"/>
                <a:cs typeface="Times New Roman" panose="02020603050405020304" pitchFamily="18" charset="0"/>
              </a:rPr>
              <a:t>spreads outward through the </a:t>
            </a:r>
            <a:r>
              <a:rPr lang="en-US" altLang="en-US" sz="3200" dirty="0" smtClean="0">
                <a:latin typeface="Times New Roman" panose="02020603050405020304" pitchFamily="18" charset="0"/>
                <a:ea typeface="AR PL UMing HK" charset="0"/>
                <a:cs typeface="Times New Roman" panose="02020603050405020304" pitchFamily="18" charset="0"/>
              </a:rPr>
              <a:t>ground</a:t>
            </a:r>
            <a:endParaRPr lang="en-US" altLang="en-US" sz="3200" dirty="0">
              <a:latin typeface="Times New Roman" panose="02020603050405020304" pitchFamily="18" charset="0"/>
              <a:ea typeface="AR PL UMing HK" charset="0"/>
              <a:cs typeface="Times New Roman" panose="02020603050405020304" pitchFamily="18" charset="0"/>
            </a:endParaRPr>
          </a:p>
          <a:p>
            <a:pPr algn="just" eaLnBrk="1" hangingPunct="1">
              <a:buClr>
                <a:srgbClr val="3333FF"/>
              </a:buClr>
              <a:buFont typeface="Wingdings" panose="05000000000000000000" pitchFamily="2" charset="2"/>
              <a:buChar char="§"/>
            </a:pPr>
            <a:endParaRPr lang="en-US" altLang="en-US" sz="3200" dirty="0" smtClean="0">
              <a:latin typeface="Times New Roman" panose="02020603050405020304" pitchFamily="18" charset="0"/>
              <a:ea typeface="AR PL UMing HK" charset="0"/>
              <a:cs typeface="Times New Roman" panose="02020603050405020304" pitchFamily="18" charset="0"/>
            </a:endParaRPr>
          </a:p>
          <a:p>
            <a:pPr marL="457200" indent="-457200" algn="just" eaLnBrk="1" hangingPunct="1">
              <a:buClr>
                <a:srgbClr val="3333FF"/>
              </a:buClr>
              <a:buFont typeface="Wingdings" panose="05000000000000000000" pitchFamily="2" charset="2"/>
              <a:buChar char="q"/>
            </a:pPr>
            <a:r>
              <a:rPr lang="en-US" altLang="en-US" sz="2800" dirty="0">
                <a:latin typeface="Times New Roman" panose="02020603050405020304" pitchFamily="18" charset="0"/>
                <a:ea typeface="AR PL UMing HK" charset="0"/>
                <a:cs typeface="Times New Roman" panose="02020603050405020304" pitchFamily="18" charset="0"/>
              </a:rPr>
              <a:t> </a:t>
            </a:r>
            <a:r>
              <a:rPr lang="en-US" altLang="en-US" sz="3200" dirty="0">
                <a:latin typeface="Times New Roman" panose="02020603050405020304" pitchFamily="18" charset="0"/>
                <a:ea typeface="AR PL UMing HK" charset="0"/>
                <a:cs typeface="Times New Roman" panose="02020603050405020304" pitchFamily="18" charset="0"/>
              </a:rPr>
              <a:t>S</a:t>
            </a:r>
            <a:r>
              <a:rPr lang="en-US" altLang="en-US" sz="3200" dirty="0" smtClean="0">
                <a:latin typeface="Times New Roman" panose="02020603050405020304" pitchFamily="18" charset="0"/>
                <a:ea typeface="AR PL UMing HK" charset="0"/>
                <a:cs typeface="Times New Roman" panose="02020603050405020304" pitchFamily="18" charset="0"/>
              </a:rPr>
              <a:t>tep potential creates large </a:t>
            </a:r>
            <a:r>
              <a:rPr lang="en-US" altLang="en-US" sz="3200" dirty="0">
                <a:latin typeface="Times New Roman" panose="02020603050405020304" pitchFamily="18" charset="0"/>
                <a:ea typeface="AR PL UMing HK" charset="0"/>
                <a:cs typeface="Times New Roman" panose="02020603050405020304" pitchFamily="18" charset="0"/>
              </a:rPr>
              <a:t>voltage </a:t>
            </a:r>
            <a:r>
              <a:rPr lang="en-US" altLang="en-US" sz="3200" dirty="0" smtClean="0">
                <a:latin typeface="Times New Roman" panose="02020603050405020304" pitchFamily="18" charset="0"/>
                <a:ea typeface="AR PL UMing HK" charset="0"/>
                <a:cs typeface="Times New Roman" panose="02020603050405020304" pitchFamily="18" charset="0"/>
              </a:rPr>
              <a:t>differences to shock</a:t>
            </a:r>
            <a:endParaRPr lang="en-US" altLang="en-US" sz="3200" dirty="0">
              <a:latin typeface="Times New Roman" panose="02020603050405020304" pitchFamily="18" charset="0"/>
              <a:ea typeface="AR PL UMing HK" charset="0"/>
              <a:cs typeface="Times New Roman" panose="02020603050405020304" pitchFamily="18" charset="0"/>
            </a:endParaRPr>
          </a:p>
        </p:txBody>
      </p:sp>
      <p:pic>
        <p:nvPicPr>
          <p:cNvPr id="13" name="Picture 12" descr="It illustrates the condition of step potential" title="step potential"/>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5654" y="2209800"/>
            <a:ext cx="4025946" cy="4270272"/>
          </a:xfrm>
          <a:prstGeom prst="rect">
            <a:avLst/>
          </a:prstGeom>
        </p:spPr>
      </p:pic>
      <p:sp>
        <p:nvSpPr>
          <p:cNvPr id="14" name="Rectangle 7"/>
          <p:cNvSpPr>
            <a:spLocks noChangeArrowheads="1"/>
          </p:cNvSpPr>
          <p:nvPr/>
        </p:nvSpPr>
        <p:spPr bwMode="auto">
          <a:xfrm>
            <a:off x="228600" y="1219200"/>
            <a:ext cx="83820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just" eaLnBrk="1" hangingPunct="1">
              <a:buClr>
                <a:srgbClr val="3333FF"/>
              </a:buClr>
              <a:buFont typeface="Arial" panose="020B0604020202020204" pitchFamily="34" charset="0"/>
              <a:buNone/>
            </a:pPr>
            <a:r>
              <a:rPr lang="en-US" altLang="en-US" sz="3200" b="1" dirty="0" smtClean="0">
                <a:latin typeface="Times New Roman" panose="02020603050405020304" pitchFamily="18" charset="0"/>
                <a:cs typeface="Times New Roman" panose="02020603050405020304" pitchFamily="18" charset="0"/>
              </a:rPr>
              <a:t>Q6</a:t>
            </a:r>
            <a:r>
              <a:rPr lang="en-US" altLang="en-US" sz="3200" dirty="0" smtClean="0">
                <a:latin typeface="Times New Roman" panose="02020603050405020304" pitchFamily="18" charset="0"/>
                <a:cs typeface="Times New Roman" panose="02020603050405020304" pitchFamily="18" charset="0"/>
              </a:rPr>
              <a:t>: </a:t>
            </a:r>
            <a:r>
              <a:rPr lang="en-US" altLang="en-US" sz="3200" dirty="0">
                <a:latin typeface="Times New Roman" panose="02020603050405020304" pitchFamily="18" charset="0"/>
                <a:cs typeface="Times New Roman" panose="02020603050405020304" pitchFamily="18" charset="0"/>
              </a:rPr>
              <a:t>If </a:t>
            </a:r>
            <a:r>
              <a:rPr lang="en-US" altLang="en-US" sz="3200" dirty="0" smtClean="0">
                <a:latin typeface="Times New Roman" panose="02020603050405020304" pitchFamily="18" charset="0"/>
                <a:cs typeface="Times New Roman" panose="02020603050405020304" pitchFamily="18" charset="0"/>
              </a:rPr>
              <a:t>car </a:t>
            </a:r>
            <a:r>
              <a:rPr lang="en-US" altLang="en-US" sz="3200" dirty="0">
                <a:latin typeface="Times New Roman" panose="02020603050405020304" pitchFamily="18" charset="0"/>
                <a:cs typeface="Times New Roman" panose="02020603050405020304" pitchFamily="18" charset="0"/>
              </a:rPr>
              <a:t>starts </a:t>
            </a:r>
            <a:r>
              <a:rPr lang="en-US" altLang="en-US" sz="3200" dirty="0" smtClean="0">
                <a:latin typeface="Times New Roman" panose="02020603050405020304" pitchFamily="18" charset="0"/>
                <a:cs typeface="Times New Roman" panose="02020603050405020304" pitchFamily="18" charset="0"/>
              </a:rPr>
              <a:t>fire, </a:t>
            </a:r>
            <a:r>
              <a:rPr lang="en-US" altLang="en-US" sz="3200" dirty="0">
                <a:latin typeface="Times New Roman" panose="02020603050405020304" pitchFamily="18" charset="0"/>
                <a:cs typeface="Times New Roman" panose="02020603050405020304" pitchFamily="18" charset="0"/>
              </a:rPr>
              <a:t>can the driver </a:t>
            </a:r>
            <a:r>
              <a:rPr lang="en-US" altLang="en-US" sz="3200" dirty="0" smtClean="0">
                <a:latin typeface="Times New Roman" panose="02020603050405020304" pitchFamily="18" charset="0"/>
                <a:cs typeface="Times New Roman" panose="02020603050405020304" pitchFamily="18" charset="0"/>
              </a:rPr>
              <a:t>leaves?</a:t>
            </a:r>
            <a:endParaRPr lang="en-US" alt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3980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503238"/>
            <a:ext cx="8229600"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A Case Study Discussion  </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normAutofit/>
          </a:bodyPr>
          <a:lstStyle/>
          <a:p>
            <a:fld id="{CE4D45F6-FF50-4BC5-8A2D-899CD8EC2ED8}" type="slidenum">
              <a:rPr lang="en-US" smtClean="0"/>
              <a:t>33</a:t>
            </a:fld>
            <a:endParaRPr lang="en-US" dirty="0"/>
          </a:p>
        </p:txBody>
      </p:sp>
      <p:sp>
        <p:nvSpPr>
          <p:cNvPr id="8" name="Rectangle 10"/>
          <p:cNvSpPr>
            <a:spLocks noChangeArrowheads="1"/>
          </p:cNvSpPr>
          <p:nvPr/>
        </p:nvSpPr>
        <p:spPr bwMode="auto">
          <a:xfrm>
            <a:off x="381000" y="5295775"/>
            <a:ext cx="83820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buClr>
                <a:srgbClr val="3333FF"/>
              </a:buClr>
              <a:buFont typeface="Wingdings" panose="05000000000000000000" pitchFamily="2" charset="2"/>
              <a:buChar char="q"/>
            </a:pPr>
            <a:r>
              <a:rPr lang="en-US" altLang="en-US" sz="2800" dirty="0" smtClean="0">
                <a:latin typeface="Times New Roman" panose="02020603050405020304" pitchFamily="18" charset="0"/>
                <a:ea typeface="AR PL UMing HK" charset="0"/>
                <a:cs typeface="Times New Roman" panose="02020603050405020304" pitchFamily="18" charset="0"/>
              </a:rPr>
              <a:t>S</a:t>
            </a:r>
            <a:r>
              <a:rPr lang="en-US" sz="2800" dirty="0" smtClean="0">
                <a:latin typeface="Times New Roman" panose="02020603050405020304" pitchFamily="18" charset="0"/>
                <a:cs typeface="Times New Roman" panose="02020603050405020304" pitchFamily="18" charset="0"/>
              </a:rPr>
              <a:t>tep </a:t>
            </a:r>
            <a:r>
              <a:rPr lang="en-US" sz="2800" dirty="0">
                <a:latin typeface="Times New Roman" panose="02020603050405020304" pitchFamily="18" charset="0"/>
                <a:cs typeface="Times New Roman" panose="02020603050405020304" pitchFamily="18" charset="0"/>
              </a:rPr>
              <a:t>voltage </a:t>
            </a:r>
            <a:r>
              <a:rPr lang="en-US" sz="2800" dirty="0" smtClean="0">
                <a:latin typeface="Times New Roman" panose="02020603050405020304" pitchFamily="18" charset="0"/>
                <a:cs typeface="Times New Roman" panose="02020603050405020304" pitchFamily="18" charset="0"/>
              </a:rPr>
              <a:t>could be </a:t>
            </a:r>
            <a:r>
              <a:rPr lang="en-US" sz="2800" dirty="0">
                <a:latin typeface="Times New Roman" panose="02020603050405020304" pitchFamily="18" charset="0"/>
                <a:cs typeface="Times New Roman" panose="02020603050405020304" pitchFamily="18" charset="0"/>
              </a:rPr>
              <a:t>up to </a:t>
            </a:r>
            <a:r>
              <a:rPr lang="en-US" sz="2800" dirty="0" smtClean="0">
                <a:latin typeface="Times New Roman" panose="02020603050405020304" pitchFamily="18" charset="0"/>
                <a:cs typeface="Times New Roman" panose="02020603050405020304" pitchFamily="18" charset="0"/>
              </a:rPr>
              <a:t>744 V, assume the potential of the point of touch is 5.7 KV</a:t>
            </a:r>
          </a:p>
          <a:p>
            <a:pPr marL="0" indent="0">
              <a:buClr>
                <a:srgbClr val="3333FF"/>
              </a:buClr>
            </a:pPr>
            <a:r>
              <a:rPr lang="en-US" sz="2800" dirty="0" smtClean="0">
                <a:latin typeface="Times New Roman" panose="02020603050405020304" pitchFamily="18" charset="0"/>
                <a:cs typeface="Times New Roman" panose="02020603050405020304" pitchFamily="18" charset="0"/>
              </a:rPr>
              <a:t>     </a:t>
            </a:r>
            <a:endParaRPr lang="en-US" altLang="en-US" dirty="0">
              <a:latin typeface="Times New Roman" panose="02020603050405020304" pitchFamily="18" charset="0"/>
              <a:cs typeface="Times New Roman" panose="02020603050405020304" pitchFamily="18" charset="0"/>
            </a:endParaRPr>
          </a:p>
        </p:txBody>
      </p:sp>
      <p:pic>
        <p:nvPicPr>
          <p:cNvPr id="15" name="Picture 4" descr="elect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58000" y="2627329"/>
            <a:ext cx="1589087" cy="172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It shows the hazards of step condition" title="step size"/>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52600" y="1219860"/>
            <a:ext cx="3942478" cy="3790340"/>
          </a:xfrm>
          <a:prstGeom prst="rect">
            <a:avLst/>
          </a:prstGeom>
        </p:spPr>
      </p:pic>
      <p:sp>
        <p:nvSpPr>
          <p:cNvPr id="17" name="Rectangle 13"/>
          <p:cNvSpPr>
            <a:spLocks noChangeArrowheads="1"/>
          </p:cNvSpPr>
          <p:nvPr/>
        </p:nvSpPr>
        <p:spPr bwMode="auto">
          <a:xfrm>
            <a:off x="5703787" y="3161140"/>
            <a:ext cx="88678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panose="020B0604020202020204" pitchFamily="34" charset="0"/>
              <a:buNone/>
            </a:pPr>
            <a:r>
              <a:rPr lang="en-US" altLang="en-US" sz="9600" b="1" dirty="0">
                <a:solidFill>
                  <a:srgbClr val="FF0000"/>
                </a:solidFill>
                <a:latin typeface="Times New Roman" panose="02020603050405020304" pitchFamily="18" charset="0"/>
                <a:cs typeface="Times New Roman" panose="02020603050405020304" pitchFamily="18" charset="0"/>
              </a:rPr>
              <a:t>×</a:t>
            </a:r>
            <a:endParaRPr lang="en-US" altLang="en-US" sz="9600" b="1" dirty="0">
              <a:solidFill>
                <a:srgbClr val="FF0000"/>
              </a:solidFill>
            </a:endParaRPr>
          </a:p>
        </p:txBody>
      </p:sp>
    </p:spTree>
    <p:extLst>
      <p:ext uri="{BB962C8B-B14F-4D97-AF65-F5344CB8AC3E}">
        <p14:creationId xmlns:p14="http://schemas.microsoft.com/office/powerpoint/2010/main" val="19709684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503238"/>
            <a:ext cx="8229600"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A Case Study Discussion 7</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normAutofit/>
          </a:bodyPr>
          <a:lstStyle/>
          <a:p>
            <a:fld id="{CE4D45F6-FF50-4BC5-8A2D-899CD8EC2ED8}" type="slidenum">
              <a:rPr lang="en-US" smtClean="0"/>
              <a:t>34</a:t>
            </a:fld>
            <a:endParaRPr lang="en-US" dirty="0"/>
          </a:p>
        </p:txBody>
      </p:sp>
      <p:sp>
        <p:nvSpPr>
          <p:cNvPr id="11" name="Rectangle 7"/>
          <p:cNvSpPr>
            <a:spLocks noChangeArrowheads="1"/>
          </p:cNvSpPr>
          <p:nvPr/>
        </p:nvSpPr>
        <p:spPr bwMode="auto">
          <a:xfrm>
            <a:off x="233190" y="4648200"/>
            <a:ext cx="837741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marL="457200" indent="-457200" algn="just">
              <a:buClr>
                <a:srgbClr val="3333FF"/>
              </a:buClr>
              <a:buFont typeface="Wingdings" panose="05000000000000000000" pitchFamily="2" charset="2"/>
              <a:buChar char="q"/>
            </a:pPr>
            <a:r>
              <a:rPr lang="en-US" altLang="en-US" sz="2800" b="1" dirty="0" smtClean="0">
                <a:solidFill>
                  <a:schemeClr val="tx1"/>
                </a:solidFill>
                <a:latin typeface="Times New Roman" panose="02020603050405020304" pitchFamily="18" charset="0"/>
                <a:cs typeface="Times New Roman" panose="02020603050405020304" pitchFamily="18" charset="0"/>
              </a:rPr>
              <a:t> </a:t>
            </a:r>
            <a:r>
              <a:rPr lang="en-US" altLang="en-US" sz="3200" dirty="0" smtClean="0">
                <a:solidFill>
                  <a:schemeClr val="tx1"/>
                </a:solidFill>
                <a:latin typeface="Times New Roman" panose="02020603050405020304" pitchFamily="18" charset="0"/>
                <a:cs typeface="Times New Roman" panose="02020603050405020304" pitchFamily="18" charset="0"/>
              </a:rPr>
              <a:t>More</a:t>
            </a:r>
            <a:r>
              <a:rPr lang="en-US" altLang="en-US" sz="2800" b="1" dirty="0" smtClean="0">
                <a:solidFill>
                  <a:schemeClr val="tx1"/>
                </a:solidFill>
                <a:latin typeface="Times New Roman" panose="02020603050405020304" pitchFamily="18" charset="0"/>
                <a:cs typeface="Times New Roman" panose="02020603050405020304" pitchFamily="18" charset="0"/>
              </a:rPr>
              <a:t> </a:t>
            </a:r>
            <a:r>
              <a:rPr lang="en-US" altLang="en-US" sz="3200" dirty="0" smtClean="0">
                <a:solidFill>
                  <a:schemeClr val="tx1"/>
                </a:solidFill>
                <a:latin typeface="Times New Roman" panose="02020603050405020304" pitchFamily="18" charset="0"/>
                <a:cs typeface="Times New Roman" panose="02020603050405020304" pitchFamily="18" charset="0"/>
              </a:rPr>
              <a:t>Details </a:t>
            </a:r>
            <a:endParaRPr lang="en-US" altLang="en-US" sz="3200" dirty="0">
              <a:solidFill>
                <a:schemeClr val="tx1"/>
              </a:solidFill>
              <a:latin typeface="Times New Roman" panose="02020603050405020304" pitchFamily="18" charset="0"/>
              <a:cs typeface="Times New Roman" panose="02020603050405020304" pitchFamily="18" charset="0"/>
            </a:endParaRPr>
          </a:p>
          <a:p>
            <a:pPr marL="914400" lvl="1" indent="-457200" algn="just">
              <a:buClr>
                <a:srgbClr val="3333FF"/>
              </a:buClr>
              <a:buFont typeface="Wingdings" panose="05000000000000000000" pitchFamily="2" charset="2"/>
              <a:buChar char="§"/>
            </a:pPr>
            <a:r>
              <a:rPr lang="en-US" altLang="en-US" sz="2800" dirty="0" smtClean="0">
                <a:solidFill>
                  <a:schemeClr val="tx1"/>
                </a:solidFill>
                <a:latin typeface="Times New Roman" panose="02020603050405020304" pitchFamily="18" charset="0"/>
                <a:cs typeface="Times New Roman" panose="02020603050405020304" pitchFamily="18" charset="0"/>
              </a:rPr>
              <a:t>Put </a:t>
            </a:r>
            <a:r>
              <a:rPr lang="en-US" altLang="en-US" sz="2800" dirty="0">
                <a:solidFill>
                  <a:schemeClr val="tx1"/>
                </a:solidFill>
                <a:latin typeface="Times New Roman" panose="02020603050405020304" pitchFamily="18" charset="0"/>
                <a:cs typeface="Times New Roman" panose="02020603050405020304" pitchFamily="18" charset="0"/>
              </a:rPr>
              <a:t>hands at your sides, </a:t>
            </a:r>
            <a:r>
              <a:rPr lang="en-US" altLang="en-US" sz="2800" dirty="0" smtClean="0">
                <a:solidFill>
                  <a:schemeClr val="tx1"/>
                </a:solidFill>
                <a:latin typeface="Times New Roman" panose="02020603050405020304" pitchFamily="18" charset="0"/>
                <a:cs typeface="Times New Roman" panose="02020603050405020304" pitchFamily="18" charset="0"/>
              </a:rPr>
              <a:t>jump </a:t>
            </a:r>
            <a:r>
              <a:rPr lang="en-US" altLang="en-US" sz="2800" dirty="0">
                <a:solidFill>
                  <a:schemeClr val="tx1"/>
                </a:solidFill>
                <a:latin typeface="Times New Roman" panose="02020603050405020304" pitchFamily="18" charset="0"/>
                <a:cs typeface="Times New Roman" panose="02020603050405020304" pitchFamily="18" charset="0"/>
              </a:rPr>
              <a:t>completely</a:t>
            </a:r>
            <a:r>
              <a:rPr lang="en-US" altLang="en-US" sz="2800" dirty="0" smtClean="0">
                <a:solidFill>
                  <a:schemeClr val="tx1"/>
                </a:solidFill>
                <a:latin typeface="Times New Roman" panose="02020603050405020304" pitchFamily="18" charset="0"/>
                <a:cs typeface="Times New Roman" panose="02020603050405020304" pitchFamily="18" charset="0"/>
              </a:rPr>
              <a:t>.</a:t>
            </a:r>
          </a:p>
          <a:p>
            <a:pPr marL="914400" lvl="1" indent="-457200" algn="just">
              <a:buClr>
                <a:srgbClr val="3333FF"/>
              </a:buClr>
              <a:buFont typeface="Wingdings" panose="05000000000000000000" pitchFamily="2" charset="2"/>
              <a:buChar char="§"/>
            </a:pPr>
            <a:r>
              <a:rPr lang="en-US" altLang="en-US" sz="2800" dirty="0" smtClean="0">
                <a:latin typeface="Times New Roman" panose="02020603050405020304" pitchFamily="18" charset="0"/>
                <a:cs typeface="Times New Roman" panose="02020603050405020304" pitchFamily="18" charset="0"/>
              </a:rPr>
              <a:t>No</a:t>
            </a:r>
            <a:r>
              <a:rPr lang="en-US" altLang="en-US" sz="2800" dirty="0" smtClean="0">
                <a:solidFill>
                  <a:schemeClr val="tx1"/>
                </a:solidFill>
                <a:latin typeface="Times New Roman" panose="02020603050405020304" pitchFamily="18" charset="0"/>
                <a:cs typeface="Times New Roman" panose="02020603050405020304" pitchFamily="18" charset="0"/>
              </a:rPr>
              <a:t> </a:t>
            </a:r>
            <a:r>
              <a:rPr lang="en-US" altLang="en-US" sz="2800" dirty="0">
                <a:solidFill>
                  <a:schemeClr val="tx1"/>
                </a:solidFill>
                <a:latin typeface="Times New Roman" panose="02020603050405020304" pitchFamily="18" charset="0"/>
                <a:cs typeface="Times New Roman" panose="02020603050405020304" pitchFamily="18" charset="0"/>
              </a:rPr>
              <a:t>touch car and ground at the same time. </a:t>
            </a:r>
            <a:endParaRPr lang="en-US" altLang="en-US" sz="2800" dirty="0" smtClean="0">
              <a:solidFill>
                <a:schemeClr val="tx1"/>
              </a:solidFill>
              <a:latin typeface="Times New Roman" panose="02020603050405020304" pitchFamily="18" charset="0"/>
              <a:cs typeface="Times New Roman" panose="02020603050405020304" pitchFamily="18" charset="0"/>
            </a:endParaRPr>
          </a:p>
          <a:p>
            <a:pPr marL="914400" lvl="1" indent="-457200" algn="just">
              <a:buClr>
                <a:srgbClr val="3333FF"/>
              </a:buClr>
              <a:buFont typeface="Wingdings" panose="05000000000000000000" pitchFamily="2" charset="2"/>
              <a:buChar char="§"/>
            </a:pPr>
            <a:r>
              <a:rPr lang="en-US" altLang="en-US" sz="2800" dirty="0" smtClean="0">
                <a:solidFill>
                  <a:schemeClr val="tx1"/>
                </a:solidFill>
                <a:latin typeface="Times New Roman" panose="02020603050405020304" pitchFamily="18" charset="0"/>
                <a:cs typeface="Times New Roman" panose="02020603050405020304" pitchFamily="18" charset="0"/>
              </a:rPr>
              <a:t>Put </a:t>
            </a:r>
            <a:r>
              <a:rPr lang="en-US" altLang="en-US" sz="2800" dirty="0">
                <a:solidFill>
                  <a:schemeClr val="tx1"/>
                </a:solidFill>
                <a:latin typeface="Times New Roman" panose="02020603050405020304" pitchFamily="18" charset="0"/>
                <a:cs typeface="Times New Roman" panose="02020603050405020304" pitchFamily="18" charset="0"/>
              </a:rPr>
              <a:t>feet together, take tiny steps without lifting feet</a:t>
            </a:r>
            <a:r>
              <a:rPr lang="en-US" altLang="en-US" sz="2400" dirty="0">
                <a:solidFill>
                  <a:schemeClr val="tx1"/>
                </a:solidFill>
                <a:latin typeface="Times New Roman" panose="02020603050405020304" pitchFamily="18" charset="0"/>
                <a:cs typeface="Times New Roman" panose="02020603050405020304" pitchFamily="18" charset="0"/>
              </a:rPr>
              <a:t>.  </a:t>
            </a:r>
          </a:p>
        </p:txBody>
      </p:sp>
      <p:pic>
        <p:nvPicPr>
          <p:cNvPr id="12" name="Picture 5" descr="It depicts the picture of how to shuffle away" title="shuffle away"/>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2354262"/>
            <a:ext cx="2517775" cy="189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It shows the hazards of a large step" title="no large step"/>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05200" y="2354262"/>
            <a:ext cx="2551113" cy="191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2"/>
          <p:cNvSpPr>
            <a:spLocks noChangeArrowheads="1"/>
          </p:cNvSpPr>
          <p:nvPr/>
        </p:nvSpPr>
        <p:spPr bwMode="auto">
          <a:xfrm>
            <a:off x="1972112" y="2574330"/>
            <a:ext cx="86113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panose="020B0604020202020204" pitchFamily="34" charset="0"/>
              <a:buNone/>
            </a:pPr>
            <a:r>
              <a:rPr lang="en-US" altLang="en-US" sz="9600" b="1" dirty="0">
                <a:solidFill>
                  <a:srgbClr val="00B050"/>
                </a:solidFill>
                <a:latin typeface="Times New Roman" panose="02020603050405020304" pitchFamily="18" charset="0"/>
                <a:cs typeface="Times New Roman" panose="02020603050405020304" pitchFamily="18" charset="0"/>
              </a:rPr>
              <a:t>√</a:t>
            </a:r>
            <a:endParaRPr lang="en-US" altLang="en-US" sz="9600" b="1" dirty="0">
              <a:solidFill>
                <a:srgbClr val="00B050"/>
              </a:solidFill>
            </a:endParaRPr>
          </a:p>
        </p:txBody>
      </p:sp>
      <p:sp>
        <p:nvSpPr>
          <p:cNvPr id="18" name="Rectangle 13"/>
          <p:cNvSpPr>
            <a:spLocks noChangeArrowheads="1"/>
          </p:cNvSpPr>
          <p:nvPr/>
        </p:nvSpPr>
        <p:spPr bwMode="auto">
          <a:xfrm>
            <a:off x="4191000" y="2743200"/>
            <a:ext cx="88678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panose="020B0604020202020204" pitchFamily="34" charset="0"/>
              <a:buNone/>
            </a:pPr>
            <a:r>
              <a:rPr lang="en-US" altLang="en-US" sz="9600" b="1" dirty="0">
                <a:solidFill>
                  <a:srgbClr val="FF0000"/>
                </a:solidFill>
                <a:latin typeface="Times New Roman" panose="02020603050405020304" pitchFamily="18" charset="0"/>
                <a:cs typeface="Times New Roman" panose="02020603050405020304" pitchFamily="18" charset="0"/>
              </a:rPr>
              <a:t>×</a:t>
            </a:r>
            <a:endParaRPr lang="en-US" altLang="en-US" sz="9600" b="1" dirty="0">
              <a:solidFill>
                <a:srgbClr val="FF0000"/>
              </a:solidFill>
            </a:endParaRPr>
          </a:p>
        </p:txBody>
      </p:sp>
      <p:sp>
        <p:nvSpPr>
          <p:cNvPr id="19" name="Rectangle 1"/>
          <p:cNvSpPr>
            <a:spLocks noChangeArrowheads="1"/>
          </p:cNvSpPr>
          <p:nvPr/>
        </p:nvSpPr>
        <p:spPr bwMode="auto">
          <a:xfrm>
            <a:off x="520258" y="3733800"/>
            <a:ext cx="21467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panose="020B0604020202020204" pitchFamily="34" charset="0"/>
              <a:buNone/>
            </a:pPr>
            <a:r>
              <a:rPr lang="en-US" altLang="en-US" sz="2800" b="1" dirty="0">
                <a:solidFill>
                  <a:schemeClr val="tx1"/>
                </a:solidFill>
                <a:latin typeface="Times New Roman" panose="02020603050405020304" pitchFamily="18" charset="0"/>
                <a:cs typeface="Times New Roman" panose="02020603050405020304" pitchFamily="18" charset="0"/>
              </a:rPr>
              <a:t>Shuffle</a:t>
            </a:r>
            <a:r>
              <a:rPr lang="en-US" altLang="en-US" sz="2000" b="1" dirty="0">
                <a:solidFill>
                  <a:schemeClr val="tx1"/>
                </a:solidFill>
                <a:latin typeface="Times New Roman" panose="02020603050405020304" pitchFamily="18" charset="0"/>
                <a:cs typeface="Times New Roman" panose="02020603050405020304" pitchFamily="18" charset="0"/>
              </a:rPr>
              <a:t> </a:t>
            </a:r>
            <a:r>
              <a:rPr lang="en-US" altLang="en-US" sz="2800" b="1" dirty="0">
                <a:solidFill>
                  <a:schemeClr val="tx1"/>
                </a:solidFill>
                <a:latin typeface="Times New Roman" panose="02020603050405020304" pitchFamily="18" charset="0"/>
                <a:cs typeface="Times New Roman" panose="02020603050405020304" pitchFamily="18" charset="0"/>
              </a:rPr>
              <a:t>away</a:t>
            </a:r>
            <a:endParaRPr lang="en-US" altLang="en-US" sz="2000" b="1" dirty="0"/>
          </a:p>
        </p:txBody>
      </p:sp>
      <p:sp>
        <p:nvSpPr>
          <p:cNvPr id="20" name="Rectangle 7"/>
          <p:cNvSpPr>
            <a:spLocks noChangeArrowheads="1"/>
          </p:cNvSpPr>
          <p:nvPr/>
        </p:nvSpPr>
        <p:spPr bwMode="auto">
          <a:xfrm>
            <a:off x="228600" y="1717357"/>
            <a:ext cx="71628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buClr>
                <a:srgbClr val="3333FF"/>
              </a:buClr>
              <a:buFont typeface="Arial" panose="020B0604020202020204" pitchFamily="34" charset="0"/>
              <a:buNone/>
            </a:pPr>
            <a:r>
              <a:rPr lang="en-US" altLang="en-US" sz="3200" b="1" dirty="0">
                <a:solidFill>
                  <a:schemeClr val="tx1"/>
                </a:solidFill>
                <a:latin typeface="Times New Roman" panose="02020603050405020304" pitchFamily="18" charset="0"/>
                <a:cs typeface="Times New Roman" panose="02020603050405020304" pitchFamily="18" charset="0"/>
              </a:rPr>
              <a:t>Answer</a:t>
            </a:r>
            <a:r>
              <a:rPr lang="en-US" altLang="en-US" sz="3200" dirty="0">
                <a:solidFill>
                  <a:schemeClr val="tx1"/>
                </a:solidFill>
                <a:latin typeface="Times New Roman" panose="02020603050405020304" pitchFamily="18" charset="0"/>
                <a:cs typeface="Times New Roman" panose="02020603050405020304" pitchFamily="18" charset="0"/>
              </a:rPr>
              <a:t>: </a:t>
            </a:r>
            <a:r>
              <a:rPr lang="en-US" altLang="en-US" sz="3200" dirty="0">
                <a:latin typeface="Times New Roman" panose="02020603050405020304" pitchFamily="18" charset="0"/>
                <a:cs typeface="Times New Roman" panose="02020603050405020304" pitchFamily="18" charset="0"/>
              </a:rPr>
              <a:t>S</a:t>
            </a:r>
            <a:r>
              <a:rPr lang="en-US" altLang="en-US" sz="3200" dirty="0" smtClean="0">
                <a:solidFill>
                  <a:schemeClr val="tx1"/>
                </a:solidFill>
                <a:latin typeface="Times New Roman" panose="02020603050405020304" pitchFamily="18" charset="0"/>
                <a:cs typeface="Times New Roman" panose="02020603050405020304" pitchFamily="18" charset="0"/>
              </a:rPr>
              <a:t>mall step for </a:t>
            </a:r>
            <a:r>
              <a:rPr lang="en-US" altLang="en-US" sz="3200" dirty="0" smtClean="0">
                <a:latin typeface="Times New Roman" panose="02020603050405020304" pitchFamily="18" charset="0"/>
                <a:cs typeface="Times New Roman" panose="02020603050405020304" pitchFamily="18" charset="0"/>
              </a:rPr>
              <a:t>little</a:t>
            </a:r>
            <a:r>
              <a:rPr lang="en-US" altLang="en-US" sz="3200" dirty="0" smtClean="0">
                <a:solidFill>
                  <a:schemeClr val="tx1"/>
                </a:solidFill>
                <a:latin typeface="Times New Roman" panose="02020603050405020304" pitchFamily="18" charset="0"/>
                <a:cs typeface="Times New Roman" panose="02020603050405020304" pitchFamily="18" charset="0"/>
              </a:rPr>
              <a:t> </a:t>
            </a:r>
            <a:r>
              <a:rPr lang="en-US" altLang="en-US" sz="3200" dirty="0">
                <a:solidFill>
                  <a:schemeClr val="tx1"/>
                </a:solidFill>
                <a:latin typeface="Times New Roman" panose="02020603050405020304" pitchFamily="18" charset="0"/>
                <a:cs typeface="Times New Roman" panose="02020603050405020304" pitchFamily="18" charset="0"/>
              </a:rPr>
              <a:t>step </a:t>
            </a:r>
            <a:r>
              <a:rPr lang="en-US" altLang="en-US" sz="3200" dirty="0" smtClean="0">
                <a:solidFill>
                  <a:schemeClr val="tx1"/>
                </a:solidFill>
                <a:latin typeface="Times New Roman" panose="02020603050405020304" pitchFamily="18" charset="0"/>
                <a:cs typeface="Times New Roman" panose="02020603050405020304" pitchFamily="18" charset="0"/>
              </a:rPr>
              <a:t>potential</a:t>
            </a:r>
            <a:endParaRPr lang="en-US" altLang="en-US" sz="3200" dirty="0">
              <a:solidFill>
                <a:schemeClr val="tx1"/>
              </a:solidFill>
              <a:latin typeface="Times New Roman" panose="02020603050405020304" pitchFamily="18" charset="0"/>
              <a:cs typeface="Times New Roman" panose="02020603050405020304" pitchFamily="18" charset="0"/>
            </a:endParaRPr>
          </a:p>
        </p:txBody>
      </p:sp>
      <p:pic>
        <p:nvPicPr>
          <p:cNvPr id="21" name="Picture 1" descr="It shows the picture of shock resistance shoes" title="shock resistance shoes"/>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553200" y="2181820"/>
            <a:ext cx="2154238"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6599302" y="2819400"/>
            <a:ext cx="861133" cy="1569660"/>
          </a:xfrm>
          <a:prstGeom prst="rect">
            <a:avLst/>
          </a:prstGeom>
        </p:spPr>
        <p:txBody>
          <a:bodyPr wrap="none">
            <a:spAutoFit/>
          </a:bodyPr>
          <a:lstStyle/>
          <a:p>
            <a:r>
              <a:rPr lang="en-US" altLang="en-US" sz="9600" b="1" dirty="0" smtClean="0">
                <a:solidFill>
                  <a:srgbClr val="00B050"/>
                </a:solidFill>
                <a:latin typeface="Times New Roman" panose="02020603050405020304" pitchFamily="18" charset="0"/>
                <a:cs typeface="Times New Roman" panose="02020603050405020304" pitchFamily="18" charset="0"/>
              </a:rPr>
              <a:t>√</a:t>
            </a:r>
            <a:endParaRPr lang="en-US" sz="9600" b="1" dirty="0">
              <a:solidFill>
                <a:srgbClr val="00B050"/>
              </a:solidFill>
            </a:endParaRPr>
          </a:p>
        </p:txBody>
      </p:sp>
      <p:sp>
        <p:nvSpPr>
          <p:cNvPr id="23" name="Rectangle 1"/>
          <p:cNvSpPr>
            <a:spLocks noChangeArrowheads="1"/>
          </p:cNvSpPr>
          <p:nvPr/>
        </p:nvSpPr>
        <p:spPr bwMode="auto">
          <a:xfrm>
            <a:off x="3794366" y="3787914"/>
            <a:ext cx="22621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panose="020B0604020202020204" pitchFamily="34" charset="0"/>
              <a:buNone/>
            </a:pPr>
            <a:r>
              <a:rPr lang="en-US" altLang="en-US" sz="2800" b="1" dirty="0" smtClean="0">
                <a:solidFill>
                  <a:schemeClr val="tx1"/>
                </a:solidFill>
                <a:latin typeface="Times New Roman" panose="02020603050405020304" pitchFamily="18" charset="0"/>
                <a:cs typeface="Times New Roman" panose="02020603050405020304" pitchFamily="18" charset="0"/>
              </a:rPr>
              <a:t>No large step</a:t>
            </a:r>
            <a:endParaRPr lang="en-US" altLang="en-US" sz="2000" b="1" dirty="0"/>
          </a:p>
        </p:txBody>
      </p:sp>
      <p:sp>
        <p:nvSpPr>
          <p:cNvPr id="24" name="Rectangle 1"/>
          <p:cNvSpPr>
            <a:spLocks noChangeArrowheads="1"/>
          </p:cNvSpPr>
          <p:nvPr/>
        </p:nvSpPr>
        <p:spPr bwMode="auto">
          <a:xfrm>
            <a:off x="6093277" y="4232464"/>
            <a:ext cx="285863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buFont typeface="Arial" panose="020B0604020202020204" pitchFamily="34" charset="0"/>
              <a:buNone/>
            </a:pPr>
            <a:r>
              <a:rPr lang="en-US" altLang="en-US" sz="2800" b="1" dirty="0" smtClean="0">
                <a:solidFill>
                  <a:schemeClr val="accent2"/>
                </a:solidFill>
                <a:latin typeface="Times New Roman" panose="02020603050405020304" pitchFamily="18" charset="0"/>
                <a:cs typeface="Times New Roman" panose="02020603050405020304" pitchFamily="18" charset="0"/>
              </a:rPr>
              <a:t>Shock resistance shoes</a:t>
            </a:r>
            <a:endParaRPr lang="en-US" altLang="en-US" sz="2000" b="1" dirty="0">
              <a:solidFill>
                <a:schemeClr val="accent2"/>
              </a:solidFill>
            </a:endParaRPr>
          </a:p>
        </p:txBody>
      </p:sp>
      <p:sp>
        <p:nvSpPr>
          <p:cNvPr id="25" name="Rectangle 7"/>
          <p:cNvSpPr>
            <a:spLocks noChangeArrowheads="1"/>
          </p:cNvSpPr>
          <p:nvPr/>
        </p:nvSpPr>
        <p:spPr bwMode="auto">
          <a:xfrm>
            <a:off x="228600" y="1143000"/>
            <a:ext cx="86106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buClr>
                <a:srgbClr val="3333FF"/>
              </a:buClr>
              <a:buFont typeface="Arial" panose="020B0604020202020204" pitchFamily="34" charset="0"/>
              <a:buNone/>
            </a:pPr>
            <a:r>
              <a:rPr lang="en-US" altLang="en-US" sz="3200" b="1" dirty="0" smtClean="0">
                <a:solidFill>
                  <a:schemeClr val="tx1"/>
                </a:solidFill>
                <a:latin typeface="Times New Roman" panose="02020603050405020304" pitchFamily="18" charset="0"/>
                <a:cs typeface="Times New Roman" panose="02020603050405020304" pitchFamily="18" charset="0"/>
              </a:rPr>
              <a:t>Q7</a:t>
            </a:r>
            <a:r>
              <a:rPr lang="en-US" altLang="en-US" sz="3200" dirty="0" smtClean="0">
                <a:solidFill>
                  <a:schemeClr val="tx1"/>
                </a:solidFill>
                <a:latin typeface="Times New Roman" panose="02020603050405020304" pitchFamily="18" charset="0"/>
                <a:cs typeface="Times New Roman" panose="02020603050405020304" pitchFamily="18" charset="0"/>
              </a:rPr>
              <a:t>: </a:t>
            </a:r>
            <a:r>
              <a:rPr lang="en-US" altLang="en-US" sz="3200" dirty="0">
                <a:solidFill>
                  <a:schemeClr val="tx1"/>
                </a:solidFill>
                <a:latin typeface="Times New Roman" panose="02020603050405020304" pitchFamily="18" charset="0"/>
                <a:cs typeface="Times New Roman" panose="02020603050405020304" pitchFamily="18" charset="0"/>
              </a:rPr>
              <a:t>How to leave </a:t>
            </a:r>
            <a:r>
              <a:rPr lang="en-US" altLang="en-US" sz="3200" dirty="0" smtClean="0">
                <a:solidFill>
                  <a:schemeClr val="tx1"/>
                </a:solidFill>
                <a:latin typeface="Times New Roman" panose="02020603050405020304" pitchFamily="18" charset="0"/>
                <a:cs typeface="Times New Roman" panose="02020603050405020304" pitchFamily="18" charset="0"/>
              </a:rPr>
              <a:t>car without </a:t>
            </a:r>
            <a:r>
              <a:rPr lang="en-US" altLang="en-US" sz="3200" dirty="0">
                <a:solidFill>
                  <a:schemeClr val="tx1"/>
                </a:solidFill>
                <a:latin typeface="Times New Roman" panose="02020603050405020304" pitchFamily="18" charset="0"/>
                <a:cs typeface="Times New Roman" panose="02020603050405020304" pitchFamily="18" charset="0"/>
              </a:rPr>
              <a:t>electrical shocks?</a:t>
            </a:r>
          </a:p>
        </p:txBody>
      </p:sp>
    </p:spTree>
    <p:extLst>
      <p:ext uri="{BB962C8B-B14F-4D97-AF65-F5344CB8AC3E}">
        <p14:creationId xmlns:p14="http://schemas.microsoft.com/office/powerpoint/2010/main" val="92491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8" grpId="0"/>
      <p:bldP spid="19" grpId="0"/>
      <p:bldP spid="20" grpId="0"/>
      <p:bldP spid="22" grpId="0"/>
      <p:bldP spid="23" grpId="0"/>
      <p:bldP spid="2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503238"/>
            <a:ext cx="8229600"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A Case Study Discussion 8</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normAutofit/>
          </a:bodyPr>
          <a:lstStyle/>
          <a:p>
            <a:fld id="{CE4D45F6-FF50-4BC5-8A2D-899CD8EC2ED8}" type="slidenum">
              <a:rPr lang="en-US" smtClean="0"/>
              <a:t>35</a:t>
            </a:fld>
            <a:endParaRPr lang="en-US" dirty="0"/>
          </a:p>
        </p:txBody>
      </p:sp>
      <p:sp>
        <p:nvSpPr>
          <p:cNvPr id="7" name="Rectangle 7"/>
          <p:cNvSpPr>
            <a:spLocks noChangeArrowheads="1"/>
          </p:cNvSpPr>
          <p:nvPr/>
        </p:nvSpPr>
        <p:spPr bwMode="auto">
          <a:xfrm>
            <a:off x="150222" y="2156380"/>
            <a:ext cx="4941208"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just" eaLnBrk="1" hangingPunct="1">
              <a:buClr>
                <a:srgbClr val="3333FF"/>
              </a:buClr>
            </a:pPr>
            <a:r>
              <a:rPr lang="en-US" altLang="en-US" sz="3200" b="1" dirty="0" smtClean="0">
                <a:latin typeface="Times New Roman" panose="02020603050405020304" pitchFamily="18" charset="0"/>
                <a:cs typeface="Times New Roman" panose="02020603050405020304" pitchFamily="18" charset="0"/>
              </a:rPr>
              <a:t>Answer</a:t>
            </a:r>
            <a:r>
              <a:rPr lang="en-US" altLang="en-US" sz="3200" dirty="0" smtClean="0">
                <a:latin typeface="Times New Roman" panose="02020603050405020304" pitchFamily="18" charset="0"/>
                <a:cs typeface="Times New Roman" panose="02020603050405020304" pitchFamily="18" charset="0"/>
              </a:rPr>
              <a:t>: </a:t>
            </a:r>
          </a:p>
          <a:p>
            <a:pPr algn="just" eaLnBrk="1" hangingPunct="1">
              <a:buClr>
                <a:srgbClr val="3333FF"/>
              </a:buClr>
            </a:pPr>
            <a:endParaRPr lang="en-US" altLang="en-US" sz="1400" dirty="0" smtClean="0">
              <a:latin typeface="Times New Roman" panose="02020603050405020304" pitchFamily="18" charset="0"/>
              <a:cs typeface="Times New Roman" panose="02020603050405020304" pitchFamily="18" charset="0"/>
            </a:endParaRPr>
          </a:p>
          <a:p>
            <a:pPr marL="457200" indent="-457200" algn="just">
              <a:buClr>
                <a:srgbClr val="3333FF"/>
              </a:buClr>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Depends on the power line voltage (see next </a:t>
            </a:r>
            <a:r>
              <a:rPr lang="en-US" altLang="en-US" sz="2800" dirty="0" smtClean="0">
                <a:latin typeface="Times New Roman" panose="02020603050405020304" pitchFamily="18" charset="0"/>
                <a:cs typeface="Times New Roman" panose="02020603050405020304" pitchFamily="18" charset="0"/>
              </a:rPr>
              <a:t>slide) </a:t>
            </a:r>
          </a:p>
          <a:p>
            <a:pPr marL="457200" indent="-457200" algn="just">
              <a:buClr>
                <a:srgbClr val="3333FF"/>
              </a:buClr>
              <a:buFont typeface="Wingdings" panose="05000000000000000000" pitchFamily="2" charset="2"/>
              <a:buChar char="§"/>
            </a:pPr>
            <a:endParaRPr lang="en-US" altLang="en-US" sz="2800" dirty="0">
              <a:latin typeface="Times New Roman" panose="02020603050405020304" pitchFamily="18" charset="0"/>
              <a:cs typeface="Times New Roman" panose="02020603050405020304" pitchFamily="18" charset="0"/>
            </a:endParaRPr>
          </a:p>
          <a:p>
            <a:pPr marL="457200" indent="-457200" algn="just">
              <a:buClr>
                <a:srgbClr val="3333FF"/>
              </a:buClr>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10 feet rule for voltage up to </a:t>
            </a:r>
            <a:r>
              <a:rPr lang="en-US" altLang="en-US" sz="2800" dirty="0" smtClean="0">
                <a:latin typeface="Times New Roman" panose="02020603050405020304" pitchFamily="18" charset="0"/>
                <a:cs typeface="Times New Roman" panose="02020603050405020304" pitchFamily="18" charset="0"/>
              </a:rPr>
              <a:t>50Kv</a:t>
            </a:r>
            <a:endParaRPr lang="en-US" altLang="en-US" sz="2800" dirty="0">
              <a:latin typeface="Times New Roman" panose="02020603050405020304" pitchFamily="18" charset="0"/>
              <a:cs typeface="Times New Roman" panose="02020603050405020304" pitchFamily="18" charset="0"/>
            </a:endParaRPr>
          </a:p>
          <a:p>
            <a:pPr marL="457200" indent="-457200" algn="just">
              <a:buClr>
                <a:srgbClr val="3333FF"/>
              </a:buClr>
              <a:buFont typeface="Arial" panose="020B0604020202020204" pitchFamily="34" charset="0"/>
              <a:buChar char="•"/>
            </a:pPr>
            <a:endParaRPr lang="en-US" sz="2800" dirty="0" smtClean="0">
              <a:latin typeface="Times New Roman" panose="02020603050405020304" pitchFamily="18" charset="0"/>
              <a:cs typeface="Times New Roman" panose="02020603050405020304" pitchFamily="18" charset="0"/>
            </a:endParaRPr>
          </a:p>
          <a:p>
            <a:pPr marL="457200" indent="-457200" algn="just">
              <a:buClr>
                <a:srgbClr val="3333FF"/>
              </a:buClr>
              <a:buFont typeface="Wingdings" panose="05000000000000000000" pitchFamily="2" charset="2"/>
              <a:buChar char="§"/>
            </a:pPr>
            <a:r>
              <a:rPr lang="en-US" sz="2800" dirty="0" smtClean="0">
                <a:latin typeface="Times New Roman" panose="02020603050405020304" pitchFamily="18" charset="0"/>
                <a:cs typeface="Times New Roman" panose="02020603050405020304" pitchFamily="18" charset="0"/>
              </a:rPr>
              <a:t>Always </a:t>
            </a:r>
            <a:r>
              <a:rPr lang="en-US" sz="2800" dirty="0">
                <a:latin typeface="Times New Roman" panose="02020603050405020304" pitchFamily="18" charset="0"/>
                <a:cs typeface="Times New Roman" panose="02020603050405020304" pitchFamily="18" charset="0"/>
              </a:rPr>
              <a:t>use </a:t>
            </a:r>
            <a:r>
              <a:rPr lang="en-US" sz="2800" dirty="0" smtClean="0">
                <a:latin typeface="Times New Roman" panose="02020603050405020304" pitchFamily="18" charset="0"/>
                <a:cs typeface="Times New Roman" panose="02020603050405020304" pitchFamily="18" charset="0"/>
              </a:rPr>
              <a:t>maximum </a:t>
            </a:r>
            <a:r>
              <a:rPr lang="en-US" sz="2800" dirty="0">
                <a:latin typeface="Times New Roman" panose="02020603050405020304" pitchFamily="18" charset="0"/>
                <a:cs typeface="Times New Roman" panose="02020603050405020304" pitchFamily="18" charset="0"/>
              </a:rPr>
              <a:t>possible distance to avoid accidental </a:t>
            </a:r>
            <a:r>
              <a:rPr lang="en-US" sz="2800" dirty="0" smtClean="0">
                <a:latin typeface="Times New Roman" panose="02020603050405020304" pitchFamily="18" charset="0"/>
                <a:cs typeface="Times New Roman" panose="02020603050405020304" pitchFamily="18" charset="0"/>
              </a:rPr>
              <a:t>touch</a:t>
            </a:r>
            <a:endParaRPr lang="en-US" sz="2800" dirty="0">
              <a:latin typeface="Times New Roman" panose="02020603050405020304" pitchFamily="18" charset="0"/>
              <a:cs typeface="Times New Roman" panose="02020603050405020304" pitchFamily="18" charset="0"/>
            </a:endParaRPr>
          </a:p>
        </p:txBody>
      </p:sp>
      <p:grpSp>
        <p:nvGrpSpPr>
          <p:cNvPr id="8" name="Group 7" descr="It shows the hazards of overhead power lines" title="overhead power line"/>
          <p:cNvGrpSpPr/>
          <p:nvPr/>
        </p:nvGrpSpPr>
        <p:grpSpPr>
          <a:xfrm>
            <a:off x="5257800" y="2393950"/>
            <a:ext cx="3657600" cy="3321050"/>
            <a:chOff x="381000" y="1936750"/>
            <a:chExt cx="3657600" cy="3321050"/>
          </a:xfrm>
        </p:grpSpPr>
        <p:pic>
          <p:nvPicPr>
            <p:cNvPr id="11" name="Picture 2" descr="Line-clearance tree trimmi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1936750"/>
              <a:ext cx="3657600"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Up-Down Arrow 4"/>
            <p:cNvSpPr>
              <a:spLocks noChangeArrowheads="1"/>
            </p:cNvSpPr>
            <p:nvPr/>
          </p:nvSpPr>
          <p:spPr bwMode="auto">
            <a:xfrm rot="-1853509">
              <a:off x="2778125" y="2209800"/>
              <a:ext cx="304800" cy="811213"/>
            </a:xfrm>
            <a:prstGeom prst="upDownArrow">
              <a:avLst>
                <a:gd name="adj1" fmla="val 50000"/>
                <a:gd name="adj2" fmla="val 50013"/>
              </a:avLst>
            </a:prstGeom>
            <a:solidFill>
              <a:srgbClr val="FF0000"/>
            </a:solidFill>
            <a:ln w="9525">
              <a:solidFill>
                <a:schemeClr val="tx1"/>
              </a:solidFill>
              <a:miter lim="800000"/>
              <a:headEnd/>
              <a:tailEnd/>
            </a:ln>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SzPct val="100000"/>
                <a:buFont typeface="Times New Roman" panose="02020603050405020304" pitchFamily="18" charset="0"/>
                <a:buNone/>
              </a:pPr>
              <a:endParaRPr lang="en-US" altLang="en-US" dirty="0">
                <a:cs typeface="Arial" panose="020B0604020202020204" pitchFamily="34" charset="0"/>
              </a:endParaRPr>
            </a:p>
          </p:txBody>
        </p:sp>
        <p:sp>
          <p:nvSpPr>
            <p:cNvPr id="13" name="Rectangle 13"/>
            <p:cNvSpPr>
              <a:spLocks noChangeArrowheads="1"/>
            </p:cNvSpPr>
            <p:nvPr/>
          </p:nvSpPr>
          <p:spPr bwMode="auto">
            <a:xfrm>
              <a:off x="1424769" y="2716518"/>
              <a:ext cx="14798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panose="020B0604020202020204" pitchFamily="34" charset="0"/>
                <a:buNone/>
              </a:pPr>
              <a:r>
                <a:rPr lang="en-US" altLang="en-US" sz="3600" b="1" dirty="0" smtClean="0">
                  <a:solidFill>
                    <a:srgbClr val="FF0000"/>
                  </a:solidFill>
                  <a:latin typeface="Times New Roman" panose="02020603050405020304" pitchFamily="18" charset="0"/>
                  <a:cs typeface="Times New Roman" panose="02020603050405020304" pitchFamily="18" charset="0"/>
                </a:rPr>
                <a:t>?? feet</a:t>
              </a:r>
              <a:endParaRPr lang="en-US" altLang="en-US" sz="3600" b="1" dirty="0">
                <a:solidFill>
                  <a:srgbClr val="FF0000"/>
                </a:solidFill>
              </a:endParaRPr>
            </a:p>
          </p:txBody>
        </p:sp>
      </p:grpSp>
      <p:sp>
        <p:nvSpPr>
          <p:cNvPr id="14" name="Rectangle 7"/>
          <p:cNvSpPr>
            <a:spLocks noChangeArrowheads="1"/>
          </p:cNvSpPr>
          <p:nvPr/>
        </p:nvSpPr>
        <p:spPr bwMode="auto">
          <a:xfrm>
            <a:off x="150223" y="1143000"/>
            <a:ext cx="868897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just">
              <a:buClr>
                <a:srgbClr val="3333FF"/>
              </a:buClr>
            </a:pPr>
            <a:r>
              <a:rPr lang="en-US" altLang="en-US" sz="3200" b="1" dirty="0" smtClean="0">
                <a:latin typeface="Times New Roman" panose="02020603050405020304" pitchFamily="18" charset="0"/>
                <a:cs typeface="Times New Roman" panose="02020603050405020304" pitchFamily="18" charset="0"/>
              </a:rPr>
              <a:t>Q8</a:t>
            </a:r>
            <a:r>
              <a:rPr lang="en-US" altLang="en-US" sz="3200" dirty="0" smtClean="0">
                <a:latin typeface="Times New Roman" panose="02020603050405020304" pitchFamily="18" charset="0"/>
                <a:cs typeface="Times New Roman" panose="02020603050405020304" pitchFamily="18" charset="0"/>
              </a:rPr>
              <a:t>: What </a:t>
            </a:r>
            <a:r>
              <a:rPr lang="en-US" altLang="en-US" sz="3200" dirty="0">
                <a:latin typeface="Times New Roman" panose="02020603050405020304" pitchFamily="18" charset="0"/>
                <a:cs typeface="Times New Roman" panose="02020603050405020304" pitchFamily="18" charset="0"/>
              </a:rPr>
              <a:t>distance </a:t>
            </a:r>
            <a:r>
              <a:rPr lang="en-US" altLang="en-US" sz="3200" dirty="0" smtClean="0">
                <a:latin typeface="Times New Roman" panose="02020603050405020304" pitchFamily="18" charset="0"/>
                <a:cs typeface="Times New Roman" panose="02020603050405020304" pitchFamily="18" charset="0"/>
              </a:rPr>
              <a:t>is safely </a:t>
            </a:r>
            <a:r>
              <a:rPr lang="en-US" altLang="en-US" sz="3200" dirty="0">
                <a:latin typeface="Times New Roman" panose="02020603050405020304" pitchFamily="18" charset="0"/>
                <a:cs typeface="Times New Roman" panose="02020603050405020304" pitchFamily="18" charset="0"/>
              </a:rPr>
              <a:t>away from power lines</a:t>
            </a:r>
            <a:r>
              <a:rPr lang="en-US" altLang="en-US" sz="3200" dirty="0" smtClean="0">
                <a:latin typeface="Times New Roman" panose="02020603050405020304" pitchFamily="18" charset="0"/>
                <a:cs typeface="Times New Roman" panose="02020603050405020304" pitchFamily="18" charset="0"/>
              </a:rPr>
              <a:t>?</a:t>
            </a:r>
            <a:endParaRPr lang="en-US" alt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806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503238"/>
            <a:ext cx="8229600"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 A Case Study Discussion  </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normAutofit/>
          </a:bodyPr>
          <a:lstStyle/>
          <a:p>
            <a:fld id="{CE4D45F6-FF50-4BC5-8A2D-899CD8EC2ED8}" type="slidenum">
              <a:rPr lang="en-US" smtClean="0"/>
              <a:t>36</a:t>
            </a:fld>
            <a:endParaRPr lang="en-US" dirty="0"/>
          </a:p>
        </p:txBody>
      </p:sp>
      <p:graphicFrame>
        <p:nvGraphicFramePr>
          <p:cNvPr id="15" name="Group 5" descr="It lists the information of voltage vs distance" title="voltage vs distance"/>
          <p:cNvGraphicFramePr>
            <a:graphicFrameLocks noGrp="1"/>
          </p:cNvGraphicFramePr>
          <p:nvPr>
            <p:extLst>
              <p:ext uri="{D42A27DB-BD31-4B8C-83A1-F6EECF244321}">
                <p14:modId xmlns:p14="http://schemas.microsoft.com/office/powerpoint/2010/main" val="921833045"/>
              </p:ext>
            </p:extLst>
          </p:nvPr>
        </p:nvGraphicFramePr>
        <p:xfrm>
          <a:off x="304800" y="1153865"/>
          <a:ext cx="8458200" cy="5307895"/>
        </p:xfrm>
        <a:graphic>
          <a:graphicData uri="http://schemas.openxmlformats.org/drawingml/2006/table">
            <a:tbl>
              <a:tblPr firstRow="1"/>
              <a:tblGrid>
                <a:gridCol w="4270972">
                  <a:extLst>
                    <a:ext uri="{9D8B030D-6E8A-4147-A177-3AD203B41FA5}">
                      <a16:colId xmlns:a16="http://schemas.microsoft.com/office/drawing/2014/main" val="3923773436"/>
                    </a:ext>
                  </a:extLst>
                </a:gridCol>
                <a:gridCol w="4187228">
                  <a:extLst>
                    <a:ext uri="{9D8B030D-6E8A-4147-A177-3AD203B41FA5}">
                      <a16:colId xmlns:a16="http://schemas.microsoft.com/office/drawing/2014/main" val="2694362748"/>
                    </a:ext>
                  </a:extLst>
                </a:gridCol>
              </a:tblGrid>
              <a:tr h="747337">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800" b="1" i="0" u="none" strike="noStrike" cap="none" normalizeH="0" baseline="0" dirty="0" smtClean="0">
                          <a:ln>
                            <a:noFill/>
                          </a:ln>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Voltage (nominal, </a:t>
                      </a:r>
                    </a:p>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800" b="1" i="0" u="none" strike="noStrike" cap="none" normalizeH="0" baseline="0" dirty="0" smtClean="0">
                          <a:ln>
                            <a:noFill/>
                          </a:ln>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Kv, alternating current)</a:t>
                      </a:r>
                    </a:p>
                  </a:txBody>
                  <a:tcPr marL="90001" marR="90001" marT="172464" marB="467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800" b="1" i="0" u="none" strike="noStrike" cap="none" normalizeH="0" baseline="0" dirty="0" smtClean="0">
                          <a:ln>
                            <a:noFill/>
                          </a:ln>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Minimum clearance distance (feet)</a:t>
                      </a:r>
                    </a:p>
                  </a:txBody>
                  <a:tcPr marL="90001" marR="90001" marT="172464" marB="467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extLst>
                  <a:ext uri="{0D108BD9-81ED-4DB2-BD59-A6C34878D82A}">
                    <a16:rowId xmlns:a16="http://schemas.microsoft.com/office/drawing/2014/main" val="1558725399"/>
                  </a:ext>
                </a:extLst>
              </a:tr>
              <a:tr h="431546">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&lt;=50</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10</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58384857"/>
                  </a:ext>
                </a:extLst>
              </a:tr>
              <a:tr h="431546">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50-200</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15</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44596910"/>
                  </a:ext>
                </a:extLst>
              </a:tr>
              <a:tr h="431546">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200-350</a:t>
                      </a:r>
                      <a:endParaRPr kumimoji="0" lang="en-US" altLang="en-US" sz="4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20</a:t>
                      </a:r>
                      <a:endParaRPr kumimoji="0" lang="en-US" altLang="en-US" sz="4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117683423"/>
                  </a:ext>
                </a:extLst>
              </a:tr>
              <a:tr h="535134">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350-500</a:t>
                      </a:r>
                      <a:endParaRPr kumimoji="0" lang="en-US" altLang="en-US" sz="4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25</a:t>
                      </a:r>
                      <a:endParaRPr kumimoji="0" lang="en-US" altLang="en-US" sz="4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725462260"/>
                  </a:ext>
                </a:extLst>
              </a:tr>
              <a:tr h="535134">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500-750</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35</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535134">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750-1000</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45</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535134">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&gt;1000</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Determined by utility owner/operator or a registered professional engineer</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1882668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503238"/>
            <a:ext cx="8229600"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  A Case Study Discussion</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normAutofit/>
          </a:bodyPr>
          <a:lstStyle/>
          <a:p>
            <a:fld id="{CE4D45F6-FF50-4BC5-8A2D-899CD8EC2ED8}" type="slidenum">
              <a:rPr lang="en-US" smtClean="0"/>
              <a:t>37</a:t>
            </a:fld>
            <a:endParaRPr lang="en-US" dirty="0"/>
          </a:p>
        </p:txBody>
      </p:sp>
      <p:graphicFrame>
        <p:nvGraphicFramePr>
          <p:cNvPr id="16" name="Group 5" title="Reported accidents"/>
          <p:cNvGraphicFramePr>
            <a:graphicFrameLocks noGrp="1"/>
          </p:cNvGraphicFramePr>
          <p:nvPr>
            <p:extLst>
              <p:ext uri="{D42A27DB-BD31-4B8C-83A1-F6EECF244321}">
                <p14:modId xmlns:p14="http://schemas.microsoft.com/office/powerpoint/2010/main" val="3969299520"/>
              </p:ext>
            </p:extLst>
          </p:nvPr>
        </p:nvGraphicFramePr>
        <p:xfrm>
          <a:off x="155575" y="1570037"/>
          <a:ext cx="8832849" cy="2463339"/>
        </p:xfrm>
        <a:graphic>
          <a:graphicData uri="http://schemas.openxmlformats.org/drawingml/2006/table">
            <a:tbl>
              <a:tblPr firstRow="1"/>
              <a:tblGrid>
                <a:gridCol w="1447800">
                  <a:extLst>
                    <a:ext uri="{9D8B030D-6E8A-4147-A177-3AD203B41FA5}">
                      <a16:colId xmlns:a16="http://schemas.microsoft.com/office/drawing/2014/main" val="3923773436"/>
                    </a:ext>
                  </a:extLst>
                </a:gridCol>
                <a:gridCol w="1371600">
                  <a:extLst>
                    <a:ext uri="{9D8B030D-6E8A-4147-A177-3AD203B41FA5}">
                      <a16:colId xmlns:a16="http://schemas.microsoft.com/office/drawing/2014/main" val="2694362748"/>
                    </a:ext>
                  </a:extLst>
                </a:gridCol>
                <a:gridCol w="3962400">
                  <a:extLst>
                    <a:ext uri="{9D8B030D-6E8A-4147-A177-3AD203B41FA5}">
                      <a16:colId xmlns:a16="http://schemas.microsoft.com/office/drawing/2014/main" val="3721835861"/>
                    </a:ext>
                  </a:extLst>
                </a:gridCol>
                <a:gridCol w="2051049">
                  <a:extLst>
                    <a:ext uri="{9D8B030D-6E8A-4147-A177-3AD203B41FA5}">
                      <a16:colId xmlns:a16="http://schemas.microsoft.com/office/drawing/2014/main" val="2947171526"/>
                    </a:ext>
                  </a:extLst>
                </a:gridCol>
              </a:tblGrid>
              <a:tr h="543528">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800" b="1" i="0" u="none" strike="noStrike" cap="none" normalizeH="0" baseline="0" dirty="0" smtClean="0">
                          <a:ln>
                            <a:noFill/>
                          </a:ln>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Date</a:t>
                      </a:r>
                    </a:p>
                  </a:txBody>
                  <a:tcPr marL="90001" marR="90001" marT="172464" marB="467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800" b="1" i="0" u="none" strike="noStrike" cap="none" normalizeH="0" baseline="0" dirty="0" smtClean="0">
                          <a:ln>
                            <a:noFill/>
                          </a:ln>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Place</a:t>
                      </a:r>
                    </a:p>
                  </a:txBody>
                  <a:tcPr marL="90001" marR="90001" marT="172464" marB="467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800" b="1" i="0" u="none" strike="noStrike" cap="none" normalizeH="0" baseline="0" dirty="0" smtClean="0">
                          <a:ln>
                            <a:noFill/>
                          </a:ln>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What happen?</a:t>
                      </a:r>
                    </a:p>
                  </a:txBody>
                  <a:tcPr marL="90001" marR="90001" marT="172464" marB="467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800" b="1" i="0" u="none" strike="noStrike" cap="none" normalizeH="0" baseline="0" dirty="0" smtClean="0">
                          <a:ln>
                            <a:noFill/>
                          </a:ln>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Injury</a:t>
                      </a:r>
                    </a:p>
                  </a:txBody>
                  <a:tcPr marL="90001" marR="90001" marT="172464" marB="467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extLst>
                  <a:ext uri="{0D108BD9-81ED-4DB2-BD59-A6C34878D82A}">
                    <a16:rowId xmlns:a16="http://schemas.microsoft.com/office/drawing/2014/main" val="1558725399"/>
                  </a:ext>
                </a:extLst>
              </a:tr>
              <a:tr h="640051">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December 2018</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Michigan</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l"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A boom truck contacted overhead power lines</a:t>
                      </a:r>
                    </a:p>
                    <a:p>
                      <a:pPr marL="0" marR="0" lvl="0" indent="0" algn="l"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altLang="en-US" sz="2400" b="0" i="0" u="none" strike="noStrike" cap="none" normalizeH="0" baseline="0" dirty="0" smtClean="0">
                        <a:ln>
                          <a:noFill/>
                        </a:ln>
                        <a:solidFill>
                          <a:srgbClr val="000000"/>
                        </a:solidFill>
                        <a:effectLst/>
                        <a:latin typeface="Times New Roman" panose="02020603050405020304" pitchFamily="18" charset="0"/>
                        <a:ea typeface="MS PGothic" panose="020B0600070205080204" pitchFamily="34" charset="-128"/>
                      </a:endParaRPr>
                    </a:p>
                  </a:txBody>
                  <a:tcPr marL="90001" marR="90001" marT="216066" marB="467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Electrocuted (died)</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58384857"/>
                  </a:ext>
                </a:extLst>
              </a:tr>
              <a:tr h="640051">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May 2018</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North</a:t>
                      </a:r>
                    </a:p>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Carolina</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A boom truck contacted overhead power lines</a:t>
                      </a:r>
                    </a:p>
                  </a:txBody>
                  <a:tcPr marL="90001" marR="90001" marT="216066" marB="467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Electric Shocked (died)</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44596910"/>
                  </a:ext>
                </a:extLst>
              </a:tr>
            </a:tbl>
          </a:graphicData>
        </a:graphic>
      </p:graphicFrame>
    </p:spTree>
    <p:extLst>
      <p:ext uri="{BB962C8B-B14F-4D97-AF65-F5344CB8AC3E}">
        <p14:creationId xmlns:p14="http://schemas.microsoft.com/office/powerpoint/2010/main" val="34662830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503238"/>
            <a:ext cx="8229600"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 A Case Study Discussion</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normAutofit/>
          </a:bodyPr>
          <a:lstStyle/>
          <a:p>
            <a:fld id="{CE4D45F6-FF50-4BC5-8A2D-899CD8EC2ED8}" type="slidenum">
              <a:rPr lang="en-US" smtClean="0"/>
              <a:t>38</a:t>
            </a:fld>
            <a:endParaRPr lang="en-US" dirty="0"/>
          </a:p>
        </p:txBody>
      </p:sp>
      <p:graphicFrame>
        <p:nvGraphicFramePr>
          <p:cNvPr id="16" name="Group 5" title="Reported accidents"/>
          <p:cNvGraphicFramePr>
            <a:graphicFrameLocks noGrp="1"/>
          </p:cNvGraphicFramePr>
          <p:nvPr>
            <p:extLst>
              <p:ext uri="{D42A27DB-BD31-4B8C-83A1-F6EECF244321}">
                <p14:modId xmlns:p14="http://schemas.microsoft.com/office/powerpoint/2010/main" val="3496603747"/>
              </p:ext>
            </p:extLst>
          </p:nvPr>
        </p:nvGraphicFramePr>
        <p:xfrm>
          <a:off x="155575" y="1570037"/>
          <a:ext cx="8832849" cy="3714289"/>
        </p:xfrm>
        <a:graphic>
          <a:graphicData uri="http://schemas.openxmlformats.org/drawingml/2006/table">
            <a:tbl>
              <a:tblPr firstRow="1"/>
              <a:tblGrid>
                <a:gridCol w="1447800">
                  <a:extLst>
                    <a:ext uri="{9D8B030D-6E8A-4147-A177-3AD203B41FA5}">
                      <a16:colId xmlns:a16="http://schemas.microsoft.com/office/drawing/2014/main" val="3923773436"/>
                    </a:ext>
                  </a:extLst>
                </a:gridCol>
                <a:gridCol w="1371600">
                  <a:extLst>
                    <a:ext uri="{9D8B030D-6E8A-4147-A177-3AD203B41FA5}">
                      <a16:colId xmlns:a16="http://schemas.microsoft.com/office/drawing/2014/main" val="2694362748"/>
                    </a:ext>
                  </a:extLst>
                </a:gridCol>
                <a:gridCol w="3962400">
                  <a:extLst>
                    <a:ext uri="{9D8B030D-6E8A-4147-A177-3AD203B41FA5}">
                      <a16:colId xmlns:a16="http://schemas.microsoft.com/office/drawing/2014/main" val="3721835861"/>
                    </a:ext>
                  </a:extLst>
                </a:gridCol>
                <a:gridCol w="2051049">
                  <a:extLst>
                    <a:ext uri="{9D8B030D-6E8A-4147-A177-3AD203B41FA5}">
                      <a16:colId xmlns:a16="http://schemas.microsoft.com/office/drawing/2014/main" val="2947171526"/>
                    </a:ext>
                  </a:extLst>
                </a:gridCol>
              </a:tblGrid>
              <a:tr h="543528">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800" b="1" i="0" u="none" strike="noStrike" cap="none" normalizeH="0" baseline="0" dirty="0" smtClean="0">
                          <a:ln>
                            <a:noFill/>
                          </a:ln>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Date</a:t>
                      </a:r>
                    </a:p>
                  </a:txBody>
                  <a:tcPr marL="90001" marR="90001" marT="172464" marB="467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800" b="1" i="0" u="none" strike="noStrike" cap="none" normalizeH="0" baseline="0" dirty="0" smtClean="0">
                          <a:ln>
                            <a:noFill/>
                          </a:ln>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Place</a:t>
                      </a:r>
                    </a:p>
                  </a:txBody>
                  <a:tcPr marL="90001" marR="90001" marT="172464" marB="467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800" b="1" i="0" u="none" strike="noStrike" cap="none" normalizeH="0" baseline="0" dirty="0" smtClean="0">
                          <a:ln>
                            <a:noFill/>
                          </a:ln>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What happen?</a:t>
                      </a:r>
                    </a:p>
                  </a:txBody>
                  <a:tcPr marL="90001" marR="90001" marT="172464" marB="467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800" b="1" i="0" u="none" strike="noStrike" cap="none" normalizeH="0" baseline="0" dirty="0" smtClean="0">
                          <a:ln>
                            <a:noFill/>
                          </a:ln>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Injury</a:t>
                      </a:r>
                    </a:p>
                  </a:txBody>
                  <a:tcPr marL="90001" marR="90001" marT="172464" marB="467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extLst>
                  <a:ext uri="{0D108BD9-81ED-4DB2-BD59-A6C34878D82A}">
                    <a16:rowId xmlns:a16="http://schemas.microsoft.com/office/drawing/2014/main" val="1558725399"/>
                  </a:ext>
                </a:extLst>
              </a:tr>
              <a:tr h="640051">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July 2018</a:t>
                      </a:r>
                      <a:endParaRPr kumimoji="0" lang="en-US" altLang="en-US" sz="3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Ohio</a:t>
                      </a:r>
                      <a:endParaRPr kumimoji="0" lang="en-US" altLang="en-US" sz="3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A crane touched a power line</a:t>
                      </a:r>
                      <a:endParaRPr kumimoji="0" lang="en-US" altLang="en-US" sz="3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Electrocuted (died)</a:t>
                      </a:r>
                      <a:endParaRPr kumimoji="0" lang="en-US" altLang="en-US" sz="3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117683423"/>
                  </a:ext>
                </a:extLst>
              </a:tr>
              <a:tr h="888204">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June, 2018</a:t>
                      </a:r>
                      <a:endParaRPr kumimoji="0" lang="en-US" altLang="en-US" sz="3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Kentucky</a:t>
                      </a:r>
                      <a:endParaRPr kumimoji="0" lang="en-US" altLang="en-US" sz="3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l"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A dump truck struck power lines, the driver got out of the truck and was electrocuted. </a:t>
                      </a:r>
                    </a:p>
                    <a:p>
                      <a:pPr marL="0" marR="0" lvl="0" indent="0" algn="l"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l"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altLang="en-US" sz="2400" b="0" i="0" u="none" strike="noStrike" kern="1200" cap="none" normalizeH="0" baseline="0" dirty="0" smtClean="0">
                          <a:ln>
                            <a:noFill/>
                          </a:ln>
                          <a:solidFill>
                            <a:srgbClr val="000000"/>
                          </a:solidFill>
                          <a:effectLst/>
                          <a:latin typeface="Times New Roman" panose="02020603050405020304" pitchFamily="18" charset="0"/>
                          <a:ea typeface="AR PL UMing HK" charset="0"/>
                          <a:cs typeface="Times New Roman" panose="02020603050405020304" pitchFamily="18" charset="0"/>
                        </a:rPr>
                        <a:t>He tried to help the truck driver.</a:t>
                      </a:r>
                    </a:p>
                    <a:p>
                      <a:pPr marL="0" marR="0" lvl="0" indent="0" algn="l"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altLang="en-US" sz="3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L="90001" marR="90001" marT="216066" marB="4676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Electrocuted (died)</a:t>
                      </a:r>
                    </a:p>
                    <a:p>
                      <a:pPr marL="0" marR="0" lvl="0" indent="0" algn="ctr" defTabSz="914400" rtl="0" eaLnBrk="1" fontAlgn="base" latinLnBrk="0" hangingPunct="1">
                        <a:lnSpc>
                          <a:spcPct val="100000"/>
                        </a:lnSpc>
                        <a:spcBef>
                          <a:spcPct val="0"/>
                        </a:spcBef>
                        <a:spcAft>
                          <a:spcPct val="0"/>
                        </a:spcAft>
                        <a:buClrTx/>
                        <a:buSzPct val="100000"/>
                        <a:buFontTx/>
                        <a:buNone/>
                        <a:tabLst/>
                      </a:pPr>
                      <a:endPar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Shocked</a:t>
                      </a:r>
                      <a:endParaRPr kumimoji="0" lang="en-US" altLang="en-US" sz="3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725462260"/>
                  </a:ext>
                </a:extLst>
              </a:tr>
            </a:tbl>
          </a:graphicData>
        </a:graphic>
      </p:graphicFrame>
    </p:spTree>
    <p:extLst>
      <p:ext uri="{BB962C8B-B14F-4D97-AF65-F5344CB8AC3E}">
        <p14:creationId xmlns:p14="http://schemas.microsoft.com/office/powerpoint/2010/main" val="12014996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503238"/>
            <a:ext cx="8229600"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Other Reported Accidents</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normAutofit/>
          </a:bodyPr>
          <a:lstStyle/>
          <a:p>
            <a:fld id="{CE4D45F6-FF50-4BC5-8A2D-899CD8EC2ED8}" type="slidenum">
              <a:rPr lang="en-US" smtClean="0"/>
              <a:t>39</a:t>
            </a:fld>
            <a:endParaRPr lang="en-US" dirty="0"/>
          </a:p>
        </p:txBody>
      </p:sp>
      <p:graphicFrame>
        <p:nvGraphicFramePr>
          <p:cNvPr id="5" name="Group 4" descr="It lists typical mistakes of accidents" title="accident description"/>
          <p:cNvGraphicFramePr>
            <a:graphicFrameLocks noGrp="1"/>
          </p:cNvGraphicFramePr>
          <p:nvPr>
            <p:extLst>
              <p:ext uri="{D42A27DB-BD31-4B8C-83A1-F6EECF244321}">
                <p14:modId xmlns:p14="http://schemas.microsoft.com/office/powerpoint/2010/main" val="359832097"/>
              </p:ext>
            </p:extLst>
          </p:nvPr>
        </p:nvGraphicFramePr>
        <p:xfrm>
          <a:off x="265112" y="2057400"/>
          <a:ext cx="8613775" cy="3849888"/>
        </p:xfrm>
        <a:graphic>
          <a:graphicData uri="http://schemas.openxmlformats.org/drawingml/2006/table">
            <a:tbl>
              <a:tblPr firstRow="1"/>
              <a:tblGrid>
                <a:gridCol w="8613775">
                  <a:extLst>
                    <a:ext uri="{9D8B030D-6E8A-4147-A177-3AD203B41FA5}">
                      <a16:colId xmlns:a16="http://schemas.microsoft.com/office/drawing/2014/main" val="20001"/>
                    </a:ext>
                  </a:extLst>
                </a:gridCol>
              </a:tblGrid>
              <a:tr h="604776">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400" b="1" i="0" u="none" strike="noStrike" cap="none" normalizeH="0" baseline="0" dirty="0" smtClean="0">
                          <a:ln>
                            <a:noFill/>
                          </a:ln>
                          <a:solidFill>
                            <a:srgbClr val="000000"/>
                          </a:solidFill>
                          <a:effectLst/>
                          <a:latin typeface="Arial" panose="020B0604020202020204" pitchFamily="34" charset="0"/>
                          <a:ea typeface="MS PGothic" panose="020B0600070205080204" pitchFamily="34" charset="-128"/>
                        </a:rPr>
                        <a:t>Event Description</a:t>
                      </a:r>
                      <a:endParaRPr kumimoji="0" lang="en-US" altLang="en-US" sz="2400" b="1" i="0" u="none" strike="noStrike" cap="none" normalizeH="0" baseline="0" dirty="0" smtClean="0">
                        <a:ln>
                          <a:noFill/>
                        </a:ln>
                        <a:solidFill>
                          <a:srgbClr val="000000"/>
                        </a:solidFill>
                        <a:effectLst/>
                        <a:latin typeface="Calibri" panose="020F0502020204030204" pitchFamily="34" charset="0"/>
                        <a:ea typeface="MS PGothic" panose="020B0600070205080204" pitchFamily="34" charset="-128"/>
                      </a:endParaRPr>
                    </a:p>
                  </a:txBody>
                  <a:tcPr marL="90000" marR="90000" marT="172474" marB="4677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extLst>
                  <a:ext uri="{0D108BD9-81ED-4DB2-BD59-A6C34878D82A}">
                    <a16:rowId xmlns:a16="http://schemas.microsoft.com/office/drawing/2014/main" val="10000"/>
                  </a:ext>
                </a:extLst>
              </a:tr>
              <a:tr h="511122">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l"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MS PGothic" panose="020B0600070205080204" pitchFamily="34" charset="-128"/>
                        </a:rPr>
                        <a:t>Employee </a:t>
                      </a:r>
                      <a:r>
                        <a:rPr kumimoji="0" lang="en-US" altLang="en-US" sz="2400" b="0" i="0" u="none" strike="noStrike" cap="none" normalizeH="0" baseline="0" dirty="0" smtClean="0">
                          <a:ln>
                            <a:noFill/>
                          </a:ln>
                          <a:solidFill>
                            <a:srgbClr val="FF0000"/>
                          </a:solidFill>
                          <a:effectLst/>
                          <a:latin typeface="Times New Roman" panose="02020603050405020304" pitchFamily="18" charset="0"/>
                          <a:ea typeface="MS PGothic" panose="020B0600070205080204" pitchFamily="34" charset="-128"/>
                        </a:rPr>
                        <a:t>touches aluminum ladder </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MS PGothic" panose="020B0600070205080204" pitchFamily="34" charset="-128"/>
                        </a:rPr>
                        <a:t>to </a:t>
                      </a:r>
                      <a:r>
                        <a:rPr kumimoji="0" lang="en-US" altLang="en-US" sz="2400" b="0" i="0" u="none" strike="noStrike" cap="none" normalizeH="0" baseline="0" dirty="0" smtClean="0">
                          <a:ln>
                            <a:noFill/>
                          </a:ln>
                          <a:solidFill>
                            <a:srgbClr val="FF0000"/>
                          </a:solidFill>
                          <a:effectLst/>
                          <a:latin typeface="Times New Roman" panose="02020603050405020304" pitchFamily="18" charset="0"/>
                          <a:ea typeface="MS PGothic" panose="020B0600070205080204" pitchFamily="34" charset="-128"/>
                        </a:rPr>
                        <a:t>overhead power line</a:t>
                      </a:r>
                    </a:p>
                  </a:txBody>
                  <a:tcPr marL="90000" marR="90000" marT="216079" marB="4677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09912">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l"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MS PGothic" panose="020B0600070205080204" pitchFamily="34" charset="-128"/>
                        </a:rPr>
                        <a:t>Employee is </a:t>
                      </a:r>
                      <a:r>
                        <a:rPr kumimoji="0" lang="en-US" altLang="en-US" sz="2400" b="0" i="0" u="none" strike="noStrike" cap="none" normalizeH="0" baseline="0" dirty="0" smtClean="0">
                          <a:ln>
                            <a:noFill/>
                          </a:ln>
                          <a:solidFill>
                            <a:srgbClr val="FF0000"/>
                          </a:solidFill>
                          <a:effectLst/>
                          <a:latin typeface="Times New Roman" panose="02020603050405020304" pitchFamily="18" charset="0"/>
                          <a:ea typeface="MS PGothic" panose="020B0600070205080204" pitchFamily="34" charset="-128"/>
                        </a:rPr>
                        <a:t>electrocuted</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MS PGothic" panose="020B0600070205080204" pitchFamily="34" charset="-128"/>
                        </a:rPr>
                        <a:t> and killed after </a:t>
                      </a:r>
                      <a:r>
                        <a:rPr kumimoji="0" lang="en-US" altLang="en-US" sz="2400" b="0" i="0" u="none" strike="noStrike" cap="none" normalizeH="0" baseline="0" dirty="0" smtClean="0">
                          <a:ln>
                            <a:noFill/>
                          </a:ln>
                          <a:solidFill>
                            <a:srgbClr val="FF0000"/>
                          </a:solidFill>
                          <a:effectLst/>
                          <a:latin typeface="Times New Roman" panose="02020603050405020304" pitchFamily="18" charset="0"/>
                          <a:ea typeface="MS PGothic" panose="020B0600070205080204" pitchFamily="34" charset="-128"/>
                        </a:rPr>
                        <a:t>touching live power lines</a:t>
                      </a:r>
                    </a:p>
                  </a:txBody>
                  <a:tcPr marL="90000" marR="90000" marT="216079" marB="4677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1122">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l"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MS PGothic" panose="020B0600070205080204" pitchFamily="34" charset="-128"/>
                        </a:rPr>
                        <a:t>Employee is found unresponsive and may have been electrocuted</a:t>
                      </a:r>
                    </a:p>
                  </a:txBody>
                  <a:tcPr marL="90000" marR="90000" marT="216079" marB="4677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511122">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l"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MS PGothic" panose="020B0600070205080204" pitchFamily="34" charset="-128"/>
                        </a:rPr>
                        <a:t>Employee comes into contact with </a:t>
                      </a:r>
                      <a:r>
                        <a:rPr kumimoji="0" lang="en-US" altLang="en-US" sz="2400" b="0" i="0" u="none" strike="noStrike" cap="none" normalizeH="0" baseline="0" dirty="0" smtClean="0">
                          <a:ln>
                            <a:noFill/>
                          </a:ln>
                          <a:solidFill>
                            <a:srgbClr val="FF0000"/>
                          </a:solidFill>
                          <a:effectLst/>
                          <a:latin typeface="Times New Roman" panose="02020603050405020304" pitchFamily="18" charset="0"/>
                          <a:ea typeface="MS PGothic" panose="020B0600070205080204" pitchFamily="34" charset="-128"/>
                        </a:rPr>
                        <a:t>power line </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MS PGothic" panose="020B0600070205080204" pitchFamily="34" charset="-128"/>
                        </a:rPr>
                        <a:t>while trimming</a:t>
                      </a:r>
                    </a:p>
                  </a:txBody>
                  <a:tcPr marL="90000" marR="90000" marT="216079" marB="4677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511122">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l"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MS PGothic" panose="020B0600070205080204" pitchFamily="34" charset="-128"/>
                        </a:rPr>
                        <a:t>Employee is shocked when comes into </a:t>
                      </a:r>
                      <a:r>
                        <a:rPr kumimoji="0" lang="en-US" altLang="en-US" sz="2400" b="0" i="0" u="none" strike="noStrike" cap="none" normalizeH="0" baseline="0" dirty="0" smtClean="0">
                          <a:ln>
                            <a:noFill/>
                          </a:ln>
                          <a:solidFill>
                            <a:srgbClr val="FF0000"/>
                          </a:solidFill>
                          <a:effectLst/>
                          <a:latin typeface="Times New Roman" panose="02020603050405020304" pitchFamily="18" charset="0"/>
                          <a:ea typeface="MS PGothic" panose="020B0600070205080204" pitchFamily="34" charset="-128"/>
                        </a:rPr>
                        <a:t>contact with live power lines</a:t>
                      </a:r>
                    </a:p>
                  </a:txBody>
                  <a:tcPr marL="90000" marR="90000" marT="216079" marB="4677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511122">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l"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MS PGothic" panose="020B0600070205080204" pitchFamily="34" charset="-128"/>
                        </a:rPr>
                        <a:t>Employee </a:t>
                      </a:r>
                      <a:r>
                        <a:rPr kumimoji="0" lang="en-US" altLang="en-US" sz="2400" b="0" i="0" u="none" strike="noStrike" cap="none" normalizeH="0" baseline="0" dirty="0" smtClean="0">
                          <a:ln>
                            <a:noFill/>
                          </a:ln>
                          <a:solidFill>
                            <a:srgbClr val="FF0000"/>
                          </a:solidFill>
                          <a:effectLst/>
                          <a:latin typeface="Times New Roman" panose="02020603050405020304" pitchFamily="18" charset="0"/>
                          <a:ea typeface="MS PGothic" panose="020B0600070205080204" pitchFamily="34" charset="-128"/>
                        </a:rPr>
                        <a:t>touches live energized parts </a:t>
                      </a:r>
                      <a:r>
                        <a:rPr kumimoji="0" lang="en-US" altLang="en-US" sz="2400" b="0" i="0" u="none" strike="noStrike" cap="none" normalizeH="0" baseline="0" dirty="0" smtClean="0">
                          <a:ln>
                            <a:noFill/>
                          </a:ln>
                          <a:solidFill>
                            <a:srgbClr val="000000"/>
                          </a:solidFill>
                          <a:effectLst/>
                          <a:latin typeface="Times New Roman" panose="02020603050405020304" pitchFamily="18" charset="0"/>
                          <a:ea typeface="MS PGothic" panose="020B0600070205080204" pitchFamily="34" charset="-128"/>
                        </a:rPr>
                        <a:t>within a power generator</a:t>
                      </a:r>
                    </a:p>
                  </a:txBody>
                  <a:tcPr marL="90000" marR="90000" marT="216079" marB="4677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bl>
          </a:graphicData>
        </a:graphic>
      </p:graphicFrame>
      <p:sp>
        <p:nvSpPr>
          <p:cNvPr id="6" name="Rectangle 7"/>
          <p:cNvSpPr>
            <a:spLocks noChangeArrowheads="1"/>
          </p:cNvSpPr>
          <p:nvPr/>
        </p:nvSpPr>
        <p:spPr bwMode="auto">
          <a:xfrm>
            <a:off x="723900" y="1512271"/>
            <a:ext cx="7696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1085850" indent="-34290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just" eaLnBrk="1" hangingPunct="1">
              <a:buClr>
                <a:srgbClr val="3333FF"/>
              </a:buClr>
              <a:buFont typeface="Arial" panose="020B0604020202020204" pitchFamily="34" charset="0"/>
              <a:buNone/>
            </a:pPr>
            <a:r>
              <a:rPr lang="en-US" altLang="en-US" sz="2400" dirty="0" smtClean="0">
                <a:latin typeface="Times New Roman" panose="02020603050405020304" pitchFamily="18" charset="0"/>
                <a:ea typeface="AR PL UMing HK" charset="0"/>
                <a:cs typeface="Times New Roman" panose="02020603050405020304" pitchFamily="18" charset="0"/>
              </a:rPr>
              <a:t>Source:</a:t>
            </a:r>
            <a:r>
              <a:rPr lang="en-US" altLang="en-US" sz="2400" dirty="0">
                <a:latin typeface="Times New Roman" panose="02020603050405020304" pitchFamily="18" charset="0"/>
                <a:ea typeface="AR PL UMing HK" charset="0"/>
                <a:cs typeface="Times New Roman" panose="02020603050405020304" pitchFamily="18" charset="0"/>
              </a:rPr>
              <a:t> </a:t>
            </a:r>
            <a:r>
              <a:rPr lang="en-US" altLang="en-US" sz="2400" dirty="0" smtClean="0">
                <a:latin typeface="Times New Roman" panose="02020603050405020304" pitchFamily="18" charset="0"/>
                <a:ea typeface="AR PL UMing HK" charset="0"/>
                <a:cs typeface="Times New Roman" panose="02020603050405020304" pitchFamily="18" charset="0"/>
              </a:rPr>
              <a:t>https</a:t>
            </a:r>
            <a:r>
              <a:rPr lang="en-US" altLang="en-US" sz="2400" dirty="0">
                <a:latin typeface="Times New Roman" panose="02020603050405020304" pitchFamily="18" charset="0"/>
                <a:ea typeface="AR PL UMing HK" charset="0"/>
                <a:cs typeface="Times New Roman" panose="02020603050405020304" pitchFamily="18" charset="0"/>
              </a:rPr>
              <a:t>://www.osha.gov/pls/imis/accidentsearch.search</a:t>
            </a:r>
            <a:endParaRPr lang="en-US" altLang="en-US" sz="2400" dirty="0">
              <a:solidFill>
                <a:srgbClr val="C00000"/>
              </a:solidFill>
              <a:latin typeface="Times New Roman" panose="02020603050405020304" pitchFamily="18" charset="0"/>
              <a:ea typeface="AR PL UMing HK" charset="0"/>
              <a:cs typeface="Times New Roman" panose="02020603050405020304" pitchFamily="18" charset="0"/>
            </a:endParaRPr>
          </a:p>
        </p:txBody>
      </p:sp>
    </p:spTree>
    <p:extLst>
      <p:ext uri="{BB962C8B-B14F-4D97-AF65-F5344CB8AC3E}">
        <p14:creationId xmlns:p14="http://schemas.microsoft.com/office/powerpoint/2010/main" val="13926832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a:spLocks noGrp="1"/>
          </p:cNvSpPr>
          <p:nvPr>
            <p:ph type="title"/>
          </p:nvPr>
        </p:nvSpPr>
        <p:spPr>
          <a:xfrm>
            <a:off x="457200" y="579438"/>
            <a:ext cx="8229600"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Step-by-Step Training Agenda</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normAutofit/>
          </a:bodyPr>
          <a:lstStyle/>
          <a:p>
            <a:fld id="{CE4D45F6-FF50-4BC5-8A2D-899CD8EC2ED8}" type="slidenum">
              <a:rPr lang="en-US" smtClean="0"/>
              <a:t>4</a:t>
            </a:fld>
            <a:endParaRPr lang="en-US" dirty="0"/>
          </a:p>
        </p:txBody>
      </p:sp>
      <p:sp>
        <p:nvSpPr>
          <p:cNvPr id="19" name="Rounded Rectangle 1"/>
          <p:cNvSpPr>
            <a:spLocks noChangeArrowheads="1"/>
          </p:cNvSpPr>
          <p:nvPr/>
        </p:nvSpPr>
        <p:spPr bwMode="auto">
          <a:xfrm>
            <a:off x="2059691" y="3962952"/>
            <a:ext cx="1964350" cy="481481"/>
          </a:xfrm>
          <a:prstGeom prst="roundRect">
            <a:avLst>
              <a:gd name="adj" fmla="val 16667"/>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eaLnBrk="1" hangingPunct="1">
              <a:buSzPct val="100000"/>
              <a:buFont typeface="Times New Roman" panose="02020603050405020304" pitchFamily="18" charset="0"/>
              <a:buNone/>
            </a:pPr>
            <a:r>
              <a:rPr lang="en-US" altLang="en-US" sz="2800" b="1" dirty="0" smtClean="0">
                <a:latin typeface="Times New Roman" panose="02020603050405020304" pitchFamily="18" charset="0"/>
                <a:cs typeface="Times New Roman" panose="02020603050405020304" pitchFamily="18" charset="0"/>
              </a:rPr>
              <a:t>Case Study</a:t>
            </a:r>
            <a:endParaRPr lang="en-US" altLang="en-US" sz="2400" b="1" dirty="0">
              <a:latin typeface="Times New Roman" panose="02020603050405020304" pitchFamily="18" charset="0"/>
              <a:cs typeface="Times New Roman" panose="02020603050405020304" pitchFamily="18" charset="0"/>
            </a:endParaRPr>
          </a:p>
        </p:txBody>
      </p:sp>
      <p:sp>
        <p:nvSpPr>
          <p:cNvPr id="7" name="Rounded Rectangle 1"/>
          <p:cNvSpPr>
            <a:spLocks noChangeArrowheads="1"/>
          </p:cNvSpPr>
          <p:nvPr/>
        </p:nvSpPr>
        <p:spPr bwMode="auto">
          <a:xfrm>
            <a:off x="2152741" y="1600200"/>
            <a:ext cx="1779962" cy="457879"/>
          </a:xfrm>
          <a:prstGeom prst="roundRect">
            <a:avLst>
              <a:gd name="adj" fmla="val 16667"/>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eaLnBrk="1" hangingPunct="1">
              <a:buSzPct val="100000"/>
              <a:buFont typeface="Times New Roman" panose="02020603050405020304" pitchFamily="18" charset="0"/>
              <a:buNone/>
            </a:pPr>
            <a:r>
              <a:rPr lang="en-US" altLang="en-US" sz="2800" b="1" dirty="0" smtClean="0">
                <a:latin typeface="Times New Roman" panose="02020603050405020304" pitchFamily="18" charset="0"/>
                <a:cs typeface="Times New Roman" panose="02020603050405020304" pitchFamily="18" charset="0"/>
              </a:rPr>
              <a:t>Sign Up</a:t>
            </a:r>
            <a:endParaRPr lang="en-US" altLang="en-US" sz="2400" b="1" dirty="0">
              <a:latin typeface="Times New Roman" panose="02020603050405020304" pitchFamily="18" charset="0"/>
              <a:cs typeface="Times New Roman" panose="02020603050405020304" pitchFamily="18" charset="0"/>
            </a:endParaRPr>
          </a:p>
        </p:txBody>
      </p:sp>
      <p:sp>
        <p:nvSpPr>
          <p:cNvPr id="8" name="Rounded Rectangle 5"/>
          <p:cNvSpPr>
            <a:spLocks noChangeArrowheads="1"/>
          </p:cNvSpPr>
          <p:nvPr/>
        </p:nvSpPr>
        <p:spPr bwMode="auto">
          <a:xfrm>
            <a:off x="5945931" y="1942645"/>
            <a:ext cx="1820375" cy="489118"/>
          </a:xfrm>
          <a:prstGeom prst="roundRect">
            <a:avLst>
              <a:gd name="adj" fmla="val 16667"/>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eaLnBrk="1" hangingPunct="1">
              <a:buSzPct val="100000"/>
              <a:buFont typeface="Times New Roman" panose="02020603050405020304" pitchFamily="18" charset="0"/>
              <a:buNone/>
            </a:pPr>
            <a:r>
              <a:rPr lang="en-US" altLang="en-US" sz="2400" b="1" dirty="0" smtClean="0">
                <a:latin typeface="Times New Roman" panose="02020603050405020304" pitchFamily="18" charset="0"/>
                <a:cs typeface="Times New Roman" panose="02020603050405020304" pitchFamily="18" charset="0"/>
              </a:rPr>
              <a:t>Basic Terms</a:t>
            </a:r>
            <a:endParaRPr lang="en-US" altLang="en-US" sz="2000" b="1" dirty="0">
              <a:latin typeface="Times New Roman" panose="02020603050405020304" pitchFamily="18" charset="0"/>
              <a:cs typeface="Times New Roman" panose="02020603050405020304" pitchFamily="18" charset="0"/>
            </a:endParaRPr>
          </a:p>
        </p:txBody>
      </p:sp>
      <p:sp>
        <p:nvSpPr>
          <p:cNvPr id="12" name="Rounded Rectangle 1"/>
          <p:cNvSpPr>
            <a:spLocks noChangeArrowheads="1"/>
          </p:cNvSpPr>
          <p:nvPr/>
        </p:nvSpPr>
        <p:spPr bwMode="auto">
          <a:xfrm>
            <a:off x="2152741" y="2347444"/>
            <a:ext cx="1779962" cy="509601"/>
          </a:xfrm>
          <a:prstGeom prst="roundRect">
            <a:avLst>
              <a:gd name="adj" fmla="val 16667"/>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eaLnBrk="1" hangingPunct="1">
              <a:buSzPct val="100000"/>
              <a:buFont typeface="Times New Roman" panose="02020603050405020304" pitchFamily="18" charset="0"/>
              <a:buNone/>
            </a:pPr>
            <a:r>
              <a:rPr lang="en-US" altLang="en-US" sz="2800" b="1" dirty="0" smtClean="0">
                <a:latin typeface="Times New Roman" panose="02020603050405020304" pitchFamily="18" charset="0"/>
                <a:cs typeface="Times New Roman" panose="02020603050405020304" pitchFamily="18" charset="0"/>
              </a:rPr>
              <a:t>Pre-Test</a:t>
            </a:r>
            <a:endParaRPr lang="en-US" altLang="en-US" sz="2400" b="1" dirty="0">
              <a:latin typeface="Times New Roman" panose="02020603050405020304" pitchFamily="18" charset="0"/>
              <a:cs typeface="Times New Roman" panose="02020603050405020304" pitchFamily="18" charset="0"/>
            </a:endParaRPr>
          </a:p>
        </p:txBody>
      </p:sp>
      <p:sp>
        <p:nvSpPr>
          <p:cNvPr id="13" name="Rounded Rectangle 5"/>
          <p:cNvSpPr>
            <a:spLocks noChangeArrowheads="1"/>
          </p:cNvSpPr>
          <p:nvPr/>
        </p:nvSpPr>
        <p:spPr bwMode="auto">
          <a:xfrm>
            <a:off x="5429382" y="3214850"/>
            <a:ext cx="2819399" cy="470329"/>
          </a:xfrm>
          <a:prstGeom prst="roundRect">
            <a:avLst>
              <a:gd name="adj" fmla="val 16667"/>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eaLnBrk="1" hangingPunct="1">
              <a:buSzPct val="100000"/>
              <a:buFont typeface="Times New Roman" panose="02020603050405020304" pitchFamily="18" charset="0"/>
              <a:buNone/>
            </a:pPr>
            <a:r>
              <a:rPr lang="en-US" altLang="en-US" sz="2400" b="1" dirty="0" smtClean="0">
                <a:latin typeface="Times New Roman" panose="02020603050405020304" pitchFamily="18" charset="0"/>
                <a:cs typeface="Times New Roman" panose="02020603050405020304" pitchFamily="18" charset="0"/>
              </a:rPr>
              <a:t>Electrical Hazards</a:t>
            </a:r>
            <a:endParaRPr lang="en-US" altLang="en-US" sz="2000" b="1" dirty="0">
              <a:latin typeface="Times New Roman" panose="02020603050405020304" pitchFamily="18" charset="0"/>
              <a:cs typeface="Times New Roman" panose="02020603050405020304" pitchFamily="18" charset="0"/>
            </a:endParaRPr>
          </a:p>
        </p:txBody>
      </p:sp>
      <p:sp>
        <p:nvSpPr>
          <p:cNvPr id="14" name="Rounded Rectangle 5"/>
          <p:cNvSpPr>
            <a:spLocks noChangeArrowheads="1"/>
          </p:cNvSpPr>
          <p:nvPr/>
        </p:nvSpPr>
        <p:spPr bwMode="auto">
          <a:xfrm>
            <a:off x="5429381" y="3889461"/>
            <a:ext cx="2878710" cy="405318"/>
          </a:xfrm>
          <a:prstGeom prst="roundRect">
            <a:avLst>
              <a:gd name="adj" fmla="val 16667"/>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eaLnBrk="1" hangingPunct="1">
              <a:buSzPct val="100000"/>
              <a:buFont typeface="Times New Roman" panose="02020603050405020304" pitchFamily="18" charset="0"/>
              <a:buNone/>
            </a:pPr>
            <a:r>
              <a:rPr lang="en-US" altLang="en-US" sz="2400" b="1" dirty="0" smtClean="0">
                <a:latin typeface="Times New Roman" panose="02020603050405020304" pitchFamily="18" charset="0"/>
                <a:cs typeface="Times New Roman" panose="02020603050405020304" pitchFamily="18" charset="0"/>
              </a:rPr>
              <a:t>Electrical Incidents</a:t>
            </a:r>
            <a:endParaRPr lang="en-US" altLang="en-US" sz="2400" b="1" dirty="0">
              <a:latin typeface="Times New Roman" panose="02020603050405020304" pitchFamily="18" charset="0"/>
              <a:cs typeface="Times New Roman" panose="02020603050405020304" pitchFamily="18" charset="0"/>
            </a:endParaRPr>
          </a:p>
        </p:txBody>
      </p:sp>
      <p:sp>
        <p:nvSpPr>
          <p:cNvPr id="15" name="Rounded Rectangle 5"/>
          <p:cNvSpPr>
            <a:spLocks noChangeArrowheads="1"/>
          </p:cNvSpPr>
          <p:nvPr/>
        </p:nvSpPr>
        <p:spPr bwMode="auto">
          <a:xfrm>
            <a:off x="5429381" y="4432204"/>
            <a:ext cx="2878710" cy="482242"/>
          </a:xfrm>
          <a:prstGeom prst="roundRect">
            <a:avLst>
              <a:gd name="adj" fmla="val 16667"/>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eaLnBrk="1" hangingPunct="1">
              <a:buSzPct val="100000"/>
              <a:buFont typeface="Times New Roman" panose="02020603050405020304" pitchFamily="18" charset="0"/>
              <a:buNone/>
            </a:pPr>
            <a:r>
              <a:rPr lang="en-US" altLang="en-US" sz="2400" b="1" dirty="0" smtClean="0">
                <a:latin typeface="Times New Roman" panose="02020603050405020304" pitchFamily="18" charset="0"/>
                <a:cs typeface="Times New Roman" panose="02020603050405020304" pitchFamily="18" charset="0"/>
              </a:rPr>
              <a:t>Hazards Prevention</a:t>
            </a:r>
            <a:endParaRPr lang="en-US" altLang="en-US" sz="2400" b="1" dirty="0">
              <a:latin typeface="Times New Roman" panose="02020603050405020304" pitchFamily="18" charset="0"/>
              <a:cs typeface="Times New Roman" panose="02020603050405020304" pitchFamily="18" charset="0"/>
            </a:endParaRPr>
          </a:p>
        </p:txBody>
      </p:sp>
      <p:sp>
        <p:nvSpPr>
          <p:cNvPr id="16" name="Rounded Rectangle 1"/>
          <p:cNvSpPr>
            <a:spLocks noChangeArrowheads="1"/>
          </p:cNvSpPr>
          <p:nvPr/>
        </p:nvSpPr>
        <p:spPr bwMode="auto">
          <a:xfrm>
            <a:off x="1524000" y="3149411"/>
            <a:ext cx="3048000" cy="525341"/>
          </a:xfrm>
          <a:prstGeom prst="roundRect">
            <a:avLst>
              <a:gd name="adj" fmla="val 16667"/>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eaLnBrk="1" hangingPunct="1">
              <a:buSzPct val="100000"/>
              <a:buFont typeface="Times New Roman" panose="02020603050405020304" pitchFamily="18" charset="0"/>
              <a:buNone/>
            </a:pPr>
            <a:r>
              <a:rPr lang="en-US" altLang="en-US" sz="2800" b="1" dirty="0" smtClean="0">
                <a:latin typeface="Times New Roman" panose="02020603050405020304" pitchFamily="18" charset="0"/>
                <a:cs typeface="Times New Roman" panose="02020603050405020304" pitchFamily="18" charset="0"/>
              </a:rPr>
              <a:t>Training Modules</a:t>
            </a:r>
            <a:endParaRPr lang="en-US" altLang="en-US" sz="2400" b="1" dirty="0">
              <a:latin typeface="Times New Roman" panose="02020603050405020304" pitchFamily="18" charset="0"/>
              <a:cs typeface="Times New Roman" panose="02020603050405020304" pitchFamily="18" charset="0"/>
            </a:endParaRPr>
          </a:p>
        </p:txBody>
      </p:sp>
      <p:sp>
        <p:nvSpPr>
          <p:cNvPr id="17" name="Rounded Rectangle 1"/>
          <p:cNvSpPr>
            <a:spLocks noChangeArrowheads="1"/>
          </p:cNvSpPr>
          <p:nvPr/>
        </p:nvSpPr>
        <p:spPr bwMode="auto">
          <a:xfrm>
            <a:off x="2152741" y="4732633"/>
            <a:ext cx="1779962" cy="416169"/>
          </a:xfrm>
          <a:prstGeom prst="roundRect">
            <a:avLst>
              <a:gd name="adj" fmla="val 16667"/>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eaLnBrk="1" hangingPunct="1">
              <a:buSzPct val="100000"/>
              <a:buFont typeface="Times New Roman" panose="02020603050405020304" pitchFamily="18" charset="0"/>
              <a:buNone/>
            </a:pPr>
            <a:r>
              <a:rPr lang="en-US" altLang="en-US" sz="2800" b="1" dirty="0" smtClean="0">
                <a:latin typeface="Times New Roman" panose="02020603050405020304" pitchFamily="18" charset="0"/>
                <a:cs typeface="Times New Roman" panose="02020603050405020304" pitchFamily="18" charset="0"/>
              </a:rPr>
              <a:t>Post-Test</a:t>
            </a:r>
            <a:endParaRPr lang="en-US" altLang="en-US" sz="2400" b="1" dirty="0">
              <a:latin typeface="Times New Roman" panose="02020603050405020304" pitchFamily="18" charset="0"/>
              <a:cs typeface="Times New Roman" panose="02020603050405020304" pitchFamily="18" charset="0"/>
            </a:endParaRPr>
          </a:p>
        </p:txBody>
      </p:sp>
      <p:sp>
        <p:nvSpPr>
          <p:cNvPr id="18" name="Rounded Rectangle 1"/>
          <p:cNvSpPr>
            <a:spLocks noChangeArrowheads="1"/>
          </p:cNvSpPr>
          <p:nvPr/>
        </p:nvSpPr>
        <p:spPr bwMode="auto">
          <a:xfrm>
            <a:off x="1624882" y="5437002"/>
            <a:ext cx="2895600" cy="391843"/>
          </a:xfrm>
          <a:prstGeom prst="roundRect">
            <a:avLst>
              <a:gd name="adj" fmla="val 16667"/>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eaLnBrk="1" hangingPunct="1">
              <a:buSzPct val="100000"/>
              <a:buFont typeface="Times New Roman" panose="02020603050405020304" pitchFamily="18" charset="0"/>
              <a:buNone/>
            </a:pPr>
            <a:r>
              <a:rPr lang="en-US" altLang="en-US" sz="2800" b="1" dirty="0" smtClean="0">
                <a:latin typeface="Times New Roman" panose="02020603050405020304" pitchFamily="18" charset="0"/>
                <a:cs typeface="Times New Roman" panose="02020603050405020304" pitchFamily="18" charset="0"/>
              </a:rPr>
              <a:t>Feedback Survey</a:t>
            </a:r>
            <a:endParaRPr lang="en-US" altLang="en-US" sz="2400" b="1" dirty="0">
              <a:latin typeface="Times New Roman" panose="02020603050405020304" pitchFamily="18" charset="0"/>
              <a:cs typeface="Times New Roman" panose="02020603050405020304" pitchFamily="18" charset="0"/>
            </a:endParaRPr>
          </a:p>
        </p:txBody>
      </p:sp>
      <p:sp>
        <p:nvSpPr>
          <p:cNvPr id="3" name="Down Arrow 2" descr="It shows a time sequence" title="down arrow"/>
          <p:cNvSpPr/>
          <p:nvPr/>
        </p:nvSpPr>
        <p:spPr>
          <a:xfrm>
            <a:off x="2891697" y="2073118"/>
            <a:ext cx="295824" cy="2442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Left Brace 3" descr="It shows &quot;training modules&quot; consists of five section modules" title="arrow"/>
          <p:cNvSpPr/>
          <p:nvPr/>
        </p:nvSpPr>
        <p:spPr>
          <a:xfrm>
            <a:off x="4640065" y="1942645"/>
            <a:ext cx="609600" cy="2971801"/>
          </a:xfrm>
          <a:prstGeom prst="leftBrace">
            <a:avLst/>
          </a:prstGeom>
          <a:ln w="571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7" name="Down Arrow 26" descr="It shows a time sequence" title="down arrow"/>
          <p:cNvSpPr/>
          <p:nvPr/>
        </p:nvSpPr>
        <p:spPr>
          <a:xfrm>
            <a:off x="2900088" y="2882474"/>
            <a:ext cx="295824" cy="2442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Down Arrow 27" descr="It shows a time sequence" title="down arrow"/>
          <p:cNvSpPr/>
          <p:nvPr/>
        </p:nvSpPr>
        <p:spPr>
          <a:xfrm>
            <a:off x="2900088" y="3694857"/>
            <a:ext cx="295824" cy="2442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Down Arrow 28" descr="It shows a time sequence" title="down arrow"/>
          <p:cNvSpPr/>
          <p:nvPr/>
        </p:nvSpPr>
        <p:spPr>
          <a:xfrm>
            <a:off x="2900088" y="4463618"/>
            <a:ext cx="295824" cy="2442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Down Arrow 29" descr="It shows a time sequence" title="down arrow"/>
          <p:cNvSpPr/>
          <p:nvPr/>
        </p:nvSpPr>
        <p:spPr>
          <a:xfrm>
            <a:off x="2914183" y="5158660"/>
            <a:ext cx="295824" cy="2442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5"/>
          <p:cNvSpPr>
            <a:spLocks noChangeArrowheads="1"/>
          </p:cNvSpPr>
          <p:nvPr/>
        </p:nvSpPr>
        <p:spPr bwMode="auto">
          <a:xfrm>
            <a:off x="5945931" y="2581191"/>
            <a:ext cx="1828800" cy="459604"/>
          </a:xfrm>
          <a:prstGeom prst="roundRect">
            <a:avLst>
              <a:gd name="adj" fmla="val 16667"/>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eaLnBrk="1" hangingPunct="1">
              <a:buSzPct val="100000"/>
              <a:buFont typeface="Times New Roman" panose="02020603050405020304" pitchFamily="18" charset="0"/>
              <a:buNone/>
            </a:pPr>
            <a:r>
              <a:rPr lang="en-US" altLang="en-US" sz="2400" b="1" dirty="0" smtClean="0">
                <a:latin typeface="Times New Roman" panose="02020603050405020304" pitchFamily="18" charset="0"/>
                <a:cs typeface="Times New Roman" panose="02020603050405020304" pitchFamily="18" charset="0"/>
              </a:rPr>
              <a:t>Case Study</a:t>
            </a:r>
            <a:endParaRPr lang="en-US" alt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05439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503238"/>
            <a:ext cx="8229600"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Training Modules Agenda</a:t>
            </a:r>
            <a:endParaRPr lang="en-US" altLang="en-US" dirty="0" smtClean="0"/>
          </a:p>
        </p:txBody>
      </p:sp>
      <p:sp>
        <p:nvSpPr>
          <p:cNvPr id="7" name="Content Placeholder 2"/>
          <p:cNvSpPr>
            <a:spLocks noGrp="1"/>
          </p:cNvSpPr>
          <p:nvPr>
            <p:ph idx="1"/>
          </p:nvPr>
        </p:nvSpPr>
        <p:spPr>
          <a:xfrm>
            <a:off x="457200" y="1254442"/>
            <a:ext cx="8305800" cy="1219200"/>
          </a:xfrm>
        </p:spPr>
        <p:txBody>
          <a:bodyPr>
            <a:normAutofit/>
          </a:bodyPr>
          <a:lstStyle/>
          <a:p>
            <a:pPr algn="just">
              <a:buClr>
                <a:schemeClr val="bg1">
                  <a:lumMod val="75000"/>
                </a:schemeClr>
              </a:buClr>
              <a:buFont typeface="Wingdings" panose="05000000000000000000" pitchFamily="2" charset="2"/>
              <a:buChar char="q"/>
            </a:pPr>
            <a:r>
              <a:rPr lang="en-US" altLang="en-US" sz="2800" dirty="0" smtClean="0">
                <a:solidFill>
                  <a:schemeClr val="bg1">
                    <a:lumMod val="75000"/>
                  </a:schemeClr>
                </a:solidFill>
                <a:latin typeface="Times New Roman" panose="02020603050405020304" pitchFamily="18" charset="0"/>
                <a:cs typeface="Times New Roman" panose="02020603050405020304" pitchFamily="18" charset="0"/>
              </a:rPr>
              <a:t> </a:t>
            </a:r>
            <a:r>
              <a:rPr lang="en-US" altLang="en-US" dirty="0" smtClean="0">
                <a:solidFill>
                  <a:schemeClr val="bg1">
                    <a:lumMod val="75000"/>
                  </a:schemeClr>
                </a:solidFill>
                <a:latin typeface="Times New Roman" panose="02020603050405020304" pitchFamily="18" charset="0"/>
                <a:cs typeface="Times New Roman" panose="02020603050405020304" pitchFamily="18" charset="0"/>
              </a:rPr>
              <a:t>Section 1: Basic Terms and Case Study</a:t>
            </a:r>
          </a:p>
          <a:p>
            <a:pPr algn="just">
              <a:buClr>
                <a:srgbClr val="0000FF"/>
              </a:buClr>
              <a:buFont typeface="Wingdings" panose="05000000000000000000" pitchFamily="2" charset="2"/>
              <a:buChar char="q"/>
            </a:pPr>
            <a:r>
              <a:rPr lang="en-US" altLang="en-US" sz="2800" dirty="0">
                <a:solidFill>
                  <a:schemeClr val="bg1">
                    <a:lumMod val="75000"/>
                  </a:schemeClr>
                </a:solidFill>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Section 2: Electrical Hazards (BESAFE)</a:t>
            </a:r>
          </a:p>
        </p:txBody>
      </p:sp>
      <p:sp>
        <p:nvSpPr>
          <p:cNvPr id="2" name="Slide Number Placeholder 1"/>
          <p:cNvSpPr>
            <a:spLocks noGrp="1"/>
          </p:cNvSpPr>
          <p:nvPr>
            <p:ph type="sldNum" sz="quarter" idx="12"/>
          </p:nvPr>
        </p:nvSpPr>
        <p:spPr>
          <a:xfrm>
            <a:off x="7086600" y="6299200"/>
            <a:ext cx="2057400" cy="365125"/>
          </a:xfrm>
        </p:spPr>
        <p:txBody>
          <a:bodyPr>
            <a:normAutofit/>
          </a:bodyPr>
          <a:lstStyle/>
          <a:p>
            <a:fld id="{CE4D45F6-FF50-4BC5-8A2D-899CD8EC2ED8}" type="slidenum">
              <a:rPr lang="en-US" smtClean="0"/>
              <a:t>40</a:t>
            </a:fld>
            <a:endParaRPr lang="en-US" dirty="0"/>
          </a:p>
        </p:txBody>
      </p:sp>
      <p:sp>
        <p:nvSpPr>
          <p:cNvPr id="8" name="Rectangle 7"/>
          <p:cNvSpPr/>
          <p:nvPr/>
        </p:nvSpPr>
        <p:spPr>
          <a:xfrm>
            <a:off x="457200" y="4409182"/>
            <a:ext cx="8305800" cy="1077218"/>
          </a:xfrm>
          <a:prstGeom prst="rect">
            <a:avLst/>
          </a:prstGeom>
        </p:spPr>
        <p:txBody>
          <a:bodyPr wrap="square">
            <a:spAutoFit/>
          </a:bodyPr>
          <a:lstStyle/>
          <a:p>
            <a:pPr algn="just">
              <a:buClr>
                <a:schemeClr val="bg1">
                  <a:lumMod val="75000"/>
                </a:schemeClr>
              </a:buClr>
              <a:buFont typeface="Wingdings" panose="05000000000000000000" pitchFamily="2" charset="2"/>
              <a:buChar char="q"/>
            </a:pPr>
            <a:r>
              <a:rPr lang="en-US" altLang="en-US" sz="2800" dirty="0">
                <a:latin typeface="Times New Roman" panose="02020603050405020304" pitchFamily="18" charset="0"/>
                <a:cs typeface="Times New Roman" panose="02020603050405020304" pitchFamily="18" charset="0"/>
              </a:rPr>
              <a:t> </a:t>
            </a:r>
            <a:r>
              <a:rPr lang="en-US" altLang="en-US" sz="3200" dirty="0" smtClean="0">
                <a:solidFill>
                  <a:schemeClr val="bg1">
                    <a:lumMod val="75000"/>
                  </a:schemeClr>
                </a:solidFill>
                <a:latin typeface="Times New Roman" panose="02020603050405020304" pitchFamily="18" charset="0"/>
                <a:cs typeface="Times New Roman" panose="02020603050405020304" pitchFamily="18" charset="0"/>
              </a:rPr>
              <a:t>Section 3: Electrical </a:t>
            </a:r>
            <a:r>
              <a:rPr lang="en-US" altLang="en-US" sz="3200" dirty="0">
                <a:solidFill>
                  <a:schemeClr val="bg1">
                    <a:lumMod val="75000"/>
                  </a:schemeClr>
                </a:solidFill>
                <a:latin typeface="Times New Roman" panose="02020603050405020304" pitchFamily="18" charset="0"/>
                <a:cs typeface="Times New Roman" panose="02020603050405020304" pitchFamily="18" charset="0"/>
              </a:rPr>
              <a:t>Incidents in Construction</a:t>
            </a:r>
          </a:p>
          <a:p>
            <a:pPr algn="just">
              <a:buClr>
                <a:schemeClr val="bg1">
                  <a:lumMod val="75000"/>
                </a:schemeClr>
              </a:buClr>
              <a:buFont typeface="Wingdings" panose="05000000000000000000" pitchFamily="2" charset="2"/>
              <a:buChar char="q"/>
            </a:pPr>
            <a:r>
              <a:rPr lang="en-US" altLang="en-US" sz="2800" dirty="0">
                <a:solidFill>
                  <a:schemeClr val="bg1">
                    <a:lumMod val="75000"/>
                  </a:schemeClr>
                </a:solidFill>
                <a:latin typeface="Times New Roman" panose="02020603050405020304" pitchFamily="18" charset="0"/>
                <a:cs typeface="Times New Roman" panose="02020603050405020304" pitchFamily="18" charset="0"/>
              </a:rPr>
              <a:t> </a:t>
            </a:r>
            <a:r>
              <a:rPr lang="en-US" altLang="en-US" sz="3200" dirty="0">
                <a:solidFill>
                  <a:schemeClr val="bg1">
                    <a:lumMod val="75000"/>
                  </a:schemeClr>
                </a:solidFill>
                <a:latin typeface="Times New Roman" panose="02020603050405020304" pitchFamily="18" charset="0"/>
                <a:cs typeface="Times New Roman" panose="02020603050405020304" pitchFamily="18" charset="0"/>
              </a:rPr>
              <a:t>Section 4: Electrical Hazards Prevention</a:t>
            </a:r>
          </a:p>
        </p:txBody>
      </p:sp>
      <p:sp>
        <p:nvSpPr>
          <p:cNvPr id="11" name="Rectangle 10"/>
          <p:cNvSpPr/>
          <p:nvPr/>
        </p:nvSpPr>
        <p:spPr>
          <a:xfrm>
            <a:off x="433449" y="2806005"/>
            <a:ext cx="3300351" cy="1384995"/>
          </a:xfrm>
          <a:prstGeom prst="rect">
            <a:avLst/>
          </a:prstGeom>
        </p:spPr>
        <p:txBody>
          <a:bodyPr wrap="square">
            <a:spAutoFit/>
          </a:bodyPr>
          <a:lstStyle/>
          <a:p>
            <a:pPr lvl="1" algn="just">
              <a:buClr>
                <a:srgbClr val="3333FF"/>
              </a:buClr>
              <a:buFont typeface="Wingdings" panose="05000000000000000000" pitchFamily="2" charset="2"/>
              <a:buChar char="§"/>
            </a:pPr>
            <a:r>
              <a:rPr lang="en-US" altLang="en-US" sz="2800" dirty="0" smtClean="0">
                <a:latin typeface="Times New Roman" panose="02020603050405020304" pitchFamily="18" charset="0"/>
                <a:cs typeface="Times New Roman" panose="02020603050405020304" pitchFamily="18" charset="0"/>
              </a:rPr>
              <a:t> Electrical </a:t>
            </a:r>
            <a:r>
              <a:rPr lang="en-US" altLang="en-US" sz="2800" dirty="0">
                <a:solidFill>
                  <a:srgbClr val="FF0000"/>
                </a:solidFill>
                <a:latin typeface="Times New Roman" panose="02020603050405020304" pitchFamily="18" charset="0"/>
                <a:cs typeface="Times New Roman" panose="02020603050405020304" pitchFamily="18" charset="0"/>
              </a:rPr>
              <a:t>B</a:t>
            </a:r>
            <a:r>
              <a:rPr lang="en-US" altLang="en-US" sz="2800" dirty="0">
                <a:latin typeface="Times New Roman" panose="02020603050405020304" pitchFamily="18" charset="0"/>
                <a:cs typeface="Times New Roman" panose="02020603050405020304" pitchFamily="18" charset="0"/>
              </a:rPr>
              <a:t>urn</a:t>
            </a:r>
          </a:p>
          <a:p>
            <a:pPr lvl="1" algn="just">
              <a:buClr>
                <a:srgbClr val="3333FF"/>
              </a:buClr>
              <a:buFont typeface="Wingdings" panose="05000000000000000000" pitchFamily="2" charset="2"/>
              <a:buChar char="§"/>
            </a:pPr>
            <a:r>
              <a:rPr lang="en-US" altLang="en-US" sz="2800" dirty="0" smtClean="0">
                <a:latin typeface="Times New Roman" panose="02020603050405020304" pitchFamily="18" charset="0"/>
                <a:cs typeface="Times New Roman" panose="02020603050405020304" pitchFamily="18" charset="0"/>
              </a:rPr>
              <a:t> </a:t>
            </a:r>
            <a:r>
              <a:rPr lang="en-US" altLang="en-US" sz="2800" dirty="0" smtClean="0">
                <a:solidFill>
                  <a:srgbClr val="FF0000"/>
                </a:solidFill>
                <a:latin typeface="Times New Roman" panose="02020603050405020304" pitchFamily="18" charset="0"/>
                <a:cs typeface="Times New Roman" panose="02020603050405020304" pitchFamily="18" charset="0"/>
              </a:rPr>
              <a:t>E</a:t>
            </a:r>
            <a:r>
              <a:rPr lang="en-US" altLang="en-US" sz="2800" dirty="0" smtClean="0">
                <a:latin typeface="Times New Roman" panose="02020603050405020304" pitchFamily="18" charset="0"/>
                <a:cs typeface="Times New Roman" panose="02020603050405020304" pitchFamily="18" charset="0"/>
              </a:rPr>
              <a:t>lectrocution</a:t>
            </a:r>
          </a:p>
          <a:p>
            <a:pPr lvl="1" algn="just">
              <a:buClr>
                <a:srgbClr val="3333FF"/>
              </a:buClr>
              <a:buFont typeface="Wingdings" panose="05000000000000000000" pitchFamily="2" charset="2"/>
              <a:buChar char="§"/>
            </a:pPr>
            <a:r>
              <a:rPr lang="en-US" altLang="en-US" sz="2800" dirty="0" smtClean="0">
                <a:latin typeface="Times New Roman" panose="02020603050405020304" pitchFamily="18" charset="0"/>
                <a:cs typeface="Times New Roman" panose="02020603050405020304" pitchFamily="18" charset="0"/>
              </a:rPr>
              <a:t> Electrical </a:t>
            </a:r>
            <a:r>
              <a:rPr lang="en-US" altLang="en-US" sz="2800" dirty="0">
                <a:solidFill>
                  <a:srgbClr val="FF0000"/>
                </a:solidFill>
                <a:latin typeface="Times New Roman" panose="02020603050405020304" pitchFamily="18" charset="0"/>
                <a:cs typeface="Times New Roman" panose="02020603050405020304" pitchFamily="18" charset="0"/>
              </a:rPr>
              <a:t>S</a:t>
            </a:r>
            <a:r>
              <a:rPr lang="en-US" altLang="en-US" sz="2800" dirty="0">
                <a:latin typeface="Times New Roman" panose="02020603050405020304" pitchFamily="18" charset="0"/>
                <a:cs typeface="Times New Roman" panose="02020603050405020304" pitchFamily="18" charset="0"/>
              </a:rPr>
              <a:t>hock</a:t>
            </a:r>
          </a:p>
        </p:txBody>
      </p:sp>
      <p:sp>
        <p:nvSpPr>
          <p:cNvPr id="12" name="Rectangle 11"/>
          <p:cNvSpPr/>
          <p:nvPr/>
        </p:nvSpPr>
        <p:spPr>
          <a:xfrm>
            <a:off x="3786249" y="2803036"/>
            <a:ext cx="4595751" cy="1384995"/>
          </a:xfrm>
          <a:prstGeom prst="rect">
            <a:avLst/>
          </a:prstGeom>
        </p:spPr>
        <p:txBody>
          <a:bodyPr wrap="square">
            <a:spAutoFit/>
          </a:bodyPr>
          <a:lstStyle/>
          <a:p>
            <a:pPr lvl="1" algn="just">
              <a:buClr>
                <a:srgbClr val="3333FF"/>
              </a:buClr>
              <a:buFont typeface="Wingdings" panose="05000000000000000000" pitchFamily="2" charset="2"/>
              <a:buChar char="§"/>
            </a:pPr>
            <a:r>
              <a:rPr lang="en-US" altLang="en-US" sz="2800" dirty="0" smtClean="0">
                <a:latin typeface="Times New Roman" panose="02020603050405020304" pitchFamily="18" charset="0"/>
                <a:cs typeface="Times New Roman" panose="02020603050405020304" pitchFamily="18" charset="0"/>
              </a:rPr>
              <a:t> Electrical </a:t>
            </a:r>
            <a:r>
              <a:rPr lang="en-US" altLang="en-US" sz="2800" dirty="0" smtClean="0">
                <a:solidFill>
                  <a:srgbClr val="FF0000"/>
                </a:solidFill>
                <a:latin typeface="Times New Roman" panose="02020603050405020304" pitchFamily="18" charset="0"/>
                <a:cs typeface="Times New Roman" panose="02020603050405020304" pitchFamily="18" charset="0"/>
              </a:rPr>
              <a:t>A</a:t>
            </a:r>
            <a:r>
              <a:rPr lang="en-US" altLang="en-US" sz="2800" dirty="0" smtClean="0">
                <a:latin typeface="Times New Roman" panose="02020603050405020304" pitchFamily="18" charset="0"/>
                <a:cs typeface="Times New Roman" panose="02020603050405020304" pitchFamily="18" charset="0"/>
              </a:rPr>
              <a:t>rc Flash</a:t>
            </a:r>
            <a:endParaRPr lang="en-US" altLang="en-US" sz="2800" dirty="0">
              <a:latin typeface="Times New Roman" panose="02020603050405020304" pitchFamily="18" charset="0"/>
              <a:cs typeface="Times New Roman" panose="02020603050405020304" pitchFamily="18" charset="0"/>
            </a:endParaRPr>
          </a:p>
          <a:p>
            <a:pPr lvl="1" algn="just">
              <a:buClr>
                <a:srgbClr val="3333FF"/>
              </a:buClr>
              <a:buFont typeface="Wingdings" panose="05000000000000000000" pitchFamily="2" charset="2"/>
              <a:buChar char="§"/>
            </a:pPr>
            <a:r>
              <a:rPr lang="en-US" altLang="en-US" sz="2800" dirty="0" smtClean="0">
                <a:latin typeface="Times New Roman" panose="02020603050405020304" pitchFamily="18" charset="0"/>
                <a:cs typeface="Times New Roman" panose="02020603050405020304" pitchFamily="18" charset="0"/>
              </a:rPr>
              <a:t> Electrical </a:t>
            </a:r>
            <a:r>
              <a:rPr lang="en-US" altLang="en-US" sz="2800" dirty="0" smtClean="0">
                <a:solidFill>
                  <a:srgbClr val="FF0000"/>
                </a:solidFill>
                <a:latin typeface="Times New Roman" panose="02020603050405020304" pitchFamily="18" charset="0"/>
                <a:cs typeface="Times New Roman" panose="02020603050405020304" pitchFamily="18" charset="0"/>
              </a:rPr>
              <a:t>F</a:t>
            </a:r>
            <a:r>
              <a:rPr lang="en-US" altLang="en-US" sz="2800" dirty="0" smtClean="0">
                <a:latin typeface="Times New Roman" panose="02020603050405020304" pitchFamily="18" charset="0"/>
                <a:cs typeface="Times New Roman" panose="02020603050405020304" pitchFamily="18" charset="0"/>
              </a:rPr>
              <a:t>ire</a:t>
            </a:r>
            <a:endParaRPr lang="en-US" altLang="en-US" sz="2800" dirty="0">
              <a:latin typeface="Times New Roman" panose="02020603050405020304" pitchFamily="18" charset="0"/>
              <a:cs typeface="Times New Roman" panose="02020603050405020304" pitchFamily="18" charset="0"/>
            </a:endParaRPr>
          </a:p>
          <a:p>
            <a:pPr lvl="1" algn="just">
              <a:buClr>
                <a:srgbClr val="3333FF"/>
              </a:buClr>
              <a:buFont typeface="Wingdings" panose="05000000000000000000" pitchFamily="2" charset="2"/>
              <a:buChar char="§"/>
            </a:pPr>
            <a:r>
              <a:rPr lang="en-US" altLang="en-US" sz="2800" dirty="0" smtClean="0">
                <a:latin typeface="Times New Roman" panose="02020603050405020304" pitchFamily="18" charset="0"/>
                <a:cs typeface="Times New Roman" panose="02020603050405020304" pitchFamily="18" charset="0"/>
              </a:rPr>
              <a:t> Electrical </a:t>
            </a:r>
            <a:r>
              <a:rPr lang="en-US" altLang="en-US" sz="2800" dirty="0" smtClean="0">
                <a:solidFill>
                  <a:srgbClr val="FF0000"/>
                </a:solidFill>
                <a:latin typeface="Times New Roman" panose="02020603050405020304" pitchFamily="18" charset="0"/>
                <a:cs typeface="Times New Roman" panose="02020603050405020304" pitchFamily="18" charset="0"/>
              </a:rPr>
              <a:t>E</a:t>
            </a:r>
            <a:r>
              <a:rPr lang="en-US" altLang="en-US" sz="2800" dirty="0" smtClean="0">
                <a:latin typeface="Times New Roman" panose="02020603050405020304" pitchFamily="18" charset="0"/>
                <a:cs typeface="Times New Roman" panose="02020603050405020304" pitchFamily="18" charset="0"/>
              </a:rPr>
              <a:t>xplosion</a:t>
            </a:r>
            <a:endParaRPr lang="en-US"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15149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304800" y="2057400"/>
            <a:ext cx="8229600" cy="1143000"/>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Warning: The pictures in next few slides deal with injuries and death related to electrical accidents and might be disturbing to some people.</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normAutofit/>
          </a:bodyPr>
          <a:lstStyle/>
          <a:p>
            <a:fld id="{CE4D45F6-FF50-4BC5-8A2D-899CD8EC2ED8}" type="slidenum">
              <a:rPr lang="en-US" smtClean="0"/>
              <a:t>41</a:t>
            </a:fld>
            <a:endParaRPr lang="en-US" dirty="0"/>
          </a:p>
        </p:txBody>
      </p:sp>
    </p:spTree>
    <p:extLst>
      <p:ext uri="{BB962C8B-B14F-4D97-AF65-F5344CB8AC3E}">
        <p14:creationId xmlns:p14="http://schemas.microsoft.com/office/powerpoint/2010/main" val="159842718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503238"/>
            <a:ext cx="8229600"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Electrical Burn</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normAutofit/>
          </a:bodyPr>
          <a:lstStyle/>
          <a:p>
            <a:fld id="{CE4D45F6-FF50-4BC5-8A2D-899CD8EC2ED8}" type="slidenum">
              <a:rPr lang="en-US" smtClean="0"/>
              <a:t>42</a:t>
            </a:fld>
            <a:endParaRPr lang="en-US" dirty="0"/>
          </a:p>
        </p:txBody>
      </p:sp>
      <p:sp>
        <p:nvSpPr>
          <p:cNvPr id="20" name="Rectangle 6"/>
          <p:cNvSpPr>
            <a:spLocks noChangeArrowheads="1"/>
          </p:cNvSpPr>
          <p:nvPr/>
        </p:nvSpPr>
        <p:spPr bwMode="auto">
          <a:xfrm>
            <a:off x="304800" y="1219200"/>
            <a:ext cx="4260015"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buClr>
                <a:srgbClr val="0000FF"/>
              </a:buClr>
              <a:buFont typeface="Wingdings" panose="05000000000000000000" pitchFamily="2" charset="2"/>
              <a:buChar char="q"/>
            </a:pPr>
            <a:r>
              <a:rPr lang="en-US" sz="2800" dirty="0" smtClean="0">
                <a:latin typeface="Times New Roman" panose="02020603050405020304" pitchFamily="18" charset="0"/>
                <a:ea typeface="MS PGothic" panose="020B0600070205080204" pitchFamily="34" charset="-128"/>
                <a:cs typeface="AR PL UMing HK" charset="0"/>
              </a:rPr>
              <a:t> </a:t>
            </a:r>
            <a:r>
              <a:rPr lang="en-US" sz="3200" dirty="0" smtClean="0">
                <a:latin typeface="Times New Roman" panose="02020603050405020304" pitchFamily="18" charset="0"/>
                <a:ea typeface="MS PGothic" panose="020B0600070205080204" pitchFamily="34" charset="-128"/>
                <a:cs typeface="AR PL UMing HK" charset="0"/>
              </a:rPr>
              <a:t>Most </a:t>
            </a:r>
            <a:r>
              <a:rPr lang="en-US" sz="3200" dirty="0">
                <a:latin typeface="Times New Roman" panose="02020603050405020304" pitchFamily="18" charset="0"/>
                <a:ea typeface="MS PGothic" panose="020B0600070205080204" pitchFamily="34" charset="-128"/>
                <a:cs typeface="AR PL UMing HK" charset="0"/>
              </a:rPr>
              <a:t>common shock-related </a:t>
            </a:r>
            <a:r>
              <a:rPr lang="en-US" sz="3200" dirty="0" smtClean="0">
                <a:latin typeface="Times New Roman" panose="02020603050405020304" pitchFamily="18" charset="0"/>
                <a:ea typeface="MS PGothic" panose="020B0600070205080204" pitchFamily="34" charset="-128"/>
                <a:cs typeface="AR PL UMing HK" charset="0"/>
              </a:rPr>
              <a:t>injury</a:t>
            </a:r>
          </a:p>
          <a:p>
            <a:pPr marL="457200" indent="-457200">
              <a:buFont typeface="Arial" panose="020B0604020202020204" pitchFamily="34" charset="0"/>
              <a:buChar char="•"/>
            </a:pPr>
            <a:endParaRPr lang="en-US" sz="2800" dirty="0">
              <a:latin typeface="Times New Roman" panose="02020603050405020304" pitchFamily="18" charset="0"/>
              <a:ea typeface="MS PGothic" panose="020B0600070205080204" pitchFamily="34" charset="-128"/>
              <a:cs typeface="AR PL UMing HK" charset="0"/>
            </a:endParaRPr>
          </a:p>
          <a:p>
            <a:pPr marL="457200" indent="-457200">
              <a:buClr>
                <a:srgbClr val="0000FF"/>
              </a:buClr>
              <a:buFont typeface="Wingdings" panose="05000000000000000000" pitchFamily="2" charset="2"/>
              <a:buChar char="q"/>
            </a:pPr>
            <a:r>
              <a:rPr lang="en-US" altLang="en-US" sz="2800" dirty="0" smtClean="0">
                <a:latin typeface="Times New Roman" panose="02020603050405020304" pitchFamily="18" charset="0"/>
                <a:ea typeface="MS PGothic" panose="020B0600070205080204" pitchFamily="34" charset="-128"/>
                <a:cs typeface="AR PL UMing HK" charset="0"/>
              </a:rPr>
              <a:t> </a:t>
            </a:r>
            <a:r>
              <a:rPr lang="en-US" altLang="en-US" sz="3200" dirty="0" smtClean="0">
                <a:latin typeface="Times New Roman" panose="02020603050405020304" pitchFamily="18" charset="0"/>
                <a:ea typeface="MS PGothic" panose="020B0600070205080204" pitchFamily="34" charset="-128"/>
                <a:cs typeface="AR PL UMing HK" charset="0"/>
              </a:rPr>
              <a:t>Electrical </a:t>
            </a:r>
            <a:r>
              <a:rPr lang="en-US" altLang="en-US" sz="3200" dirty="0">
                <a:latin typeface="Times New Roman" panose="02020603050405020304" pitchFamily="18" charset="0"/>
                <a:ea typeface="MS PGothic" panose="020B0600070205080204" pitchFamily="34" charset="-128"/>
                <a:cs typeface="AR PL UMing HK" charset="0"/>
              </a:rPr>
              <a:t>energy is transformed into </a:t>
            </a:r>
            <a:r>
              <a:rPr lang="en-US" altLang="en-US" sz="3200" dirty="0" smtClean="0">
                <a:latin typeface="Times New Roman" panose="02020603050405020304" pitchFamily="18" charset="0"/>
                <a:ea typeface="MS PGothic" panose="020B0600070205080204" pitchFamily="34" charset="-128"/>
                <a:cs typeface="AR PL UMing HK" charset="0"/>
              </a:rPr>
              <a:t>heat</a:t>
            </a:r>
          </a:p>
          <a:p>
            <a:pPr marL="457200" indent="-457200">
              <a:buFont typeface="Arial" panose="020B0604020202020204" pitchFamily="34" charset="0"/>
              <a:buChar char="•"/>
            </a:pPr>
            <a:endParaRPr lang="en-US" altLang="en-US" sz="2800" dirty="0">
              <a:latin typeface="Times New Roman" panose="02020603050405020304" pitchFamily="18" charset="0"/>
              <a:ea typeface="MS PGothic" panose="020B0600070205080204" pitchFamily="34" charset="-128"/>
              <a:cs typeface="AR PL UMing HK" charset="0"/>
            </a:endParaRPr>
          </a:p>
          <a:p>
            <a:pPr marL="457200" indent="-457200">
              <a:buClr>
                <a:srgbClr val="0000FF"/>
              </a:buClr>
              <a:buFont typeface="Wingdings" panose="05000000000000000000" pitchFamily="2" charset="2"/>
              <a:buChar char="q"/>
            </a:pPr>
            <a:r>
              <a:rPr lang="en-US" sz="2800" dirty="0" smtClean="0">
                <a:latin typeface="Times New Roman" panose="02020603050405020304" pitchFamily="18" charset="0"/>
                <a:ea typeface="MS PGothic" panose="020B0600070205080204" pitchFamily="34" charset="-128"/>
                <a:cs typeface="AR PL UMing HK" charset="0"/>
              </a:rPr>
              <a:t> </a:t>
            </a:r>
            <a:r>
              <a:rPr lang="en-US" sz="3200" dirty="0" smtClean="0">
                <a:latin typeface="Times New Roman" panose="02020603050405020304" pitchFamily="18" charset="0"/>
                <a:ea typeface="MS PGothic" panose="020B0600070205080204" pitchFamily="34" charset="-128"/>
                <a:cs typeface="AR PL UMing HK" charset="0"/>
              </a:rPr>
              <a:t>Immediate medical attention is needed</a:t>
            </a:r>
            <a:endParaRPr lang="en-US" altLang="en-US" sz="3200" dirty="0">
              <a:latin typeface="Times New Roman" panose="02020603050405020304" pitchFamily="18" charset="0"/>
              <a:ea typeface="MS PGothic" panose="020B0600070205080204" pitchFamily="34" charset="-128"/>
              <a:cs typeface="AR PL UMing HK" charset="0"/>
            </a:endParaRPr>
          </a:p>
        </p:txBody>
      </p:sp>
      <p:sp>
        <p:nvSpPr>
          <p:cNvPr id="21" name="Rectangle 2"/>
          <p:cNvSpPr>
            <a:spLocks noChangeArrowheads="1"/>
          </p:cNvSpPr>
          <p:nvPr/>
        </p:nvSpPr>
        <p:spPr bwMode="auto">
          <a:xfrm>
            <a:off x="304800" y="5334000"/>
            <a:ext cx="505690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eaLnBrk="1" hangingPunct="1">
              <a:buClr>
                <a:srgbClr val="0000FF"/>
              </a:buClr>
              <a:buFont typeface="Wingdings" panose="05000000000000000000" pitchFamily="2" charset="2"/>
              <a:buChar char="q"/>
            </a:pPr>
            <a:r>
              <a:rPr lang="en-US" altLang="en-US" sz="2800" dirty="0" smtClean="0">
                <a:latin typeface="Times New Roman" panose="02020603050405020304" pitchFamily="18" charset="0"/>
                <a:ea typeface="MS PGothic" panose="020B0600070205080204" pitchFamily="34" charset="-128"/>
                <a:cs typeface="AR PL UMing HK" charset="0"/>
              </a:rPr>
              <a:t> </a:t>
            </a:r>
            <a:r>
              <a:rPr lang="en-US" altLang="en-US" sz="3200" b="1" dirty="0" smtClean="0">
                <a:latin typeface="Times New Roman" panose="02020603050405020304" pitchFamily="18" charset="0"/>
                <a:ea typeface="MS PGothic" panose="020B0600070205080204" pitchFamily="34" charset="-128"/>
                <a:cs typeface="AR PL UMing HK" charset="0"/>
              </a:rPr>
              <a:t>Don’t wear jewelry (ring, necklace, bracelet</a:t>
            </a:r>
            <a:r>
              <a:rPr lang="en-US" altLang="en-US" sz="2800" b="1" dirty="0" smtClean="0">
                <a:latin typeface="Times New Roman" panose="02020603050405020304" pitchFamily="18" charset="0"/>
                <a:ea typeface="MS PGothic" panose="020B0600070205080204" pitchFamily="34" charset="-128"/>
                <a:cs typeface="AR PL UMing HK" charset="0"/>
              </a:rPr>
              <a:t>)</a:t>
            </a:r>
            <a:endParaRPr lang="en-US" altLang="en-US" sz="3200" b="1" dirty="0" smtClean="0">
              <a:latin typeface="Times New Roman" panose="02020603050405020304" pitchFamily="18" charset="0"/>
              <a:ea typeface="MS PGothic" panose="020B0600070205080204" pitchFamily="34" charset="-128"/>
              <a:cs typeface="AR PL UMing HK" charset="0"/>
            </a:endParaRPr>
          </a:p>
        </p:txBody>
      </p:sp>
      <p:pic>
        <p:nvPicPr>
          <p:cNvPr id="22" name="Picture 4" descr="It describes the consequence after an electrical burn" title="electrical burn pictur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62600" y="1330287"/>
            <a:ext cx="3018865" cy="2122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 Box 19" descr="OSHA’s Silica eTool identifies some industries silica exposure may take place" title="Industry Names"/>
          <p:cNvSpPr txBox="1">
            <a:spLocks noChangeArrowheads="1"/>
          </p:cNvSpPr>
          <p:nvPr/>
        </p:nvSpPr>
        <p:spPr bwMode="auto">
          <a:xfrm>
            <a:off x="4419601" y="3585885"/>
            <a:ext cx="4724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2000" dirty="0">
                <a:solidFill>
                  <a:srgbClr val="000000"/>
                </a:solidFill>
                <a:latin typeface="Times New Roman" panose="02020603050405020304" pitchFamily="18" charset="0"/>
                <a:cs typeface="Times New Roman" panose="02020603050405020304" pitchFamily="18" charset="0"/>
              </a:rPr>
              <a:t>Source: </a:t>
            </a:r>
            <a:r>
              <a:rPr lang="en-US" altLang="en-US" sz="2000" dirty="0" smtClean="0">
                <a:solidFill>
                  <a:srgbClr val="000000"/>
                </a:solidFill>
                <a:latin typeface="Times New Roman" panose="02020603050405020304" pitchFamily="18" charset="0"/>
                <a:cs typeface="Times New Roman" panose="02020603050405020304" pitchFamily="18" charset="0"/>
              </a:rPr>
              <a:t>OSHA’s </a:t>
            </a:r>
            <a:r>
              <a:rPr lang="en-US" sz="2000" dirty="0">
                <a:solidFill>
                  <a:srgbClr val="000000"/>
                </a:solidFill>
                <a:latin typeface="Times New Roman" panose="02020603050405020304" pitchFamily="18" charset="0"/>
                <a:cs typeface="Times New Roman" panose="02020603050405020304" pitchFamily="18" charset="0"/>
              </a:rPr>
              <a:t>Electrical </a:t>
            </a:r>
            <a:r>
              <a:rPr lang="en-US" sz="2000" dirty="0" smtClean="0">
                <a:solidFill>
                  <a:srgbClr val="000000"/>
                </a:solidFill>
                <a:latin typeface="Times New Roman" panose="02020603050405020304" pitchFamily="18" charset="0"/>
                <a:cs typeface="Times New Roman" panose="02020603050405020304" pitchFamily="18" charset="0"/>
              </a:rPr>
              <a:t>Incidents </a:t>
            </a:r>
            <a:r>
              <a:rPr lang="en-US" altLang="en-US" sz="2000" dirty="0" smtClean="0">
                <a:solidFill>
                  <a:srgbClr val="000000"/>
                </a:solidFill>
                <a:latin typeface="Times New Roman" panose="02020603050405020304" pitchFamily="18" charset="0"/>
                <a:cs typeface="Times New Roman" panose="02020603050405020304" pitchFamily="18" charset="0"/>
              </a:rPr>
              <a:t>eTool</a:t>
            </a:r>
            <a:endParaRPr lang="en-US" altLang="en-US" sz="2000" dirty="0">
              <a:solidFill>
                <a:srgbClr val="000000"/>
              </a:solidFill>
              <a:latin typeface="Times New Roman" panose="02020603050405020304" pitchFamily="18" charset="0"/>
              <a:cs typeface="Times New Roman" panose="02020603050405020304" pitchFamily="18" charset="0"/>
            </a:endParaRPr>
          </a:p>
        </p:txBody>
      </p:sp>
      <p:pic>
        <p:nvPicPr>
          <p:cNvPr id="24" name="Picture 23" descr="It shows the hazards of wearing jewelry" title="Don't wear jewelry"/>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01940" y="4221540"/>
            <a:ext cx="2022863" cy="2286000"/>
          </a:xfrm>
          <a:prstGeom prst="rect">
            <a:avLst/>
          </a:prstGeom>
        </p:spPr>
      </p:pic>
      <p:sp>
        <p:nvSpPr>
          <p:cNvPr id="25" name="Oval 24" descr="It shows the location of rings" title="an oval"/>
          <p:cNvSpPr/>
          <p:nvPr/>
        </p:nvSpPr>
        <p:spPr>
          <a:xfrm>
            <a:off x="6397208" y="4469496"/>
            <a:ext cx="536992" cy="48350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a:spLocks noChangeArrowheads="1"/>
          </p:cNvSpPr>
          <p:nvPr/>
        </p:nvSpPr>
        <p:spPr bwMode="auto">
          <a:xfrm>
            <a:off x="7231040" y="4876800"/>
            <a:ext cx="88678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panose="020B0604020202020204" pitchFamily="34" charset="0"/>
              <a:buNone/>
            </a:pPr>
            <a:r>
              <a:rPr lang="en-US" altLang="en-US" sz="9600" b="1" dirty="0">
                <a:solidFill>
                  <a:srgbClr val="FF0000"/>
                </a:solidFill>
                <a:latin typeface="Times New Roman" panose="02020603050405020304" pitchFamily="18" charset="0"/>
                <a:cs typeface="Times New Roman" panose="02020603050405020304" pitchFamily="18" charset="0"/>
              </a:rPr>
              <a:t>×</a:t>
            </a:r>
            <a:endParaRPr lang="en-US" altLang="en-US" sz="9600" b="1" dirty="0">
              <a:solidFill>
                <a:srgbClr val="FF0000"/>
              </a:solidFill>
            </a:endParaRPr>
          </a:p>
        </p:txBody>
      </p:sp>
    </p:spTree>
    <p:extLst>
      <p:ext uri="{BB962C8B-B14F-4D97-AF65-F5344CB8AC3E}">
        <p14:creationId xmlns:p14="http://schemas.microsoft.com/office/powerpoint/2010/main" val="37810019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503238"/>
            <a:ext cx="8229600"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Electrical Burn </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normAutofit/>
          </a:bodyPr>
          <a:lstStyle/>
          <a:p>
            <a:fld id="{CE4D45F6-FF50-4BC5-8A2D-899CD8EC2ED8}" type="slidenum">
              <a:rPr lang="en-US" smtClean="0"/>
              <a:t>43</a:t>
            </a:fld>
            <a:endParaRPr lang="en-US" dirty="0"/>
          </a:p>
        </p:txBody>
      </p:sp>
      <p:sp>
        <p:nvSpPr>
          <p:cNvPr id="11" name="Rectangle 6"/>
          <p:cNvSpPr>
            <a:spLocks noChangeArrowheads="1"/>
          </p:cNvSpPr>
          <p:nvPr/>
        </p:nvSpPr>
        <p:spPr bwMode="auto">
          <a:xfrm>
            <a:off x="381000" y="4168676"/>
            <a:ext cx="85344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eaLnBrk="1" hangingPunct="1">
              <a:buClr>
                <a:srgbClr val="0000FF"/>
              </a:buClr>
              <a:buFont typeface="Wingdings" panose="05000000000000000000" pitchFamily="2" charset="2"/>
              <a:buChar char="q"/>
            </a:pPr>
            <a:r>
              <a:rPr lang="en-US" altLang="en-US" sz="2800" dirty="0" smtClean="0">
                <a:latin typeface="Times New Roman" panose="02020603050405020304" pitchFamily="18" charset="0"/>
                <a:cs typeface="Times New Roman" panose="02020603050405020304" pitchFamily="18" charset="0"/>
              </a:rPr>
              <a:t> </a:t>
            </a:r>
            <a:r>
              <a:rPr lang="en-US" altLang="en-US" sz="3200" dirty="0" smtClean="0">
                <a:latin typeface="Times New Roman" panose="02020603050405020304" pitchFamily="18" charset="0"/>
                <a:cs typeface="Times New Roman" panose="02020603050405020304" pitchFamily="18" charset="0"/>
              </a:rPr>
              <a:t>An </a:t>
            </a:r>
            <a:r>
              <a:rPr lang="en-US" altLang="en-US" sz="3200" dirty="0">
                <a:latin typeface="Times New Roman" panose="02020603050405020304" pitchFamily="18" charset="0"/>
                <a:cs typeface="Times New Roman" panose="02020603050405020304" pitchFamily="18" charset="0"/>
              </a:rPr>
              <a:t>accident </a:t>
            </a:r>
            <a:r>
              <a:rPr lang="en-US" altLang="en-US" sz="3200" dirty="0" smtClean="0">
                <a:latin typeface="Times New Roman" panose="02020603050405020304" pitchFamily="18" charset="0"/>
                <a:cs typeface="Times New Roman" panose="02020603050405020304" pitchFamily="18" charset="0"/>
              </a:rPr>
              <a:t>report</a:t>
            </a:r>
            <a:endParaRPr lang="en-US" altLang="en-US" sz="3200" dirty="0">
              <a:latin typeface="Times New Roman" panose="02020603050405020304" pitchFamily="18" charset="0"/>
              <a:cs typeface="Times New Roman" panose="02020603050405020304" pitchFamily="18" charset="0"/>
            </a:endParaRPr>
          </a:p>
          <a:p>
            <a:pPr algn="just" eaLnBrk="1" hangingPunct="1"/>
            <a:r>
              <a:rPr lang="en-US" altLang="en-US" sz="2800" dirty="0" smtClean="0">
                <a:latin typeface="Times New Roman" panose="02020603050405020304" pitchFamily="18" charset="0"/>
                <a:cs typeface="Times New Roman" panose="02020603050405020304" pitchFamily="18" charset="0"/>
              </a:rPr>
              <a:t>Two </a:t>
            </a:r>
            <a:r>
              <a:rPr lang="en-US" altLang="en-US" sz="2800" dirty="0">
                <a:latin typeface="Times New Roman" panose="02020603050405020304" pitchFamily="18" charset="0"/>
                <a:cs typeface="Times New Roman" panose="02020603050405020304" pitchFamily="18" charset="0"/>
              </a:rPr>
              <a:t>workers </a:t>
            </a:r>
            <a:r>
              <a:rPr lang="en-US" altLang="en-US" sz="2800" dirty="0" smtClean="0">
                <a:latin typeface="Times New Roman" panose="02020603050405020304" pitchFamily="18" charset="0"/>
                <a:cs typeface="Times New Roman" panose="02020603050405020304" pitchFamily="18" charset="0"/>
              </a:rPr>
              <a:t>troubleshoot </a:t>
            </a:r>
            <a:r>
              <a:rPr lang="en-US" altLang="en-US" sz="2800" dirty="0">
                <a:latin typeface="Times New Roman" panose="02020603050405020304" pitchFamily="18" charset="0"/>
                <a:cs typeface="Times New Roman" panose="02020603050405020304" pitchFamily="18" charset="0"/>
              </a:rPr>
              <a:t>power outage. Worker #1 was holding a flashlight while worker #2 tested a 7,200 volt transformer. Worker #1 came close to or contacted live electrical </a:t>
            </a:r>
            <a:r>
              <a:rPr lang="en-US" altLang="en-US" sz="2800" dirty="0" smtClean="0">
                <a:latin typeface="Times New Roman" panose="02020603050405020304" pitchFamily="18" charset="0"/>
                <a:cs typeface="Times New Roman" panose="02020603050405020304" pitchFamily="18" charset="0"/>
              </a:rPr>
              <a:t>parts, and </a:t>
            </a:r>
            <a:r>
              <a:rPr lang="en-US" altLang="en-US" sz="2800" dirty="0">
                <a:latin typeface="Times New Roman" panose="02020603050405020304" pitchFamily="18" charset="0"/>
                <a:cs typeface="Times New Roman" panose="02020603050405020304" pitchFamily="18" charset="0"/>
              </a:rPr>
              <a:t>was </a:t>
            </a:r>
            <a:r>
              <a:rPr lang="en-US" altLang="en-US" sz="2800" dirty="0" smtClean="0">
                <a:latin typeface="Times New Roman" panose="02020603050405020304" pitchFamily="18" charset="0"/>
                <a:cs typeface="Times New Roman" panose="02020603050405020304" pitchFamily="18" charset="0"/>
              </a:rPr>
              <a:t>burned </a:t>
            </a:r>
            <a:r>
              <a:rPr lang="en-US" altLang="en-US" sz="2800" dirty="0">
                <a:latin typeface="Times New Roman" panose="02020603050405020304" pitchFamily="18" charset="0"/>
                <a:cs typeface="Times New Roman" panose="02020603050405020304" pitchFamily="18" charset="0"/>
              </a:rPr>
              <a:t>to arm, hand, and chest</a:t>
            </a:r>
            <a:r>
              <a:rPr lang="en-US" altLang="en-US" sz="2800" dirty="0" smtClean="0">
                <a:latin typeface="Times New Roman" panose="02020603050405020304" pitchFamily="18" charset="0"/>
                <a:cs typeface="Times New Roman" panose="02020603050405020304" pitchFamily="18" charset="0"/>
              </a:rPr>
              <a:t>.</a:t>
            </a:r>
            <a:endParaRPr lang="en-US" altLang="en-US" sz="2800" dirty="0">
              <a:latin typeface="Times New Roman" panose="02020603050405020304" pitchFamily="18" charset="0"/>
              <a:cs typeface="Times New Roman" panose="02020603050405020304" pitchFamily="18" charset="0"/>
            </a:endParaRPr>
          </a:p>
        </p:txBody>
      </p:sp>
      <p:grpSp>
        <p:nvGrpSpPr>
          <p:cNvPr id="12" name="Group 11" descr="It shows the electrical burn consequence" title="Electrical burn"/>
          <p:cNvGrpSpPr/>
          <p:nvPr/>
        </p:nvGrpSpPr>
        <p:grpSpPr>
          <a:xfrm>
            <a:off x="457200" y="1160603"/>
            <a:ext cx="4114800" cy="2801797"/>
            <a:chOff x="-758420" y="2670487"/>
            <a:chExt cx="4966391" cy="3314589"/>
          </a:xfrm>
        </p:grpSpPr>
        <p:grpSp>
          <p:nvGrpSpPr>
            <p:cNvPr id="13" name="Group 12"/>
            <p:cNvGrpSpPr/>
            <p:nvPr/>
          </p:nvGrpSpPr>
          <p:grpSpPr>
            <a:xfrm>
              <a:off x="-758420" y="2670487"/>
              <a:ext cx="4966391" cy="2621156"/>
              <a:chOff x="-758420" y="2670487"/>
              <a:chExt cx="4966391" cy="2621156"/>
            </a:xfrm>
          </p:grpSpPr>
          <p:pic>
            <p:nvPicPr>
              <p:cNvPr id="15" name="Picture 1" descr="It shows the consequence of electrical burns" title="Electrical burn consequenc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1072" y="3110610"/>
                <a:ext cx="2463801" cy="2181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2"/>
              <p:cNvSpPr>
                <a:spLocks noChangeArrowheads="1"/>
              </p:cNvSpPr>
              <p:nvPr/>
            </p:nvSpPr>
            <p:spPr bwMode="auto">
              <a:xfrm>
                <a:off x="-758420" y="2670487"/>
                <a:ext cx="4966391" cy="1274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eaLnBrk="1" hangingPunct="1">
                  <a:buFont typeface="Arial" panose="020B0604020202020204" pitchFamily="34" charset="0"/>
                  <a:buNone/>
                </a:pPr>
                <a:r>
                  <a:rPr lang="en-US" altLang="en-US" sz="3200" b="1" dirty="0">
                    <a:latin typeface="Times New Roman" panose="02020603050405020304" pitchFamily="18" charset="0"/>
                    <a:ea typeface="MS PGothic" panose="020B0600070205080204" pitchFamily="34" charset="-128"/>
                  </a:rPr>
                  <a:t>Burns around current entrance point</a:t>
                </a:r>
                <a:endParaRPr lang="en-US" altLang="en-US" sz="3200" b="1" dirty="0"/>
              </a:p>
            </p:txBody>
          </p:sp>
        </p:grpSp>
        <p:sp>
          <p:nvSpPr>
            <p:cNvPr id="14" name="Rectangle 7"/>
            <p:cNvSpPr>
              <a:spLocks noChangeArrowheads="1"/>
            </p:cNvSpPr>
            <p:nvPr/>
          </p:nvSpPr>
          <p:spPr bwMode="auto">
            <a:xfrm>
              <a:off x="92364" y="5366095"/>
              <a:ext cx="3521216" cy="618981"/>
            </a:xfrm>
            <a:prstGeom prst="rect">
              <a:avLst/>
            </a:prstGeom>
            <a:noFill/>
            <a:ln w="2540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eaLnBrk="1" hangingPunct="1">
                <a:buFont typeface="Arial" panose="020B0604020202020204" pitchFamily="34" charset="0"/>
                <a:buNone/>
              </a:pPr>
              <a:r>
                <a:rPr lang="en-US" altLang="en-US" sz="2800" b="1" dirty="0">
                  <a:latin typeface="Times New Roman" panose="02020603050405020304" pitchFamily="18" charset="0"/>
                  <a:ea typeface="MS PGothic" panose="020B0600070205080204" pitchFamily="34" charset="-128"/>
                </a:rPr>
                <a:t>Entrance Wound</a:t>
              </a:r>
              <a:endParaRPr lang="en-US" altLang="en-US" sz="2800" b="1" dirty="0"/>
            </a:p>
          </p:txBody>
        </p:sp>
      </p:grpSp>
      <p:grpSp>
        <p:nvGrpSpPr>
          <p:cNvPr id="17" name="Group 16" descr="It shows the consequence of electrical burns" title="Electrical burn"/>
          <p:cNvGrpSpPr/>
          <p:nvPr/>
        </p:nvGrpSpPr>
        <p:grpSpPr>
          <a:xfrm>
            <a:off x="4784430" y="990600"/>
            <a:ext cx="4359570" cy="2953105"/>
            <a:chOff x="2834800" y="2919186"/>
            <a:chExt cx="4543880" cy="3353486"/>
          </a:xfrm>
        </p:grpSpPr>
        <p:pic>
          <p:nvPicPr>
            <p:cNvPr id="18" name="Picture 3" descr="It shows the hazards and damages of electrical burns" title="electrical burn"/>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330044" y="3427444"/>
              <a:ext cx="3175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1"/>
            <p:cNvSpPr>
              <a:spLocks noChangeArrowheads="1"/>
            </p:cNvSpPr>
            <p:nvPr/>
          </p:nvSpPr>
          <p:spPr bwMode="auto">
            <a:xfrm>
              <a:off x="2834800" y="2919186"/>
              <a:ext cx="4543880" cy="1223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eaLnBrk="1" hangingPunct="1">
                <a:buFont typeface="Arial" panose="020B0604020202020204" pitchFamily="34" charset="0"/>
                <a:buNone/>
              </a:pPr>
              <a:r>
                <a:rPr lang="en-US" altLang="en-US" sz="3200" b="1" dirty="0">
                  <a:latin typeface="Times New Roman" panose="02020603050405020304" pitchFamily="18" charset="0"/>
                  <a:ea typeface="MS PGothic" panose="020B0600070205080204" pitchFamily="34" charset="-128"/>
                </a:rPr>
                <a:t>Burns around current exit point</a:t>
              </a:r>
              <a:endParaRPr lang="en-US" altLang="en-US" sz="3200" b="1" dirty="0"/>
            </a:p>
          </p:txBody>
        </p:sp>
        <p:sp>
          <p:nvSpPr>
            <p:cNvPr id="27" name="Rectangle 13"/>
            <p:cNvSpPr>
              <a:spLocks noChangeArrowheads="1"/>
            </p:cNvSpPr>
            <p:nvPr/>
          </p:nvSpPr>
          <p:spPr bwMode="auto">
            <a:xfrm>
              <a:off x="3552957" y="5678514"/>
              <a:ext cx="2276852" cy="594158"/>
            </a:xfrm>
            <a:prstGeom prst="rect">
              <a:avLst/>
            </a:prstGeom>
            <a:noFill/>
            <a:ln w="25400">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eaLnBrk="1" hangingPunct="1">
                <a:buFont typeface="Arial" panose="020B0604020202020204" pitchFamily="34" charset="0"/>
                <a:buNone/>
              </a:pPr>
              <a:r>
                <a:rPr lang="en-US" altLang="en-US" sz="2800" b="1" dirty="0">
                  <a:latin typeface="Times New Roman" panose="02020603050405020304" pitchFamily="18" charset="0"/>
                  <a:ea typeface="MS PGothic" panose="020B0600070205080204" pitchFamily="34" charset="-128"/>
                </a:rPr>
                <a:t>Exit Wound</a:t>
              </a:r>
              <a:endParaRPr lang="en-US" altLang="en-US" sz="2800" b="1" dirty="0"/>
            </a:p>
          </p:txBody>
        </p:sp>
      </p:grpSp>
      <p:sp>
        <p:nvSpPr>
          <p:cNvPr id="28" name="Text Box 19" descr="OSHA’s Silica eTool identifies some industries silica exposure may take place" title="Industry Names"/>
          <p:cNvSpPr txBox="1">
            <a:spLocks noChangeArrowheads="1"/>
          </p:cNvSpPr>
          <p:nvPr/>
        </p:nvSpPr>
        <p:spPr bwMode="auto">
          <a:xfrm>
            <a:off x="4191000" y="4095690"/>
            <a:ext cx="4724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2000" dirty="0">
                <a:solidFill>
                  <a:srgbClr val="000000"/>
                </a:solidFill>
                <a:latin typeface="Times New Roman" panose="02020603050405020304" pitchFamily="18" charset="0"/>
                <a:cs typeface="Times New Roman" panose="02020603050405020304" pitchFamily="18" charset="0"/>
              </a:rPr>
              <a:t>Source: </a:t>
            </a:r>
            <a:r>
              <a:rPr lang="en-US" altLang="en-US" sz="2000" dirty="0" smtClean="0">
                <a:solidFill>
                  <a:srgbClr val="000000"/>
                </a:solidFill>
                <a:latin typeface="Times New Roman" panose="02020603050405020304" pitchFamily="18" charset="0"/>
                <a:cs typeface="Times New Roman" panose="02020603050405020304" pitchFamily="18" charset="0"/>
              </a:rPr>
              <a:t>OSHA’s </a:t>
            </a:r>
            <a:r>
              <a:rPr lang="en-US" sz="2000" dirty="0">
                <a:solidFill>
                  <a:srgbClr val="000000"/>
                </a:solidFill>
                <a:latin typeface="Times New Roman" panose="02020603050405020304" pitchFamily="18" charset="0"/>
                <a:cs typeface="Times New Roman" panose="02020603050405020304" pitchFamily="18" charset="0"/>
              </a:rPr>
              <a:t>Electrical </a:t>
            </a:r>
            <a:r>
              <a:rPr lang="en-US" sz="2000" dirty="0" smtClean="0">
                <a:solidFill>
                  <a:srgbClr val="000000"/>
                </a:solidFill>
                <a:latin typeface="Times New Roman" panose="02020603050405020304" pitchFamily="18" charset="0"/>
                <a:cs typeface="Times New Roman" panose="02020603050405020304" pitchFamily="18" charset="0"/>
              </a:rPr>
              <a:t>Incidents </a:t>
            </a:r>
            <a:r>
              <a:rPr lang="en-US" altLang="en-US" sz="2000" dirty="0" smtClean="0">
                <a:solidFill>
                  <a:srgbClr val="000000"/>
                </a:solidFill>
                <a:latin typeface="Times New Roman" panose="02020603050405020304" pitchFamily="18" charset="0"/>
                <a:cs typeface="Times New Roman" panose="02020603050405020304" pitchFamily="18" charset="0"/>
              </a:rPr>
              <a:t>eTool</a:t>
            </a:r>
            <a:endParaRPr lang="en-US" altLang="en-US" sz="20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94568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503238"/>
            <a:ext cx="8229600"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Electrocution</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normAutofit/>
          </a:bodyPr>
          <a:lstStyle/>
          <a:p>
            <a:fld id="{CE4D45F6-FF50-4BC5-8A2D-899CD8EC2ED8}" type="slidenum">
              <a:rPr lang="en-US" smtClean="0"/>
              <a:t>44</a:t>
            </a:fld>
            <a:endParaRPr lang="en-US" dirty="0"/>
          </a:p>
        </p:txBody>
      </p:sp>
      <p:sp>
        <p:nvSpPr>
          <p:cNvPr id="20" name="Rectangle 2"/>
          <p:cNvSpPr>
            <a:spLocks noChangeArrowheads="1"/>
          </p:cNvSpPr>
          <p:nvPr/>
        </p:nvSpPr>
        <p:spPr bwMode="auto">
          <a:xfrm>
            <a:off x="381000" y="1106103"/>
            <a:ext cx="84582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buClr>
                <a:srgbClr val="0000FF"/>
              </a:buClr>
              <a:buFont typeface="Wingdings" panose="05000000000000000000" pitchFamily="2" charset="2"/>
              <a:buChar char="q"/>
            </a:pPr>
            <a:r>
              <a:rPr lang="en-US" altLang="en-US" sz="3200" dirty="0" smtClean="0">
                <a:latin typeface="Times New Roman" panose="02020603050405020304" pitchFamily="18" charset="0"/>
                <a:ea typeface="MS PGothic" panose="020B0600070205080204" pitchFamily="34" charset="-128"/>
                <a:cs typeface="AR PL UMing HK" charset="0"/>
              </a:rPr>
              <a:t>A serious injury caused by electrical shock</a:t>
            </a:r>
            <a:endParaRPr lang="en-US" altLang="en-US" sz="3200" dirty="0">
              <a:latin typeface="Times New Roman" panose="02020603050405020304" pitchFamily="18" charset="0"/>
              <a:ea typeface="MS PGothic" panose="020B0600070205080204" pitchFamily="34" charset="-128"/>
              <a:cs typeface="AR PL UMing HK" charset="0"/>
            </a:endParaRPr>
          </a:p>
          <a:p>
            <a:pPr marL="457200" indent="-457200" eaLnBrk="1" hangingPunct="1">
              <a:buClr>
                <a:srgbClr val="0000FF"/>
              </a:buClr>
              <a:buFont typeface="Wingdings" panose="05000000000000000000" pitchFamily="2" charset="2"/>
              <a:buChar char="q"/>
            </a:pPr>
            <a:endParaRPr lang="en-US" altLang="en-US" sz="3200" dirty="0" smtClean="0">
              <a:latin typeface="Times New Roman" panose="02020603050405020304" pitchFamily="18" charset="0"/>
              <a:ea typeface="MS PGothic" panose="020B0600070205080204" pitchFamily="34" charset="-128"/>
              <a:cs typeface="AR PL UMing HK" charset="0"/>
            </a:endParaRPr>
          </a:p>
          <a:p>
            <a:pPr marL="457200" indent="-457200" eaLnBrk="1" hangingPunct="1">
              <a:buClr>
                <a:srgbClr val="0000FF"/>
              </a:buClr>
              <a:buFont typeface="Wingdings" panose="05000000000000000000" pitchFamily="2" charset="2"/>
              <a:buChar char="q"/>
            </a:pPr>
            <a:r>
              <a:rPr lang="en-US" altLang="en-US" sz="3200" dirty="0" smtClean="0">
                <a:latin typeface="Times New Roman" panose="02020603050405020304" pitchFamily="18" charset="0"/>
                <a:ea typeface="MS PGothic" panose="020B0600070205080204" pitchFamily="34" charset="-128"/>
                <a:cs typeface="AR PL UMing HK" charset="0"/>
              </a:rPr>
              <a:t>71 workers died from electrocution in 2017</a:t>
            </a:r>
          </a:p>
          <a:p>
            <a:pPr marL="457200" indent="-457200">
              <a:buClr>
                <a:srgbClr val="0000FF"/>
              </a:buClr>
              <a:buFont typeface="Wingdings" panose="05000000000000000000" pitchFamily="2" charset="2"/>
              <a:buChar char="q"/>
            </a:pPr>
            <a:endParaRPr lang="en-US" altLang="en-US" sz="3200" dirty="0" smtClean="0">
              <a:latin typeface="Times New Roman" panose="02020603050405020304" pitchFamily="18" charset="0"/>
              <a:ea typeface="MS PGothic" panose="020B0600070205080204" pitchFamily="34" charset="-128"/>
              <a:cs typeface="AR PL UMing HK" charset="0"/>
            </a:endParaRPr>
          </a:p>
          <a:p>
            <a:pPr marL="457200" indent="-457200">
              <a:buClr>
                <a:srgbClr val="0000FF"/>
              </a:buClr>
              <a:buFont typeface="Wingdings" panose="05000000000000000000" pitchFamily="2" charset="2"/>
              <a:buChar char="q"/>
            </a:pPr>
            <a:r>
              <a:rPr lang="en-US" altLang="en-US" sz="3200" dirty="0" smtClean="0">
                <a:latin typeface="Times New Roman" panose="02020603050405020304" pitchFamily="18" charset="0"/>
                <a:ea typeface="MS PGothic" panose="020B0600070205080204" pitchFamily="34" charset="-128"/>
                <a:cs typeface="AR PL UMing HK" charset="0"/>
              </a:rPr>
              <a:t>7.3% of total deaths in construction in 2017</a:t>
            </a:r>
            <a:endParaRPr lang="en-US" altLang="en-US" sz="3200" dirty="0">
              <a:latin typeface="Times New Roman" panose="02020603050405020304" pitchFamily="18" charset="0"/>
              <a:ea typeface="MS PGothic" panose="020B0600070205080204" pitchFamily="34" charset="-128"/>
              <a:cs typeface="AR PL UMing HK" charset="0"/>
            </a:endParaRPr>
          </a:p>
        </p:txBody>
      </p:sp>
      <p:sp>
        <p:nvSpPr>
          <p:cNvPr id="22" name="Text Box 19" descr="OSHA’s Silica eTool identifies some industries silica exposure may take place" title="Industry Names"/>
          <p:cNvSpPr txBox="1">
            <a:spLocks noChangeArrowheads="1"/>
          </p:cNvSpPr>
          <p:nvPr/>
        </p:nvSpPr>
        <p:spPr bwMode="auto">
          <a:xfrm>
            <a:off x="5257800" y="6153090"/>
            <a:ext cx="32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2000" dirty="0">
                <a:solidFill>
                  <a:srgbClr val="000000"/>
                </a:solidFill>
                <a:latin typeface="Times New Roman" panose="02020603050405020304" pitchFamily="18" charset="0"/>
                <a:cs typeface="Times New Roman" panose="02020603050405020304" pitchFamily="18" charset="0"/>
              </a:rPr>
              <a:t>Source: </a:t>
            </a:r>
            <a:r>
              <a:rPr lang="en-US" altLang="en-US" sz="2000" dirty="0" smtClean="0">
                <a:solidFill>
                  <a:srgbClr val="000000"/>
                </a:solidFill>
                <a:latin typeface="Times New Roman" panose="02020603050405020304" pitchFamily="18" charset="0"/>
                <a:cs typeface="Times New Roman" panose="02020603050405020304" pitchFamily="18" charset="0"/>
              </a:rPr>
              <a:t>OSHA’s Focus-four</a:t>
            </a:r>
            <a:endParaRPr lang="en-US" altLang="en-US" sz="2000" dirty="0">
              <a:solidFill>
                <a:srgbClr val="000000"/>
              </a:solidFill>
              <a:latin typeface="Times New Roman" panose="02020603050405020304" pitchFamily="18" charset="0"/>
              <a:cs typeface="Times New Roman" panose="02020603050405020304" pitchFamily="18" charset="0"/>
            </a:endParaRPr>
          </a:p>
        </p:txBody>
      </p:sp>
      <p:pic>
        <p:nvPicPr>
          <p:cNvPr id="23" name="Picture 22" descr="It is a warning sign for electrical hazards" title="electrical burn warni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10356" y="3728139"/>
            <a:ext cx="2566844" cy="2357460"/>
          </a:xfrm>
          <a:prstGeom prst="rect">
            <a:avLst/>
          </a:prstGeom>
        </p:spPr>
      </p:pic>
      <p:sp>
        <p:nvSpPr>
          <p:cNvPr id="11" name="TextBox 1">
            <a:hlinkClick r:id="rId4"/>
          </p:cNvPr>
          <p:cNvSpPr txBox="1">
            <a:spLocks noChangeArrowheads="1"/>
          </p:cNvSpPr>
          <p:nvPr/>
        </p:nvSpPr>
        <p:spPr bwMode="auto">
          <a:xfrm>
            <a:off x="304800" y="4267200"/>
            <a:ext cx="502226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FFCC00"/>
              </a:buClr>
              <a:buChar char="•"/>
              <a:defRPr sz="2800">
                <a:solidFill>
                  <a:schemeClr val="bg1"/>
                </a:solidFill>
                <a:latin typeface="Arial" panose="020B0604020202020204" pitchFamily="34" charset="0"/>
              </a:defRPr>
            </a:lvl1pPr>
            <a:lvl2pPr marL="742950" indent="-285750">
              <a:spcBef>
                <a:spcPct val="20000"/>
              </a:spcBef>
              <a:buClr>
                <a:srgbClr val="FFCC00"/>
              </a:buClr>
              <a:buFont typeface="Wingdings" panose="05000000000000000000" pitchFamily="2" charset="2"/>
              <a:buChar char="Ø"/>
              <a:defRPr sz="2800">
                <a:solidFill>
                  <a:schemeClr val="bg1"/>
                </a:solidFill>
                <a:latin typeface="Arial" panose="020B0604020202020204" pitchFamily="34" charset="0"/>
              </a:defRPr>
            </a:lvl2pPr>
            <a:lvl3pPr marL="1143000" indent="-228600">
              <a:spcBef>
                <a:spcPct val="20000"/>
              </a:spcBef>
              <a:buFont typeface="Wingdings" panose="05000000000000000000" pitchFamily="2" charset="2"/>
              <a:buChar char="•"/>
              <a:defRPr sz="2400">
                <a:solidFill>
                  <a:schemeClr val="bg1"/>
                </a:solidFill>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bg1"/>
                </a:solidFill>
                <a:latin typeface="Arial" panose="020B0604020202020204" pitchFamily="34" charset="0"/>
              </a:defRPr>
            </a:lvl4pPr>
            <a:lvl5pPr marL="2057400" indent="-228600">
              <a:spcBef>
                <a:spcPct val="20000"/>
              </a:spcBef>
              <a:buFont typeface="Wingdings" panose="05000000000000000000" pitchFamily="2" charset="2"/>
              <a:buChar char="»"/>
              <a:defRPr sz="2000">
                <a:solidFill>
                  <a:schemeClr val="bg1"/>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sz="2000">
                <a:solidFill>
                  <a:schemeClr val="bg1"/>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sz="2000">
                <a:solidFill>
                  <a:schemeClr val="bg1"/>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sz="2000">
                <a:solidFill>
                  <a:schemeClr val="bg1"/>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sz="2000">
                <a:solidFill>
                  <a:schemeClr val="bg1"/>
                </a:solidFill>
                <a:latin typeface="Arial" panose="020B0604020202020204" pitchFamily="34" charset="0"/>
              </a:defRPr>
            </a:lvl9pPr>
          </a:lstStyle>
          <a:p>
            <a:pPr>
              <a:spcBef>
                <a:spcPct val="0"/>
              </a:spcBef>
              <a:buClrTx/>
              <a:buFontTx/>
              <a:buNone/>
            </a:pPr>
            <a:r>
              <a:rPr lang="en-US" altLang="en-US" sz="3200" b="1" dirty="0" smtClean="0">
                <a:solidFill>
                  <a:schemeClr val="tx1"/>
                </a:solidFill>
                <a:latin typeface="Times New Roman" panose="02020603050405020304" pitchFamily="18" charset="0"/>
                <a:hlinkClick r:id="rId4"/>
              </a:rPr>
              <a:t>Video - What Really Happens To Your Body When You're Electrocuted?</a:t>
            </a:r>
            <a:endParaRPr lang="en-US" altLang="en-US" sz="3200" b="1"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57297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1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503238"/>
            <a:ext cx="8229600"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Electrical Shock</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normAutofit/>
          </a:bodyPr>
          <a:lstStyle/>
          <a:p>
            <a:fld id="{CE4D45F6-FF50-4BC5-8A2D-899CD8EC2ED8}" type="slidenum">
              <a:rPr lang="en-US" smtClean="0"/>
              <a:t>45</a:t>
            </a:fld>
            <a:endParaRPr lang="en-US" dirty="0"/>
          </a:p>
        </p:txBody>
      </p:sp>
      <p:sp>
        <p:nvSpPr>
          <p:cNvPr id="11" name="Rectangle 2"/>
          <p:cNvSpPr>
            <a:spLocks noChangeArrowheads="1"/>
          </p:cNvSpPr>
          <p:nvPr/>
        </p:nvSpPr>
        <p:spPr bwMode="auto">
          <a:xfrm>
            <a:off x="312919" y="1747029"/>
            <a:ext cx="6621281"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eaLnBrk="1" hangingPunct="1">
              <a:buClr>
                <a:srgbClr val="0000FF"/>
              </a:buClr>
              <a:buFont typeface="Wingdings" panose="05000000000000000000" pitchFamily="2" charset="2"/>
              <a:buChar char="q"/>
            </a:pPr>
            <a:r>
              <a:rPr lang="en-US" altLang="en-US" sz="2800" dirty="0" smtClean="0">
                <a:latin typeface="Times New Roman" panose="02020603050405020304" pitchFamily="18" charset="0"/>
                <a:ea typeface="MS PGothic" panose="020B0600070205080204" pitchFamily="34" charset="-128"/>
                <a:cs typeface="AR PL UMing HK" charset="0"/>
              </a:rPr>
              <a:t> </a:t>
            </a:r>
            <a:r>
              <a:rPr lang="en-US" altLang="en-US" sz="3200" dirty="0" smtClean="0">
                <a:latin typeface="Times New Roman" panose="02020603050405020304" pitchFamily="18" charset="0"/>
                <a:ea typeface="MS PGothic" panose="020B0600070205080204" pitchFamily="34" charset="-128"/>
                <a:cs typeface="AR PL UMing HK" charset="0"/>
              </a:rPr>
              <a:t>Electrical shock injury </a:t>
            </a:r>
            <a:r>
              <a:rPr lang="en-US" altLang="en-US" sz="3200" dirty="0">
                <a:latin typeface="Times New Roman" panose="02020603050405020304" pitchFamily="18" charset="0"/>
                <a:ea typeface="MS PGothic" panose="020B0600070205080204" pitchFamily="34" charset="-128"/>
                <a:cs typeface="AR PL UMing HK" charset="0"/>
              </a:rPr>
              <a:t>depends </a:t>
            </a:r>
            <a:r>
              <a:rPr lang="en-US" altLang="en-US" sz="3200" dirty="0" smtClean="0">
                <a:latin typeface="Times New Roman" panose="02020603050405020304" pitchFamily="18" charset="0"/>
                <a:ea typeface="MS PGothic" panose="020B0600070205080204" pitchFamily="34" charset="-128"/>
                <a:cs typeface="AR PL UMing HK" charset="0"/>
              </a:rPr>
              <a:t>on</a:t>
            </a:r>
            <a:endParaRPr lang="en-US" altLang="en-US" sz="3200" dirty="0">
              <a:latin typeface="Times New Roman" panose="02020603050405020304" pitchFamily="18" charset="0"/>
              <a:ea typeface="MS PGothic" panose="020B0600070205080204" pitchFamily="34" charset="-128"/>
              <a:cs typeface="AR PL UMing HK" charset="0"/>
            </a:endParaRPr>
          </a:p>
          <a:p>
            <a:pPr marL="914400" lvl="1" indent="-457200" eaLnBrk="1" hangingPunct="1">
              <a:buClr>
                <a:srgbClr val="0000FF"/>
              </a:buClr>
              <a:buFont typeface="Wingdings" panose="05000000000000000000" pitchFamily="2" charset="2"/>
              <a:buChar char="§"/>
            </a:pPr>
            <a:r>
              <a:rPr lang="en-US" altLang="en-US" sz="3200" dirty="0">
                <a:latin typeface="Times New Roman" panose="02020603050405020304" pitchFamily="18" charset="0"/>
                <a:ea typeface="MS PGothic" panose="020B0600070205080204" pitchFamily="34" charset="-128"/>
                <a:cs typeface="AR PL UMing HK" charset="0"/>
              </a:rPr>
              <a:t>c</a:t>
            </a:r>
            <a:r>
              <a:rPr lang="en-US" altLang="en-US" sz="3200" dirty="0" smtClean="0">
                <a:latin typeface="Times New Roman" panose="02020603050405020304" pitchFamily="18" charset="0"/>
                <a:ea typeface="MS PGothic" panose="020B0600070205080204" pitchFamily="34" charset="-128"/>
                <a:cs typeface="AR PL UMing HK" charset="0"/>
              </a:rPr>
              <a:t>urrent </a:t>
            </a:r>
            <a:r>
              <a:rPr lang="en-US" altLang="en-US" sz="3200" u="sng" dirty="0" smtClean="0">
                <a:latin typeface="Times New Roman" panose="02020603050405020304" pitchFamily="18" charset="0"/>
                <a:ea typeface="MS PGothic" panose="020B0600070205080204" pitchFamily="34" charset="-128"/>
                <a:cs typeface="AR PL UMing HK" charset="0"/>
              </a:rPr>
              <a:t>path</a:t>
            </a:r>
            <a:endParaRPr lang="en-US" altLang="en-US" sz="3200" dirty="0">
              <a:latin typeface="Times New Roman" panose="02020603050405020304" pitchFamily="18" charset="0"/>
              <a:ea typeface="MS PGothic" panose="020B0600070205080204" pitchFamily="34" charset="-128"/>
              <a:cs typeface="AR PL UMing HK" charset="0"/>
            </a:endParaRPr>
          </a:p>
          <a:p>
            <a:pPr marL="914400" lvl="1" indent="-457200" eaLnBrk="1" hangingPunct="1">
              <a:buClr>
                <a:srgbClr val="0000FF"/>
              </a:buClr>
              <a:buFont typeface="Wingdings" panose="05000000000000000000" pitchFamily="2" charset="2"/>
              <a:buChar char="§"/>
            </a:pPr>
            <a:r>
              <a:rPr lang="en-US" altLang="en-US" sz="3200" dirty="0">
                <a:latin typeface="Times New Roman" panose="02020603050405020304" pitchFamily="18" charset="0"/>
                <a:ea typeface="MS PGothic" panose="020B0600070205080204" pitchFamily="34" charset="-128"/>
                <a:cs typeface="AR PL UMing HK" charset="0"/>
              </a:rPr>
              <a:t>c</a:t>
            </a:r>
            <a:r>
              <a:rPr lang="en-US" altLang="en-US" sz="3200" dirty="0" smtClean="0">
                <a:latin typeface="Times New Roman" panose="02020603050405020304" pitchFamily="18" charset="0"/>
                <a:ea typeface="MS PGothic" panose="020B0600070205080204" pitchFamily="34" charset="-128"/>
                <a:cs typeface="AR PL UMing HK" charset="0"/>
              </a:rPr>
              <a:t>urrent </a:t>
            </a:r>
            <a:r>
              <a:rPr lang="en-US" altLang="en-US" sz="3200" u="sng" dirty="0" smtClean="0">
                <a:latin typeface="Times New Roman" panose="02020603050405020304" pitchFamily="18" charset="0"/>
                <a:ea typeface="MS PGothic" panose="020B0600070205080204" pitchFamily="34" charset="-128"/>
                <a:cs typeface="AR PL UMing HK" charset="0"/>
              </a:rPr>
              <a:t>amount</a:t>
            </a:r>
            <a:endParaRPr lang="en-US" altLang="en-US" sz="3200" dirty="0">
              <a:latin typeface="Times New Roman" panose="02020603050405020304" pitchFamily="18" charset="0"/>
              <a:ea typeface="MS PGothic" panose="020B0600070205080204" pitchFamily="34" charset="-128"/>
              <a:cs typeface="AR PL UMing HK" charset="0"/>
            </a:endParaRPr>
          </a:p>
          <a:p>
            <a:pPr marL="914400" lvl="1" indent="-457200" eaLnBrk="1" hangingPunct="1">
              <a:buClr>
                <a:srgbClr val="0000FF"/>
              </a:buClr>
              <a:buFont typeface="Wingdings" panose="05000000000000000000" pitchFamily="2" charset="2"/>
              <a:buChar char="§"/>
            </a:pPr>
            <a:r>
              <a:rPr lang="en-US" altLang="en-US" sz="3200" dirty="0">
                <a:latin typeface="Times New Roman" panose="02020603050405020304" pitchFamily="18" charset="0"/>
                <a:ea typeface="MS PGothic" panose="020B0600070205080204" pitchFamily="34" charset="-128"/>
                <a:cs typeface="AR PL UMing HK" charset="0"/>
              </a:rPr>
              <a:t>b</a:t>
            </a:r>
            <a:r>
              <a:rPr lang="en-US" altLang="en-US" sz="3200" dirty="0" smtClean="0">
                <a:latin typeface="Times New Roman" panose="02020603050405020304" pitchFamily="18" charset="0"/>
                <a:ea typeface="MS PGothic" panose="020B0600070205080204" pitchFamily="34" charset="-128"/>
                <a:cs typeface="AR PL UMing HK" charset="0"/>
              </a:rPr>
              <a:t>ody contact </a:t>
            </a:r>
            <a:r>
              <a:rPr lang="en-US" altLang="en-US" sz="3200" u="sng" dirty="0" smtClean="0">
                <a:latin typeface="Times New Roman" panose="02020603050405020304" pitchFamily="18" charset="0"/>
                <a:ea typeface="MS PGothic" panose="020B0600070205080204" pitchFamily="34" charset="-128"/>
                <a:cs typeface="AR PL UMing HK" charset="0"/>
              </a:rPr>
              <a:t>time</a:t>
            </a:r>
            <a:endParaRPr lang="en-US" altLang="en-US" sz="3200" dirty="0">
              <a:latin typeface="Times New Roman" panose="02020603050405020304" pitchFamily="18" charset="0"/>
              <a:ea typeface="MS PGothic" panose="020B0600070205080204" pitchFamily="34" charset="-128"/>
              <a:cs typeface="AR PL UMing HK" charset="0"/>
            </a:endParaRPr>
          </a:p>
        </p:txBody>
      </p:sp>
      <p:sp>
        <p:nvSpPr>
          <p:cNvPr id="12" name="Rectangle 2"/>
          <p:cNvSpPr>
            <a:spLocks noChangeArrowheads="1"/>
          </p:cNvSpPr>
          <p:nvPr/>
        </p:nvSpPr>
        <p:spPr bwMode="auto">
          <a:xfrm>
            <a:off x="304209" y="1219200"/>
            <a:ext cx="777299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eaLnBrk="1" hangingPunct="1">
              <a:buClr>
                <a:srgbClr val="0000FF"/>
              </a:buClr>
              <a:buFont typeface="Wingdings" panose="05000000000000000000" pitchFamily="2" charset="2"/>
              <a:buChar char="q"/>
            </a:pPr>
            <a:r>
              <a:rPr lang="en-US" altLang="en-US" sz="2800" dirty="0" smtClean="0">
                <a:latin typeface="Times New Roman" panose="02020603050405020304" pitchFamily="18" charset="0"/>
                <a:ea typeface="MS PGothic" panose="020B0600070205080204" pitchFamily="34" charset="-128"/>
                <a:cs typeface="AR PL UMing HK" charset="0"/>
              </a:rPr>
              <a:t> </a:t>
            </a:r>
            <a:r>
              <a:rPr lang="en-US" altLang="en-US" sz="3200" b="1" dirty="0" smtClean="0">
                <a:latin typeface="Times New Roman" panose="02020603050405020304" pitchFamily="18" charset="0"/>
                <a:ea typeface="MS PGothic" panose="020B0600070205080204" pitchFamily="34" charset="-128"/>
                <a:cs typeface="AR PL UMing HK" charset="0"/>
              </a:rPr>
              <a:t>Low </a:t>
            </a:r>
            <a:r>
              <a:rPr lang="en-US" altLang="en-US" sz="3200" b="1" dirty="0">
                <a:latin typeface="Times New Roman" panose="02020603050405020304" pitchFamily="18" charset="0"/>
                <a:ea typeface="MS PGothic" panose="020B0600070205080204" pitchFamily="34" charset="-128"/>
                <a:cs typeface="AR PL UMing HK" charset="0"/>
              </a:rPr>
              <a:t>voltage </a:t>
            </a:r>
            <a:r>
              <a:rPr lang="en-US" altLang="en-US" sz="3200" b="1" dirty="0" smtClean="0">
                <a:latin typeface="Times New Roman" panose="02020603050405020304" pitchFamily="18" charset="0"/>
                <a:ea typeface="MS PGothic" panose="020B0600070205080204" pitchFamily="34" charset="-128"/>
                <a:cs typeface="AR PL UMing HK" charset="0"/>
              </a:rPr>
              <a:t>does not imply low </a:t>
            </a:r>
            <a:r>
              <a:rPr lang="en-US" altLang="en-US" sz="3200" b="1" dirty="0">
                <a:latin typeface="Times New Roman" panose="02020603050405020304" pitchFamily="18" charset="0"/>
                <a:ea typeface="MS PGothic" panose="020B0600070205080204" pitchFamily="34" charset="-128"/>
                <a:cs typeface="AR PL UMing HK" charset="0"/>
              </a:rPr>
              <a:t>hazard</a:t>
            </a:r>
            <a:endParaRPr lang="en-US" altLang="en-US" sz="2800" b="1" dirty="0">
              <a:latin typeface="Times New Roman" panose="02020603050405020304" pitchFamily="18" charset="0"/>
              <a:ea typeface="MS PGothic" panose="020B0600070205080204" pitchFamily="34" charset="-128"/>
              <a:cs typeface="AR PL UMing HK" charset="0"/>
            </a:endParaRPr>
          </a:p>
        </p:txBody>
      </p:sp>
      <p:sp>
        <p:nvSpPr>
          <p:cNvPr id="13" name="Rectangle 2"/>
          <p:cNvSpPr>
            <a:spLocks noChangeArrowheads="1"/>
          </p:cNvSpPr>
          <p:nvPr/>
        </p:nvSpPr>
        <p:spPr bwMode="auto">
          <a:xfrm>
            <a:off x="397827" y="4256782"/>
            <a:ext cx="836517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eaLnBrk="1" hangingPunct="1">
              <a:buClr>
                <a:srgbClr val="0000FF"/>
              </a:buClr>
              <a:buFont typeface="Wingdings" panose="05000000000000000000" pitchFamily="2" charset="2"/>
              <a:buChar char="q"/>
            </a:pPr>
            <a:r>
              <a:rPr lang="en-US" altLang="en-US" sz="2800" dirty="0" smtClean="0">
                <a:latin typeface="Times New Roman" panose="02020603050405020304" pitchFamily="18" charset="0"/>
                <a:ea typeface="MS PGothic" panose="020B0600070205080204" pitchFamily="34" charset="-128"/>
              </a:rPr>
              <a:t> </a:t>
            </a:r>
            <a:r>
              <a:rPr lang="en-US" altLang="en-US" sz="3200" dirty="0" smtClean="0">
                <a:latin typeface="Times New Roman" panose="02020603050405020304" pitchFamily="18" charset="0"/>
                <a:ea typeface="MS PGothic" panose="020B0600070205080204" pitchFamily="34" charset="-128"/>
              </a:rPr>
              <a:t>What is the </a:t>
            </a:r>
            <a:r>
              <a:rPr lang="en-US" altLang="en-US" sz="3200" dirty="0">
                <a:latin typeface="Times New Roman" panose="02020603050405020304" pitchFamily="18" charset="0"/>
                <a:ea typeface="MS PGothic" panose="020B0600070205080204" pitchFamily="34" charset="-128"/>
              </a:rPr>
              <a:t>m</a:t>
            </a:r>
            <a:r>
              <a:rPr lang="en-US" altLang="en-US" sz="3200" dirty="0" smtClean="0">
                <a:latin typeface="Times New Roman" panose="02020603050405020304" pitchFamily="18" charset="0"/>
                <a:ea typeface="MS PGothic" panose="020B0600070205080204" pitchFamily="34" charset="-128"/>
              </a:rPr>
              <a:t>ost </a:t>
            </a:r>
            <a:r>
              <a:rPr lang="en-US" altLang="en-US" sz="3200" dirty="0">
                <a:latin typeface="Times New Roman" panose="02020603050405020304" pitchFamily="18" charset="0"/>
                <a:ea typeface="MS PGothic" panose="020B0600070205080204" pitchFamily="34" charset="-128"/>
              </a:rPr>
              <a:t>dangerous path for electricity </a:t>
            </a:r>
            <a:r>
              <a:rPr lang="en-US" altLang="en-US" sz="3200" dirty="0" smtClean="0">
                <a:latin typeface="Times New Roman" panose="02020603050405020304" pitchFamily="18" charset="0"/>
                <a:ea typeface="MS PGothic" panose="020B0600070205080204" pitchFamily="34" charset="-128"/>
              </a:rPr>
              <a:t>shock through body? Head</a:t>
            </a:r>
            <a:r>
              <a:rPr lang="en-US" altLang="en-US" sz="3200" dirty="0">
                <a:latin typeface="Times New Roman" panose="02020603050405020304" pitchFamily="18" charset="0"/>
                <a:ea typeface="MS PGothic" panose="020B0600070205080204" pitchFamily="34" charset="-128"/>
              </a:rPr>
              <a:t>, Heart, </a:t>
            </a:r>
            <a:r>
              <a:rPr lang="en-US" altLang="en-US" sz="3200" dirty="0" smtClean="0">
                <a:latin typeface="Times New Roman" panose="02020603050405020304" pitchFamily="18" charset="0"/>
                <a:ea typeface="MS PGothic" panose="020B0600070205080204" pitchFamily="34" charset="-128"/>
              </a:rPr>
              <a:t>or feet?</a:t>
            </a:r>
            <a:endParaRPr lang="en-US" altLang="en-US" sz="2800" dirty="0">
              <a:latin typeface="Times New Roman" panose="02020603050405020304" pitchFamily="18" charset="0"/>
              <a:ea typeface="MS PGothic" panose="020B0600070205080204" pitchFamily="34" charset="-128"/>
            </a:endParaRPr>
          </a:p>
        </p:txBody>
      </p:sp>
      <p:sp>
        <p:nvSpPr>
          <p:cNvPr id="14" name="Rectangle 7"/>
          <p:cNvSpPr>
            <a:spLocks noChangeArrowheads="1"/>
          </p:cNvSpPr>
          <p:nvPr/>
        </p:nvSpPr>
        <p:spPr bwMode="auto">
          <a:xfrm>
            <a:off x="381000" y="5415915"/>
            <a:ext cx="859595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just" eaLnBrk="1" hangingPunct="1">
              <a:buClr>
                <a:srgbClr val="3333FF"/>
              </a:buClr>
              <a:buFont typeface="Arial" panose="020B0604020202020204" pitchFamily="34" charset="0"/>
              <a:buNone/>
            </a:pPr>
            <a:r>
              <a:rPr lang="en-US" altLang="en-US" sz="3200" b="1" dirty="0">
                <a:latin typeface="Times New Roman" panose="02020603050405020304" pitchFamily="18" charset="0"/>
                <a:cs typeface="Times New Roman" panose="02020603050405020304" pitchFamily="18" charset="0"/>
              </a:rPr>
              <a:t>Answer</a:t>
            </a:r>
            <a:r>
              <a:rPr lang="en-US" altLang="en-US" sz="3200" dirty="0">
                <a:latin typeface="Times New Roman" panose="02020603050405020304" pitchFamily="18" charset="0"/>
                <a:cs typeface="Times New Roman" panose="02020603050405020304" pitchFamily="18" charset="0"/>
              </a:rPr>
              <a:t>: Heart. </a:t>
            </a:r>
            <a:r>
              <a:rPr lang="en-US" altLang="en-US" sz="3200" dirty="0" smtClean="0">
                <a:latin typeface="Times New Roman" panose="02020603050405020304" pitchFamily="18" charset="0"/>
                <a:cs typeface="Times New Roman" panose="02020603050405020304" pitchFamily="18" charset="0"/>
              </a:rPr>
              <a:t>A current of 50mA flowing </a:t>
            </a:r>
            <a:r>
              <a:rPr lang="en-US" altLang="en-US" sz="3200" dirty="0">
                <a:latin typeface="Times New Roman" panose="02020603050405020304" pitchFamily="18" charset="0"/>
                <a:cs typeface="Times New Roman" panose="02020603050405020304" pitchFamily="18" charset="0"/>
              </a:rPr>
              <a:t>through heart </a:t>
            </a:r>
            <a:r>
              <a:rPr lang="en-US" altLang="en-US" sz="3200" dirty="0" smtClean="0">
                <a:latin typeface="Times New Roman" panose="02020603050405020304" pitchFamily="18" charset="0"/>
                <a:cs typeface="Times New Roman" panose="02020603050405020304" pitchFamily="18" charset="0"/>
              </a:rPr>
              <a:t>triggers </a:t>
            </a:r>
            <a:r>
              <a:rPr lang="en-US" altLang="en-US" sz="3200" dirty="0">
                <a:latin typeface="Times New Roman" panose="02020603050405020304" pitchFamily="18" charset="0"/>
                <a:cs typeface="Times New Roman" panose="02020603050405020304" pitchFamily="18" charset="0"/>
              </a:rPr>
              <a:t>cardiac </a:t>
            </a:r>
            <a:r>
              <a:rPr lang="en-US" altLang="en-US" sz="3200" dirty="0" smtClean="0">
                <a:latin typeface="Times New Roman" panose="02020603050405020304" pitchFamily="18" charset="0"/>
                <a:cs typeface="Times New Roman" panose="02020603050405020304" pitchFamily="18" charset="0"/>
              </a:rPr>
              <a:t>arrest</a:t>
            </a:r>
            <a:endParaRPr lang="en-US" altLang="en-US" sz="3200" dirty="0">
              <a:latin typeface="Times New Roman" panose="02020603050405020304" pitchFamily="18" charset="0"/>
              <a:cs typeface="Times New Roman" panose="02020603050405020304" pitchFamily="18" charset="0"/>
            </a:endParaRPr>
          </a:p>
        </p:txBody>
      </p:sp>
      <p:pic>
        <p:nvPicPr>
          <p:cNvPr id="15" name="Picture 2" descr="It illustrates the body damage of electrical shocks" title="electrical shock"/>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629400" y="2294344"/>
            <a:ext cx="2390503" cy="1882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19" descr="OSHA’s Silica eTool identifies some industries silica exposure may take place" title="Industry Names"/>
          <p:cNvSpPr txBox="1">
            <a:spLocks noChangeArrowheads="1"/>
          </p:cNvSpPr>
          <p:nvPr/>
        </p:nvSpPr>
        <p:spPr bwMode="auto">
          <a:xfrm>
            <a:off x="4419600" y="3899391"/>
            <a:ext cx="4724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2000" dirty="0">
                <a:solidFill>
                  <a:srgbClr val="000000"/>
                </a:solidFill>
                <a:latin typeface="Times New Roman" panose="02020603050405020304" pitchFamily="18" charset="0"/>
                <a:cs typeface="Times New Roman" panose="02020603050405020304" pitchFamily="18" charset="0"/>
              </a:rPr>
              <a:t>Source: </a:t>
            </a:r>
            <a:r>
              <a:rPr lang="en-US" altLang="en-US" sz="2000" dirty="0" smtClean="0">
                <a:solidFill>
                  <a:srgbClr val="000000"/>
                </a:solidFill>
                <a:latin typeface="Times New Roman" panose="02020603050405020304" pitchFamily="18" charset="0"/>
                <a:cs typeface="Times New Roman" panose="02020603050405020304" pitchFamily="18" charset="0"/>
              </a:rPr>
              <a:t>OSHA’s </a:t>
            </a:r>
            <a:r>
              <a:rPr lang="en-US" sz="2000" dirty="0">
                <a:solidFill>
                  <a:srgbClr val="000000"/>
                </a:solidFill>
                <a:latin typeface="Times New Roman" panose="02020603050405020304" pitchFamily="18" charset="0"/>
                <a:cs typeface="Times New Roman" panose="02020603050405020304" pitchFamily="18" charset="0"/>
              </a:rPr>
              <a:t>Electrical </a:t>
            </a:r>
            <a:r>
              <a:rPr lang="en-US" sz="2000" dirty="0" smtClean="0">
                <a:solidFill>
                  <a:srgbClr val="000000"/>
                </a:solidFill>
                <a:latin typeface="Times New Roman" panose="02020603050405020304" pitchFamily="18" charset="0"/>
                <a:cs typeface="Times New Roman" panose="02020603050405020304" pitchFamily="18" charset="0"/>
              </a:rPr>
              <a:t>Incidents </a:t>
            </a:r>
            <a:r>
              <a:rPr lang="en-US" altLang="en-US" sz="2000" dirty="0" smtClean="0">
                <a:solidFill>
                  <a:srgbClr val="000000"/>
                </a:solidFill>
                <a:latin typeface="Times New Roman" panose="02020603050405020304" pitchFamily="18" charset="0"/>
                <a:cs typeface="Times New Roman" panose="02020603050405020304" pitchFamily="18" charset="0"/>
              </a:rPr>
              <a:t>eTool</a:t>
            </a:r>
            <a:endParaRPr lang="en-US" altLang="en-US" sz="20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3400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503238"/>
            <a:ext cx="8229600"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Electrocution </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normAutofit/>
          </a:bodyPr>
          <a:lstStyle/>
          <a:p>
            <a:fld id="{CE4D45F6-FF50-4BC5-8A2D-899CD8EC2ED8}" type="slidenum">
              <a:rPr lang="en-US" smtClean="0"/>
              <a:t>46</a:t>
            </a:fld>
            <a:endParaRPr lang="en-US" dirty="0"/>
          </a:p>
        </p:txBody>
      </p:sp>
      <p:sp>
        <p:nvSpPr>
          <p:cNvPr id="8" name="Rectangle 2"/>
          <p:cNvSpPr>
            <a:spLocks noChangeArrowheads="1"/>
          </p:cNvSpPr>
          <p:nvPr/>
        </p:nvSpPr>
        <p:spPr bwMode="auto">
          <a:xfrm>
            <a:off x="228600" y="1062097"/>
            <a:ext cx="88392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eaLnBrk="1" hangingPunct="1">
              <a:buClr>
                <a:srgbClr val="0000FF"/>
              </a:buClr>
              <a:buFont typeface="Wingdings" panose="05000000000000000000" pitchFamily="2" charset="2"/>
              <a:buChar char="q"/>
            </a:pPr>
            <a:r>
              <a:rPr lang="en-US" altLang="en-US" sz="3200" dirty="0" smtClean="0">
                <a:latin typeface="Times New Roman" panose="02020603050405020304" pitchFamily="18" charset="0"/>
                <a:ea typeface="MS PGothic" panose="020B0600070205080204" pitchFamily="34" charset="-128"/>
                <a:cs typeface="AR PL UMing HK" charset="0"/>
              </a:rPr>
              <a:t>If current </a:t>
            </a:r>
            <a:r>
              <a:rPr lang="en-US" altLang="en-US" sz="3200" dirty="0">
                <a:latin typeface="Times New Roman" panose="02020603050405020304" pitchFamily="18" charset="0"/>
                <a:ea typeface="MS PGothic" panose="020B0600070205080204" pitchFamily="34" charset="-128"/>
                <a:cs typeface="AR PL UMing HK" charset="0"/>
              </a:rPr>
              <a:t>&gt; 75mA, </a:t>
            </a:r>
            <a:r>
              <a:rPr lang="en-US" altLang="en-US" sz="3200" dirty="0" smtClean="0">
                <a:latin typeface="Times New Roman" panose="02020603050405020304" pitchFamily="18" charset="0"/>
                <a:ea typeface="MS PGothic" panose="020B0600070205080204" pitchFamily="34" charset="-128"/>
                <a:cs typeface="AR PL UMing HK" charset="0"/>
              </a:rPr>
              <a:t>death occurs </a:t>
            </a:r>
            <a:r>
              <a:rPr lang="en-US" altLang="en-US" sz="3200" dirty="0">
                <a:latin typeface="Times New Roman" panose="02020603050405020304" pitchFamily="18" charset="0"/>
                <a:ea typeface="MS PGothic" panose="020B0600070205080204" pitchFamily="34" charset="-128"/>
                <a:cs typeface="AR PL UMing HK" charset="0"/>
              </a:rPr>
              <a:t>in </a:t>
            </a:r>
            <a:r>
              <a:rPr lang="en-US" altLang="en-US" sz="3200" dirty="0" smtClean="0">
                <a:latin typeface="Times New Roman" panose="02020603050405020304" pitchFamily="18" charset="0"/>
                <a:ea typeface="MS PGothic" panose="020B0600070205080204" pitchFamily="34" charset="-128"/>
                <a:cs typeface="AR PL UMing HK" charset="0"/>
              </a:rPr>
              <a:t>few minutes if no defibrillator in use </a:t>
            </a:r>
          </a:p>
          <a:p>
            <a:pPr marL="457200" indent="-457200">
              <a:buClr>
                <a:srgbClr val="0000FF"/>
              </a:buClr>
              <a:buFont typeface="Wingdings" panose="05000000000000000000" pitchFamily="2" charset="2"/>
              <a:buChar char="q"/>
            </a:pPr>
            <a:r>
              <a:rPr lang="en-US" altLang="en-US" sz="3200" dirty="0" smtClean="0">
                <a:latin typeface="Times New Roman" panose="02020603050405020304" pitchFamily="18" charset="0"/>
                <a:ea typeface="MS PGothic" panose="020B0600070205080204" pitchFamily="34" charset="-128"/>
                <a:cs typeface="AR PL UMing HK" charset="0"/>
              </a:rPr>
              <a:t>75 </a:t>
            </a:r>
            <a:r>
              <a:rPr lang="en-US" altLang="en-US" sz="3200" dirty="0">
                <a:latin typeface="Times New Roman" panose="02020603050405020304" pitchFamily="18" charset="0"/>
                <a:ea typeface="MS PGothic" panose="020B0600070205080204" pitchFamily="34" charset="-128"/>
                <a:cs typeface="AR PL UMing HK" charset="0"/>
              </a:rPr>
              <a:t>mA is not much current – a small power drill uses 30 times as </a:t>
            </a:r>
            <a:r>
              <a:rPr lang="en-US" altLang="en-US" sz="3200" dirty="0" smtClean="0">
                <a:latin typeface="Times New Roman" panose="02020603050405020304" pitchFamily="18" charset="0"/>
                <a:ea typeface="MS PGothic" panose="020B0600070205080204" pitchFamily="34" charset="-128"/>
                <a:cs typeface="AR PL UMing HK" charset="0"/>
              </a:rPr>
              <a:t>much current as killing current</a:t>
            </a:r>
            <a:endParaRPr lang="en-US" altLang="en-US" sz="3200" dirty="0">
              <a:latin typeface="Times New Roman" panose="02020603050405020304" pitchFamily="18" charset="0"/>
              <a:ea typeface="MS PGothic" panose="020B0600070205080204" pitchFamily="34" charset="-128"/>
              <a:cs typeface="AR PL UMing HK" charset="0"/>
            </a:endParaRPr>
          </a:p>
        </p:txBody>
      </p:sp>
      <p:pic>
        <p:nvPicPr>
          <p:cNvPr id="11" name="Picture 1" descr="It shows the current will flow through a heart" title="current flow"/>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38200" y="3133062"/>
            <a:ext cx="2590800" cy="349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descr="It shows defibrillator in use after an electrocution" title="Defibrillator in us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72000" y="3263532"/>
            <a:ext cx="3889695" cy="2631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8"/>
          <p:cNvSpPr txBox="1">
            <a:spLocks noChangeArrowheads="1"/>
          </p:cNvSpPr>
          <p:nvPr/>
        </p:nvSpPr>
        <p:spPr bwMode="auto">
          <a:xfrm>
            <a:off x="5162620" y="5906204"/>
            <a:ext cx="291458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Font typeface="Times New Roman" panose="02020603050405020304" pitchFamily="18" charset="0"/>
              <a:buNone/>
            </a:pPr>
            <a:r>
              <a:rPr lang="en-US" altLang="en-US" sz="2800" dirty="0">
                <a:latin typeface="Times New Roman" panose="02020603050405020304" pitchFamily="18" charset="0"/>
                <a:ea typeface="AR PL UMing HK" charset="0"/>
                <a:cs typeface="Times New Roman" panose="02020603050405020304" pitchFamily="18" charset="0"/>
              </a:rPr>
              <a:t>Defibrillator in use</a:t>
            </a:r>
          </a:p>
        </p:txBody>
      </p:sp>
      <p:sp>
        <p:nvSpPr>
          <p:cNvPr id="14" name="Rectangle 13"/>
          <p:cNvSpPr>
            <a:spLocks noChangeArrowheads="1"/>
          </p:cNvSpPr>
          <p:nvPr/>
        </p:nvSpPr>
        <p:spPr bwMode="auto">
          <a:xfrm>
            <a:off x="2478568" y="3537888"/>
            <a:ext cx="88678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panose="020B0604020202020204" pitchFamily="34" charset="0"/>
              <a:buNone/>
            </a:pPr>
            <a:r>
              <a:rPr lang="en-US" altLang="en-US" sz="9600" b="1" dirty="0">
                <a:solidFill>
                  <a:srgbClr val="FF0000"/>
                </a:solidFill>
                <a:latin typeface="Times New Roman" panose="02020603050405020304" pitchFamily="18" charset="0"/>
                <a:cs typeface="Times New Roman" panose="02020603050405020304" pitchFamily="18" charset="0"/>
              </a:rPr>
              <a:t>×</a:t>
            </a:r>
            <a:endParaRPr lang="en-US" altLang="en-US" sz="9600" b="1" dirty="0">
              <a:solidFill>
                <a:srgbClr val="FF0000"/>
              </a:solidFill>
            </a:endParaRPr>
          </a:p>
        </p:txBody>
      </p:sp>
      <p:sp>
        <p:nvSpPr>
          <p:cNvPr id="15" name="Rectangle 14"/>
          <p:cNvSpPr/>
          <p:nvPr/>
        </p:nvSpPr>
        <p:spPr>
          <a:xfrm>
            <a:off x="533370" y="5516534"/>
            <a:ext cx="3276630" cy="954107"/>
          </a:xfrm>
          <a:prstGeom prst="rect">
            <a:avLst/>
          </a:prstGeom>
        </p:spPr>
        <p:txBody>
          <a:bodyPr wrap="square">
            <a:spAutoFit/>
          </a:bodyPr>
          <a:lstStyle/>
          <a:p>
            <a:pPr algn="ctr"/>
            <a:r>
              <a:rPr lang="en-US" sz="2800" dirty="0" smtClean="0">
                <a:latin typeface="Times New Roman" panose="02020603050405020304" pitchFamily="18" charset="0"/>
                <a:ea typeface="MS PGothic" panose="020B0600070205080204" pitchFamily="34" charset="-128"/>
              </a:rPr>
              <a:t>Worst case: current flows through heart</a:t>
            </a:r>
            <a:endParaRPr lang="en-US" sz="2800" dirty="0"/>
          </a:p>
        </p:txBody>
      </p:sp>
    </p:spTree>
    <p:extLst>
      <p:ext uri="{BB962C8B-B14F-4D97-AF65-F5344CB8AC3E}">
        <p14:creationId xmlns:p14="http://schemas.microsoft.com/office/powerpoint/2010/main" val="37575544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503238"/>
            <a:ext cx="8229600"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Electrical Shock </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normAutofit/>
          </a:bodyPr>
          <a:lstStyle/>
          <a:p>
            <a:fld id="{CE4D45F6-FF50-4BC5-8A2D-899CD8EC2ED8}" type="slidenum">
              <a:rPr lang="en-US" smtClean="0"/>
              <a:t>47</a:t>
            </a:fld>
            <a:endParaRPr lang="en-US" dirty="0"/>
          </a:p>
        </p:txBody>
      </p:sp>
      <p:sp>
        <p:nvSpPr>
          <p:cNvPr id="16" name="内容占位符 2"/>
          <p:cNvSpPr txBox="1">
            <a:spLocks noChangeArrowheads="1"/>
          </p:cNvSpPr>
          <p:nvPr/>
        </p:nvSpPr>
        <p:spPr bwMode="auto">
          <a:xfrm>
            <a:off x="381000" y="1066800"/>
            <a:ext cx="853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0000FF"/>
              </a:buClr>
              <a:buSzPct val="100000"/>
              <a:buFont typeface="Wingdings" panose="05000000000000000000" pitchFamily="2" charset="2"/>
              <a:buChar char="q"/>
            </a:pPr>
            <a:r>
              <a:rPr lang="en-US" altLang="en-US" sz="2800" dirty="0" smtClean="0">
                <a:solidFill>
                  <a:srgbClr val="000000"/>
                </a:solidFill>
                <a:latin typeface="Times New Roman" panose="02020603050405020304" pitchFamily="18" charset="0"/>
                <a:ea typeface="MS PGothic" panose="020B0600070205080204" pitchFamily="34" charset="-128"/>
                <a:cs typeface="AR PL UMing HK" charset="0"/>
              </a:rPr>
              <a:t> </a:t>
            </a:r>
            <a:r>
              <a:rPr lang="en-US" sz="3200" dirty="0">
                <a:solidFill>
                  <a:srgbClr val="000000"/>
                </a:solidFill>
                <a:latin typeface="Times New Roman" panose="02020603050405020304" pitchFamily="18" charset="0"/>
                <a:ea typeface="MS PGothic" panose="020B0600070205080204" pitchFamily="34" charset="-128"/>
                <a:cs typeface="AR PL UMing HK" charset="0"/>
              </a:rPr>
              <a:t>Electricity travels in closed circuits.</a:t>
            </a:r>
          </a:p>
          <a:p>
            <a:pPr marL="457200" indent="-457200" algn="just">
              <a:buClr>
                <a:srgbClr val="0000FF"/>
              </a:buClr>
              <a:buSzPct val="100000"/>
              <a:buFont typeface="Wingdings" panose="05000000000000000000" pitchFamily="2" charset="2"/>
              <a:buChar char="q"/>
            </a:pPr>
            <a:r>
              <a:rPr lang="en-US" sz="3200" dirty="0" smtClean="0">
                <a:solidFill>
                  <a:srgbClr val="000000"/>
                </a:solidFill>
                <a:latin typeface="Times New Roman" panose="02020603050405020304" pitchFamily="18" charset="0"/>
                <a:ea typeface="MS PGothic" panose="020B0600070205080204" pitchFamily="34" charset="-128"/>
                <a:cs typeface="AR PL UMing HK" charset="0"/>
              </a:rPr>
              <a:t> Shock </a:t>
            </a:r>
            <a:r>
              <a:rPr lang="en-US" sz="3200" dirty="0">
                <a:solidFill>
                  <a:srgbClr val="000000"/>
                </a:solidFill>
                <a:latin typeface="Times New Roman" panose="02020603050405020304" pitchFamily="18" charset="0"/>
                <a:ea typeface="MS PGothic" panose="020B0600070205080204" pitchFamily="34" charset="-128"/>
                <a:cs typeface="AR PL UMing HK" charset="0"/>
              </a:rPr>
              <a:t>results when the body becomes part of the electrical circuit.</a:t>
            </a:r>
            <a:endParaRPr lang="en-US" altLang="en-US" sz="3200" dirty="0">
              <a:solidFill>
                <a:srgbClr val="000000"/>
              </a:solidFill>
              <a:latin typeface="Times New Roman" panose="02020603050405020304" pitchFamily="18" charset="0"/>
              <a:ea typeface="MS PGothic" panose="020B0600070205080204" pitchFamily="34" charset="-128"/>
              <a:cs typeface="AR PL UMing HK" charset="0"/>
            </a:endParaRPr>
          </a:p>
        </p:txBody>
      </p:sp>
      <p:pic>
        <p:nvPicPr>
          <p:cNvPr id="18" name="Picture 17" descr="It illustrates 3 typical approaches of electrical shocks" title="Electrical shock"/>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1000" y="3556000"/>
            <a:ext cx="8479426" cy="2997200"/>
          </a:xfrm>
          <a:prstGeom prst="rect">
            <a:avLst/>
          </a:prstGeom>
        </p:spPr>
      </p:pic>
      <p:sp>
        <p:nvSpPr>
          <p:cNvPr id="20" name="Rectangle 19"/>
          <p:cNvSpPr/>
          <p:nvPr/>
        </p:nvSpPr>
        <p:spPr>
          <a:xfrm>
            <a:off x="63782" y="2870775"/>
            <a:ext cx="886781" cy="1569660"/>
          </a:xfrm>
          <a:prstGeom prst="rect">
            <a:avLst/>
          </a:prstGeom>
        </p:spPr>
        <p:txBody>
          <a:bodyPr wrap="none">
            <a:spAutoFit/>
          </a:bodyPr>
          <a:lstStyle/>
          <a:p>
            <a:pPr>
              <a:buFont typeface="Arial" panose="020B0604020202020204" pitchFamily="34" charset="0"/>
              <a:buNone/>
            </a:pPr>
            <a:r>
              <a:rPr lang="en-US" altLang="en-US" sz="9600" b="1" dirty="0">
                <a:solidFill>
                  <a:srgbClr val="FF0000"/>
                </a:solidFill>
                <a:latin typeface="Times New Roman" panose="02020603050405020304" pitchFamily="18" charset="0"/>
                <a:cs typeface="Times New Roman" panose="02020603050405020304" pitchFamily="18" charset="0"/>
              </a:rPr>
              <a:t>×</a:t>
            </a:r>
            <a:endParaRPr lang="en-US" altLang="en-US" sz="9600" b="1" dirty="0">
              <a:solidFill>
                <a:srgbClr val="FF0000"/>
              </a:solidFill>
            </a:endParaRPr>
          </a:p>
        </p:txBody>
      </p:sp>
      <p:sp>
        <p:nvSpPr>
          <p:cNvPr id="21" name="Rectangle 20"/>
          <p:cNvSpPr/>
          <p:nvPr/>
        </p:nvSpPr>
        <p:spPr>
          <a:xfrm>
            <a:off x="2895600" y="2951162"/>
            <a:ext cx="886781" cy="1569660"/>
          </a:xfrm>
          <a:prstGeom prst="rect">
            <a:avLst/>
          </a:prstGeom>
        </p:spPr>
        <p:txBody>
          <a:bodyPr wrap="none">
            <a:spAutoFit/>
          </a:bodyPr>
          <a:lstStyle/>
          <a:p>
            <a:pPr>
              <a:buFont typeface="Arial" panose="020B0604020202020204" pitchFamily="34" charset="0"/>
              <a:buNone/>
            </a:pPr>
            <a:r>
              <a:rPr lang="en-US" altLang="en-US" sz="9600" b="1" dirty="0">
                <a:solidFill>
                  <a:srgbClr val="FF0000"/>
                </a:solidFill>
                <a:latin typeface="Times New Roman" panose="02020603050405020304" pitchFamily="18" charset="0"/>
                <a:cs typeface="Times New Roman" panose="02020603050405020304" pitchFamily="18" charset="0"/>
              </a:rPr>
              <a:t>×</a:t>
            </a:r>
            <a:endParaRPr lang="en-US" altLang="en-US" sz="9600" b="1" dirty="0">
              <a:solidFill>
                <a:srgbClr val="FF0000"/>
              </a:solidFill>
            </a:endParaRPr>
          </a:p>
        </p:txBody>
      </p:sp>
      <p:sp>
        <p:nvSpPr>
          <p:cNvPr id="22" name="Rectangle 21"/>
          <p:cNvSpPr/>
          <p:nvPr/>
        </p:nvSpPr>
        <p:spPr>
          <a:xfrm>
            <a:off x="5878013" y="2915627"/>
            <a:ext cx="886781" cy="1569660"/>
          </a:xfrm>
          <a:prstGeom prst="rect">
            <a:avLst/>
          </a:prstGeom>
        </p:spPr>
        <p:txBody>
          <a:bodyPr wrap="none">
            <a:spAutoFit/>
          </a:bodyPr>
          <a:lstStyle/>
          <a:p>
            <a:pPr>
              <a:buFont typeface="Arial" panose="020B0604020202020204" pitchFamily="34" charset="0"/>
              <a:buNone/>
            </a:pPr>
            <a:r>
              <a:rPr lang="en-US" altLang="en-US" sz="9600" b="1" dirty="0">
                <a:solidFill>
                  <a:srgbClr val="FF0000"/>
                </a:solidFill>
                <a:latin typeface="Times New Roman" panose="02020603050405020304" pitchFamily="18" charset="0"/>
                <a:cs typeface="Times New Roman" panose="02020603050405020304" pitchFamily="18" charset="0"/>
              </a:rPr>
              <a:t>×</a:t>
            </a:r>
            <a:endParaRPr lang="en-US" altLang="en-US" sz="9600" b="1" dirty="0">
              <a:solidFill>
                <a:srgbClr val="FF0000"/>
              </a:solidFill>
            </a:endParaRPr>
          </a:p>
        </p:txBody>
      </p:sp>
    </p:spTree>
    <p:extLst>
      <p:ext uri="{BB962C8B-B14F-4D97-AF65-F5344CB8AC3E}">
        <p14:creationId xmlns:p14="http://schemas.microsoft.com/office/powerpoint/2010/main" val="1870994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503238"/>
            <a:ext cx="8229600"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 Electrical </a:t>
            </a:r>
            <a:r>
              <a:rPr lang="en-GB" altLang="en-US" dirty="0">
                <a:latin typeface="Times New Roman" panose="02020603050405020304" pitchFamily="18" charset="0"/>
                <a:ea typeface="SimSun" panose="02010600030101010101" pitchFamily="2" charset="-122"/>
              </a:rPr>
              <a:t>Shock</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normAutofit/>
          </a:bodyPr>
          <a:lstStyle/>
          <a:p>
            <a:fld id="{CE4D45F6-FF50-4BC5-8A2D-899CD8EC2ED8}" type="slidenum">
              <a:rPr lang="en-US" smtClean="0"/>
              <a:t>48</a:t>
            </a:fld>
            <a:endParaRPr lang="en-US" dirty="0"/>
          </a:p>
        </p:txBody>
      </p:sp>
      <p:sp>
        <p:nvSpPr>
          <p:cNvPr id="16" name="Rectangle 6"/>
          <p:cNvSpPr>
            <a:spLocks noChangeArrowheads="1"/>
          </p:cNvSpPr>
          <p:nvPr/>
        </p:nvSpPr>
        <p:spPr bwMode="auto">
          <a:xfrm>
            <a:off x="228600" y="1056382"/>
            <a:ext cx="8763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0000FF"/>
              </a:buClr>
              <a:buFont typeface="Wingdings" panose="05000000000000000000" pitchFamily="2" charset="2"/>
              <a:buChar char="q"/>
            </a:pPr>
            <a:r>
              <a:rPr lang="en-US" sz="2800" dirty="0" smtClean="0">
                <a:latin typeface="Times New Roman" panose="02020603050405020304" pitchFamily="18" charset="0"/>
                <a:ea typeface="MS PGothic" panose="020B0600070205080204" pitchFamily="34" charset="-128"/>
                <a:cs typeface="AR PL UMing HK" charset="0"/>
              </a:rPr>
              <a:t> </a:t>
            </a:r>
            <a:r>
              <a:rPr lang="en-US" sz="3200" dirty="0" smtClean="0">
                <a:latin typeface="Times New Roman" panose="02020603050405020304" pitchFamily="18" charset="0"/>
                <a:ea typeface="MS PGothic" panose="020B0600070205080204" pitchFamily="34" charset="-128"/>
                <a:cs typeface="AR PL UMing HK" charset="0"/>
              </a:rPr>
              <a:t>Electric </a:t>
            </a:r>
            <a:r>
              <a:rPr lang="en-US" sz="3200" dirty="0">
                <a:latin typeface="Times New Roman" panose="02020603050405020304" pitchFamily="18" charset="0"/>
                <a:ea typeface="MS PGothic" panose="020B0600070205080204" pitchFamily="34" charset="-128"/>
                <a:cs typeface="AR PL UMing HK" charset="0"/>
              </a:rPr>
              <a:t>current leaves </a:t>
            </a:r>
            <a:r>
              <a:rPr lang="en-US" sz="3200" dirty="0" smtClean="0">
                <a:latin typeface="Times New Roman" panose="02020603050405020304" pitchFamily="18" charset="0"/>
                <a:ea typeface="MS PGothic" panose="020B0600070205080204" pitchFamily="34" charset="-128"/>
                <a:cs typeface="AR PL UMing HK" charset="0"/>
              </a:rPr>
              <a:t>intended </a:t>
            </a:r>
            <a:r>
              <a:rPr lang="en-US" sz="3200" dirty="0">
                <a:latin typeface="Times New Roman" panose="02020603050405020304" pitchFamily="18" charset="0"/>
                <a:ea typeface="MS PGothic" panose="020B0600070205080204" pitchFamily="34" charset="-128"/>
                <a:cs typeface="AR PL UMing HK" charset="0"/>
              </a:rPr>
              <a:t>path and travels through </a:t>
            </a:r>
            <a:r>
              <a:rPr lang="en-US" sz="3200" dirty="0" smtClean="0">
                <a:latin typeface="Times New Roman" panose="02020603050405020304" pitchFamily="18" charset="0"/>
                <a:ea typeface="MS PGothic" panose="020B0600070205080204" pitchFamily="34" charset="-128"/>
                <a:cs typeface="AR PL UMing HK" charset="0"/>
              </a:rPr>
              <a:t>ionized </a:t>
            </a:r>
            <a:r>
              <a:rPr lang="en-US" sz="3200" dirty="0">
                <a:latin typeface="Times New Roman" panose="02020603050405020304" pitchFamily="18" charset="0"/>
                <a:ea typeface="MS PGothic" panose="020B0600070205080204" pitchFamily="34" charset="-128"/>
                <a:cs typeface="AR PL UMing HK" charset="0"/>
              </a:rPr>
              <a:t>air </a:t>
            </a:r>
            <a:r>
              <a:rPr lang="en-US" sz="3200" dirty="0" smtClean="0">
                <a:latin typeface="Times New Roman" panose="02020603050405020304" pitchFamily="18" charset="0"/>
                <a:ea typeface="MS PGothic" panose="020B0600070205080204" pitchFamily="34" charset="-128"/>
                <a:cs typeface="AR PL UMing HK" charset="0"/>
              </a:rPr>
              <a:t>to </a:t>
            </a:r>
            <a:r>
              <a:rPr lang="en-US" sz="3200" dirty="0">
                <a:latin typeface="Times New Roman" panose="02020603050405020304" pitchFamily="18" charset="0"/>
                <a:ea typeface="MS PGothic" panose="020B0600070205080204" pitchFamily="34" charset="-128"/>
                <a:cs typeface="AR PL UMing HK" charset="0"/>
              </a:rPr>
              <a:t>one </a:t>
            </a:r>
            <a:r>
              <a:rPr lang="en-US" sz="3200" dirty="0" smtClean="0">
                <a:latin typeface="Times New Roman" panose="02020603050405020304" pitchFamily="18" charset="0"/>
                <a:ea typeface="MS PGothic" panose="020B0600070205080204" pitchFamily="34" charset="-128"/>
                <a:cs typeface="AR PL UMing HK" charset="0"/>
              </a:rPr>
              <a:t>conductor, </a:t>
            </a:r>
            <a:r>
              <a:rPr lang="en-US" sz="3200" dirty="0">
                <a:latin typeface="Times New Roman" panose="02020603050405020304" pitchFamily="18" charset="0"/>
                <a:ea typeface="MS PGothic" panose="020B0600070205080204" pitchFamily="34" charset="-128"/>
                <a:cs typeface="AR PL UMing HK" charset="0"/>
              </a:rPr>
              <a:t>or to </a:t>
            </a:r>
            <a:r>
              <a:rPr lang="en-US" sz="3200" dirty="0" smtClean="0">
                <a:latin typeface="Times New Roman" panose="02020603050405020304" pitchFamily="18" charset="0"/>
                <a:ea typeface="MS PGothic" panose="020B0600070205080204" pitchFamily="34" charset="-128"/>
                <a:cs typeface="AR PL UMing HK" charset="0"/>
              </a:rPr>
              <a:t>ground</a:t>
            </a:r>
            <a:endParaRPr lang="en-US" sz="2800" dirty="0" smtClean="0">
              <a:latin typeface="Times New Roman" panose="02020603050405020304" pitchFamily="18" charset="0"/>
              <a:ea typeface="MS PGothic" panose="020B0600070205080204" pitchFamily="34" charset="-128"/>
              <a:cs typeface="AR PL UMing HK" charset="0"/>
            </a:endParaRPr>
          </a:p>
        </p:txBody>
      </p:sp>
      <p:pic>
        <p:nvPicPr>
          <p:cNvPr id="17" name="Picture 7" descr="It describes how the electrical arc flash occurs" title="Hazards of electrical arc flash"/>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498697" y="2914290"/>
            <a:ext cx="3333882" cy="3172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7"/>
          <p:cNvSpPr/>
          <p:nvPr/>
        </p:nvSpPr>
        <p:spPr>
          <a:xfrm>
            <a:off x="228600" y="2865816"/>
            <a:ext cx="5270097" cy="1569660"/>
          </a:xfrm>
          <a:prstGeom prst="rect">
            <a:avLst/>
          </a:prstGeom>
        </p:spPr>
        <p:txBody>
          <a:bodyPr wrap="square">
            <a:spAutoFit/>
          </a:bodyPr>
          <a:lstStyle/>
          <a:p>
            <a:pPr marL="457200" indent="-457200">
              <a:buClr>
                <a:srgbClr val="0000FF"/>
              </a:buClr>
              <a:buFont typeface="Wingdings" panose="05000000000000000000" pitchFamily="2" charset="2"/>
              <a:buChar char="q"/>
            </a:pPr>
            <a:r>
              <a:rPr lang="en-US" sz="2800" dirty="0" smtClean="0">
                <a:latin typeface="Times New Roman" panose="02020603050405020304" pitchFamily="18" charset="0"/>
                <a:ea typeface="MS PGothic" panose="020B0600070205080204" pitchFamily="34" charset="-128"/>
                <a:cs typeface="AR PL UMing HK" charset="0"/>
              </a:rPr>
              <a:t> </a:t>
            </a:r>
            <a:r>
              <a:rPr lang="en-US" sz="3200" dirty="0">
                <a:latin typeface="Times New Roman" panose="02020603050405020304" pitchFamily="18" charset="0"/>
                <a:ea typeface="MS PGothic" panose="020B0600070205080204" pitchFamily="34" charset="-128"/>
                <a:cs typeface="AR PL UMing HK" charset="0"/>
              </a:rPr>
              <a:t>Could happen </a:t>
            </a:r>
            <a:r>
              <a:rPr lang="en-US" sz="3200" dirty="0" smtClean="0">
                <a:latin typeface="Times New Roman" panose="02020603050405020304" pitchFamily="18" charset="0"/>
                <a:ea typeface="MS PGothic" panose="020B0600070205080204" pitchFamily="34" charset="-128"/>
                <a:cs typeface="AR PL UMing HK" charset="0"/>
              </a:rPr>
              <a:t>by carelessly </a:t>
            </a:r>
            <a:r>
              <a:rPr lang="en-US" sz="3200" dirty="0">
                <a:latin typeface="Times New Roman" panose="02020603050405020304" pitchFamily="18" charset="0"/>
                <a:ea typeface="MS PGothic" panose="020B0600070205080204" pitchFamily="34" charset="-128"/>
                <a:cs typeface="AR PL UMing HK" charset="0"/>
              </a:rPr>
              <a:t>touching electrical equipment or switches</a:t>
            </a:r>
          </a:p>
        </p:txBody>
      </p:sp>
      <p:sp>
        <p:nvSpPr>
          <p:cNvPr id="21" name="Rectangle 20"/>
          <p:cNvSpPr/>
          <p:nvPr/>
        </p:nvSpPr>
        <p:spPr>
          <a:xfrm>
            <a:off x="7980967" y="3611405"/>
            <a:ext cx="886781" cy="1569660"/>
          </a:xfrm>
          <a:prstGeom prst="rect">
            <a:avLst/>
          </a:prstGeom>
        </p:spPr>
        <p:txBody>
          <a:bodyPr wrap="none">
            <a:spAutoFit/>
          </a:bodyPr>
          <a:lstStyle/>
          <a:p>
            <a:pPr>
              <a:buFont typeface="Arial" panose="020B0604020202020204" pitchFamily="34" charset="0"/>
              <a:buNone/>
            </a:pPr>
            <a:r>
              <a:rPr lang="en-US" altLang="en-US" sz="9600" b="1" dirty="0">
                <a:solidFill>
                  <a:srgbClr val="FF0000"/>
                </a:solidFill>
                <a:latin typeface="Times New Roman" panose="02020603050405020304" pitchFamily="18" charset="0"/>
                <a:cs typeface="Times New Roman" panose="02020603050405020304" pitchFamily="18" charset="0"/>
              </a:rPr>
              <a:t>×</a:t>
            </a:r>
            <a:endParaRPr lang="en-US" altLang="en-US" sz="9600" b="1" dirty="0">
              <a:solidFill>
                <a:srgbClr val="FF0000"/>
              </a:solidFill>
            </a:endParaRPr>
          </a:p>
        </p:txBody>
      </p:sp>
    </p:spTree>
    <p:extLst>
      <p:ext uri="{BB962C8B-B14F-4D97-AF65-F5344CB8AC3E}">
        <p14:creationId xmlns:p14="http://schemas.microsoft.com/office/powerpoint/2010/main" val="32185131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503238"/>
            <a:ext cx="8229600"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Electrical Arc Flash</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normAutofit/>
          </a:bodyPr>
          <a:lstStyle/>
          <a:p>
            <a:fld id="{CE4D45F6-FF50-4BC5-8A2D-899CD8EC2ED8}" type="slidenum">
              <a:rPr lang="en-US" smtClean="0"/>
              <a:t>49</a:t>
            </a:fld>
            <a:endParaRPr lang="en-US" dirty="0"/>
          </a:p>
        </p:txBody>
      </p:sp>
      <p:sp>
        <p:nvSpPr>
          <p:cNvPr id="11" name="Rectangle 6"/>
          <p:cNvSpPr>
            <a:spLocks noChangeArrowheads="1"/>
          </p:cNvSpPr>
          <p:nvPr/>
        </p:nvSpPr>
        <p:spPr bwMode="auto">
          <a:xfrm>
            <a:off x="533401" y="3574022"/>
            <a:ext cx="7696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0" lvl="1" indent="-457200">
              <a:buClr>
                <a:srgbClr val="0000FF"/>
              </a:buClr>
              <a:buFont typeface="Wingdings" panose="05000000000000000000" pitchFamily="2" charset="2"/>
              <a:buChar char="q"/>
            </a:pPr>
            <a:r>
              <a:rPr lang="en-US" sz="3200" dirty="0" smtClean="0">
                <a:latin typeface="Times New Roman" panose="02020603050405020304" pitchFamily="18" charset="0"/>
                <a:ea typeface="MS PGothic" panose="020B0600070205080204" pitchFamily="34" charset="-128"/>
                <a:cs typeface="AR PL UMing HK" charset="0"/>
              </a:rPr>
              <a:t>Release </a:t>
            </a:r>
            <a:r>
              <a:rPr lang="en-US" sz="3200" dirty="0">
                <a:latin typeface="Times New Roman" panose="02020603050405020304" pitchFamily="18" charset="0"/>
                <a:ea typeface="MS PGothic" panose="020B0600070205080204" pitchFamily="34" charset="-128"/>
                <a:cs typeface="AR PL UMing HK" charset="0"/>
              </a:rPr>
              <a:t>of </a:t>
            </a:r>
            <a:r>
              <a:rPr lang="en-US" sz="3200" dirty="0" smtClean="0">
                <a:latin typeface="Times New Roman" panose="02020603050405020304" pitchFamily="18" charset="0"/>
                <a:ea typeface="MS PGothic" panose="020B0600070205080204" pitchFamily="34" charset="-128"/>
                <a:cs typeface="AR PL UMing HK" charset="0"/>
              </a:rPr>
              <a:t>heat, bright light, gases, vapors</a:t>
            </a:r>
            <a:endParaRPr lang="en-US" sz="3200" dirty="0">
              <a:latin typeface="Times New Roman" panose="02020603050405020304" pitchFamily="18" charset="0"/>
              <a:ea typeface="MS PGothic" panose="020B0600070205080204" pitchFamily="34" charset="-128"/>
              <a:cs typeface="AR PL UMing HK" charset="0"/>
            </a:endParaRPr>
          </a:p>
        </p:txBody>
      </p:sp>
      <p:sp>
        <p:nvSpPr>
          <p:cNvPr id="12" name="Rectangle 6"/>
          <p:cNvSpPr>
            <a:spLocks noChangeArrowheads="1"/>
          </p:cNvSpPr>
          <p:nvPr/>
        </p:nvSpPr>
        <p:spPr bwMode="auto">
          <a:xfrm>
            <a:off x="516772" y="1066800"/>
            <a:ext cx="786522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buClr>
                <a:srgbClr val="0000FF"/>
              </a:buClr>
              <a:buFont typeface="Wingdings" panose="05000000000000000000" pitchFamily="2" charset="2"/>
              <a:buChar char="q"/>
            </a:pPr>
            <a:r>
              <a:rPr lang="en-US" sz="3200" dirty="0" smtClean="0">
                <a:latin typeface="Times New Roman" panose="02020603050405020304" pitchFamily="18" charset="0"/>
                <a:ea typeface="MS PGothic" panose="020B0600070205080204" pitchFamily="34" charset="-128"/>
                <a:cs typeface="AR PL UMing HK" charset="0"/>
              </a:rPr>
              <a:t>What causes an electrical arc flash?</a:t>
            </a:r>
          </a:p>
          <a:p>
            <a:pPr marL="914400" lvl="1" indent="-457200">
              <a:buClr>
                <a:srgbClr val="0000FF"/>
              </a:buClr>
              <a:buFont typeface="Wingdings" panose="05000000000000000000" pitchFamily="2" charset="2"/>
              <a:buChar char="§"/>
            </a:pPr>
            <a:r>
              <a:rPr lang="en-US" sz="2800" dirty="0" smtClean="0">
                <a:latin typeface="Times New Roman" panose="02020603050405020304" pitchFamily="18" charset="0"/>
                <a:ea typeface="MS PGothic" panose="020B0600070205080204" pitchFamily="34" charset="-128"/>
                <a:cs typeface="AR PL UMing HK" charset="0"/>
              </a:rPr>
              <a:t>Accidental contact</a:t>
            </a:r>
          </a:p>
          <a:p>
            <a:pPr marL="914400" lvl="1" indent="-457200">
              <a:buClr>
                <a:srgbClr val="0000FF"/>
              </a:buClr>
              <a:buFont typeface="Wingdings" panose="05000000000000000000" pitchFamily="2" charset="2"/>
              <a:buChar char="§"/>
            </a:pPr>
            <a:r>
              <a:rPr lang="en-US" altLang="en-US" sz="2800" dirty="0" smtClean="0">
                <a:latin typeface="Times New Roman" panose="02020603050405020304" pitchFamily="18" charset="0"/>
                <a:ea typeface="MS PGothic" panose="020B0600070205080204" pitchFamily="34" charset="-128"/>
                <a:cs typeface="AR PL UMing HK" charset="0"/>
              </a:rPr>
              <a:t>Equipment failure due to poor maintenance</a:t>
            </a:r>
          </a:p>
          <a:p>
            <a:pPr marL="914400" lvl="1" indent="-457200">
              <a:buClr>
                <a:srgbClr val="0000FF"/>
              </a:buClr>
              <a:buFont typeface="Wingdings" panose="05000000000000000000" pitchFamily="2" charset="2"/>
              <a:buChar char="§"/>
            </a:pPr>
            <a:r>
              <a:rPr lang="en-US" altLang="en-US" sz="2800" dirty="0" smtClean="0">
                <a:latin typeface="Times New Roman" panose="02020603050405020304" pitchFamily="18" charset="0"/>
                <a:ea typeface="MS PGothic" panose="020B0600070205080204" pitchFamily="34" charset="-128"/>
                <a:cs typeface="AR PL UMing HK" charset="0"/>
              </a:rPr>
              <a:t>Faulty installation</a:t>
            </a:r>
          </a:p>
          <a:p>
            <a:pPr marL="914400" lvl="1" indent="-457200">
              <a:buClr>
                <a:srgbClr val="0000FF"/>
              </a:buClr>
              <a:buFont typeface="Wingdings" panose="05000000000000000000" pitchFamily="2" charset="2"/>
              <a:buChar char="§"/>
            </a:pPr>
            <a:r>
              <a:rPr lang="en-US" altLang="en-US" sz="2800" dirty="0" smtClean="0">
                <a:latin typeface="Times New Roman" panose="02020603050405020304" pitchFamily="18" charset="0"/>
                <a:ea typeface="MS PGothic" panose="020B0600070205080204" pitchFamily="34" charset="-128"/>
                <a:cs typeface="AR PL UMing HK" charset="0"/>
              </a:rPr>
              <a:t>Material failure or corrosion</a:t>
            </a:r>
            <a:endParaRPr lang="en-US" altLang="en-US" sz="2800" dirty="0">
              <a:latin typeface="Times New Roman" panose="02020603050405020304" pitchFamily="18" charset="0"/>
              <a:ea typeface="MS PGothic" panose="020B0600070205080204" pitchFamily="34" charset="-128"/>
              <a:cs typeface="AR PL UMing HK" charset="0"/>
            </a:endParaRPr>
          </a:p>
        </p:txBody>
      </p:sp>
      <p:pic>
        <p:nvPicPr>
          <p:cNvPr id="13" name="Picture 12" descr="It shows three common releases from electrical arc flash" title="release of electrical arc flash"/>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3000" y="4212673"/>
            <a:ext cx="4312314" cy="2286651"/>
          </a:xfrm>
          <a:prstGeom prst="rect">
            <a:avLst/>
          </a:prstGeom>
        </p:spPr>
      </p:pic>
    </p:spTree>
    <p:extLst>
      <p:ext uri="{BB962C8B-B14F-4D97-AF65-F5344CB8AC3E}">
        <p14:creationId xmlns:p14="http://schemas.microsoft.com/office/powerpoint/2010/main" val="782617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2"/>
          <p:cNvSpPr txBox="1">
            <a:spLocks/>
          </p:cNvSpPr>
          <p:nvPr/>
        </p:nvSpPr>
        <p:spPr bwMode="auto">
          <a:xfrm>
            <a:off x="754459" y="2133600"/>
            <a:ext cx="7635081" cy="699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685800" indent="-22860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indent="0" algn="just" defTabSz="914400" eaLnBrk="1" hangingPunct="1">
              <a:buClr>
                <a:srgbClr val="3333FF"/>
              </a:buClr>
              <a:buNone/>
            </a:pPr>
            <a:r>
              <a:rPr lang="en-US" altLang="en-US" sz="4000" dirty="0" smtClean="0">
                <a:latin typeface="Times New Roman" panose="02020603050405020304" pitchFamily="18" charset="0"/>
                <a:cs typeface="Times New Roman" panose="02020603050405020304" pitchFamily="18" charset="0"/>
              </a:rPr>
              <a:t>It is time to fill out the sign-in sheet</a:t>
            </a:r>
          </a:p>
        </p:txBody>
      </p:sp>
      <p:sp>
        <p:nvSpPr>
          <p:cNvPr id="9" name="Title 1"/>
          <p:cNvSpPr>
            <a:spLocks noGrp="1"/>
          </p:cNvSpPr>
          <p:nvPr>
            <p:ph type="title"/>
          </p:nvPr>
        </p:nvSpPr>
        <p:spPr>
          <a:xfrm>
            <a:off x="457200" y="503238"/>
            <a:ext cx="8229600"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Sign-In</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normAutofit/>
          </a:bodyPr>
          <a:lstStyle/>
          <a:p>
            <a:fld id="{CE4D45F6-FF50-4BC5-8A2D-899CD8EC2ED8}" type="slidenum">
              <a:rPr lang="en-US" smtClean="0"/>
              <a:t>5</a:t>
            </a:fld>
            <a:endParaRPr lang="en-US" dirty="0"/>
          </a:p>
        </p:txBody>
      </p:sp>
    </p:spTree>
    <p:extLst>
      <p:ext uri="{BB962C8B-B14F-4D97-AF65-F5344CB8AC3E}">
        <p14:creationId xmlns:p14="http://schemas.microsoft.com/office/powerpoint/2010/main" val="20761177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503238"/>
            <a:ext cx="8229600"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Electrical Arc Flash </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normAutofit/>
          </a:bodyPr>
          <a:lstStyle/>
          <a:p>
            <a:fld id="{CE4D45F6-FF50-4BC5-8A2D-899CD8EC2ED8}" type="slidenum">
              <a:rPr lang="en-US" smtClean="0"/>
              <a:t>50</a:t>
            </a:fld>
            <a:endParaRPr lang="en-US" dirty="0"/>
          </a:p>
        </p:txBody>
      </p:sp>
      <p:sp>
        <p:nvSpPr>
          <p:cNvPr id="11" name="Rectangle 6"/>
          <p:cNvSpPr>
            <a:spLocks noChangeArrowheads="1"/>
          </p:cNvSpPr>
          <p:nvPr/>
        </p:nvSpPr>
        <p:spPr bwMode="auto">
          <a:xfrm>
            <a:off x="228600" y="1034822"/>
            <a:ext cx="8686800" cy="344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eaLnBrk="1" hangingPunct="1">
              <a:buClr>
                <a:srgbClr val="0000FF"/>
              </a:buClr>
              <a:buFont typeface="Wingdings" panose="05000000000000000000" pitchFamily="2" charset="2"/>
              <a:buChar char="q"/>
            </a:pPr>
            <a:r>
              <a:rPr lang="en-US" altLang="en-US" sz="2800" dirty="0" smtClean="0">
                <a:latin typeface="Times New Roman" panose="02020603050405020304" pitchFamily="18" charset="0"/>
                <a:cs typeface="Times New Roman" panose="02020603050405020304" pitchFamily="18" charset="0"/>
              </a:rPr>
              <a:t> </a:t>
            </a:r>
            <a:r>
              <a:rPr lang="en-US" altLang="en-US" sz="3200" dirty="0" smtClean="0">
                <a:latin typeface="Times New Roman" panose="02020603050405020304" pitchFamily="18" charset="0"/>
                <a:cs typeface="Times New Roman" panose="02020603050405020304" pitchFamily="18" charset="0"/>
              </a:rPr>
              <a:t>An </a:t>
            </a:r>
            <a:r>
              <a:rPr lang="en-US" altLang="en-US" sz="3200" dirty="0">
                <a:latin typeface="Times New Roman" panose="02020603050405020304" pitchFamily="18" charset="0"/>
                <a:cs typeface="Times New Roman" panose="02020603050405020304" pitchFamily="18" charset="0"/>
              </a:rPr>
              <a:t>accident </a:t>
            </a:r>
            <a:r>
              <a:rPr lang="en-US" altLang="en-US" sz="3200" dirty="0" smtClean="0">
                <a:latin typeface="Times New Roman" panose="02020603050405020304" pitchFamily="18" charset="0"/>
                <a:cs typeface="Times New Roman" panose="02020603050405020304" pitchFamily="18" charset="0"/>
              </a:rPr>
              <a:t>report</a:t>
            </a:r>
          </a:p>
          <a:p>
            <a:pPr algn="just"/>
            <a:endParaRPr lang="en-US" altLang="en-US" sz="1100" dirty="0" smtClean="0">
              <a:latin typeface="Times New Roman" panose="02020603050405020304" pitchFamily="18" charset="0"/>
              <a:cs typeface="Times New Roman" panose="02020603050405020304" pitchFamily="18" charset="0"/>
            </a:endParaRPr>
          </a:p>
          <a:p>
            <a:pPr algn="just"/>
            <a:r>
              <a:rPr lang="en-US" altLang="en-US" sz="2800" dirty="0" smtClean="0">
                <a:latin typeface="Times New Roman" panose="02020603050405020304" pitchFamily="18" charset="0"/>
                <a:cs typeface="Times New Roman" panose="02020603050405020304" pitchFamily="18" charset="0"/>
              </a:rPr>
              <a:t>Employees changed out a breaker in a 480-volt, 2000-amp, 3-phase system that was not de-energized. Employees did not wear PPE to protect from arc flash. One employee shorted out the system when his wrench, while connecting a conductor to one leg of the three phases, causing a short circuit and subsequent arc flash. The employee died.</a:t>
            </a:r>
          </a:p>
        </p:txBody>
      </p:sp>
      <p:pic>
        <p:nvPicPr>
          <p:cNvPr id="12" name="Picture 11" descr="It is a cartoon showing how electrical arc flash occurs" title="Electrical arc flash"/>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0" y="4423391"/>
            <a:ext cx="6324827" cy="2206009"/>
          </a:xfrm>
          <a:prstGeom prst="rect">
            <a:avLst/>
          </a:prstGeom>
        </p:spPr>
      </p:pic>
      <p:sp>
        <p:nvSpPr>
          <p:cNvPr id="13" name="Rectangle 12"/>
          <p:cNvSpPr/>
          <p:nvPr/>
        </p:nvSpPr>
        <p:spPr>
          <a:xfrm>
            <a:off x="6104543" y="5126742"/>
            <a:ext cx="886781" cy="1569660"/>
          </a:xfrm>
          <a:prstGeom prst="rect">
            <a:avLst/>
          </a:prstGeom>
        </p:spPr>
        <p:txBody>
          <a:bodyPr wrap="none">
            <a:spAutoFit/>
          </a:bodyPr>
          <a:lstStyle/>
          <a:p>
            <a:pPr>
              <a:buFont typeface="Arial" panose="020B0604020202020204" pitchFamily="34" charset="0"/>
              <a:buNone/>
            </a:pPr>
            <a:r>
              <a:rPr lang="en-US" altLang="en-US" sz="9600" b="1" dirty="0">
                <a:solidFill>
                  <a:srgbClr val="FF0000"/>
                </a:solidFill>
                <a:latin typeface="Times New Roman" panose="02020603050405020304" pitchFamily="18" charset="0"/>
                <a:cs typeface="Times New Roman" panose="02020603050405020304" pitchFamily="18" charset="0"/>
              </a:rPr>
              <a:t>×</a:t>
            </a:r>
            <a:endParaRPr lang="en-US" altLang="en-US" sz="9600" b="1" dirty="0">
              <a:solidFill>
                <a:srgbClr val="FF0000"/>
              </a:solidFill>
            </a:endParaRPr>
          </a:p>
        </p:txBody>
      </p:sp>
    </p:spTree>
    <p:extLst>
      <p:ext uri="{BB962C8B-B14F-4D97-AF65-F5344CB8AC3E}">
        <p14:creationId xmlns:p14="http://schemas.microsoft.com/office/powerpoint/2010/main" val="34158987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503238"/>
            <a:ext cx="8229600"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Electrical Arc Flash  </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normAutofit/>
          </a:bodyPr>
          <a:lstStyle/>
          <a:p>
            <a:fld id="{CE4D45F6-FF50-4BC5-8A2D-899CD8EC2ED8}" type="slidenum">
              <a:rPr lang="en-US" smtClean="0"/>
              <a:t>51</a:t>
            </a:fld>
            <a:endParaRPr lang="en-US" dirty="0"/>
          </a:p>
        </p:txBody>
      </p:sp>
      <p:pic>
        <p:nvPicPr>
          <p:cNvPr id="7" name="Picture 6" descr="This is an example of electrical arc flash" title="warning for arc flash"/>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07421" y="2743140"/>
            <a:ext cx="2991377" cy="1989883"/>
          </a:xfrm>
          <a:prstGeom prst="rect">
            <a:avLst/>
          </a:prstGeom>
        </p:spPr>
      </p:pic>
      <p:sp>
        <p:nvSpPr>
          <p:cNvPr id="8" name="Rectangle 7"/>
          <p:cNvSpPr/>
          <p:nvPr/>
        </p:nvSpPr>
        <p:spPr>
          <a:xfrm>
            <a:off x="0" y="1066800"/>
            <a:ext cx="8915400" cy="1077218"/>
          </a:xfrm>
          <a:prstGeom prst="rect">
            <a:avLst/>
          </a:prstGeom>
        </p:spPr>
        <p:txBody>
          <a:bodyPr wrap="square">
            <a:spAutoFit/>
          </a:bodyPr>
          <a:lstStyle/>
          <a:p>
            <a:pPr marL="457200" indent="-457200">
              <a:buClr>
                <a:srgbClr val="0000FF"/>
              </a:buClr>
              <a:buFont typeface="Wingdings" panose="05000000000000000000" pitchFamily="2" charset="2"/>
              <a:buChar char="q"/>
            </a:pPr>
            <a:r>
              <a:rPr lang="en-US" sz="3200" dirty="0" smtClean="0">
                <a:latin typeface="Times New Roman" panose="02020603050405020304" pitchFamily="18" charset="0"/>
                <a:ea typeface="MS PGothic" panose="020B0600070205080204" pitchFamily="34" charset="-128"/>
              </a:rPr>
              <a:t>OSHA requires warning </a:t>
            </a:r>
            <a:r>
              <a:rPr lang="en-US" sz="3200" dirty="0">
                <a:latin typeface="Times New Roman" panose="02020603050405020304" pitchFamily="18" charset="0"/>
                <a:ea typeface="MS PGothic" panose="020B0600070205080204" pitchFamily="34" charset="-128"/>
              </a:rPr>
              <a:t>l</a:t>
            </a:r>
            <a:r>
              <a:rPr lang="en-US" sz="3200" dirty="0" smtClean="0">
                <a:latin typeface="Times New Roman" panose="02020603050405020304" pitchFamily="18" charset="0"/>
                <a:ea typeface="MS PGothic" panose="020B0600070205080204" pitchFamily="34" charset="-128"/>
              </a:rPr>
              <a:t>abels in energized equipment </a:t>
            </a:r>
            <a:endParaRPr lang="en-US" sz="3200" dirty="0"/>
          </a:p>
        </p:txBody>
      </p:sp>
      <p:sp>
        <p:nvSpPr>
          <p:cNvPr id="14" name="Rectangle 13"/>
          <p:cNvSpPr/>
          <p:nvPr/>
        </p:nvSpPr>
        <p:spPr>
          <a:xfrm>
            <a:off x="923817" y="4813518"/>
            <a:ext cx="3733800" cy="1815882"/>
          </a:xfrm>
          <a:prstGeom prst="rect">
            <a:avLst/>
          </a:prstGeom>
        </p:spPr>
        <p:txBody>
          <a:bodyPr wrap="square">
            <a:spAutoFit/>
          </a:bodyPr>
          <a:lstStyle/>
          <a:p>
            <a:pPr marL="0" lvl="1" algn="just">
              <a:buClr>
                <a:srgbClr val="3333FF"/>
              </a:buClr>
              <a:buFont typeface="Wingdings" panose="05000000000000000000" pitchFamily="2" charset="2"/>
              <a:buChar char="§"/>
            </a:pPr>
            <a:r>
              <a:rPr lang="en-US" altLang="en-US" sz="2800" dirty="0" smtClean="0">
                <a:latin typeface="Times New Roman" panose="02020603050405020304" pitchFamily="18" charset="0"/>
                <a:cs typeface="Times New Roman" panose="02020603050405020304" pitchFamily="18" charset="0"/>
              </a:rPr>
              <a:t> Switchboards</a:t>
            </a:r>
            <a:endParaRPr lang="en-US" altLang="en-US" sz="2800" dirty="0">
              <a:latin typeface="Times New Roman" panose="02020603050405020304" pitchFamily="18" charset="0"/>
              <a:cs typeface="Times New Roman" panose="02020603050405020304" pitchFamily="18" charset="0"/>
            </a:endParaRPr>
          </a:p>
          <a:p>
            <a:pPr marL="0" lvl="1" algn="just">
              <a:buClr>
                <a:srgbClr val="3333FF"/>
              </a:buClr>
              <a:buFont typeface="Wingdings" panose="05000000000000000000" pitchFamily="2" charset="2"/>
              <a:buChar char="§"/>
            </a:pPr>
            <a:r>
              <a:rPr lang="en-US" altLang="en-US" sz="2800" dirty="0" smtClean="0">
                <a:latin typeface="Times New Roman" panose="02020603050405020304" pitchFamily="18" charset="0"/>
                <a:cs typeface="Times New Roman" panose="02020603050405020304" pitchFamily="18" charset="0"/>
              </a:rPr>
              <a:t> Panel boards</a:t>
            </a:r>
          </a:p>
          <a:p>
            <a:pPr marL="0" lvl="1" algn="just">
              <a:buClr>
                <a:srgbClr val="3333FF"/>
              </a:buClr>
              <a:buFont typeface="Wingdings" panose="05000000000000000000" pitchFamily="2" charset="2"/>
              <a:buChar char="§"/>
            </a:pPr>
            <a:r>
              <a:rPr lang="en-US" altLang="en-US" sz="2800" dirty="0" smtClean="0">
                <a:latin typeface="Times New Roman" panose="02020603050405020304" pitchFamily="18" charset="0"/>
                <a:cs typeface="Times New Roman" panose="02020603050405020304" pitchFamily="18" charset="0"/>
              </a:rPr>
              <a:t> Industry control panels</a:t>
            </a:r>
          </a:p>
          <a:p>
            <a:pPr marL="0" lvl="1" algn="just">
              <a:buClr>
                <a:srgbClr val="3333FF"/>
              </a:buClr>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 </a:t>
            </a:r>
            <a:r>
              <a:rPr lang="en-US" altLang="en-US" sz="2800" dirty="0" smtClean="0">
                <a:latin typeface="Times New Roman" panose="02020603050405020304" pitchFamily="18" charset="0"/>
                <a:cs typeface="Times New Roman" panose="02020603050405020304" pitchFamily="18" charset="0"/>
              </a:rPr>
              <a:t>Disconnect switches</a:t>
            </a:r>
            <a:endParaRPr lang="en-US" altLang="en-US" sz="2800" dirty="0">
              <a:latin typeface="Times New Roman" panose="02020603050405020304" pitchFamily="18" charset="0"/>
              <a:cs typeface="Times New Roman" panose="02020603050405020304" pitchFamily="18" charset="0"/>
            </a:endParaRPr>
          </a:p>
        </p:txBody>
      </p:sp>
      <p:pic>
        <p:nvPicPr>
          <p:cNvPr id="15" name="Picture 14" descr="This is an example of eletrical equipment for electrical arc flash" title="electrical equipment"/>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85901" y="1765518"/>
            <a:ext cx="2843699" cy="4425434"/>
          </a:xfrm>
          <a:prstGeom prst="rect">
            <a:avLst/>
          </a:prstGeom>
        </p:spPr>
      </p:pic>
      <p:sp>
        <p:nvSpPr>
          <p:cNvPr id="11" name="Rectangle 10"/>
          <p:cNvSpPr/>
          <p:nvPr/>
        </p:nvSpPr>
        <p:spPr>
          <a:xfrm>
            <a:off x="166198" y="2231509"/>
            <a:ext cx="5073825" cy="461665"/>
          </a:xfrm>
          <a:prstGeom prst="rect">
            <a:avLst/>
          </a:prstGeom>
        </p:spPr>
        <p:txBody>
          <a:bodyPr wrap="none">
            <a:spAutoFit/>
          </a:bodyPr>
          <a:lstStyle/>
          <a:p>
            <a:r>
              <a:rPr lang="en-US" altLang="en-US" sz="2400" kern="0" dirty="0" smtClean="0">
                <a:latin typeface="Times New Roman" panose="02020603050405020304" pitchFamily="18" charset="0"/>
                <a:cs typeface="Times New Roman" panose="02020603050405020304" pitchFamily="18" charset="0"/>
              </a:rPr>
              <a:t>OSHA Regulation: </a:t>
            </a:r>
            <a:r>
              <a:rPr lang="en-US" altLang="en-US" sz="2400" kern="0" dirty="0">
                <a:latin typeface="Times New Roman" panose="02020603050405020304" pitchFamily="18" charset="0"/>
                <a:cs typeface="Times New Roman" panose="02020603050405020304" pitchFamily="18" charset="0"/>
                <a:hlinkClick r:id="rId5"/>
              </a:rPr>
              <a:t>1926.403</a:t>
            </a:r>
            <a:r>
              <a:rPr lang="en-US" altLang="en-US" sz="2400" kern="0" dirty="0">
                <a:latin typeface="Times New Roman" panose="02020603050405020304" pitchFamily="18" charset="0"/>
                <a:cs typeface="Times New Roman" panose="02020603050405020304" pitchFamily="18" charset="0"/>
              </a:rPr>
              <a:t>, </a:t>
            </a:r>
            <a:r>
              <a:rPr lang="en-US" altLang="en-US" sz="2400" kern="0" dirty="0">
                <a:latin typeface="Times New Roman" panose="02020603050405020304" pitchFamily="18" charset="0"/>
                <a:cs typeface="Times New Roman" panose="02020603050405020304" pitchFamily="18" charset="0"/>
                <a:hlinkClick r:id="rId6"/>
              </a:rPr>
              <a:t>1926.416</a:t>
            </a:r>
            <a:endParaRPr lang="en-US" sz="2400" kern="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507897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503238"/>
            <a:ext cx="8229600"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Electrical Fire</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normAutofit/>
          </a:bodyPr>
          <a:lstStyle/>
          <a:p>
            <a:fld id="{CE4D45F6-FF50-4BC5-8A2D-899CD8EC2ED8}" type="slidenum">
              <a:rPr lang="en-US" smtClean="0"/>
              <a:t>52</a:t>
            </a:fld>
            <a:endParaRPr lang="en-US" dirty="0"/>
          </a:p>
        </p:txBody>
      </p:sp>
      <p:sp>
        <p:nvSpPr>
          <p:cNvPr id="8" name="Down Arrow 5" descr="It shows the accident consequence" title="arrow"/>
          <p:cNvSpPr>
            <a:spLocks noChangeArrowheads="1"/>
          </p:cNvSpPr>
          <p:nvPr/>
        </p:nvSpPr>
        <p:spPr bwMode="auto">
          <a:xfrm>
            <a:off x="4634671" y="5670700"/>
            <a:ext cx="287157" cy="296449"/>
          </a:xfrm>
          <a:prstGeom prst="downArrow">
            <a:avLst>
              <a:gd name="adj1" fmla="val 50000"/>
              <a:gd name="adj2" fmla="val 49991"/>
            </a:avLst>
          </a:prstGeom>
          <a:solidFill>
            <a:srgbClr val="00B8FF"/>
          </a:solidFill>
          <a:ln w="9525">
            <a:solidFill>
              <a:schemeClr val="tx1"/>
            </a:solidFill>
            <a:bevel/>
            <a:headEnd/>
            <a:tailEnd/>
          </a:ln>
          <a:effectLst>
            <a:outerShdw dist="17961" dir="2700000" algn="ctr" rotWithShape="0">
              <a:srgbClr val="000000"/>
            </a:outerShdw>
          </a:effec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Font typeface="Arial" panose="020B0604020202020204" pitchFamily="34" charset="0"/>
              <a:buNone/>
            </a:pPr>
            <a:endParaRPr lang="en-US" altLang="en-US" sz="2800" dirty="0"/>
          </a:p>
        </p:txBody>
      </p:sp>
      <p:sp>
        <p:nvSpPr>
          <p:cNvPr id="14" name="Rounded Rectangle 13"/>
          <p:cNvSpPr/>
          <p:nvPr/>
        </p:nvSpPr>
        <p:spPr>
          <a:xfrm>
            <a:off x="1902212" y="5103280"/>
            <a:ext cx="5845570" cy="518732"/>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latin typeface="Times New Roman" panose="02020603050405020304" pitchFamily="18" charset="0"/>
                <a:cs typeface="Times New Roman" panose="02020603050405020304" pitchFamily="18" charset="0"/>
              </a:rPr>
              <a:t>Damage insulation jacket of cords</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5" name="Rounded Rectangle 14"/>
          <p:cNvSpPr/>
          <p:nvPr/>
        </p:nvSpPr>
        <p:spPr>
          <a:xfrm>
            <a:off x="2438400" y="5999154"/>
            <a:ext cx="4721612" cy="60009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latin typeface="Times New Roman" panose="02020603050405020304" pitchFamily="18" charset="0"/>
                <a:cs typeface="Times New Roman" panose="02020603050405020304" pitchFamily="18" charset="0"/>
              </a:rPr>
              <a:t>Sparks or over-heat for fire</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7" name="Rectangle 6"/>
          <p:cNvSpPr>
            <a:spLocks noChangeArrowheads="1"/>
          </p:cNvSpPr>
          <p:nvPr/>
        </p:nvSpPr>
        <p:spPr bwMode="auto">
          <a:xfrm>
            <a:off x="1" y="1219200"/>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0" lvl="1" indent="-457200">
              <a:buClr>
                <a:srgbClr val="0000FF"/>
              </a:buClr>
              <a:buFont typeface="Wingdings" panose="05000000000000000000" pitchFamily="2" charset="2"/>
              <a:buChar char="q"/>
            </a:pPr>
            <a:r>
              <a:rPr lang="en-US" sz="3200" dirty="0" smtClean="0">
                <a:latin typeface="Times New Roman" panose="02020603050405020304" pitchFamily="18" charset="0"/>
                <a:ea typeface="MS PGothic" panose="020B0600070205080204" pitchFamily="34" charset="-128"/>
                <a:cs typeface="AR PL UMing HK" charset="0"/>
              </a:rPr>
              <a:t>Possible reason: insulation jacket of cords is broken</a:t>
            </a:r>
            <a:endParaRPr lang="en-US" sz="3200" dirty="0">
              <a:latin typeface="Times New Roman" panose="02020603050405020304" pitchFamily="18" charset="0"/>
              <a:ea typeface="MS PGothic" panose="020B0600070205080204" pitchFamily="34" charset="-128"/>
              <a:cs typeface="AR PL UMing HK" charset="0"/>
            </a:endParaRPr>
          </a:p>
        </p:txBody>
      </p:sp>
      <p:sp>
        <p:nvSpPr>
          <p:cNvPr id="18" name="Down Arrow 5" descr="It shows the accident consequence" title="arrow"/>
          <p:cNvSpPr>
            <a:spLocks noChangeArrowheads="1"/>
          </p:cNvSpPr>
          <p:nvPr/>
        </p:nvSpPr>
        <p:spPr bwMode="auto">
          <a:xfrm>
            <a:off x="5864612" y="4772898"/>
            <a:ext cx="261937" cy="282708"/>
          </a:xfrm>
          <a:prstGeom prst="downArrow">
            <a:avLst>
              <a:gd name="adj1" fmla="val 50000"/>
              <a:gd name="adj2" fmla="val 49991"/>
            </a:avLst>
          </a:prstGeom>
          <a:solidFill>
            <a:srgbClr val="00B8FF"/>
          </a:solidFill>
          <a:ln w="9525">
            <a:solidFill>
              <a:schemeClr val="tx1"/>
            </a:solidFill>
            <a:bevel/>
            <a:headEnd/>
            <a:tailEnd/>
          </a:ln>
          <a:effectLst>
            <a:outerShdw dist="17961" dir="2700000" algn="ctr" rotWithShape="0">
              <a:srgbClr val="000000"/>
            </a:outerShdw>
          </a:effec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Font typeface="Arial" panose="020B0604020202020204" pitchFamily="34" charset="0"/>
              <a:buNone/>
            </a:pPr>
            <a:endParaRPr lang="en-US" altLang="en-US" sz="2800" dirty="0"/>
          </a:p>
        </p:txBody>
      </p:sp>
      <p:sp>
        <p:nvSpPr>
          <p:cNvPr id="21" name="Down Arrow 5" descr="It shows the accident consequence" title="arrow"/>
          <p:cNvSpPr>
            <a:spLocks noChangeArrowheads="1"/>
          </p:cNvSpPr>
          <p:nvPr/>
        </p:nvSpPr>
        <p:spPr bwMode="auto">
          <a:xfrm>
            <a:off x="3350012" y="4772898"/>
            <a:ext cx="261937" cy="283623"/>
          </a:xfrm>
          <a:prstGeom prst="downArrow">
            <a:avLst>
              <a:gd name="adj1" fmla="val 50000"/>
              <a:gd name="adj2" fmla="val 49991"/>
            </a:avLst>
          </a:prstGeom>
          <a:solidFill>
            <a:srgbClr val="00B8FF"/>
          </a:solidFill>
          <a:ln w="9525">
            <a:solidFill>
              <a:schemeClr val="tx1"/>
            </a:solidFill>
            <a:bevel/>
            <a:headEnd/>
            <a:tailEnd/>
          </a:ln>
          <a:effectLst>
            <a:outerShdw dist="17961" dir="2700000" algn="ctr" rotWithShape="0">
              <a:srgbClr val="000000"/>
            </a:outerShdw>
          </a:effec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Font typeface="Arial" panose="020B0604020202020204" pitchFamily="34" charset="0"/>
              <a:buNone/>
            </a:pPr>
            <a:endParaRPr lang="en-US" altLang="en-US" sz="2800" dirty="0"/>
          </a:p>
        </p:txBody>
      </p:sp>
      <p:sp>
        <p:nvSpPr>
          <p:cNvPr id="26" name="Rounded Rectangle 25"/>
          <p:cNvSpPr/>
          <p:nvPr/>
        </p:nvSpPr>
        <p:spPr>
          <a:xfrm>
            <a:off x="304800" y="4107674"/>
            <a:ext cx="8637926" cy="600144"/>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3200" dirty="0">
                <a:solidFill>
                  <a:schemeClr val="tx1"/>
                </a:solidFill>
                <a:latin typeface="Times New Roman" panose="02020603050405020304" pitchFamily="18" charset="0"/>
                <a:ea typeface="MS PGothic" panose="020B0600070205080204" pitchFamily="34" charset="-128"/>
              </a:rPr>
              <a:t>Cords run through sharp objects, doors or windows</a:t>
            </a:r>
            <a:endParaRPr lang="en-US" altLang="en-US" sz="3200" dirty="0">
              <a:solidFill>
                <a:schemeClr val="tx1"/>
              </a:solidFill>
            </a:endParaRPr>
          </a:p>
        </p:txBody>
      </p:sp>
      <p:pic>
        <p:nvPicPr>
          <p:cNvPr id="12" name="Picture 13" descr="It shows the hazards of cords passing through sharp objects" title="rectangl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920525" y="1981200"/>
            <a:ext cx="3075055" cy="19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ounded Rectangle 17" descr="It shows cords passing through a nail" title="location of sharper"/>
          <p:cNvSpPr>
            <a:spLocks noChangeArrowheads="1"/>
          </p:cNvSpPr>
          <p:nvPr/>
        </p:nvSpPr>
        <p:spPr bwMode="auto">
          <a:xfrm flipH="1">
            <a:off x="4315086" y="2906688"/>
            <a:ext cx="726986" cy="841523"/>
          </a:xfrm>
          <a:prstGeom prst="roundRect">
            <a:avLst>
              <a:gd name="adj" fmla="val 16667"/>
            </a:avLst>
          </a:prstGeom>
          <a:noFill/>
          <a:ln w="4762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SzPct val="100000"/>
              <a:buFont typeface="Times New Roman" panose="02020603050405020304" pitchFamily="18" charset="0"/>
              <a:buNone/>
            </a:pPr>
            <a:endParaRPr lang="en-US" altLang="en-US" dirty="0">
              <a:cs typeface="Arial" panose="020B0604020202020204" pitchFamily="34" charset="0"/>
            </a:endParaRPr>
          </a:p>
        </p:txBody>
      </p:sp>
      <p:sp>
        <p:nvSpPr>
          <p:cNvPr id="16" name="Rounded Rectangle 17" descr="It shows the location of cords passing through sharp objects" title="location of sharp objects"/>
          <p:cNvSpPr>
            <a:spLocks noChangeArrowheads="1"/>
          </p:cNvSpPr>
          <p:nvPr/>
        </p:nvSpPr>
        <p:spPr bwMode="auto">
          <a:xfrm flipH="1">
            <a:off x="3361578" y="2212780"/>
            <a:ext cx="726986" cy="841523"/>
          </a:xfrm>
          <a:prstGeom prst="roundRect">
            <a:avLst>
              <a:gd name="adj" fmla="val 16667"/>
            </a:avLst>
          </a:prstGeom>
          <a:noFill/>
          <a:ln w="4762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SzPct val="100000"/>
              <a:buFont typeface="Times New Roman" panose="02020603050405020304" pitchFamily="18" charset="0"/>
              <a:buNone/>
            </a:pPr>
            <a:endParaRPr lang="en-US" altLang="en-US" dirty="0">
              <a:cs typeface="Arial" panose="020B0604020202020204" pitchFamily="34" charset="0"/>
            </a:endParaRPr>
          </a:p>
        </p:txBody>
      </p:sp>
      <p:sp>
        <p:nvSpPr>
          <p:cNvPr id="19" name="Rectangle 18"/>
          <p:cNvSpPr/>
          <p:nvPr/>
        </p:nvSpPr>
        <p:spPr>
          <a:xfrm>
            <a:off x="3972740" y="1502487"/>
            <a:ext cx="970624" cy="1569660"/>
          </a:xfrm>
          <a:prstGeom prst="rect">
            <a:avLst/>
          </a:prstGeom>
        </p:spPr>
        <p:txBody>
          <a:bodyPr wrap="squar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
        <p:nvSpPr>
          <p:cNvPr id="20" name="Rectangle 19"/>
          <p:cNvSpPr/>
          <p:nvPr/>
        </p:nvSpPr>
        <p:spPr>
          <a:xfrm>
            <a:off x="5065752" y="2560219"/>
            <a:ext cx="970624" cy="1569660"/>
          </a:xfrm>
          <a:prstGeom prst="rect">
            <a:avLst/>
          </a:prstGeom>
        </p:spPr>
        <p:txBody>
          <a:bodyPr wrap="squar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Tree>
    <p:extLst>
      <p:ext uri="{BB962C8B-B14F-4D97-AF65-F5344CB8AC3E}">
        <p14:creationId xmlns:p14="http://schemas.microsoft.com/office/powerpoint/2010/main" val="1064578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503238"/>
            <a:ext cx="8229600"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Electrical Fire </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normAutofit/>
          </a:bodyPr>
          <a:lstStyle/>
          <a:p>
            <a:fld id="{CE4D45F6-FF50-4BC5-8A2D-899CD8EC2ED8}" type="slidenum">
              <a:rPr lang="en-US" smtClean="0"/>
              <a:t>53</a:t>
            </a:fld>
            <a:endParaRPr lang="en-US" dirty="0"/>
          </a:p>
        </p:txBody>
      </p:sp>
      <p:sp>
        <p:nvSpPr>
          <p:cNvPr id="16" name="Rectangle 6"/>
          <p:cNvSpPr>
            <a:spLocks noChangeArrowheads="1"/>
          </p:cNvSpPr>
          <p:nvPr/>
        </p:nvSpPr>
        <p:spPr bwMode="auto">
          <a:xfrm>
            <a:off x="76200" y="1056382"/>
            <a:ext cx="8763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0" lvl="1" indent="-457200">
              <a:buClr>
                <a:srgbClr val="0000FF"/>
              </a:buClr>
              <a:buFont typeface="Wingdings" panose="05000000000000000000" pitchFamily="2" charset="2"/>
              <a:buChar char="q"/>
            </a:pPr>
            <a:r>
              <a:rPr lang="en-US" sz="2800" b="1" dirty="0" smtClean="0">
                <a:latin typeface="Times New Roman" panose="02020603050405020304" pitchFamily="18" charset="0"/>
                <a:ea typeface="MS PGothic" panose="020B0600070205080204" pitchFamily="34" charset="-128"/>
                <a:cs typeface="AR PL UMing HK" charset="0"/>
              </a:rPr>
              <a:t> </a:t>
            </a:r>
            <a:r>
              <a:rPr lang="en-US" sz="3200" b="1" dirty="0" smtClean="0">
                <a:latin typeface="Times New Roman" panose="02020603050405020304" pitchFamily="18" charset="0"/>
                <a:ea typeface="MS PGothic" panose="020B0600070205080204" pitchFamily="34" charset="-128"/>
                <a:cs typeface="AR PL UMing HK" charset="0"/>
              </a:rPr>
              <a:t>Do </a:t>
            </a:r>
            <a:r>
              <a:rPr lang="en-US" sz="3200" b="1" dirty="0">
                <a:latin typeface="Times New Roman" panose="02020603050405020304" pitchFamily="18" charset="0"/>
                <a:ea typeface="MS PGothic" panose="020B0600070205080204" pitchFamily="34" charset="-128"/>
                <a:cs typeface="AR PL UMing HK" charset="0"/>
              </a:rPr>
              <a:t>n</a:t>
            </a:r>
            <a:r>
              <a:rPr lang="en-US" sz="3200" b="1" dirty="0" smtClean="0">
                <a:latin typeface="Times New Roman" panose="02020603050405020304" pitchFamily="18" charset="0"/>
                <a:ea typeface="MS PGothic" panose="020B0600070205080204" pitchFamily="34" charset="-128"/>
                <a:cs typeface="AR PL UMing HK" charset="0"/>
              </a:rPr>
              <a:t>ot put </a:t>
            </a:r>
            <a:r>
              <a:rPr lang="en-US" sz="3200" b="1" dirty="0">
                <a:latin typeface="Times New Roman" panose="02020603050405020304" pitchFamily="18" charset="0"/>
                <a:ea typeface="MS PGothic" panose="020B0600070205080204" pitchFamily="34" charset="-128"/>
                <a:cs typeface="AR PL UMing HK" charset="0"/>
              </a:rPr>
              <a:t>water on electrical </a:t>
            </a:r>
            <a:r>
              <a:rPr lang="en-US" sz="3200" b="1" dirty="0" smtClean="0">
                <a:latin typeface="Times New Roman" panose="02020603050405020304" pitchFamily="18" charset="0"/>
                <a:ea typeface="MS PGothic" panose="020B0600070205080204" pitchFamily="34" charset="-128"/>
                <a:cs typeface="AR PL UMing HK" charset="0"/>
              </a:rPr>
              <a:t>fire </a:t>
            </a:r>
          </a:p>
          <a:p>
            <a:pPr marL="857250" lvl="3" indent="-457200">
              <a:buClr>
                <a:srgbClr val="0000FF"/>
              </a:buClr>
              <a:buFont typeface="Wingdings" panose="05000000000000000000" pitchFamily="2" charset="2"/>
              <a:buChar char="§"/>
            </a:pPr>
            <a:r>
              <a:rPr lang="en-US" sz="3200" dirty="0" smtClean="0">
                <a:latin typeface="Times New Roman" panose="02020603050405020304" pitchFamily="18" charset="0"/>
                <a:ea typeface="MS PGothic" panose="020B0600070205080204" pitchFamily="34" charset="-128"/>
                <a:cs typeface="AR PL UMing HK" charset="0"/>
              </a:rPr>
              <a:t>electricity spreads to workers (electrical shock)</a:t>
            </a:r>
            <a:endParaRPr lang="en-US" sz="3200" dirty="0">
              <a:latin typeface="Times New Roman" panose="02020603050405020304" pitchFamily="18" charset="0"/>
              <a:ea typeface="MS PGothic" panose="020B0600070205080204" pitchFamily="34" charset="-128"/>
              <a:cs typeface="AR PL UMing HK" charset="0"/>
            </a:endParaRPr>
          </a:p>
        </p:txBody>
      </p:sp>
      <p:sp>
        <p:nvSpPr>
          <p:cNvPr id="26" name="Rectangle 6"/>
          <p:cNvSpPr>
            <a:spLocks noChangeArrowheads="1"/>
          </p:cNvSpPr>
          <p:nvPr/>
        </p:nvSpPr>
        <p:spPr bwMode="auto">
          <a:xfrm>
            <a:off x="76200" y="3017168"/>
            <a:ext cx="8382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0" lvl="1" indent="-457200">
              <a:buClr>
                <a:srgbClr val="0000FF"/>
              </a:buClr>
              <a:buFont typeface="Wingdings" panose="05000000000000000000" pitchFamily="2" charset="2"/>
              <a:buChar char="q"/>
            </a:pPr>
            <a:r>
              <a:rPr lang="en-US" sz="2800" dirty="0" smtClean="0">
                <a:latin typeface="Times New Roman" panose="02020603050405020304" pitchFamily="18" charset="0"/>
                <a:ea typeface="MS PGothic" panose="020B0600070205080204" pitchFamily="34" charset="-128"/>
                <a:cs typeface="AR PL UMing HK" charset="0"/>
              </a:rPr>
              <a:t> </a:t>
            </a:r>
            <a:r>
              <a:rPr lang="en-US" sz="3200" dirty="0" smtClean="0">
                <a:latin typeface="Times New Roman" panose="02020603050405020304" pitchFamily="18" charset="0"/>
                <a:ea typeface="MS PGothic" panose="020B0600070205080204" pitchFamily="34" charset="-128"/>
                <a:cs typeface="AR PL UMing HK" charset="0"/>
              </a:rPr>
              <a:t>Which fire extinguishers are for electrical fire?</a:t>
            </a:r>
          </a:p>
        </p:txBody>
      </p:sp>
      <p:sp>
        <p:nvSpPr>
          <p:cNvPr id="27" name="Rectangle 26"/>
          <p:cNvSpPr/>
          <p:nvPr/>
        </p:nvSpPr>
        <p:spPr>
          <a:xfrm>
            <a:off x="2447074" y="2178639"/>
            <a:ext cx="4049250" cy="584775"/>
          </a:xfrm>
          <a:prstGeom prst="rect">
            <a:avLst/>
          </a:prstGeom>
        </p:spPr>
        <p:txBody>
          <a:bodyPr wrap="none">
            <a:spAutoFit/>
          </a:bodyPr>
          <a:lstStyle/>
          <a:p>
            <a:r>
              <a:rPr lang="en-US" sz="3200" b="1" dirty="0" smtClean="0">
                <a:latin typeface="Times New Roman" panose="02020603050405020304" pitchFamily="18" charset="0"/>
                <a:ea typeface="MS PGothic" panose="020B0600070205080204" pitchFamily="34" charset="-128"/>
                <a:cs typeface="AR PL UMing HK" charset="0"/>
                <a:hlinkClick r:id="rId3"/>
              </a:rPr>
              <a:t>Video - Electrical Fire</a:t>
            </a:r>
            <a:endParaRPr lang="en-US" sz="3200" b="1" dirty="0"/>
          </a:p>
        </p:txBody>
      </p:sp>
      <p:pic>
        <p:nvPicPr>
          <p:cNvPr id="28" name="Picture 27" descr="It shows four extinguishers for electrical fire" title="fire extinguisher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4400" y="3527158"/>
            <a:ext cx="7649308" cy="2990487"/>
          </a:xfrm>
          <a:prstGeom prst="rect">
            <a:avLst/>
          </a:prstGeom>
        </p:spPr>
      </p:pic>
      <p:sp>
        <p:nvSpPr>
          <p:cNvPr id="29" name="Rectangle 28"/>
          <p:cNvSpPr>
            <a:spLocks noChangeArrowheads="1"/>
          </p:cNvSpPr>
          <p:nvPr/>
        </p:nvSpPr>
        <p:spPr bwMode="auto">
          <a:xfrm>
            <a:off x="1447800" y="5124217"/>
            <a:ext cx="86113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panose="020B0604020202020204" pitchFamily="34" charset="0"/>
              <a:buNone/>
            </a:pPr>
            <a:r>
              <a:rPr lang="en-US" altLang="en-US" sz="9600" b="1" dirty="0">
                <a:solidFill>
                  <a:srgbClr val="00B050"/>
                </a:solidFill>
                <a:latin typeface="Times New Roman" panose="02020603050405020304" pitchFamily="18" charset="0"/>
                <a:cs typeface="Times New Roman" panose="02020603050405020304" pitchFamily="18" charset="0"/>
              </a:rPr>
              <a:t>√</a:t>
            </a:r>
            <a:endParaRPr lang="en-US" altLang="en-US" sz="9600" b="1" dirty="0">
              <a:solidFill>
                <a:srgbClr val="00B050"/>
              </a:solidFill>
            </a:endParaRPr>
          </a:p>
        </p:txBody>
      </p:sp>
      <p:sp>
        <p:nvSpPr>
          <p:cNvPr id="30" name="Rectangle 12"/>
          <p:cNvSpPr>
            <a:spLocks noChangeArrowheads="1"/>
          </p:cNvSpPr>
          <p:nvPr/>
        </p:nvSpPr>
        <p:spPr bwMode="auto">
          <a:xfrm>
            <a:off x="5257800" y="5135940"/>
            <a:ext cx="86113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panose="020B0604020202020204" pitchFamily="34" charset="0"/>
              <a:buNone/>
            </a:pPr>
            <a:r>
              <a:rPr lang="en-US" altLang="en-US" sz="9600" b="1" dirty="0">
                <a:solidFill>
                  <a:srgbClr val="00B050"/>
                </a:solidFill>
                <a:latin typeface="Times New Roman" panose="02020603050405020304" pitchFamily="18" charset="0"/>
                <a:cs typeface="Times New Roman" panose="02020603050405020304" pitchFamily="18" charset="0"/>
              </a:rPr>
              <a:t>√</a:t>
            </a:r>
            <a:endParaRPr lang="en-US" altLang="en-US" sz="9600" b="1" dirty="0">
              <a:solidFill>
                <a:srgbClr val="00B050"/>
              </a:solidFill>
            </a:endParaRPr>
          </a:p>
        </p:txBody>
      </p:sp>
      <p:sp>
        <p:nvSpPr>
          <p:cNvPr id="31" name="Rectangle 30"/>
          <p:cNvSpPr/>
          <p:nvPr/>
        </p:nvSpPr>
        <p:spPr>
          <a:xfrm>
            <a:off x="3405107" y="4736932"/>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
        <p:nvSpPr>
          <p:cNvPr id="32" name="Rectangle 31"/>
          <p:cNvSpPr/>
          <p:nvPr/>
        </p:nvSpPr>
        <p:spPr>
          <a:xfrm>
            <a:off x="7312697" y="4736932"/>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Tree>
    <p:extLst>
      <p:ext uri="{BB962C8B-B14F-4D97-AF65-F5344CB8AC3E}">
        <p14:creationId xmlns:p14="http://schemas.microsoft.com/office/powerpoint/2010/main" val="3461853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9" grpId="0"/>
      <p:bldP spid="30" grpId="0"/>
      <p:bldP spid="31" grpId="0"/>
      <p:bldP spid="3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503238"/>
            <a:ext cx="8229600"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Electrical Explosion</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normAutofit/>
          </a:bodyPr>
          <a:lstStyle/>
          <a:p>
            <a:fld id="{CE4D45F6-FF50-4BC5-8A2D-899CD8EC2ED8}" type="slidenum">
              <a:rPr lang="en-US" smtClean="0"/>
              <a:t>54</a:t>
            </a:fld>
            <a:endParaRPr lang="en-US" dirty="0"/>
          </a:p>
        </p:txBody>
      </p:sp>
      <p:sp>
        <p:nvSpPr>
          <p:cNvPr id="12" name="Rectangle 11"/>
          <p:cNvSpPr/>
          <p:nvPr/>
        </p:nvSpPr>
        <p:spPr>
          <a:xfrm>
            <a:off x="400685" y="4868169"/>
            <a:ext cx="5060168" cy="584775"/>
          </a:xfrm>
          <a:prstGeom prst="rect">
            <a:avLst/>
          </a:prstGeom>
        </p:spPr>
        <p:txBody>
          <a:bodyPr wrap="none">
            <a:spAutoFit/>
          </a:bodyPr>
          <a:lstStyle/>
          <a:p>
            <a:pPr>
              <a:spcBef>
                <a:spcPct val="0"/>
              </a:spcBef>
            </a:pPr>
            <a:r>
              <a:rPr lang="en-US" altLang="zh-CN" sz="3200" b="1" dirty="0" smtClean="0">
                <a:solidFill>
                  <a:schemeClr val="tx2"/>
                </a:solidFill>
                <a:latin typeface="Times New Roman" panose="02020603050405020304" pitchFamily="18" charset="0"/>
                <a:hlinkClick r:id="rId3"/>
              </a:rPr>
              <a:t>Video - Electrical Explosion</a:t>
            </a:r>
            <a:endParaRPr lang="zh-CN" altLang="en-US" sz="3200" b="1" dirty="0">
              <a:solidFill>
                <a:schemeClr val="tx2"/>
              </a:solidFill>
              <a:latin typeface="Times New Roman" panose="02020603050405020304" pitchFamily="18" charset="0"/>
            </a:endParaRPr>
          </a:p>
        </p:txBody>
      </p:sp>
      <p:sp>
        <p:nvSpPr>
          <p:cNvPr id="13" name="Rectangle 6"/>
          <p:cNvSpPr>
            <a:spLocks noChangeArrowheads="1"/>
          </p:cNvSpPr>
          <p:nvPr/>
        </p:nvSpPr>
        <p:spPr bwMode="auto">
          <a:xfrm>
            <a:off x="152400" y="1069728"/>
            <a:ext cx="8839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0" lvl="1" indent="-457200">
              <a:buClr>
                <a:srgbClr val="0000FF"/>
              </a:buClr>
              <a:buFont typeface="Wingdings" panose="05000000000000000000" pitchFamily="2" charset="2"/>
              <a:buChar char="q"/>
            </a:pPr>
            <a:r>
              <a:rPr lang="en-US" sz="2800" dirty="0" smtClean="0">
                <a:latin typeface="Times New Roman" panose="02020603050405020304" pitchFamily="18" charset="0"/>
                <a:ea typeface="MS PGothic" panose="020B0600070205080204" pitchFamily="34" charset="-128"/>
                <a:cs typeface="AR PL UMing HK" charset="0"/>
              </a:rPr>
              <a:t> </a:t>
            </a:r>
            <a:r>
              <a:rPr lang="en-US" sz="3200" dirty="0" smtClean="0">
                <a:latin typeface="Times New Roman" panose="02020603050405020304" pitchFamily="18" charset="0"/>
                <a:ea typeface="MS PGothic" panose="020B0600070205080204" pitchFamily="34" charset="-128"/>
                <a:cs typeface="AR PL UMing HK" charset="0"/>
              </a:rPr>
              <a:t>Sudden release of energy when electricity ignites an explosive mixture of material</a:t>
            </a:r>
            <a:endParaRPr lang="en-US" sz="3200" dirty="0">
              <a:latin typeface="Times New Roman" panose="02020603050405020304" pitchFamily="18" charset="0"/>
              <a:ea typeface="MS PGothic" panose="020B0600070205080204" pitchFamily="34" charset="-128"/>
              <a:cs typeface="AR PL UMing HK" charset="0"/>
            </a:endParaRPr>
          </a:p>
        </p:txBody>
      </p:sp>
      <p:sp>
        <p:nvSpPr>
          <p:cNvPr id="14" name="Rectangle 13"/>
          <p:cNvSpPr/>
          <p:nvPr/>
        </p:nvSpPr>
        <p:spPr>
          <a:xfrm>
            <a:off x="152400" y="2986753"/>
            <a:ext cx="5638800" cy="1569660"/>
          </a:xfrm>
          <a:prstGeom prst="rect">
            <a:avLst/>
          </a:prstGeom>
        </p:spPr>
        <p:txBody>
          <a:bodyPr wrap="square">
            <a:spAutoFit/>
          </a:bodyPr>
          <a:lstStyle/>
          <a:p>
            <a:pPr marL="457200" indent="-457200">
              <a:buClr>
                <a:srgbClr val="0000FF"/>
              </a:buClr>
              <a:buFont typeface="Wingdings" panose="05000000000000000000" pitchFamily="2" charset="2"/>
              <a:buChar char="q"/>
            </a:pPr>
            <a:r>
              <a:rPr lang="en-US" sz="2800" dirty="0" smtClean="0">
                <a:latin typeface="Times New Roman" panose="02020603050405020304" pitchFamily="18" charset="0"/>
                <a:ea typeface="MS PGothic" panose="020B0600070205080204" pitchFamily="34" charset="-128"/>
                <a:cs typeface="AR PL UMing HK" charset="0"/>
              </a:rPr>
              <a:t> </a:t>
            </a:r>
            <a:r>
              <a:rPr lang="en-US" sz="3200" dirty="0" smtClean="0">
                <a:latin typeface="Times New Roman" panose="02020603050405020304" pitchFamily="18" charset="0"/>
                <a:ea typeface="MS PGothic" panose="020B0600070205080204" pitchFamily="34" charset="-128"/>
                <a:cs typeface="AR PL UMing HK" charset="0"/>
              </a:rPr>
              <a:t>Heat radiation, pressure wave</a:t>
            </a:r>
          </a:p>
          <a:p>
            <a:pPr marL="457200" indent="-457200">
              <a:buClr>
                <a:srgbClr val="0000FF"/>
              </a:buClr>
              <a:buFont typeface="Wingdings" panose="05000000000000000000" pitchFamily="2" charset="2"/>
              <a:buChar char="q"/>
            </a:pPr>
            <a:r>
              <a:rPr lang="en-US" sz="2800" dirty="0">
                <a:latin typeface="Times New Roman" panose="02020603050405020304" pitchFamily="18" charset="0"/>
                <a:ea typeface="MS PGothic" panose="020B0600070205080204" pitchFamily="34" charset="-128"/>
                <a:cs typeface="AR PL UMing HK" charset="0"/>
              </a:rPr>
              <a:t> </a:t>
            </a:r>
            <a:r>
              <a:rPr lang="en-US" sz="3200" dirty="0" smtClean="0">
                <a:latin typeface="Times New Roman" panose="02020603050405020304" pitchFamily="18" charset="0"/>
                <a:ea typeface="MS PGothic" panose="020B0600070205080204" pitchFamily="34" charset="-128"/>
                <a:cs typeface="AR PL UMing HK" charset="0"/>
              </a:rPr>
              <a:t>Molten or fragmented metal flies in all directions</a:t>
            </a:r>
            <a:endParaRPr lang="en-US" sz="3200" dirty="0">
              <a:latin typeface="Times New Roman" panose="02020603050405020304" pitchFamily="18" charset="0"/>
              <a:ea typeface="MS PGothic" panose="020B0600070205080204" pitchFamily="34" charset="-128"/>
              <a:cs typeface="AR PL UMing HK" charset="0"/>
            </a:endParaRPr>
          </a:p>
        </p:txBody>
      </p:sp>
      <p:pic>
        <p:nvPicPr>
          <p:cNvPr id="15" name="Picture 14" descr="This is a picture for fire explosion" title="fire explosion"/>
          <p:cNvPicPr>
            <a:picLocks noChangeAspect="1"/>
          </p:cNvPicPr>
          <p:nvPr/>
        </p:nvPicPr>
        <p:blipFill>
          <a:blip r:embed="rId4"/>
          <a:stretch>
            <a:fillRect/>
          </a:stretch>
        </p:blipFill>
        <p:spPr>
          <a:xfrm>
            <a:off x="5791200" y="1693241"/>
            <a:ext cx="3048000" cy="4475238"/>
          </a:xfrm>
          <a:prstGeom prst="rect">
            <a:avLst/>
          </a:prstGeom>
        </p:spPr>
      </p:pic>
      <p:sp>
        <p:nvSpPr>
          <p:cNvPr id="17" name="Rectangle 23"/>
          <p:cNvSpPr>
            <a:spLocks noChangeArrowheads="1"/>
          </p:cNvSpPr>
          <p:nvPr/>
        </p:nvSpPr>
        <p:spPr bwMode="auto">
          <a:xfrm>
            <a:off x="1924349" y="6168479"/>
            <a:ext cx="6705600"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742950" indent="-28575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defTabSz="4572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a:lnSpc>
                <a:spcPct val="100000"/>
              </a:lnSpc>
              <a:spcBef>
                <a:spcPct val="0"/>
              </a:spcBef>
              <a:buNone/>
            </a:pPr>
            <a:r>
              <a:rPr lang="en-US" altLang="en-US" sz="1900" dirty="0">
                <a:latin typeface="Times New Roman" panose="02020603050405020304" pitchFamily="18" charset="0"/>
                <a:cs typeface="Times New Roman" panose="02020603050405020304" pitchFamily="18" charset="0"/>
              </a:rPr>
              <a:t>Picture </a:t>
            </a:r>
            <a:r>
              <a:rPr lang="en-US" altLang="en-US" sz="1900" dirty="0" smtClean="0">
                <a:latin typeface="Times New Roman" panose="02020603050405020304" pitchFamily="18" charset="0"/>
                <a:cs typeface="Times New Roman" panose="02020603050405020304" pitchFamily="18" charset="0"/>
              </a:rPr>
              <a:t>Source: https</a:t>
            </a:r>
            <a:r>
              <a:rPr lang="en-US" altLang="en-US" sz="1900" dirty="0">
                <a:latin typeface="Times New Roman" panose="02020603050405020304" pitchFamily="18" charset="0"/>
                <a:cs typeface="Times New Roman" panose="02020603050405020304" pitchFamily="18" charset="0"/>
              </a:rPr>
              <a:t>://</a:t>
            </a:r>
            <a:r>
              <a:rPr lang="en-US" altLang="en-US" sz="1900" dirty="0" smtClean="0">
                <a:latin typeface="Times New Roman" panose="02020603050405020304" pitchFamily="18" charset="0"/>
                <a:cs typeface="Times New Roman" panose="02020603050405020304" pitchFamily="18" charset="0"/>
              </a:rPr>
              <a:t>www.youtube.com/watch?v=cH9Zfq6zjgY</a:t>
            </a:r>
            <a:endParaRPr lang="en-US" altLang="en-US" sz="19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6752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503238"/>
            <a:ext cx="8229600"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Training Modules Agenda </a:t>
            </a:r>
            <a:endParaRPr lang="en-US" altLang="en-US" dirty="0" smtClean="0"/>
          </a:p>
        </p:txBody>
      </p:sp>
      <p:sp>
        <p:nvSpPr>
          <p:cNvPr id="11" name="Content Placeholder 2"/>
          <p:cNvSpPr>
            <a:spLocks noGrp="1"/>
          </p:cNvSpPr>
          <p:nvPr>
            <p:ph idx="1"/>
          </p:nvPr>
        </p:nvSpPr>
        <p:spPr>
          <a:xfrm>
            <a:off x="457200" y="1244025"/>
            <a:ext cx="8305800" cy="1219200"/>
          </a:xfrm>
        </p:spPr>
        <p:txBody>
          <a:bodyPr>
            <a:normAutofit/>
          </a:bodyPr>
          <a:lstStyle/>
          <a:p>
            <a:pPr algn="just">
              <a:buClr>
                <a:schemeClr val="bg1">
                  <a:lumMod val="75000"/>
                </a:schemeClr>
              </a:buClr>
              <a:buFont typeface="Wingdings" panose="05000000000000000000" pitchFamily="2" charset="2"/>
              <a:buChar char="q"/>
            </a:pPr>
            <a:r>
              <a:rPr lang="en-US" altLang="en-US" sz="2800" dirty="0" smtClean="0">
                <a:solidFill>
                  <a:schemeClr val="bg1">
                    <a:lumMod val="75000"/>
                  </a:schemeClr>
                </a:solidFill>
                <a:latin typeface="Times New Roman" panose="02020603050405020304" pitchFamily="18" charset="0"/>
                <a:cs typeface="Times New Roman" panose="02020603050405020304" pitchFamily="18" charset="0"/>
              </a:rPr>
              <a:t> </a:t>
            </a:r>
            <a:r>
              <a:rPr lang="en-US" altLang="en-US" dirty="0" smtClean="0">
                <a:solidFill>
                  <a:schemeClr val="bg1">
                    <a:lumMod val="75000"/>
                  </a:schemeClr>
                </a:solidFill>
                <a:latin typeface="Times New Roman" panose="02020603050405020304" pitchFamily="18" charset="0"/>
                <a:cs typeface="Times New Roman" panose="02020603050405020304" pitchFamily="18" charset="0"/>
              </a:rPr>
              <a:t>Section 1: Basic Terms and Case Study</a:t>
            </a:r>
          </a:p>
          <a:p>
            <a:pPr algn="just">
              <a:buClr>
                <a:schemeClr val="bg1">
                  <a:lumMod val="75000"/>
                </a:schemeClr>
              </a:buClr>
              <a:buFont typeface="Wingdings" panose="05000000000000000000" pitchFamily="2" charset="2"/>
              <a:buChar char="q"/>
            </a:pPr>
            <a:r>
              <a:rPr lang="en-US" altLang="en-US" sz="2800" dirty="0" smtClean="0">
                <a:solidFill>
                  <a:schemeClr val="bg1">
                    <a:lumMod val="75000"/>
                  </a:schemeClr>
                </a:solidFill>
                <a:latin typeface="Times New Roman" panose="02020603050405020304" pitchFamily="18" charset="0"/>
                <a:cs typeface="Times New Roman" panose="02020603050405020304" pitchFamily="18" charset="0"/>
              </a:rPr>
              <a:t> </a:t>
            </a:r>
            <a:r>
              <a:rPr lang="en-US" altLang="en-US" dirty="0" smtClean="0">
                <a:solidFill>
                  <a:schemeClr val="bg1">
                    <a:lumMod val="75000"/>
                  </a:schemeClr>
                </a:solidFill>
                <a:latin typeface="Times New Roman" panose="02020603050405020304" pitchFamily="18" charset="0"/>
                <a:cs typeface="Times New Roman" panose="02020603050405020304" pitchFamily="18" charset="0"/>
              </a:rPr>
              <a:t>Section 2: Electrical Hazards (BESAFE)</a:t>
            </a:r>
          </a:p>
        </p:txBody>
      </p:sp>
      <p:sp>
        <p:nvSpPr>
          <p:cNvPr id="2" name="Slide Number Placeholder 1"/>
          <p:cNvSpPr>
            <a:spLocks noGrp="1"/>
          </p:cNvSpPr>
          <p:nvPr>
            <p:ph type="sldNum" sz="quarter" idx="12"/>
          </p:nvPr>
        </p:nvSpPr>
        <p:spPr>
          <a:xfrm>
            <a:off x="7086600" y="6299200"/>
            <a:ext cx="2057400" cy="365125"/>
          </a:xfrm>
        </p:spPr>
        <p:txBody>
          <a:bodyPr>
            <a:normAutofit/>
          </a:bodyPr>
          <a:lstStyle/>
          <a:p>
            <a:fld id="{CE4D45F6-FF50-4BC5-8A2D-899CD8EC2ED8}" type="slidenum">
              <a:rPr lang="en-US" smtClean="0"/>
              <a:t>55</a:t>
            </a:fld>
            <a:endParaRPr lang="en-US" dirty="0"/>
          </a:p>
        </p:txBody>
      </p:sp>
      <p:sp>
        <p:nvSpPr>
          <p:cNvPr id="16" name="Rectangle 15"/>
          <p:cNvSpPr/>
          <p:nvPr/>
        </p:nvSpPr>
        <p:spPr>
          <a:xfrm>
            <a:off x="462156" y="2598898"/>
            <a:ext cx="8300843" cy="3293209"/>
          </a:xfrm>
          <a:prstGeom prst="rect">
            <a:avLst/>
          </a:prstGeom>
        </p:spPr>
        <p:txBody>
          <a:bodyPr wrap="square">
            <a:spAutoFit/>
          </a:bodyPr>
          <a:lstStyle/>
          <a:p>
            <a:pPr algn="just">
              <a:buClr>
                <a:srgbClr val="0000FF"/>
              </a:buClr>
              <a:buFont typeface="Wingdings" panose="05000000000000000000" pitchFamily="2" charset="2"/>
              <a:buChar char="q"/>
            </a:pPr>
            <a:r>
              <a:rPr lang="en-US" altLang="en-US" sz="2800" dirty="0">
                <a:solidFill>
                  <a:schemeClr val="bg1">
                    <a:lumMod val="75000"/>
                  </a:schemeClr>
                </a:solidFill>
                <a:latin typeface="Times New Roman" panose="02020603050405020304" pitchFamily="18" charset="0"/>
                <a:cs typeface="Times New Roman" panose="02020603050405020304" pitchFamily="18" charset="0"/>
              </a:rPr>
              <a:t> </a:t>
            </a:r>
            <a:r>
              <a:rPr lang="en-US" altLang="en-US" sz="3200" dirty="0" smtClean="0">
                <a:latin typeface="Times New Roman" panose="02020603050405020304" pitchFamily="18" charset="0"/>
                <a:cs typeface="Times New Roman" panose="02020603050405020304" pitchFamily="18" charset="0"/>
              </a:rPr>
              <a:t>Section </a:t>
            </a:r>
            <a:r>
              <a:rPr lang="en-US" altLang="en-US" sz="3200" dirty="0">
                <a:latin typeface="Times New Roman" panose="02020603050405020304" pitchFamily="18" charset="0"/>
                <a:cs typeface="Times New Roman" panose="02020603050405020304" pitchFamily="18" charset="0"/>
              </a:rPr>
              <a:t>3: </a:t>
            </a:r>
            <a:r>
              <a:rPr lang="en-US" altLang="en-US" sz="3200" dirty="0" smtClean="0">
                <a:latin typeface="Times New Roman" panose="02020603050405020304" pitchFamily="18" charset="0"/>
                <a:cs typeface="Times New Roman" panose="02020603050405020304" pitchFamily="18" charset="0"/>
              </a:rPr>
              <a:t>Electrical </a:t>
            </a:r>
            <a:r>
              <a:rPr lang="en-US" altLang="en-US" sz="3200" dirty="0">
                <a:latin typeface="Times New Roman" panose="02020603050405020304" pitchFamily="18" charset="0"/>
                <a:cs typeface="Times New Roman" panose="02020603050405020304" pitchFamily="18" charset="0"/>
              </a:rPr>
              <a:t>Incidents in Construction</a:t>
            </a:r>
          </a:p>
          <a:p>
            <a:pPr lvl="1" algn="just">
              <a:buClr>
                <a:srgbClr val="3333FF"/>
              </a:buClr>
              <a:buFont typeface="Wingdings" panose="05000000000000000000" pitchFamily="2" charset="2"/>
              <a:buChar char="§"/>
            </a:pPr>
            <a:r>
              <a:rPr lang="en-US" altLang="en-US" sz="3200" dirty="0">
                <a:solidFill>
                  <a:schemeClr val="bg1">
                    <a:lumMod val="75000"/>
                  </a:schemeClr>
                </a:solidFill>
                <a:latin typeface="Times New Roman" panose="02020603050405020304" pitchFamily="18" charset="0"/>
                <a:cs typeface="Times New Roman" panose="02020603050405020304" pitchFamily="18" charset="0"/>
              </a:rPr>
              <a:t> </a:t>
            </a:r>
            <a:r>
              <a:rPr lang="en-US" altLang="en-US" sz="2800" dirty="0">
                <a:latin typeface="Times New Roman" panose="02020603050405020304" pitchFamily="18" charset="0"/>
                <a:cs typeface="Times New Roman" panose="02020603050405020304" pitchFamily="18" charset="0"/>
              </a:rPr>
              <a:t>Contact with Power Lines</a:t>
            </a:r>
          </a:p>
          <a:p>
            <a:pPr lvl="1" algn="just">
              <a:buClr>
                <a:srgbClr val="3333FF"/>
              </a:buClr>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 </a:t>
            </a:r>
            <a:r>
              <a:rPr lang="en-US" altLang="en-US" sz="2800" dirty="0" smtClean="0">
                <a:latin typeface="Times New Roman" panose="02020603050405020304" pitchFamily="18" charset="0"/>
                <a:cs typeface="Times New Roman" panose="02020603050405020304" pitchFamily="18" charset="0"/>
              </a:rPr>
              <a:t>Lack </a:t>
            </a:r>
            <a:r>
              <a:rPr lang="en-US" altLang="en-US" sz="2800" dirty="0">
                <a:latin typeface="Times New Roman" panose="02020603050405020304" pitchFamily="18" charset="0"/>
                <a:cs typeface="Times New Roman" panose="02020603050405020304" pitchFamily="18" charset="0"/>
              </a:rPr>
              <a:t>of Ground-Fault Protection</a:t>
            </a:r>
          </a:p>
          <a:p>
            <a:pPr lvl="1" algn="just">
              <a:buClr>
                <a:srgbClr val="3333FF"/>
              </a:buClr>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 Path to Ground Missing or Discontinuous</a:t>
            </a:r>
          </a:p>
          <a:p>
            <a:pPr lvl="1" algn="just">
              <a:buClr>
                <a:srgbClr val="3333FF"/>
              </a:buClr>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 Equipment Not Used in Manner Prescribed</a:t>
            </a:r>
          </a:p>
          <a:p>
            <a:pPr lvl="1" algn="just">
              <a:buClr>
                <a:srgbClr val="3333FF"/>
              </a:buClr>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 Improper Use of Extension </a:t>
            </a:r>
            <a:r>
              <a:rPr lang="en-US" altLang="en-US" sz="2800" dirty="0" smtClean="0">
                <a:latin typeface="Times New Roman" panose="02020603050405020304" pitchFamily="18" charset="0"/>
                <a:cs typeface="Times New Roman" panose="02020603050405020304" pitchFamily="18" charset="0"/>
              </a:rPr>
              <a:t>or </a:t>
            </a:r>
            <a:r>
              <a:rPr lang="en-US" altLang="en-US" sz="2800" dirty="0">
                <a:latin typeface="Times New Roman" panose="02020603050405020304" pitchFamily="18" charset="0"/>
                <a:cs typeface="Times New Roman" panose="02020603050405020304" pitchFamily="18" charset="0"/>
              </a:rPr>
              <a:t>Flexible </a:t>
            </a:r>
            <a:r>
              <a:rPr lang="en-US" altLang="en-US" sz="2800" dirty="0" smtClean="0">
                <a:latin typeface="Times New Roman" panose="02020603050405020304" pitchFamily="18" charset="0"/>
                <a:cs typeface="Times New Roman" panose="02020603050405020304" pitchFamily="18" charset="0"/>
              </a:rPr>
              <a:t>Cords</a:t>
            </a:r>
          </a:p>
          <a:p>
            <a:pPr lvl="1" algn="just">
              <a:buClr>
                <a:srgbClr val="3333FF"/>
              </a:buClr>
              <a:buFont typeface="Wingdings" panose="05000000000000000000" pitchFamily="2" charset="2"/>
              <a:buChar char="§"/>
            </a:pPr>
            <a:r>
              <a:rPr lang="en-US" altLang="en-US" sz="2800" dirty="0">
                <a:latin typeface="Times New Roman" panose="02020603050405020304" pitchFamily="18" charset="0"/>
                <a:cs typeface="Times New Roman" panose="02020603050405020304" pitchFamily="18" charset="0"/>
              </a:rPr>
              <a:t> </a:t>
            </a:r>
            <a:r>
              <a:rPr lang="en-US" altLang="en-US" sz="2800" dirty="0" smtClean="0">
                <a:latin typeface="Times New Roman" panose="02020603050405020304" pitchFamily="18" charset="0"/>
                <a:cs typeface="Times New Roman" panose="02020603050405020304" pitchFamily="18" charset="0"/>
              </a:rPr>
              <a:t>Contact with Energized Sources</a:t>
            </a:r>
            <a:endParaRPr lang="en-US" altLang="en-US" sz="3200" dirty="0">
              <a:latin typeface="Times New Roman" panose="02020603050405020304" pitchFamily="18" charset="0"/>
              <a:cs typeface="Times New Roman" panose="02020603050405020304" pitchFamily="18" charset="0"/>
            </a:endParaRPr>
          </a:p>
        </p:txBody>
      </p:sp>
      <p:sp>
        <p:nvSpPr>
          <p:cNvPr id="18" name="Rectangle 17"/>
          <p:cNvSpPr/>
          <p:nvPr/>
        </p:nvSpPr>
        <p:spPr>
          <a:xfrm>
            <a:off x="520094" y="5816025"/>
            <a:ext cx="7252306" cy="584775"/>
          </a:xfrm>
          <a:prstGeom prst="rect">
            <a:avLst/>
          </a:prstGeom>
        </p:spPr>
        <p:txBody>
          <a:bodyPr wrap="none">
            <a:spAutoFit/>
          </a:bodyPr>
          <a:lstStyle/>
          <a:p>
            <a:pPr algn="just">
              <a:buClr>
                <a:schemeClr val="bg1">
                  <a:lumMod val="75000"/>
                </a:schemeClr>
              </a:buClr>
              <a:buFont typeface="Wingdings" panose="05000000000000000000" pitchFamily="2" charset="2"/>
              <a:buChar char="q"/>
            </a:pPr>
            <a:r>
              <a:rPr lang="en-US" altLang="en-US" sz="2800" dirty="0">
                <a:solidFill>
                  <a:schemeClr val="bg1">
                    <a:lumMod val="75000"/>
                  </a:schemeClr>
                </a:solidFill>
                <a:latin typeface="Times New Roman" panose="02020603050405020304" pitchFamily="18" charset="0"/>
                <a:cs typeface="Times New Roman" panose="02020603050405020304" pitchFamily="18" charset="0"/>
              </a:rPr>
              <a:t> </a:t>
            </a:r>
            <a:r>
              <a:rPr lang="en-US" altLang="en-US" sz="3200" dirty="0">
                <a:solidFill>
                  <a:schemeClr val="bg1">
                    <a:lumMod val="75000"/>
                  </a:schemeClr>
                </a:solidFill>
                <a:latin typeface="Times New Roman" panose="02020603050405020304" pitchFamily="18" charset="0"/>
                <a:cs typeface="Times New Roman" panose="02020603050405020304" pitchFamily="18" charset="0"/>
              </a:rPr>
              <a:t>Section 4: Electrical Hazards Prevention</a:t>
            </a:r>
          </a:p>
        </p:txBody>
      </p:sp>
    </p:spTree>
    <p:extLst>
      <p:ext uri="{BB962C8B-B14F-4D97-AF65-F5344CB8AC3E}">
        <p14:creationId xmlns:p14="http://schemas.microsoft.com/office/powerpoint/2010/main" val="133724027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76199" y="579438"/>
            <a:ext cx="8819147"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Incident 1: Contact with Power Lines</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normAutofit/>
          </a:bodyPr>
          <a:lstStyle/>
          <a:p>
            <a:fld id="{CE4D45F6-FF50-4BC5-8A2D-899CD8EC2ED8}" type="slidenum">
              <a:rPr lang="en-US" smtClean="0"/>
              <a:t>56</a:t>
            </a:fld>
            <a:endParaRPr lang="en-US" dirty="0"/>
          </a:p>
        </p:txBody>
      </p:sp>
      <p:sp>
        <p:nvSpPr>
          <p:cNvPr id="15" name="Rectangle 2"/>
          <p:cNvSpPr>
            <a:spLocks noChangeArrowheads="1"/>
          </p:cNvSpPr>
          <p:nvPr/>
        </p:nvSpPr>
        <p:spPr bwMode="auto">
          <a:xfrm>
            <a:off x="152400" y="1295400"/>
            <a:ext cx="88011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eaLnBrk="1" hangingPunct="1">
              <a:buClr>
                <a:srgbClr val="0000FF"/>
              </a:buClr>
              <a:buFont typeface="Wingdings" panose="05000000000000000000" pitchFamily="2" charset="2"/>
              <a:buChar char="q"/>
            </a:pPr>
            <a:r>
              <a:rPr lang="en-US" altLang="en-US" sz="2800" b="1" dirty="0" smtClean="0">
                <a:latin typeface="Times New Roman" panose="02020603050405020304" pitchFamily="18" charset="0"/>
                <a:ea typeface="MS PGothic" panose="020B0600070205080204" pitchFamily="34" charset="-128"/>
              </a:rPr>
              <a:t> </a:t>
            </a:r>
            <a:r>
              <a:rPr lang="en-US" altLang="en-US" sz="3200" b="1" dirty="0" smtClean="0">
                <a:latin typeface="Times New Roman" panose="02020603050405020304" pitchFamily="18" charset="0"/>
                <a:ea typeface="MS PGothic" panose="020B0600070205080204" pitchFamily="34" charset="-128"/>
              </a:rPr>
              <a:t>Q9</a:t>
            </a:r>
            <a:r>
              <a:rPr lang="en-US" altLang="en-US" sz="3200" dirty="0" smtClean="0">
                <a:latin typeface="Times New Roman" panose="02020603050405020304" pitchFamily="18" charset="0"/>
                <a:ea typeface="MS PGothic" panose="020B0600070205080204" pitchFamily="34" charset="-128"/>
              </a:rPr>
              <a:t>: What are potential </a:t>
            </a:r>
            <a:r>
              <a:rPr lang="en-US" altLang="en-US" sz="3200" dirty="0">
                <a:latin typeface="Times New Roman" panose="02020603050405020304" pitchFamily="18" charset="0"/>
                <a:ea typeface="MS PGothic" panose="020B0600070205080204" pitchFamily="34" charset="-128"/>
              </a:rPr>
              <a:t>electrical hazards </a:t>
            </a:r>
            <a:r>
              <a:rPr lang="en-US" altLang="en-US" sz="3200" dirty="0" smtClean="0">
                <a:latin typeface="Times New Roman" panose="02020603050405020304" pitchFamily="18" charset="0"/>
                <a:ea typeface="MS PGothic" panose="020B0600070205080204" pitchFamily="34" charset="-128"/>
              </a:rPr>
              <a:t>below?</a:t>
            </a:r>
            <a:endParaRPr lang="en-US" altLang="en-US" sz="2800" dirty="0">
              <a:latin typeface="Times New Roman" panose="02020603050405020304" pitchFamily="18" charset="0"/>
              <a:ea typeface="MS PGothic" panose="020B0600070205080204" pitchFamily="34" charset="-128"/>
            </a:endParaRPr>
          </a:p>
        </p:txBody>
      </p:sp>
      <p:sp>
        <p:nvSpPr>
          <p:cNvPr id="17" name="Rectangle 7"/>
          <p:cNvSpPr>
            <a:spLocks noChangeArrowheads="1"/>
          </p:cNvSpPr>
          <p:nvPr/>
        </p:nvSpPr>
        <p:spPr bwMode="auto">
          <a:xfrm>
            <a:off x="4419600" y="2743200"/>
            <a:ext cx="4495800" cy="344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just" eaLnBrk="1" hangingPunct="1">
              <a:buClr>
                <a:srgbClr val="3333FF"/>
              </a:buClr>
              <a:buFont typeface="Arial" panose="020B0604020202020204" pitchFamily="34" charset="0"/>
              <a:buNone/>
            </a:pPr>
            <a:r>
              <a:rPr lang="en-US" altLang="en-US" sz="3200" b="1" dirty="0">
                <a:latin typeface="Times New Roman" panose="02020603050405020304" pitchFamily="18" charset="0"/>
                <a:cs typeface="Times New Roman" panose="02020603050405020304" pitchFamily="18" charset="0"/>
              </a:rPr>
              <a:t>Answer</a:t>
            </a:r>
            <a:r>
              <a:rPr lang="en-US" altLang="en-US" sz="3200" dirty="0">
                <a:latin typeface="Times New Roman" panose="02020603050405020304" pitchFamily="18" charset="0"/>
                <a:cs typeface="Times New Roman" panose="02020603050405020304" pitchFamily="18" charset="0"/>
              </a:rPr>
              <a:t>: </a:t>
            </a:r>
            <a:endParaRPr lang="en-US" altLang="en-US" sz="3200" dirty="0" smtClean="0">
              <a:latin typeface="Times New Roman" panose="02020603050405020304" pitchFamily="18" charset="0"/>
              <a:cs typeface="Times New Roman" panose="02020603050405020304" pitchFamily="18" charset="0"/>
            </a:endParaRPr>
          </a:p>
          <a:p>
            <a:pPr algn="just" eaLnBrk="1" hangingPunct="1">
              <a:buClr>
                <a:srgbClr val="3333FF"/>
              </a:buClr>
              <a:buFont typeface="Arial" panose="020B0604020202020204" pitchFamily="34" charset="0"/>
              <a:buNone/>
            </a:pPr>
            <a:endParaRPr lang="en-US" altLang="en-US" sz="3200" dirty="0">
              <a:latin typeface="Times New Roman" panose="02020603050405020304" pitchFamily="18" charset="0"/>
              <a:cs typeface="Times New Roman" panose="02020603050405020304" pitchFamily="18" charset="0"/>
            </a:endParaRPr>
          </a:p>
          <a:p>
            <a:pPr algn="just" eaLnBrk="1" hangingPunct="1">
              <a:buClr>
                <a:srgbClr val="3333FF"/>
              </a:buClr>
              <a:buFont typeface="Arial" panose="020B0604020202020204" pitchFamily="34" charset="0"/>
              <a:buNone/>
            </a:pPr>
            <a:r>
              <a:rPr lang="en-US" altLang="en-US" sz="3200" dirty="0" smtClean="0">
                <a:latin typeface="Times New Roman" panose="02020603050405020304" pitchFamily="18" charset="0"/>
                <a:cs typeface="Times New Roman" panose="02020603050405020304" pitchFamily="18" charset="0"/>
              </a:rPr>
              <a:t>Never spraying water </a:t>
            </a:r>
            <a:r>
              <a:rPr lang="en-US" altLang="en-US" sz="3200" dirty="0">
                <a:latin typeface="Times New Roman" panose="02020603050405020304" pitchFamily="18" charset="0"/>
                <a:cs typeface="Times New Roman" panose="02020603050405020304" pitchFamily="18" charset="0"/>
              </a:rPr>
              <a:t>near power lines. </a:t>
            </a:r>
            <a:endParaRPr lang="en-US" altLang="en-US" sz="3200" dirty="0" smtClean="0">
              <a:latin typeface="Times New Roman" panose="02020603050405020304" pitchFamily="18" charset="0"/>
              <a:cs typeface="Times New Roman" panose="02020603050405020304" pitchFamily="18" charset="0"/>
            </a:endParaRPr>
          </a:p>
          <a:p>
            <a:pPr algn="just" eaLnBrk="1" hangingPunct="1">
              <a:buClr>
                <a:srgbClr val="3333FF"/>
              </a:buClr>
              <a:buFont typeface="Arial" panose="020B0604020202020204" pitchFamily="34" charset="0"/>
              <a:buNone/>
            </a:pPr>
            <a:endParaRPr lang="en-US" altLang="en-US" sz="3200" dirty="0">
              <a:latin typeface="Times New Roman" panose="02020603050405020304" pitchFamily="18" charset="0"/>
              <a:cs typeface="Times New Roman" panose="02020603050405020304" pitchFamily="18" charset="0"/>
            </a:endParaRPr>
          </a:p>
          <a:p>
            <a:pPr algn="just" eaLnBrk="1" hangingPunct="1">
              <a:buClr>
                <a:srgbClr val="3333FF"/>
              </a:buClr>
              <a:buFont typeface="Arial" panose="020B0604020202020204" pitchFamily="34" charset="0"/>
              <a:buNone/>
            </a:pPr>
            <a:r>
              <a:rPr lang="en-US" altLang="en-US" sz="3200" dirty="0">
                <a:latin typeface="Times New Roman" panose="02020603050405020304" pitchFamily="18" charset="0"/>
                <a:cs typeface="Times New Roman" panose="02020603050405020304" pitchFamily="18" charset="0"/>
              </a:rPr>
              <a:t>A</a:t>
            </a:r>
            <a:r>
              <a:rPr lang="en-US" altLang="en-US" sz="3200" dirty="0" smtClean="0">
                <a:latin typeface="Times New Roman" panose="02020603050405020304" pitchFamily="18" charset="0"/>
                <a:cs typeface="Times New Roman" panose="02020603050405020304" pitchFamily="18" charset="0"/>
              </a:rPr>
              <a:t> </a:t>
            </a:r>
            <a:r>
              <a:rPr lang="en-US" altLang="en-US" sz="3200" dirty="0">
                <a:latin typeface="Times New Roman" panose="02020603050405020304" pitchFamily="18" charset="0"/>
                <a:cs typeface="Times New Roman" panose="02020603050405020304" pitchFamily="18" charset="0"/>
              </a:rPr>
              <a:t>circuit may be formed and shock </a:t>
            </a:r>
            <a:r>
              <a:rPr lang="en-US" altLang="en-US" sz="3200" dirty="0" smtClean="0">
                <a:latin typeface="Times New Roman" panose="02020603050405020304" pitchFamily="18" charset="0"/>
                <a:cs typeface="Times New Roman" panose="02020603050405020304" pitchFamily="18" charset="0"/>
              </a:rPr>
              <a:t>persons</a:t>
            </a:r>
            <a:endParaRPr lang="en-US" altLang="en-US" sz="3200" dirty="0">
              <a:latin typeface="Times New Roman" panose="02020603050405020304" pitchFamily="18" charset="0"/>
              <a:cs typeface="Times New Roman" panose="02020603050405020304" pitchFamily="18" charset="0"/>
            </a:endParaRPr>
          </a:p>
        </p:txBody>
      </p:sp>
      <p:sp>
        <p:nvSpPr>
          <p:cNvPr id="19" name="Rectangle 13"/>
          <p:cNvSpPr>
            <a:spLocks noChangeArrowheads="1"/>
          </p:cNvSpPr>
          <p:nvPr/>
        </p:nvSpPr>
        <p:spPr bwMode="auto">
          <a:xfrm>
            <a:off x="2895600" y="2758207"/>
            <a:ext cx="88678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panose="020B0604020202020204" pitchFamily="34" charset="0"/>
              <a:buNone/>
            </a:pPr>
            <a:r>
              <a:rPr lang="en-US" altLang="en-US" sz="9600" b="1" dirty="0">
                <a:solidFill>
                  <a:srgbClr val="FF0000"/>
                </a:solidFill>
                <a:latin typeface="Times New Roman" panose="02020603050405020304" pitchFamily="18" charset="0"/>
                <a:cs typeface="Times New Roman" panose="02020603050405020304" pitchFamily="18" charset="0"/>
              </a:rPr>
              <a:t>×</a:t>
            </a:r>
            <a:endParaRPr lang="en-US" altLang="en-US" sz="9600" b="1" dirty="0">
              <a:solidFill>
                <a:srgbClr val="FF0000"/>
              </a:solidFill>
            </a:endParaRPr>
          </a:p>
        </p:txBody>
      </p:sp>
      <p:pic>
        <p:nvPicPr>
          <p:cNvPr id="20" name="Picture 19" descr="It illlustrates water spray to overhead power line" title="spray to power lin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200" y="1981200"/>
            <a:ext cx="4269994" cy="3703407"/>
          </a:xfrm>
          <a:prstGeom prst="rect">
            <a:avLst/>
          </a:prstGeom>
        </p:spPr>
      </p:pic>
    </p:spTree>
    <p:extLst>
      <p:ext uri="{BB962C8B-B14F-4D97-AF65-F5344CB8AC3E}">
        <p14:creationId xmlns:p14="http://schemas.microsoft.com/office/powerpoint/2010/main" val="3965905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76199" y="579438"/>
            <a:ext cx="8819147"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Incident 1:  Contact with Power Lines</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normAutofit/>
          </a:bodyPr>
          <a:lstStyle/>
          <a:p>
            <a:fld id="{CE4D45F6-FF50-4BC5-8A2D-899CD8EC2ED8}" type="slidenum">
              <a:rPr lang="en-US" smtClean="0"/>
              <a:t>57</a:t>
            </a:fld>
            <a:endParaRPr lang="en-US" dirty="0"/>
          </a:p>
        </p:txBody>
      </p:sp>
      <p:sp>
        <p:nvSpPr>
          <p:cNvPr id="8" name="Rectangle 6"/>
          <p:cNvSpPr>
            <a:spLocks noChangeArrowheads="1"/>
          </p:cNvSpPr>
          <p:nvPr/>
        </p:nvSpPr>
        <p:spPr bwMode="auto">
          <a:xfrm>
            <a:off x="152400" y="1195055"/>
            <a:ext cx="8839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eaLnBrk="1" hangingPunct="1">
              <a:buClr>
                <a:srgbClr val="0000FF"/>
              </a:buClr>
              <a:buFont typeface="Wingdings" panose="05000000000000000000" pitchFamily="2" charset="2"/>
              <a:buChar char="q"/>
            </a:pPr>
            <a:r>
              <a:rPr lang="en-US" altLang="en-US" sz="2800" b="1" dirty="0" smtClean="0">
                <a:latin typeface="Times New Roman" panose="02020603050405020304" pitchFamily="18" charset="0"/>
                <a:ea typeface="AR PL UMing HK" charset="0"/>
                <a:cs typeface="Times New Roman" panose="02020603050405020304" pitchFamily="18" charset="0"/>
              </a:rPr>
              <a:t> </a:t>
            </a:r>
            <a:r>
              <a:rPr lang="en-US" altLang="en-US" sz="3200" b="1" dirty="0" smtClean="0">
                <a:latin typeface="Times New Roman" panose="02020603050405020304" pitchFamily="18" charset="0"/>
                <a:ea typeface="AR PL UMing HK" charset="0"/>
                <a:cs typeface="Times New Roman" panose="02020603050405020304" pitchFamily="18" charset="0"/>
              </a:rPr>
              <a:t>Q10</a:t>
            </a:r>
            <a:r>
              <a:rPr lang="en-US" altLang="en-US" sz="3200" dirty="0" smtClean="0">
                <a:latin typeface="Times New Roman" panose="02020603050405020304" pitchFamily="18" charset="0"/>
                <a:ea typeface="AR PL UMing HK" charset="0"/>
                <a:cs typeface="Times New Roman" panose="02020603050405020304" pitchFamily="18" charset="0"/>
              </a:rPr>
              <a:t>:What are potential </a:t>
            </a:r>
            <a:r>
              <a:rPr lang="en-US" altLang="en-US" sz="3200" dirty="0">
                <a:latin typeface="Times New Roman" panose="02020603050405020304" pitchFamily="18" charset="0"/>
                <a:ea typeface="AR PL UMing HK" charset="0"/>
                <a:cs typeface="Times New Roman" panose="02020603050405020304" pitchFamily="18" charset="0"/>
              </a:rPr>
              <a:t>electrical hazards </a:t>
            </a:r>
            <a:r>
              <a:rPr lang="en-US" altLang="en-US" sz="3200" dirty="0" smtClean="0">
                <a:latin typeface="Times New Roman" panose="02020603050405020304" pitchFamily="18" charset="0"/>
                <a:ea typeface="AR PL UMing HK" charset="0"/>
                <a:cs typeface="Times New Roman" panose="02020603050405020304" pitchFamily="18" charset="0"/>
              </a:rPr>
              <a:t>below?</a:t>
            </a:r>
            <a:endParaRPr lang="en-US" altLang="en-US" sz="3200" dirty="0">
              <a:latin typeface="Times New Roman" panose="02020603050405020304" pitchFamily="18" charset="0"/>
              <a:ea typeface="AR PL UMing HK" charset="0"/>
              <a:cs typeface="Times New Roman" panose="02020603050405020304" pitchFamily="18" charset="0"/>
            </a:endParaRPr>
          </a:p>
        </p:txBody>
      </p:sp>
      <p:sp>
        <p:nvSpPr>
          <p:cNvPr id="11" name="Rectangle 7"/>
          <p:cNvSpPr>
            <a:spLocks noChangeArrowheads="1"/>
          </p:cNvSpPr>
          <p:nvPr/>
        </p:nvSpPr>
        <p:spPr bwMode="auto">
          <a:xfrm>
            <a:off x="76200" y="5791200"/>
            <a:ext cx="9067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Font typeface="Arial" panose="020B0604020202020204" pitchFamily="34" charset="0"/>
              <a:buNone/>
            </a:pPr>
            <a:r>
              <a:rPr lang="en-US" altLang="en-US" sz="3200" b="1" dirty="0">
                <a:latin typeface="Times New Roman" panose="02020603050405020304" pitchFamily="18" charset="0"/>
                <a:cs typeface="Times New Roman" panose="02020603050405020304" pitchFamily="18" charset="0"/>
              </a:rPr>
              <a:t>Answer</a:t>
            </a:r>
            <a:r>
              <a:rPr lang="en-US" altLang="en-US" sz="3200" dirty="0" smtClean="0">
                <a:latin typeface="Times New Roman" panose="02020603050405020304" pitchFamily="18" charset="0"/>
                <a:cs typeface="Times New Roman" panose="02020603050405020304" pitchFamily="18" charset="0"/>
              </a:rPr>
              <a:t>: possible contact </a:t>
            </a:r>
            <a:r>
              <a:rPr lang="en-US" altLang="en-US" sz="3200" dirty="0">
                <a:latin typeface="Times New Roman" panose="02020603050405020304" pitchFamily="18" charset="0"/>
                <a:cs typeface="Times New Roman" panose="02020603050405020304" pitchFamily="18" charset="0"/>
              </a:rPr>
              <a:t>with </a:t>
            </a:r>
            <a:r>
              <a:rPr lang="en-US" altLang="en-US" sz="3200" dirty="0" smtClean="0">
                <a:latin typeface="Times New Roman" panose="02020603050405020304" pitchFamily="18" charset="0"/>
                <a:cs typeface="Times New Roman" panose="02020603050405020304" pitchFamily="18" charset="0"/>
              </a:rPr>
              <a:t>power </a:t>
            </a:r>
            <a:r>
              <a:rPr lang="en-US" altLang="en-US" sz="3200" dirty="0">
                <a:latin typeface="Times New Roman" panose="02020603050405020304" pitchFamily="18" charset="0"/>
                <a:cs typeface="Times New Roman" panose="02020603050405020304" pitchFamily="18" charset="0"/>
              </a:rPr>
              <a:t>line, </a:t>
            </a:r>
            <a:r>
              <a:rPr lang="en-US" altLang="en-US" sz="3200" dirty="0" smtClean="0">
                <a:latin typeface="Times New Roman" panose="02020603050405020304" pitchFamily="18" charset="0"/>
                <a:cs typeface="Times New Roman" panose="02020603050405020304" pitchFamily="18" charset="0"/>
              </a:rPr>
              <a:t>fall hazard</a:t>
            </a:r>
            <a:endParaRPr lang="en-US" altLang="en-US" sz="3200" dirty="0"/>
          </a:p>
        </p:txBody>
      </p:sp>
      <p:sp>
        <p:nvSpPr>
          <p:cNvPr id="12" name="Rectangle 11"/>
          <p:cNvSpPr/>
          <p:nvPr/>
        </p:nvSpPr>
        <p:spPr>
          <a:xfrm>
            <a:off x="4576332" y="1780136"/>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pic>
        <p:nvPicPr>
          <p:cNvPr id="13" name="Picture 12" descr="This shows how a lift basket may tough power lines" title="contact with power line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47800" y="1752600"/>
            <a:ext cx="6096000" cy="4001007"/>
          </a:xfrm>
          <a:prstGeom prst="rect">
            <a:avLst/>
          </a:prstGeom>
        </p:spPr>
      </p:pic>
    </p:spTree>
    <p:extLst>
      <p:ext uri="{BB962C8B-B14F-4D97-AF65-F5344CB8AC3E}">
        <p14:creationId xmlns:p14="http://schemas.microsoft.com/office/powerpoint/2010/main" val="603939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76199" y="579438"/>
            <a:ext cx="8819147"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Incident 1:  Contact with Power Lines </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normAutofit/>
          </a:bodyPr>
          <a:lstStyle/>
          <a:p>
            <a:fld id="{CE4D45F6-FF50-4BC5-8A2D-899CD8EC2ED8}" type="slidenum">
              <a:rPr lang="en-US" smtClean="0"/>
              <a:t>58</a:t>
            </a:fld>
            <a:endParaRPr lang="en-US" dirty="0"/>
          </a:p>
        </p:txBody>
      </p:sp>
      <p:sp>
        <p:nvSpPr>
          <p:cNvPr id="14" name="Rectangle 7"/>
          <p:cNvSpPr>
            <a:spLocks noChangeArrowheads="1"/>
          </p:cNvSpPr>
          <p:nvPr/>
        </p:nvSpPr>
        <p:spPr bwMode="auto">
          <a:xfrm>
            <a:off x="0" y="1208782"/>
            <a:ext cx="9144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just" eaLnBrk="1" hangingPunct="1">
              <a:buClr>
                <a:srgbClr val="0000FF"/>
              </a:buClr>
              <a:buFont typeface="Wingdings" panose="05000000000000000000" pitchFamily="2" charset="2"/>
              <a:buChar char="q"/>
            </a:pPr>
            <a:r>
              <a:rPr lang="en-US" altLang="en-US" sz="2800" dirty="0" smtClean="0">
                <a:latin typeface="Times New Roman" panose="02020603050405020304" pitchFamily="18" charset="0"/>
                <a:ea typeface="MS PGothic" panose="020B0600070205080204" pitchFamily="34" charset="-128"/>
              </a:rPr>
              <a:t> </a:t>
            </a:r>
            <a:r>
              <a:rPr lang="en-US" altLang="en-US" sz="3200" b="1" dirty="0" smtClean="0">
                <a:latin typeface="Times New Roman" panose="02020603050405020304" pitchFamily="18" charset="0"/>
                <a:ea typeface="MS PGothic" panose="020B0600070205080204" pitchFamily="34" charset="-128"/>
              </a:rPr>
              <a:t>Q11</a:t>
            </a:r>
            <a:r>
              <a:rPr lang="en-US" altLang="en-US" sz="3200" dirty="0" smtClean="0">
                <a:latin typeface="Times New Roman" panose="02020603050405020304" pitchFamily="18" charset="0"/>
                <a:ea typeface="MS PGothic" panose="020B0600070205080204" pitchFamily="34" charset="-128"/>
              </a:rPr>
              <a:t>: Are power lines well insulated to prevent electric shock?</a:t>
            </a:r>
            <a:endParaRPr lang="en-US" altLang="en-US" sz="3200" dirty="0"/>
          </a:p>
        </p:txBody>
      </p:sp>
      <p:sp>
        <p:nvSpPr>
          <p:cNvPr id="15" name="Rectangle 14"/>
          <p:cNvSpPr/>
          <p:nvPr/>
        </p:nvSpPr>
        <p:spPr>
          <a:xfrm>
            <a:off x="4876800" y="1968785"/>
            <a:ext cx="964895" cy="1631216"/>
          </a:xfrm>
          <a:prstGeom prst="rect">
            <a:avLst/>
          </a:prstGeom>
        </p:spPr>
        <p:txBody>
          <a:bodyPr wrap="squar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
        <p:nvSpPr>
          <p:cNvPr id="16" name="Rectangle 15"/>
          <p:cNvSpPr/>
          <p:nvPr/>
        </p:nvSpPr>
        <p:spPr>
          <a:xfrm>
            <a:off x="76200" y="2209800"/>
            <a:ext cx="4800600" cy="4524315"/>
          </a:xfrm>
          <a:prstGeom prst="rect">
            <a:avLst/>
          </a:prstGeom>
        </p:spPr>
        <p:txBody>
          <a:bodyPr wrap="square">
            <a:spAutoFit/>
          </a:bodyPr>
          <a:lstStyle/>
          <a:p>
            <a:pPr algn="just">
              <a:buClr>
                <a:srgbClr val="3333FF"/>
              </a:buClr>
            </a:pPr>
            <a:r>
              <a:rPr lang="en-US" altLang="en-US" sz="3200" b="1" dirty="0">
                <a:latin typeface="Times New Roman" panose="02020603050405020304" pitchFamily="18" charset="0"/>
                <a:cs typeface="Times New Roman" panose="02020603050405020304" pitchFamily="18" charset="0"/>
              </a:rPr>
              <a:t>Answer</a:t>
            </a:r>
            <a:r>
              <a:rPr lang="en-US" altLang="en-US" sz="3200" dirty="0">
                <a:latin typeface="Times New Roman" panose="02020603050405020304" pitchFamily="18" charset="0"/>
                <a:cs typeface="Times New Roman" panose="02020603050405020304" pitchFamily="18" charset="0"/>
              </a:rPr>
              <a:t>: </a:t>
            </a:r>
            <a:r>
              <a:rPr lang="en-US" altLang="en-US" sz="3200" dirty="0" smtClean="0">
                <a:latin typeface="Times New Roman" panose="02020603050405020304" pitchFamily="18" charset="0"/>
                <a:cs typeface="Times New Roman" panose="02020603050405020304" pitchFamily="18" charset="0"/>
              </a:rPr>
              <a:t>No. Power lines are not insulated. </a:t>
            </a:r>
          </a:p>
          <a:p>
            <a:pPr algn="just">
              <a:buClr>
                <a:srgbClr val="3333FF"/>
              </a:buClr>
            </a:pPr>
            <a:endParaRPr lang="en-US" altLang="en-US" sz="3200" dirty="0">
              <a:latin typeface="Times New Roman" panose="02020603050405020304" pitchFamily="18" charset="0"/>
              <a:cs typeface="Times New Roman" panose="02020603050405020304" pitchFamily="18" charset="0"/>
            </a:endParaRPr>
          </a:p>
          <a:p>
            <a:pPr algn="just">
              <a:buClr>
                <a:srgbClr val="3333FF"/>
              </a:buClr>
            </a:pPr>
            <a:r>
              <a:rPr lang="en-US" altLang="en-US" sz="3200" dirty="0" smtClean="0">
                <a:latin typeface="Times New Roman" panose="02020603050405020304" pitchFamily="18" charset="0"/>
                <a:cs typeface="Times New Roman" panose="02020603050405020304" pitchFamily="18" charset="0"/>
              </a:rPr>
              <a:t>A bird safely stop on power lines, because it always </a:t>
            </a:r>
            <a:r>
              <a:rPr lang="en-US" altLang="en-US" sz="3200" dirty="0">
                <a:latin typeface="Times New Roman" panose="02020603050405020304" pitchFamily="18" charset="0"/>
                <a:cs typeface="Times New Roman" panose="02020603050405020304" pitchFamily="18" charset="0"/>
              </a:rPr>
              <a:t>perches on a single wire, and </a:t>
            </a:r>
            <a:r>
              <a:rPr lang="en-US" sz="3200" dirty="0" smtClean="0">
                <a:latin typeface="Times New Roman" panose="02020603050405020304" pitchFamily="18" charset="0"/>
                <a:cs typeface="Times New Roman" panose="02020603050405020304" pitchFamily="18" charset="0"/>
              </a:rPr>
              <a:t>its </a:t>
            </a:r>
            <a:r>
              <a:rPr lang="en-US" sz="3200" dirty="0">
                <a:latin typeface="Times New Roman" panose="02020603050405020304" pitchFamily="18" charset="0"/>
                <a:cs typeface="Times New Roman" panose="02020603050405020304" pitchFamily="18" charset="0"/>
              </a:rPr>
              <a:t>two feet are at the same electrical </a:t>
            </a:r>
            <a:r>
              <a:rPr lang="en-US" sz="3200" dirty="0" smtClean="0">
                <a:latin typeface="Times New Roman" panose="02020603050405020304" pitchFamily="18" charset="0"/>
                <a:cs typeface="Times New Roman" panose="02020603050405020304" pitchFamily="18" charset="0"/>
              </a:rPr>
              <a:t>potential so no current being formed.</a:t>
            </a:r>
            <a:endParaRPr lang="en-US" altLang="en-US" sz="3200" dirty="0">
              <a:latin typeface="Times New Roman" panose="02020603050405020304" pitchFamily="18" charset="0"/>
              <a:cs typeface="Times New Roman" panose="02020603050405020304" pitchFamily="18" charset="0"/>
            </a:endParaRPr>
          </a:p>
        </p:txBody>
      </p:sp>
      <p:pic>
        <p:nvPicPr>
          <p:cNvPr id="17" name="Picture 16" descr="It shows the hazards of touching overhead power lines" title="touch power line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58455" y="3200400"/>
            <a:ext cx="4009344" cy="2971800"/>
          </a:xfrm>
          <a:prstGeom prst="rect">
            <a:avLst/>
          </a:prstGeom>
        </p:spPr>
      </p:pic>
    </p:spTree>
    <p:extLst>
      <p:ext uri="{BB962C8B-B14F-4D97-AF65-F5344CB8AC3E}">
        <p14:creationId xmlns:p14="http://schemas.microsoft.com/office/powerpoint/2010/main" val="146167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15157"/>
            <a:ext cx="8229600" cy="1143000"/>
          </a:xfrm>
        </p:spPr>
        <p:txBody>
          <a:bodyPr>
            <a:normAutofit fontScale="90000"/>
          </a:bodyPr>
          <a:lstStyle/>
          <a:p>
            <a:r>
              <a:rPr lang="en-US" dirty="0" smtClean="0"/>
              <a:t>Energized vs. </a:t>
            </a:r>
            <a:r>
              <a:rPr lang="en-US" dirty="0" err="1" smtClean="0"/>
              <a:t>Deenergized</a:t>
            </a:r>
            <a:r>
              <a:rPr lang="en-US" dirty="0" smtClean="0"/>
              <a:t> Work</a:t>
            </a:r>
            <a:br>
              <a:rPr lang="en-US" dirty="0" smtClean="0"/>
            </a:br>
            <a:endParaRPr lang="en-US" dirty="0"/>
          </a:p>
        </p:txBody>
      </p:sp>
      <p:sp>
        <p:nvSpPr>
          <p:cNvPr id="3" name="Content Placeholder 2"/>
          <p:cNvSpPr>
            <a:spLocks noGrp="1"/>
          </p:cNvSpPr>
          <p:nvPr>
            <p:ph idx="1"/>
          </p:nvPr>
        </p:nvSpPr>
        <p:spPr>
          <a:xfrm>
            <a:off x="685800" y="1417638"/>
            <a:ext cx="8229600" cy="4419600"/>
          </a:xfrm>
        </p:spPr>
        <p:txBody>
          <a:bodyPr/>
          <a:lstStyle/>
          <a:p>
            <a:endParaRPr lang="en-US" b="1" dirty="0"/>
          </a:p>
          <a:p>
            <a:r>
              <a:rPr lang="en-US" b="1" dirty="0" smtClean="0"/>
              <a:t>Energized Work Methods</a:t>
            </a:r>
          </a:p>
          <a:p>
            <a:r>
              <a:rPr lang="en-US" dirty="0" smtClean="0"/>
              <a:t>Insulating gloves</a:t>
            </a:r>
          </a:p>
          <a:p>
            <a:r>
              <a:rPr lang="en-US" dirty="0"/>
              <a:t>insulating live line </a:t>
            </a:r>
            <a:r>
              <a:rPr lang="en-US" dirty="0" smtClean="0"/>
              <a:t>tools</a:t>
            </a:r>
          </a:p>
          <a:p>
            <a:r>
              <a:rPr lang="en-US" dirty="0">
                <a:hlinkClick r:id="rId3" tooltip="Live line/bare hand"/>
              </a:rPr>
              <a:t>Live line/bare hand</a:t>
            </a:r>
            <a:r>
              <a:rPr lang="en-US" dirty="0"/>
              <a:t> techniques </a:t>
            </a:r>
          </a:p>
          <a:p>
            <a:r>
              <a:rPr lang="en-US" dirty="0" smtClean="0">
                <a:hlinkClick r:id="rId4" tooltip="Insulating Protective Equipment (IPE)"/>
              </a:rPr>
              <a:t>Insulating </a:t>
            </a:r>
            <a:r>
              <a:rPr lang="en-US" dirty="0">
                <a:hlinkClick r:id="rId4" tooltip="Insulating Protective Equipment (IPE)"/>
              </a:rPr>
              <a:t>Protective Equipment (IPE)</a:t>
            </a:r>
            <a:endParaRPr lang="en-US" dirty="0"/>
          </a:p>
        </p:txBody>
      </p:sp>
      <p:sp>
        <p:nvSpPr>
          <p:cNvPr id="4" name="Slide Number Placeholder 3"/>
          <p:cNvSpPr>
            <a:spLocks noGrp="1"/>
          </p:cNvSpPr>
          <p:nvPr>
            <p:ph type="sldNum" sz="quarter" idx="12"/>
          </p:nvPr>
        </p:nvSpPr>
        <p:spPr>
          <a:xfrm>
            <a:off x="7086600" y="6299200"/>
            <a:ext cx="2057400" cy="365125"/>
          </a:xfrm>
        </p:spPr>
        <p:txBody>
          <a:bodyPr>
            <a:normAutofit/>
          </a:bodyPr>
          <a:lstStyle/>
          <a:p>
            <a:fld id="{CE4D45F6-FF50-4BC5-8A2D-899CD8EC2ED8}" type="slidenum">
              <a:rPr lang="en-US" smtClean="0"/>
              <a:t>59</a:t>
            </a:fld>
            <a:endParaRPr lang="en-US" dirty="0"/>
          </a:p>
        </p:txBody>
      </p:sp>
    </p:spTree>
    <p:extLst>
      <p:ext uri="{BB962C8B-B14F-4D97-AF65-F5344CB8AC3E}">
        <p14:creationId xmlns:p14="http://schemas.microsoft.com/office/powerpoint/2010/main" val="3005306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2"/>
          <p:cNvSpPr txBox="1">
            <a:spLocks/>
          </p:cNvSpPr>
          <p:nvPr/>
        </p:nvSpPr>
        <p:spPr bwMode="auto">
          <a:xfrm>
            <a:off x="754459" y="2133600"/>
            <a:ext cx="7635081" cy="699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685800" indent="-22860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indent="0" algn="just" defTabSz="914400" eaLnBrk="1" hangingPunct="1">
              <a:buClr>
                <a:srgbClr val="3333FF"/>
              </a:buClr>
              <a:buNone/>
            </a:pPr>
            <a:r>
              <a:rPr lang="en-US" altLang="en-US" sz="4000" dirty="0" smtClean="0">
                <a:latin typeface="Times New Roman" panose="02020603050405020304" pitchFamily="18" charset="0"/>
                <a:cs typeface="Times New Roman" panose="02020603050405020304" pitchFamily="18" charset="0"/>
              </a:rPr>
              <a:t>Please Begin Pre-Test (15 Minutes)</a:t>
            </a:r>
          </a:p>
        </p:txBody>
      </p:sp>
      <p:sp>
        <p:nvSpPr>
          <p:cNvPr id="9" name="Title 1"/>
          <p:cNvSpPr>
            <a:spLocks noGrp="1"/>
          </p:cNvSpPr>
          <p:nvPr>
            <p:ph type="title"/>
          </p:nvPr>
        </p:nvSpPr>
        <p:spPr>
          <a:xfrm>
            <a:off x="457200" y="503238"/>
            <a:ext cx="8229600"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Pre-Test</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normAutofit/>
          </a:bodyPr>
          <a:lstStyle/>
          <a:p>
            <a:fld id="{CE4D45F6-FF50-4BC5-8A2D-899CD8EC2ED8}" type="slidenum">
              <a:rPr lang="en-US" smtClean="0"/>
              <a:t>6</a:t>
            </a:fld>
            <a:endParaRPr lang="en-US" dirty="0"/>
          </a:p>
        </p:txBody>
      </p:sp>
    </p:spTree>
    <p:extLst>
      <p:ext uri="{BB962C8B-B14F-4D97-AF65-F5344CB8AC3E}">
        <p14:creationId xmlns:p14="http://schemas.microsoft.com/office/powerpoint/2010/main" val="272334902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81000" y="615157"/>
            <a:ext cx="8229600" cy="1143000"/>
          </a:xfrm>
        </p:spPr>
        <p:txBody>
          <a:bodyPr>
            <a:normAutofit fontScale="90000"/>
          </a:bodyPr>
          <a:lstStyle/>
          <a:p>
            <a:r>
              <a:rPr lang="en-US" dirty="0" smtClean="0"/>
              <a:t>Energized vs. </a:t>
            </a:r>
            <a:r>
              <a:rPr lang="en-US" dirty="0" err="1" smtClean="0"/>
              <a:t>Deenergized</a:t>
            </a:r>
            <a:r>
              <a:rPr lang="en-US" dirty="0" smtClean="0"/>
              <a:t> Work </a:t>
            </a:r>
            <a:br>
              <a:rPr lang="en-US" dirty="0" smtClean="0"/>
            </a:br>
            <a:endParaRPr lang="en-US" dirty="0"/>
          </a:p>
        </p:txBody>
      </p:sp>
      <p:sp>
        <p:nvSpPr>
          <p:cNvPr id="3" name="Content Placeholder 2"/>
          <p:cNvSpPr>
            <a:spLocks noGrp="1"/>
          </p:cNvSpPr>
          <p:nvPr>
            <p:ph idx="1"/>
          </p:nvPr>
        </p:nvSpPr>
        <p:spPr/>
        <p:txBody>
          <a:bodyPr/>
          <a:lstStyle/>
          <a:p>
            <a:r>
              <a:rPr lang="en-US" dirty="0" smtClean="0">
                <a:hlinkClick r:id="rId3"/>
              </a:rPr>
              <a:t>Helicopter </a:t>
            </a:r>
            <a:r>
              <a:rPr lang="en-US" dirty="0" err="1" smtClean="0">
                <a:hlinkClick r:id="rId3"/>
              </a:rPr>
              <a:t>Transfering</a:t>
            </a:r>
            <a:r>
              <a:rPr lang="en-US" dirty="0" smtClean="0">
                <a:hlinkClick r:id="rId3"/>
              </a:rPr>
              <a:t> Lineman to Wire</a:t>
            </a:r>
            <a:r>
              <a:rPr lang="en-US" dirty="0"/>
              <a:t/>
            </a:r>
            <a:br>
              <a:rPr lang="en-US" dirty="0"/>
            </a:br>
            <a:endParaRPr lang="en-US" dirty="0"/>
          </a:p>
        </p:txBody>
      </p:sp>
      <p:sp>
        <p:nvSpPr>
          <p:cNvPr id="4" name="Slide Number Placeholder 3"/>
          <p:cNvSpPr>
            <a:spLocks noGrp="1"/>
          </p:cNvSpPr>
          <p:nvPr>
            <p:ph type="sldNum" sz="quarter" idx="12"/>
          </p:nvPr>
        </p:nvSpPr>
        <p:spPr>
          <a:xfrm>
            <a:off x="7086600" y="6299200"/>
            <a:ext cx="2057400" cy="365125"/>
          </a:xfrm>
        </p:spPr>
        <p:txBody>
          <a:bodyPr>
            <a:normAutofit/>
          </a:bodyPr>
          <a:lstStyle/>
          <a:p>
            <a:fld id="{CE4D45F6-FF50-4BC5-8A2D-899CD8EC2ED8}" type="slidenum">
              <a:rPr lang="en-US" smtClean="0"/>
              <a:t>60</a:t>
            </a:fld>
            <a:endParaRPr lang="en-US" dirty="0"/>
          </a:p>
        </p:txBody>
      </p:sp>
    </p:spTree>
    <p:extLst>
      <p:ext uri="{BB962C8B-B14F-4D97-AF65-F5344CB8AC3E}">
        <p14:creationId xmlns:p14="http://schemas.microsoft.com/office/powerpoint/2010/main" val="18240165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76199" y="579438"/>
            <a:ext cx="8819147"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Incident 1: Contact with Power Lines </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normAutofit/>
          </a:bodyPr>
          <a:lstStyle/>
          <a:p>
            <a:fld id="{CE4D45F6-FF50-4BC5-8A2D-899CD8EC2ED8}" type="slidenum">
              <a:rPr lang="en-US" smtClean="0"/>
              <a:t>61</a:t>
            </a:fld>
            <a:endParaRPr lang="en-US" dirty="0"/>
          </a:p>
        </p:txBody>
      </p:sp>
      <p:sp>
        <p:nvSpPr>
          <p:cNvPr id="11" name="Title 1"/>
          <p:cNvSpPr txBox="1">
            <a:spLocks/>
          </p:cNvSpPr>
          <p:nvPr/>
        </p:nvSpPr>
        <p:spPr bwMode="auto">
          <a:xfrm>
            <a:off x="685800" y="2130425"/>
            <a:ext cx="77724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accent2"/>
                </a:solidFill>
                <a:latin typeface="+mj-lt"/>
                <a:ea typeface="+mj-ea"/>
                <a:cs typeface="+mj-cs"/>
              </a:defRPr>
            </a:lvl1pPr>
            <a:lvl2pPr algn="ctr" rtl="0" eaLnBrk="1" fontAlgn="base" hangingPunct="1">
              <a:spcBef>
                <a:spcPct val="0"/>
              </a:spcBef>
              <a:spcAft>
                <a:spcPct val="0"/>
              </a:spcAft>
              <a:defRPr sz="4000" b="1">
                <a:solidFill>
                  <a:schemeClr val="accent2"/>
                </a:solidFill>
                <a:latin typeface="Arial" charset="0"/>
              </a:defRPr>
            </a:lvl2pPr>
            <a:lvl3pPr algn="ctr" rtl="0" eaLnBrk="1" fontAlgn="base" hangingPunct="1">
              <a:spcBef>
                <a:spcPct val="0"/>
              </a:spcBef>
              <a:spcAft>
                <a:spcPct val="0"/>
              </a:spcAft>
              <a:defRPr sz="4000" b="1">
                <a:solidFill>
                  <a:schemeClr val="accent2"/>
                </a:solidFill>
                <a:latin typeface="Arial" charset="0"/>
              </a:defRPr>
            </a:lvl3pPr>
            <a:lvl4pPr algn="ctr" rtl="0" eaLnBrk="1" fontAlgn="base" hangingPunct="1">
              <a:spcBef>
                <a:spcPct val="0"/>
              </a:spcBef>
              <a:spcAft>
                <a:spcPct val="0"/>
              </a:spcAft>
              <a:defRPr sz="4000" b="1">
                <a:solidFill>
                  <a:schemeClr val="accent2"/>
                </a:solidFill>
                <a:latin typeface="Arial" charset="0"/>
              </a:defRPr>
            </a:lvl4pPr>
            <a:lvl5pPr algn="ctr" rtl="0" eaLnBrk="1" fontAlgn="base" hangingPunct="1">
              <a:spcBef>
                <a:spcPct val="0"/>
              </a:spcBef>
              <a:spcAft>
                <a:spcPct val="0"/>
              </a:spcAft>
              <a:defRPr sz="4000" b="1">
                <a:solidFill>
                  <a:schemeClr val="accent2"/>
                </a:solidFill>
                <a:latin typeface="Arial" charset="0"/>
              </a:defRPr>
            </a:lvl5pPr>
            <a:lvl6pPr marL="457200" algn="ctr" rtl="0" eaLnBrk="1" fontAlgn="base" hangingPunct="1">
              <a:spcBef>
                <a:spcPct val="0"/>
              </a:spcBef>
              <a:spcAft>
                <a:spcPct val="0"/>
              </a:spcAft>
              <a:defRPr sz="4000" b="1">
                <a:solidFill>
                  <a:schemeClr val="accent2"/>
                </a:solidFill>
                <a:latin typeface="Arial" charset="0"/>
              </a:defRPr>
            </a:lvl6pPr>
            <a:lvl7pPr marL="914400" algn="ctr" rtl="0" eaLnBrk="1" fontAlgn="base" hangingPunct="1">
              <a:spcBef>
                <a:spcPct val="0"/>
              </a:spcBef>
              <a:spcAft>
                <a:spcPct val="0"/>
              </a:spcAft>
              <a:defRPr sz="4000" b="1">
                <a:solidFill>
                  <a:schemeClr val="accent2"/>
                </a:solidFill>
                <a:latin typeface="Arial" charset="0"/>
              </a:defRPr>
            </a:lvl7pPr>
            <a:lvl8pPr marL="1371600" algn="ctr" rtl="0" eaLnBrk="1" fontAlgn="base" hangingPunct="1">
              <a:spcBef>
                <a:spcPct val="0"/>
              </a:spcBef>
              <a:spcAft>
                <a:spcPct val="0"/>
              </a:spcAft>
              <a:defRPr sz="4000" b="1">
                <a:solidFill>
                  <a:schemeClr val="accent2"/>
                </a:solidFill>
                <a:latin typeface="Arial" charset="0"/>
              </a:defRPr>
            </a:lvl8pPr>
            <a:lvl9pPr marL="1828800" algn="ctr" rtl="0" eaLnBrk="1" fontAlgn="base" hangingPunct="1">
              <a:spcBef>
                <a:spcPct val="0"/>
              </a:spcBef>
              <a:spcAft>
                <a:spcPct val="0"/>
              </a:spcAft>
              <a:defRPr sz="4000" b="1">
                <a:solidFill>
                  <a:schemeClr val="accent2"/>
                </a:solidFill>
                <a:latin typeface="Arial" charset="0"/>
              </a:defRPr>
            </a:lvl9pPr>
          </a:lstStyle>
          <a:p>
            <a:r>
              <a:rPr lang="en-US" sz="3200" kern="0" dirty="0" smtClean="0">
                <a:latin typeface="Times New Roman" panose="02020603050405020304" pitchFamily="18" charset="0"/>
                <a:cs typeface="Times New Roman" panose="02020603050405020304" pitchFamily="18" charset="0"/>
                <a:hlinkClick r:id="rId3"/>
              </a:rPr>
              <a:t>Video - Electrocution/Work Safely with Ladders Near Power Lines</a:t>
            </a:r>
            <a:endParaRPr lang="en-US" sz="3200" kern="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883473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76199" y="884238"/>
            <a:ext cx="8819147"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Incident 2: Lack of Ground-Fault Protection</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normAutofit/>
          </a:bodyPr>
          <a:lstStyle/>
          <a:p>
            <a:fld id="{CE4D45F6-FF50-4BC5-8A2D-899CD8EC2ED8}" type="slidenum">
              <a:rPr lang="en-US" smtClean="0"/>
              <a:t>62</a:t>
            </a:fld>
            <a:endParaRPr lang="en-US" dirty="0"/>
          </a:p>
        </p:txBody>
      </p:sp>
      <p:sp>
        <p:nvSpPr>
          <p:cNvPr id="13" name="Rectangle 2"/>
          <p:cNvSpPr>
            <a:spLocks noChangeArrowheads="1"/>
          </p:cNvSpPr>
          <p:nvPr/>
        </p:nvSpPr>
        <p:spPr bwMode="auto">
          <a:xfrm>
            <a:off x="152400" y="1665982"/>
            <a:ext cx="8991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eaLnBrk="1" hangingPunct="1">
              <a:buClr>
                <a:srgbClr val="0000FF"/>
              </a:buClr>
              <a:buFont typeface="Wingdings" panose="05000000000000000000" pitchFamily="2" charset="2"/>
              <a:buChar char="q"/>
            </a:pPr>
            <a:r>
              <a:rPr lang="en-US" altLang="en-US" sz="2800" dirty="0" smtClean="0">
                <a:latin typeface="Times New Roman" panose="02020603050405020304" pitchFamily="18" charset="0"/>
                <a:cs typeface="Times New Roman" panose="02020603050405020304" pitchFamily="18" charset="0"/>
              </a:rPr>
              <a:t> </a:t>
            </a:r>
            <a:r>
              <a:rPr lang="en-US" altLang="en-US" sz="3200" dirty="0" smtClean="0">
                <a:latin typeface="Times New Roman" panose="02020603050405020304" pitchFamily="18" charset="0"/>
                <a:cs typeface="Times New Roman" panose="02020603050405020304" pitchFamily="18" charset="0"/>
              </a:rPr>
              <a:t>Current </a:t>
            </a:r>
            <a:r>
              <a:rPr lang="en-US" altLang="en-US" sz="3200" dirty="0">
                <a:latin typeface="Times New Roman" panose="02020603050405020304" pitchFamily="18" charset="0"/>
                <a:cs typeface="Times New Roman" panose="02020603050405020304" pitchFamily="18" charset="0"/>
              </a:rPr>
              <a:t>flows through an unintended path </a:t>
            </a:r>
            <a:r>
              <a:rPr lang="en-US" altLang="en-US" sz="3200" dirty="0" smtClean="0">
                <a:latin typeface="Times New Roman" panose="02020603050405020304" pitchFamily="18" charset="0"/>
                <a:cs typeface="Times New Roman" panose="02020603050405020304" pitchFamily="18" charset="0"/>
              </a:rPr>
              <a:t>(human body) to ground</a:t>
            </a:r>
            <a:endParaRPr lang="en-US" altLang="en-US" sz="3200" dirty="0"/>
          </a:p>
        </p:txBody>
      </p:sp>
      <p:pic>
        <p:nvPicPr>
          <p:cNvPr id="18" name="Picture 4" descr="It shows a hazard of ground-fault energized tool" title="energized tool"/>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752600" y="2816998"/>
            <a:ext cx="6080125" cy="3812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p:nvPr/>
        </p:nvSpPr>
        <p:spPr>
          <a:xfrm>
            <a:off x="1756317" y="3200400"/>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Tree>
    <p:extLst>
      <p:ext uri="{BB962C8B-B14F-4D97-AF65-F5344CB8AC3E}">
        <p14:creationId xmlns:p14="http://schemas.microsoft.com/office/powerpoint/2010/main" val="43497046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76199" y="884238"/>
            <a:ext cx="8819147"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Incident 2:  Lack of Ground-Fault Protection</a:t>
            </a:r>
            <a:endParaRPr lang="en-US" altLang="en-US" dirty="0" smtClean="0"/>
          </a:p>
        </p:txBody>
      </p:sp>
      <p:sp>
        <p:nvSpPr>
          <p:cNvPr id="8" name="Content Placeholder 2"/>
          <p:cNvSpPr>
            <a:spLocks noGrp="1"/>
          </p:cNvSpPr>
          <p:nvPr>
            <p:ph idx="1"/>
          </p:nvPr>
        </p:nvSpPr>
        <p:spPr>
          <a:xfrm>
            <a:off x="76199" y="2286000"/>
            <a:ext cx="8991601" cy="685800"/>
          </a:xfrm>
        </p:spPr>
        <p:txBody>
          <a:bodyPr/>
          <a:lstStyle/>
          <a:p>
            <a:pPr marL="0" indent="0" algn="ctr">
              <a:buNone/>
            </a:pPr>
            <a:r>
              <a:rPr lang="en-US" b="1" dirty="0" smtClean="0">
                <a:latin typeface="Times New Roman" panose="02020603050405020304" pitchFamily="18" charset="0"/>
                <a:cs typeface="Times New Roman" panose="02020603050405020304" pitchFamily="18" charset="0"/>
                <a:hlinkClick r:id="rId3"/>
              </a:rPr>
              <a:t>Video - What is Ground? Earth Ground/Earthing</a:t>
            </a:r>
            <a:endParaRPr lang="en-US" b="1"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a:xfrm>
            <a:off x="7086600" y="6299200"/>
            <a:ext cx="2057400" cy="365125"/>
          </a:xfrm>
        </p:spPr>
        <p:txBody>
          <a:bodyPr>
            <a:normAutofit/>
          </a:bodyPr>
          <a:lstStyle/>
          <a:p>
            <a:fld id="{CE4D45F6-FF50-4BC5-8A2D-899CD8EC2ED8}" type="slidenum">
              <a:rPr lang="en-US" smtClean="0"/>
              <a:t>63</a:t>
            </a:fld>
            <a:endParaRPr lang="en-US" dirty="0"/>
          </a:p>
        </p:txBody>
      </p:sp>
    </p:spTree>
    <p:extLst>
      <p:ext uri="{BB962C8B-B14F-4D97-AF65-F5344CB8AC3E}">
        <p14:creationId xmlns:p14="http://schemas.microsoft.com/office/powerpoint/2010/main" val="112002848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76199" y="884238"/>
            <a:ext cx="8819147"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Incident 2: Lack of Ground-Fault  Protection</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normAutofit/>
          </a:bodyPr>
          <a:lstStyle/>
          <a:p>
            <a:fld id="{CE4D45F6-FF50-4BC5-8A2D-899CD8EC2ED8}" type="slidenum">
              <a:rPr lang="en-US" smtClean="0"/>
              <a:t>64</a:t>
            </a:fld>
            <a:endParaRPr lang="en-US" dirty="0"/>
          </a:p>
        </p:txBody>
      </p:sp>
      <p:sp>
        <p:nvSpPr>
          <p:cNvPr id="7" name="Rectangle 6"/>
          <p:cNvSpPr>
            <a:spLocks noChangeArrowheads="1"/>
          </p:cNvSpPr>
          <p:nvPr/>
        </p:nvSpPr>
        <p:spPr bwMode="auto">
          <a:xfrm>
            <a:off x="220717" y="1777425"/>
            <a:ext cx="8915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eaLnBrk="1" hangingPunct="1">
              <a:buClr>
                <a:srgbClr val="0000FF"/>
              </a:buClr>
              <a:buFont typeface="Wingdings" panose="05000000000000000000" pitchFamily="2" charset="2"/>
              <a:buChar char="q"/>
            </a:pPr>
            <a:r>
              <a:rPr lang="en-US" altLang="en-US" sz="2800" dirty="0" smtClean="0">
                <a:latin typeface="Times New Roman" panose="02020603050405020304" pitchFamily="18" charset="0"/>
                <a:ea typeface="AR PL UMing HK" charset="0"/>
                <a:cs typeface="Times New Roman" panose="02020603050405020304" pitchFamily="18" charset="0"/>
              </a:rPr>
              <a:t> </a:t>
            </a:r>
            <a:r>
              <a:rPr lang="en-US" altLang="en-US" sz="3200" dirty="0" smtClean="0">
                <a:latin typeface="Times New Roman" panose="02020603050405020304" pitchFamily="18" charset="0"/>
                <a:ea typeface="AR PL UMing HK" charset="0"/>
                <a:cs typeface="Times New Roman" panose="02020603050405020304" pitchFamily="18" charset="0"/>
              </a:rPr>
              <a:t>Below show examples of good or bad grounding</a:t>
            </a:r>
          </a:p>
        </p:txBody>
      </p:sp>
      <p:pic>
        <p:nvPicPr>
          <p:cNvPr id="8" name="Picture 7" descr="It is a picture of proper grounding" title="proper ground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86400" y="2481822"/>
            <a:ext cx="2725868" cy="3685913"/>
          </a:xfrm>
          <a:prstGeom prst="rect">
            <a:avLst/>
          </a:prstGeom>
        </p:spPr>
      </p:pic>
      <p:pic>
        <p:nvPicPr>
          <p:cNvPr id="11" name="Picture 10" descr="It is a picture of improper grounding" title="improper groundi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24000" y="2481822"/>
            <a:ext cx="2718361" cy="3685913"/>
          </a:xfrm>
          <a:prstGeom prst="rect">
            <a:avLst/>
          </a:prstGeom>
        </p:spPr>
      </p:pic>
      <p:sp>
        <p:nvSpPr>
          <p:cNvPr id="12" name="Rectangle 11"/>
          <p:cNvSpPr/>
          <p:nvPr/>
        </p:nvSpPr>
        <p:spPr>
          <a:xfrm>
            <a:off x="1438399" y="6167735"/>
            <a:ext cx="2981201" cy="461665"/>
          </a:xfrm>
          <a:prstGeom prst="rect">
            <a:avLst/>
          </a:prstGeom>
        </p:spPr>
        <p:txBody>
          <a:bodyPr wrap="none">
            <a:spAutoFit/>
          </a:bodyPr>
          <a:lstStyle/>
          <a:p>
            <a:r>
              <a:rPr lang="en-US" sz="2400" b="1" dirty="0" smtClean="0">
                <a:latin typeface="Times New Roman" panose="02020603050405020304" pitchFamily="18" charset="0"/>
                <a:cs typeface="Times New Roman" panose="02020603050405020304" pitchFamily="18" charset="0"/>
              </a:rPr>
              <a:t>Improper Grounding</a:t>
            </a:r>
            <a:endParaRPr lang="en-US" sz="2400" b="1" dirty="0"/>
          </a:p>
        </p:txBody>
      </p:sp>
      <p:sp>
        <p:nvSpPr>
          <p:cNvPr id="14" name="Rectangle 13"/>
          <p:cNvSpPr/>
          <p:nvPr/>
        </p:nvSpPr>
        <p:spPr>
          <a:xfrm>
            <a:off x="5562600" y="6120533"/>
            <a:ext cx="2620526" cy="461665"/>
          </a:xfrm>
          <a:prstGeom prst="rect">
            <a:avLst/>
          </a:prstGeom>
        </p:spPr>
        <p:txBody>
          <a:bodyPr wrap="none">
            <a:spAutoFit/>
          </a:bodyPr>
          <a:lstStyle/>
          <a:p>
            <a:r>
              <a:rPr lang="en-US" sz="2400" b="1" dirty="0">
                <a:latin typeface="Times New Roman" panose="02020603050405020304" pitchFamily="18" charset="0"/>
                <a:cs typeface="Times New Roman" panose="02020603050405020304" pitchFamily="18" charset="0"/>
              </a:rPr>
              <a:t>P</a:t>
            </a:r>
            <a:r>
              <a:rPr lang="en-US" sz="2400" b="1" dirty="0" smtClean="0">
                <a:latin typeface="Times New Roman" panose="02020603050405020304" pitchFamily="18" charset="0"/>
                <a:cs typeface="Times New Roman" panose="02020603050405020304" pitchFamily="18" charset="0"/>
              </a:rPr>
              <a:t>roper Grounding</a:t>
            </a:r>
            <a:endParaRPr lang="en-US" sz="2400" b="1" dirty="0"/>
          </a:p>
        </p:txBody>
      </p:sp>
    </p:spTree>
    <p:extLst>
      <p:ext uri="{BB962C8B-B14F-4D97-AF65-F5344CB8AC3E}">
        <p14:creationId xmlns:p14="http://schemas.microsoft.com/office/powerpoint/2010/main" val="279108860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76199" y="884238"/>
            <a:ext cx="8819147"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Incident 2: Lack of Ground-Fault Protection </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normAutofit/>
          </a:bodyPr>
          <a:lstStyle/>
          <a:p>
            <a:fld id="{CE4D45F6-FF50-4BC5-8A2D-899CD8EC2ED8}" type="slidenum">
              <a:rPr lang="en-US" smtClean="0"/>
              <a:t>65</a:t>
            </a:fld>
            <a:endParaRPr lang="en-US" dirty="0"/>
          </a:p>
        </p:txBody>
      </p:sp>
      <p:sp>
        <p:nvSpPr>
          <p:cNvPr id="13" name="Rectangle 2"/>
          <p:cNvSpPr>
            <a:spLocks noChangeArrowheads="1"/>
          </p:cNvSpPr>
          <p:nvPr/>
        </p:nvSpPr>
        <p:spPr bwMode="auto">
          <a:xfrm>
            <a:off x="152400" y="1905000"/>
            <a:ext cx="899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eaLnBrk="1" hangingPunct="1">
              <a:buClr>
                <a:srgbClr val="0000FF"/>
              </a:buClr>
              <a:buFont typeface="Wingdings" panose="05000000000000000000" pitchFamily="2" charset="2"/>
              <a:buChar char="q"/>
            </a:pPr>
            <a:r>
              <a:rPr lang="en-US" altLang="en-US" sz="2800" dirty="0" smtClean="0">
                <a:latin typeface="Times New Roman" panose="02020603050405020304" pitchFamily="18" charset="0"/>
                <a:cs typeface="Times New Roman" panose="02020603050405020304" pitchFamily="18" charset="0"/>
              </a:rPr>
              <a:t> </a:t>
            </a:r>
            <a:r>
              <a:rPr lang="en-US" altLang="en-US" sz="3200" dirty="0" smtClean="0">
                <a:latin typeface="Times New Roman" panose="02020603050405020304" pitchFamily="18" charset="0"/>
                <a:cs typeface="Times New Roman" panose="02020603050405020304" pitchFamily="18" charset="0"/>
              </a:rPr>
              <a:t>When receptacles are not protected by GFCI</a:t>
            </a:r>
            <a:endParaRPr lang="en-US" altLang="en-US" sz="3200" dirty="0"/>
          </a:p>
        </p:txBody>
      </p:sp>
      <p:pic>
        <p:nvPicPr>
          <p:cNvPr id="15" name="Picture 14" descr="It shows a picture of regular power outlet" title="regular power outle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1600" y="2667000"/>
            <a:ext cx="2576217" cy="3638036"/>
          </a:xfrm>
          <a:prstGeom prst="rect">
            <a:avLst/>
          </a:prstGeom>
        </p:spPr>
      </p:pic>
      <p:pic>
        <p:nvPicPr>
          <p:cNvPr id="16" name="Picture 15" descr="It shows the picture of a GFCI" title="GFCI"/>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57800" y="2667000"/>
            <a:ext cx="2416283" cy="3783012"/>
          </a:xfrm>
          <a:prstGeom prst="rect">
            <a:avLst/>
          </a:prstGeom>
        </p:spPr>
      </p:pic>
      <p:sp>
        <p:nvSpPr>
          <p:cNvPr id="17" name="Rectangle 16"/>
          <p:cNvSpPr/>
          <p:nvPr/>
        </p:nvSpPr>
        <p:spPr>
          <a:xfrm>
            <a:off x="3032182" y="4719657"/>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
        <p:nvSpPr>
          <p:cNvPr id="18" name="Rectangle 17"/>
          <p:cNvSpPr>
            <a:spLocks noChangeArrowheads="1"/>
          </p:cNvSpPr>
          <p:nvPr/>
        </p:nvSpPr>
        <p:spPr bwMode="auto">
          <a:xfrm>
            <a:off x="6812950" y="4872057"/>
            <a:ext cx="86113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panose="020B0604020202020204" pitchFamily="34" charset="0"/>
              <a:buNone/>
            </a:pPr>
            <a:r>
              <a:rPr lang="en-US" altLang="en-US" sz="9600" b="1" dirty="0">
                <a:solidFill>
                  <a:srgbClr val="00B050"/>
                </a:solidFill>
                <a:latin typeface="Times New Roman" panose="02020603050405020304" pitchFamily="18" charset="0"/>
                <a:cs typeface="Times New Roman" panose="02020603050405020304" pitchFamily="18" charset="0"/>
              </a:rPr>
              <a:t>√</a:t>
            </a:r>
            <a:endParaRPr lang="en-US" altLang="en-US" sz="9600" b="1" dirty="0">
              <a:solidFill>
                <a:srgbClr val="00B050"/>
              </a:solidFill>
            </a:endParaRPr>
          </a:p>
        </p:txBody>
      </p:sp>
    </p:spTree>
    <p:extLst>
      <p:ext uri="{BB962C8B-B14F-4D97-AF65-F5344CB8AC3E}">
        <p14:creationId xmlns:p14="http://schemas.microsoft.com/office/powerpoint/2010/main" val="202137844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76199" y="884238"/>
            <a:ext cx="8819147"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Incident 3: Path to Ground Missing or Discontinuous</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normAutofit/>
          </a:bodyPr>
          <a:lstStyle/>
          <a:p>
            <a:fld id="{CE4D45F6-FF50-4BC5-8A2D-899CD8EC2ED8}" type="slidenum">
              <a:rPr lang="en-US" smtClean="0"/>
              <a:t>66</a:t>
            </a:fld>
            <a:endParaRPr lang="en-US" dirty="0"/>
          </a:p>
        </p:txBody>
      </p:sp>
      <p:sp>
        <p:nvSpPr>
          <p:cNvPr id="11" name="Rectangle 7"/>
          <p:cNvSpPr>
            <a:spLocks noChangeArrowheads="1"/>
          </p:cNvSpPr>
          <p:nvPr/>
        </p:nvSpPr>
        <p:spPr bwMode="auto">
          <a:xfrm>
            <a:off x="226102" y="2022157"/>
            <a:ext cx="579369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3333FF"/>
              </a:buClr>
              <a:buFont typeface="Wingdings" panose="05000000000000000000" pitchFamily="2" charset="2"/>
              <a:buChar char="q"/>
            </a:pPr>
            <a:r>
              <a:rPr lang="en-US" altLang="en-US" sz="2800" dirty="0" smtClean="0">
                <a:latin typeface="Times New Roman" panose="02020603050405020304" pitchFamily="18" charset="0"/>
                <a:cs typeface="Times New Roman" panose="02020603050405020304" pitchFamily="18" charset="0"/>
              </a:rPr>
              <a:t> </a:t>
            </a:r>
            <a:r>
              <a:rPr lang="en-US" altLang="en-US" sz="3200" dirty="0" smtClean="0">
                <a:latin typeface="Times New Roman" panose="02020603050405020304" pitchFamily="18" charset="0"/>
                <a:cs typeface="Times New Roman" panose="02020603050405020304" pitchFamily="18" charset="0"/>
              </a:rPr>
              <a:t>Ground path is loose or broken</a:t>
            </a:r>
            <a:endParaRPr lang="en-US" altLang="en-US" sz="3200" dirty="0">
              <a:latin typeface="Times New Roman" panose="02020603050405020304" pitchFamily="18" charset="0"/>
              <a:cs typeface="Times New Roman" panose="02020603050405020304" pitchFamily="18" charset="0"/>
            </a:endParaRPr>
          </a:p>
        </p:txBody>
      </p:sp>
      <p:pic>
        <p:nvPicPr>
          <p:cNvPr id="12" name="Picture 3" descr="It shows a picture of loose prong" title="loose pro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838200" y="3276600"/>
            <a:ext cx="4191000" cy="2329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ounded Rectangle 17" descr="It shows the locatio of loose prong" title="loose prong"/>
          <p:cNvSpPr>
            <a:spLocks noChangeArrowheads="1"/>
          </p:cNvSpPr>
          <p:nvPr/>
        </p:nvSpPr>
        <p:spPr bwMode="auto">
          <a:xfrm rot="1684250">
            <a:off x="2981141" y="4118836"/>
            <a:ext cx="1111250" cy="425450"/>
          </a:xfrm>
          <a:prstGeom prst="roundRect">
            <a:avLst>
              <a:gd name="adj" fmla="val 16667"/>
            </a:avLst>
          </a:prstGeom>
          <a:noFill/>
          <a:ln w="4762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SzPct val="100000"/>
              <a:buFont typeface="Times New Roman" panose="02020603050405020304" pitchFamily="18" charset="0"/>
              <a:buNone/>
            </a:pPr>
            <a:endParaRPr lang="en-US" altLang="en-US" dirty="0">
              <a:cs typeface="Arial" panose="020B0604020202020204" pitchFamily="34" charset="0"/>
            </a:endParaRPr>
          </a:p>
        </p:txBody>
      </p:sp>
      <p:sp>
        <p:nvSpPr>
          <p:cNvPr id="19" name="Rectangle 18"/>
          <p:cNvSpPr/>
          <p:nvPr/>
        </p:nvSpPr>
        <p:spPr>
          <a:xfrm>
            <a:off x="885565" y="4382236"/>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pic>
        <p:nvPicPr>
          <p:cNvPr id="20" name="Picture 5" descr="It is a picture of missing prong" title="missing pro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08700" y="3193197"/>
            <a:ext cx="24257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ounded Rectangle 17" descr="It shows the location of missing prong" title="missing prong"/>
          <p:cNvSpPr>
            <a:spLocks noChangeArrowheads="1"/>
          </p:cNvSpPr>
          <p:nvPr/>
        </p:nvSpPr>
        <p:spPr bwMode="auto">
          <a:xfrm>
            <a:off x="7391400" y="4791871"/>
            <a:ext cx="584200" cy="501650"/>
          </a:xfrm>
          <a:prstGeom prst="roundRect">
            <a:avLst>
              <a:gd name="adj" fmla="val 16667"/>
            </a:avLst>
          </a:prstGeom>
          <a:noFill/>
          <a:ln w="4762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SzPct val="100000"/>
              <a:buFont typeface="Times New Roman" panose="02020603050405020304" pitchFamily="18" charset="0"/>
              <a:buNone/>
            </a:pPr>
            <a:endParaRPr lang="en-US" altLang="en-US" dirty="0">
              <a:cs typeface="Arial" panose="020B0604020202020204" pitchFamily="34" charset="0"/>
            </a:endParaRPr>
          </a:p>
        </p:txBody>
      </p:sp>
      <p:sp>
        <p:nvSpPr>
          <p:cNvPr id="22" name="Rectangle 2"/>
          <p:cNvSpPr>
            <a:spLocks noChangeArrowheads="1"/>
          </p:cNvSpPr>
          <p:nvPr/>
        </p:nvSpPr>
        <p:spPr bwMode="auto">
          <a:xfrm>
            <a:off x="6248400" y="3193197"/>
            <a:ext cx="2286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eaLnBrk="1" hangingPunct="1">
              <a:buFont typeface="Arial" panose="020B0604020202020204" pitchFamily="34" charset="0"/>
              <a:buNone/>
            </a:pPr>
            <a:r>
              <a:rPr lang="en-US" altLang="en-US" sz="3200" b="1" dirty="0">
                <a:solidFill>
                  <a:srgbClr val="FF0000"/>
                </a:solidFill>
                <a:latin typeface="Times New Roman" panose="02020603050405020304" pitchFamily="18" charset="0"/>
                <a:ea typeface="MS PGothic" panose="020B0600070205080204" pitchFamily="34" charset="-128"/>
              </a:rPr>
              <a:t>prong </a:t>
            </a:r>
            <a:r>
              <a:rPr lang="en-US" altLang="en-US" sz="3200" b="1" dirty="0" smtClean="0">
                <a:solidFill>
                  <a:srgbClr val="FF0000"/>
                </a:solidFill>
                <a:latin typeface="Times New Roman" panose="02020603050405020304" pitchFamily="18" charset="0"/>
                <a:ea typeface="MS PGothic" panose="020B0600070205080204" pitchFamily="34" charset="-128"/>
              </a:rPr>
              <a:t>missing </a:t>
            </a:r>
            <a:endParaRPr lang="en-US" altLang="en-US" sz="3200" b="1" dirty="0">
              <a:solidFill>
                <a:srgbClr val="FF0000"/>
              </a:solidFill>
            </a:endParaRPr>
          </a:p>
        </p:txBody>
      </p:sp>
      <p:cxnSp>
        <p:nvCxnSpPr>
          <p:cNvPr id="23" name="Straight Arrow Connector 4" descr="It shows the location of missing prong" title="arrow"/>
          <p:cNvCxnSpPr>
            <a:cxnSpLocks noChangeShapeType="1"/>
          </p:cNvCxnSpPr>
          <p:nvPr/>
        </p:nvCxnSpPr>
        <p:spPr bwMode="auto">
          <a:xfrm flipH="1">
            <a:off x="7683500" y="4259998"/>
            <a:ext cx="165100" cy="438577"/>
          </a:xfrm>
          <a:prstGeom prst="straightConnector1">
            <a:avLst/>
          </a:prstGeom>
          <a:noFill/>
          <a:ln w="28575">
            <a:solidFill>
              <a:srgbClr val="FF0000"/>
            </a:solidFill>
            <a:round/>
            <a:headEnd/>
            <a:tailEnd type="triangle" w="med" len="med"/>
          </a:ln>
          <a:effectLst>
            <a:outerShdw dist="17961" dir="2700000" algn="ctr" rotWithShape="0">
              <a:srgbClr val="000000"/>
            </a:outerShdw>
          </a:effectLst>
          <a:extLst>
            <a:ext uri="{909E8E84-426E-40DD-AFC4-6F175D3DCCD1}">
              <a14:hiddenFill xmlns:a14="http://schemas.microsoft.com/office/drawing/2010/main">
                <a:noFill/>
              </a14:hiddenFill>
            </a:ext>
          </a:extLst>
        </p:spPr>
      </p:cxnSp>
      <p:sp>
        <p:nvSpPr>
          <p:cNvPr id="24" name="Rectangle 23"/>
          <p:cNvSpPr/>
          <p:nvPr/>
        </p:nvSpPr>
        <p:spPr>
          <a:xfrm>
            <a:off x="6157294" y="4921984"/>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
        <p:nvSpPr>
          <p:cNvPr id="25" name="Rectangle 2"/>
          <p:cNvSpPr>
            <a:spLocks noChangeArrowheads="1"/>
          </p:cNvSpPr>
          <p:nvPr/>
        </p:nvSpPr>
        <p:spPr bwMode="auto">
          <a:xfrm>
            <a:off x="1849794" y="5103048"/>
            <a:ext cx="2286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eaLnBrk="1" hangingPunct="1">
              <a:buFont typeface="Arial" panose="020B0604020202020204" pitchFamily="34" charset="0"/>
              <a:buNone/>
            </a:pPr>
            <a:r>
              <a:rPr lang="en-US" altLang="en-US" sz="3200" b="1" dirty="0">
                <a:solidFill>
                  <a:srgbClr val="FF0000"/>
                </a:solidFill>
                <a:latin typeface="Times New Roman" panose="02020603050405020304" pitchFamily="18" charset="0"/>
                <a:ea typeface="MS PGothic" panose="020B0600070205080204" pitchFamily="34" charset="-128"/>
              </a:rPr>
              <a:t>prong </a:t>
            </a:r>
            <a:r>
              <a:rPr lang="en-US" altLang="en-US" sz="3200" b="1" dirty="0" smtClean="0">
                <a:solidFill>
                  <a:srgbClr val="FF0000"/>
                </a:solidFill>
                <a:latin typeface="Times New Roman" panose="02020603050405020304" pitchFamily="18" charset="0"/>
                <a:ea typeface="MS PGothic" panose="020B0600070205080204" pitchFamily="34" charset="-128"/>
              </a:rPr>
              <a:t>loose </a:t>
            </a:r>
            <a:endParaRPr lang="en-US" altLang="en-US" sz="3200" b="1" dirty="0">
              <a:solidFill>
                <a:srgbClr val="FF0000"/>
              </a:solidFill>
            </a:endParaRPr>
          </a:p>
        </p:txBody>
      </p:sp>
      <p:sp>
        <p:nvSpPr>
          <p:cNvPr id="15" name="Rectangle 14"/>
          <p:cNvSpPr/>
          <p:nvPr/>
        </p:nvSpPr>
        <p:spPr>
          <a:xfrm>
            <a:off x="1063513" y="6099167"/>
            <a:ext cx="3765774" cy="461665"/>
          </a:xfrm>
          <a:prstGeom prst="rect">
            <a:avLst/>
          </a:prstGeom>
        </p:spPr>
        <p:txBody>
          <a:bodyPr wrap="none">
            <a:spAutoFit/>
          </a:bodyPr>
          <a:lstStyle/>
          <a:p>
            <a:r>
              <a:rPr lang="en-US" altLang="en-US" sz="2400" kern="0" dirty="0" smtClean="0">
                <a:latin typeface="Times New Roman" panose="02020603050405020304" pitchFamily="18" charset="0"/>
                <a:cs typeface="Times New Roman" panose="02020603050405020304" pitchFamily="18" charset="0"/>
              </a:rPr>
              <a:t>OSHA Regulation: </a:t>
            </a:r>
            <a:r>
              <a:rPr lang="en-US" altLang="en-US" sz="2400" kern="0" dirty="0" smtClean="0">
                <a:latin typeface="Times New Roman" panose="02020603050405020304" pitchFamily="18" charset="0"/>
                <a:cs typeface="Times New Roman" panose="02020603050405020304" pitchFamily="18" charset="0"/>
                <a:hlinkClick r:id="rId5"/>
              </a:rPr>
              <a:t>1926.405</a:t>
            </a:r>
            <a:endParaRPr lang="en-US" sz="2400" dirty="0"/>
          </a:p>
        </p:txBody>
      </p:sp>
    </p:spTree>
    <p:extLst>
      <p:ext uri="{BB962C8B-B14F-4D97-AF65-F5344CB8AC3E}">
        <p14:creationId xmlns:p14="http://schemas.microsoft.com/office/powerpoint/2010/main" val="232329539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76199" y="884238"/>
            <a:ext cx="8819147"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Incident 3:  Path to Ground Missing or Discontinuous</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lstStyle/>
          <a:p>
            <a:fld id="{CE4D45F6-FF50-4BC5-8A2D-899CD8EC2ED8}" type="slidenum">
              <a:rPr lang="en-US" smtClean="0"/>
              <a:t>67</a:t>
            </a:fld>
            <a:endParaRPr lang="en-US" dirty="0"/>
          </a:p>
        </p:txBody>
      </p:sp>
      <p:pic>
        <p:nvPicPr>
          <p:cNvPr id="15" name="Picture 2" descr="It shows a hazard of path to ground missing" title="path to ground missi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20763" y="3496239"/>
            <a:ext cx="3190875" cy="304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2"/>
          <p:cNvSpPr>
            <a:spLocks noChangeArrowheads="1"/>
          </p:cNvSpPr>
          <p:nvPr/>
        </p:nvSpPr>
        <p:spPr bwMode="auto">
          <a:xfrm>
            <a:off x="457200" y="5475982"/>
            <a:ext cx="176371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eaLnBrk="1" hangingPunct="1">
              <a:buFont typeface="Arial" panose="020B0604020202020204" pitchFamily="34" charset="0"/>
              <a:buNone/>
            </a:pPr>
            <a:r>
              <a:rPr lang="en-US" altLang="en-US" sz="3200" dirty="0">
                <a:latin typeface="Times New Roman" panose="02020603050405020304" pitchFamily="18" charset="0"/>
                <a:ea typeface="MS PGothic" panose="020B0600070205080204" pitchFamily="34" charset="-128"/>
              </a:rPr>
              <a:t>3-prong plug</a:t>
            </a:r>
            <a:endParaRPr lang="en-US" altLang="en-US" sz="3200" dirty="0"/>
          </a:p>
        </p:txBody>
      </p:sp>
      <p:sp>
        <p:nvSpPr>
          <p:cNvPr id="17" name="Rounded Rectangle 17" descr="It shows the location of 3-prong plug" title="rectangle"/>
          <p:cNvSpPr>
            <a:spLocks noChangeArrowheads="1"/>
          </p:cNvSpPr>
          <p:nvPr/>
        </p:nvSpPr>
        <p:spPr bwMode="auto">
          <a:xfrm>
            <a:off x="1535113" y="4415402"/>
            <a:ext cx="685800" cy="606425"/>
          </a:xfrm>
          <a:prstGeom prst="roundRect">
            <a:avLst>
              <a:gd name="adj" fmla="val 16667"/>
            </a:avLst>
          </a:prstGeom>
          <a:noFill/>
          <a:ln w="4762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SzPct val="100000"/>
              <a:buFont typeface="Times New Roman" panose="02020603050405020304" pitchFamily="18" charset="0"/>
              <a:buNone/>
            </a:pPr>
            <a:endParaRPr lang="en-US" altLang="en-US" dirty="0">
              <a:cs typeface="Arial" panose="020B0604020202020204" pitchFamily="34" charset="0"/>
            </a:endParaRPr>
          </a:p>
        </p:txBody>
      </p:sp>
      <p:cxnSp>
        <p:nvCxnSpPr>
          <p:cNvPr id="18" name="Straight Arrow Connector 4" descr="It shows the location of 3-prong plug" title="arrow"/>
          <p:cNvCxnSpPr>
            <a:cxnSpLocks noChangeShapeType="1"/>
          </p:cNvCxnSpPr>
          <p:nvPr/>
        </p:nvCxnSpPr>
        <p:spPr bwMode="auto">
          <a:xfrm flipV="1">
            <a:off x="1214377" y="5109958"/>
            <a:ext cx="488583" cy="441325"/>
          </a:xfrm>
          <a:prstGeom prst="straightConnector1">
            <a:avLst/>
          </a:prstGeom>
          <a:noFill/>
          <a:ln w="28575">
            <a:solidFill>
              <a:schemeClr val="tx1"/>
            </a:solidFill>
            <a:round/>
            <a:headEnd/>
            <a:tailEnd type="triangle" w="med" len="med"/>
          </a:ln>
          <a:effectLst>
            <a:outerShdw dist="17961" dir="2700000" algn="ctr" rotWithShape="0">
              <a:srgbClr val="000000"/>
            </a:outerShdw>
          </a:effectLst>
          <a:extLst>
            <a:ext uri="{909E8E84-426E-40DD-AFC4-6F175D3DCCD1}">
              <a14:hiddenFill xmlns:a14="http://schemas.microsoft.com/office/drawing/2010/main">
                <a:noFill/>
              </a14:hiddenFill>
            </a:ext>
          </a:extLst>
        </p:spPr>
      </p:cxnSp>
      <p:sp>
        <p:nvSpPr>
          <p:cNvPr id="26" name="Rectangle 2"/>
          <p:cNvSpPr>
            <a:spLocks noChangeArrowheads="1"/>
          </p:cNvSpPr>
          <p:nvPr/>
        </p:nvSpPr>
        <p:spPr bwMode="auto">
          <a:xfrm>
            <a:off x="2191605" y="2895600"/>
            <a:ext cx="258212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eaLnBrk="1" hangingPunct="1">
              <a:buFont typeface="Arial" panose="020B0604020202020204" pitchFamily="34" charset="0"/>
              <a:buNone/>
            </a:pPr>
            <a:r>
              <a:rPr lang="en-US" altLang="en-US" sz="3200" dirty="0">
                <a:latin typeface="Times New Roman" panose="02020603050405020304" pitchFamily="18" charset="0"/>
                <a:ea typeface="MS PGothic" panose="020B0600070205080204" pitchFamily="34" charset="-128"/>
              </a:rPr>
              <a:t>2-prong outlet</a:t>
            </a:r>
            <a:endParaRPr lang="en-US" altLang="en-US" sz="3200" dirty="0"/>
          </a:p>
        </p:txBody>
      </p:sp>
      <p:sp>
        <p:nvSpPr>
          <p:cNvPr id="27" name="Rounded Rectangle 17" descr="It shows the locatio of 2-prong outlet" title="rectangle"/>
          <p:cNvSpPr>
            <a:spLocks noChangeArrowheads="1"/>
          </p:cNvSpPr>
          <p:nvPr/>
        </p:nvSpPr>
        <p:spPr bwMode="auto">
          <a:xfrm>
            <a:off x="2687638" y="4083614"/>
            <a:ext cx="685800" cy="608013"/>
          </a:xfrm>
          <a:prstGeom prst="roundRect">
            <a:avLst>
              <a:gd name="adj" fmla="val 16667"/>
            </a:avLst>
          </a:prstGeom>
          <a:noFill/>
          <a:ln w="4762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SzPct val="100000"/>
              <a:buFont typeface="Times New Roman" panose="02020603050405020304" pitchFamily="18" charset="0"/>
              <a:buNone/>
            </a:pPr>
            <a:endParaRPr lang="en-US" altLang="en-US" dirty="0">
              <a:cs typeface="Arial" panose="020B0604020202020204" pitchFamily="34" charset="0"/>
            </a:endParaRPr>
          </a:p>
        </p:txBody>
      </p:sp>
      <p:cxnSp>
        <p:nvCxnSpPr>
          <p:cNvPr id="28" name="Straight Arrow Connector 4" descr="It shows the location of 2-prong outlet" title="arrow"/>
          <p:cNvCxnSpPr>
            <a:cxnSpLocks noChangeShapeType="1"/>
          </p:cNvCxnSpPr>
          <p:nvPr/>
        </p:nvCxnSpPr>
        <p:spPr bwMode="auto">
          <a:xfrm flipH="1">
            <a:off x="3226595" y="3505200"/>
            <a:ext cx="293686" cy="493193"/>
          </a:xfrm>
          <a:prstGeom prst="straightConnector1">
            <a:avLst/>
          </a:prstGeom>
          <a:noFill/>
          <a:ln w="28575">
            <a:solidFill>
              <a:schemeClr val="tx1"/>
            </a:solidFill>
            <a:round/>
            <a:headEnd/>
            <a:tailEnd type="triangle" w="med" len="med"/>
          </a:ln>
          <a:effectLst>
            <a:outerShdw dist="17961" dir="2700000" algn="ctr" rotWithShape="0">
              <a:srgbClr val="000000"/>
            </a:outerShdw>
          </a:effectLst>
          <a:extLst>
            <a:ext uri="{909E8E84-426E-40DD-AFC4-6F175D3DCCD1}">
              <a14:hiddenFill xmlns:a14="http://schemas.microsoft.com/office/drawing/2010/main">
                <a:noFill/>
              </a14:hiddenFill>
            </a:ext>
          </a:extLst>
        </p:spPr>
      </p:cxnSp>
      <p:sp>
        <p:nvSpPr>
          <p:cNvPr id="29" name="Rectangle 7"/>
          <p:cNvSpPr>
            <a:spLocks noChangeArrowheads="1"/>
          </p:cNvSpPr>
          <p:nvPr/>
        </p:nvSpPr>
        <p:spPr bwMode="auto">
          <a:xfrm>
            <a:off x="228600" y="1697466"/>
            <a:ext cx="8606598"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3333FF"/>
              </a:buClr>
              <a:buFont typeface="Wingdings" panose="05000000000000000000" pitchFamily="2" charset="2"/>
              <a:buChar char="q"/>
            </a:pPr>
            <a:r>
              <a:rPr lang="en-US" altLang="en-US" sz="2800" dirty="0" smtClean="0">
                <a:latin typeface="Times New Roman" panose="02020603050405020304" pitchFamily="18" charset="0"/>
                <a:cs typeface="Times New Roman" panose="02020603050405020304" pitchFamily="18" charset="0"/>
              </a:rPr>
              <a:t> </a:t>
            </a:r>
            <a:r>
              <a:rPr lang="en-US" altLang="en-US" sz="3200" b="1" dirty="0" smtClean="0">
                <a:latin typeface="Times New Roman" panose="02020603050405020304" pitchFamily="18" charset="0"/>
                <a:cs typeface="Times New Roman" panose="02020603050405020304" pitchFamily="18" charset="0"/>
              </a:rPr>
              <a:t>Q12</a:t>
            </a:r>
            <a:r>
              <a:rPr lang="en-US" altLang="en-US" sz="3200" dirty="0" smtClean="0">
                <a:latin typeface="Times New Roman" panose="02020603050405020304" pitchFamily="18" charset="0"/>
                <a:cs typeface="Times New Roman" panose="02020603050405020304" pitchFamily="18" charset="0"/>
              </a:rPr>
              <a:t>: If bottom 3-prong outlet is occupied, break the ground pin of plug to fit 2-prong outlet? </a:t>
            </a:r>
            <a:endParaRPr lang="en-US" altLang="en-US" sz="3200" dirty="0">
              <a:latin typeface="Times New Roman" panose="02020603050405020304" pitchFamily="18" charset="0"/>
              <a:cs typeface="Times New Roman" panose="02020603050405020304" pitchFamily="18" charset="0"/>
            </a:endParaRPr>
          </a:p>
        </p:txBody>
      </p:sp>
      <p:sp>
        <p:nvSpPr>
          <p:cNvPr id="30" name="Rectangle 29"/>
          <p:cNvSpPr/>
          <p:nvPr/>
        </p:nvSpPr>
        <p:spPr>
          <a:xfrm>
            <a:off x="2057400" y="4953000"/>
            <a:ext cx="825867" cy="1631216"/>
          </a:xfrm>
          <a:prstGeom prst="rect">
            <a:avLst/>
          </a:prstGeom>
        </p:spPr>
        <p:txBody>
          <a:bodyPr wrap="none">
            <a:spAutoFit/>
          </a:bodyPr>
          <a:lstStyle/>
          <a:p>
            <a:r>
              <a:rPr lang="en-US" sz="10000" b="1" dirty="0">
                <a:solidFill>
                  <a:srgbClr val="FF0000"/>
                </a:solidFill>
                <a:latin typeface="Times New Roman" panose="02020603050405020304" pitchFamily="18" charset="0"/>
                <a:cs typeface="Times New Roman" panose="02020603050405020304" pitchFamily="18" charset="0"/>
              </a:rPr>
              <a:t>?</a:t>
            </a:r>
            <a:endParaRPr lang="en-US" sz="10000" b="1" dirty="0">
              <a:solidFill>
                <a:srgbClr val="FF0000"/>
              </a:solidFill>
            </a:endParaRPr>
          </a:p>
        </p:txBody>
      </p:sp>
      <p:pic>
        <p:nvPicPr>
          <p:cNvPr id="31" name="Picture 30" descr="It shows the hazards of ground missing" title="hazards of ground missi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53349" y="2948254"/>
            <a:ext cx="3228035" cy="3640239"/>
          </a:xfrm>
          <a:prstGeom prst="rect">
            <a:avLst/>
          </a:prstGeom>
        </p:spPr>
      </p:pic>
      <p:sp>
        <p:nvSpPr>
          <p:cNvPr id="32" name="Rectangle 31"/>
          <p:cNvSpPr/>
          <p:nvPr/>
        </p:nvSpPr>
        <p:spPr>
          <a:xfrm>
            <a:off x="5867400" y="5012201"/>
            <a:ext cx="915635" cy="1631216"/>
          </a:xfrm>
          <a:prstGeom prst="rect">
            <a:avLst/>
          </a:prstGeom>
        </p:spPr>
        <p:txBody>
          <a:bodyPr wrap="none">
            <a:spAutoFit/>
          </a:bodyPr>
          <a:lstStyle/>
          <a:p>
            <a:r>
              <a:rPr lang="en-US" altLang="en-US" sz="10000" b="1" dirty="0" smtClean="0">
                <a:solidFill>
                  <a:srgbClr val="FF0000"/>
                </a:solidFill>
                <a:latin typeface="Times New Roman" panose="02020603050405020304" pitchFamily="18" charset="0"/>
                <a:cs typeface="Times New Roman" panose="02020603050405020304" pitchFamily="18" charset="0"/>
              </a:rPr>
              <a:t>×</a:t>
            </a:r>
            <a:endParaRPr lang="en-US" sz="10000" b="1" dirty="0">
              <a:solidFill>
                <a:srgbClr val="FF0000"/>
              </a:solidFill>
            </a:endParaRPr>
          </a:p>
        </p:txBody>
      </p:sp>
      <p:sp>
        <p:nvSpPr>
          <p:cNvPr id="33" name="Rectangle 2"/>
          <p:cNvSpPr>
            <a:spLocks noChangeArrowheads="1"/>
          </p:cNvSpPr>
          <p:nvPr/>
        </p:nvSpPr>
        <p:spPr bwMode="auto">
          <a:xfrm>
            <a:off x="3537866" y="5475982"/>
            <a:ext cx="173123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eaLnBrk="1" hangingPunct="1">
              <a:buFont typeface="Arial" panose="020B0604020202020204" pitchFamily="34" charset="0"/>
              <a:buNone/>
            </a:pPr>
            <a:r>
              <a:rPr lang="en-US" altLang="en-US" sz="3200" dirty="0">
                <a:latin typeface="Times New Roman" panose="02020603050405020304" pitchFamily="18" charset="0"/>
                <a:ea typeface="MS PGothic" panose="020B0600070205080204" pitchFamily="34" charset="-128"/>
              </a:rPr>
              <a:t>3</a:t>
            </a:r>
            <a:r>
              <a:rPr lang="en-US" altLang="en-US" sz="3200" dirty="0" smtClean="0">
                <a:latin typeface="Times New Roman" panose="02020603050405020304" pitchFamily="18" charset="0"/>
                <a:ea typeface="MS PGothic" panose="020B0600070205080204" pitchFamily="34" charset="-128"/>
              </a:rPr>
              <a:t>-prong </a:t>
            </a:r>
            <a:r>
              <a:rPr lang="en-US" altLang="en-US" sz="3200" dirty="0">
                <a:latin typeface="Times New Roman" panose="02020603050405020304" pitchFamily="18" charset="0"/>
                <a:ea typeface="MS PGothic" panose="020B0600070205080204" pitchFamily="34" charset="-128"/>
              </a:rPr>
              <a:t>outlet</a:t>
            </a:r>
            <a:endParaRPr lang="en-US" altLang="en-US" sz="3200" dirty="0"/>
          </a:p>
        </p:txBody>
      </p:sp>
      <p:sp>
        <p:nvSpPr>
          <p:cNvPr id="34" name="Rounded Rectangle 17" descr="It shows the location of 3-prong outlet" title="3-prong outlet"/>
          <p:cNvSpPr>
            <a:spLocks noChangeArrowheads="1"/>
          </p:cNvSpPr>
          <p:nvPr/>
        </p:nvSpPr>
        <p:spPr bwMode="auto">
          <a:xfrm>
            <a:off x="2720304" y="4765061"/>
            <a:ext cx="685800" cy="608013"/>
          </a:xfrm>
          <a:prstGeom prst="roundRect">
            <a:avLst>
              <a:gd name="adj" fmla="val 16667"/>
            </a:avLst>
          </a:prstGeom>
          <a:noFill/>
          <a:ln w="47625">
            <a:solidFill>
              <a:srgbClr val="00B0F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SzPct val="100000"/>
              <a:buFont typeface="Times New Roman" panose="02020603050405020304" pitchFamily="18" charset="0"/>
              <a:buNone/>
            </a:pPr>
            <a:endParaRPr lang="en-US" altLang="en-US" dirty="0">
              <a:cs typeface="Arial" panose="020B0604020202020204" pitchFamily="34" charset="0"/>
            </a:endParaRPr>
          </a:p>
        </p:txBody>
      </p:sp>
      <p:cxnSp>
        <p:nvCxnSpPr>
          <p:cNvPr id="35" name="Straight Arrow Connector 4" descr="It shows the location of 3-prong outlet" title="arrow"/>
          <p:cNvCxnSpPr>
            <a:cxnSpLocks noChangeShapeType="1"/>
          </p:cNvCxnSpPr>
          <p:nvPr/>
        </p:nvCxnSpPr>
        <p:spPr bwMode="auto">
          <a:xfrm flipH="1" flipV="1">
            <a:off x="3469402" y="5356554"/>
            <a:ext cx="192626" cy="338643"/>
          </a:xfrm>
          <a:prstGeom prst="straightConnector1">
            <a:avLst/>
          </a:prstGeom>
          <a:noFill/>
          <a:ln w="28575">
            <a:solidFill>
              <a:schemeClr val="tx1"/>
            </a:solidFill>
            <a:round/>
            <a:headEnd/>
            <a:tailEnd type="triangle" w="med" len="med"/>
          </a:ln>
          <a:effectLst>
            <a:outerShdw dist="17961" dir="2700000" algn="ctr" rotWithShape="0">
              <a:srgbClr val="000000"/>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133011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76199" y="884238"/>
            <a:ext cx="8819147"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Incident 3: Path to Ground Missing or Discontinuous </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lstStyle/>
          <a:p>
            <a:fld id="{CE4D45F6-FF50-4BC5-8A2D-899CD8EC2ED8}" type="slidenum">
              <a:rPr lang="en-US" smtClean="0"/>
              <a:t>68</a:t>
            </a:fld>
            <a:endParaRPr lang="en-US" dirty="0"/>
          </a:p>
        </p:txBody>
      </p:sp>
      <p:sp>
        <p:nvSpPr>
          <p:cNvPr id="12" name="Rectangle 7"/>
          <p:cNvSpPr>
            <a:spLocks noChangeArrowheads="1"/>
          </p:cNvSpPr>
          <p:nvPr/>
        </p:nvSpPr>
        <p:spPr bwMode="auto">
          <a:xfrm>
            <a:off x="226102" y="1774711"/>
            <a:ext cx="8079698"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3333FF"/>
              </a:buClr>
              <a:buFont typeface="Wingdings" panose="05000000000000000000" pitchFamily="2" charset="2"/>
              <a:buChar char="q"/>
            </a:pPr>
            <a:r>
              <a:rPr lang="en-US" altLang="en-US" sz="2800" dirty="0" smtClean="0">
                <a:latin typeface="Times New Roman" panose="02020603050405020304" pitchFamily="18" charset="0"/>
                <a:cs typeface="Times New Roman" panose="02020603050405020304" pitchFamily="18" charset="0"/>
              </a:rPr>
              <a:t>Do Not </a:t>
            </a:r>
            <a:r>
              <a:rPr lang="en-US" altLang="en-US" sz="3200" dirty="0" smtClean="0">
                <a:latin typeface="Times New Roman" panose="02020603050405020304" pitchFamily="18" charset="0"/>
                <a:cs typeface="Times New Roman" panose="02020603050405020304" pitchFamily="18" charset="0"/>
              </a:rPr>
              <a:t>use hand-held non-double-insulated electric tools</a:t>
            </a:r>
            <a:endParaRPr lang="en-US" altLang="en-US" sz="3200" dirty="0">
              <a:latin typeface="Times New Roman" panose="02020603050405020304" pitchFamily="18" charset="0"/>
              <a:cs typeface="Times New Roman" panose="02020603050405020304" pitchFamily="18" charset="0"/>
            </a:endParaRPr>
          </a:p>
        </p:txBody>
      </p:sp>
      <p:pic>
        <p:nvPicPr>
          <p:cNvPr id="13" name="Picture 12" descr="It shows equipments for non-double-insulated devices" title="typical device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29000" y="2409799"/>
            <a:ext cx="5571000" cy="4295801"/>
          </a:xfrm>
          <a:prstGeom prst="rect">
            <a:avLst/>
          </a:prstGeom>
        </p:spPr>
      </p:pic>
      <p:sp>
        <p:nvSpPr>
          <p:cNvPr id="14" name="Rectangle 13"/>
          <p:cNvSpPr>
            <a:spLocks noChangeArrowheads="1"/>
          </p:cNvSpPr>
          <p:nvPr/>
        </p:nvSpPr>
        <p:spPr bwMode="auto">
          <a:xfrm>
            <a:off x="226102" y="3043973"/>
            <a:ext cx="3202898"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a:buClr>
                <a:srgbClr val="3333FF"/>
              </a:buClr>
            </a:pPr>
            <a:r>
              <a:rPr lang="en-US" altLang="en-US" sz="3600" b="1" dirty="0" smtClean="0">
                <a:latin typeface="Times New Roman" panose="02020603050405020304" pitchFamily="18" charset="0"/>
                <a:cs typeface="Times New Roman" panose="02020603050405020304" pitchFamily="18" charset="0"/>
              </a:rPr>
              <a:t>Dangerous !</a:t>
            </a:r>
          </a:p>
          <a:p>
            <a:pPr>
              <a:buClr>
                <a:srgbClr val="3333FF"/>
              </a:buClr>
            </a:pPr>
            <a:endParaRPr lang="en-US" altLang="en-US" sz="3200" dirty="0" smtClean="0">
              <a:latin typeface="Times New Roman" panose="02020603050405020304" pitchFamily="18" charset="0"/>
              <a:cs typeface="Times New Roman" panose="02020603050405020304" pitchFamily="18" charset="0"/>
            </a:endParaRPr>
          </a:p>
          <a:p>
            <a:pPr marL="457200" indent="-457200">
              <a:buClr>
                <a:srgbClr val="3333FF"/>
              </a:buClr>
              <a:buFont typeface="Wingdings" panose="05000000000000000000" pitchFamily="2" charset="2"/>
              <a:buChar char="q"/>
            </a:pPr>
            <a:r>
              <a:rPr lang="en-US" altLang="en-US" sz="2800" dirty="0" smtClean="0">
                <a:latin typeface="Times New Roman" panose="02020603050405020304" pitchFamily="18" charset="0"/>
                <a:cs typeface="Times New Roman" panose="02020603050405020304" pitchFamily="18" charset="0"/>
              </a:rPr>
              <a:t> </a:t>
            </a:r>
            <a:r>
              <a:rPr lang="en-US" altLang="en-US" sz="3200" dirty="0" smtClean="0">
                <a:latin typeface="Times New Roman" panose="02020603050405020304" pitchFamily="18" charset="0"/>
                <a:cs typeface="Times New Roman" panose="02020603050405020304" pitchFamily="18" charset="0"/>
              </a:rPr>
              <a:t>Faulty current may travel through a worker’s body</a:t>
            </a:r>
            <a:endParaRPr lang="en-US" altLang="en-US" sz="3200" dirty="0">
              <a:latin typeface="Times New Roman" panose="02020603050405020304" pitchFamily="18" charset="0"/>
              <a:cs typeface="Times New Roman" panose="02020603050405020304" pitchFamily="18" charset="0"/>
            </a:endParaRPr>
          </a:p>
        </p:txBody>
      </p:sp>
      <p:sp>
        <p:nvSpPr>
          <p:cNvPr id="15" name="Rectangle 14"/>
          <p:cNvSpPr/>
          <p:nvPr/>
        </p:nvSpPr>
        <p:spPr>
          <a:xfrm>
            <a:off x="4227233" y="3253689"/>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Tree>
    <p:extLst>
      <p:ext uri="{BB962C8B-B14F-4D97-AF65-F5344CB8AC3E}">
        <p14:creationId xmlns:p14="http://schemas.microsoft.com/office/powerpoint/2010/main" val="86709377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76199" y="884238"/>
            <a:ext cx="8819147"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Incident 4: Equipment not Used in Manner Prescribed</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lstStyle/>
          <a:p>
            <a:fld id="{CE4D45F6-FF50-4BC5-8A2D-899CD8EC2ED8}" type="slidenum">
              <a:rPr lang="en-US" smtClean="0"/>
              <a:t>69</a:t>
            </a:fld>
            <a:endParaRPr lang="en-US" dirty="0"/>
          </a:p>
        </p:txBody>
      </p:sp>
      <p:sp>
        <p:nvSpPr>
          <p:cNvPr id="8" name="Rectangle 1027"/>
          <p:cNvSpPr txBox="1">
            <a:spLocks noChangeArrowheads="1"/>
          </p:cNvSpPr>
          <p:nvPr/>
        </p:nvSpPr>
        <p:spPr bwMode="auto">
          <a:xfrm>
            <a:off x="228600" y="1927081"/>
            <a:ext cx="4876800" cy="285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eaLnBrk="1" hangingPunct="1">
              <a:spcBef>
                <a:spcPts val="800"/>
              </a:spcBef>
              <a:buClr>
                <a:srgbClr val="0000FF"/>
              </a:buClr>
              <a:buSzPct val="100000"/>
              <a:buFont typeface="Wingdings" panose="05000000000000000000" pitchFamily="2" charset="2"/>
              <a:buChar char="q"/>
            </a:pPr>
            <a:r>
              <a:rPr lang="en-GB" altLang="en-US" sz="2800" dirty="0" smtClean="0">
                <a:solidFill>
                  <a:srgbClr val="000000"/>
                </a:solidFill>
                <a:latin typeface="Times New Roman" panose="02020603050405020304" pitchFamily="18" charset="0"/>
                <a:ea typeface="AR PL UMing HK" charset="0"/>
                <a:cs typeface="Times New Roman" panose="02020603050405020304" pitchFamily="18" charset="0"/>
              </a:rPr>
              <a:t> </a:t>
            </a:r>
            <a:r>
              <a:rPr lang="en-GB" altLang="en-US" sz="3200" dirty="0" smtClean="0">
                <a:solidFill>
                  <a:srgbClr val="000000"/>
                </a:solidFill>
                <a:latin typeface="Times New Roman" panose="02020603050405020304" pitchFamily="18" charset="0"/>
                <a:ea typeface="AR PL UMing HK" charset="0"/>
                <a:cs typeface="Times New Roman" panose="02020603050405020304" pitchFamily="18" charset="0"/>
              </a:rPr>
              <a:t>No use damaged electric tools or worn cords</a:t>
            </a:r>
            <a:endParaRPr lang="en-GB" altLang="en-US" sz="3200" dirty="0">
              <a:solidFill>
                <a:srgbClr val="000000"/>
              </a:solidFill>
              <a:latin typeface="Times New Roman" panose="02020603050405020304" pitchFamily="18" charset="0"/>
              <a:ea typeface="AR PL UMing HK" charset="0"/>
              <a:cs typeface="Times New Roman" panose="02020603050405020304" pitchFamily="18" charset="0"/>
            </a:endParaRPr>
          </a:p>
          <a:p>
            <a:pPr marL="457200" indent="-457200" eaLnBrk="1" hangingPunct="1">
              <a:spcBef>
                <a:spcPts val="800"/>
              </a:spcBef>
              <a:buClr>
                <a:srgbClr val="0000FF"/>
              </a:buClr>
              <a:buSzPct val="100000"/>
              <a:buFont typeface="Wingdings" panose="05000000000000000000" pitchFamily="2" charset="2"/>
              <a:buChar char="q"/>
            </a:pPr>
            <a:endParaRPr lang="en-GB" altLang="en-US" sz="3200" dirty="0" smtClean="0">
              <a:solidFill>
                <a:srgbClr val="000000"/>
              </a:solidFill>
              <a:latin typeface="Times New Roman" panose="02020603050405020304" pitchFamily="18" charset="0"/>
              <a:ea typeface="AR PL UMing HK" charset="0"/>
              <a:cs typeface="Times New Roman" panose="02020603050405020304" pitchFamily="18" charset="0"/>
            </a:endParaRPr>
          </a:p>
          <a:p>
            <a:pPr marL="457200" indent="-457200" eaLnBrk="1" hangingPunct="1">
              <a:spcBef>
                <a:spcPts val="800"/>
              </a:spcBef>
              <a:buClr>
                <a:srgbClr val="0000FF"/>
              </a:buClr>
              <a:buSzPct val="100000"/>
              <a:buFont typeface="Wingdings" panose="05000000000000000000" pitchFamily="2" charset="2"/>
              <a:buChar char="q"/>
            </a:pPr>
            <a:endParaRPr lang="en-GB" altLang="en-US" sz="3200" dirty="0">
              <a:solidFill>
                <a:srgbClr val="000000"/>
              </a:solidFill>
              <a:latin typeface="Times New Roman" panose="02020603050405020304" pitchFamily="18" charset="0"/>
              <a:ea typeface="AR PL UMing HK" charset="0"/>
              <a:cs typeface="Times New Roman" panose="02020603050405020304" pitchFamily="18" charset="0"/>
            </a:endParaRPr>
          </a:p>
          <a:p>
            <a:pPr marL="457200" indent="-457200" eaLnBrk="1" hangingPunct="1">
              <a:spcBef>
                <a:spcPts val="800"/>
              </a:spcBef>
              <a:buClr>
                <a:srgbClr val="0000FF"/>
              </a:buClr>
              <a:buSzPct val="100000"/>
              <a:buFont typeface="Wingdings" panose="05000000000000000000" pitchFamily="2" charset="2"/>
              <a:buChar char="q"/>
            </a:pPr>
            <a:endParaRPr lang="en-GB" altLang="en-US" sz="3200" dirty="0" smtClean="0">
              <a:solidFill>
                <a:srgbClr val="000000"/>
              </a:solidFill>
              <a:latin typeface="Times New Roman" panose="02020603050405020304" pitchFamily="18" charset="0"/>
              <a:ea typeface="AR PL UMing HK" charset="0"/>
              <a:cs typeface="Times New Roman" panose="02020603050405020304" pitchFamily="18" charset="0"/>
            </a:endParaRPr>
          </a:p>
          <a:p>
            <a:pPr marL="457200" indent="-457200" eaLnBrk="1" hangingPunct="1">
              <a:spcBef>
                <a:spcPts val="800"/>
              </a:spcBef>
              <a:buClr>
                <a:srgbClr val="0000FF"/>
              </a:buClr>
              <a:buSzPct val="100000"/>
              <a:buFont typeface="Wingdings" panose="05000000000000000000" pitchFamily="2" charset="2"/>
              <a:buChar char="q"/>
            </a:pPr>
            <a:r>
              <a:rPr lang="en-GB" altLang="en-US" sz="2800" dirty="0" smtClean="0">
                <a:solidFill>
                  <a:srgbClr val="000000"/>
                </a:solidFill>
                <a:latin typeface="Times New Roman" panose="02020603050405020304" pitchFamily="18" charset="0"/>
                <a:ea typeface="AR PL UMing HK" charset="0"/>
                <a:cs typeface="Times New Roman" panose="02020603050405020304" pitchFamily="18" charset="0"/>
              </a:rPr>
              <a:t> No </a:t>
            </a:r>
            <a:r>
              <a:rPr lang="en-GB" altLang="en-US" sz="3200" dirty="0" smtClean="0">
                <a:solidFill>
                  <a:srgbClr val="000000"/>
                </a:solidFill>
                <a:latin typeface="Times New Roman" panose="02020603050405020304" pitchFamily="18" charset="0"/>
                <a:ea typeface="AR PL UMing HK" charset="0"/>
                <a:cs typeface="Times New Roman" panose="02020603050405020304" pitchFamily="18" charset="0"/>
              </a:rPr>
              <a:t>use indoor only equipment outdoors</a:t>
            </a:r>
            <a:endParaRPr lang="en-GB" altLang="en-US" sz="3200" dirty="0">
              <a:solidFill>
                <a:srgbClr val="000000"/>
              </a:solidFill>
              <a:latin typeface="Times New Roman" panose="02020603050405020304" pitchFamily="18" charset="0"/>
              <a:ea typeface="AR PL UMing HK" charset="0"/>
              <a:cs typeface="Times New Roman" panose="02020603050405020304" pitchFamily="18" charset="0"/>
            </a:endParaRPr>
          </a:p>
        </p:txBody>
      </p:sp>
      <p:pic>
        <p:nvPicPr>
          <p:cNvPr id="11" name="Picture 10" descr="It shows an example of worn cords" title="worn cord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57800" y="2074564"/>
            <a:ext cx="2032000" cy="2094204"/>
          </a:xfrm>
          <a:prstGeom prst="rect">
            <a:avLst/>
          </a:prstGeom>
        </p:spPr>
      </p:pic>
      <p:sp>
        <p:nvSpPr>
          <p:cNvPr id="16" name="Rectangle 15"/>
          <p:cNvSpPr/>
          <p:nvPr/>
        </p:nvSpPr>
        <p:spPr>
          <a:xfrm>
            <a:off x="5527941" y="2306058"/>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pic>
        <p:nvPicPr>
          <p:cNvPr id="17" name="Picture 16" descr="It shows the caution label" title="label ta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83195" y="3784600"/>
            <a:ext cx="4467322" cy="2768600"/>
          </a:xfrm>
          <a:prstGeom prst="rect">
            <a:avLst/>
          </a:prstGeom>
        </p:spPr>
      </p:pic>
      <p:sp>
        <p:nvSpPr>
          <p:cNvPr id="12" name="Rectangle 11"/>
          <p:cNvSpPr/>
          <p:nvPr/>
        </p:nvSpPr>
        <p:spPr>
          <a:xfrm>
            <a:off x="724000" y="3553767"/>
            <a:ext cx="3765774" cy="461665"/>
          </a:xfrm>
          <a:prstGeom prst="rect">
            <a:avLst/>
          </a:prstGeom>
        </p:spPr>
        <p:txBody>
          <a:bodyPr wrap="none">
            <a:spAutoFit/>
          </a:bodyPr>
          <a:lstStyle/>
          <a:p>
            <a:r>
              <a:rPr lang="en-US" altLang="en-US" sz="2400" kern="0" dirty="0" smtClean="0">
                <a:latin typeface="Times New Roman" panose="02020603050405020304" pitchFamily="18" charset="0"/>
                <a:cs typeface="Times New Roman" panose="02020603050405020304" pitchFamily="18" charset="0"/>
              </a:rPr>
              <a:t>OSHA Regulation: </a:t>
            </a:r>
            <a:r>
              <a:rPr lang="en-US" altLang="en-US" sz="2400" kern="0" dirty="0" smtClean="0">
                <a:latin typeface="Times New Roman" panose="02020603050405020304" pitchFamily="18" charset="0"/>
                <a:cs typeface="Times New Roman" panose="02020603050405020304" pitchFamily="18" charset="0"/>
                <a:hlinkClick r:id="rId5"/>
              </a:rPr>
              <a:t>1926.405</a:t>
            </a:r>
            <a:endParaRPr lang="en-US" sz="2400" dirty="0"/>
          </a:p>
        </p:txBody>
      </p:sp>
    </p:spTree>
    <p:extLst>
      <p:ext uri="{BB962C8B-B14F-4D97-AF65-F5344CB8AC3E}">
        <p14:creationId xmlns:p14="http://schemas.microsoft.com/office/powerpoint/2010/main" val="592203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2"/>
          <p:cNvSpPr txBox="1">
            <a:spLocks/>
          </p:cNvSpPr>
          <p:nvPr/>
        </p:nvSpPr>
        <p:spPr bwMode="auto">
          <a:xfrm>
            <a:off x="754459" y="2133600"/>
            <a:ext cx="7635081" cy="699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400">
                <a:solidFill>
                  <a:schemeClr val="tx1"/>
                </a:solidFill>
                <a:latin typeface="Trebuchet MS" panose="020B0603020202020204" pitchFamily="34" charset="0"/>
              </a:defRPr>
            </a:lvl1pPr>
            <a:lvl2pPr marL="685800" indent="-228600">
              <a:lnSpc>
                <a:spcPct val="90000"/>
              </a:lnSpc>
              <a:spcBef>
                <a:spcPts val="500"/>
              </a:spcBef>
              <a:buFont typeface="Arial" panose="020B0604020202020204" pitchFamily="34" charset="0"/>
              <a:buChar char="•"/>
              <a:defRPr sz="2000">
                <a:solidFill>
                  <a:schemeClr val="tx1"/>
                </a:solidFill>
                <a:latin typeface="Trebuchet MS" panose="020B0603020202020204" pitchFamily="34" charset="0"/>
              </a:defRPr>
            </a:lvl2pPr>
            <a:lvl3pPr marL="1143000" indent="-228600">
              <a:lnSpc>
                <a:spcPct val="90000"/>
              </a:lnSpc>
              <a:spcBef>
                <a:spcPts val="500"/>
              </a:spcBef>
              <a:buFont typeface="Arial" panose="020B0604020202020204" pitchFamily="34" charset="0"/>
              <a:buChar char="•"/>
              <a:defRPr>
                <a:solidFill>
                  <a:schemeClr val="tx1"/>
                </a:solidFill>
                <a:latin typeface="Trebuchet MS" panose="020B0603020202020204" pitchFamily="34" charset="0"/>
              </a:defRPr>
            </a:lvl3pPr>
            <a:lvl4pPr marL="16002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Trebuchet MS" panose="020B0603020202020204" pitchFamily="34" charset="0"/>
              </a:defRPr>
            </a:lvl5pPr>
            <a:lvl6pPr marL="25146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6pPr>
            <a:lvl7pPr marL="29718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7pPr>
            <a:lvl8pPr marL="34290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8pPr>
            <a:lvl9pPr marL="3886200" indent="-228600" fontAlgn="base">
              <a:lnSpc>
                <a:spcPct val="90000"/>
              </a:lnSpc>
              <a:spcBef>
                <a:spcPts val="500"/>
              </a:spcBef>
              <a:spcAft>
                <a:spcPct val="0"/>
              </a:spcAft>
              <a:buFont typeface="Arial" panose="020B0604020202020204" pitchFamily="34" charset="0"/>
              <a:buChar char="•"/>
              <a:defRPr sz="1600">
                <a:solidFill>
                  <a:schemeClr val="tx1"/>
                </a:solidFill>
                <a:latin typeface="Trebuchet MS" panose="020B0603020202020204" pitchFamily="34" charset="0"/>
              </a:defRPr>
            </a:lvl9pPr>
          </a:lstStyle>
          <a:p>
            <a:pPr marL="0" indent="0" algn="just" defTabSz="914400" eaLnBrk="1" hangingPunct="1">
              <a:buClr>
                <a:srgbClr val="3333FF"/>
              </a:buClr>
              <a:buNone/>
            </a:pPr>
            <a:r>
              <a:rPr lang="en-US" altLang="en-US" sz="4000" dirty="0" smtClean="0">
                <a:latin typeface="Times New Roman" panose="02020603050405020304" pitchFamily="18" charset="0"/>
                <a:cs typeface="Times New Roman" panose="02020603050405020304" pitchFamily="18" charset="0"/>
              </a:rPr>
              <a:t>Please Submit Pre-Test</a:t>
            </a:r>
          </a:p>
        </p:txBody>
      </p:sp>
      <p:sp>
        <p:nvSpPr>
          <p:cNvPr id="9" name="Title 1"/>
          <p:cNvSpPr>
            <a:spLocks noGrp="1"/>
          </p:cNvSpPr>
          <p:nvPr>
            <p:ph type="title"/>
          </p:nvPr>
        </p:nvSpPr>
        <p:spPr>
          <a:xfrm>
            <a:off x="457200" y="503238"/>
            <a:ext cx="8229600"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Pre-Test </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normAutofit/>
          </a:bodyPr>
          <a:lstStyle/>
          <a:p>
            <a:fld id="{CE4D45F6-FF50-4BC5-8A2D-899CD8EC2ED8}" type="slidenum">
              <a:rPr lang="en-US" smtClean="0"/>
              <a:t>7</a:t>
            </a:fld>
            <a:endParaRPr lang="en-US" dirty="0"/>
          </a:p>
        </p:txBody>
      </p:sp>
    </p:spTree>
    <p:extLst>
      <p:ext uri="{BB962C8B-B14F-4D97-AF65-F5344CB8AC3E}">
        <p14:creationId xmlns:p14="http://schemas.microsoft.com/office/powerpoint/2010/main" val="332731284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76199" y="884238"/>
            <a:ext cx="8819147"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Incident 4:  Equipment not Used in Manner Prescribed</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lstStyle/>
          <a:p>
            <a:fld id="{CE4D45F6-FF50-4BC5-8A2D-899CD8EC2ED8}" type="slidenum">
              <a:rPr lang="en-US" smtClean="0"/>
              <a:t>70</a:t>
            </a:fld>
            <a:endParaRPr lang="en-US" dirty="0"/>
          </a:p>
        </p:txBody>
      </p:sp>
      <p:sp>
        <p:nvSpPr>
          <p:cNvPr id="12" name="Rectangle 1027"/>
          <p:cNvSpPr txBox="1">
            <a:spLocks noChangeArrowheads="1"/>
          </p:cNvSpPr>
          <p:nvPr/>
        </p:nvSpPr>
        <p:spPr bwMode="auto">
          <a:xfrm>
            <a:off x="228600" y="1650930"/>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eaLnBrk="1" hangingPunct="1">
              <a:spcBef>
                <a:spcPts val="800"/>
              </a:spcBef>
              <a:buClr>
                <a:srgbClr val="0000FF"/>
              </a:buClr>
              <a:buSzPct val="100000"/>
              <a:buFont typeface="Wingdings" panose="05000000000000000000" pitchFamily="2" charset="2"/>
              <a:buChar char="q"/>
            </a:pPr>
            <a:r>
              <a:rPr lang="en-GB" altLang="en-US" sz="2800" dirty="0" smtClean="0">
                <a:solidFill>
                  <a:srgbClr val="000000"/>
                </a:solidFill>
                <a:latin typeface="Times New Roman" panose="02020603050405020304" pitchFamily="18" charset="0"/>
                <a:ea typeface="AR PL UMing HK" charset="0"/>
                <a:cs typeface="Times New Roman" panose="02020603050405020304" pitchFamily="18" charset="0"/>
              </a:rPr>
              <a:t> No </a:t>
            </a:r>
            <a:r>
              <a:rPr lang="en-GB" altLang="en-US" sz="3200" dirty="0">
                <a:solidFill>
                  <a:srgbClr val="000000"/>
                </a:solidFill>
                <a:latin typeface="Times New Roman" panose="02020603050405020304" pitchFamily="18" charset="0"/>
                <a:ea typeface="AR PL UMing HK" charset="0"/>
                <a:cs typeface="Times New Roman" panose="02020603050405020304" pitchFamily="18" charset="0"/>
              </a:rPr>
              <a:t>u</a:t>
            </a:r>
            <a:r>
              <a:rPr lang="en-GB" altLang="en-US" sz="3200" dirty="0" smtClean="0">
                <a:solidFill>
                  <a:srgbClr val="000000"/>
                </a:solidFill>
                <a:latin typeface="Times New Roman" panose="02020603050405020304" pitchFamily="18" charset="0"/>
                <a:ea typeface="AR PL UMing HK" charset="0"/>
                <a:cs typeface="Times New Roman" panose="02020603050405020304" pitchFamily="18" charset="0"/>
              </a:rPr>
              <a:t>se wrong-rating circuit breakers or fuses for over-current protection</a:t>
            </a:r>
            <a:endParaRPr lang="en-GB" altLang="en-US" sz="3200" dirty="0">
              <a:solidFill>
                <a:srgbClr val="000000"/>
              </a:solidFill>
              <a:latin typeface="Times New Roman" panose="02020603050405020304" pitchFamily="18" charset="0"/>
              <a:ea typeface="AR PL UMing HK" charset="0"/>
              <a:cs typeface="Times New Roman" panose="02020603050405020304" pitchFamily="18" charset="0"/>
            </a:endParaRPr>
          </a:p>
          <a:p>
            <a:pPr eaLnBrk="1" hangingPunct="1">
              <a:spcBef>
                <a:spcPts val="800"/>
              </a:spcBef>
              <a:buClr>
                <a:srgbClr val="0000FF"/>
              </a:buClr>
              <a:buSzPct val="100000"/>
            </a:pPr>
            <a:endParaRPr lang="en-GB" altLang="en-US" sz="3200" dirty="0">
              <a:solidFill>
                <a:srgbClr val="000000"/>
              </a:solidFill>
              <a:latin typeface="Times New Roman" panose="02020603050405020304" pitchFamily="18" charset="0"/>
              <a:ea typeface="AR PL UMing HK" charset="0"/>
              <a:cs typeface="Times New Roman" panose="02020603050405020304" pitchFamily="18" charset="0"/>
            </a:endParaRPr>
          </a:p>
        </p:txBody>
      </p:sp>
      <p:sp>
        <p:nvSpPr>
          <p:cNvPr id="13" name="Rectangle 12"/>
          <p:cNvSpPr/>
          <p:nvPr/>
        </p:nvSpPr>
        <p:spPr>
          <a:xfrm>
            <a:off x="2667000" y="4998184"/>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
        <p:nvSpPr>
          <p:cNvPr id="14" name="AutoShape 4"/>
          <p:cNvSpPr>
            <a:spLocks noChangeArrowheads="1"/>
          </p:cNvSpPr>
          <p:nvPr/>
        </p:nvSpPr>
        <p:spPr bwMode="auto">
          <a:xfrm>
            <a:off x="5257800" y="2487023"/>
            <a:ext cx="3657600" cy="2209800"/>
          </a:xfrm>
          <a:prstGeom prst="wedgeRoundRectCallout">
            <a:avLst>
              <a:gd name="adj1" fmla="val -73944"/>
              <a:gd name="adj2" fmla="val 26651"/>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30000"/>
              </a:spcBef>
            </a:pPr>
            <a:r>
              <a:rPr lang="en-US" altLang="en-US" sz="3200" dirty="0" smtClean="0">
                <a:latin typeface="Times" panose="02020603060405020304" pitchFamily="18" charset="0"/>
              </a:rPr>
              <a:t>I don’t know what circuit breakers to use, so just use the highest rating ones.</a:t>
            </a:r>
            <a:endParaRPr lang="en-US" altLang="en-US" sz="3200" b="1" dirty="0">
              <a:latin typeface="Times" panose="02020603060405020304" pitchFamily="18" charset="0"/>
              <a:sym typeface="Helvetica Neue" charset="0"/>
            </a:endParaRPr>
          </a:p>
        </p:txBody>
      </p:sp>
      <p:pic>
        <p:nvPicPr>
          <p:cNvPr id="15" name="Picture 14" descr="It shows a typical hazards of non over-current protection" title="breaker box"/>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2636" y="3962211"/>
            <a:ext cx="4433372" cy="2486026"/>
          </a:xfrm>
          <a:prstGeom prst="rect">
            <a:avLst/>
          </a:prstGeom>
        </p:spPr>
      </p:pic>
    </p:spTree>
    <p:extLst>
      <p:ext uri="{BB962C8B-B14F-4D97-AF65-F5344CB8AC3E}">
        <p14:creationId xmlns:p14="http://schemas.microsoft.com/office/powerpoint/2010/main" val="180580666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76199" y="884238"/>
            <a:ext cx="8819147"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Incident 5: Improper Use of Extension or Flexible Cords</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lstStyle/>
          <a:p>
            <a:fld id="{CE4D45F6-FF50-4BC5-8A2D-899CD8EC2ED8}" type="slidenum">
              <a:rPr lang="en-US" smtClean="0"/>
              <a:t>71</a:t>
            </a:fld>
            <a:endParaRPr lang="en-US" dirty="0"/>
          </a:p>
        </p:txBody>
      </p:sp>
      <p:pic>
        <p:nvPicPr>
          <p:cNvPr id="8" name="Picture 5" descr="It shows hazards of improper use of extension or flexible cords" title="improper us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43000" y="3421994"/>
            <a:ext cx="2580959" cy="31312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 name="Rectangle 20"/>
          <p:cNvSpPr>
            <a:spLocks noChangeArrowheads="1"/>
          </p:cNvSpPr>
          <p:nvPr/>
        </p:nvSpPr>
        <p:spPr bwMode="auto">
          <a:xfrm>
            <a:off x="152400" y="1706940"/>
            <a:ext cx="891040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buClr>
                <a:srgbClr val="0000FF"/>
              </a:buClr>
              <a:buFont typeface="Wingdings" panose="05000000000000000000" pitchFamily="2" charset="2"/>
              <a:buChar char="q"/>
            </a:pPr>
            <a:r>
              <a:rPr lang="en-US" altLang="en-US" sz="2800" dirty="0" smtClean="0">
                <a:latin typeface="Times New Roman" panose="02020603050405020304" pitchFamily="18" charset="0"/>
                <a:ea typeface="MS PGothic" panose="020B0600070205080204" pitchFamily="34" charset="-128"/>
              </a:rPr>
              <a:t> </a:t>
            </a:r>
            <a:r>
              <a:rPr lang="en-US" altLang="en-US" sz="3200" dirty="0">
                <a:latin typeface="Times New Roman" panose="02020603050405020304" pitchFamily="18" charset="0"/>
                <a:ea typeface="MS PGothic" panose="020B0600070205080204" pitchFamily="34" charset="-128"/>
              </a:rPr>
              <a:t>F</a:t>
            </a:r>
            <a:r>
              <a:rPr lang="en-US" altLang="en-US" sz="3200" dirty="0" smtClean="0">
                <a:latin typeface="Times New Roman" panose="02020603050405020304" pitchFamily="18" charset="0"/>
                <a:ea typeface="MS PGothic" panose="020B0600070205080204" pitchFamily="34" charset="-128"/>
              </a:rPr>
              <a:t>or </a:t>
            </a:r>
            <a:r>
              <a:rPr lang="en-US" altLang="en-US" sz="3200" dirty="0">
                <a:latin typeface="Times New Roman" panose="02020603050405020304" pitchFamily="18" charset="0"/>
                <a:ea typeface="MS PGothic" panose="020B0600070205080204" pitchFamily="34" charset="-128"/>
              </a:rPr>
              <a:t>temporary use, not for permanent </a:t>
            </a:r>
            <a:r>
              <a:rPr lang="en-US" altLang="en-US" sz="3200" dirty="0" smtClean="0">
                <a:latin typeface="Times New Roman" panose="02020603050405020304" pitchFamily="18" charset="0"/>
                <a:ea typeface="MS PGothic" panose="020B0600070205080204" pitchFamily="34" charset="-128"/>
              </a:rPr>
              <a:t>wiring</a:t>
            </a:r>
          </a:p>
          <a:p>
            <a:pPr marL="457200" indent="-457200">
              <a:buClr>
                <a:srgbClr val="0000FF"/>
              </a:buClr>
              <a:buFont typeface="Wingdings" panose="05000000000000000000" pitchFamily="2" charset="2"/>
              <a:buChar char="q"/>
            </a:pPr>
            <a:r>
              <a:rPr lang="en-US" altLang="en-US" sz="2800" dirty="0">
                <a:latin typeface="Times New Roman" panose="02020603050405020304" pitchFamily="18" charset="0"/>
                <a:ea typeface="MS PGothic" panose="020B0600070205080204" pitchFamily="34" charset="-128"/>
              </a:rPr>
              <a:t> </a:t>
            </a:r>
            <a:r>
              <a:rPr lang="en-US" altLang="en-US" sz="3200" dirty="0" smtClean="0">
                <a:latin typeface="Times New Roman" panose="02020603050405020304" pitchFamily="18" charset="0"/>
                <a:ea typeface="MS PGothic" panose="020B0600070205080204" pitchFamily="34" charset="-128"/>
              </a:rPr>
              <a:t>Cords are improperly wired directly to circuits</a:t>
            </a:r>
          </a:p>
          <a:p>
            <a:pPr marL="457200" indent="-457200" eaLnBrk="1" hangingPunct="1">
              <a:buClr>
                <a:srgbClr val="0000FF"/>
              </a:buClr>
              <a:buFont typeface="Wingdings" panose="05000000000000000000" pitchFamily="2" charset="2"/>
              <a:buChar char="q"/>
            </a:pPr>
            <a:r>
              <a:rPr lang="en-US" altLang="en-US" sz="2800" dirty="0">
                <a:latin typeface="Times New Roman" panose="02020603050405020304" pitchFamily="18" charset="0"/>
                <a:ea typeface="MS PGothic" panose="020B0600070205080204" pitchFamily="34" charset="-128"/>
              </a:rPr>
              <a:t> </a:t>
            </a:r>
            <a:r>
              <a:rPr lang="en-US" altLang="en-US" sz="3200" dirty="0" smtClean="0">
                <a:latin typeface="Times New Roman" panose="02020603050405020304" pitchFamily="18" charset="0"/>
                <a:ea typeface="MS PGothic" panose="020B0600070205080204" pitchFamily="34" charset="-128"/>
              </a:rPr>
              <a:t>GFCIs should be used for fault protection</a:t>
            </a:r>
            <a:endParaRPr lang="en-US" altLang="en-US" sz="2800" dirty="0">
              <a:latin typeface="Times New Roman" panose="02020603050405020304" pitchFamily="18" charset="0"/>
              <a:ea typeface="MS PGothic" panose="020B0600070205080204" pitchFamily="34" charset="-128"/>
            </a:endParaRPr>
          </a:p>
        </p:txBody>
      </p:sp>
      <p:pic>
        <p:nvPicPr>
          <p:cNvPr id="16" name="Picture 8" descr="It shows a typical hazards in construction site" title="hazards of extension or flexible cord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43400" y="3647887"/>
            <a:ext cx="4038261" cy="2639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1369719" y="4850546"/>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
        <p:nvSpPr>
          <p:cNvPr id="18" name="Rectangle 17"/>
          <p:cNvSpPr/>
          <p:nvPr/>
        </p:nvSpPr>
        <p:spPr>
          <a:xfrm>
            <a:off x="4875690" y="4656216"/>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Tree>
    <p:extLst>
      <p:ext uri="{BB962C8B-B14F-4D97-AF65-F5344CB8AC3E}">
        <p14:creationId xmlns:p14="http://schemas.microsoft.com/office/powerpoint/2010/main" val="22671697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76199" y="884238"/>
            <a:ext cx="8819147"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Incident 5:  Improper Use of Extension or Flexible Cords</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lstStyle/>
          <a:p>
            <a:fld id="{CE4D45F6-FF50-4BC5-8A2D-899CD8EC2ED8}" type="slidenum">
              <a:rPr lang="en-US" smtClean="0"/>
              <a:t>72</a:t>
            </a:fld>
            <a:endParaRPr lang="en-US" dirty="0"/>
          </a:p>
        </p:txBody>
      </p:sp>
      <p:sp>
        <p:nvSpPr>
          <p:cNvPr id="7" name="Rounded Rectangle 6"/>
          <p:cNvSpPr/>
          <p:nvPr/>
        </p:nvSpPr>
        <p:spPr bwMode="auto">
          <a:xfrm>
            <a:off x="1988116" y="4263816"/>
            <a:ext cx="1676400" cy="547688"/>
          </a:xfrm>
          <a:prstGeom prst="roundRect">
            <a:avLst/>
          </a:prstGeom>
          <a:solidFill>
            <a:srgbClr val="00B8FF"/>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a:lstStyle/>
          <a:p>
            <a:pPr algn="ctr" eaLnBrk="1" fontAlgn="auto" hangingPunct="1">
              <a:spcBef>
                <a:spcPts val="0"/>
              </a:spcBef>
              <a:spcAft>
                <a:spcPts val="0"/>
              </a:spcAft>
              <a:buFont typeface="Arial" panose="020B0604020202020204" pitchFamily="34" charset="0"/>
              <a:buNone/>
              <a:defRPr/>
            </a:pPr>
            <a:r>
              <a:rPr lang="en-US" sz="2800" dirty="0">
                <a:latin typeface="Times New Roman" panose="02020603050405020304" pitchFamily="18" charset="0"/>
                <a:cs typeface="Times New Roman" panose="02020603050405020304" pitchFamily="18" charset="0"/>
              </a:rPr>
              <a:t>Kitchens</a:t>
            </a:r>
          </a:p>
        </p:txBody>
      </p:sp>
      <p:sp>
        <p:nvSpPr>
          <p:cNvPr id="12" name="Rounded Rectangle 11"/>
          <p:cNvSpPr/>
          <p:nvPr/>
        </p:nvSpPr>
        <p:spPr bwMode="auto">
          <a:xfrm>
            <a:off x="1911916" y="3519488"/>
            <a:ext cx="1828800" cy="547688"/>
          </a:xfrm>
          <a:prstGeom prst="roundRect">
            <a:avLst/>
          </a:prstGeom>
          <a:solidFill>
            <a:srgbClr val="00B8FF"/>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a:lstStyle/>
          <a:p>
            <a:pPr algn="ctr" eaLnBrk="1" fontAlgn="auto" hangingPunct="1">
              <a:spcBef>
                <a:spcPts val="0"/>
              </a:spcBef>
              <a:spcAft>
                <a:spcPts val="0"/>
              </a:spcAft>
              <a:buFont typeface="Arial" panose="020B0604020202020204" pitchFamily="34" charset="0"/>
              <a:buNone/>
              <a:defRPr/>
            </a:pPr>
            <a:r>
              <a:rPr lang="en-US" sz="2800" dirty="0">
                <a:latin typeface="Times New Roman" panose="02020603050405020304" pitchFamily="18" charset="0"/>
                <a:cs typeface="Times New Roman" panose="02020603050405020304" pitchFamily="18" charset="0"/>
              </a:rPr>
              <a:t>Bathrooms</a:t>
            </a:r>
          </a:p>
        </p:txBody>
      </p:sp>
      <p:sp>
        <p:nvSpPr>
          <p:cNvPr id="13" name="Rounded Rectangle 12"/>
          <p:cNvSpPr/>
          <p:nvPr/>
        </p:nvSpPr>
        <p:spPr bwMode="auto">
          <a:xfrm>
            <a:off x="1950027" y="4981576"/>
            <a:ext cx="1828800" cy="547688"/>
          </a:xfrm>
          <a:prstGeom prst="roundRect">
            <a:avLst/>
          </a:prstGeom>
          <a:solidFill>
            <a:srgbClr val="00B8FF"/>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a:lstStyle/>
          <a:p>
            <a:pPr algn="ctr" eaLnBrk="1" fontAlgn="auto" hangingPunct="1">
              <a:spcBef>
                <a:spcPts val="0"/>
              </a:spcBef>
              <a:spcAft>
                <a:spcPts val="0"/>
              </a:spcAft>
              <a:buFont typeface="Arial" panose="020B0604020202020204" pitchFamily="34" charset="0"/>
              <a:buNone/>
              <a:defRPr/>
            </a:pPr>
            <a:r>
              <a:rPr lang="en-US" sz="2800" dirty="0">
                <a:latin typeface="Times New Roman" panose="02020603050405020304" pitchFamily="18" charset="0"/>
                <a:cs typeface="Times New Roman" panose="02020603050405020304" pitchFamily="18" charset="0"/>
              </a:rPr>
              <a:t>Basements</a:t>
            </a:r>
          </a:p>
        </p:txBody>
      </p:sp>
      <p:sp>
        <p:nvSpPr>
          <p:cNvPr id="14" name="Rounded Rectangle 13"/>
          <p:cNvSpPr/>
          <p:nvPr/>
        </p:nvSpPr>
        <p:spPr bwMode="auto">
          <a:xfrm>
            <a:off x="1645227" y="5715000"/>
            <a:ext cx="2362200" cy="547688"/>
          </a:xfrm>
          <a:prstGeom prst="roundRect">
            <a:avLst/>
          </a:prstGeom>
          <a:solidFill>
            <a:srgbClr val="00B8FF"/>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a:lstStyle/>
          <a:p>
            <a:pPr algn="ctr" eaLnBrk="1" fontAlgn="auto" hangingPunct="1">
              <a:spcBef>
                <a:spcPts val="0"/>
              </a:spcBef>
              <a:spcAft>
                <a:spcPts val="0"/>
              </a:spcAft>
              <a:buFont typeface="Arial" panose="020B0604020202020204" pitchFamily="34" charset="0"/>
              <a:buNone/>
              <a:defRPr/>
            </a:pPr>
            <a:r>
              <a:rPr lang="en-US" sz="2800" dirty="0">
                <a:latin typeface="Times New Roman" panose="02020603050405020304" pitchFamily="18" charset="0"/>
                <a:cs typeface="Times New Roman" panose="02020603050405020304" pitchFamily="18" charset="0"/>
              </a:rPr>
              <a:t>Laundry room</a:t>
            </a:r>
          </a:p>
        </p:txBody>
      </p:sp>
      <p:sp>
        <p:nvSpPr>
          <p:cNvPr id="15" name="Rectangle 14"/>
          <p:cNvSpPr/>
          <p:nvPr/>
        </p:nvSpPr>
        <p:spPr>
          <a:xfrm>
            <a:off x="159326" y="1742182"/>
            <a:ext cx="8756073" cy="1077218"/>
          </a:xfrm>
          <a:prstGeom prst="rect">
            <a:avLst/>
          </a:prstGeom>
        </p:spPr>
        <p:txBody>
          <a:bodyPr wrap="square">
            <a:spAutoFit/>
          </a:bodyPr>
          <a:lstStyle/>
          <a:p>
            <a:pPr>
              <a:buClr>
                <a:srgbClr val="0000FF"/>
              </a:buClr>
              <a:buFont typeface="Wingdings" panose="05000000000000000000" pitchFamily="2" charset="2"/>
              <a:buChar char="q"/>
            </a:pPr>
            <a:r>
              <a:rPr lang="en-GB" altLang="en-US" sz="2800" dirty="0" smtClean="0">
                <a:latin typeface="Times New Roman" panose="02020603050405020304" pitchFamily="18" charset="0"/>
                <a:ea typeface="AR PL UMing HK" charset="0"/>
                <a:cs typeface="Times New Roman" panose="02020603050405020304" pitchFamily="18" charset="0"/>
              </a:rPr>
              <a:t> </a:t>
            </a:r>
            <a:r>
              <a:rPr lang="en-GB" altLang="en-US" sz="3200" dirty="0" smtClean="0">
                <a:latin typeface="Times New Roman" panose="02020603050405020304" pitchFamily="18" charset="0"/>
                <a:ea typeface="AR PL UMing HK" charset="0"/>
                <a:cs typeface="Times New Roman" panose="02020603050405020304" pitchFamily="18" charset="0"/>
              </a:rPr>
              <a:t>No use extension or flexible cords in moisture or wet </a:t>
            </a:r>
            <a:r>
              <a:rPr lang="en-GB" altLang="en-US" sz="3200" dirty="0">
                <a:latin typeface="Times New Roman" panose="02020603050405020304" pitchFamily="18" charset="0"/>
                <a:ea typeface="AR PL UMing HK" charset="0"/>
                <a:cs typeface="Times New Roman" panose="02020603050405020304" pitchFamily="18" charset="0"/>
              </a:rPr>
              <a:t>places</a:t>
            </a:r>
            <a:endParaRPr lang="en-US" sz="3200" dirty="0"/>
          </a:p>
        </p:txBody>
      </p:sp>
      <p:pic>
        <p:nvPicPr>
          <p:cNvPr id="17" name="Picture 16" descr="it shows the hazards of using flexible cords in moisture environments" title="hazards of wet conditi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81600" y="2648451"/>
            <a:ext cx="3229838" cy="3858420"/>
          </a:xfrm>
          <a:prstGeom prst="rect">
            <a:avLst/>
          </a:prstGeom>
        </p:spPr>
      </p:pic>
      <p:sp>
        <p:nvSpPr>
          <p:cNvPr id="18" name="Rectangle 17"/>
          <p:cNvSpPr/>
          <p:nvPr/>
        </p:nvSpPr>
        <p:spPr>
          <a:xfrm>
            <a:off x="7449041" y="3898048"/>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Tree>
    <p:extLst>
      <p:ext uri="{BB962C8B-B14F-4D97-AF65-F5344CB8AC3E}">
        <p14:creationId xmlns:p14="http://schemas.microsoft.com/office/powerpoint/2010/main" val="313042704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76199" y="884238"/>
            <a:ext cx="8819147"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Incident 6: Contact with Energized Sources</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lstStyle/>
          <a:p>
            <a:fld id="{CE4D45F6-FF50-4BC5-8A2D-899CD8EC2ED8}" type="slidenum">
              <a:rPr lang="en-US" smtClean="0"/>
              <a:t>73</a:t>
            </a:fld>
            <a:endParaRPr lang="en-US" dirty="0"/>
          </a:p>
        </p:txBody>
      </p:sp>
      <p:pic>
        <p:nvPicPr>
          <p:cNvPr id="11" name="Picture 8" descr="G:\Photos\Hazards-JPG Filter\Slide3.JPG" title="contact with energized source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95438" y="2286000"/>
            <a:ext cx="5943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4505826" y="3518039"/>
            <a:ext cx="964895" cy="1631216"/>
          </a:xfrm>
          <a:prstGeom prst="rect">
            <a:avLst/>
          </a:prstGeom>
        </p:spPr>
        <p:txBody>
          <a:bodyPr wrap="squar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Tree>
    <p:extLst>
      <p:ext uri="{BB962C8B-B14F-4D97-AF65-F5344CB8AC3E}">
        <p14:creationId xmlns:p14="http://schemas.microsoft.com/office/powerpoint/2010/main" val="142857784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76199" y="609600"/>
            <a:ext cx="8819147"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 Training Modules Agenda</a:t>
            </a:r>
            <a:endParaRPr lang="en-US" altLang="en-US" dirty="0" smtClean="0"/>
          </a:p>
        </p:txBody>
      </p:sp>
      <p:sp>
        <p:nvSpPr>
          <p:cNvPr id="11" name="Content Placeholder 2"/>
          <p:cNvSpPr>
            <a:spLocks noGrp="1"/>
          </p:cNvSpPr>
          <p:nvPr>
            <p:ph idx="1"/>
          </p:nvPr>
        </p:nvSpPr>
        <p:spPr>
          <a:xfrm>
            <a:off x="457200" y="967581"/>
            <a:ext cx="8305800" cy="1828800"/>
          </a:xfrm>
        </p:spPr>
        <p:txBody>
          <a:bodyPr>
            <a:normAutofit/>
          </a:bodyPr>
          <a:lstStyle/>
          <a:p>
            <a:pPr algn="just">
              <a:buClr>
                <a:schemeClr val="bg1">
                  <a:lumMod val="75000"/>
                </a:schemeClr>
              </a:buClr>
              <a:buFont typeface="Wingdings" panose="05000000000000000000" pitchFamily="2" charset="2"/>
              <a:buChar char="q"/>
            </a:pPr>
            <a:r>
              <a:rPr lang="en-US" altLang="en-US" sz="2800" dirty="0" smtClean="0">
                <a:solidFill>
                  <a:schemeClr val="bg1">
                    <a:lumMod val="75000"/>
                  </a:schemeClr>
                </a:solidFill>
                <a:latin typeface="Times New Roman" panose="02020603050405020304" pitchFamily="18" charset="0"/>
                <a:cs typeface="Times New Roman" panose="02020603050405020304" pitchFamily="18" charset="0"/>
              </a:rPr>
              <a:t> </a:t>
            </a:r>
            <a:r>
              <a:rPr lang="en-US" altLang="en-US" dirty="0" smtClean="0">
                <a:solidFill>
                  <a:schemeClr val="bg1">
                    <a:lumMod val="75000"/>
                  </a:schemeClr>
                </a:solidFill>
                <a:latin typeface="Times New Roman" panose="02020603050405020304" pitchFamily="18" charset="0"/>
                <a:cs typeface="Times New Roman" panose="02020603050405020304" pitchFamily="18" charset="0"/>
              </a:rPr>
              <a:t>Section 1: Basic Terms and Case Study</a:t>
            </a:r>
          </a:p>
          <a:p>
            <a:pPr algn="just">
              <a:buClr>
                <a:schemeClr val="bg1">
                  <a:lumMod val="75000"/>
                </a:schemeClr>
              </a:buClr>
              <a:buFont typeface="Wingdings" panose="05000000000000000000" pitchFamily="2" charset="2"/>
              <a:buChar char="q"/>
            </a:pPr>
            <a:r>
              <a:rPr lang="en-US" altLang="en-US" sz="2800" dirty="0" smtClean="0">
                <a:solidFill>
                  <a:schemeClr val="bg1">
                    <a:lumMod val="75000"/>
                  </a:schemeClr>
                </a:solidFill>
                <a:latin typeface="Times New Roman" panose="02020603050405020304" pitchFamily="18" charset="0"/>
                <a:cs typeface="Times New Roman" panose="02020603050405020304" pitchFamily="18" charset="0"/>
              </a:rPr>
              <a:t> </a:t>
            </a:r>
            <a:r>
              <a:rPr lang="en-US" altLang="en-US" dirty="0" smtClean="0">
                <a:solidFill>
                  <a:schemeClr val="bg1">
                    <a:lumMod val="75000"/>
                  </a:schemeClr>
                </a:solidFill>
                <a:latin typeface="Times New Roman" panose="02020603050405020304" pitchFamily="18" charset="0"/>
                <a:cs typeface="Times New Roman" panose="02020603050405020304" pitchFamily="18" charset="0"/>
              </a:rPr>
              <a:t>Section 2: Electrical Hazards (BESAFE)</a:t>
            </a:r>
          </a:p>
          <a:p>
            <a:pPr algn="just">
              <a:buClr>
                <a:schemeClr val="bg1">
                  <a:lumMod val="75000"/>
                </a:schemeClr>
              </a:buClr>
              <a:buFont typeface="Wingdings" panose="05000000000000000000" pitchFamily="2" charset="2"/>
              <a:buChar char="q"/>
            </a:pPr>
            <a:r>
              <a:rPr lang="en-US" altLang="en-US" sz="2800" dirty="0">
                <a:solidFill>
                  <a:schemeClr val="bg1">
                    <a:lumMod val="75000"/>
                  </a:schemeClr>
                </a:solidFill>
                <a:latin typeface="Times New Roman" panose="02020603050405020304" pitchFamily="18" charset="0"/>
                <a:cs typeface="Times New Roman" panose="02020603050405020304" pitchFamily="18" charset="0"/>
              </a:rPr>
              <a:t> </a:t>
            </a:r>
            <a:r>
              <a:rPr lang="en-US" altLang="en-US" dirty="0" smtClean="0">
                <a:solidFill>
                  <a:schemeClr val="bg1">
                    <a:lumMod val="75000"/>
                  </a:schemeClr>
                </a:solidFill>
                <a:latin typeface="Times New Roman" panose="02020603050405020304" pitchFamily="18" charset="0"/>
                <a:cs typeface="Times New Roman" panose="02020603050405020304" pitchFamily="18" charset="0"/>
              </a:rPr>
              <a:t>Section 3: Electrical Incidents in Construction</a:t>
            </a:r>
          </a:p>
        </p:txBody>
      </p:sp>
      <p:sp>
        <p:nvSpPr>
          <p:cNvPr id="2" name="Slide Number Placeholder 1"/>
          <p:cNvSpPr>
            <a:spLocks noGrp="1"/>
          </p:cNvSpPr>
          <p:nvPr>
            <p:ph type="sldNum" sz="quarter" idx="12"/>
          </p:nvPr>
        </p:nvSpPr>
        <p:spPr>
          <a:xfrm>
            <a:off x="7086600" y="6299200"/>
            <a:ext cx="2057400" cy="365125"/>
          </a:xfrm>
        </p:spPr>
        <p:txBody>
          <a:bodyPr/>
          <a:lstStyle/>
          <a:p>
            <a:fld id="{CE4D45F6-FF50-4BC5-8A2D-899CD8EC2ED8}" type="slidenum">
              <a:rPr lang="en-US" smtClean="0"/>
              <a:t>74</a:t>
            </a:fld>
            <a:endParaRPr lang="en-US" dirty="0"/>
          </a:p>
        </p:txBody>
      </p:sp>
      <p:sp>
        <p:nvSpPr>
          <p:cNvPr id="16" name="Content Placeholder 2"/>
          <p:cNvSpPr txBox="1">
            <a:spLocks/>
          </p:cNvSpPr>
          <p:nvPr/>
        </p:nvSpPr>
        <p:spPr bwMode="auto">
          <a:xfrm>
            <a:off x="457200" y="2590800"/>
            <a:ext cx="8458200" cy="354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just">
              <a:buClr>
                <a:srgbClr val="3333FF"/>
              </a:buClr>
              <a:buFont typeface="Wingdings" panose="05000000000000000000" pitchFamily="2" charset="2"/>
              <a:buChar char="q"/>
            </a:pPr>
            <a:r>
              <a:rPr lang="en-US" altLang="en-US" sz="2800" kern="0" dirty="0" smtClean="0">
                <a:latin typeface="Times New Roman" panose="02020603050405020304" pitchFamily="18" charset="0"/>
                <a:cs typeface="Times New Roman" panose="02020603050405020304" pitchFamily="18" charset="0"/>
              </a:rPr>
              <a:t> </a:t>
            </a:r>
            <a:r>
              <a:rPr lang="en-US" altLang="en-US" kern="0" dirty="0" smtClean="0">
                <a:latin typeface="Times New Roman" panose="02020603050405020304" pitchFamily="18" charset="0"/>
                <a:cs typeface="Times New Roman" panose="02020603050405020304" pitchFamily="18" charset="0"/>
              </a:rPr>
              <a:t>Section 4: Electrical Hazards Prevention</a:t>
            </a:r>
          </a:p>
          <a:p>
            <a:pPr lvl="1" algn="just">
              <a:buClr>
                <a:srgbClr val="3333FF"/>
              </a:buClr>
              <a:buFont typeface="Wingdings" panose="05000000000000000000" pitchFamily="2" charset="2"/>
              <a:buChar char="§"/>
            </a:pPr>
            <a:r>
              <a:rPr lang="en-US" altLang="en-US" kern="0" dirty="0" smtClean="0">
                <a:latin typeface="Times New Roman" panose="02020603050405020304" pitchFamily="18" charset="0"/>
                <a:cs typeface="Times New Roman" panose="02020603050405020304" pitchFamily="18" charset="0"/>
              </a:rPr>
              <a:t>Maintain Safe Distance from Overhead Power Lines</a:t>
            </a:r>
          </a:p>
          <a:p>
            <a:pPr lvl="1" algn="just">
              <a:buClr>
                <a:srgbClr val="3333FF"/>
              </a:buClr>
              <a:buFont typeface="Wingdings" panose="05000000000000000000" pitchFamily="2" charset="2"/>
              <a:buChar char="§"/>
            </a:pPr>
            <a:r>
              <a:rPr lang="en-US" altLang="en-US" kern="0" dirty="0" smtClean="0">
                <a:latin typeface="Times New Roman" panose="02020603050405020304" pitchFamily="18" charset="0"/>
                <a:cs typeface="Times New Roman" panose="02020603050405020304" pitchFamily="18" charset="0"/>
              </a:rPr>
              <a:t>Use Ground-Fault Circuit Interrupters (GFCI)</a:t>
            </a:r>
          </a:p>
          <a:p>
            <a:pPr lvl="1" algn="just">
              <a:buClr>
                <a:srgbClr val="3333FF"/>
              </a:buClr>
              <a:buFont typeface="Wingdings" panose="05000000000000000000" pitchFamily="2" charset="2"/>
              <a:buChar char="§"/>
            </a:pPr>
            <a:r>
              <a:rPr lang="en-US" altLang="en-US" kern="0" dirty="0" smtClean="0">
                <a:latin typeface="Times New Roman" panose="02020603050405020304" pitchFamily="18" charset="0"/>
                <a:cs typeface="Times New Roman" panose="02020603050405020304" pitchFamily="18" charset="0"/>
              </a:rPr>
              <a:t>Inspect Portable Tools and Extension Cords</a:t>
            </a:r>
          </a:p>
          <a:p>
            <a:pPr lvl="1" algn="just">
              <a:buClr>
                <a:srgbClr val="3333FF"/>
              </a:buClr>
              <a:buFont typeface="Wingdings" panose="05000000000000000000" pitchFamily="2" charset="2"/>
              <a:buChar char="§"/>
            </a:pPr>
            <a:r>
              <a:rPr lang="en-US" altLang="en-US" kern="0" dirty="0" smtClean="0">
                <a:latin typeface="Times New Roman" panose="02020603050405020304" pitchFamily="18" charset="0"/>
                <a:cs typeface="Times New Roman" panose="02020603050405020304" pitchFamily="18" charset="0"/>
              </a:rPr>
              <a:t>Use Power Tools and Equipment as Designed</a:t>
            </a:r>
          </a:p>
          <a:p>
            <a:pPr lvl="1" algn="just">
              <a:buClr>
                <a:srgbClr val="3333FF"/>
              </a:buClr>
              <a:buFont typeface="Wingdings" panose="05000000000000000000" pitchFamily="2" charset="2"/>
              <a:buChar char="§"/>
            </a:pPr>
            <a:r>
              <a:rPr lang="en-US" altLang="en-US" kern="0" dirty="0" smtClean="0">
                <a:latin typeface="Times New Roman" panose="02020603050405020304" pitchFamily="18" charset="0"/>
                <a:cs typeface="Times New Roman" panose="02020603050405020304" pitchFamily="18" charset="0"/>
              </a:rPr>
              <a:t>Follow Lockout/</a:t>
            </a:r>
            <a:r>
              <a:rPr lang="en-US" altLang="en-US" kern="0" dirty="0" err="1" smtClean="0">
                <a:latin typeface="Times New Roman" panose="02020603050405020304" pitchFamily="18" charset="0"/>
                <a:cs typeface="Times New Roman" panose="02020603050405020304" pitchFamily="18" charset="0"/>
              </a:rPr>
              <a:t>Tagout</a:t>
            </a:r>
            <a:r>
              <a:rPr lang="en-US" altLang="en-US" kern="0" dirty="0" smtClean="0">
                <a:latin typeface="Times New Roman" panose="02020603050405020304" pitchFamily="18" charset="0"/>
                <a:cs typeface="Times New Roman" panose="02020603050405020304" pitchFamily="18" charset="0"/>
              </a:rPr>
              <a:t> Procedures</a:t>
            </a:r>
          </a:p>
          <a:p>
            <a:pPr lvl="1" algn="just">
              <a:buClr>
                <a:srgbClr val="3333FF"/>
              </a:buClr>
              <a:buFont typeface="Wingdings" panose="05000000000000000000" pitchFamily="2" charset="2"/>
              <a:buChar char="§"/>
            </a:pPr>
            <a:r>
              <a:rPr lang="en-GB" altLang="en-US" dirty="0">
                <a:latin typeface="Times New Roman" panose="02020603050405020304" pitchFamily="18" charset="0"/>
                <a:ea typeface="SimSun" panose="02010600030101010101" pitchFamily="2" charset="-122"/>
              </a:rPr>
              <a:t>Personal Protective Equipment</a:t>
            </a:r>
            <a:endParaRPr lang="en-US" altLang="en-US" dirty="0">
              <a:latin typeface="Times New Roman" panose="02020603050405020304" pitchFamily="18" charset="0"/>
              <a:cs typeface="Times New Roman" panose="02020603050405020304" pitchFamily="18" charset="0"/>
            </a:endParaRPr>
          </a:p>
          <a:p>
            <a:pPr lvl="1" algn="just">
              <a:buClr>
                <a:srgbClr val="3333FF"/>
              </a:buClr>
              <a:buFont typeface="Wingdings" panose="05000000000000000000" pitchFamily="2" charset="2"/>
              <a:buChar char="§"/>
            </a:pPr>
            <a:r>
              <a:rPr lang="en-US" altLang="en-US" kern="0" dirty="0" smtClean="0">
                <a:latin typeface="Times New Roman" panose="02020603050405020304" pitchFamily="18" charset="0"/>
                <a:cs typeface="Times New Roman" panose="02020603050405020304" pitchFamily="18" charset="0"/>
              </a:rPr>
              <a:t>Isolate Electrical Parts</a:t>
            </a:r>
          </a:p>
        </p:txBody>
      </p:sp>
    </p:spTree>
    <p:extLst>
      <p:ext uri="{BB962C8B-B14F-4D97-AF65-F5344CB8AC3E}">
        <p14:creationId xmlns:p14="http://schemas.microsoft.com/office/powerpoint/2010/main" val="96050149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76199" y="960438"/>
            <a:ext cx="8819147"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Maintain Safe Distance from Overhead Power Lines</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lstStyle/>
          <a:p>
            <a:fld id="{CE4D45F6-FF50-4BC5-8A2D-899CD8EC2ED8}" type="slidenum">
              <a:rPr lang="en-US" smtClean="0"/>
              <a:t>75</a:t>
            </a:fld>
            <a:endParaRPr lang="en-US" dirty="0"/>
          </a:p>
        </p:txBody>
      </p:sp>
      <p:sp>
        <p:nvSpPr>
          <p:cNvPr id="8" name="Rectangle 7"/>
          <p:cNvSpPr/>
          <p:nvPr/>
        </p:nvSpPr>
        <p:spPr>
          <a:xfrm>
            <a:off x="4694512" y="3429000"/>
            <a:ext cx="861133" cy="1569660"/>
          </a:xfrm>
          <a:prstGeom prst="rect">
            <a:avLst/>
          </a:prstGeom>
        </p:spPr>
        <p:txBody>
          <a:bodyPr wrap="none">
            <a:spAutoFit/>
          </a:bodyPr>
          <a:lstStyle/>
          <a:p>
            <a:r>
              <a:rPr lang="en-US" altLang="en-US" sz="9600" b="1" dirty="0" smtClean="0">
                <a:solidFill>
                  <a:srgbClr val="00B050"/>
                </a:solidFill>
                <a:latin typeface="Times New Roman" panose="02020603050405020304" pitchFamily="18" charset="0"/>
                <a:cs typeface="Times New Roman" panose="02020603050405020304" pitchFamily="18" charset="0"/>
              </a:rPr>
              <a:t>√</a:t>
            </a:r>
            <a:endParaRPr lang="en-US" sz="9600" b="1" dirty="0">
              <a:solidFill>
                <a:srgbClr val="00B050"/>
              </a:solidFill>
            </a:endParaRPr>
          </a:p>
        </p:txBody>
      </p:sp>
      <p:sp>
        <p:nvSpPr>
          <p:cNvPr id="3" name="Rectangle 2"/>
          <p:cNvSpPr/>
          <p:nvPr/>
        </p:nvSpPr>
        <p:spPr>
          <a:xfrm>
            <a:off x="2438400" y="6250929"/>
            <a:ext cx="5081840" cy="461665"/>
          </a:xfrm>
          <a:prstGeom prst="rect">
            <a:avLst/>
          </a:prstGeom>
        </p:spPr>
        <p:txBody>
          <a:bodyPr wrap="none">
            <a:spAutoFit/>
          </a:bodyPr>
          <a:lstStyle/>
          <a:p>
            <a:r>
              <a:rPr lang="en-US" altLang="en-US" sz="2400" kern="0" dirty="0" smtClean="0">
                <a:latin typeface="Times New Roman" panose="02020603050405020304" pitchFamily="18" charset="0"/>
                <a:cs typeface="Times New Roman" panose="02020603050405020304" pitchFamily="18" charset="0"/>
              </a:rPr>
              <a:t>OSHA Regulation: </a:t>
            </a:r>
            <a:r>
              <a:rPr lang="en-US" altLang="en-US" sz="2400" kern="0" dirty="0" smtClean="0">
                <a:latin typeface="Times New Roman" panose="02020603050405020304" pitchFamily="18" charset="0"/>
                <a:cs typeface="Times New Roman" panose="02020603050405020304" pitchFamily="18" charset="0"/>
                <a:hlinkClick r:id="rId3"/>
              </a:rPr>
              <a:t>1926.600</a:t>
            </a:r>
            <a:r>
              <a:rPr lang="en-US" altLang="en-US" sz="2400" kern="0" dirty="0" smtClean="0">
                <a:latin typeface="Times New Roman" panose="02020603050405020304" pitchFamily="18" charset="0"/>
                <a:cs typeface="Times New Roman" panose="02020603050405020304" pitchFamily="18" charset="0"/>
              </a:rPr>
              <a:t>; </a:t>
            </a:r>
            <a:r>
              <a:rPr lang="en-US" altLang="en-US" sz="2400" kern="0" dirty="0" smtClean="0">
                <a:latin typeface="Times New Roman" panose="02020603050405020304" pitchFamily="18" charset="0"/>
                <a:cs typeface="Times New Roman" panose="02020603050405020304" pitchFamily="18" charset="0"/>
                <a:hlinkClick r:id="rId4"/>
              </a:rPr>
              <a:t>1926.416</a:t>
            </a:r>
            <a:endParaRPr lang="en-US" sz="2400" dirty="0"/>
          </a:p>
        </p:txBody>
      </p:sp>
      <p:pic>
        <p:nvPicPr>
          <p:cNvPr id="4" name="Picture 3" descr="minimum distance" title="minimum distance"/>
          <p:cNvPicPr>
            <a:picLocks noChangeAspect="1"/>
          </p:cNvPicPr>
          <p:nvPr/>
        </p:nvPicPr>
        <p:blipFill>
          <a:blip r:embed="rId5"/>
          <a:stretch>
            <a:fillRect/>
          </a:stretch>
        </p:blipFill>
        <p:spPr>
          <a:xfrm>
            <a:off x="570997" y="2302190"/>
            <a:ext cx="7829550" cy="4048125"/>
          </a:xfrm>
          <a:prstGeom prst="rect">
            <a:avLst/>
          </a:prstGeom>
        </p:spPr>
      </p:pic>
      <p:sp>
        <p:nvSpPr>
          <p:cNvPr id="5" name="Rectangle 4"/>
          <p:cNvSpPr/>
          <p:nvPr/>
        </p:nvSpPr>
        <p:spPr>
          <a:xfrm>
            <a:off x="1676400" y="1888142"/>
            <a:ext cx="5891293" cy="523220"/>
          </a:xfrm>
          <a:prstGeom prst="rect">
            <a:avLst/>
          </a:prstGeom>
        </p:spPr>
        <p:txBody>
          <a:bodyPr wrap="none">
            <a:spAutoFit/>
          </a:bodyPr>
          <a:lstStyle/>
          <a:p>
            <a:r>
              <a:rPr lang="en-US" sz="2800" b="1" dirty="0" smtClean="0">
                <a:latin typeface="Times" panose="02020603050405020304" pitchFamily="18" charset="0"/>
                <a:cs typeface="Times" panose="02020603050405020304" pitchFamily="18" charset="0"/>
              </a:rPr>
              <a:t>Power Line (Assume voltage is 50Kv)</a:t>
            </a:r>
            <a:endParaRPr lang="en-US" sz="2800" b="1"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292308683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76199" y="960438"/>
            <a:ext cx="8819147"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Maintain Safe Distance from Overhead  Power Lines</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lstStyle/>
          <a:p>
            <a:fld id="{CE4D45F6-FF50-4BC5-8A2D-899CD8EC2ED8}" type="slidenum">
              <a:rPr lang="en-US" smtClean="0"/>
              <a:t>76</a:t>
            </a:fld>
            <a:endParaRPr lang="en-US" dirty="0"/>
          </a:p>
        </p:txBody>
      </p:sp>
      <p:sp>
        <p:nvSpPr>
          <p:cNvPr id="8" name="Rectangle 7"/>
          <p:cNvSpPr/>
          <p:nvPr/>
        </p:nvSpPr>
        <p:spPr>
          <a:xfrm>
            <a:off x="4694512" y="3429000"/>
            <a:ext cx="861133" cy="1569660"/>
          </a:xfrm>
          <a:prstGeom prst="rect">
            <a:avLst/>
          </a:prstGeom>
        </p:spPr>
        <p:txBody>
          <a:bodyPr wrap="none">
            <a:spAutoFit/>
          </a:bodyPr>
          <a:lstStyle/>
          <a:p>
            <a:r>
              <a:rPr lang="en-US" altLang="en-US" sz="9600" b="1" dirty="0" smtClean="0">
                <a:solidFill>
                  <a:srgbClr val="00B050"/>
                </a:solidFill>
                <a:latin typeface="Times New Roman" panose="02020603050405020304" pitchFamily="18" charset="0"/>
                <a:cs typeface="Times New Roman" panose="02020603050405020304" pitchFamily="18" charset="0"/>
              </a:rPr>
              <a:t>√</a:t>
            </a:r>
            <a:endParaRPr lang="en-US" sz="9600" b="1" dirty="0">
              <a:solidFill>
                <a:srgbClr val="00B050"/>
              </a:solidFill>
            </a:endParaRPr>
          </a:p>
        </p:txBody>
      </p:sp>
      <p:sp>
        <p:nvSpPr>
          <p:cNvPr id="12" name="Rectangle 11"/>
          <p:cNvSpPr/>
          <p:nvPr/>
        </p:nvSpPr>
        <p:spPr>
          <a:xfrm>
            <a:off x="2438400" y="6250929"/>
            <a:ext cx="5081840" cy="461665"/>
          </a:xfrm>
          <a:prstGeom prst="rect">
            <a:avLst/>
          </a:prstGeom>
        </p:spPr>
        <p:txBody>
          <a:bodyPr wrap="none">
            <a:spAutoFit/>
          </a:bodyPr>
          <a:lstStyle/>
          <a:p>
            <a:r>
              <a:rPr lang="en-US" altLang="en-US" sz="2400" kern="0" dirty="0" smtClean="0">
                <a:latin typeface="Times New Roman" panose="02020603050405020304" pitchFamily="18" charset="0"/>
                <a:cs typeface="Times New Roman" panose="02020603050405020304" pitchFamily="18" charset="0"/>
              </a:rPr>
              <a:t>OSHA Regulation: </a:t>
            </a:r>
            <a:r>
              <a:rPr lang="en-US" altLang="en-US" sz="2400" kern="0" dirty="0" smtClean="0">
                <a:latin typeface="Times New Roman" panose="02020603050405020304" pitchFamily="18" charset="0"/>
                <a:cs typeface="Times New Roman" panose="02020603050405020304" pitchFamily="18" charset="0"/>
                <a:hlinkClick r:id="rId3"/>
              </a:rPr>
              <a:t>1926.600</a:t>
            </a:r>
            <a:r>
              <a:rPr lang="en-US" altLang="en-US" sz="2400" kern="0" dirty="0" smtClean="0">
                <a:latin typeface="Times New Roman" panose="02020603050405020304" pitchFamily="18" charset="0"/>
                <a:cs typeface="Times New Roman" panose="02020603050405020304" pitchFamily="18" charset="0"/>
              </a:rPr>
              <a:t>; </a:t>
            </a:r>
            <a:r>
              <a:rPr lang="en-US" altLang="en-US" sz="2400" kern="0" dirty="0" smtClean="0">
                <a:latin typeface="Times New Roman" panose="02020603050405020304" pitchFamily="18" charset="0"/>
                <a:cs typeface="Times New Roman" panose="02020603050405020304" pitchFamily="18" charset="0"/>
                <a:hlinkClick r:id="rId4"/>
              </a:rPr>
              <a:t>1926.416</a:t>
            </a:r>
            <a:endParaRPr lang="en-US" sz="2400" dirty="0"/>
          </a:p>
        </p:txBody>
      </p:sp>
      <p:pic>
        <p:nvPicPr>
          <p:cNvPr id="3" name="Picture 2" descr="minimum distance" title="minimum distance"/>
          <p:cNvPicPr>
            <a:picLocks noChangeAspect="1"/>
          </p:cNvPicPr>
          <p:nvPr/>
        </p:nvPicPr>
        <p:blipFill>
          <a:blip r:embed="rId5"/>
          <a:stretch>
            <a:fillRect/>
          </a:stretch>
        </p:blipFill>
        <p:spPr>
          <a:xfrm>
            <a:off x="14287" y="2362200"/>
            <a:ext cx="9115425" cy="3657600"/>
          </a:xfrm>
          <a:prstGeom prst="rect">
            <a:avLst/>
          </a:prstGeom>
        </p:spPr>
      </p:pic>
      <p:sp>
        <p:nvSpPr>
          <p:cNvPr id="11" name="Rectangle 10"/>
          <p:cNvSpPr/>
          <p:nvPr/>
        </p:nvSpPr>
        <p:spPr>
          <a:xfrm>
            <a:off x="1676400" y="1888142"/>
            <a:ext cx="5891293" cy="523220"/>
          </a:xfrm>
          <a:prstGeom prst="rect">
            <a:avLst/>
          </a:prstGeom>
        </p:spPr>
        <p:txBody>
          <a:bodyPr wrap="none">
            <a:spAutoFit/>
          </a:bodyPr>
          <a:lstStyle/>
          <a:p>
            <a:r>
              <a:rPr lang="en-US" sz="2800" b="1" dirty="0" smtClean="0">
                <a:latin typeface="Times" panose="02020603050405020304" pitchFamily="18" charset="0"/>
                <a:cs typeface="Times" panose="02020603050405020304" pitchFamily="18" charset="0"/>
              </a:rPr>
              <a:t>Power Line (Assume voltage is 50Kv)</a:t>
            </a:r>
            <a:endParaRPr lang="en-US" sz="2800" b="1"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19751003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76199" y="960438"/>
            <a:ext cx="8819147"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Maintain Safe Distance from Overhead Power Lines </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lstStyle/>
          <a:p>
            <a:fld id="{CE4D45F6-FF50-4BC5-8A2D-899CD8EC2ED8}" type="slidenum">
              <a:rPr lang="en-US" smtClean="0"/>
              <a:t>77</a:t>
            </a:fld>
            <a:endParaRPr lang="en-US" dirty="0"/>
          </a:p>
        </p:txBody>
      </p:sp>
      <p:sp>
        <p:nvSpPr>
          <p:cNvPr id="7" name="Rectangle 2"/>
          <p:cNvSpPr>
            <a:spLocks noChangeArrowheads="1"/>
          </p:cNvSpPr>
          <p:nvPr/>
        </p:nvSpPr>
        <p:spPr bwMode="auto">
          <a:xfrm>
            <a:off x="76200" y="1746244"/>
            <a:ext cx="9067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0" indent="0" eaLnBrk="1" hangingPunct="1">
              <a:buClr>
                <a:srgbClr val="0000FF"/>
              </a:buClr>
              <a:buFont typeface="Wingdings" panose="05000000000000000000" pitchFamily="2" charset="2"/>
              <a:buChar char="q"/>
            </a:pPr>
            <a:r>
              <a:rPr lang="en-US" altLang="en-US" sz="2800" dirty="0" smtClean="0">
                <a:latin typeface="Times New Roman" panose="02020603050405020304" pitchFamily="18" charset="0"/>
                <a:ea typeface="MS PGothic" panose="020B0600070205080204" pitchFamily="34" charset="-128"/>
                <a:cs typeface="AR PL UMing HK" charset="0"/>
              </a:rPr>
              <a:t> </a:t>
            </a:r>
            <a:r>
              <a:rPr lang="en-US" altLang="en-US" sz="3200" dirty="0" smtClean="0">
                <a:latin typeface="Times New Roman" panose="02020603050405020304" pitchFamily="18" charset="0"/>
                <a:ea typeface="MS PGothic" panose="020B0600070205080204" pitchFamily="34" charset="-128"/>
                <a:cs typeface="AR PL UMing HK" charset="0"/>
              </a:rPr>
              <a:t>Contact utilities to de-energize overhead or buried power lines</a:t>
            </a:r>
            <a:endParaRPr lang="en-US" altLang="en-US" sz="3200" dirty="0">
              <a:latin typeface="Times New Roman" panose="02020603050405020304" pitchFamily="18" charset="0"/>
              <a:ea typeface="MS PGothic" panose="020B0600070205080204" pitchFamily="34" charset="-128"/>
              <a:cs typeface="AR PL UMing HK" charset="0"/>
            </a:endParaRPr>
          </a:p>
        </p:txBody>
      </p:sp>
      <p:sp>
        <p:nvSpPr>
          <p:cNvPr id="11" name="Rectangle 10"/>
          <p:cNvSpPr/>
          <p:nvPr/>
        </p:nvSpPr>
        <p:spPr>
          <a:xfrm>
            <a:off x="5181600" y="4983540"/>
            <a:ext cx="861133" cy="1569660"/>
          </a:xfrm>
          <a:prstGeom prst="rect">
            <a:avLst/>
          </a:prstGeom>
        </p:spPr>
        <p:txBody>
          <a:bodyPr wrap="none">
            <a:spAutoFit/>
          </a:bodyPr>
          <a:lstStyle/>
          <a:p>
            <a:r>
              <a:rPr lang="en-US" altLang="en-US" sz="9600" b="1" dirty="0" smtClean="0">
                <a:solidFill>
                  <a:srgbClr val="00B050"/>
                </a:solidFill>
                <a:latin typeface="Times New Roman" panose="02020603050405020304" pitchFamily="18" charset="0"/>
                <a:cs typeface="Times New Roman" panose="02020603050405020304" pitchFamily="18" charset="0"/>
              </a:rPr>
              <a:t>√</a:t>
            </a:r>
            <a:endParaRPr lang="en-US" sz="9600" b="1" dirty="0">
              <a:solidFill>
                <a:srgbClr val="00B050"/>
              </a:solidFill>
            </a:endParaRPr>
          </a:p>
        </p:txBody>
      </p:sp>
      <p:sp>
        <p:nvSpPr>
          <p:cNvPr id="12" name="AutoShape 4"/>
          <p:cNvSpPr>
            <a:spLocks noChangeArrowheads="1"/>
          </p:cNvSpPr>
          <p:nvPr/>
        </p:nvSpPr>
        <p:spPr bwMode="auto">
          <a:xfrm>
            <a:off x="228600" y="3194044"/>
            <a:ext cx="3657600" cy="2209800"/>
          </a:xfrm>
          <a:prstGeom prst="wedgeRoundRectCallout">
            <a:avLst>
              <a:gd name="adj1" fmla="val 56266"/>
              <a:gd name="adj2" fmla="val 51025"/>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spcBef>
                <a:spcPct val="30000"/>
              </a:spcBef>
            </a:pPr>
            <a:r>
              <a:rPr lang="en-US" altLang="en-US" sz="3200" dirty="0" smtClean="0">
                <a:latin typeface="Times" panose="02020603060405020304" pitchFamily="18" charset="0"/>
              </a:rPr>
              <a:t>Let me first call the utility company to de-energize power lines.</a:t>
            </a:r>
            <a:endParaRPr lang="en-US" altLang="en-US" sz="3200" b="1" dirty="0">
              <a:latin typeface="Times" panose="02020603060405020304" pitchFamily="18" charset="0"/>
              <a:sym typeface="Helvetica Neue" charset="0"/>
            </a:endParaRPr>
          </a:p>
        </p:txBody>
      </p:sp>
      <p:pic>
        <p:nvPicPr>
          <p:cNvPr id="13" name="Picture 12" descr="It shows safe procedure of de-energized overhead power lines" title="de-energized overhead power lines"/>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66640" y="2736844"/>
            <a:ext cx="5148760" cy="3816356"/>
          </a:xfrm>
          <a:prstGeom prst="rect">
            <a:avLst/>
          </a:prstGeom>
        </p:spPr>
      </p:pic>
      <p:sp>
        <p:nvSpPr>
          <p:cNvPr id="14" name="Rectangle 13"/>
          <p:cNvSpPr/>
          <p:nvPr/>
        </p:nvSpPr>
        <p:spPr>
          <a:xfrm>
            <a:off x="76200" y="6114534"/>
            <a:ext cx="3765774" cy="461665"/>
          </a:xfrm>
          <a:prstGeom prst="rect">
            <a:avLst/>
          </a:prstGeom>
        </p:spPr>
        <p:txBody>
          <a:bodyPr wrap="none">
            <a:spAutoFit/>
          </a:bodyPr>
          <a:lstStyle/>
          <a:p>
            <a:r>
              <a:rPr lang="en-US" altLang="en-US" sz="2400" kern="0" dirty="0" smtClean="0">
                <a:latin typeface="Times New Roman" panose="02020603050405020304" pitchFamily="18" charset="0"/>
                <a:cs typeface="Times New Roman" panose="02020603050405020304" pitchFamily="18" charset="0"/>
              </a:rPr>
              <a:t>OSHA Regulation: </a:t>
            </a:r>
            <a:r>
              <a:rPr lang="en-US" altLang="en-US" sz="2400" kern="0" dirty="0" smtClean="0">
                <a:latin typeface="Times New Roman" panose="02020603050405020304" pitchFamily="18" charset="0"/>
                <a:cs typeface="Times New Roman" panose="02020603050405020304" pitchFamily="18" charset="0"/>
                <a:hlinkClick r:id="rId4"/>
              </a:rPr>
              <a:t>1926.961</a:t>
            </a:r>
            <a:endParaRPr lang="en-US" sz="2400" dirty="0"/>
          </a:p>
        </p:txBody>
      </p:sp>
    </p:spTree>
    <p:extLst>
      <p:ext uri="{BB962C8B-B14F-4D97-AF65-F5344CB8AC3E}">
        <p14:creationId xmlns:p14="http://schemas.microsoft.com/office/powerpoint/2010/main" val="85362404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76199" y="960438"/>
            <a:ext cx="8819147"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Maintain Safe Distance from Overhead   Power Lines</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lstStyle/>
          <a:p>
            <a:fld id="{CE4D45F6-FF50-4BC5-8A2D-899CD8EC2ED8}" type="slidenum">
              <a:rPr lang="en-US" smtClean="0"/>
              <a:t>78</a:t>
            </a:fld>
            <a:endParaRPr lang="en-US" dirty="0"/>
          </a:p>
        </p:txBody>
      </p:sp>
      <p:sp>
        <p:nvSpPr>
          <p:cNvPr id="20" name="Rectangle 2"/>
          <p:cNvSpPr>
            <a:spLocks noChangeArrowheads="1"/>
          </p:cNvSpPr>
          <p:nvPr/>
        </p:nvSpPr>
        <p:spPr bwMode="auto">
          <a:xfrm>
            <a:off x="1" y="1724572"/>
            <a:ext cx="469063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0" indent="0" eaLnBrk="1" hangingPunct="1">
              <a:buClr>
                <a:srgbClr val="0000FF"/>
              </a:buClr>
              <a:buFont typeface="Wingdings" panose="05000000000000000000" pitchFamily="2" charset="2"/>
              <a:buChar char="q"/>
            </a:pPr>
            <a:r>
              <a:rPr lang="en-US" altLang="en-US" sz="2800" dirty="0" smtClean="0">
                <a:latin typeface="Times New Roman" panose="02020603050405020304" pitchFamily="18" charset="0"/>
                <a:ea typeface="MS PGothic" panose="020B0600070205080204" pitchFamily="34" charset="-128"/>
                <a:cs typeface="AR PL UMing HK" charset="0"/>
              </a:rPr>
              <a:t> Use </a:t>
            </a:r>
            <a:r>
              <a:rPr lang="en-US" altLang="en-US" sz="3200" dirty="0" smtClean="0">
                <a:latin typeface="Times New Roman" panose="02020603050405020304" pitchFamily="18" charset="0"/>
                <a:ea typeface="MS PGothic" panose="020B0600070205080204" pitchFamily="34" charset="-128"/>
                <a:cs typeface="AR PL UMing HK" charset="0"/>
              </a:rPr>
              <a:t>non-conductive wood or fiberglass ladder</a:t>
            </a:r>
            <a:endParaRPr lang="en-US" altLang="en-US" sz="3200" dirty="0">
              <a:latin typeface="Times New Roman" panose="02020603050405020304" pitchFamily="18" charset="0"/>
              <a:ea typeface="MS PGothic" panose="020B0600070205080204" pitchFamily="34" charset="-128"/>
              <a:cs typeface="AR PL UMing HK" charset="0"/>
            </a:endParaRPr>
          </a:p>
        </p:txBody>
      </p:sp>
      <p:sp>
        <p:nvSpPr>
          <p:cNvPr id="21" name="Rectangle 20"/>
          <p:cNvSpPr/>
          <p:nvPr/>
        </p:nvSpPr>
        <p:spPr>
          <a:xfrm>
            <a:off x="2613311" y="4467772"/>
            <a:ext cx="861133" cy="1569660"/>
          </a:xfrm>
          <a:prstGeom prst="rect">
            <a:avLst/>
          </a:prstGeom>
        </p:spPr>
        <p:txBody>
          <a:bodyPr wrap="none">
            <a:spAutoFit/>
          </a:bodyPr>
          <a:lstStyle/>
          <a:p>
            <a:r>
              <a:rPr lang="en-US" altLang="en-US" sz="9600" b="1" dirty="0" smtClean="0">
                <a:solidFill>
                  <a:srgbClr val="00B050"/>
                </a:solidFill>
                <a:latin typeface="Times New Roman" panose="02020603050405020304" pitchFamily="18" charset="0"/>
                <a:cs typeface="Times New Roman" panose="02020603050405020304" pitchFamily="18" charset="0"/>
              </a:rPr>
              <a:t>√</a:t>
            </a:r>
            <a:endParaRPr lang="en-US" sz="9600" b="1" dirty="0">
              <a:solidFill>
                <a:srgbClr val="00B050"/>
              </a:solidFill>
            </a:endParaRPr>
          </a:p>
        </p:txBody>
      </p:sp>
      <p:sp>
        <p:nvSpPr>
          <p:cNvPr id="22" name="Rectangle 2"/>
          <p:cNvSpPr>
            <a:spLocks noChangeArrowheads="1"/>
          </p:cNvSpPr>
          <p:nvPr/>
        </p:nvSpPr>
        <p:spPr bwMode="auto">
          <a:xfrm>
            <a:off x="4690637" y="1762963"/>
            <a:ext cx="357242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0" indent="0" eaLnBrk="1" hangingPunct="1">
              <a:buClr>
                <a:srgbClr val="0000FF"/>
              </a:buClr>
              <a:buFont typeface="Wingdings" panose="05000000000000000000" pitchFamily="2" charset="2"/>
              <a:buChar char="q"/>
            </a:pPr>
            <a:r>
              <a:rPr lang="en-US" altLang="en-US" sz="2800" dirty="0" smtClean="0">
                <a:latin typeface="Times New Roman" panose="02020603050405020304" pitchFamily="18" charset="0"/>
                <a:ea typeface="MS PGothic" panose="020B0600070205080204" pitchFamily="34" charset="-128"/>
                <a:cs typeface="AR PL UMing HK" charset="0"/>
              </a:rPr>
              <a:t> </a:t>
            </a:r>
            <a:r>
              <a:rPr lang="en-US" altLang="en-US" sz="3200" dirty="0" smtClean="0">
                <a:latin typeface="Times New Roman" panose="02020603050405020304" pitchFamily="18" charset="0"/>
                <a:ea typeface="MS PGothic" panose="020B0600070205080204" pitchFamily="34" charset="-128"/>
                <a:cs typeface="AR PL UMing HK" charset="0"/>
              </a:rPr>
              <a:t>Put warning signs</a:t>
            </a:r>
            <a:endParaRPr lang="en-US" altLang="en-US" sz="3200" dirty="0">
              <a:latin typeface="Times New Roman" panose="02020603050405020304" pitchFamily="18" charset="0"/>
              <a:ea typeface="MS PGothic" panose="020B0600070205080204" pitchFamily="34" charset="-128"/>
              <a:cs typeface="AR PL UMing HK" charset="0"/>
            </a:endParaRPr>
          </a:p>
        </p:txBody>
      </p:sp>
      <p:sp>
        <p:nvSpPr>
          <p:cNvPr id="23" name="Rectangle 22"/>
          <p:cNvSpPr/>
          <p:nvPr/>
        </p:nvSpPr>
        <p:spPr>
          <a:xfrm>
            <a:off x="8232734" y="4652081"/>
            <a:ext cx="861133" cy="1569660"/>
          </a:xfrm>
          <a:prstGeom prst="rect">
            <a:avLst/>
          </a:prstGeom>
        </p:spPr>
        <p:txBody>
          <a:bodyPr wrap="none">
            <a:spAutoFit/>
          </a:bodyPr>
          <a:lstStyle/>
          <a:p>
            <a:r>
              <a:rPr lang="en-US" altLang="en-US" sz="9600" b="1" dirty="0" smtClean="0">
                <a:solidFill>
                  <a:srgbClr val="00B050"/>
                </a:solidFill>
                <a:latin typeface="Times New Roman" panose="02020603050405020304" pitchFamily="18" charset="0"/>
                <a:cs typeface="Times New Roman" panose="02020603050405020304" pitchFamily="18" charset="0"/>
              </a:rPr>
              <a:t>√</a:t>
            </a:r>
            <a:endParaRPr lang="en-US" sz="9600" b="1" dirty="0">
              <a:solidFill>
                <a:srgbClr val="00B050"/>
              </a:solidFill>
            </a:endParaRPr>
          </a:p>
        </p:txBody>
      </p:sp>
      <p:pic>
        <p:nvPicPr>
          <p:cNvPr id="24" name="Picture 23" descr="This is an example of wood ladder" title="wood ladde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32747" y="3394987"/>
            <a:ext cx="1380564" cy="3234413"/>
          </a:xfrm>
          <a:prstGeom prst="rect">
            <a:avLst/>
          </a:prstGeom>
        </p:spPr>
      </p:pic>
      <p:pic>
        <p:nvPicPr>
          <p:cNvPr id="25" name="Picture 2" descr="âpowerline warning sign oshaâçå¾çæç´¢ç»æ"/>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04862" y="2534971"/>
            <a:ext cx="3540636" cy="372487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4897526" y="2334399"/>
            <a:ext cx="3919663" cy="461665"/>
          </a:xfrm>
          <a:prstGeom prst="rect">
            <a:avLst/>
          </a:prstGeom>
        </p:spPr>
        <p:txBody>
          <a:bodyPr wrap="none">
            <a:spAutoFit/>
          </a:bodyPr>
          <a:lstStyle/>
          <a:p>
            <a:r>
              <a:rPr lang="en-US" altLang="en-US" sz="2400" kern="0" dirty="0" smtClean="0">
                <a:latin typeface="Times New Roman" panose="02020603050405020304" pitchFamily="18" charset="0"/>
                <a:cs typeface="Times New Roman" panose="02020603050405020304" pitchFamily="18" charset="0"/>
              </a:rPr>
              <a:t>OSHA Regulation: </a:t>
            </a:r>
            <a:r>
              <a:rPr lang="en-US" altLang="en-US" sz="2400" kern="0" dirty="0" smtClean="0">
                <a:latin typeface="Times New Roman" panose="02020603050405020304" pitchFamily="18" charset="0"/>
                <a:cs typeface="Times New Roman" panose="02020603050405020304" pitchFamily="18" charset="0"/>
                <a:hlinkClick r:id="rId5"/>
              </a:rPr>
              <a:t>1926.1408</a:t>
            </a:r>
            <a:endParaRPr lang="en-US" sz="2400" dirty="0"/>
          </a:p>
        </p:txBody>
      </p:sp>
      <p:sp>
        <p:nvSpPr>
          <p:cNvPr id="12" name="Rectangle 11"/>
          <p:cNvSpPr/>
          <p:nvPr/>
        </p:nvSpPr>
        <p:spPr>
          <a:xfrm>
            <a:off x="273434" y="2867556"/>
            <a:ext cx="4073551" cy="461665"/>
          </a:xfrm>
          <a:prstGeom prst="rect">
            <a:avLst/>
          </a:prstGeom>
        </p:spPr>
        <p:txBody>
          <a:bodyPr wrap="none">
            <a:spAutoFit/>
          </a:bodyPr>
          <a:lstStyle/>
          <a:p>
            <a:r>
              <a:rPr lang="en-US" altLang="en-US" sz="2400" kern="0" dirty="0" smtClean="0">
                <a:latin typeface="Times New Roman" panose="02020603050405020304" pitchFamily="18" charset="0"/>
                <a:cs typeface="Times New Roman" panose="02020603050405020304" pitchFamily="18" charset="0"/>
              </a:rPr>
              <a:t>OSHA Regulation: </a:t>
            </a:r>
            <a:r>
              <a:rPr lang="en-US" altLang="en-US" sz="2400" kern="0" dirty="0" smtClean="0">
                <a:latin typeface="Times New Roman" panose="02020603050405020304" pitchFamily="18" charset="0"/>
                <a:cs typeface="Times New Roman" panose="02020603050405020304" pitchFamily="18" charset="0"/>
                <a:hlinkClick r:id="rId6"/>
              </a:rPr>
              <a:t>1926.1053</a:t>
            </a:r>
            <a:endParaRPr lang="en-US" sz="2400" dirty="0"/>
          </a:p>
        </p:txBody>
      </p:sp>
    </p:spTree>
    <p:extLst>
      <p:ext uri="{BB962C8B-B14F-4D97-AF65-F5344CB8AC3E}">
        <p14:creationId xmlns:p14="http://schemas.microsoft.com/office/powerpoint/2010/main" val="194435343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76199" y="960438"/>
            <a:ext cx="8819147"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 Maintain Safe Distance from Overhead Power Lines</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lstStyle/>
          <a:p>
            <a:fld id="{CE4D45F6-FF50-4BC5-8A2D-899CD8EC2ED8}" type="slidenum">
              <a:rPr lang="en-US" smtClean="0"/>
              <a:t>79</a:t>
            </a:fld>
            <a:endParaRPr lang="en-US" dirty="0"/>
          </a:p>
        </p:txBody>
      </p:sp>
      <p:sp>
        <p:nvSpPr>
          <p:cNvPr id="11" name="Rectangle 2"/>
          <p:cNvSpPr>
            <a:spLocks noChangeArrowheads="1"/>
          </p:cNvSpPr>
          <p:nvPr/>
        </p:nvSpPr>
        <p:spPr bwMode="auto">
          <a:xfrm>
            <a:off x="228600" y="1828276"/>
            <a:ext cx="8839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eaLnBrk="1" hangingPunct="1">
              <a:buClr>
                <a:srgbClr val="0000FF"/>
              </a:buClr>
              <a:buFont typeface="Wingdings" panose="05000000000000000000" pitchFamily="2" charset="2"/>
              <a:buChar char="q"/>
            </a:pPr>
            <a:r>
              <a:rPr lang="en-US" altLang="en-US" sz="2800" dirty="0" smtClean="0">
                <a:latin typeface="Times New Roman" panose="02020603050405020304" pitchFamily="18" charset="0"/>
                <a:ea typeface="MS PGothic" panose="020B0600070205080204" pitchFamily="34" charset="-128"/>
                <a:cs typeface="AR PL UMing HK" charset="0"/>
              </a:rPr>
              <a:t> </a:t>
            </a:r>
            <a:r>
              <a:rPr lang="en-US" altLang="en-US" sz="3200" dirty="0" smtClean="0">
                <a:latin typeface="Times New Roman" panose="02020603050405020304" pitchFamily="18" charset="0"/>
                <a:ea typeface="MS PGothic" panose="020B0600070205080204" pitchFamily="34" charset="-128"/>
                <a:cs typeface="AR PL UMing HK" charset="0"/>
              </a:rPr>
              <a:t>Survey construction site</a:t>
            </a:r>
            <a:endParaRPr lang="en-US" altLang="en-US" sz="3200" dirty="0">
              <a:latin typeface="Times New Roman" panose="02020603050405020304" pitchFamily="18" charset="0"/>
              <a:ea typeface="MS PGothic" panose="020B0600070205080204" pitchFamily="34" charset="-128"/>
              <a:cs typeface="AR PL UMing HK" charset="0"/>
            </a:endParaRPr>
          </a:p>
          <a:p>
            <a:pPr marL="457200" indent="-457200" eaLnBrk="1" hangingPunct="1">
              <a:buClr>
                <a:srgbClr val="0000FF"/>
              </a:buClr>
              <a:buFont typeface="Wingdings" panose="05000000000000000000" pitchFamily="2" charset="2"/>
              <a:buChar char="q"/>
            </a:pPr>
            <a:r>
              <a:rPr lang="en-GB" altLang="en-US" sz="2800" dirty="0" smtClean="0">
                <a:latin typeface="Times New Roman" panose="02020603050405020304" pitchFamily="18" charset="0"/>
                <a:ea typeface="AR PL UMing HK" charset="0"/>
                <a:cs typeface="Times New Roman" panose="02020603050405020304" pitchFamily="18" charset="0"/>
              </a:rPr>
              <a:t> </a:t>
            </a:r>
            <a:r>
              <a:rPr lang="en-GB" altLang="en-US" sz="3200" dirty="0" smtClean="0">
                <a:latin typeface="Times New Roman" panose="02020603050405020304" pitchFamily="18" charset="0"/>
                <a:ea typeface="AR PL UMing HK" charset="0"/>
                <a:cs typeface="Times New Roman" panose="02020603050405020304" pitchFamily="18" charset="0"/>
              </a:rPr>
              <a:t>No materials/equipment placed under power lines</a:t>
            </a:r>
            <a:endParaRPr lang="en-GB" altLang="en-US" sz="3200" dirty="0">
              <a:latin typeface="Times New Roman" panose="02020603050405020304" pitchFamily="18" charset="0"/>
              <a:ea typeface="AR PL UMing HK" charset="0"/>
              <a:cs typeface="Times New Roman" panose="02020603050405020304" pitchFamily="18" charset="0"/>
            </a:endParaRPr>
          </a:p>
        </p:txBody>
      </p:sp>
      <p:pic>
        <p:nvPicPr>
          <p:cNvPr id="12" name="Picture 1" descr="It illustrates a worker to conduct construction survey sites" title="construction site survey"/>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950806" y="3555033"/>
            <a:ext cx="2590800" cy="276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 descr="It shows a real hazards of overhead power line" title="power line hazards"/>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68800" y="3543300"/>
            <a:ext cx="401320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ounded Rectangle 17" descr="It shows the location of hazards under overhead power lines" title="rectangle"/>
          <p:cNvSpPr>
            <a:spLocks noChangeArrowheads="1"/>
          </p:cNvSpPr>
          <p:nvPr/>
        </p:nvSpPr>
        <p:spPr bwMode="auto">
          <a:xfrm rot="21259375">
            <a:off x="5633263" y="4247239"/>
            <a:ext cx="2214038" cy="1646495"/>
          </a:xfrm>
          <a:prstGeom prst="roundRect">
            <a:avLst>
              <a:gd name="adj" fmla="val 16667"/>
            </a:avLst>
          </a:prstGeom>
          <a:noFill/>
          <a:ln w="4762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pPr eaLnBrk="1" hangingPunct="1">
              <a:buSzPct val="100000"/>
              <a:buFont typeface="Times New Roman" panose="02020603050405020304" pitchFamily="18" charset="0"/>
              <a:buNone/>
            </a:pPr>
            <a:endParaRPr lang="en-US" altLang="en-US" dirty="0">
              <a:cs typeface="Arial" panose="020B0604020202020204" pitchFamily="34" charset="0"/>
            </a:endParaRPr>
          </a:p>
        </p:txBody>
      </p:sp>
      <p:sp>
        <p:nvSpPr>
          <p:cNvPr id="15" name="Rectangle 14"/>
          <p:cNvSpPr/>
          <p:nvPr/>
        </p:nvSpPr>
        <p:spPr>
          <a:xfrm>
            <a:off x="4494565" y="3626060"/>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
        <p:nvSpPr>
          <p:cNvPr id="16" name="Rectangle 15"/>
          <p:cNvSpPr/>
          <p:nvPr/>
        </p:nvSpPr>
        <p:spPr>
          <a:xfrm>
            <a:off x="103682" y="4263420"/>
            <a:ext cx="861133" cy="1569660"/>
          </a:xfrm>
          <a:prstGeom prst="rect">
            <a:avLst/>
          </a:prstGeom>
        </p:spPr>
        <p:txBody>
          <a:bodyPr wrap="none">
            <a:spAutoFit/>
          </a:bodyPr>
          <a:lstStyle/>
          <a:p>
            <a:r>
              <a:rPr lang="en-US" altLang="en-US" sz="9600" b="1" dirty="0" smtClean="0">
                <a:solidFill>
                  <a:srgbClr val="00B050"/>
                </a:solidFill>
                <a:latin typeface="Times New Roman" panose="02020603050405020304" pitchFamily="18" charset="0"/>
                <a:cs typeface="Times New Roman" panose="02020603050405020304" pitchFamily="18" charset="0"/>
              </a:rPr>
              <a:t>√</a:t>
            </a:r>
            <a:endParaRPr lang="en-US" sz="9600" b="1" dirty="0">
              <a:solidFill>
                <a:srgbClr val="00B050"/>
              </a:solidFill>
            </a:endParaRPr>
          </a:p>
        </p:txBody>
      </p:sp>
      <p:sp>
        <p:nvSpPr>
          <p:cNvPr id="17" name="Rectangle 16"/>
          <p:cNvSpPr/>
          <p:nvPr/>
        </p:nvSpPr>
        <p:spPr>
          <a:xfrm>
            <a:off x="5486400" y="3580876"/>
            <a:ext cx="2355709" cy="584775"/>
          </a:xfrm>
          <a:prstGeom prst="rect">
            <a:avLst/>
          </a:prstGeom>
        </p:spPr>
        <p:txBody>
          <a:bodyPr wrap="none">
            <a:spAutoFit/>
          </a:bodyPr>
          <a:lstStyle/>
          <a:p>
            <a:r>
              <a:rPr lang="en-GB" altLang="en-US" sz="3200" b="1" dirty="0" smtClean="0">
                <a:latin typeface="Times New Roman" panose="02020603050405020304" pitchFamily="18" charset="0"/>
                <a:ea typeface="AR PL UMing HK" charset="0"/>
                <a:cs typeface="Times New Roman" panose="02020603050405020304" pitchFamily="18" charset="0"/>
              </a:rPr>
              <a:t>Power Lines</a:t>
            </a:r>
            <a:endParaRPr lang="en-US" sz="3200" b="1" dirty="0"/>
          </a:p>
        </p:txBody>
      </p:sp>
      <p:sp>
        <p:nvSpPr>
          <p:cNvPr id="19" name="Rectangle 18"/>
          <p:cNvSpPr/>
          <p:nvPr/>
        </p:nvSpPr>
        <p:spPr>
          <a:xfrm>
            <a:off x="228600" y="2988821"/>
            <a:ext cx="3765774" cy="461665"/>
          </a:xfrm>
          <a:prstGeom prst="rect">
            <a:avLst/>
          </a:prstGeom>
        </p:spPr>
        <p:txBody>
          <a:bodyPr wrap="none">
            <a:spAutoFit/>
          </a:bodyPr>
          <a:lstStyle/>
          <a:p>
            <a:r>
              <a:rPr lang="en-US" altLang="en-US" sz="2400" kern="0" dirty="0" smtClean="0">
                <a:latin typeface="Times New Roman" panose="02020603050405020304" pitchFamily="18" charset="0"/>
                <a:cs typeface="Times New Roman" panose="02020603050405020304" pitchFamily="18" charset="0"/>
              </a:rPr>
              <a:t>OSHA Regulation: </a:t>
            </a:r>
            <a:r>
              <a:rPr lang="en-US" altLang="en-US" sz="2400" kern="0" dirty="0" smtClean="0">
                <a:latin typeface="Times New Roman" panose="02020603050405020304" pitchFamily="18" charset="0"/>
                <a:cs typeface="Times New Roman" panose="02020603050405020304" pitchFamily="18" charset="0"/>
                <a:hlinkClick r:id="rId5"/>
              </a:rPr>
              <a:t>1926.850</a:t>
            </a:r>
            <a:endParaRPr lang="en-US" sz="2400" dirty="0"/>
          </a:p>
        </p:txBody>
      </p:sp>
      <p:sp>
        <p:nvSpPr>
          <p:cNvPr id="20" name="Rectangle 19"/>
          <p:cNvSpPr/>
          <p:nvPr/>
        </p:nvSpPr>
        <p:spPr>
          <a:xfrm>
            <a:off x="4445543" y="2951967"/>
            <a:ext cx="3919663" cy="461665"/>
          </a:xfrm>
          <a:prstGeom prst="rect">
            <a:avLst/>
          </a:prstGeom>
        </p:spPr>
        <p:txBody>
          <a:bodyPr wrap="none">
            <a:spAutoFit/>
          </a:bodyPr>
          <a:lstStyle/>
          <a:p>
            <a:r>
              <a:rPr lang="en-US" altLang="en-US" sz="2400" kern="0" dirty="0" smtClean="0">
                <a:latin typeface="Times New Roman" panose="02020603050405020304" pitchFamily="18" charset="0"/>
                <a:cs typeface="Times New Roman" panose="02020603050405020304" pitchFamily="18" charset="0"/>
              </a:rPr>
              <a:t>OSHA Regulation: </a:t>
            </a:r>
            <a:r>
              <a:rPr lang="en-US" altLang="en-US" sz="2400" kern="0" dirty="0" smtClean="0">
                <a:latin typeface="Times New Roman" panose="02020603050405020304" pitchFamily="18" charset="0"/>
                <a:cs typeface="Times New Roman" panose="02020603050405020304" pitchFamily="18" charset="0"/>
                <a:hlinkClick r:id="rId6"/>
              </a:rPr>
              <a:t>1926.1408</a:t>
            </a:r>
            <a:endParaRPr lang="en-US" sz="2400" dirty="0"/>
          </a:p>
        </p:txBody>
      </p:sp>
    </p:spTree>
    <p:extLst>
      <p:ext uri="{BB962C8B-B14F-4D97-AF65-F5344CB8AC3E}">
        <p14:creationId xmlns:p14="http://schemas.microsoft.com/office/powerpoint/2010/main" val="32810485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457200" y="503238"/>
            <a:ext cx="8229600"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Training Modules Overview</a:t>
            </a:r>
            <a:endParaRPr lang="en-US" altLang="en-US" dirty="0" smtClean="0"/>
          </a:p>
        </p:txBody>
      </p:sp>
      <p:sp>
        <p:nvSpPr>
          <p:cNvPr id="25605" name="Content Placeholder 2"/>
          <p:cNvSpPr>
            <a:spLocks noGrp="1"/>
          </p:cNvSpPr>
          <p:nvPr>
            <p:ph idx="1"/>
          </p:nvPr>
        </p:nvSpPr>
        <p:spPr>
          <a:xfrm>
            <a:off x="537737" y="1295400"/>
            <a:ext cx="8305800" cy="2819400"/>
          </a:xfrm>
        </p:spPr>
        <p:txBody>
          <a:bodyPr>
            <a:normAutofit fontScale="85000" lnSpcReduction="20000"/>
          </a:bodyPr>
          <a:lstStyle/>
          <a:p>
            <a:pPr algn="just">
              <a:buClr>
                <a:srgbClr val="3333FF"/>
              </a:buClr>
              <a:buFont typeface="Wingdings" panose="05000000000000000000" pitchFamily="2" charset="2"/>
              <a:buChar char="q"/>
            </a:pPr>
            <a:r>
              <a:rPr lang="en-US" altLang="en-US" sz="280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Section </a:t>
            </a:r>
            <a:r>
              <a:rPr lang="en-US" altLang="en-US" dirty="0">
                <a:latin typeface="Times New Roman" panose="02020603050405020304" pitchFamily="18" charset="0"/>
                <a:cs typeface="Times New Roman" panose="02020603050405020304" pitchFamily="18" charset="0"/>
              </a:rPr>
              <a:t>I</a:t>
            </a:r>
            <a:r>
              <a:rPr lang="en-US" altLang="en-US" dirty="0" smtClean="0">
                <a:latin typeface="Times New Roman" panose="02020603050405020304" pitchFamily="18" charset="0"/>
                <a:cs typeface="Times New Roman" panose="02020603050405020304" pitchFamily="18" charset="0"/>
              </a:rPr>
              <a:t>: Basic Terms and Case Study</a:t>
            </a:r>
          </a:p>
          <a:p>
            <a:pPr lvl="1" algn="just">
              <a:buClr>
                <a:srgbClr val="3333FF"/>
              </a:buClr>
              <a:buFont typeface="Wingdings" panose="05000000000000000000" pitchFamily="2" charset="2"/>
              <a:buChar char="§"/>
            </a:pPr>
            <a:r>
              <a:rPr lang="en-US" altLang="en-US" dirty="0" smtClean="0">
                <a:latin typeface="Times New Roman" panose="02020603050405020304" pitchFamily="18" charset="0"/>
                <a:cs typeface="Times New Roman" panose="02020603050405020304" pitchFamily="18" charset="0"/>
              </a:rPr>
              <a:t>Worker Rights under OSH Act</a:t>
            </a:r>
          </a:p>
          <a:p>
            <a:pPr lvl="1" algn="just">
              <a:buClr>
                <a:srgbClr val="3333FF"/>
              </a:buClr>
              <a:buFont typeface="Wingdings" panose="05000000000000000000" pitchFamily="2" charset="2"/>
              <a:buChar char="§"/>
            </a:pPr>
            <a:r>
              <a:rPr lang="en-US" altLang="en-US" dirty="0" smtClean="0">
                <a:latin typeface="Times New Roman" panose="02020603050405020304" pitchFamily="18" charset="0"/>
                <a:cs typeface="Times New Roman" panose="02020603050405020304" pitchFamily="18" charset="0"/>
              </a:rPr>
              <a:t>Electrical Hazards Statistics</a:t>
            </a:r>
          </a:p>
          <a:p>
            <a:pPr lvl="1" algn="just">
              <a:buClr>
                <a:srgbClr val="3333FF"/>
              </a:buClr>
              <a:buFont typeface="Wingdings" panose="05000000000000000000" pitchFamily="2" charset="2"/>
              <a:buChar char="§"/>
            </a:pPr>
            <a:r>
              <a:rPr lang="en-US" altLang="en-US" dirty="0" smtClean="0">
                <a:latin typeface="Times New Roman" panose="02020603050405020304" pitchFamily="18" charset="0"/>
                <a:cs typeface="Times New Roman" panose="02020603050405020304" pitchFamily="18" charset="0"/>
              </a:rPr>
              <a:t>Basic Terms of Electricity</a:t>
            </a:r>
          </a:p>
          <a:p>
            <a:pPr lvl="1" algn="just">
              <a:buClr>
                <a:srgbClr val="3333FF"/>
              </a:buClr>
              <a:buFont typeface="Wingdings" panose="05000000000000000000" pitchFamily="2" charset="2"/>
              <a:buChar char="§"/>
            </a:pPr>
            <a:r>
              <a:rPr lang="en-US" altLang="en-US" dirty="0" smtClean="0">
                <a:latin typeface="Times New Roman" panose="02020603050405020304" pitchFamily="18" charset="0"/>
                <a:cs typeface="Times New Roman" panose="02020603050405020304" pitchFamily="18" charset="0"/>
              </a:rPr>
              <a:t>A </a:t>
            </a:r>
            <a:r>
              <a:rPr lang="en-US" altLang="en-US" dirty="0">
                <a:latin typeface="Times New Roman" panose="02020603050405020304" pitchFamily="18" charset="0"/>
                <a:cs typeface="Times New Roman" panose="02020603050405020304" pitchFamily="18" charset="0"/>
              </a:rPr>
              <a:t>Case </a:t>
            </a:r>
            <a:r>
              <a:rPr lang="en-US" altLang="en-US" dirty="0" smtClean="0">
                <a:latin typeface="Times New Roman" panose="02020603050405020304" pitchFamily="18" charset="0"/>
                <a:cs typeface="Times New Roman" panose="02020603050405020304" pitchFamily="18" charset="0"/>
              </a:rPr>
              <a:t>Study Discussion</a:t>
            </a:r>
            <a:endParaRPr lang="en-US" altLang="en-US" dirty="0">
              <a:latin typeface="Times New Roman" panose="02020603050405020304" pitchFamily="18" charset="0"/>
              <a:cs typeface="Times New Roman" panose="02020603050405020304" pitchFamily="18" charset="0"/>
            </a:endParaRPr>
          </a:p>
          <a:p>
            <a:pPr lvl="1" algn="just">
              <a:buClr>
                <a:srgbClr val="3333FF"/>
              </a:buClr>
              <a:buFont typeface="Wingdings" panose="05000000000000000000" pitchFamily="2" charset="2"/>
              <a:buChar char="§"/>
            </a:pPr>
            <a:endParaRPr lang="en-US" altLang="en-US" dirty="0" smtClean="0">
              <a:latin typeface="Times New Roman" panose="02020603050405020304" pitchFamily="18" charset="0"/>
              <a:cs typeface="Times New Roman" panose="02020603050405020304" pitchFamily="18" charset="0"/>
            </a:endParaRPr>
          </a:p>
          <a:p>
            <a:pPr algn="just">
              <a:buClr>
                <a:srgbClr val="3333FF"/>
              </a:buClr>
              <a:buFont typeface="Wingdings" panose="05000000000000000000" pitchFamily="2" charset="2"/>
              <a:buChar char="q"/>
            </a:pPr>
            <a:r>
              <a:rPr lang="en-US" altLang="en-US" sz="280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Section II: Electrical Hazards (</a:t>
            </a:r>
            <a:r>
              <a:rPr lang="en-US" altLang="en-US" dirty="0" smtClean="0">
                <a:solidFill>
                  <a:srgbClr val="FF0000"/>
                </a:solidFill>
                <a:latin typeface="Times New Roman" panose="02020603050405020304" pitchFamily="18" charset="0"/>
                <a:cs typeface="Times New Roman" panose="02020603050405020304" pitchFamily="18" charset="0"/>
              </a:rPr>
              <a:t>BESAFE</a:t>
            </a:r>
            <a:r>
              <a:rPr lang="en-US" altLang="en-US" dirty="0" smtClean="0">
                <a:latin typeface="Times New Roman" panose="02020603050405020304" pitchFamily="18" charset="0"/>
                <a:cs typeface="Times New Roman" panose="02020603050405020304" pitchFamily="18" charset="0"/>
              </a:rPr>
              <a:t>)</a:t>
            </a:r>
            <a:endParaRPr lang="en-US" altLang="en-US" sz="2000" dirty="0" smtClean="0">
              <a:latin typeface="Times New Roman" panose="02020603050405020304" pitchFamily="18" charset="0"/>
              <a:cs typeface="Times New Roman" panose="02020603050405020304" pitchFamily="18" charset="0"/>
            </a:endParaRPr>
          </a:p>
          <a:p>
            <a:endParaRPr lang="en-US" altLang="en-US" dirty="0" smtClean="0"/>
          </a:p>
        </p:txBody>
      </p:sp>
      <p:sp>
        <p:nvSpPr>
          <p:cNvPr id="3" name="Slide Number Placeholder 2"/>
          <p:cNvSpPr>
            <a:spLocks noGrp="1"/>
          </p:cNvSpPr>
          <p:nvPr>
            <p:ph type="sldNum" sz="quarter" idx="12"/>
          </p:nvPr>
        </p:nvSpPr>
        <p:spPr>
          <a:xfrm>
            <a:off x="7086600" y="6299200"/>
            <a:ext cx="2057400" cy="365125"/>
          </a:xfrm>
        </p:spPr>
        <p:txBody>
          <a:bodyPr>
            <a:normAutofit/>
          </a:bodyPr>
          <a:lstStyle/>
          <a:p>
            <a:fld id="{CE4D45F6-FF50-4BC5-8A2D-899CD8EC2ED8}" type="slidenum">
              <a:rPr lang="en-US" smtClean="0"/>
              <a:t>8</a:t>
            </a:fld>
            <a:endParaRPr lang="en-US" dirty="0"/>
          </a:p>
        </p:txBody>
      </p:sp>
      <p:sp>
        <p:nvSpPr>
          <p:cNvPr id="2" name="Rectangle 1"/>
          <p:cNvSpPr/>
          <p:nvPr/>
        </p:nvSpPr>
        <p:spPr>
          <a:xfrm>
            <a:off x="457200" y="5015805"/>
            <a:ext cx="3300351" cy="1384995"/>
          </a:xfrm>
          <a:prstGeom prst="rect">
            <a:avLst/>
          </a:prstGeom>
        </p:spPr>
        <p:txBody>
          <a:bodyPr wrap="square">
            <a:spAutoFit/>
          </a:bodyPr>
          <a:lstStyle/>
          <a:p>
            <a:pPr lvl="1" algn="just">
              <a:buClr>
                <a:srgbClr val="3333FF"/>
              </a:buClr>
              <a:buFont typeface="Wingdings" panose="05000000000000000000" pitchFamily="2" charset="2"/>
              <a:buChar char="§"/>
            </a:pPr>
            <a:r>
              <a:rPr lang="en-US" altLang="en-US" sz="2800" dirty="0" smtClean="0">
                <a:latin typeface="Times New Roman" panose="02020603050405020304" pitchFamily="18" charset="0"/>
                <a:cs typeface="Times New Roman" panose="02020603050405020304" pitchFamily="18" charset="0"/>
              </a:rPr>
              <a:t> Electrical </a:t>
            </a:r>
            <a:r>
              <a:rPr lang="en-US" altLang="en-US" sz="2800" dirty="0">
                <a:solidFill>
                  <a:srgbClr val="FF0000"/>
                </a:solidFill>
                <a:latin typeface="Times New Roman" panose="02020603050405020304" pitchFamily="18" charset="0"/>
                <a:cs typeface="Times New Roman" panose="02020603050405020304" pitchFamily="18" charset="0"/>
              </a:rPr>
              <a:t>B</a:t>
            </a:r>
            <a:r>
              <a:rPr lang="en-US" altLang="en-US" sz="2800" dirty="0">
                <a:latin typeface="Times New Roman" panose="02020603050405020304" pitchFamily="18" charset="0"/>
                <a:cs typeface="Times New Roman" panose="02020603050405020304" pitchFamily="18" charset="0"/>
              </a:rPr>
              <a:t>urn</a:t>
            </a:r>
          </a:p>
          <a:p>
            <a:pPr lvl="1" algn="just">
              <a:buClr>
                <a:srgbClr val="3333FF"/>
              </a:buClr>
              <a:buFont typeface="Wingdings" panose="05000000000000000000" pitchFamily="2" charset="2"/>
              <a:buChar char="§"/>
            </a:pPr>
            <a:r>
              <a:rPr lang="en-US" altLang="en-US" sz="2800" dirty="0" smtClean="0">
                <a:latin typeface="Times New Roman" panose="02020603050405020304" pitchFamily="18" charset="0"/>
                <a:cs typeface="Times New Roman" panose="02020603050405020304" pitchFamily="18" charset="0"/>
              </a:rPr>
              <a:t> </a:t>
            </a:r>
            <a:r>
              <a:rPr lang="en-US" altLang="en-US" sz="2800" dirty="0" smtClean="0">
                <a:solidFill>
                  <a:srgbClr val="FF0000"/>
                </a:solidFill>
                <a:latin typeface="Times New Roman" panose="02020603050405020304" pitchFamily="18" charset="0"/>
                <a:cs typeface="Times New Roman" panose="02020603050405020304" pitchFamily="18" charset="0"/>
              </a:rPr>
              <a:t>E</a:t>
            </a:r>
            <a:r>
              <a:rPr lang="en-US" altLang="en-US" sz="2800" dirty="0" smtClean="0">
                <a:latin typeface="Times New Roman" panose="02020603050405020304" pitchFamily="18" charset="0"/>
                <a:cs typeface="Times New Roman" panose="02020603050405020304" pitchFamily="18" charset="0"/>
              </a:rPr>
              <a:t>lectrocution</a:t>
            </a:r>
          </a:p>
          <a:p>
            <a:pPr lvl="1" algn="just">
              <a:buClr>
                <a:srgbClr val="3333FF"/>
              </a:buClr>
              <a:buFont typeface="Wingdings" panose="05000000000000000000" pitchFamily="2" charset="2"/>
              <a:buChar char="§"/>
            </a:pPr>
            <a:r>
              <a:rPr lang="en-US" altLang="en-US" sz="2800" dirty="0" smtClean="0">
                <a:latin typeface="Times New Roman" panose="02020603050405020304" pitchFamily="18" charset="0"/>
                <a:cs typeface="Times New Roman" panose="02020603050405020304" pitchFamily="18" charset="0"/>
              </a:rPr>
              <a:t> Electrical </a:t>
            </a:r>
            <a:r>
              <a:rPr lang="en-US" altLang="en-US" sz="2800" dirty="0">
                <a:solidFill>
                  <a:srgbClr val="FF0000"/>
                </a:solidFill>
                <a:latin typeface="Times New Roman" panose="02020603050405020304" pitchFamily="18" charset="0"/>
                <a:cs typeface="Times New Roman" panose="02020603050405020304" pitchFamily="18" charset="0"/>
              </a:rPr>
              <a:t>S</a:t>
            </a:r>
            <a:r>
              <a:rPr lang="en-US" altLang="en-US" sz="2800" dirty="0">
                <a:latin typeface="Times New Roman" panose="02020603050405020304" pitchFamily="18" charset="0"/>
                <a:cs typeface="Times New Roman" panose="02020603050405020304" pitchFamily="18" charset="0"/>
              </a:rPr>
              <a:t>hock</a:t>
            </a:r>
          </a:p>
        </p:txBody>
      </p:sp>
      <p:sp>
        <p:nvSpPr>
          <p:cNvPr id="7" name="Rectangle 6"/>
          <p:cNvSpPr/>
          <p:nvPr/>
        </p:nvSpPr>
        <p:spPr>
          <a:xfrm>
            <a:off x="3786249" y="5012836"/>
            <a:ext cx="4595751" cy="1384995"/>
          </a:xfrm>
          <a:prstGeom prst="rect">
            <a:avLst/>
          </a:prstGeom>
        </p:spPr>
        <p:txBody>
          <a:bodyPr wrap="square">
            <a:spAutoFit/>
          </a:bodyPr>
          <a:lstStyle/>
          <a:p>
            <a:pPr lvl="1" algn="just">
              <a:buClr>
                <a:srgbClr val="3333FF"/>
              </a:buClr>
              <a:buFont typeface="Wingdings" panose="05000000000000000000" pitchFamily="2" charset="2"/>
              <a:buChar char="§"/>
            </a:pPr>
            <a:r>
              <a:rPr lang="en-US" altLang="en-US" sz="2800" dirty="0" smtClean="0">
                <a:latin typeface="Times New Roman" panose="02020603050405020304" pitchFamily="18" charset="0"/>
                <a:cs typeface="Times New Roman" panose="02020603050405020304" pitchFamily="18" charset="0"/>
              </a:rPr>
              <a:t> Electrical </a:t>
            </a:r>
            <a:r>
              <a:rPr lang="en-US" altLang="en-US" sz="2800" dirty="0" smtClean="0">
                <a:solidFill>
                  <a:srgbClr val="FF0000"/>
                </a:solidFill>
                <a:latin typeface="Times New Roman" panose="02020603050405020304" pitchFamily="18" charset="0"/>
                <a:cs typeface="Times New Roman" panose="02020603050405020304" pitchFamily="18" charset="0"/>
              </a:rPr>
              <a:t>A</a:t>
            </a:r>
            <a:r>
              <a:rPr lang="en-US" altLang="en-US" sz="2800" dirty="0" smtClean="0">
                <a:latin typeface="Times New Roman" panose="02020603050405020304" pitchFamily="18" charset="0"/>
                <a:cs typeface="Times New Roman" panose="02020603050405020304" pitchFamily="18" charset="0"/>
              </a:rPr>
              <a:t>rc Flash</a:t>
            </a:r>
            <a:endParaRPr lang="en-US" altLang="en-US" sz="2800" dirty="0">
              <a:latin typeface="Times New Roman" panose="02020603050405020304" pitchFamily="18" charset="0"/>
              <a:cs typeface="Times New Roman" panose="02020603050405020304" pitchFamily="18" charset="0"/>
            </a:endParaRPr>
          </a:p>
          <a:p>
            <a:pPr lvl="1" algn="just">
              <a:buClr>
                <a:srgbClr val="3333FF"/>
              </a:buClr>
              <a:buFont typeface="Wingdings" panose="05000000000000000000" pitchFamily="2" charset="2"/>
              <a:buChar char="§"/>
            </a:pPr>
            <a:r>
              <a:rPr lang="en-US" altLang="en-US" sz="2800" dirty="0" smtClean="0">
                <a:latin typeface="Times New Roman" panose="02020603050405020304" pitchFamily="18" charset="0"/>
                <a:cs typeface="Times New Roman" panose="02020603050405020304" pitchFamily="18" charset="0"/>
              </a:rPr>
              <a:t> Electrical </a:t>
            </a:r>
            <a:r>
              <a:rPr lang="en-US" altLang="en-US" sz="2800" dirty="0" smtClean="0">
                <a:solidFill>
                  <a:srgbClr val="FF0000"/>
                </a:solidFill>
                <a:latin typeface="Times New Roman" panose="02020603050405020304" pitchFamily="18" charset="0"/>
                <a:cs typeface="Times New Roman" panose="02020603050405020304" pitchFamily="18" charset="0"/>
              </a:rPr>
              <a:t>F</a:t>
            </a:r>
            <a:r>
              <a:rPr lang="en-US" altLang="en-US" sz="2800" dirty="0" smtClean="0">
                <a:latin typeface="Times New Roman" panose="02020603050405020304" pitchFamily="18" charset="0"/>
                <a:cs typeface="Times New Roman" panose="02020603050405020304" pitchFamily="18" charset="0"/>
              </a:rPr>
              <a:t>ire</a:t>
            </a:r>
            <a:endParaRPr lang="en-US" altLang="en-US" sz="2800" dirty="0">
              <a:latin typeface="Times New Roman" panose="02020603050405020304" pitchFamily="18" charset="0"/>
              <a:cs typeface="Times New Roman" panose="02020603050405020304" pitchFamily="18" charset="0"/>
            </a:endParaRPr>
          </a:p>
          <a:p>
            <a:pPr lvl="1" algn="just">
              <a:buClr>
                <a:srgbClr val="3333FF"/>
              </a:buClr>
              <a:buFont typeface="Wingdings" panose="05000000000000000000" pitchFamily="2" charset="2"/>
              <a:buChar char="§"/>
            </a:pPr>
            <a:r>
              <a:rPr lang="en-US" altLang="en-US" sz="2800" dirty="0" smtClean="0">
                <a:latin typeface="Times New Roman" panose="02020603050405020304" pitchFamily="18" charset="0"/>
                <a:cs typeface="Times New Roman" panose="02020603050405020304" pitchFamily="18" charset="0"/>
              </a:rPr>
              <a:t> Electrical </a:t>
            </a:r>
            <a:r>
              <a:rPr lang="en-US" altLang="en-US" sz="2800" dirty="0" smtClean="0">
                <a:solidFill>
                  <a:srgbClr val="FF0000"/>
                </a:solidFill>
                <a:latin typeface="Times New Roman" panose="02020603050405020304" pitchFamily="18" charset="0"/>
                <a:cs typeface="Times New Roman" panose="02020603050405020304" pitchFamily="18" charset="0"/>
              </a:rPr>
              <a:t>E</a:t>
            </a:r>
            <a:r>
              <a:rPr lang="en-US" altLang="en-US" sz="2800" dirty="0" smtClean="0">
                <a:latin typeface="Times New Roman" panose="02020603050405020304" pitchFamily="18" charset="0"/>
                <a:cs typeface="Times New Roman" panose="02020603050405020304" pitchFamily="18" charset="0"/>
              </a:rPr>
              <a:t>xplosion</a:t>
            </a:r>
            <a:endParaRPr lang="en-US"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6491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76199" y="960438"/>
            <a:ext cx="8819147"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Use Ground-Fault Circuit Interrupters (GFCIs)</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lstStyle/>
          <a:p>
            <a:fld id="{CE4D45F6-FF50-4BC5-8A2D-899CD8EC2ED8}" type="slidenum">
              <a:rPr lang="en-US" smtClean="0"/>
              <a:t>80</a:t>
            </a:fld>
            <a:endParaRPr lang="en-US" dirty="0"/>
          </a:p>
        </p:txBody>
      </p:sp>
      <p:pic>
        <p:nvPicPr>
          <p:cNvPr id="18" name="Picture 17" descr="It is an example of GFCI outlet" title="GFCI"/>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0" y="3533465"/>
            <a:ext cx="1880093" cy="2943535"/>
          </a:xfrm>
          <a:prstGeom prst="rect">
            <a:avLst/>
          </a:prstGeom>
        </p:spPr>
      </p:pic>
      <p:cxnSp>
        <p:nvCxnSpPr>
          <p:cNvPr id="19" name="Straight Arrow Connector 4" descr="It shows the locatio of test button" title="arrow"/>
          <p:cNvCxnSpPr>
            <a:cxnSpLocks noChangeShapeType="1"/>
            <a:stCxn id="21" idx="1"/>
          </p:cNvCxnSpPr>
          <p:nvPr/>
        </p:nvCxnSpPr>
        <p:spPr bwMode="auto">
          <a:xfrm flipH="1" flipV="1">
            <a:off x="5727654" y="5290436"/>
            <a:ext cx="913768" cy="387022"/>
          </a:xfrm>
          <a:prstGeom prst="straightConnector1">
            <a:avLst/>
          </a:prstGeom>
          <a:noFill/>
          <a:ln w="28575">
            <a:solidFill>
              <a:schemeClr val="tx1"/>
            </a:solidFill>
            <a:round/>
            <a:headEnd/>
            <a:tailEnd type="triangle" w="med" len="med"/>
          </a:ln>
          <a:effectLst>
            <a:outerShdw dist="17961" dir="2700000" algn="ctr" rotWithShape="0">
              <a:srgbClr val="000000"/>
            </a:outerShdw>
          </a:effectLst>
          <a:extLst>
            <a:ext uri="{909E8E84-426E-40DD-AFC4-6F175D3DCCD1}">
              <a14:hiddenFill xmlns:a14="http://schemas.microsoft.com/office/drawing/2010/main">
                <a:noFill/>
              </a14:hiddenFill>
            </a:ext>
          </a:extLst>
        </p:spPr>
      </p:cxnSp>
      <p:cxnSp>
        <p:nvCxnSpPr>
          <p:cNvPr id="20" name="Straight Arrow Connector 4" descr="It shows the location of reset button" title="arrow"/>
          <p:cNvCxnSpPr>
            <a:cxnSpLocks noChangeShapeType="1"/>
          </p:cNvCxnSpPr>
          <p:nvPr/>
        </p:nvCxnSpPr>
        <p:spPr bwMode="auto">
          <a:xfrm flipH="1">
            <a:off x="5727652" y="4942643"/>
            <a:ext cx="989939" cy="1"/>
          </a:xfrm>
          <a:prstGeom prst="straightConnector1">
            <a:avLst/>
          </a:prstGeom>
          <a:noFill/>
          <a:ln w="28575">
            <a:solidFill>
              <a:schemeClr val="tx1"/>
            </a:solidFill>
            <a:round/>
            <a:headEnd/>
            <a:tailEnd type="triangle" w="med" len="med"/>
          </a:ln>
          <a:effectLst>
            <a:outerShdw dist="17961" dir="2700000" algn="ctr" rotWithShape="0">
              <a:srgbClr val="000000"/>
            </a:outerShdw>
          </a:effectLst>
          <a:extLst>
            <a:ext uri="{909E8E84-426E-40DD-AFC4-6F175D3DCCD1}">
              <a14:hiddenFill xmlns:a14="http://schemas.microsoft.com/office/drawing/2010/main">
                <a:noFill/>
              </a14:hiddenFill>
            </a:ext>
          </a:extLst>
        </p:spPr>
      </p:cxnSp>
      <p:sp>
        <p:nvSpPr>
          <p:cNvPr id="21" name="Rectangle 2"/>
          <p:cNvSpPr>
            <a:spLocks noChangeArrowheads="1"/>
          </p:cNvSpPr>
          <p:nvPr/>
        </p:nvSpPr>
        <p:spPr bwMode="auto">
          <a:xfrm>
            <a:off x="6641422" y="5385070"/>
            <a:ext cx="22485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eaLnBrk="1" hangingPunct="1">
              <a:buFont typeface="Arial" panose="020B0604020202020204" pitchFamily="34" charset="0"/>
              <a:buNone/>
            </a:pPr>
            <a:r>
              <a:rPr lang="en-US" altLang="en-US" sz="3200" b="1" dirty="0" smtClean="0">
                <a:latin typeface="Times New Roman" panose="02020603050405020304" pitchFamily="18" charset="0"/>
                <a:ea typeface="MS PGothic" panose="020B0600070205080204" pitchFamily="34" charset="-128"/>
              </a:rPr>
              <a:t>Test Button</a:t>
            </a:r>
            <a:endParaRPr lang="en-US" altLang="en-US" sz="3200" b="1" dirty="0"/>
          </a:p>
        </p:txBody>
      </p:sp>
      <p:sp>
        <p:nvSpPr>
          <p:cNvPr id="22" name="Rectangle 6"/>
          <p:cNvSpPr>
            <a:spLocks noChangeArrowheads="1"/>
          </p:cNvSpPr>
          <p:nvPr/>
        </p:nvSpPr>
        <p:spPr bwMode="auto">
          <a:xfrm>
            <a:off x="200947" y="3921752"/>
            <a:ext cx="418172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eaLnBrk="1" hangingPunct="1">
              <a:buClr>
                <a:srgbClr val="0000FF"/>
              </a:buClr>
              <a:buFont typeface="Wingdings" panose="05000000000000000000" pitchFamily="2" charset="2"/>
              <a:buChar char="q"/>
            </a:pPr>
            <a:r>
              <a:rPr lang="en-US" altLang="en-US" sz="2800" dirty="0" smtClean="0">
                <a:latin typeface="Times New Roman" panose="02020603050405020304" pitchFamily="18" charset="0"/>
                <a:ea typeface="AR PL UMing HK" charset="0"/>
                <a:cs typeface="Times New Roman" panose="02020603050405020304" pitchFamily="18" charset="0"/>
              </a:rPr>
              <a:t> </a:t>
            </a:r>
            <a:r>
              <a:rPr lang="en-US" altLang="en-US" sz="3200" dirty="0" smtClean="0">
                <a:latin typeface="Times New Roman" panose="02020603050405020304" pitchFamily="18" charset="0"/>
                <a:ea typeface="AR PL UMing HK" charset="0"/>
                <a:cs typeface="Times New Roman" panose="02020603050405020304" pitchFamily="18" charset="0"/>
              </a:rPr>
              <a:t>Test and reset every GFCI before you use</a:t>
            </a:r>
            <a:endParaRPr lang="en-US" altLang="en-US" sz="3200" dirty="0">
              <a:latin typeface="Times New Roman" panose="02020603050405020304" pitchFamily="18" charset="0"/>
              <a:ea typeface="AR PL UMing HK" charset="0"/>
              <a:cs typeface="Times New Roman" panose="02020603050405020304" pitchFamily="18" charset="0"/>
            </a:endParaRPr>
          </a:p>
        </p:txBody>
      </p:sp>
      <p:sp>
        <p:nvSpPr>
          <p:cNvPr id="23" name="Rectangle 6"/>
          <p:cNvSpPr>
            <a:spLocks noChangeArrowheads="1"/>
          </p:cNvSpPr>
          <p:nvPr/>
        </p:nvSpPr>
        <p:spPr bwMode="auto">
          <a:xfrm>
            <a:off x="195728" y="2080845"/>
            <a:ext cx="869427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eaLnBrk="1" hangingPunct="1">
              <a:buClr>
                <a:srgbClr val="0000FF"/>
              </a:buClr>
              <a:buFont typeface="Wingdings" panose="05000000000000000000" pitchFamily="2" charset="2"/>
              <a:buChar char="q"/>
            </a:pPr>
            <a:r>
              <a:rPr lang="en-US" altLang="en-US" sz="2800" dirty="0" smtClean="0">
                <a:latin typeface="Times New Roman" panose="02020603050405020304" pitchFamily="18" charset="0"/>
                <a:ea typeface="AR PL UMing HK" charset="0"/>
                <a:cs typeface="Times New Roman" panose="02020603050405020304" pitchFamily="18" charset="0"/>
              </a:rPr>
              <a:t> </a:t>
            </a:r>
            <a:r>
              <a:rPr lang="en-US" altLang="en-US" sz="3200" dirty="0" smtClean="0">
                <a:latin typeface="Times New Roman" panose="02020603050405020304" pitchFamily="18" charset="0"/>
                <a:ea typeface="AR PL UMing HK" charset="0"/>
                <a:cs typeface="Times New Roman" panose="02020603050405020304" pitchFamily="18" charset="0"/>
              </a:rPr>
              <a:t>A</a:t>
            </a:r>
            <a:r>
              <a:rPr lang="en-US" altLang="en-US" sz="2800" dirty="0" smtClean="0">
                <a:latin typeface="Times New Roman" panose="02020603050405020304" pitchFamily="18" charset="0"/>
                <a:ea typeface="AR PL UMing HK" charset="0"/>
                <a:cs typeface="Times New Roman" panose="02020603050405020304" pitchFamily="18" charset="0"/>
              </a:rPr>
              <a:t> </a:t>
            </a:r>
            <a:r>
              <a:rPr lang="en-US" altLang="en-US" sz="3200" dirty="0" smtClean="0">
                <a:latin typeface="Times New Roman" panose="02020603050405020304" pitchFamily="18" charset="0"/>
                <a:ea typeface="AR PL UMing HK" charset="0"/>
                <a:cs typeface="Times New Roman" panose="02020603050405020304" pitchFamily="18" charset="0"/>
              </a:rPr>
              <a:t>GFCI is a circuit breaker which shuts off power when it senses ground faults</a:t>
            </a:r>
            <a:endParaRPr lang="en-US" altLang="en-US" sz="3200" dirty="0">
              <a:latin typeface="Times New Roman" panose="02020603050405020304" pitchFamily="18" charset="0"/>
              <a:ea typeface="AR PL UMing HK" charset="0"/>
              <a:cs typeface="Times New Roman" panose="02020603050405020304" pitchFamily="18" charset="0"/>
            </a:endParaRPr>
          </a:p>
        </p:txBody>
      </p:sp>
      <p:sp>
        <p:nvSpPr>
          <p:cNvPr id="24" name="Rectangle 2"/>
          <p:cNvSpPr>
            <a:spLocks noChangeArrowheads="1"/>
          </p:cNvSpPr>
          <p:nvPr/>
        </p:nvSpPr>
        <p:spPr bwMode="auto">
          <a:xfrm>
            <a:off x="6629400" y="4639535"/>
            <a:ext cx="25908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eaLnBrk="1" hangingPunct="1">
              <a:buFont typeface="Arial" panose="020B0604020202020204" pitchFamily="34" charset="0"/>
              <a:buNone/>
            </a:pPr>
            <a:r>
              <a:rPr lang="en-US" altLang="en-US" sz="3200" b="1" dirty="0" smtClean="0">
                <a:latin typeface="Times New Roman" panose="02020603050405020304" pitchFamily="18" charset="0"/>
                <a:ea typeface="MS PGothic" panose="020B0600070205080204" pitchFamily="34" charset="-128"/>
              </a:rPr>
              <a:t>Reset Button</a:t>
            </a:r>
            <a:endParaRPr lang="en-US" altLang="en-US" sz="3200" b="1" dirty="0"/>
          </a:p>
        </p:txBody>
      </p:sp>
      <p:sp>
        <p:nvSpPr>
          <p:cNvPr id="12" name="Rectangle 11"/>
          <p:cNvSpPr/>
          <p:nvPr/>
        </p:nvSpPr>
        <p:spPr>
          <a:xfrm>
            <a:off x="440536" y="5446624"/>
            <a:ext cx="3765774" cy="461665"/>
          </a:xfrm>
          <a:prstGeom prst="rect">
            <a:avLst/>
          </a:prstGeom>
        </p:spPr>
        <p:txBody>
          <a:bodyPr wrap="none">
            <a:spAutoFit/>
          </a:bodyPr>
          <a:lstStyle/>
          <a:p>
            <a:r>
              <a:rPr lang="en-US" altLang="en-US" sz="2400" kern="0" dirty="0" smtClean="0">
                <a:latin typeface="Times New Roman" panose="02020603050405020304" pitchFamily="18" charset="0"/>
                <a:cs typeface="Times New Roman" panose="02020603050405020304" pitchFamily="18" charset="0"/>
              </a:rPr>
              <a:t>OSHA Regulation: </a:t>
            </a:r>
            <a:r>
              <a:rPr lang="en-US" altLang="en-US" sz="2400" kern="0" dirty="0" smtClean="0">
                <a:latin typeface="Times New Roman" panose="02020603050405020304" pitchFamily="18" charset="0"/>
                <a:cs typeface="Times New Roman" panose="02020603050405020304" pitchFamily="18" charset="0"/>
                <a:hlinkClick r:id="rId4"/>
              </a:rPr>
              <a:t>1926.404</a:t>
            </a:r>
            <a:endParaRPr lang="en-US" sz="2400" dirty="0"/>
          </a:p>
        </p:txBody>
      </p:sp>
    </p:spTree>
    <p:extLst>
      <p:ext uri="{BB962C8B-B14F-4D97-AF65-F5344CB8AC3E}">
        <p14:creationId xmlns:p14="http://schemas.microsoft.com/office/powerpoint/2010/main" val="150468657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76199" y="960438"/>
            <a:ext cx="8819147"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 Use Ground-Fault Circuit Interrupters (GFCIs)</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lstStyle/>
          <a:p>
            <a:fld id="{CE4D45F6-FF50-4BC5-8A2D-899CD8EC2ED8}" type="slidenum">
              <a:rPr lang="en-US" smtClean="0"/>
              <a:t>81</a:t>
            </a:fld>
            <a:endParaRPr lang="en-US" dirty="0"/>
          </a:p>
        </p:txBody>
      </p:sp>
      <p:sp>
        <p:nvSpPr>
          <p:cNvPr id="11" name="Rectangle 6"/>
          <p:cNvSpPr>
            <a:spLocks noChangeArrowheads="1"/>
          </p:cNvSpPr>
          <p:nvPr/>
        </p:nvSpPr>
        <p:spPr bwMode="auto">
          <a:xfrm>
            <a:off x="152400" y="2541825"/>
            <a:ext cx="3124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0" indent="0" algn="just" eaLnBrk="1" hangingPunct="1">
              <a:buClr>
                <a:srgbClr val="0000FF"/>
              </a:buClr>
              <a:buFont typeface="Wingdings" panose="05000000000000000000" pitchFamily="2" charset="2"/>
              <a:buChar char="§"/>
            </a:pPr>
            <a:r>
              <a:rPr lang="en-US" altLang="en-US" sz="3200" dirty="0" smtClean="0">
                <a:latin typeface="Times New Roman" panose="02020603050405020304" pitchFamily="18" charset="0"/>
                <a:ea typeface="AR PL UMing HK" charset="0"/>
                <a:cs typeface="Times New Roman" panose="02020603050405020304" pitchFamily="18" charset="0"/>
              </a:rPr>
              <a:t> Receptacle type</a:t>
            </a:r>
            <a:endParaRPr lang="en-US" altLang="en-US" sz="3200" dirty="0">
              <a:latin typeface="Times New Roman" panose="02020603050405020304" pitchFamily="18" charset="0"/>
              <a:ea typeface="AR PL UMing HK" charset="0"/>
              <a:cs typeface="Times New Roman" panose="02020603050405020304" pitchFamily="18" charset="0"/>
            </a:endParaRPr>
          </a:p>
        </p:txBody>
      </p:sp>
      <p:sp>
        <p:nvSpPr>
          <p:cNvPr id="12" name="Rectangle 6"/>
          <p:cNvSpPr>
            <a:spLocks noChangeArrowheads="1"/>
          </p:cNvSpPr>
          <p:nvPr/>
        </p:nvSpPr>
        <p:spPr bwMode="auto">
          <a:xfrm>
            <a:off x="195728" y="1746731"/>
            <a:ext cx="81100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eaLnBrk="1" hangingPunct="1">
              <a:buClr>
                <a:srgbClr val="0000FF"/>
              </a:buClr>
              <a:buFont typeface="Wingdings" panose="05000000000000000000" pitchFamily="2" charset="2"/>
              <a:buChar char="q"/>
            </a:pPr>
            <a:r>
              <a:rPr lang="en-US" altLang="en-US" sz="2800" dirty="0" smtClean="0">
                <a:latin typeface="Times New Roman" panose="02020603050405020304" pitchFamily="18" charset="0"/>
                <a:ea typeface="AR PL UMing HK" charset="0"/>
                <a:cs typeface="Times New Roman" panose="02020603050405020304" pitchFamily="18" charset="0"/>
              </a:rPr>
              <a:t> </a:t>
            </a:r>
            <a:r>
              <a:rPr lang="en-US" altLang="en-US" sz="3200" dirty="0">
                <a:latin typeface="Times New Roman" panose="02020603050405020304" pitchFamily="18" charset="0"/>
                <a:ea typeface="AR PL UMing HK" charset="0"/>
                <a:cs typeface="Times New Roman" panose="02020603050405020304" pitchFamily="18" charset="0"/>
              </a:rPr>
              <a:t>T</a:t>
            </a:r>
            <a:r>
              <a:rPr lang="en-US" altLang="en-US" sz="3200" dirty="0" smtClean="0">
                <a:latin typeface="Times New Roman" panose="02020603050405020304" pitchFamily="18" charset="0"/>
                <a:ea typeface="AR PL UMing HK" charset="0"/>
                <a:cs typeface="Times New Roman" panose="02020603050405020304" pitchFamily="18" charset="0"/>
              </a:rPr>
              <a:t>ypes of GFCIs for construction applications</a:t>
            </a:r>
            <a:endParaRPr lang="en-US" altLang="en-US" sz="3200" dirty="0">
              <a:latin typeface="Times New Roman" panose="02020603050405020304" pitchFamily="18" charset="0"/>
              <a:ea typeface="AR PL UMing HK" charset="0"/>
              <a:cs typeface="Times New Roman" panose="02020603050405020304" pitchFamily="18" charset="0"/>
            </a:endParaRPr>
          </a:p>
        </p:txBody>
      </p:sp>
      <p:pic>
        <p:nvPicPr>
          <p:cNvPr id="13" name="Picture 12" descr="This shows the picture of a portable type of GFCI" title="portable GFCI"/>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53930" y="3352800"/>
            <a:ext cx="1667436" cy="2667898"/>
          </a:xfrm>
          <a:prstGeom prst="rect">
            <a:avLst/>
          </a:prstGeom>
        </p:spPr>
      </p:pic>
      <p:sp>
        <p:nvSpPr>
          <p:cNvPr id="14" name="Rectangle 6"/>
          <p:cNvSpPr>
            <a:spLocks noChangeArrowheads="1"/>
          </p:cNvSpPr>
          <p:nvPr/>
        </p:nvSpPr>
        <p:spPr bwMode="auto">
          <a:xfrm>
            <a:off x="3312090" y="2564417"/>
            <a:ext cx="263151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0" indent="0" algn="just" eaLnBrk="1" hangingPunct="1">
              <a:buClr>
                <a:srgbClr val="0000FF"/>
              </a:buClr>
              <a:buFont typeface="Wingdings" panose="05000000000000000000" pitchFamily="2" charset="2"/>
              <a:buChar char="§"/>
            </a:pPr>
            <a:r>
              <a:rPr lang="en-US" altLang="en-US" sz="3200" dirty="0" smtClean="0">
                <a:latin typeface="Times New Roman" panose="02020603050405020304" pitchFamily="18" charset="0"/>
                <a:ea typeface="AR PL UMing HK" charset="0"/>
                <a:cs typeface="Times New Roman" panose="02020603050405020304" pitchFamily="18" charset="0"/>
              </a:rPr>
              <a:t> Portable type</a:t>
            </a:r>
            <a:endParaRPr lang="en-US" altLang="en-US" sz="3200" dirty="0">
              <a:latin typeface="Times New Roman" panose="02020603050405020304" pitchFamily="18" charset="0"/>
              <a:ea typeface="AR PL UMing HK" charset="0"/>
              <a:cs typeface="Times New Roman" panose="02020603050405020304" pitchFamily="18" charset="0"/>
            </a:endParaRPr>
          </a:p>
        </p:txBody>
      </p:sp>
      <p:sp>
        <p:nvSpPr>
          <p:cNvPr id="15" name="Rectangle 6"/>
          <p:cNvSpPr>
            <a:spLocks noChangeArrowheads="1"/>
          </p:cNvSpPr>
          <p:nvPr/>
        </p:nvSpPr>
        <p:spPr bwMode="auto">
          <a:xfrm>
            <a:off x="5170493" y="5522968"/>
            <a:ext cx="389730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0" indent="0" algn="just" eaLnBrk="1" hangingPunct="1">
              <a:buClr>
                <a:srgbClr val="0000FF"/>
              </a:buClr>
              <a:buFont typeface="Wingdings" panose="05000000000000000000" pitchFamily="2" charset="2"/>
              <a:buChar char="§"/>
            </a:pPr>
            <a:r>
              <a:rPr lang="en-US" altLang="en-US" sz="3200" dirty="0" smtClean="0">
                <a:latin typeface="Times New Roman" panose="02020603050405020304" pitchFamily="18" charset="0"/>
                <a:ea typeface="AR PL UMing HK" charset="0"/>
                <a:cs typeface="Times New Roman" panose="02020603050405020304" pitchFamily="18" charset="0"/>
              </a:rPr>
              <a:t> Cord-connected type</a:t>
            </a:r>
            <a:endParaRPr lang="en-US" altLang="en-US" sz="3200" dirty="0">
              <a:latin typeface="Times New Roman" panose="02020603050405020304" pitchFamily="18" charset="0"/>
              <a:ea typeface="AR PL UMing HK" charset="0"/>
              <a:cs typeface="Times New Roman" panose="02020603050405020304" pitchFamily="18" charset="0"/>
            </a:endParaRPr>
          </a:p>
        </p:txBody>
      </p:sp>
      <p:pic>
        <p:nvPicPr>
          <p:cNvPr id="16" name="Picture 6" descr="It shows the picture of cord-connected type of GFCI" title="Cord-connected GFCI"/>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62600" y="3887596"/>
            <a:ext cx="3352800"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It shows the picture of a receptable type of GFCI" title="Receptable GFCI"/>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9600" y="3185694"/>
            <a:ext cx="1676400" cy="3367506"/>
          </a:xfrm>
          <a:prstGeom prst="rect">
            <a:avLst/>
          </a:prstGeom>
        </p:spPr>
      </p:pic>
      <p:sp>
        <p:nvSpPr>
          <p:cNvPr id="18" name="Rectangle 17"/>
          <p:cNvSpPr/>
          <p:nvPr/>
        </p:nvSpPr>
        <p:spPr>
          <a:xfrm>
            <a:off x="2602885" y="6224306"/>
            <a:ext cx="3765774" cy="461665"/>
          </a:xfrm>
          <a:prstGeom prst="rect">
            <a:avLst/>
          </a:prstGeom>
        </p:spPr>
        <p:txBody>
          <a:bodyPr wrap="none">
            <a:spAutoFit/>
          </a:bodyPr>
          <a:lstStyle/>
          <a:p>
            <a:r>
              <a:rPr lang="en-US" altLang="en-US" sz="2400" kern="0" dirty="0" smtClean="0">
                <a:latin typeface="Times New Roman" panose="02020603050405020304" pitchFamily="18" charset="0"/>
                <a:cs typeface="Times New Roman" panose="02020603050405020304" pitchFamily="18" charset="0"/>
              </a:rPr>
              <a:t>OSHA Regulation: </a:t>
            </a:r>
            <a:r>
              <a:rPr lang="en-US" altLang="en-US" sz="2400" kern="0" dirty="0" smtClean="0">
                <a:latin typeface="Times New Roman" panose="02020603050405020304" pitchFamily="18" charset="0"/>
                <a:cs typeface="Times New Roman" panose="02020603050405020304" pitchFamily="18" charset="0"/>
                <a:hlinkClick r:id="rId6"/>
              </a:rPr>
              <a:t>1926.404</a:t>
            </a:r>
            <a:endParaRPr lang="en-US" sz="2400" dirty="0"/>
          </a:p>
        </p:txBody>
      </p:sp>
    </p:spTree>
    <p:extLst>
      <p:ext uri="{BB962C8B-B14F-4D97-AF65-F5344CB8AC3E}">
        <p14:creationId xmlns:p14="http://schemas.microsoft.com/office/powerpoint/2010/main" val="3672323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76199" y="960438"/>
            <a:ext cx="8819147"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Use Ground-Fault Circuit Interrupters  (GFCIs)</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lstStyle/>
          <a:p>
            <a:fld id="{CE4D45F6-FF50-4BC5-8A2D-899CD8EC2ED8}" type="slidenum">
              <a:rPr lang="en-US" smtClean="0"/>
              <a:t>82</a:t>
            </a:fld>
            <a:endParaRPr lang="en-US" dirty="0"/>
          </a:p>
        </p:txBody>
      </p:sp>
      <p:sp>
        <p:nvSpPr>
          <p:cNvPr id="18" name="Rectangle 6"/>
          <p:cNvSpPr>
            <a:spLocks noChangeArrowheads="1"/>
          </p:cNvSpPr>
          <p:nvPr/>
        </p:nvSpPr>
        <p:spPr bwMode="auto">
          <a:xfrm>
            <a:off x="195728" y="2955275"/>
            <a:ext cx="86942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eaLnBrk="1" hangingPunct="1">
              <a:buClr>
                <a:srgbClr val="0000FF"/>
              </a:buClr>
              <a:buFont typeface="Wingdings" panose="05000000000000000000" pitchFamily="2" charset="2"/>
              <a:buChar char="q"/>
            </a:pPr>
            <a:r>
              <a:rPr lang="en-US" altLang="en-US" sz="2800" dirty="0" smtClean="0">
                <a:latin typeface="Times New Roman" panose="02020603050405020304" pitchFamily="18" charset="0"/>
                <a:ea typeface="AR PL UMing HK" charset="0"/>
                <a:cs typeface="Times New Roman" panose="02020603050405020304" pitchFamily="18" charset="0"/>
              </a:rPr>
              <a:t> </a:t>
            </a:r>
            <a:r>
              <a:rPr lang="en-US" altLang="en-US" sz="3200" dirty="0" smtClean="0">
                <a:latin typeface="Times New Roman" panose="02020603050405020304" pitchFamily="18" charset="0"/>
                <a:ea typeface="AR PL UMing HK" charset="0"/>
                <a:cs typeface="Times New Roman" panose="02020603050405020304" pitchFamily="18" charset="0"/>
              </a:rPr>
              <a:t>Always </a:t>
            </a:r>
            <a:r>
              <a:rPr lang="en-US" altLang="en-US" sz="3200" dirty="0">
                <a:latin typeface="Times New Roman" panose="02020603050405020304" pitchFamily="18" charset="0"/>
                <a:ea typeface="AR PL UMing HK" charset="0"/>
                <a:cs typeface="Times New Roman" panose="02020603050405020304" pitchFamily="18" charset="0"/>
              </a:rPr>
              <a:t>use GFCIs in flexible or extension cords</a:t>
            </a:r>
          </a:p>
        </p:txBody>
      </p:sp>
      <p:sp>
        <p:nvSpPr>
          <p:cNvPr id="19" name="Rectangle 6"/>
          <p:cNvSpPr>
            <a:spLocks noChangeArrowheads="1"/>
          </p:cNvSpPr>
          <p:nvPr/>
        </p:nvSpPr>
        <p:spPr bwMode="auto">
          <a:xfrm>
            <a:off x="195728" y="1855434"/>
            <a:ext cx="869427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eaLnBrk="1" hangingPunct="1">
              <a:buClr>
                <a:srgbClr val="0000FF"/>
              </a:buClr>
              <a:buFont typeface="Wingdings" panose="05000000000000000000" pitchFamily="2" charset="2"/>
              <a:buChar char="q"/>
            </a:pPr>
            <a:r>
              <a:rPr lang="en-US" altLang="en-US" sz="2800" dirty="0" smtClean="0">
                <a:latin typeface="Times New Roman" panose="02020603050405020304" pitchFamily="18" charset="0"/>
                <a:ea typeface="AR PL UMing HK" charset="0"/>
                <a:cs typeface="Times New Roman" panose="02020603050405020304" pitchFamily="18" charset="0"/>
              </a:rPr>
              <a:t> </a:t>
            </a:r>
            <a:r>
              <a:rPr lang="en-US" altLang="en-US" sz="3200" dirty="0" smtClean="0">
                <a:latin typeface="Times New Roman" panose="02020603050405020304" pitchFamily="18" charset="0"/>
                <a:ea typeface="AR PL UMing HK" charset="0"/>
                <a:cs typeface="Times New Roman" panose="02020603050405020304" pitchFamily="18" charset="0"/>
              </a:rPr>
              <a:t>Use GFCIs on all 120-volt, single-phase, 15- and 20-ampere receptacles</a:t>
            </a:r>
            <a:endParaRPr lang="en-US" altLang="en-US" sz="3200" dirty="0">
              <a:latin typeface="Times New Roman" panose="02020603050405020304" pitchFamily="18" charset="0"/>
              <a:ea typeface="AR PL UMing HK" charset="0"/>
              <a:cs typeface="Times New Roman" panose="02020603050405020304" pitchFamily="18" charset="0"/>
            </a:endParaRPr>
          </a:p>
        </p:txBody>
      </p:sp>
      <p:pic>
        <p:nvPicPr>
          <p:cNvPr id="20" name="Picture 19" descr="It is a picture of flexible GFCI" title="flexible GFCI"/>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5487954" y="3307549"/>
            <a:ext cx="1771904" cy="3908612"/>
          </a:xfrm>
          <a:prstGeom prst="rect">
            <a:avLst/>
          </a:prstGeom>
        </p:spPr>
      </p:pic>
      <p:pic>
        <p:nvPicPr>
          <p:cNvPr id="21" name="Picture 20" descr="This is a picture of GFCI outlets" title="GFCI"/>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76400" y="3609665"/>
            <a:ext cx="1880093" cy="2943535"/>
          </a:xfrm>
          <a:prstGeom prst="rect">
            <a:avLst/>
          </a:prstGeom>
        </p:spPr>
      </p:pic>
      <p:sp>
        <p:nvSpPr>
          <p:cNvPr id="11" name="Rectangle 10"/>
          <p:cNvSpPr/>
          <p:nvPr/>
        </p:nvSpPr>
        <p:spPr>
          <a:xfrm>
            <a:off x="4409049" y="3620901"/>
            <a:ext cx="3765774" cy="461665"/>
          </a:xfrm>
          <a:prstGeom prst="rect">
            <a:avLst/>
          </a:prstGeom>
        </p:spPr>
        <p:txBody>
          <a:bodyPr wrap="none">
            <a:spAutoFit/>
          </a:bodyPr>
          <a:lstStyle/>
          <a:p>
            <a:r>
              <a:rPr lang="en-US" altLang="en-US" sz="2400" kern="0" dirty="0" smtClean="0">
                <a:latin typeface="Times New Roman" panose="02020603050405020304" pitchFamily="18" charset="0"/>
                <a:cs typeface="Times New Roman" panose="02020603050405020304" pitchFamily="18" charset="0"/>
              </a:rPr>
              <a:t>OSHA Regulation: </a:t>
            </a:r>
            <a:r>
              <a:rPr lang="en-US" altLang="en-US" sz="2400" kern="0" dirty="0" smtClean="0">
                <a:latin typeface="Times New Roman" panose="02020603050405020304" pitchFamily="18" charset="0"/>
                <a:cs typeface="Times New Roman" panose="02020603050405020304" pitchFamily="18" charset="0"/>
                <a:hlinkClick r:id="rId5"/>
              </a:rPr>
              <a:t>1926.404</a:t>
            </a:r>
            <a:endParaRPr lang="en-US" sz="2400" dirty="0"/>
          </a:p>
        </p:txBody>
      </p:sp>
    </p:spTree>
    <p:extLst>
      <p:ext uri="{BB962C8B-B14F-4D97-AF65-F5344CB8AC3E}">
        <p14:creationId xmlns:p14="http://schemas.microsoft.com/office/powerpoint/2010/main" val="1578715095"/>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76199" y="960438"/>
            <a:ext cx="8819147"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Use Ground-Fault Circuit Interrupters  (GFCIs) </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lstStyle/>
          <a:p>
            <a:fld id="{CE4D45F6-FF50-4BC5-8A2D-899CD8EC2ED8}" type="slidenum">
              <a:rPr lang="en-US" smtClean="0"/>
              <a:t>83</a:t>
            </a:fld>
            <a:endParaRPr lang="en-US" dirty="0"/>
          </a:p>
        </p:txBody>
      </p:sp>
      <p:sp>
        <p:nvSpPr>
          <p:cNvPr id="8" name="Rectangle 6"/>
          <p:cNvSpPr>
            <a:spLocks noChangeArrowheads="1"/>
          </p:cNvSpPr>
          <p:nvPr/>
        </p:nvSpPr>
        <p:spPr bwMode="auto">
          <a:xfrm>
            <a:off x="195728" y="1832210"/>
            <a:ext cx="86942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eaLnBrk="1" hangingPunct="1">
              <a:buClr>
                <a:srgbClr val="0000FF"/>
              </a:buClr>
              <a:buFont typeface="Wingdings" panose="05000000000000000000" pitchFamily="2" charset="2"/>
              <a:buChar char="q"/>
            </a:pPr>
            <a:r>
              <a:rPr lang="en-US" altLang="en-US" sz="2800" dirty="0" smtClean="0">
                <a:latin typeface="Times New Roman" panose="02020603050405020304" pitchFamily="18" charset="0"/>
                <a:ea typeface="AR PL UMing HK" charset="0"/>
                <a:cs typeface="Times New Roman" panose="02020603050405020304" pitchFamily="18" charset="0"/>
              </a:rPr>
              <a:t> </a:t>
            </a:r>
            <a:r>
              <a:rPr lang="en-US" altLang="en-US" sz="3200" dirty="0" smtClean="0">
                <a:latin typeface="Times New Roman" panose="02020603050405020304" pitchFamily="18" charset="0"/>
                <a:ea typeface="AR PL UMing HK" charset="0"/>
                <a:cs typeface="Times New Roman" panose="02020603050405020304" pitchFamily="18" charset="0"/>
              </a:rPr>
              <a:t>OSHA’s Regulation for Construction Industry</a:t>
            </a:r>
            <a:endParaRPr lang="en-US" altLang="en-US" sz="3200" dirty="0">
              <a:latin typeface="Times New Roman" panose="02020603050405020304" pitchFamily="18" charset="0"/>
              <a:ea typeface="AR PL UMing HK" charset="0"/>
              <a:cs typeface="Times New Roman" panose="02020603050405020304" pitchFamily="18" charset="0"/>
            </a:endParaRPr>
          </a:p>
        </p:txBody>
      </p:sp>
      <p:sp>
        <p:nvSpPr>
          <p:cNvPr id="11" name="Rectangle 10"/>
          <p:cNvSpPr/>
          <p:nvPr/>
        </p:nvSpPr>
        <p:spPr>
          <a:xfrm>
            <a:off x="409575" y="2431739"/>
            <a:ext cx="8509000" cy="3970318"/>
          </a:xfrm>
          <a:prstGeom prst="rect">
            <a:avLst/>
          </a:prstGeom>
        </p:spPr>
        <p:txBody>
          <a:bodyPr wrap="square">
            <a:spAutoFit/>
          </a:bodyPr>
          <a:lstStyle/>
          <a:p>
            <a:pPr algn="just">
              <a:lnSpc>
                <a:spcPct val="150000"/>
              </a:lnSpc>
            </a:pPr>
            <a:r>
              <a:rPr lang="en-US" sz="2800" dirty="0">
                <a:solidFill>
                  <a:srgbClr val="800080"/>
                </a:solidFill>
                <a:latin typeface="Times New Roman" panose="02020603050405020304" pitchFamily="18" charset="0"/>
                <a:cs typeface="Times New Roman" panose="02020603050405020304" pitchFamily="18" charset="0"/>
                <a:hlinkClick r:id="rId3"/>
              </a:rPr>
              <a:t>1926.404(b)(1)(ii)</a:t>
            </a:r>
            <a:r>
              <a:rPr lang="en-US" sz="2800" dirty="0">
                <a:solidFill>
                  <a:srgbClr val="800080"/>
                </a:solidFill>
                <a:latin typeface="Times New Roman" panose="02020603050405020304" pitchFamily="18" charset="0"/>
                <a:cs typeface="Times New Roman" panose="02020603050405020304" pitchFamily="18" charset="0"/>
              </a:rPr>
              <a:t> </a:t>
            </a:r>
            <a:r>
              <a:rPr lang="en-US" sz="2800" dirty="0">
                <a:solidFill>
                  <a:srgbClr val="000000"/>
                </a:solidFill>
                <a:latin typeface="Times New Roman" panose="02020603050405020304" pitchFamily="18" charset="0"/>
                <a:cs typeface="Times New Roman" panose="02020603050405020304" pitchFamily="18" charset="0"/>
              </a:rPr>
              <a:t>Ground-fault circuit interrupters. All 120-volt, single-phase 15- and 20-ampere receptacle outlets on construction sites, which are not a part of the permanent wiring of the building or structure and which are in use by employees, shall have approved ground-fault circuit interrupters for personnel protection. </a:t>
            </a:r>
          </a:p>
        </p:txBody>
      </p:sp>
    </p:spTree>
    <p:extLst>
      <p:ext uri="{BB962C8B-B14F-4D97-AF65-F5344CB8AC3E}">
        <p14:creationId xmlns:p14="http://schemas.microsoft.com/office/powerpoint/2010/main" val="362260055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76199" y="960438"/>
            <a:ext cx="8819147"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Use Ground-Fault Circuit Interrupters (GFCIs) </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lstStyle/>
          <a:p>
            <a:fld id="{CE4D45F6-FF50-4BC5-8A2D-899CD8EC2ED8}" type="slidenum">
              <a:rPr lang="en-US" smtClean="0"/>
              <a:t>84</a:t>
            </a:fld>
            <a:endParaRPr lang="en-US" dirty="0"/>
          </a:p>
        </p:txBody>
      </p:sp>
      <p:sp>
        <p:nvSpPr>
          <p:cNvPr id="8" name="Rectangle 6"/>
          <p:cNvSpPr>
            <a:spLocks noChangeArrowheads="1"/>
          </p:cNvSpPr>
          <p:nvPr/>
        </p:nvSpPr>
        <p:spPr bwMode="auto">
          <a:xfrm>
            <a:off x="195728" y="1832210"/>
            <a:ext cx="86942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eaLnBrk="1" hangingPunct="1">
              <a:buClr>
                <a:srgbClr val="0000FF"/>
              </a:buClr>
              <a:buFont typeface="Wingdings" panose="05000000000000000000" pitchFamily="2" charset="2"/>
              <a:buChar char="q"/>
            </a:pPr>
            <a:r>
              <a:rPr lang="en-US" altLang="en-US" sz="2800" dirty="0" smtClean="0">
                <a:latin typeface="Times New Roman" panose="02020603050405020304" pitchFamily="18" charset="0"/>
                <a:ea typeface="AR PL UMing HK" charset="0"/>
                <a:cs typeface="Times New Roman" panose="02020603050405020304" pitchFamily="18" charset="0"/>
              </a:rPr>
              <a:t> </a:t>
            </a:r>
            <a:r>
              <a:rPr lang="en-US" altLang="en-US" sz="3200" dirty="0" smtClean="0">
                <a:latin typeface="Times New Roman" panose="02020603050405020304" pitchFamily="18" charset="0"/>
                <a:ea typeface="AR PL UMing HK" charset="0"/>
                <a:cs typeface="Times New Roman" panose="02020603050405020304" pitchFamily="18" charset="0"/>
              </a:rPr>
              <a:t>OSHA’s Regulation for General Industry</a:t>
            </a:r>
            <a:endParaRPr lang="en-US" altLang="en-US" sz="3200" dirty="0">
              <a:latin typeface="Times New Roman" panose="02020603050405020304" pitchFamily="18" charset="0"/>
              <a:ea typeface="AR PL UMing HK" charset="0"/>
              <a:cs typeface="Times New Roman" panose="02020603050405020304" pitchFamily="18" charset="0"/>
            </a:endParaRPr>
          </a:p>
        </p:txBody>
      </p:sp>
      <p:sp>
        <p:nvSpPr>
          <p:cNvPr id="11" name="Rectangle 10"/>
          <p:cNvSpPr/>
          <p:nvPr/>
        </p:nvSpPr>
        <p:spPr>
          <a:xfrm>
            <a:off x="409575" y="2431739"/>
            <a:ext cx="8509000" cy="4539191"/>
          </a:xfrm>
          <a:prstGeom prst="rect">
            <a:avLst/>
          </a:prstGeom>
        </p:spPr>
        <p:txBody>
          <a:bodyPr wrap="square">
            <a:spAutoFit/>
          </a:bodyPr>
          <a:lstStyle/>
          <a:p>
            <a:pPr algn="just">
              <a:lnSpc>
                <a:spcPct val="150000"/>
              </a:lnSpc>
            </a:pPr>
            <a:r>
              <a:rPr lang="en-US" sz="2800" dirty="0" smtClean="0">
                <a:solidFill>
                  <a:srgbClr val="800080"/>
                </a:solidFill>
                <a:latin typeface="Times New Roman" panose="02020603050405020304" pitchFamily="18" charset="0"/>
                <a:cs typeface="Times New Roman" panose="02020603050405020304" pitchFamily="18" charset="0"/>
                <a:hlinkClick r:id="rId3"/>
              </a:rPr>
              <a:t>1910.304(b</a:t>
            </a:r>
            <a:r>
              <a:rPr lang="en-US" sz="2800" dirty="0">
                <a:solidFill>
                  <a:srgbClr val="800080"/>
                </a:solidFill>
                <a:latin typeface="Times New Roman" panose="02020603050405020304" pitchFamily="18" charset="0"/>
                <a:cs typeface="Times New Roman" panose="02020603050405020304" pitchFamily="18" charset="0"/>
                <a:hlinkClick r:id="rId3"/>
              </a:rPr>
              <a:t>)(3)(ii)</a:t>
            </a:r>
            <a:r>
              <a:rPr lang="en-US" sz="2800" dirty="0">
                <a:solidFill>
                  <a:srgbClr val="800080"/>
                </a:solidFill>
                <a:latin typeface="Times New Roman" panose="02020603050405020304" pitchFamily="18" charset="0"/>
                <a:cs typeface="Times New Roman" panose="02020603050405020304" pitchFamily="18" charset="0"/>
              </a:rPr>
              <a:t> </a:t>
            </a:r>
            <a:r>
              <a:rPr lang="en-US" sz="2800" dirty="0">
                <a:solidFill>
                  <a:srgbClr val="000000"/>
                </a:solidFill>
                <a:latin typeface="Times New Roman" panose="02020603050405020304" pitchFamily="18" charset="0"/>
                <a:cs typeface="Times New Roman" panose="02020603050405020304" pitchFamily="18" charset="0"/>
              </a:rPr>
              <a:t>Ground-fault circuit interrupters. All 125-volt, single-phase, 15-, 20-, and 30-ampere receptacle outlets that are not part of the permanent wiring of the building or structure and that are in use by personnel shall have ground-fault circuit-interrupter protection for personnel.</a:t>
            </a:r>
          </a:p>
          <a:p>
            <a:pPr algn="just">
              <a:lnSpc>
                <a:spcPct val="150000"/>
              </a:lnSpc>
            </a:pPr>
            <a:endParaRPr lang="en-US" sz="28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781182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76199" y="960438"/>
            <a:ext cx="8819147"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Use Ground-Fault Circuit Interrupters   (GFCIs)</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lstStyle/>
          <a:p>
            <a:fld id="{CE4D45F6-FF50-4BC5-8A2D-899CD8EC2ED8}" type="slidenum">
              <a:rPr lang="en-US" smtClean="0"/>
              <a:t>85</a:t>
            </a:fld>
            <a:endParaRPr lang="en-US" dirty="0"/>
          </a:p>
        </p:txBody>
      </p:sp>
      <p:sp>
        <p:nvSpPr>
          <p:cNvPr id="6" name="Rectangle 6"/>
          <p:cNvSpPr>
            <a:spLocks noChangeArrowheads="1"/>
          </p:cNvSpPr>
          <p:nvPr/>
        </p:nvSpPr>
        <p:spPr bwMode="auto">
          <a:xfrm>
            <a:off x="195728" y="1828800"/>
            <a:ext cx="445247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eaLnBrk="1" hangingPunct="1">
              <a:buClr>
                <a:srgbClr val="0000FF"/>
              </a:buClr>
              <a:buFont typeface="Wingdings" panose="05000000000000000000" pitchFamily="2" charset="2"/>
              <a:buChar char="q"/>
            </a:pPr>
            <a:r>
              <a:rPr lang="en-US" altLang="en-US" sz="2800" dirty="0" smtClean="0">
                <a:latin typeface="Times New Roman" panose="02020603050405020304" pitchFamily="18" charset="0"/>
                <a:ea typeface="AR PL UMing HK" charset="0"/>
                <a:cs typeface="Times New Roman" panose="02020603050405020304" pitchFamily="18" charset="0"/>
              </a:rPr>
              <a:t>Circuit Breaker vs. </a:t>
            </a:r>
            <a:r>
              <a:rPr lang="en-US" altLang="en-US" sz="3200" dirty="0" smtClean="0">
                <a:latin typeface="Times New Roman" panose="02020603050405020304" pitchFamily="18" charset="0"/>
                <a:ea typeface="AR PL UMing HK" charset="0"/>
                <a:cs typeface="Times New Roman" panose="02020603050405020304" pitchFamily="18" charset="0"/>
              </a:rPr>
              <a:t>GFCI</a:t>
            </a:r>
            <a:endParaRPr lang="en-US" altLang="en-US" sz="3200" dirty="0">
              <a:latin typeface="Times New Roman" panose="02020603050405020304" pitchFamily="18" charset="0"/>
              <a:ea typeface="AR PL UMing HK" charset="0"/>
              <a:cs typeface="Times New Roman" panose="02020603050405020304" pitchFamily="18" charset="0"/>
            </a:endParaRPr>
          </a:p>
        </p:txBody>
      </p:sp>
      <p:graphicFrame>
        <p:nvGraphicFramePr>
          <p:cNvPr id="7" name="Group 5" descr="a comprehensive comparison table between circuit breaker and GFCI" title="discussion table"/>
          <p:cNvGraphicFramePr>
            <a:graphicFrameLocks noGrp="1"/>
          </p:cNvGraphicFramePr>
          <p:nvPr>
            <p:extLst>
              <p:ext uri="{D42A27DB-BD31-4B8C-83A1-F6EECF244321}">
                <p14:modId xmlns:p14="http://schemas.microsoft.com/office/powerpoint/2010/main" val="2012946867"/>
              </p:ext>
            </p:extLst>
          </p:nvPr>
        </p:nvGraphicFramePr>
        <p:xfrm>
          <a:off x="304800" y="2438400"/>
          <a:ext cx="8534400" cy="3905350"/>
        </p:xfrm>
        <a:graphic>
          <a:graphicData uri="http://schemas.openxmlformats.org/drawingml/2006/table">
            <a:tbl>
              <a:tblPr firstRow="1"/>
              <a:tblGrid>
                <a:gridCol w="2895600">
                  <a:extLst>
                    <a:ext uri="{9D8B030D-6E8A-4147-A177-3AD203B41FA5}">
                      <a16:colId xmlns:a16="http://schemas.microsoft.com/office/drawing/2014/main" val="20000"/>
                    </a:ext>
                  </a:extLst>
                </a:gridCol>
                <a:gridCol w="2743200">
                  <a:extLst>
                    <a:ext uri="{9D8B030D-6E8A-4147-A177-3AD203B41FA5}">
                      <a16:colId xmlns:a16="http://schemas.microsoft.com/office/drawing/2014/main" val="654433978"/>
                    </a:ext>
                  </a:extLst>
                </a:gridCol>
                <a:gridCol w="2895600">
                  <a:extLst>
                    <a:ext uri="{9D8B030D-6E8A-4147-A177-3AD203B41FA5}">
                      <a16:colId xmlns:a16="http://schemas.microsoft.com/office/drawing/2014/main" val="1034729807"/>
                    </a:ext>
                  </a:extLst>
                </a:gridCol>
              </a:tblGrid>
              <a:tr h="643912">
                <a:tc>
                  <a:txBody>
                    <a:body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kumimoji="0" lang="en-US" altLang="en-US" sz="2800" b="1" i="0" u="none" strike="noStrike" cap="none" normalizeH="0" baseline="0" dirty="0" smtClean="0">
                        <a:ln>
                          <a:noFill/>
                        </a:ln>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endParaRPr>
                    </a:p>
                  </a:txBody>
                  <a:tcPr marL="90001" marR="90001" marT="172499" marB="4677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800" b="1" i="0" u="none" strike="noStrike" cap="none" normalizeH="0" baseline="0" dirty="0" smtClean="0">
                          <a:ln>
                            <a:noFill/>
                          </a:ln>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Circuit Breaker</a:t>
                      </a:r>
                    </a:p>
                  </a:txBody>
                  <a:tcPr marL="90001" marR="90001" marT="172499" marB="4677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800" b="1" i="0" u="none" strike="noStrike" cap="none" normalizeH="0" baseline="0" dirty="0" smtClean="0">
                          <a:ln>
                            <a:noFill/>
                          </a:ln>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GFCI</a:t>
                      </a:r>
                    </a:p>
                  </a:txBody>
                  <a:tcPr marL="90001" marR="90001" marT="172499" marB="4677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extLst>
                  <a:ext uri="{0D108BD9-81ED-4DB2-BD59-A6C34878D82A}">
                    <a16:rowId xmlns:a16="http://schemas.microsoft.com/office/drawing/2014/main" val="642407261"/>
                  </a:ext>
                </a:extLst>
              </a:tr>
              <a:tr h="365823">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8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Operation</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Automatic</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Automatic</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54442803"/>
                  </a:ext>
                </a:extLst>
              </a:tr>
              <a:tr h="369938">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800" b="1"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What to Protect </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Electrical circuit</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Human body</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79900000"/>
                  </a:ext>
                </a:extLst>
              </a:tr>
              <a:tr h="640180">
                <a:tc>
                  <a:txBody>
                    <a:body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800" b="1" i="0" u="none" strike="noStrike" kern="1200" cap="none" normalizeH="0" baseline="0" dirty="0" smtClean="0">
                          <a:ln>
                            <a:noFill/>
                          </a:ln>
                          <a:solidFill>
                            <a:srgbClr val="000000"/>
                          </a:solidFill>
                          <a:effectLst/>
                          <a:latin typeface="Times New Roman" panose="02020603050405020304" pitchFamily="18" charset="0"/>
                          <a:ea typeface="+mn-ea"/>
                          <a:cs typeface="Times New Roman" panose="02020603050405020304" pitchFamily="18" charset="0"/>
                        </a:rPr>
                        <a:t>What hazards to Protect</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Damaged caused by overload or short circuit</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8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Current imbalance between going to and returning from electrical equipment</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468515047"/>
                  </a:ext>
                </a:extLst>
              </a:tr>
            </a:tbl>
          </a:graphicData>
        </a:graphic>
      </p:graphicFrame>
    </p:spTree>
    <p:extLst>
      <p:ext uri="{BB962C8B-B14F-4D97-AF65-F5344CB8AC3E}">
        <p14:creationId xmlns:p14="http://schemas.microsoft.com/office/powerpoint/2010/main" val="271920793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76199" y="960438"/>
            <a:ext cx="8819147"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Use Ground-Fault Circuit Interrupters   (GFCIs) </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lstStyle/>
          <a:p>
            <a:fld id="{CE4D45F6-FF50-4BC5-8A2D-899CD8EC2ED8}" type="slidenum">
              <a:rPr lang="en-US" smtClean="0"/>
              <a:t>86</a:t>
            </a:fld>
            <a:endParaRPr lang="en-US" dirty="0"/>
          </a:p>
        </p:txBody>
      </p:sp>
      <p:sp>
        <p:nvSpPr>
          <p:cNvPr id="8" name="Rectangle 7"/>
          <p:cNvSpPr>
            <a:spLocks noChangeArrowheads="1"/>
          </p:cNvSpPr>
          <p:nvPr/>
        </p:nvSpPr>
        <p:spPr bwMode="auto">
          <a:xfrm>
            <a:off x="342900" y="1981658"/>
            <a:ext cx="67437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3333FF"/>
              </a:buClr>
              <a:buFont typeface="Wingdings" panose="05000000000000000000" pitchFamily="2" charset="2"/>
              <a:buChar char="q"/>
            </a:pPr>
            <a:r>
              <a:rPr lang="en-US" altLang="en-US" sz="2800" dirty="0" smtClean="0">
                <a:latin typeface="Times New Roman" panose="02020603050405020304" pitchFamily="18" charset="0"/>
                <a:cs typeface="Times New Roman" panose="02020603050405020304" pitchFamily="18" charset="0"/>
              </a:rPr>
              <a:t> </a:t>
            </a:r>
            <a:r>
              <a:rPr lang="en-US" altLang="en-US" sz="3200" dirty="0" smtClean="0">
                <a:latin typeface="Times New Roman" panose="02020603050405020304" pitchFamily="18" charset="0"/>
                <a:cs typeface="Times New Roman" panose="02020603050405020304" pitchFamily="18" charset="0"/>
              </a:rPr>
              <a:t>Use double-insulated </a:t>
            </a:r>
            <a:r>
              <a:rPr lang="en-US" altLang="en-US" sz="3200" dirty="0">
                <a:latin typeface="Times New Roman" panose="02020603050405020304" pitchFamily="18" charset="0"/>
                <a:cs typeface="Times New Roman" panose="02020603050405020304" pitchFamily="18" charset="0"/>
              </a:rPr>
              <a:t>hand-held </a:t>
            </a:r>
            <a:r>
              <a:rPr lang="en-US" altLang="en-US" sz="3200" dirty="0" smtClean="0">
                <a:latin typeface="Times New Roman" panose="02020603050405020304" pitchFamily="18" charset="0"/>
                <a:cs typeface="Times New Roman" panose="02020603050405020304" pitchFamily="18" charset="0"/>
              </a:rPr>
              <a:t>tools</a:t>
            </a:r>
            <a:endParaRPr lang="en-US" altLang="en-US" sz="3200" dirty="0">
              <a:latin typeface="Times New Roman" panose="02020603050405020304" pitchFamily="18" charset="0"/>
              <a:cs typeface="Times New Roman" panose="02020603050405020304" pitchFamily="18" charset="0"/>
            </a:endParaRPr>
          </a:p>
        </p:txBody>
      </p:sp>
      <p:pic>
        <p:nvPicPr>
          <p:cNvPr id="11" name="Picture 1" descr="It shows a power drill with double insulation" title="double-insulated device"/>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548777" y="3416221"/>
            <a:ext cx="4214223" cy="2374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a:spLocks noChangeArrowheads="1"/>
          </p:cNvSpPr>
          <p:nvPr/>
        </p:nvSpPr>
        <p:spPr bwMode="auto">
          <a:xfrm>
            <a:off x="248426" y="3568838"/>
            <a:ext cx="418736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r>
              <a:rPr lang="en-US" altLang="en-US" sz="3200" dirty="0" smtClean="0">
                <a:latin typeface="Times New Roman" panose="02020603050405020304" pitchFamily="18" charset="0"/>
                <a:cs typeface="Times New Roman" panose="02020603050405020304" pitchFamily="18" charset="0"/>
              </a:rPr>
              <a:t>Non-conducting plastics</a:t>
            </a:r>
          </a:p>
          <a:p>
            <a:pPr eaLnBrk="1" hangingPunct="1"/>
            <a:endParaRPr lang="en-US" altLang="en-US" sz="3200" dirty="0">
              <a:latin typeface="Times New Roman" panose="02020603050405020304" pitchFamily="18" charset="0"/>
              <a:cs typeface="Times New Roman" panose="02020603050405020304" pitchFamily="18" charset="0"/>
            </a:endParaRPr>
          </a:p>
          <a:p>
            <a:pPr eaLnBrk="1" hangingPunct="1"/>
            <a:r>
              <a:rPr lang="en-US" altLang="en-US" sz="3200" dirty="0" smtClean="0">
                <a:latin typeface="Times New Roman" panose="02020603050405020304" pitchFamily="18" charset="0"/>
                <a:cs typeface="Times New Roman" panose="02020603050405020304" pitchFamily="18" charset="0"/>
              </a:rPr>
              <a:t>No metallic case</a:t>
            </a:r>
            <a:endParaRPr lang="en-US" altLang="en-US" sz="3200" dirty="0"/>
          </a:p>
        </p:txBody>
      </p:sp>
      <p:sp>
        <p:nvSpPr>
          <p:cNvPr id="13" name="Rectangle 7"/>
          <p:cNvSpPr>
            <a:spLocks noChangeArrowheads="1"/>
          </p:cNvSpPr>
          <p:nvPr/>
        </p:nvSpPr>
        <p:spPr bwMode="auto">
          <a:xfrm>
            <a:off x="390350" y="5908357"/>
            <a:ext cx="860057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just" eaLnBrk="1" hangingPunct="1">
              <a:buClr>
                <a:srgbClr val="3333FF"/>
              </a:buClr>
              <a:buFont typeface="Arial" panose="020B0604020202020204" pitchFamily="34" charset="0"/>
              <a:buNone/>
            </a:pPr>
            <a:r>
              <a:rPr lang="en-US" altLang="en-US" sz="3200" dirty="0">
                <a:latin typeface="Times New Roman" panose="02020603050405020304" pitchFamily="18" charset="0"/>
                <a:cs typeface="Times New Roman" panose="02020603050405020304" pitchFamily="18" charset="0"/>
              </a:rPr>
              <a:t>Reduce </a:t>
            </a:r>
            <a:r>
              <a:rPr lang="en-US" altLang="en-US" sz="3200" dirty="0" smtClean="0">
                <a:latin typeface="Times New Roman" panose="02020603050405020304" pitchFamily="18" charset="0"/>
                <a:cs typeface="Times New Roman" panose="02020603050405020304" pitchFamily="18" charset="0"/>
              </a:rPr>
              <a:t>ground-fault risk and avoid electrical shocks</a:t>
            </a:r>
            <a:endParaRPr lang="en-US" altLang="en-US" sz="3200" dirty="0">
              <a:latin typeface="Times New Roman" panose="02020603050405020304" pitchFamily="18" charset="0"/>
              <a:cs typeface="Times New Roman" panose="02020603050405020304" pitchFamily="18" charset="0"/>
            </a:endParaRPr>
          </a:p>
        </p:txBody>
      </p:sp>
      <p:sp>
        <p:nvSpPr>
          <p:cNvPr id="14" name="Rectangle 13"/>
          <p:cNvSpPr/>
          <p:nvPr/>
        </p:nvSpPr>
        <p:spPr>
          <a:xfrm>
            <a:off x="6190300" y="4450140"/>
            <a:ext cx="861133" cy="1569660"/>
          </a:xfrm>
          <a:prstGeom prst="rect">
            <a:avLst/>
          </a:prstGeom>
        </p:spPr>
        <p:txBody>
          <a:bodyPr wrap="none">
            <a:spAutoFit/>
          </a:bodyPr>
          <a:lstStyle/>
          <a:p>
            <a:r>
              <a:rPr lang="en-US" altLang="en-US" sz="9600" b="1" dirty="0" smtClean="0">
                <a:solidFill>
                  <a:srgbClr val="00B050"/>
                </a:solidFill>
                <a:latin typeface="Times New Roman" panose="02020603050405020304" pitchFamily="18" charset="0"/>
                <a:cs typeface="Times New Roman" panose="02020603050405020304" pitchFamily="18" charset="0"/>
              </a:rPr>
              <a:t>√</a:t>
            </a:r>
            <a:endParaRPr lang="en-US" sz="9600" b="1" dirty="0">
              <a:solidFill>
                <a:srgbClr val="00B050"/>
              </a:solidFill>
            </a:endParaRPr>
          </a:p>
        </p:txBody>
      </p:sp>
      <p:sp>
        <p:nvSpPr>
          <p:cNvPr id="15" name="Rectangle 14"/>
          <p:cNvSpPr/>
          <p:nvPr/>
        </p:nvSpPr>
        <p:spPr>
          <a:xfrm>
            <a:off x="321798" y="2868033"/>
            <a:ext cx="3765774" cy="461665"/>
          </a:xfrm>
          <a:prstGeom prst="rect">
            <a:avLst/>
          </a:prstGeom>
        </p:spPr>
        <p:txBody>
          <a:bodyPr wrap="none">
            <a:spAutoFit/>
          </a:bodyPr>
          <a:lstStyle/>
          <a:p>
            <a:r>
              <a:rPr lang="en-US" altLang="en-US" sz="2400" kern="0" dirty="0" smtClean="0">
                <a:latin typeface="Times New Roman" panose="02020603050405020304" pitchFamily="18" charset="0"/>
                <a:cs typeface="Times New Roman" panose="02020603050405020304" pitchFamily="18" charset="0"/>
              </a:rPr>
              <a:t>OSHA Regulation: </a:t>
            </a:r>
            <a:r>
              <a:rPr lang="en-US" altLang="en-US" sz="2400" kern="0" dirty="0" smtClean="0">
                <a:latin typeface="Times New Roman" panose="02020603050405020304" pitchFamily="18" charset="0"/>
                <a:cs typeface="Times New Roman" panose="02020603050405020304" pitchFamily="18" charset="0"/>
                <a:hlinkClick r:id="rId4"/>
              </a:rPr>
              <a:t>1926.302</a:t>
            </a:r>
            <a:endParaRPr lang="en-US" sz="2400" dirty="0"/>
          </a:p>
        </p:txBody>
      </p:sp>
      <p:sp>
        <p:nvSpPr>
          <p:cNvPr id="16" name="Rectangle 15" descr="this is a double insulation symbol" title="double insulation"/>
          <p:cNvSpPr/>
          <p:nvPr/>
        </p:nvSpPr>
        <p:spPr>
          <a:xfrm>
            <a:off x="7391400" y="1528966"/>
            <a:ext cx="1277007" cy="1159529"/>
          </a:xfrm>
          <a:prstGeom prst="rect">
            <a:avLst/>
          </a:prstGeom>
          <a:no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descr="this is a double insulation symbol" title="double-insulation"/>
          <p:cNvSpPr/>
          <p:nvPr/>
        </p:nvSpPr>
        <p:spPr>
          <a:xfrm>
            <a:off x="7677808" y="1827194"/>
            <a:ext cx="685800" cy="632702"/>
          </a:xfrm>
          <a:prstGeom prst="rect">
            <a:avLst/>
          </a:prstGeom>
          <a:no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5486400" y="2841174"/>
            <a:ext cx="3430747" cy="461665"/>
          </a:xfrm>
          <a:prstGeom prst="rect">
            <a:avLst/>
          </a:prstGeom>
        </p:spPr>
        <p:txBody>
          <a:bodyPr wrap="none">
            <a:spAutoFit/>
          </a:bodyPr>
          <a:lstStyle/>
          <a:p>
            <a:r>
              <a:rPr lang="en-US" sz="2400" dirty="0" smtClean="0">
                <a:latin typeface="Times New Roman" panose="02020603050405020304" pitchFamily="18" charset="0"/>
                <a:cs typeface="Times New Roman" panose="02020603050405020304" pitchFamily="18" charset="0"/>
              </a:rPr>
              <a:t>Double Insulation Symbol</a:t>
            </a:r>
            <a:endParaRPr lang="en-US" sz="2400" dirty="0"/>
          </a:p>
        </p:txBody>
      </p:sp>
      <p:cxnSp>
        <p:nvCxnSpPr>
          <p:cNvPr id="18" name="Straight Arrow Connector 4" descr="It shows the information of double insulation symbol" title="arrow"/>
          <p:cNvCxnSpPr>
            <a:cxnSpLocks noChangeShapeType="1"/>
          </p:cNvCxnSpPr>
          <p:nvPr/>
        </p:nvCxnSpPr>
        <p:spPr bwMode="auto">
          <a:xfrm flipV="1">
            <a:off x="6824344" y="2467776"/>
            <a:ext cx="377429" cy="462732"/>
          </a:xfrm>
          <a:prstGeom prst="straightConnector1">
            <a:avLst/>
          </a:prstGeom>
          <a:noFill/>
          <a:ln w="28575">
            <a:solidFill>
              <a:schemeClr val="tx1"/>
            </a:solidFill>
            <a:round/>
            <a:headEnd/>
            <a:tailEnd type="triangle" w="med" len="med"/>
          </a:ln>
          <a:effectLst>
            <a:outerShdw dist="17961" dir="2700000" algn="ctr" rotWithShape="0">
              <a:srgbClr val="000000"/>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79436991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6253" y="685800"/>
            <a:ext cx="8819147"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Use Grounding Rod</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lstStyle/>
          <a:p>
            <a:fld id="{CE4D45F6-FF50-4BC5-8A2D-899CD8EC2ED8}" type="slidenum">
              <a:rPr lang="en-US" smtClean="0"/>
              <a:t>87</a:t>
            </a:fld>
            <a:endParaRPr lang="en-US" dirty="0"/>
          </a:p>
        </p:txBody>
      </p:sp>
      <p:sp>
        <p:nvSpPr>
          <p:cNvPr id="15" name="Rectangle 1"/>
          <p:cNvSpPr>
            <a:spLocks noChangeArrowheads="1"/>
          </p:cNvSpPr>
          <p:nvPr/>
        </p:nvSpPr>
        <p:spPr bwMode="auto">
          <a:xfrm>
            <a:off x="213360" y="1257300"/>
            <a:ext cx="870204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eaLnBrk="1" hangingPunct="1">
              <a:buClr>
                <a:srgbClr val="0000FF"/>
              </a:buClr>
              <a:buFont typeface="Wingdings" panose="05000000000000000000" pitchFamily="2" charset="2"/>
              <a:buChar char="q"/>
            </a:pPr>
            <a:r>
              <a:rPr lang="en-GB" altLang="en-US" sz="2800" dirty="0" smtClean="0">
                <a:latin typeface="Times New Roman" panose="02020603050405020304" pitchFamily="18" charset="0"/>
                <a:ea typeface="MS PGothic" panose="020B0600070205080204" pitchFamily="34" charset="-128"/>
              </a:rPr>
              <a:t> </a:t>
            </a:r>
            <a:r>
              <a:rPr lang="en-GB" altLang="en-US" sz="3200" dirty="0" smtClean="0">
                <a:latin typeface="Times New Roman" panose="02020603050405020304" pitchFamily="18" charset="0"/>
                <a:ea typeface="MS PGothic" panose="020B0600070205080204" pitchFamily="34" charset="-128"/>
              </a:rPr>
              <a:t>Enable a low-resistance </a:t>
            </a:r>
            <a:r>
              <a:rPr lang="en-GB" altLang="en-US" sz="3200" dirty="0">
                <a:latin typeface="Times New Roman" panose="02020603050405020304" pitchFamily="18" charset="0"/>
                <a:ea typeface="MS PGothic" panose="020B0600070205080204" pitchFamily="34" charset="-128"/>
              </a:rPr>
              <a:t>path </a:t>
            </a:r>
            <a:r>
              <a:rPr lang="en-GB" altLang="en-US" sz="3200" dirty="0" smtClean="0">
                <a:latin typeface="Times New Roman" panose="02020603050405020304" pitchFamily="18" charset="0"/>
                <a:ea typeface="MS PGothic" panose="020B0600070205080204" pitchFamily="34" charset="-128"/>
              </a:rPr>
              <a:t>to </a:t>
            </a:r>
            <a:r>
              <a:rPr lang="en-GB" altLang="en-US" sz="3200" dirty="0">
                <a:latin typeface="Times New Roman" panose="02020603050405020304" pitchFamily="18" charset="0"/>
                <a:ea typeface="MS PGothic" panose="020B0600070205080204" pitchFamily="34" charset="-128"/>
              </a:rPr>
              <a:t>the </a:t>
            </a:r>
            <a:r>
              <a:rPr lang="en-GB" altLang="en-US" sz="3200" dirty="0" smtClean="0">
                <a:latin typeface="Times New Roman" panose="02020603050405020304" pitchFamily="18" charset="0"/>
                <a:ea typeface="MS PGothic" panose="020B0600070205080204" pitchFamily="34" charset="-128"/>
              </a:rPr>
              <a:t>earth</a:t>
            </a:r>
          </a:p>
          <a:p>
            <a:pPr marL="457200" indent="-457200" eaLnBrk="1" hangingPunct="1">
              <a:buClr>
                <a:srgbClr val="0000FF"/>
              </a:buClr>
              <a:buFont typeface="Wingdings" panose="05000000000000000000" pitchFamily="2" charset="2"/>
              <a:buChar char="q"/>
            </a:pPr>
            <a:r>
              <a:rPr lang="en-GB" altLang="en-US" sz="2800" dirty="0">
                <a:latin typeface="Times New Roman" panose="02020603050405020304" pitchFamily="18" charset="0"/>
                <a:ea typeface="MS PGothic" panose="020B0600070205080204" pitchFamily="34" charset="-128"/>
              </a:rPr>
              <a:t> </a:t>
            </a:r>
            <a:r>
              <a:rPr lang="en-GB" altLang="en-US" sz="3200" dirty="0" smtClean="0">
                <a:latin typeface="Times New Roman" panose="02020603050405020304" pitchFamily="18" charset="0"/>
                <a:ea typeface="MS PGothic" panose="020B0600070205080204" pitchFamily="34" charset="-128"/>
              </a:rPr>
              <a:t>Fault current does not flow through human body</a:t>
            </a:r>
            <a:endParaRPr lang="en-US" altLang="en-US" sz="3200" dirty="0">
              <a:latin typeface="Times New Roman" panose="02020603050405020304" pitchFamily="18" charset="0"/>
              <a:ea typeface="MS PGothic" panose="020B0600070205080204" pitchFamily="34" charset="-128"/>
            </a:endParaRPr>
          </a:p>
        </p:txBody>
      </p:sp>
      <p:pic>
        <p:nvPicPr>
          <p:cNvPr id="16" name="Picture 15" descr="It shows the use of grounding rod for safety" title="grounding ro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6800" y="2295959"/>
            <a:ext cx="7010400" cy="4333441"/>
          </a:xfrm>
          <a:prstGeom prst="rect">
            <a:avLst/>
          </a:prstGeom>
        </p:spPr>
      </p:pic>
      <p:sp>
        <p:nvSpPr>
          <p:cNvPr id="17" name="Rectangle 16"/>
          <p:cNvSpPr/>
          <p:nvPr/>
        </p:nvSpPr>
        <p:spPr>
          <a:xfrm>
            <a:off x="7734227" y="3200400"/>
            <a:ext cx="861133" cy="1569660"/>
          </a:xfrm>
          <a:prstGeom prst="rect">
            <a:avLst/>
          </a:prstGeom>
        </p:spPr>
        <p:txBody>
          <a:bodyPr wrap="none">
            <a:spAutoFit/>
          </a:bodyPr>
          <a:lstStyle/>
          <a:p>
            <a:r>
              <a:rPr lang="en-US" altLang="en-US" sz="9600" b="1" dirty="0" smtClean="0">
                <a:solidFill>
                  <a:srgbClr val="00B050"/>
                </a:solidFill>
                <a:latin typeface="Times New Roman" panose="02020603050405020304" pitchFamily="18" charset="0"/>
                <a:cs typeface="Times New Roman" panose="02020603050405020304" pitchFamily="18" charset="0"/>
              </a:rPr>
              <a:t>√</a:t>
            </a:r>
            <a:endParaRPr lang="en-US" sz="9600" b="1" dirty="0">
              <a:solidFill>
                <a:srgbClr val="00B050"/>
              </a:solidFill>
            </a:endParaRPr>
          </a:p>
        </p:txBody>
      </p:sp>
      <p:sp>
        <p:nvSpPr>
          <p:cNvPr id="8" name="Rectangle 7"/>
          <p:cNvSpPr/>
          <p:nvPr/>
        </p:nvSpPr>
        <p:spPr>
          <a:xfrm>
            <a:off x="96253" y="2935137"/>
            <a:ext cx="3765774" cy="461665"/>
          </a:xfrm>
          <a:prstGeom prst="rect">
            <a:avLst/>
          </a:prstGeom>
        </p:spPr>
        <p:txBody>
          <a:bodyPr wrap="none">
            <a:spAutoFit/>
          </a:bodyPr>
          <a:lstStyle/>
          <a:p>
            <a:r>
              <a:rPr lang="en-US" altLang="en-US" sz="2400" kern="0" dirty="0" smtClean="0">
                <a:latin typeface="Times New Roman" panose="02020603050405020304" pitchFamily="18" charset="0"/>
                <a:cs typeface="Times New Roman" panose="02020603050405020304" pitchFamily="18" charset="0"/>
              </a:rPr>
              <a:t>OSHA Regulation: </a:t>
            </a:r>
            <a:r>
              <a:rPr lang="en-US" altLang="en-US" sz="2400" kern="0" dirty="0" smtClean="0">
                <a:latin typeface="Times New Roman" panose="02020603050405020304" pitchFamily="18" charset="0"/>
                <a:cs typeface="Times New Roman" panose="02020603050405020304" pitchFamily="18" charset="0"/>
                <a:hlinkClick r:id="rId4"/>
              </a:rPr>
              <a:t>1926.962</a:t>
            </a:r>
            <a:endParaRPr lang="en-US" sz="2400" dirty="0"/>
          </a:p>
        </p:txBody>
      </p:sp>
    </p:spTree>
    <p:extLst>
      <p:ext uri="{BB962C8B-B14F-4D97-AF65-F5344CB8AC3E}">
        <p14:creationId xmlns:p14="http://schemas.microsoft.com/office/powerpoint/2010/main" val="320610646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6253" y="960438"/>
            <a:ext cx="8819147"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Inspect Portable Tools and Extension Cords</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lstStyle/>
          <a:p>
            <a:fld id="{CE4D45F6-FF50-4BC5-8A2D-899CD8EC2ED8}" type="slidenum">
              <a:rPr lang="en-US" smtClean="0"/>
              <a:t>88</a:t>
            </a:fld>
            <a:endParaRPr lang="en-US" dirty="0"/>
          </a:p>
        </p:txBody>
      </p:sp>
      <p:sp>
        <p:nvSpPr>
          <p:cNvPr id="7" name="Rectangle 2"/>
          <p:cNvSpPr>
            <a:spLocks noChangeArrowheads="1"/>
          </p:cNvSpPr>
          <p:nvPr/>
        </p:nvSpPr>
        <p:spPr bwMode="auto">
          <a:xfrm>
            <a:off x="203566" y="1794414"/>
            <a:ext cx="840703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eaLnBrk="1" hangingPunct="1">
              <a:buClr>
                <a:srgbClr val="0000FF"/>
              </a:buClr>
              <a:buFont typeface="Wingdings" panose="05000000000000000000" pitchFamily="2" charset="2"/>
              <a:buChar char="q"/>
            </a:pPr>
            <a:r>
              <a:rPr lang="en-US" altLang="en-US" sz="2800" dirty="0" smtClean="0">
                <a:latin typeface="Times New Roman" panose="02020603050405020304" pitchFamily="18" charset="0"/>
                <a:cs typeface="Times New Roman" panose="02020603050405020304" pitchFamily="18" charset="0"/>
              </a:rPr>
              <a:t> </a:t>
            </a:r>
            <a:r>
              <a:rPr lang="en-US" altLang="en-US" sz="3200" dirty="0" smtClean="0">
                <a:latin typeface="Times New Roman" panose="02020603050405020304" pitchFamily="18" charset="0"/>
                <a:cs typeface="Times New Roman" panose="02020603050405020304" pitchFamily="18" charset="0"/>
              </a:rPr>
              <a:t>Visually inspect electrical equipment before use</a:t>
            </a:r>
          </a:p>
          <a:p>
            <a:pPr eaLnBrk="1" hangingPunct="1">
              <a:buClr>
                <a:srgbClr val="0000FF"/>
              </a:buClr>
              <a:buFont typeface="Wingdings" panose="05000000000000000000" pitchFamily="2" charset="2"/>
              <a:buChar char="q"/>
            </a:pPr>
            <a:r>
              <a:rPr lang="en-US" altLang="en-US" sz="2800" dirty="0">
                <a:latin typeface="Times New Roman" panose="02020603050405020304" pitchFamily="18" charset="0"/>
                <a:cs typeface="Times New Roman" panose="02020603050405020304" pitchFamily="18" charset="0"/>
              </a:rPr>
              <a:t> </a:t>
            </a:r>
            <a:r>
              <a:rPr lang="en-US" altLang="en-US" sz="3200" dirty="0" smtClean="0">
                <a:latin typeface="Times New Roman" panose="02020603050405020304" pitchFamily="18" charset="0"/>
                <a:cs typeface="Times New Roman" panose="02020603050405020304" pitchFamily="18" charset="0"/>
              </a:rPr>
              <a:t>Take any defective equipment out of service</a:t>
            </a:r>
            <a:endParaRPr lang="en-US" altLang="en-US" sz="3600" dirty="0">
              <a:latin typeface="Times New Roman" panose="02020603050405020304" pitchFamily="18" charset="0"/>
              <a:cs typeface="Times New Roman" panose="02020603050405020304" pitchFamily="18" charset="0"/>
            </a:endParaRPr>
          </a:p>
        </p:txBody>
      </p:sp>
      <p:sp>
        <p:nvSpPr>
          <p:cNvPr id="12" name="Rectangle 11"/>
          <p:cNvSpPr/>
          <p:nvPr/>
        </p:nvSpPr>
        <p:spPr>
          <a:xfrm>
            <a:off x="769045" y="6044625"/>
            <a:ext cx="5509970" cy="584775"/>
          </a:xfrm>
          <a:prstGeom prst="rect">
            <a:avLst/>
          </a:prstGeom>
        </p:spPr>
        <p:txBody>
          <a:bodyPr wrap="none">
            <a:spAutoFit/>
          </a:bodyPr>
          <a:lstStyle/>
          <a:p>
            <a:r>
              <a:rPr lang="en-GB" altLang="en-US" sz="3200" b="1" dirty="0" smtClean="0">
                <a:latin typeface="Times New Roman" panose="02020603050405020304" pitchFamily="18" charset="0"/>
                <a:ea typeface="AR PL UMing HK" charset="0"/>
                <a:cs typeface="Times New Roman" panose="02020603050405020304" pitchFamily="18" charset="0"/>
              </a:rPr>
              <a:t>If there any </a:t>
            </a:r>
            <a:r>
              <a:rPr lang="en-GB" altLang="en-US" sz="3200" b="1" dirty="0">
                <a:latin typeface="Times New Roman" panose="02020603050405020304" pitchFamily="18" charset="0"/>
                <a:ea typeface="AR PL UMing HK" charset="0"/>
                <a:cs typeface="Times New Roman" panose="02020603050405020304" pitchFamily="18" charset="0"/>
              </a:rPr>
              <a:t>c</a:t>
            </a:r>
            <a:r>
              <a:rPr lang="en-GB" altLang="en-US" sz="3200" b="1" dirty="0" smtClean="0">
                <a:latin typeface="Times New Roman" panose="02020603050405020304" pitchFamily="18" charset="0"/>
                <a:ea typeface="AR PL UMing HK" charset="0"/>
                <a:cs typeface="Times New Roman" panose="02020603050405020304" pitchFamily="18" charset="0"/>
              </a:rPr>
              <a:t>racks or broken?</a:t>
            </a:r>
            <a:endParaRPr lang="en-US" sz="3200" b="1" dirty="0"/>
          </a:p>
        </p:txBody>
      </p:sp>
      <p:sp>
        <p:nvSpPr>
          <p:cNvPr id="13" name="Rectangle 12"/>
          <p:cNvSpPr/>
          <p:nvPr/>
        </p:nvSpPr>
        <p:spPr>
          <a:xfrm>
            <a:off x="5181600" y="1357367"/>
            <a:ext cx="3919663" cy="461665"/>
          </a:xfrm>
          <a:prstGeom prst="rect">
            <a:avLst/>
          </a:prstGeom>
        </p:spPr>
        <p:txBody>
          <a:bodyPr wrap="none">
            <a:spAutoFit/>
          </a:bodyPr>
          <a:lstStyle/>
          <a:p>
            <a:r>
              <a:rPr lang="en-US" altLang="en-US" sz="2400" kern="0" dirty="0" smtClean="0">
                <a:latin typeface="Times New Roman" panose="02020603050405020304" pitchFamily="18" charset="0"/>
                <a:cs typeface="Times New Roman" panose="02020603050405020304" pitchFamily="18" charset="0"/>
              </a:rPr>
              <a:t>OSHA Regulation: </a:t>
            </a:r>
            <a:r>
              <a:rPr lang="en-US" altLang="en-US" sz="2400" kern="0" dirty="0" smtClean="0">
                <a:latin typeface="Times New Roman" panose="02020603050405020304" pitchFamily="18" charset="0"/>
                <a:cs typeface="Times New Roman" panose="02020603050405020304" pitchFamily="18" charset="0"/>
                <a:hlinkClick r:id="rId3"/>
              </a:rPr>
              <a:t>1926.1412</a:t>
            </a:r>
            <a:endParaRPr lang="en-US" sz="2400" dirty="0"/>
          </a:p>
        </p:txBody>
      </p:sp>
      <p:pic>
        <p:nvPicPr>
          <p:cNvPr id="14" name="Picture1" descr="Photo description: Electric drill flexible cord was spliced to a non-flexible conductor with damaged insulation "/>
          <p:cNvPicPr>
            <a:picLocks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14400" y="2871632"/>
            <a:ext cx="7229475" cy="3132536"/>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15" name="AutoShape 4"/>
          <p:cNvSpPr>
            <a:spLocks noChangeArrowheads="1"/>
          </p:cNvSpPr>
          <p:nvPr/>
        </p:nvSpPr>
        <p:spPr bwMode="auto">
          <a:xfrm>
            <a:off x="6719392" y="3657600"/>
            <a:ext cx="2286000" cy="2133600"/>
          </a:xfrm>
          <a:prstGeom prst="wedgeRoundRectCallout">
            <a:avLst>
              <a:gd name="adj1" fmla="val -66667"/>
              <a:gd name="adj2" fmla="val 22248"/>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30000"/>
              </a:spcBef>
            </a:pPr>
            <a:r>
              <a:rPr lang="en-US" altLang="en-US" sz="3200" dirty="0" smtClean="0">
                <a:latin typeface="Times New Roman" panose="02020603050405020304" pitchFamily="18" charset="0"/>
                <a:cs typeface="Times New Roman" panose="02020603050405020304" pitchFamily="18" charset="0"/>
              </a:rPr>
              <a:t>Damaged </a:t>
            </a:r>
            <a:r>
              <a:rPr lang="en-US" altLang="en-US" sz="3200" dirty="0">
                <a:latin typeface="Times New Roman" panose="02020603050405020304" pitchFamily="18" charset="0"/>
                <a:cs typeface="Times New Roman" panose="02020603050405020304" pitchFamily="18" charset="0"/>
              </a:rPr>
              <a:t>i</a:t>
            </a:r>
            <a:r>
              <a:rPr lang="en-US" altLang="en-US" sz="3200" dirty="0" smtClean="0">
                <a:latin typeface="Times New Roman" panose="02020603050405020304" pitchFamily="18" charset="0"/>
                <a:cs typeface="Times New Roman" panose="02020603050405020304" pitchFamily="18" charset="0"/>
              </a:rPr>
              <a:t>nsulation in flexible cords</a:t>
            </a:r>
            <a:endParaRPr lang="en-US" altLang="en-US" sz="3200" dirty="0">
              <a:latin typeface="Times New Roman" panose="02020603050405020304" pitchFamily="18" charset="0"/>
              <a:cs typeface="Times New Roman" panose="02020603050405020304" pitchFamily="18" charset="0"/>
            </a:endParaRPr>
          </a:p>
        </p:txBody>
      </p:sp>
      <p:sp>
        <p:nvSpPr>
          <p:cNvPr id="16" name="Rectangle 15"/>
          <p:cNvSpPr/>
          <p:nvPr/>
        </p:nvSpPr>
        <p:spPr>
          <a:xfrm>
            <a:off x="5821197" y="4850546"/>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Tree>
    <p:extLst>
      <p:ext uri="{BB962C8B-B14F-4D97-AF65-F5344CB8AC3E}">
        <p14:creationId xmlns:p14="http://schemas.microsoft.com/office/powerpoint/2010/main" val="2768276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6253" y="762000"/>
            <a:ext cx="8819147" cy="762000"/>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 Inspect Portable Tools and Extension Cords</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lstStyle/>
          <a:p>
            <a:fld id="{CE4D45F6-FF50-4BC5-8A2D-899CD8EC2ED8}" type="slidenum">
              <a:rPr lang="en-US" smtClean="0"/>
              <a:t>89</a:t>
            </a:fld>
            <a:endParaRPr lang="en-US" dirty="0"/>
          </a:p>
        </p:txBody>
      </p:sp>
      <p:sp>
        <p:nvSpPr>
          <p:cNvPr id="13" name="Rectangle 2"/>
          <p:cNvSpPr>
            <a:spLocks noChangeArrowheads="1"/>
          </p:cNvSpPr>
          <p:nvPr/>
        </p:nvSpPr>
        <p:spPr bwMode="auto">
          <a:xfrm>
            <a:off x="203566" y="2463861"/>
            <a:ext cx="840703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eaLnBrk="1" hangingPunct="1">
              <a:buClr>
                <a:srgbClr val="0000FF"/>
              </a:buClr>
              <a:buFont typeface="Wingdings" panose="05000000000000000000" pitchFamily="2" charset="2"/>
              <a:buChar char="q"/>
            </a:pPr>
            <a:r>
              <a:rPr lang="en-US" altLang="en-US" sz="2800" dirty="0" smtClean="0">
                <a:latin typeface="Times New Roman" panose="02020603050405020304" pitchFamily="18" charset="0"/>
                <a:cs typeface="Times New Roman" panose="02020603050405020304" pitchFamily="18" charset="0"/>
              </a:rPr>
              <a:t> </a:t>
            </a:r>
            <a:r>
              <a:rPr lang="en-US" altLang="en-US" sz="3200" dirty="0" smtClean="0">
                <a:latin typeface="Times New Roman" panose="02020603050405020304" pitchFamily="18" charset="0"/>
                <a:cs typeface="Times New Roman" panose="02020603050405020304" pitchFamily="18" charset="0"/>
              </a:rPr>
              <a:t>Exposed </a:t>
            </a:r>
            <a:r>
              <a:rPr lang="en-US" altLang="en-US" sz="3200" dirty="0">
                <a:latin typeface="Times New Roman" panose="02020603050405020304" pitchFamily="18" charset="0"/>
                <a:cs typeface="Times New Roman" panose="02020603050405020304" pitchFamily="18" charset="0"/>
              </a:rPr>
              <a:t>metal in damaged cords is dangerous</a:t>
            </a:r>
            <a:endParaRPr lang="en-US" altLang="en-US" sz="3600" dirty="0">
              <a:latin typeface="Times New Roman" panose="02020603050405020304" pitchFamily="18" charset="0"/>
              <a:cs typeface="Times New Roman" panose="02020603050405020304" pitchFamily="18" charset="0"/>
            </a:endParaRPr>
          </a:p>
        </p:txBody>
      </p:sp>
      <p:pic>
        <p:nvPicPr>
          <p:cNvPr id="14" name="Picture 1" descr="This is a picture of broken wires" title="broken wire"/>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5735" y="3810294"/>
            <a:ext cx="4260065" cy="230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descr="It shows the damaged cords in wires" title="exposed metal in wire"/>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20033" y="3810000"/>
            <a:ext cx="4019167" cy="2272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038"/>
          <p:cNvSpPr txBox="1">
            <a:spLocks noChangeArrowheads="1"/>
          </p:cNvSpPr>
          <p:nvPr/>
        </p:nvSpPr>
        <p:spPr bwMode="auto">
          <a:xfrm>
            <a:off x="152400" y="3118456"/>
            <a:ext cx="5117123" cy="621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eaLnBrk="1" hangingPunct="1">
              <a:spcBef>
                <a:spcPts val="800"/>
              </a:spcBef>
              <a:buClr>
                <a:srgbClr val="0000FF"/>
              </a:buClr>
              <a:buSzPct val="100000"/>
              <a:buFont typeface="Wingdings" panose="05000000000000000000" pitchFamily="2" charset="2"/>
              <a:buChar char="q"/>
            </a:pPr>
            <a:r>
              <a:rPr lang="en-GB" altLang="en-US" sz="2800" dirty="0" smtClean="0">
                <a:solidFill>
                  <a:srgbClr val="000000"/>
                </a:solidFill>
                <a:latin typeface="Times New Roman" panose="02020603050405020304" pitchFamily="18" charset="0"/>
                <a:ea typeface="AR PL UMing HK" charset="0"/>
                <a:cs typeface="Times New Roman" panose="02020603050405020304" pitchFamily="18" charset="0"/>
              </a:rPr>
              <a:t> </a:t>
            </a:r>
            <a:r>
              <a:rPr lang="en-GB" altLang="en-US" sz="3200" dirty="0" smtClean="0">
                <a:solidFill>
                  <a:srgbClr val="000000"/>
                </a:solidFill>
                <a:latin typeface="Times New Roman" panose="02020603050405020304" pitchFamily="18" charset="0"/>
                <a:ea typeface="AR PL UMing HK" charset="0"/>
                <a:cs typeface="Times New Roman" panose="02020603050405020304" pitchFamily="18" charset="0"/>
              </a:rPr>
              <a:t>No </a:t>
            </a:r>
            <a:r>
              <a:rPr lang="en-GB" altLang="en-US" sz="3200" dirty="0">
                <a:solidFill>
                  <a:srgbClr val="000000"/>
                </a:solidFill>
                <a:latin typeface="Times New Roman" panose="02020603050405020304" pitchFamily="18" charset="0"/>
                <a:ea typeface="AR PL UMing HK" charset="0"/>
                <a:cs typeface="Times New Roman" panose="02020603050405020304" pitchFamily="18" charset="0"/>
              </a:rPr>
              <a:t>repair </a:t>
            </a:r>
            <a:r>
              <a:rPr lang="en-GB" altLang="en-US" sz="3200" dirty="0" smtClean="0">
                <a:solidFill>
                  <a:srgbClr val="000000"/>
                </a:solidFill>
                <a:latin typeface="Times New Roman" panose="02020603050405020304" pitchFamily="18" charset="0"/>
                <a:ea typeface="AR PL UMing HK" charset="0"/>
                <a:cs typeface="Times New Roman" panose="02020603050405020304" pitchFamily="18" charset="0"/>
              </a:rPr>
              <a:t>cords </a:t>
            </a:r>
            <a:r>
              <a:rPr lang="en-GB" altLang="en-US" sz="3200" dirty="0">
                <a:solidFill>
                  <a:srgbClr val="000000"/>
                </a:solidFill>
                <a:latin typeface="Times New Roman" panose="02020603050405020304" pitchFamily="18" charset="0"/>
                <a:ea typeface="AR PL UMing HK" charset="0"/>
                <a:cs typeface="Times New Roman" panose="02020603050405020304" pitchFamily="18" charset="0"/>
              </a:rPr>
              <a:t>with </a:t>
            </a:r>
            <a:r>
              <a:rPr lang="en-GB" altLang="en-US" sz="3200" dirty="0" smtClean="0">
                <a:solidFill>
                  <a:srgbClr val="000000"/>
                </a:solidFill>
                <a:latin typeface="Times New Roman" panose="02020603050405020304" pitchFamily="18" charset="0"/>
                <a:ea typeface="AR PL UMing HK" charset="0"/>
                <a:cs typeface="Times New Roman" panose="02020603050405020304" pitchFamily="18" charset="0"/>
              </a:rPr>
              <a:t>tape </a:t>
            </a:r>
            <a:endParaRPr lang="en-GB" altLang="en-US" sz="3200" dirty="0">
              <a:solidFill>
                <a:srgbClr val="000000"/>
              </a:solidFill>
              <a:latin typeface="Times New Roman" panose="02020603050405020304" pitchFamily="18" charset="0"/>
              <a:ea typeface="AR PL UMing HK" charset="0"/>
              <a:cs typeface="Times New Roman" panose="02020603050405020304" pitchFamily="18" charset="0"/>
            </a:endParaRPr>
          </a:p>
        </p:txBody>
      </p:sp>
      <p:sp>
        <p:nvSpPr>
          <p:cNvPr id="17" name="Rounded Rectangle 17" descr="It shows the location of exposed metal in damaged cords" title="rectangle"/>
          <p:cNvSpPr>
            <a:spLocks noChangeArrowheads="1"/>
          </p:cNvSpPr>
          <p:nvPr/>
        </p:nvSpPr>
        <p:spPr bwMode="auto">
          <a:xfrm flipH="1">
            <a:off x="5539958" y="4625902"/>
            <a:ext cx="403642" cy="1001584"/>
          </a:xfrm>
          <a:prstGeom prst="roundRect">
            <a:avLst>
              <a:gd name="adj" fmla="val 16667"/>
            </a:avLst>
          </a:prstGeom>
          <a:noFill/>
          <a:ln w="4762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SzPct val="100000"/>
              <a:buFont typeface="Times New Roman" panose="02020603050405020304" pitchFamily="18" charset="0"/>
              <a:buNone/>
            </a:pPr>
            <a:endParaRPr lang="en-US" altLang="en-US" dirty="0">
              <a:cs typeface="Arial" panose="020B0604020202020204" pitchFamily="34" charset="0"/>
            </a:endParaRPr>
          </a:p>
        </p:txBody>
      </p:sp>
      <p:sp>
        <p:nvSpPr>
          <p:cNvPr id="18" name="Rounded Rectangle 17" descr="It shows the location of broken wires" title="broken wires"/>
          <p:cNvSpPr>
            <a:spLocks noChangeArrowheads="1"/>
          </p:cNvSpPr>
          <p:nvPr/>
        </p:nvSpPr>
        <p:spPr bwMode="auto">
          <a:xfrm flipH="1">
            <a:off x="1177656" y="4706674"/>
            <a:ext cx="1716087" cy="1204913"/>
          </a:xfrm>
          <a:prstGeom prst="roundRect">
            <a:avLst>
              <a:gd name="adj" fmla="val 16667"/>
            </a:avLst>
          </a:prstGeom>
          <a:noFill/>
          <a:ln w="4762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SzPct val="100000"/>
              <a:buFont typeface="Times New Roman" panose="02020603050405020304" pitchFamily="18" charset="0"/>
              <a:buNone/>
            </a:pPr>
            <a:endParaRPr lang="en-US" altLang="en-US" dirty="0">
              <a:cs typeface="Arial" panose="020B0604020202020204" pitchFamily="34" charset="0"/>
            </a:endParaRPr>
          </a:p>
        </p:txBody>
      </p:sp>
      <p:sp>
        <p:nvSpPr>
          <p:cNvPr id="19" name="Rectangle 18"/>
          <p:cNvSpPr/>
          <p:nvPr/>
        </p:nvSpPr>
        <p:spPr>
          <a:xfrm>
            <a:off x="2952358" y="3616872"/>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
        <p:nvSpPr>
          <p:cNvPr id="20" name="Rectangle 19"/>
          <p:cNvSpPr/>
          <p:nvPr/>
        </p:nvSpPr>
        <p:spPr>
          <a:xfrm>
            <a:off x="5834406" y="3810294"/>
            <a:ext cx="970050" cy="1631216"/>
          </a:xfrm>
          <a:prstGeom prst="rect">
            <a:avLst/>
          </a:prstGeom>
        </p:spPr>
        <p:txBody>
          <a:bodyPr wrap="squar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
        <p:nvSpPr>
          <p:cNvPr id="21" name="Rectangle 1038"/>
          <p:cNvSpPr txBox="1">
            <a:spLocks noChangeArrowheads="1"/>
          </p:cNvSpPr>
          <p:nvPr/>
        </p:nvSpPr>
        <p:spPr bwMode="auto">
          <a:xfrm>
            <a:off x="286767" y="1828800"/>
            <a:ext cx="6466649" cy="621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a:spcBef>
                <a:spcPts val="800"/>
              </a:spcBef>
              <a:buClr>
                <a:srgbClr val="0000FF"/>
              </a:buClr>
              <a:buSzPct val="100000"/>
              <a:buFont typeface="Wingdings" panose="05000000000000000000" pitchFamily="2" charset="2"/>
              <a:buChar char="q"/>
            </a:pPr>
            <a:r>
              <a:rPr lang="en-GB" altLang="en-US" sz="2800" dirty="0" smtClean="0">
                <a:solidFill>
                  <a:srgbClr val="000000"/>
                </a:solidFill>
                <a:latin typeface="Times New Roman" panose="02020603050405020304" pitchFamily="18" charset="0"/>
                <a:ea typeface="AR PL UMing HK" charset="0"/>
                <a:cs typeface="Times New Roman" panose="02020603050405020304" pitchFamily="18" charset="0"/>
              </a:rPr>
              <a:t> </a:t>
            </a:r>
            <a:r>
              <a:rPr lang="en-US" altLang="en-US" sz="3200" dirty="0">
                <a:latin typeface="Times New Roman" panose="02020603050405020304" pitchFamily="18" charset="0"/>
                <a:ea typeface="MS PGothic" panose="020B0600070205080204" pitchFamily="34" charset="-128"/>
              </a:rPr>
              <a:t>Inspect frayed, cut, or broken wires</a:t>
            </a:r>
          </a:p>
          <a:p>
            <a:pPr algn="ctr" eaLnBrk="1" hangingPunct="1">
              <a:spcBef>
                <a:spcPts val="800"/>
              </a:spcBef>
              <a:buClr>
                <a:srgbClr val="0000FF"/>
              </a:buClr>
              <a:buSzPct val="100000"/>
              <a:buFont typeface="Wingdings" panose="05000000000000000000" pitchFamily="2" charset="2"/>
              <a:buChar char="q"/>
            </a:pPr>
            <a:endParaRPr lang="en-GB" altLang="en-US" sz="3200" dirty="0">
              <a:solidFill>
                <a:srgbClr val="000000"/>
              </a:solidFill>
              <a:latin typeface="Times New Roman" panose="02020603050405020304" pitchFamily="18" charset="0"/>
              <a:ea typeface="AR PL UMing HK" charset="0"/>
              <a:cs typeface="Times New Roman" panose="02020603050405020304" pitchFamily="18" charset="0"/>
            </a:endParaRPr>
          </a:p>
        </p:txBody>
      </p:sp>
      <p:sp>
        <p:nvSpPr>
          <p:cNvPr id="22" name="Rectangle 21"/>
          <p:cNvSpPr/>
          <p:nvPr/>
        </p:nvSpPr>
        <p:spPr>
          <a:xfrm>
            <a:off x="2806790" y="6180481"/>
            <a:ext cx="3919663" cy="461665"/>
          </a:xfrm>
          <a:prstGeom prst="rect">
            <a:avLst/>
          </a:prstGeom>
        </p:spPr>
        <p:txBody>
          <a:bodyPr wrap="none">
            <a:spAutoFit/>
          </a:bodyPr>
          <a:lstStyle/>
          <a:p>
            <a:r>
              <a:rPr lang="en-US" altLang="en-US" sz="2400" kern="0" dirty="0" smtClean="0">
                <a:latin typeface="Times New Roman" panose="02020603050405020304" pitchFamily="18" charset="0"/>
                <a:cs typeface="Times New Roman" panose="02020603050405020304" pitchFamily="18" charset="0"/>
              </a:rPr>
              <a:t>OSHA Regulation: </a:t>
            </a:r>
            <a:r>
              <a:rPr lang="en-US" altLang="en-US" sz="2400" kern="0" dirty="0" smtClean="0">
                <a:latin typeface="Times New Roman" panose="02020603050405020304" pitchFamily="18" charset="0"/>
                <a:cs typeface="Times New Roman" panose="02020603050405020304" pitchFamily="18" charset="0"/>
                <a:hlinkClick r:id="rId5"/>
              </a:rPr>
              <a:t>1926.1412</a:t>
            </a:r>
            <a:endParaRPr lang="en-US" sz="2400" dirty="0"/>
          </a:p>
        </p:txBody>
      </p:sp>
    </p:spTree>
    <p:extLst>
      <p:ext uri="{BB962C8B-B14F-4D97-AF65-F5344CB8AC3E}">
        <p14:creationId xmlns:p14="http://schemas.microsoft.com/office/powerpoint/2010/main" val="35659501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457200" y="503238"/>
            <a:ext cx="8229600"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Training Modules Overview </a:t>
            </a:r>
            <a:endParaRPr lang="en-US" altLang="en-US" dirty="0" smtClean="0"/>
          </a:p>
        </p:txBody>
      </p:sp>
      <p:sp>
        <p:nvSpPr>
          <p:cNvPr id="25605" name="Content Placeholder 2"/>
          <p:cNvSpPr>
            <a:spLocks noGrp="1"/>
          </p:cNvSpPr>
          <p:nvPr>
            <p:ph idx="1"/>
          </p:nvPr>
        </p:nvSpPr>
        <p:spPr>
          <a:xfrm>
            <a:off x="381000" y="1905000"/>
            <a:ext cx="8382000" cy="3810000"/>
          </a:xfrm>
        </p:spPr>
        <p:txBody>
          <a:bodyPr/>
          <a:lstStyle/>
          <a:p>
            <a:pPr algn="just">
              <a:buClr>
                <a:srgbClr val="3333FF"/>
              </a:buClr>
              <a:buFont typeface="Wingdings" panose="05000000000000000000" pitchFamily="2" charset="2"/>
              <a:buChar char="q"/>
            </a:pPr>
            <a:r>
              <a:rPr lang="en-US" altLang="en-US" sz="2800" dirty="0" smtClean="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Section III: Electrical Incidents in Construction</a:t>
            </a:r>
          </a:p>
          <a:p>
            <a:pPr lvl="1" algn="just">
              <a:buClr>
                <a:srgbClr val="3333FF"/>
              </a:buClr>
              <a:buSzPct val="120000"/>
              <a:buFont typeface="Wingdings" panose="05000000000000000000" pitchFamily="2" charset="2"/>
              <a:buChar char="§"/>
            </a:pPr>
            <a:r>
              <a:rPr lang="en-US" altLang="en-US" sz="2400" dirty="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Contact with Power Lines</a:t>
            </a:r>
          </a:p>
          <a:p>
            <a:pPr lvl="1" algn="just">
              <a:buClr>
                <a:srgbClr val="3333FF"/>
              </a:buClr>
              <a:buFont typeface="Wingdings" panose="05000000000000000000" pitchFamily="2" charset="2"/>
              <a:buChar char="§"/>
            </a:pPr>
            <a:r>
              <a:rPr lang="en-US" altLang="en-US" dirty="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Lack of Ground-Fault Protection</a:t>
            </a:r>
          </a:p>
          <a:p>
            <a:pPr lvl="1" algn="just">
              <a:buClr>
                <a:srgbClr val="3333FF"/>
              </a:buClr>
              <a:buFont typeface="Wingdings" panose="05000000000000000000" pitchFamily="2" charset="2"/>
              <a:buChar char="§"/>
            </a:pPr>
            <a:r>
              <a:rPr lang="en-US" altLang="en-US" dirty="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Path to Ground Missing or Discontinuous</a:t>
            </a:r>
          </a:p>
          <a:p>
            <a:pPr lvl="1" algn="just">
              <a:buClr>
                <a:srgbClr val="3333FF"/>
              </a:buClr>
              <a:buFont typeface="Wingdings" panose="05000000000000000000" pitchFamily="2" charset="2"/>
              <a:buChar char="§"/>
            </a:pPr>
            <a:r>
              <a:rPr lang="en-US" altLang="en-US" dirty="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Equipment Not Used in Manner Prescribed</a:t>
            </a:r>
          </a:p>
          <a:p>
            <a:pPr lvl="1" algn="just">
              <a:buClr>
                <a:srgbClr val="3333FF"/>
              </a:buClr>
              <a:buFont typeface="Wingdings" panose="05000000000000000000" pitchFamily="2" charset="2"/>
              <a:buChar char="§"/>
            </a:pPr>
            <a:r>
              <a:rPr lang="en-US" altLang="en-US" dirty="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Improper Use of Extension or Flexible Cords</a:t>
            </a:r>
            <a:endParaRPr lang="en-US" altLang="en-US" sz="2000" dirty="0">
              <a:latin typeface="Times New Roman" panose="02020603050405020304" pitchFamily="18" charset="0"/>
              <a:cs typeface="Times New Roman" panose="02020603050405020304" pitchFamily="18" charset="0"/>
            </a:endParaRPr>
          </a:p>
          <a:p>
            <a:pPr lvl="1" algn="just">
              <a:buClr>
                <a:srgbClr val="3333FF"/>
              </a:buClr>
              <a:buFont typeface="Wingdings" panose="05000000000000000000" pitchFamily="2" charset="2"/>
              <a:buChar char="§"/>
            </a:pPr>
            <a:r>
              <a:rPr lang="en-US" altLang="en-US" dirty="0" smtClean="0">
                <a:latin typeface="Times New Roman" panose="02020603050405020304" pitchFamily="18" charset="0"/>
                <a:cs typeface="Times New Roman" panose="02020603050405020304" pitchFamily="18" charset="0"/>
              </a:rPr>
              <a:t> Contact with Energized Sources</a:t>
            </a:r>
            <a:endParaRPr lang="en-US" altLang="en-US" sz="3600" dirty="0" smtClean="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a:xfrm>
            <a:off x="7086600" y="6299200"/>
            <a:ext cx="2057400" cy="365125"/>
          </a:xfrm>
        </p:spPr>
        <p:txBody>
          <a:bodyPr>
            <a:normAutofit/>
          </a:bodyPr>
          <a:lstStyle/>
          <a:p>
            <a:fld id="{CE4D45F6-FF50-4BC5-8A2D-899CD8EC2ED8}" type="slidenum">
              <a:rPr lang="en-US" smtClean="0"/>
              <a:t>9</a:t>
            </a:fld>
            <a:endParaRPr lang="en-US" dirty="0"/>
          </a:p>
        </p:txBody>
      </p:sp>
    </p:spTree>
    <p:extLst>
      <p:ext uri="{BB962C8B-B14F-4D97-AF65-F5344CB8AC3E}">
        <p14:creationId xmlns:p14="http://schemas.microsoft.com/office/powerpoint/2010/main" val="3801224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6253" y="884238"/>
            <a:ext cx="8819147"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Inspect Portable Tools and Extension  Cords</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lstStyle/>
          <a:p>
            <a:fld id="{CE4D45F6-FF50-4BC5-8A2D-899CD8EC2ED8}" type="slidenum">
              <a:rPr lang="en-US" smtClean="0"/>
              <a:t>90</a:t>
            </a:fld>
            <a:endParaRPr lang="en-US" dirty="0"/>
          </a:p>
        </p:txBody>
      </p:sp>
      <p:sp>
        <p:nvSpPr>
          <p:cNvPr id="22" name="Rectangle 1"/>
          <p:cNvSpPr>
            <a:spLocks noChangeArrowheads="1"/>
          </p:cNvSpPr>
          <p:nvPr/>
        </p:nvSpPr>
        <p:spPr bwMode="auto">
          <a:xfrm>
            <a:off x="458613" y="1859340"/>
            <a:ext cx="83439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buClr>
                <a:srgbClr val="0000FF"/>
              </a:buClr>
              <a:buFont typeface="Wingdings" panose="05000000000000000000" pitchFamily="2" charset="2"/>
              <a:buChar char="q"/>
            </a:pPr>
            <a:r>
              <a:rPr lang="en-US" altLang="en-US" sz="2800" dirty="0" smtClean="0">
                <a:latin typeface="Times New Roman" panose="02020603050405020304" pitchFamily="18" charset="0"/>
                <a:ea typeface="MS PGothic" panose="020B0600070205080204" pitchFamily="34" charset="-128"/>
              </a:rPr>
              <a:t> </a:t>
            </a:r>
            <a:r>
              <a:rPr lang="en-US" altLang="en-US" sz="3200" dirty="0" smtClean="0">
                <a:latin typeface="Times New Roman" panose="02020603050405020304" pitchFamily="18" charset="0"/>
                <a:ea typeface="MS PGothic" panose="020B0600070205080204" pitchFamily="34" charset="-128"/>
              </a:rPr>
              <a:t>No </a:t>
            </a:r>
            <a:r>
              <a:rPr lang="en-US" altLang="en-US" sz="3200" dirty="0">
                <a:latin typeface="Times New Roman" panose="02020603050405020304" pitchFamily="18" charset="0"/>
                <a:ea typeface="MS PGothic" panose="020B0600070205080204" pitchFamily="34" charset="-128"/>
              </a:rPr>
              <a:t>cords through sharp objects</a:t>
            </a:r>
            <a:endParaRPr lang="en-US" altLang="en-US" sz="3200" dirty="0" smtClean="0">
              <a:latin typeface="Times New Roman" panose="02020603050405020304" pitchFamily="18" charset="0"/>
              <a:ea typeface="MS PGothic" panose="020B0600070205080204" pitchFamily="34" charset="-128"/>
            </a:endParaRPr>
          </a:p>
          <a:p>
            <a:pPr marL="457200" indent="-457200" eaLnBrk="1" hangingPunct="1">
              <a:buClr>
                <a:srgbClr val="0000FF"/>
              </a:buClr>
              <a:buFont typeface="Wingdings" panose="05000000000000000000" pitchFamily="2" charset="2"/>
              <a:buChar char="q"/>
            </a:pPr>
            <a:r>
              <a:rPr lang="en-US" altLang="en-US" sz="2800" dirty="0" smtClean="0">
                <a:latin typeface="Times New Roman" panose="02020603050405020304" pitchFamily="18" charset="0"/>
                <a:ea typeface="MS PGothic" panose="020B0600070205080204" pitchFamily="34" charset="-128"/>
              </a:rPr>
              <a:t> </a:t>
            </a:r>
            <a:r>
              <a:rPr lang="en-US" altLang="en-US" sz="3200" dirty="0" smtClean="0">
                <a:latin typeface="Times New Roman" panose="02020603050405020304" pitchFamily="18" charset="0"/>
                <a:ea typeface="MS PGothic" panose="020B0600070205080204" pitchFamily="34" charset="-128"/>
              </a:rPr>
              <a:t>Keep cords far </a:t>
            </a:r>
            <a:r>
              <a:rPr lang="en-US" altLang="en-US" sz="3200" dirty="0">
                <a:latin typeface="Times New Roman" panose="02020603050405020304" pitchFamily="18" charset="0"/>
                <a:ea typeface="MS PGothic" panose="020B0600070205080204" pitchFamily="34" charset="-128"/>
              </a:rPr>
              <a:t>way from nails, staples, </a:t>
            </a:r>
            <a:r>
              <a:rPr lang="en-US" altLang="en-US" sz="3200" dirty="0" smtClean="0">
                <a:latin typeface="Times New Roman" panose="02020603050405020304" pitchFamily="18" charset="0"/>
                <a:ea typeface="MS PGothic" panose="020B0600070205080204" pitchFamily="34" charset="-128"/>
              </a:rPr>
              <a:t>screws</a:t>
            </a:r>
          </a:p>
          <a:p>
            <a:pPr marL="457200" indent="-457200" eaLnBrk="1" hangingPunct="1">
              <a:buClr>
                <a:srgbClr val="0000FF"/>
              </a:buClr>
              <a:buFont typeface="Wingdings" panose="05000000000000000000" pitchFamily="2" charset="2"/>
              <a:buChar char="q"/>
            </a:pPr>
            <a:r>
              <a:rPr lang="en-US" altLang="en-US" sz="2800" dirty="0">
                <a:latin typeface="Times New Roman" panose="02020603050405020304" pitchFamily="18" charset="0"/>
                <a:ea typeface="MS PGothic" panose="020B0600070205080204" pitchFamily="34" charset="-128"/>
              </a:rPr>
              <a:t> </a:t>
            </a:r>
            <a:r>
              <a:rPr lang="en-US" altLang="en-US" sz="3200" dirty="0" smtClean="0">
                <a:latin typeface="Times New Roman" panose="02020603050405020304" pitchFamily="18" charset="0"/>
                <a:ea typeface="SimSun" panose="02010600030101010101" pitchFamily="2" charset="-122"/>
              </a:rPr>
              <a:t>Do </a:t>
            </a:r>
            <a:r>
              <a:rPr lang="en-US" altLang="en-US" sz="3200" dirty="0">
                <a:latin typeface="Times New Roman" panose="02020603050405020304" pitchFamily="18" charset="0"/>
                <a:ea typeface="SimSun" panose="02010600030101010101" pitchFamily="2" charset="-122"/>
              </a:rPr>
              <a:t>not run extension cords across </a:t>
            </a:r>
            <a:r>
              <a:rPr lang="en-US" altLang="en-US" sz="3200" dirty="0" smtClean="0">
                <a:latin typeface="Times New Roman" panose="02020603050405020304" pitchFamily="18" charset="0"/>
                <a:ea typeface="SimSun" panose="02010600030101010101" pitchFamily="2" charset="-122"/>
              </a:rPr>
              <a:t>walkways</a:t>
            </a:r>
            <a:endParaRPr lang="zh-CN" altLang="en-US" sz="3200" dirty="0">
              <a:latin typeface="Times New Roman" panose="02020603050405020304" pitchFamily="18" charset="0"/>
            </a:endParaRPr>
          </a:p>
        </p:txBody>
      </p:sp>
      <p:pic>
        <p:nvPicPr>
          <p:cNvPr id="29" name="Picture 13" descr="It shows the hazards of extension cords across walkway" title="extension cords across walkways"/>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67400" y="3612079"/>
            <a:ext cx="2721666" cy="3058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17" descr="It shows the location of extension cords across walkways" title="rectangle"/>
          <p:cNvSpPr>
            <a:spLocks noChangeArrowheads="1"/>
          </p:cNvSpPr>
          <p:nvPr/>
        </p:nvSpPr>
        <p:spPr bwMode="auto">
          <a:xfrm rot="20837838">
            <a:off x="6413044" y="4579055"/>
            <a:ext cx="966114" cy="1605026"/>
          </a:xfrm>
          <a:prstGeom prst="roundRect">
            <a:avLst>
              <a:gd name="adj" fmla="val 16667"/>
            </a:avLst>
          </a:prstGeom>
          <a:noFill/>
          <a:ln w="4762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SzPct val="100000"/>
              <a:buFont typeface="Times New Roman" panose="02020603050405020304" pitchFamily="18" charset="0"/>
              <a:buNone/>
            </a:pPr>
            <a:endParaRPr lang="en-US" altLang="en-US" dirty="0">
              <a:cs typeface="Arial" panose="020B0604020202020204" pitchFamily="34" charset="0"/>
            </a:endParaRPr>
          </a:p>
        </p:txBody>
      </p:sp>
      <p:sp>
        <p:nvSpPr>
          <p:cNvPr id="31" name="Rectangle 30"/>
          <p:cNvSpPr/>
          <p:nvPr/>
        </p:nvSpPr>
        <p:spPr>
          <a:xfrm>
            <a:off x="7848600" y="5029200"/>
            <a:ext cx="394332" cy="1569660"/>
          </a:xfrm>
          <a:prstGeom prst="rect">
            <a:avLst/>
          </a:prstGeom>
        </p:spPr>
        <p:txBody>
          <a:bodyPr wrap="squar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pic>
        <p:nvPicPr>
          <p:cNvPr id="32" name="Picture 13" descr="It shows the hazards of cords passing through sharp objects" title="rectangl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7200" y="3573947"/>
            <a:ext cx="4954413" cy="3096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ounded Rectangle 17" descr="It shows cords passing through a nail" title="location of sharper"/>
          <p:cNvSpPr>
            <a:spLocks noChangeArrowheads="1"/>
          </p:cNvSpPr>
          <p:nvPr/>
        </p:nvSpPr>
        <p:spPr bwMode="auto">
          <a:xfrm flipH="1">
            <a:off x="1464424" y="4311776"/>
            <a:ext cx="726986" cy="841523"/>
          </a:xfrm>
          <a:prstGeom prst="roundRect">
            <a:avLst>
              <a:gd name="adj" fmla="val 16667"/>
            </a:avLst>
          </a:prstGeom>
          <a:noFill/>
          <a:ln w="4762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SzPct val="100000"/>
              <a:buFont typeface="Times New Roman" panose="02020603050405020304" pitchFamily="18" charset="0"/>
              <a:buNone/>
            </a:pPr>
            <a:endParaRPr lang="en-US" altLang="en-US" dirty="0">
              <a:cs typeface="Arial" panose="020B0604020202020204" pitchFamily="34" charset="0"/>
            </a:endParaRPr>
          </a:p>
        </p:txBody>
      </p:sp>
      <p:sp>
        <p:nvSpPr>
          <p:cNvPr id="34" name="Rounded Rectangle 17" descr="It shows the location of cords passing through sharp objects" title="location of sharp objects"/>
          <p:cNvSpPr>
            <a:spLocks noChangeArrowheads="1"/>
          </p:cNvSpPr>
          <p:nvPr/>
        </p:nvSpPr>
        <p:spPr bwMode="auto">
          <a:xfrm flipH="1">
            <a:off x="2836024" y="5381568"/>
            <a:ext cx="726986" cy="841523"/>
          </a:xfrm>
          <a:prstGeom prst="roundRect">
            <a:avLst>
              <a:gd name="adj" fmla="val 16667"/>
            </a:avLst>
          </a:prstGeom>
          <a:noFill/>
          <a:ln w="4762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SzPct val="100000"/>
              <a:buFont typeface="Times New Roman" panose="02020603050405020304" pitchFamily="18" charset="0"/>
              <a:buNone/>
            </a:pPr>
            <a:endParaRPr lang="en-US" altLang="en-US" dirty="0">
              <a:cs typeface="Arial" panose="020B0604020202020204" pitchFamily="34" charset="0"/>
            </a:endParaRPr>
          </a:p>
        </p:txBody>
      </p:sp>
      <p:sp>
        <p:nvSpPr>
          <p:cNvPr id="35" name="Rectangle 34"/>
          <p:cNvSpPr/>
          <p:nvPr/>
        </p:nvSpPr>
        <p:spPr>
          <a:xfrm>
            <a:off x="489038" y="3707646"/>
            <a:ext cx="970624" cy="1569660"/>
          </a:xfrm>
          <a:prstGeom prst="rect">
            <a:avLst/>
          </a:prstGeom>
        </p:spPr>
        <p:txBody>
          <a:bodyPr wrap="squar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
        <p:nvSpPr>
          <p:cNvPr id="36" name="Rectangle 35"/>
          <p:cNvSpPr/>
          <p:nvPr/>
        </p:nvSpPr>
        <p:spPr>
          <a:xfrm>
            <a:off x="3905913" y="5229700"/>
            <a:ext cx="970624" cy="1569660"/>
          </a:xfrm>
          <a:prstGeom prst="rect">
            <a:avLst/>
          </a:prstGeom>
        </p:spPr>
        <p:txBody>
          <a:bodyPr wrap="squar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
        <p:nvSpPr>
          <p:cNvPr id="14" name="Rectangle 13"/>
          <p:cNvSpPr/>
          <p:nvPr/>
        </p:nvSpPr>
        <p:spPr>
          <a:xfrm>
            <a:off x="5302026" y="1445428"/>
            <a:ext cx="3765774" cy="461665"/>
          </a:xfrm>
          <a:prstGeom prst="rect">
            <a:avLst/>
          </a:prstGeom>
        </p:spPr>
        <p:txBody>
          <a:bodyPr wrap="none">
            <a:spAutoFit/>
          </a:bodyPr>
          <a:lstStyle/>
          <a:p>
            <a:r>
              <a:rPr lang="en-US" altLang="en-US" sz="2400" kern="0" dirty="0" smtClean="0">
                <a:latin typeface="Times New Roman" panose="02020603050405020304" pitchFamily="18" charset="0"/>
                <a:cs typeface="Times New Roman" panose="02020603050405020304" pitchFamily="18" charset="0"/>
              </a:rPr>
              <a:t>OSHA Regulation: </a:t>
            </a:r>
            <a:r>
              <a:rPr lang="en-US" altLang="en-US" sz="2400" kern="0" dirty="0" smtClean="0">
                <a:latin typeface="Times New Roman" panose="02020603050405020304" pitchFamily="18" charset="0"/>
                <a:cs typeface="Times New Roman" panose="02020603050405020304" pitchFamily="18" charset="0"/>
                <a:hlinkClick r:id="rId5"/>
              </a:rPr>
              <a:t>1926.416</a:t>
            </a:r>
            <a:endParaRPr lang="en-US" sz="2400" dirty="0"/>
          </a:p>
        </p:txBody>
      </p:sp>
    </p:spTree>
    <p:extLst>
      <p:ext uri="{BB962C8B-B14F-4D97-AF65-F5344CB8AC3E}">
        <p14:creationId xmlns:p14="http://schemas.microsoft.com/office/powerpoint/2010/main" val="312341011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6253" y="884238"/>
            <a:ext cx="8819147"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Inspect Portable Tools and Extension  Cords </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lstStyle/>
          <a:p>
            <a:fld id="{CE4D45F6-FF50-4BC5-8A2D-899CD8EC2ED8}" type="slidenum">
              <a:rPr lang="en-US" smtClean="0"/>
              <a:t>91</a:t>
            </a:fld>
            <a:endParaRPr lang="en-US" dirty="0"/>
          </a:p>
        </p:txBody>
      </p:sp>
      <p:pic>
        <p:nvPicPr>
          <p:cNvPr id="14" name="Picture 2" descr="It shows how an AWG look like" title="AW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52400" y="3152825"/>
            <a:ext cx="3124200" cy="320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5" name="Group 5" descr="It is a table showing the information of AWG, rating, and typical usage" title="AWG vs. rating and usage"/>
          <p:cNvGraphicFramePr>
            <a:graphicFrameLocks noGrp="1"/>
          </p:cNvGraphicFramePr>
          <p:nvPr>
            <p:extLst>
              <p:ext uri="{D42A27DB-BD31-4B8C-83A1-F6EECF244321}">
                <p14:modId xmlns:p14="http://schemas.microsoft.com/office/powerpoint/2010/main" val="517841382"/>
              </p:ext>
            </p:extLst>
          </p:nvPr>
        </p:nvGraphicFramePr>
        <p:xfrm>
          <a:off x="3505200" y="2543225"/>
          <a:ext cx="5486400" cy="3705175"/>
        </p:xfrm>
        <a:graphic>
          <a:graphicData uri="http://schemas.openxmlformats.org/drawingml/2006/table">
            <a:tbl>
              <a:tblPr firstRow="1"/>
              <a:tblGrid>
                <a:gridCol w="1005827">
                  <a:extLst>
                    <a:ext uri="{9D8B030D-6E8A-4147-A177-3AD203B41FA5}">
                      <a16:colId xmlns:a16="http://schemas.microsoft.com/office/drawing/2014/main" val="1462568217"/>
                    </a:ext>
                  </a:extLst>
                </a:gridCol>
                <a:gridCol w="1580586">
                  <a:extLst>
                    <a:ext uri="{9D8B030D-6E8A-4147-A177-3AD203B41FA5}">
                      <a16:colId xmlns:a16="http://schemas.microsoft.com/office/drawing/2014/main" val="654433978"/>
                    </a:ext>
                  </a:extLst>
                </a:gridCol>
                <a:gridCol w="2899987">
                  <a:extLst>
                    <a:ext uri="{9D8B030D-6E8A-4147-A177-3AD203B41FA5}">
                      <a16:colId xmlns:a16="http://schemas.microsoft.com/office/drawing/2014/main" val="1034729807"/>
                    </a:ext>
                  </a:extLst>
                </a:gridCol>
              </a:tblGrid>
              <a:tr h="914314">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400" b="1" i="0" u="none" strike="noStrike" cap="none" normalizeH="0" baseline="0" dirty="0" smtClean="0">
                          <a:ln>
                            <a:noFill/>
                          </a:ln>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AWG</a:t>
                      </a:r>
                    </a:p>
                  </a:txBody>
                  <a:tcPr marL="90001" marR="90001" marT="172499" marB="4677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400" b="1" i="0" u="none" strike="noStrike" cap="none" normalizeH="0" baseline="0" dirty="0" smtClean="0">
                          <a:ln>
                            <a:noFill/>
                          </a:ln>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Electrical Current Rating</a:t>
                      </a:r>
                    </a:p>
                  </a:txBody>
                  <a:tcPr marL="90001" marR="90001" marT="172499" marB="4677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tc>
                  <a:txBody>
                    <a:bodyPr/>
                    <a:lstStyle>
                      <a:lvl1pPr>
                        <a:spcBef>
                          <a:spcPts val="8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5pPr>
                      <a:lvl6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6pPr>
                      <a:lvl7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7pPr>
                      <a:lvl8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8pPr>
                      <a:lvl9pPr indent="-228600" defTabSz="457200" eaLnBrk="0" fontAlgn="base" hangingPunct="0">
                        <a:spcBef>
                          <a:spcPts val="500"/>
                        </a:spcBef>
                        <a:spcAft>
                          <a:spcPct val="0"/>
                        </a:spcAft>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Calibri" panose="020F0502020204030204" pitchFamily="34" charset="0"/>
                          <a:ea typeface="AR PL UMing HK" charset="0"/>
                          <a:cs typeface="AR PL UMing HK" charset="0"/>
                        </a:defRPr>
                      </a:lvl9pPr>
                    </a:lstStyle>
                    <a:p>
                      <a:pPr marL="0" marR="0" lvl="0" indent="0" algn="ctr" defTabSz="457200" rtl="0" eaLnBrk="1" fontAlgn="base" latinLnBrk="0" hangingPunct="1">
                        <a:lnSpc>
                          <a:spcPct val="76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kumimoji="0" lang="en-US" altLang="en-US" sz="2400" b="1" i="0" u="none" strike="noStrike" cap="none" normalizeH="0" baseline="0" dirty="0" smtClean="0">
                          <a:ln>
                            <a:noFill/>
                          </a:ln>
                          <a:solidFill>
                            <a:srgbClr val="000000"/>
                          </a:solidFill>
                          <a:effectLst/>
                          <a:latin typeface="Times New Roman" panose="02020603050405020304" pitchFamily="18" charset="0"/>
                          <a:ea typeface="MS PGothic" panose="020B0600070205080204" pitchFamily="34" charset="-128"/>
                          <a:cs typeface="Times New Roman" panose="02020603050405020304" pitchFamily="18" charset="0"/>
                        </a:rPr>
                        <a:t>Typical Usage</a:t>
                      </a:r>
                    </a:p>
                  </a:txBody>
                  <a:tcPr marL="90001" marR="90001" marT="172499" marB="4677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9646"/>
                    </a:solidFill>
                  </a:tcPr>
                </a:tc>
                <a:extLst>
                  <a:ext uri="{0D108BD9-81ED-4DB2-BD59-A6C34878D82A}">
                    <a16:rowId xmlns:a16="http://schemas.microsoft.com/office/drawing/2014/main" val="642407261"/>
                  </a:ext>
                </a:extLst>
              </a:tr>
              <a:tr h="365823">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16</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13 A</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Extension cords</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54442803"/>
                  </a:ext>
                </a:extLst>
              </a:tr>
              <a:tr h="369938">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12</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20 A</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Small appliances</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79900000"/>
                  </a:ext>
                </a:extLst>
              </a:tr>
              <a:tr h="640180">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10</a:t>
                      </a:r>
                      <a:endParaRPr kumimoji="0" lang="en-US" altLang="en-US" sz="3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30 A</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Window HVAC, clothes dryers</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468515047"/>
                  </a:ext>
                </a:extLst>
              </a:tr>
              <a:tr h="365823">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8</a:t>
                      </a:r>
                      <a:endParaRPr kumimoji="0" lang="en-US" altLang="en-US" sz="3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40 A</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Central HVAC</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606703471"/>
                  </a:ext>
                </a:extLst>
              </a:tr>
              <a:tr h="365823">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6</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55 A</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ts val="800"/>
                        </a:spcBef>
                        <a:buSzPct val="100000"/>
                        <a:buFont typeface="Times New Roman" panose="02020603050405020304" pitchFamily="18" charset="0"/>
                        <a:defRPr sz="2800">
                          <a:solidFill>
                            <a:srgbClr val="000000"/>
                          </a:solidFill>
                          <a:latin typeface="Calibri" panose="020F0502020204030204" pitchFamily="34" charset="0"/>
                          <a:ea typeface="AR PL UMing HK" charset="0"/>
                          <a:cs typeface="AR PL UMing HK" charset="0"/>
                        </a:defRPr>
                      </a:lvl1pPr>
                      <a:lvl2pPr marL="457200">
                        <a:spcBef>
                          <a:spcPts val="700"/>
                        </a:spcBef>
                        <a:buSzPct val="100000"/>
                        <a:buFont typeface="Times New Roman" panose="02020603050405020304" pitchFamily="18" charset="0"/>
                        <a:defRPr sz="2400">
                          <a:solidFill>
                            <a:srgbClr val="000000"/>
                          </a:solidFill>
                          <a:latin typeface="Calibri" panose="020F0502020204030204" pitchFamily="34" charset="0"/>
                          <a:ea typeface="AR PL UMing HK" charset="0"/>
                          <a:cs typeface="AR PL UMing HK" charset="0"/>
                        </a:defRPr>
                      </a:lvl2pPr>
                      <a:lvl3pPr marL="914400">
                        <a:spcBef>
                          <a:spcPts val="600"/>
                        </a:spcBef>
                        <a:buSzPct val="100000"/>
                        <a:buFont typeface="Times New Roman" panose="02020603050405020304" pitchFamily="18" charset="0"/>
                        <a:defRPr sz="2000">
                          <a:solidFill>
                            <a:srgbClr val="000000"/>
                          </a:solidFill>
                          <a:latin typeface="Calibri" panose="020F0502020204030204" pitchFamily="34" charset="0"/>
                          <a:ea typeface="AR PL UMing HK" charset="0"/>
                          <a:cs typeface="AR PL UMing HK" charset="0"/>
                        </a:defRPr>
                      </a:lvl3pPr>
                      <a:lvl4pPr marL="13716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4pPr>
                      <a:lvl5pPr marL="1828800">
                        <a:spcBef>
                          <a:spcPts val="500"/>
                        </a:spcBef>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5pPr>
                      <a:lvl6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6pPr>
                      <a:lvl7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7pPr>
                      <a:lvl8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8pPr>
                      <a:lvl9pPr indent="-228600" eaLnBrk="0" fontAlgn="base" hangingPunct="0">
                        <a:spcBef>
                          <a:spcPts val="500"/>
                        </a:spcBef>
                        <a:spcAft>
                          <a:spcPct val="0"/>
                        </a:spcAft>
                        <a:buSzPct val="100000"/>
                        <a:buFont typeface="Times New Roman" panose="02020603050405020304" pitchFamily="18" charset="0"/>
                        <a:defRPr>
                          <a:solidFill>
                            <a:srgbClr val="000000"/>
                          </a:solidFill>
                          <a:latin typeface="Calibri" panose="020F0502020204030204" pitchFamily="34" charset="0"/>
                          <a:ea typeface="AR PL UMing HK" charset="0"/>
                          <a:cs typeface="AR PL UMing HK"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n-US" altLang="en-US" sz="2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Electric Furnace</a:t>
                      </a:r>
                    </a:p>
                  </a:txBody>
                  <a:tcPr marT="45733" marB="45733"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6305970"/>
                  </a:ext>
                </a:extLst>
              </a:tr>
            </a:tbl>
          </a:graphicData>
        </a:graphic>
      </p:graphicFrame>
      <p:sp>
        <p:nvSpPr>
          <p:cNvPr id="16" name="Rectangle 2"/>
          <p:cNvSpPr>
            <a:spLocks noChangeArrowheads="1"/>
          </p:cNvSpPr>
          <p:nvPr/>
        </p:nvSpPr>
        <p:spPr bwMode="auto">
          <a:xfrm>
            <a:off x="152400" y="1894513"/>
            <a:ext cx="8915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eaLnBrk="1" hangingPunct="1">
              <a:buClr>
                <a:srgbClr val="0000FF"/>
              </a:buClr>
              <a:buFont typeface="Wingdings" panose="05000000000000000000" pitchFamily="2" charset="2"/>
              <a:buChar char="q"/>
            </a:pPr>
            <a:r>
              <a:rPr lang="en-US" altLang="en-US" sz="2800" b="1" dirty="0" smtClean="0">
                <a:latin typeface="Times New Roman" panose="02020603050405020304" pitchFamily="18" charset="0"/>
                <a:cs typeface="Times New Roman" panose="02020603050405020304" pitchFamily="18" charset="0"/>
              </a:rPr>
              <a:t> </a:t>
            </a:r>
            <a:r>
              <a:rPr lang="en-US" altLang="en-US" sz="3200" dirty="0" smtClean="0">
                <a:latin typeface="Times New Roman" panose="02020603050405020304" pitchFamily="18" charset="0"/>
                <a:cs typeface="Times New Roman" panose="02020603050405020304" pitchFamily="18" charset="0"/>
              </a:rPr>
              <a:t>American wire gauge (AWG) measures wire size or diameter</a:t>
            </a:r>
            <a:endParaRPr lang="en-US" alt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889887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6253" y="884238"/>
            <a:ext cx="8819147"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Inspect Portable Tools and Extension Cords  </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lstStyle/>
          <a:p>
            <a:fld id="{CE4D45F6-FF50-4BC5-8A2D-899CD8EC2ED8}" type="slidenum">
              <a:rPr lang="en-US" smtClean="0"/>
              <a:t>92</a:t>
            </a:fld>
            <a:endParaRPr lang="en-US" dirty="0"/>
          </a:p>
        </p:txBody>
      </p:sp>
      <p:sp>
        <p:nvSpPr>
          <p:cNvPr id="7" name="Rectangle 1"/>
          <p:cNvSpPr>
            <a:spLocks noChangeArrowheads="1"/>
          </p:cNvSpPr>
          <p:nvPr/>
        </p:nvSpPr>
        <p:spPr bwMode="auto">
          <a:xfrm>
            <a:off x="258013" y="1832720"/>
            <a:ext cx="443262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eaLnBrk="1" hangingPunct="1">
              <a:buClr>
                <a:srgbClr val="0000FF"/>
              </a:buClr>
              <a:buFont typeface="Wingdings" panose="05000000000000000000" pitchFamily="2" charset="2"/>
              <a:buChar char="q"/>
            </a:pPr>
            <a:r>
              <a:rPr lang="en-US" altLang="en-US" sz="2800" dirty="0" smtClean="0">
                <a:latin typeface="Times New Roman" panose="02020603050405020304" pitchFamily="18" charset="0"/>
                <a:ea typeface="MS PGothic" panose="020B0600070205080204" pitchFamily="34" charset="-128"/>
              </a:rPr>
              <a:t> </a:t>
            </a:r>
            <a:r>
              <a:rPr lang="en-US" altLang="en-US" sz="3200" dirty="0" smtClean="0">
                <a:latin typeface="Times New Roman" panose="02020603050405020304" pitchFamily="18" charset="0"/>
                <a:ea typeface="MS PGothic" panose="020B0600070205080204" pitchFamily="34" charset="-128"/>
              </a:rPr>
              <a:t>Choose </a:t>
            </a:r>
            <a:r>
              <a:rPr lang="en-US" altLang="en-US" sz="3200" dirty="0">
                <a:latin typeface="Times New Roman" panose="02020603050405020304" pitchFamily="18" charset="0"/>
                <a:ea typeface="MS PGothic" panose="020B0600070205080204" pitchFamily="34" charset="-128"/>
              </a:rPr>
              <a:t>right wire </a:t>
            </a:r>
            <a:r>
              <a:rPr lang="en-US" altLang="en-US" sz="3200" dirty="0" smtClean="0">
                <a:latin typeface="Times New Roman" panose="02020603050405020304" pitchFamily="18" charset="0"/>
                <a:ea typeface="MS PGothic" panose="020B0600070205080204" pitchFamily="34" charset="-128"/>
              </a:rPr>
              <a:t>size</a:t>
            </a:r>
            <a:endParaRPr lang="en-US" altLang="en-US" sz="3200" dirty="0">
              <a:latin typeface="Times New Roman" panose="02020603050405020304" pitchFamily="18" charset="0"/>
              <a:ea typeface="MS PGothic" panose="020B0600070205080204" pitchFamily="34" charset="-128"/>
            </a:endParaRPr>
          </a:p>
        </p:txBody>
      </p:sp>
      <p:sp>
        <p:nvSpPr>
          <p:cNvPr id="8" name="Rounded Rectangle 5"/>
          <p:cNvSpPr>
            <a:spLocks noChangeArrowheads="1"/>
          </p:cNvSpPr>
          <p:nvPr/>
        </p:nvSpPr>
        <p:spPr bwMode="auto">
          <a:xfrm>
            <a:off x="3276600" y="2569895"/>
            <a:ext cx="3124200" cy="538163"/>
          </a:xfrm>
          <a:prstGeom prst="roundRect">
            <a:avLst>
              <a:gd name="adj" fmla="val 16667"/>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eaLnBrk="1" hangingPunct="1">
              <a:buSzPct val="100000"/>
              <a:buFont typeface="Times New Roman" panose="02020603050405020304" pitchFamily="18" charset="0"/>
              <a:buNone/>
            </a:pPr>
            <a:r>
              <a:rPr lang="en-US" altLang="en-US" sz="3200" dirty="0" smtClean="0">
                <a:latin typeface="Times New Roman" panose="02020603050405020304" pitchFamily="18" charset="0"/>
                <a:cs typeface="Times New Roman" panose="02020603050405020304" pitchFamily="18" charset="0"/>
              </a:rPr>
              <a:t>Under-sized </a:t>
            </a:r>
            <a:r>
              <a:rPr lang="en-US" altLang="en-US" sz="3200" dirty="0">
                <a:latin typeface="Times New Roman" panose="02020603050405020304" pitchFamily="18" charset="0"/>
                <a:cs typeface="Times New Roman" panose="02020603050405020304" pitchFamily="18" charset="0"/>
              </a:rPr>
              <a:t>wire</a:t>
            </a:r>
          </a:p>
        </p:txBody>
      </p:sp>
      <p:sp>
        <p:nvSpPr>
          <p:cNvPr id="11" name="Down Arrow 10" descr="It shows what happends next" title="arrow"/>
          <p:cNvSpPr/>
          <p:nvPr/>
        </p:nvSpPr>
        <p:spPr bwMode="auto">
          <a:xfrm>
            <a:off x="4751388" y="3198649"/>
            <a:ext cx="201612" cy="457200"/>
          </a:xfrm>
          <a:prstGeom prst="downArrow">
            <a:avLst/>
          </a:prstGeom>
          <a:solidFill>
            <a:srgbClr val="00B8FF"/>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a:lstStyle/>
          <a:p>
            <a:pPr eaLnBrk="1" fontAlgn="auto" hangingPunct="1">
              <a:spcBef>
                <a:spcPts val="0"/>
              </a:spcBef>
              <a:spcAft>
                <a:spcPts val="0"/>
              </a:spcAft>
              <a:buFont typeface="Arial" panose="020B0604020202020204" pitchFamily="34" charset="0"/>
              <a:buNone/>
              <a:defRPr/>
            </a:pPr>
            <a:endParaRPr lang="en-US" altLang="en-US" sz="2800" dirty="0">
              <a:latin typeface="+mn-lt"/>
            </a:endParaRPr>
          </a:p>
        </p:txBody>
      </p:sp>
      <p:sp>
        <p:nvSpPr>
          <p:cNvPr id="12" name="Down Arrow 11" descr="It shows what happends next" title="arrow"/>
          <p:cNvSpPr/>
          <p:nvPr/>
        </p:nvSpPr>
        <p:spPr bwMode="auto">
          <a:xfrm>
            <a:off x="4751388" y="4366557"/>
            <a:ext cx="201612" cy="457200"/>
          </a:xfrm>
          <a:prstGeom prst="downArrow">
            <a:avLst/>
          </a:prstGeom>
          <a:solidFill>
            <a:srgbClr val="00B8FF"/>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a:lstStyle/>
          <a:p>
            <a:pPr eaLnBrk="1" fontAlgn="auto" hangingPunct="1">
              <a:spcBef>
                <a:spcPts val="0"/>
              </a:spcBef>
              <a:spcAft>
                <a:spcPts val="0"/>
              </a:spcAft>
              <a:buFont typeface="Arial" panose="020B0604020202020204" pitchFamily="34" charset="0"/>
              <a:buNone/>
              <a:defRPr/>
            </a:pPr>
            <a:endParaRPr lang="en-US" altLang="en-US" sz="2800" dirty="0">
              <a:latin typeface="+mn-lt"/>
            </a:endParaRPr>
          </a:p>
        </p:txBody>
      </p:sp>
      <p:sp>
        <p:nvSpPr>
          <p:cNvPr id="13" name="Rounded Rectangle 5"/>
          <p:cNvSpPr>
            <a:spLocks noChangeArrowheads="1"/>
          </p:cNvSpPr>
          <p:nvPr/>
        </p:nvSpPr>
        <p:spPr bwMode="auto">
          <a:xfrm>
            <a:off x="2895599" y="3729037"/>
            <a:ext cx="3922125" cy="538163"/>
          </a:xfrm>
          <a:prstGeom prst="roundRect">
            <a:avLst>
              <a:gd name="adj" fmla="val 16667"/>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eaLnBrk="1" hangingPunct="1">
              <a:buSzPct val="100000"/>
              <a:buFont typeface="Times New Roman" panose="02020603050405020304" pitchFamily="18" charset="0"/>
              <a:buNone/>
            </a:pPr>
            <a:r>
              <a:rPr lang="en-US" altLang="en-US" sz="3200" dirty="0" smtClean="0">
                <a:latin typeface="Times New Roman" panose="02020603050405020304" pitchFamily="18" charset="0"/>
                <a:cs typeface="Times New Roman" panose="02020603050405020304" pitchFamily="18" charset="0"/>
              </a:rPr>
              <a:t>Excessive power </a:t>
            </a:r>
            <a:r>
              <a:rPr lang="en-US" altLang="en-US" sz="3200" dirty="0">
                <a:latin typeface="Times New Roman" panose="02020603050405020304" pitchFamily="18" charset="0"/>
                <a:cs typeface="Times New Roman" panose="02020603050405020304" pitchFamily="18" charset="0"/>
              </a:rPr>
              <a:t>l</a:t>
            </a:r>
            <a:r>
              <a:rPr lang="en-US" altLang="en-US" sz="3200" dirty="0" smtClean="0">
                <a:latin typeface="Times New Roman" panose="02020603050405020304" pitchFamily="18" charset="0"/>
                <a:cs typeface="Times New Roman" panose="02020603050405020304" pitchFamily="18" charset="0"/>
              </a:rPr>
              <a:t>oss</a:t>
            </a:r>
            <a:endParaRPr lang="en-US" altLang="en-US" sz="2800" dirty="0">
              <a:latin typeface="Times New Roman" panose="02020603050405020304" pitchFamily="18" charset="0"/>
              <a:cs typeface="Times New Roman" panose="02020603050405020304" pitchFamily="18" charset="0"/>
            </a:endParaRPr>
          </a:p>
        </p:txBody>
      </p:sp>
      <p:sp>
        <p:nvSpPr>
          <p:cNvPr id="17" name="Rounded Rectangle 5"/>
          <p:cNvSpPr>
            <a:spLocks noChangeArrowheads="1"/>
          </p:cNvSpPr>
          <p:nvPr/>
        </p:nvSpPr>
        <p:spPr bwMode="auto">
          <a:xfrm>
            <a:off x="1981200" y="4906643"/>
            <a:ext cx="5791199" cy="538163"/>
          </a:xfrm>
          <a:prstGeom prst="roundRect">
            <a:avLst>
              <a:gd name="adj" fmla="val 16667"/>
            </a:avLst>
          </a:prstGeom>
          <a:noFill/>
          <a:ln w="1587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algn="ctr" eaLnBrk="1" hangingPunct="1">
              <a:buSzPct val="100000"/>
              <a:buFont typeface="Times New Roman" panose="02020603050405020304" pitchFamily="18" charset="0"/>
              <a:buNone/>
            </a:pPr>
            <a:r>
              <a:rPr lang="en-US" altLang="en-US" sz="3200" dirty="0" smtClean="0">
                <a:latin typeface="Times New Roman" panose="02020603050405020304" pitchFamily="18" charset="0"/>
                <a:cs typeface="Times New Roman" panose="02020603050405020304" pitchFamily="18" charset="0"/>
              </a:rPr>
              <a:t>Temperature heats up for fire risk </a:t>
            </a:r>
            <a:endParaRPr lang="en-US" altLang="en-US" sz="2800" dirty="0">
              <a:latin typeface="Times New Roman" panose="02020603050405020304" pitchFamily="18" charset="0"/>
              <a:cs typeface="Times New Roman" panose="02020603050405020304" pitchFamily="18" charset="0"/>
            </a:endParaRPr>
          </a:p>
        </p:txBody>
      </p:sp>
      <p:pic>
        <p:nvPicPr>
          <p:cNvPr id="18" name="Picture 17" descr="It means a fire risk may occur" title="fire risk"/>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68595" y="5555233"/>
            <a:ext cx="568809" cy="997967"/>
          </a:xfrm>
          <a:prstGeom prst="rect">
            <a:avLst/>
          </a:prstGeom>
        </p:spPr>
      </p:pic>
      <p:sp>
        <p:nvSpPr>
          <p:cNvPr id="14" name="Rectangle 13"/>
          <p:cNvSpPr/>
          <p:nvPr/>
        </p:nvSpPr>
        <p:spPr>
          <a:xfrm>
            <a:off x="5237404" y="5782321"/>
            <a:ext cx="3765774" cy="461665"/>
          </a:xfrm>
          <a:prstGeom prst="rect">
            <a:avLst/>
          </a:prstGeom>
        </p:spPr>
        <p:txBody>
          <a:bodyPr wrap="none">
            <a:spAutoFit/>
          </a:bodyPr>
          <a:lstStyle/>
          <a:p>
            <a:r>
              <a:rPr lang="en-US" altLang="en-US" sz="2400" kern="0" dirty="0" smtClean="0">
                <a:latin typeface="Times New Roman" panose="02020603050405020304" pitchFamily="18" charset="0"/>
                <a:cs typeface="Times New Roman" panose="02020603050405020304" pitchFamily="18" charset="0"/>
              </a:rPr>
              <a:t>OSHA Regulation: </a:t>
            </a:r>
            <a:r>
              <a:rPr lang="en-US" altLang="en-US" sz="2400" kern="0" dirty="0" smtClean="0">
                <a:latin typeface="Times New Roman" panose="02020603050405020304" pitchFamily="18" charset="0"/>
                <a:cs typeface="Times New Roman" panose="02020603050405020304" pitchFamily="18" charset="0"/>
                <a:hlinkClick r:id="rId4"/>
              </a:rPr>
              <a:t>1926.405</a:t>
            </a:r>
            <a:endParaRPr lang="en-US" sz="2400" dirty="0"/>
          </a:p>
        </p:txBody>
      </p:sp>
      <p:sp>
        <p:nvSpPr>
          <p:cNvPr id="15" name="Rectangle 2"/>
          <p:cNvSpPr>
            <a:spLocks noChangeArrowheads="1"/>
          </p:cNvSpPr>
          <p:nvPr/>
        </p:nvSpPr>
        <p:spPr bwMode="auto">
          <a:xfrm>
            <a:off x="61965" y="5768381"/>
            <a:ext cx="468942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a:buClr>
                <a:srgbClr val="0000FF"/>
              </a:buClr>
              <a:buFont typeface="Wingdings" panose="05000000000000000000" pitchFamily="2" charset="2"/>
              <a:buChar char="q"/>
            </a:pPr>
            <a:r>
              <a:rPr lang="en-US" sz="2800" dirty="0" smtClean="0">
                <a:latin typeface="Times New Roman" panose="02020603050405020304" pitchFamily="18" charset="0"/>
                <a:cs typeface="Times New Roman" panose="02020603050405020304" pitchFamily="18" charset="0"/>
              </a:rPr>
              <a:t>Do not overload the socket</a:t>
            </a:r>
            <a:endParaRPr lang="en-US" alt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368692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6253" y="884238"/>
            <a:ext cx="8819147"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  Inspect Portable Tools and Extension Cords</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lstStyle/>
          <a:p>
            <a:fld id="{CE4D45F6-FF50-4BC5-8A2D-899CD8EC2ED8}" type="slidenum">
              <a:rPr lang="en-US" smtClean="0"/>
              <a:t>93</a:t>
            </a:fld>
            <a:endParaRPr lang="en-US" dirty="0"/>
          </a:p>
        </p:txBody>
      </p:sp>
      <p:sp>
        <p:nvSpPr>
          <p:cNvPr id="8" name="Rectangle 2"/>
          <p:cNvSpPr>
            <a:spLocks noChangeArrowheads="1"/>
          </p:cNvSpPr>
          <p:nvPr/>
        </p:nvSpPr>
        <p:spPr bwMode="auto">
          <a:xfrm>
            <a:off x="152400" y="1828800"/>
            <a:ext cx="89154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eaLnBrk="1" hangingPunct="1">
              <a:buClr>
                <a:srgbClr val="0000FF"/>
              </a:buClr>
              <a:buFont typeface="Wingdings" panose="05000000000000000000" pitchFamily="2" charset="2"/>
              <a:buChar char="q"/>
            </a:pPr>
            <a:r>
              <a:rPr lang="en-US" altLang="en-US" sz="2800" dirty="0" smtClean="0">
                <a:latin typeface="Times New Roman" panose="02020603050405020304" pitchFamily="18" charset="0"/>
                <a:cs typeface="Times New Roman" panose="02020603050405020304" pitchFamily="18" charset="0"/>
              </a:rPr>
              <a:t> </a:t>
            </a:r>
            <a:r>
              <a:rPr lang="en-US" altLang="en-US" sz="3200" dirty="0" smtClean="0">
                <a:latin typeface="Times New Roman" panose="02020603050405020304" pitchFamily="18" charset="0"/>
                <a:cs typeface="Times New Roman" panose="02020603050405020304" pitchFamily="18" charset="0"/>
              </a:rPr>
              <a:t>OSHA requires </a:t>
            </a:r>
            <a:r>
              <a:rPr lang="en-US" altLang="en-US" sz="3200" dirty="0">
                <a:latin typeface="Times New Roman" panose="02020603050405020304" pitchFamily="18" charset="0"/>
                <a:cs typeface="Times New Roman" panose="02020603050405020304" pitchFamily="18" charset="0"/>
              </a:rPr>
              <a:t>flexible cords to be rated for hard or extra-hard</a:t>
            </a:r>
            <a:endParaRPr lang="en-US" altLang="en-US" sz="2400" dirty="0"/>
          </a:p>
        </p:txBody>
      </p:sp>
      <p:pic>
        <p:nvPicPr>
          <p:cNvPr id="11" name="Picture 3" descr="It is a picture of flexible cords with rating information" title="flexible cords"/>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17975" y="3032078"/>
            <a:ext cx="2971800" cy="2454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4"/>
          <p:cNvSpPr>
            <a:spLocks noChangeArrowheads="1"/>
          </p:cNvSpPr>
          <p:nvPr/>
        </p:nvSpPr>
        <p:spPr bwMode="auto">
          <a:xfrm>
            <a:off x="3303648" y="3155139"/>
            <a:ext cx="523075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r>
              <a:rPr lang="en-US" altLang="en-US" sz="3200" dirty="0">
                <a:latin typeface="Times New Roman" panose="02020603050405020304" pitchFamily="18" charset="0"/>
                <a:cs typeface="Times New Roman" panose="02020603050405020304" pitchFamily="18" charset="0"/>
              </a:rPr>
              <a:t>Hard codes: S, ST, SO, STO, SJ, SJO, SJTO</a:t>
            </a:r>
          </a:p>
        </p:txBody>
      </p:sp>
      <p:sp>
        <p:nvSpPr>
          <p:cNvPr id="13" name="Rounded Rectangle 17" descr="It shows the location of hard codes" title="hard codes"/>
          <p:cNvSpPr>
            <a:spLocks noChangeArrowheads="1"/>
          </p:cNvSpPr>
          <p:nvPr/>
        </p:nvSpPr>
        <p:spPr bwMode="auto">
          <a:xfrm rot="249465">
            <a:off x="2165855" y="4162282"/>
            <a:ext cx="457200" cy="390525"/>
          </a:xfrm>
          <a:prstGeom prst="roundRect">
            <a:avLst>
              <a:gd name="adj" fmla="val 16667"/>
            </a:avLst>
          </a:prstGeom>
          <a:noFill/>
          <a:ln w="47625">
            <a:solidFill>
              <a:srgbClr val="FF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SzPct val="100000"/>
              <a:buFont typeface="Times New Roman" panose="02020603050405020304" pitchFamily="18" charset="0"/>
              <a:buNone/>
            </a:pPr>
            <a:endParaRPr lang="en-US" altLang="en-US" dirty="0">
              <a:cs typeface="Arial" panose="020B0604020202020204" pitchFamily="34" charset="0"/>
            </a:endParaRPr>
          </a:p>
        </p:txBody>
      </p:sp>
      <p:cxnSp>
        <p:nvCxnSpPr>
          <p:cNvPr id="17" name="Straight Arrow Connector 4" descr="It shows the information meaning of hard codes" title="arrow"/>
          <p:cNvCxnSpPr>
            <a:cxnSpLocks noChangeShapeType="1"/>
          </p:cNvCxnSpPr>
          <p:nvPr/>
        </p:nvCxnSpPr>
        <p:spPr bwMode="auto">
          <a:xfrm flipV="1">
            <a:off x="2564761" y="3512807"/>
            <a:ext cx="701064" cy="633414"/>
          </a:xfrm>
          <a:prstGeom prst="straightConnector1">
            <a:avLst/>
          </a:prstGeom>
          <a:noFill/>
          <a:ln w="28575">
            <a:solidFill>
              <a:schemeClr val="tx1"/>
            </a:solidFill>
            <a:round/>
            <a:headEnd/>
            <a:tailEnd type="triangle" w="med" len="med"/>
          </a:ln>
          <a:effectLst>
            <a:outerShdw dist="17961" dir="2700000" algn="ctr" rotWithShape="0">
              <a:srgbClr val="000000"/>
            </a:outerShdw>
          </a:effectLst>
          <a:extLst>
            <a:ext uri="{909E8E84-426E-40DD-AFC4-6F175D3DCCD1}">
              <a14:hiddenFill xmlns:a14="http://schemas.microsoft.com/office/drawing/2010/main">
                <a:noFill/>
              </a14:hiddenFill>
            </a:ext>
          </a:extLst>
        </p:spPr>
      </p:cxnSp>
      <p:sp>
        <p:nvSpPr>
          <p:cNvPr id="18" name="Rectangle 12"/>
          <p:cNvSpPr>
            <a:spLocks noChangeArrowheads="1"/>
          </p:cNvSpPr>
          <p:nvPr/>
        </p:nvSpPr>
        <p:spPr bwMode="auto">
          <a:xfrm>
            <a:off x="226091" y="2797422"/>
            <a:ext cx="86113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Font typeface="Arial" panose="020B0604020202020204" pitchFamily="34" charset="0"/>
              <a:buNone/>
            </a:pPr>
            <a:r>
              <a:rPr lang="en-US" altLang="en-US" sz="9600" b="1" dirty="0">
                <a:solidFill>
                  <a:srgbClr val="00B050"/>
                </a:solidFill>
                <a:latin typeface="Times New Roman" panose="02020603050405020304" pitchFamily="18" charset="0"/>
                <a:cs typeface="Times New Roman" panose="02020603050405020304" pitchFamily="18" charset="0"/>
              </a:rPr>
              <a:t>√</a:t>
            </a:r>
            <a:endParaRPr lang="en-US" altLang="en-US" sz="9600" b="1" dirty="0">
              <a:solidFill>
                <a:srgbClr val="00B050"/>
              </a:solidFill>
            </a:endParaRPr>
          </a:p>
        </p:txBody>
      </p:sp>
      <p:pic>
        <p:nvPicPr>
          <p:cNvPr id="20" name="Picture 19" descr="It is a picture of flexible cords with rating information" title="flexible cords"/>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52600" y="5390554"/>
            <a:ext cx="6591300" cy="1238846"/>
          </a:xfrm>
          <a:prstGeom prst="rect">
            <a:avLst/>
          </a:prstGeom>
        </p:spPr>
      </p:pic>
      <p:sp>
        <p:nvSpPr>
          <p:cNvPr id="21" name="Rounded Rectangle 20" descr="It shows the location of hard codes" title="hard cords"/>
          <p:cNvSpPr>
            <a:spLocks noChangeArrowheads="1"/>
          </p:cNvSpPr>
          <p:nvPr/>
        </p:nvSpPr>
        <p:spPr bwMode="auto">
          <a:xfrm>
            <a:off x="1815947" y="5814714"/>
            <a:ext cx="457199" cy="390525"/>
          </a:xfrm>
          <a:prstGeom prst="roundRect">
            <a:avLst>
              <a:gd name="adj" fmla="val 16667"/>
            </a:avLst>
          </a:prstGeom>
          <a:noFill/>
          <a:ln w="476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SzPct val="100000"/>
              <a:buFont typeface="Times New Roman" panose="02020603050405020304" pitchFamily="18" charset="0"/>
              <a:buNone/>
            </a:pPr>
            <a:endParaRPr lang="en-US" altLang="en-US" dirty="0">
              <a:cs typeface="Arial" panose="020B0604020202020204" pitchFamily="34" charset="0"/>
            </a:endParaRPr>
          </a:p>
        </p:txBody>
      </p:sp>
      <p:sp>
        <p:nvSpPr>
          <p:cNvPr id="22" name="Rounded Rectangle 21" descr="It shows the location of hard codes" title="hard cords"/>
          <p:cNvSpPr>
            <a:spLocks noChangeArrowheads="1"/>
          </p:cNvSpPr>
          <p:nvPr/>
        </p:nvSpPr>
        <p:spPr bwMode="auto">
          <a:xfrm>
            <a:off x="3303648" y="5910158"/>
            <a:ext cx="1188811" cy="390525"/>
          </a:xfrm>
          <a:prstGeom prst="roundRect">
            <a:avLst>
              <a:gd name="adj" fmla="val 16667"/>
            </a:avLst>
          </a:prstGeom>
          <a:noFill/>
          <a:ln w="4762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eaLnBrk="1" hangingPunct="1">
              <a:buSzPct val="100000"/>
              <a:buFont typeface="Times New Roman" panose="02020603050405020304" pitchFamily="18" charset="0"/>
              <a:buNone/>
            </a:pPr>
            <a:endParaRPr lang="en-US" altLang="en-US" dirty="0">
              <a:cs typeface="Arial" panose="020B0604020202020204" pitchFamily="34" charset="0"/>
            </a:endParaRPr>
          </a:p>
        </p:txBody>
      </p:sp>
      <p:cxnSp>
        <p:nvCxnSpPr>
          <p:cNvPr id="23" name="Straight Arrow Connector 4" descr="It shows the information meaning of hard codes" title="arrow"/>
          <p:cNvCxnSpPr>
            <a:cxnSpLocks noChangeShapeType="1"/>
          </p:cNvCxnSpPr>
          <p:nvPr/>
        </p:nvCxnSpPr>
        <p:spPr bwMode="auto">
          <a:xfrm flipV="1">
            <a:off x="2273146" y="4090979"/>
            <a:ext cx="1181348" cy="1723735"/>
          </a:xfrm>
          <a:prstGeom prst="straightConnector1">
            <a:avLst/>
          </a:prstGeom>
          <a:noFill/>
          <a:ln w="28575">
            <a:solidFill>
              <a:schemeClr val="tx1"/>
            </a:solidFill>
            <a:round/>
            <a:headEnd/>
            <a:tailEnd type="triangle" w="med" len="med"/>
          </a:ln>
          <a:effectLst>
            <a:outerShdw dist="17961" dir="2700000" algn="ctr" rotWithShape="0">
              <a:srgbClr val="000000"/>
            </a:outerShdw>
          </a:effectLst>
          <a:extLst>
            <a:ext uri="{909E8E84-426E-40DD-AFC4-6F175D3DCCD1}">
              <a14:hiddenFill xmlns:a14="http://schemas.microsoft.com/office/drawing/2010/main">
                <a:noFill/>
              </a14:hiddenFill>
            </a:ext>
          </a:extLst>
        </p:spPr>
      </p:cxnSp>
      <p:sp>
        <p:nvSpPr>
          <p:cNvPr id="15" name="Rectangle 14"/>
          <p:cNvSpPr/>
          <p:nvPr/>
        </p:nvSpPr>
        <p:spPr>
          <a:xfrm>
            <a:off x="4273326" y="4637135"/>
            <a:ext cx="3765774" cy="461665"/>
          </a:xfrm>
          <a:prstGeom prst="rect">
            <a:avLst/>
          </a:prstGeom>
        </p:spPr>
        <p:txBody>
          <a:bodyPr wrap="none">
            <a:spAutoFit/>
          </a:bodyPr>
          <a:lstStyle/>
          <a:p>
            <a:r>
              <a:rPr lang="en-US" altLang="en-US" sz="2400" kern="0" dirty="0" smtClean="0">
                <a:latin typeface="Times New Roman" panose="02020603050405020304" pitchFamily="18" charset="0"/>
                <a:cs typeface="Times New Roman" panose="02020603050405020304" pitchFamily="18" charset="0"/>
              </a:rPr>
              <a:t>OSHA Regulation: </a:t>
            </a:r>
            <a:r>
              <a:rPr lang="en-US" altLang="en-US" sz="2400" kern="0" dirty="0" smtClean="0">
                <a:latin typeface="Times New Roman" panose="02020603050405020304" pitchFamily="18" charset="0"/>
                <a:cs typeface="Times New Roman" panose="02020603050405020304" pitchFamily="18" charset="0"/>
                <a:hlinkClick r:id="rId5"/>
              </a:rPr>
              <a:t>1926.405</a:t>
            </a:r>
            <a:endParaRPr lang="en-US" sz="2400" dirty="0"/>
          </a:p>
        </p:txBody>
      </p:sp>
    </p:spTree>
    <p:extLst>
      <p:ext uri="{BB962C8B-B14F-4D97-AF65-F5344CB8AC3E}">
        <p14:creationId xmlns:p14="http://schemas.microsoft.com/office/powerpoint/2010/main" val="228083972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6253" y="960438"/>
            <a:ext cx="8819147"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Use Power Tools and Equipment as Designed</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lstStyle/>
          <a:p>
            <a:fld id="{CE4D45F6-FF50-4BC5-8A2D-899CD8EC2ED8}" type="slidenum">
              <a:rPr lang="en-US" smtClean="0"/>
              <a:t>94</a:t>
            </a:fld>
            <a:endParaRPr lang="en-US" dirty="0"/>
          </a:p>
        </p:txBody>
      </p:sp>
      <p:sp>
        <p:nvSpPr>
          <p:cNvPr id="14" name="Rectangle 13"/>
          <p:cNvSpPr/>
          <p:nvPr/>
        </p:nvSpPr>
        <p:spPr>
          <a:xfrm>
            <a:off x="457200" y="2133600"/>
            <a:ext cx="8458200" cy="3539430"/>
          </a:xfrm>
          <a:prstGeom prst="rect">
            <a:avLst/>
          </a:prstGeom>
        </p:spPr>
        <p:txBody>
          <a:bodyPr wrap="square">
            <a:spAutoFit/>
          </a:bodyPr>
          <a:lstStyle/>
          <a:p>
            <a:pPr marL="457200" indent="-457200">
              <a:buClr>
                <a:srgbClr val="0000FF"/>
              </a:buClr>
              <a:buFont typeface="Wingdings" panose="05000000000000000000" pitchFamily="2" charset="2"/>
              <a:buChar char="q"/>
            </a:pPr>
            <a:r>
              <a:rPr lang="en-US" sz="2800" dirty="0" smtClean="0">
                <a:latin typeface="Times New Roman" panose="02020603050405020304" pitchFamily="18" charset="0"/>
                <a:ea typeface="MS PGothic" panose="020B0600070205080204" pitchFamily="34" charset="-128"/>
              </a:rPr>
              <a:t> </a:t>
            </a:r>
            <a:r>
              <a:rPr lang="en-US" sz="3200" dirty="0" smtClean="0">
                <a:latin typeface="Times New Roman" panose="02020603050405020304" pitchFamily="18" charset="0"/>
                <a:ea typeface="MS PGothic" panose="020B0600070205080204" pitchFamily="34" charset="-128"/>
              </a:rPr>
              <a:t>Use only equipment that is approved to meet OSHA standards</a:t>
            </a:r>
          </a:p>
          <a:p>
            <a:pPr marL="457200" indent="-457200">
              <a:buClr>
                <a:srgbClr val="0000FF"/>
              </a:buClr>
              <a:buFont typeface="Wingdings" panose="05000000000000000000" pitchFamily="2" charset="2"/>
              <a:buChar char="q"/>
            </a:pPr>
            <a:endParaRPr lang="en-US" sz="3200" dirty="0">
              <a:latin typeface="Times New Roman" panose="02020603050405020304" pitchFamily="18" charset="0"/>
              <a:ea typeface="MS PGothic" panose="020B0600070205080204" pitchFamily="34" charset="-128"/>
            </a:endParaRPr>
          </a:p>
          <a:p>
            <a:pPr marL="457200" indent="-457200">
              <a:buClr>
                <a:srgbClr val="0000FF"/>
              </a:buClr>
              <a:buFont typeface="Wingdings" panose="05000000000000000000" pitchFamily="2" charset="2"/>
              <a:buChar char="q"/>
            </a:pPr>
            <a:r>
              <a:rPr lang="en-US" sz="2800" dirty="0" smtClean="0">
                <a:latin typeface="Times New Roman" panose="02020603050405020304" pitchFamily="18" charset="0"/>
                <a:ea typeface="MS PGothic" panose="020B0600070205080204" pitchFamily="34" charset="-128"/>
              </a:rPr>
              <a:t> </a:t>
            </a:r>
            <a:r>
              <a:rPr lang="en-US" sz="3200" dirty="0" smtClean="0">
                <a:latin typeface="Times New Roman" panose="02020603050405020304" pitchFamily="18" charset="0"/>
                <a:ea typeface="MS PGothic" panose="020B0600070205080204" pitchFamily="34" charset="-128"/>
              </a:rPr>
              <a:t>Use all equipment according to manufacturer’s instruction</a:t>
            </a:r>
          </a:p>
          <a:p>
            <a:pPr marL="457200" indent="-457200">
              <a:buClr>
                <a:srgbClr val="0000FF"/>
              </a:buClr>
              <a:buFont typeface="Wingdings" panose="05000000000000000000" pitchFamily="2" charset="2"/>
              <a:buChar char="q"/>
            </a:pPr>
            <a:endParaRPr lang="en-US" sz="3200" dirty="0">
              <a:latin typeface="Times New Roman" panose="02020603050405020304" pitchFamily="18" charset="0"/>
              <a:ea typeface="MS PGothic" panose="020B0600070205080204" pitchFamily="34" charset="-128"/>
            </a:endParaRPr>
          </a:p>
          <a:p>
            <a:pPr marL="457200" indent="-457200">
              <a:buClr>
                <a:srgbClr val="0000FF"/>
              </a:buClr>
              <a:buFont typeface="Wingdings" panose="05000000000000000000" pitchFamily="2" charset="2"/>
              <a:buChar char="q"/>
            </a:pPr>
            <a:r>
              <a:rPr lang="en-US" sz="2800" dirty="0" smtClean="0">
                <a:latin typeface="Times New Roman" panose="02020603050405020304" pitchFamily="18" charset="0"/>
                <a:ea typeface="MS PGothic" panose="020B0600070205080204" pitchFamily="34" charset="-128"/>
              </a:rPr>
              <a:t> </a:t>
            </a:r>
            <a:r>
              <a:rPr lang="en-US" sz="3200" dirty="0">
                <a:latin typeface="Times New Roman" panose="02020603050405020304" pitchFamily="18" charset="0"/>
                <a:ea typeface="MS PGothic" panose="020B0600070205080204" pitchFamily="34" charset="-128"/>
              </a:rPr>
              <a:t>Remove damaged tools from use</a:t>
            </a:r>
          </a:p>
        </p:txBody>
      </p:sp>
      <p:sp>
        <p:nvSpPr>
          <p:cNvPr id="6" name="Rectangle 5"/>
          <p:cNvSpPr/>
          <p:nvPr/>
        </p:nvSpPr>
        <p:spPr>
          <a:xfrm>
            <a:off x="2590800" y="6020097"/>
            <a:ext cx="4073551" cy="461665"/>
          </a:xfrm>
          <a:prstGeom prst="rect">
            <a:avLst/>
          </a:prstGeom>
        </p:spPr>
        <p:txBody>
          <a:bodyPr wrap="none">
            <a:spAutoFit/>
          </a:bodyPr>
          <a:lstStyle/>
          <a:p>
            <a:r>
              <a:rPr lang="en-US" altLang="en-US" sz="2400" kern="0" dirty="0" smtClean="0">
                <a:latin typeface="Times New Roman" panose="02020603050405020304" pitchFamily="18" charset="0"/>
                <a:cs typeface="Times New Roman" panose="02020603050405020304" pitchFamily="18" charset="0"/>
              </a:rPr>
              <a:t>OSHA Regulation: </a:t>
            </a:r>
            <a:r>
              <a:rPr lang="en-US" altLang="en-US" sz="2400" kern="0" dirty="0" smtClean="0">
                <a:latin typeface="Times New Roman" panose="02020603050405020304" pitchFamily="18" charset="0"/>
                <a:cs typeface="Times New Roman" panose="02020603050405020304" pitchFamily="18" charset="0"/>
                <a:hlinkClick r:id="rId3"/>
              </a:rPr>
              <a:t>1926.1417</a:t>
            </a:r>
            <a:endParaRPr lang="en-US" sz="2400" dirty="0"/>
          </a:p>
        </p:txBody>
      </p:sp>
    </p:spTree>
    <p:extLst>
      <p:ext uri="{BB962C8B-B14F-4D97-AF65-F5344CB8AC3E}">
        <p14:creationId xmlns:p14="http://schemas.microsoft.com/office/powerpoint/2010/main" val="130124363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6253" y="960438"/>
            <a:ext cx="8819147"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 Use Power Tools and Equipment as Designed</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lstStyle/>
          <a:p>
            <a:fld id="{CE4D45F6-FF50-4BC5-8A2D-899CD8EC2ED8}" type="slidenum">
              <a:rPr lang="en-US" smtClean="0"/>
              <a:t>95</a:t>
            </a:fld>
            <a:endParaRPr lang="en-US" dirty="0"/>
          </a:p>
        </p:txBody>
      </p:sp>
      <p:sp>
        <p:nvSpPr>
          <p:cNvPr id="5" name="Rectangle 2"/>
          <p:cNvSpPr>
            <a:spLocks noChangeArrowheads="1"/>
          </p:cNvSpPr>
          <p:nvPr/>
        </p:nvSpPr>
        <p:spPr bwMode="auto">
          <a:xfrm>
            <a:off x="232937" y="1952450"/>
            <a:ext cx="8915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lgn="just" eaLnBrk="1" hangingPunct="1">
              <a:buClr>
                <a:srgbClr val="0000FF"/>
              </a:buClr>
              <a:buFont typeface="Wingdings" panose="05000000000000000000" pitchFamily="2" charset="2"/>
              <a:buChar char="q"/>
            </a:pPr>
            <a:r>
              <a:rPr lang="en-US" altLang="en-US" sz="2800" b="1" dirty="0" smtClean="0">
                <a:latin typeface="Times New Roman" panose="02020603050405020304" pitchFamily="18" charset="0"/>
                <a:cs typeface="Times New Roman" panose="02020603050405020304" pitchFamily="18" charset="0"/>
              </a:rPr>
              <a:t> </a:t>
            </a:r>
            <a:r>
              <a:rPr lang="en-US" altLang="en-US" sz="3200" b="1" dirty="0" smtClean="0">
                <a:latin typeface="Times New Roman" panose="02020603050405020304" pitchFamily="18" charset="0"/>
                <a:cs typeface="Times New Roman" panose="02020603050405020304" pitchFamily="18" charset="0"/>
              </a:rPr>
              <a:t>Q13: </a:t>
            </a:r>
            <a:r>
              <a:rPr lang="en-US" altLang="en-US" sz="3200" dirty="0">
                <a:latin typeface="Times New Roman" panose="02020603050405020304" pitchFamily="18" charset="0"/>
                <a:cs typeface="Times New Roman" panose="02020603050405020304" pitchFamily="18" charset="0"/>
              </a:rPr>
              <a:t>Should you pull the plug or </a:t>
            </a:r>
            <a:r>
              <a:rPr lang="en-US" altLang="en-US" sz="3200" dirty="0" smtClean="0">
                <a:latin typeface="Times New Roman" panose="02020603050405020304" pitchFamily="18" charset="0"/>
                <a:cs typeface="Times New Roman" panose="02020603050405020304" pitchFamily="18" charset="0"/>
              </a:rPr>
              <a:t>the cable?</a:t>
            </a:r>
            <a:endParaRPr lang="en-US" altLang="en-US" sz="3600" dirty="0">
              <a:latin typeface="Times New Roman" panose="02020603050405020304" pitchFamily="18" charset="0"/>
              <a:cs typeface="Times New Roman" panose="02020603050405020304" pitchFamily="18" charset="0"/>
            </a:endParaRPr>
          </a:p>
        </p:txBody>
      </p:sp>
      <p:sp>
        <p:nvSpPr>
          <p:cNvPr id="6" name="Rectangle 2"/>
          <p:cNvSpPr>
            <a:spLocks noChangeArrowheads="1"/>
          </p:cNvSpPr>
          <p:nvPr/>
        </p:nvSpPr>
        <p:spPr bwMode="auto">
          <a:xfrm>
            <a:off x="232937" y="5475982"/>
            <a:ext cx="875866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r>
              <a:rPr lang="en-US" altLang="en-US" sz="3200" b="1" dirty="0">
                <a:latin typeface="Times New Roman" panose="02020603050405020304" pitchFamily="18" charset="0"/>
                <a:cs typeface="Times New Roman" panose="02020603050405020304" pitchFamily="18" charset="0"/>
              </a:rPr>
              <a:t>Answer: </a:t>
            </a:r>
            <a:r>
              <a:rPr lang="en-US" sz="3200" dirty="0">
                <a:latin typeface="Times New Roman" panose="02020603050405020304" pitchFamily="18" charset="0"/>
                <a:cs typeface="Times New Roman" panose="02020603050405020304" pitchFamily="18" charset="0"/>
              </a:rPr>
              <a:t>When you disconnect the power plug from </a:t>
            </a:r>
            <a:r>
              <a:rPr lang="en-US" sz="3200" dirty="0" smtClean="0">
                <a:latin typeface="Times New Roman" panose="02020603050405020304" pitchFamily="18" charset="0"/>
                <a:cs typeface="Times New Roman" panose="02020603050405020304" pitchFamily="18" charset="0"/>
              </a:rPr>
              <a:t>the outlet</a:t>
            </a:r>
            <a:r>
              <a:rPr lang="en-US" sz="3200" dirty="0">
                <a:latin typeface="Times New Roman" panose="02020603050405020304" pitchFamily="18" charset="0"/>
                <a:cs typeface="Times New Roman" panose="02020603050405020304" pitchFamily="18" charset="0"/>
              </a:rPr>
              <a:t>, always pull the plug (not the cable).</a:t>
            </a:r>
          </a:p>
        </p:txBody>
      </p:sp>
      <p:pic>
        <p:nvPicPr>
          <p:cNvPr id="7" name="Picture 6" descr="It shows the correct and wrong ways of pluging cables" title="plug cable"/>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52600" y="2882542"/>
            <a:ext cx="5638800" cy="2405093"/>
          </a:xfrm>
          <a:prstGeom prst="rect">
            <a:avLst/>
          </a:prstGeom>
        </p:spPr>
      </p:pic>
      <p:sp>
        <p:nvSpPr>
          <p:cNvPr id="8" name="Rectangle 7"/>
          <p:cNvSpPr/>
          <p:nvPr/>
        </p:nvSpPr>
        <p:spPr>
          <a:xfrm>
            <a:off x="2213501" y="3494289"/>
            <a:ext cx="861133" cy="1569660"/>
          </a:xfrm>
          <a:prstGeom prst="rect">
            <a:avLst/>
          </a:prstGeom>
        </p:spPr>
        <p:txBody>
          <a:bodyPr wrap="none">
            <a:spAutoFit/>
          </a:bodyPr>
          <a:lstStyle/>
          <a:p>
            <a:r>
              <a:rPr lang="en-US" altLang="en-US" sz="9600" b="1" dirty="0" smtClean="0">
                <a:solidFill>
                  <a:srgbClr val="00B050"/>
                </a:solidFill>
                <a:latin typeface="Times New Roman" panose="02020603050405020304" pitchFamily="18" charset="0"/>
                <a:cs typeface="Times New Roman" panose="02020603050405020304" pitchFamily="18" charset="0"/>
              </a:rPr>
              <a:t>√</a:t>
            </a:r>
            <a:endParaRPr lang="en-US" sz="9600" b="1" dirty="0">
              <a:solidFill>
                <a:srgbClr val="00B050"/>
              </a:solidFill>
            </a:endParaRPr>
          </a:p>
        </p:txBody>
      </p:sp>
      <p:sp>
        <p:nvSpPr>
          <p:cNvPr id="11" name="Rectangle 10"/>
          <p:cNvSpPr/>
          <p:nvPr/>
        </p:nvSpPr>
        <p:spPr>
          <a:xfrm>
            <a:off x="5257800" y="3494289"/>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Tree>
    <p:extLst>
      <p:ext uri="{BB962C8B-B14F-4D97-AF65-F5344CB8AC3E}">
        <p14:creationId xmlns:p14="http://schemas.microsoft.com/office/powerpoint/2010/main" val="115099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6253" y="960438"/>
            <a:ext cx="8819147"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Use Power Tools and Equipment as  Designed</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lstStyle/>
          <a:p>
            <a:fld id="{CE4D45F6-FF50-4BC5-8A2D-899CD8EC2ED8}" type="slidenum">
              <a:rPr lang="en-US" smtClean="0"/>
              <a:t>96</a:t>
            </a:fld>
            <a:endParaRPr lang="en-US" dirty="0"/>
          </a:p>
        </p:txBody>
      </p:sp>
      <p:sp>
        <p:nvSpPr>
          <p:cNvPr id="12" name="Rectangle 1027"/>
          <p:cNvSpPr txBox="1">
            <a:spLocks noChangeArrowheads="1"/>
          </p:cNvSpPr>
          <p:nvPr/>
        </p:nvSpPr>
        <p:spPr bwMode="auto">
          <a:xfrm>
            <a:off x="190500" y="1981200"/>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eaLnBrk="1" hangingPunct="1">
              <a:spcBef>
                <a:spcPts val="800"/>
              </a:spcBef>
              <a:buClr>
                <a:srgbClr val="0000FF"/>
              </a:buClr>
              <a:buSzPct val="100000"/>
              <a:buFont typeface="Wingdings" panose="05000000000000000000" pitchFamily="2" charset="2"/>
              <a:buChar char="q"/>
            </a:pPr>
            <a:r>
              <a:rPr lang="en-GB" altLang="en-US" sz="2800" dirty="0" smtClean="0">
                <a:solidFill>
                  <a:srgbClr val="000000"/>
                </a:solidFill>
                <a:latin typeface="Times New Roman" panose="02020603050405020304" pitchFamily="18" charset="0"/>
                <a:ea typeface="AR PL UMing HK" charset="0"/>
                <a:cs typeface="Times New Roman" panose="02020603050405020304" pitchFamily="18" charset="0"/>
              </a:rPr>
              <a:t> </a:t>
            </a:r>
            <a:r>
              <a:rPr lang="en-GB" altLang="en-US" sz="3200" dirty="0" smtClean="0">
                <a:solidFill>
                  <a:srgbClr val="000000"/>
                </a:solidFill>
                <a:latin typeface="Times New Roman" panose="02020603050405020304" pitchFamily="18" charset="0"/>
                <a:ea typeface="AR PL UMing HK" charset="0"/>
                <a:cs typeface="Times New Roman" panose="02020603050405020304" pitchFamily="18" charset="0"/>
              </a:rPr>
              <a:t>Use correct-rating circuit breakers or fuses for over-current protection</a:t>
            </a:r>
          </a:p>
          <a:p>
            <a:pPr eaLnBrk="1" hangingPunct="1">
              <a:spcBef>
                <a:spcPts val="800"/>
              </a:spcBef>
              <a:buClr>
                <a:srgbClr val="0000FF"/>
              </a:buClr>
              <a:buSzPct val="100000"/>
            </a:pPr>
            <a:endParaRPr lang="en-GB" altLang="en-US" sz="3200" dirty="0">
              <a:solidFill>
                <a:srgbClr val="000000"/>
              </a:solidFill>
              <a:latin typeface="Times New Roman" panose="02020603050405020304" pitchFamily="18" charset="0"/>
              <a:ea typeface="AR PL UMing HK" charset="0"/>
              <a:cs typeface="Times New Roman" panose="02020603050405020304" pitchFamily="18" charset="0"/>
            </a:endParaRPr>
          </a:p>
        </p:txBody>
      </p:sp>
      <p:sp>
        <p:nvSpPr>
          <p:cNvPr id="13" name="Rounded Rectangle 12"/>
          <p:cNvSpPr/>
          <p:nvPr/>
        </p:nvSpPr>
        <p:spPr>
          <a:xfrm>
            <a:off x="991118" y="3876414"/>
            <a:ext cx="2769296"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tx1"/>
                </a:solidFill>
                <a:latin typeface="Times New Roman" panose="02020603050405020304" pitchFamily="18" charset="0"/>
                <a:cs typeface="Times New Roman" panose="02020603050405020304" pitchFamily="18" charset="0"/>
              </a:rPr>
              <a:t>30-amp </a:t>
            </a:r>
          </a:p>
          <a:p>
            <a:pPr algn="ctr"/>
            <a:r>
              <a:rPr lang="en-US" sz="3200" dirty="0" smtClean="0">
                <a:solidFill>
                  <a:schemeClr val="tx1"/>
                </a:solidFill>
                <a:latin typeface="Times New Roman" panose="02020603050405020304" pitchFamily="18" charset="0"/>
                <a:cs typeface="Times New Roman" panose="02020603050405020304" pitchFamily="18" charset="0"/>
              </a:rPr>
              <a:t>circuit breaker</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3858368" y="3775412"/>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
        <p:nvSpPr>
          <p:cNvPr id="15" name="Rectangle 14"/>
          <p:cNvSpPr/>
          <p:nvPr/>
        </p:nvSpPr>
        <p:spPr>
          <a:xfrm>
            <a:off x="427495" y="5865458"/>
            <a:ext cx="8103296" cy="584775"/>
          </a:xfrm>
          <a:prstGeom prst="rect">
            <a:avLst/>
          </a:prstGeom>
        </p:spPr>
        <p:txBody>
          <a:bodyPr wrap="square">
            <a:spAutoFit/>
          </a:bodyPr>
          <a:lstStyle/>
          <a:p>
            <a:pPr algn="ctr"/>
            <a:r>
              <a:rPr lang="en-GB" altLang="en-US" sz="3200" dirty="0" smtClean="0">
                <a:solidFill>
                  <a:srgbClr val="000000"/>
                </a:solidFill>
                <a:latin typeface="Times New Roman" panose="02020603050405020304" pitchFamily="18" charset="0"/>
                <a:ea typeface="AR PL UMing HK" charset="0"/>
                <a:cs typeface="Times New Roman" panose="02020603050405020304" pitchFamily="18" charset="0"/>
              </a:rPr>
              <a:t>No overload protection because it will not trip</a:t>
            </a:r>
            <a:endParaRPr lang="en-US" sz="3200" dirty="0"/>
          </a:p>
        </p:txBody>
      </p:sp>
      <p:pic>
        <p:nvPicPr>
          <p:cNvPr id="16" name="Picture 15" descr="This is a picture of 15-amp receptacle power outlet" title="15-amp power outlet"/>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94385" y="2868514"/>
            <a:ext cx="1165362" cy="2754868"/>
          </a:xfrm>
          <a:prstGeom prst="rect">
            <a:avLst/>
          </a:prstGeom>
        </p:spPr>
      </p:pic>
      <p:sp>
        <p:nvSpPr>
          <p:cNvPr id="17" name="Rectangle 16"/>
          <p:cNvSpPr/>
          <p:nvPr/>
        </p:nvSpPr>
        <p:spPr>
          <a:xfrm>
            <a:off x="6157701" y="3723382"/>
            <a:ext cx="1993050" cy="1077218"/>
          </a:xfrm>
          <a:prstGeom prst="rect">
            <a:avLst/>
          </a:prstGeom>
        </p:spPr>
        <p:txBody>
          <a:bodyPr wrap="square">
            <a:spAutoFit/>
          </a:bodyPr>
          <a:lstStyle/>
          <a:p>
            <a:pPr algn="ctr"/>
            <a:r>
              <a:rPr lang="en-GB" altLang="en-US" sz="3200" dirty="0" smtClean="0">
                <a:solidFill>
                  <a:srgbClr val="000000"/>
                </a:solidFill>
                <a:latin typeface="Times New Roman" panose="02020603050405020304" pitchFamily="18" charset="0"/>
                <a:ea typeface="AR PL UMing HK" charset="0"/>
                <a:cs typeface="Times New Roman" panose="02020603050405020304" pitchFamily="18" charset="0"/>
              </a:rPr>
              <a:t>15-amp receptacle</a:t>
            </a:r>
            <a:endParaRPr lang="en-US" sz="3200" dirty="0"/>
          </a:p>
        </p:txBody>
      </p:sp>
      <p:pic>
        <p:nvPicPr>
          <p:cNvPr id="18" name="Picture 17" descr="It means to use both devices together" title="line"/>
          <p:cNvPicPr>
            <a:picLocks noChangeAspect="1"/>
          </p:cNvPicPr>
          <p:nvPr/>
        </p:nvPicPr>
        <p:blipFill>
          <a:blip r:embed="rId4"/>
          <a:stretch>
            <a:fillRect/>
          </a:stretch>
        </p:blipFill>
        <p:spPr>
          <a:xfrm rot="10618104">
            <a:off x="2371598" y="3409259"/>
            <a:ext cx="2564304" cy="714432"/>
          </a:xfrm>
          <a:prstGeom prst="rect">
            <a:avLst/>
          </a:prstGeom>
        </p:spPr>
      </p:pic>
      <p:sp>
        <p:nvSpPr>
          <p:cNvPr id="19" name="Rectangle 18"/>
          <p:cNvSpPr/>
          <p:nvPr/>
        </p:nvSpPr>
        <p:spPr>
          <a:xfrm>
            <a:off x="653826" y="5430756"/>
            <a:ext cx="3765774" cy="461665"/>
          </a:xfrm>
          <a:prstGeom prst="rect">
            <a:avLst/>
          </a:prstGeom>
        </p:spPr>
        <p:txBody>
          <a:bodyPr wrap="none">
            <a:spAutoFit/>
          </a:bodyPr>
          <a:lstStyle/>
          <a:p>
            <a:r>
              <a:rPr lang="en-US" altLang="en-US" sz="2400" kern="0" dirty="0" smtClean="0">
                <a:latin typeface="Times New Roman" panose="02020603050405020304" pitchFamily="18" charset="0"/>
                <a:cs typeface="Times New Roman" panose="02020603050405020304" pitchFamily="18" charset="0"/>
              </a:rPr>
              <a:t>OSHA Regulation: </a:t>
            </a:r>
            <a:r>
              <a:rPr lang="en-US" altLang="en-US" sz="2400" kern="0" dirty="0" smtClean="0">
                <a:latin typeface="Times New Roman" panose="02020603050405020304" pitchFamily="18" charset="0"/>
                <a:cs typeface="Times New Roman" panose="02020603050405020304" pitchFamily="18" charset="0"/>
                <a:hlinkClick r:id="rId5"/>
              </a:rPr>
              <a:t>1926.449</a:t>
            </a:r>
            <a:endParaRPr lang="en-US" sz="2400" dirty="0"/>
          </a:p>
        </p:txBody>
      </p:sp>
    </p:spTree>
    <p:extLst>
      <p:ext uri="{BB962C8B-B14F-4D97-AF65-F5344CB8AC3E}">
        <p14:creationId xmlns:p14="http://schemas.microsoft.com/office/powerpoint/2010/main" val="261898061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6253" y="960438"/>
            <a:ext cx="8819147"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Use Power Tools and Equipment as Designed </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lstStyle/>
          <a:p>
            <a:fld id="{CE4D45F6-FF50-4BC5-8A2D-899CD8EC2ED8}" type="slidenum">
              <a:rPr lang="en-US" smtClean="0"/>
              <a:t>97</a:t>
            </a:fld>
            <a:endParaRPr lang="en-US" dirty="0"/>
          </a:p>
        </p:txBody>
      </p:sp>
      <p:sp>
        <p:nvSpPr>
          <p:cNvPr id="11" name="Rectangle 10"/>
          <p:cNvSpPr/>
          <p:nvPr/>
        </p:nvSpPr>
        <p:spPr>
          <a:xfrm>
            <a:off x="137160" y="1851170"/>
            <a:ext cx="3901440" cy="584775"/>
          </a:xfrm>
          <a:prstGeom prst="rect">
            <a:avLst/>
          </a:prstGeom>
        </p:spPr>
        <p:txBody>
          <a:bodyPr wrap="square">
            <a:spAutoFit/>
          </a:bodyPr>
          <a:lstStyle/>
          <a:p>
            <a:pPr marL="457200" indent="-457200">
              <a:buClr>
                <a:srgbClr val="0000FF"/>
              </a:buClr>
              <a:buFont typeface="Wingdings" panose="05000000000000000000" pitchFamily="2" charset="2"/>
              <a:buChar char="q"/>
            </a:pPr>
            <a:r>
              <a:rPr lang="en-US" sz="2800" dirty="0" smtClean="0">
                <a:latin typeface="Times New Roman" panose="02020603050405020304" pitchFamily="18" charset="0"/>
                <a:ea typeface="MS PGothic" panose="020B0600070205080204" pitchFamily="34" charset="-128"/>
              </a:rPr>
              <a:t> </a:t>
            </a:r>
            <a:r>
              <a:rPr lang="en-US" sz="3200" dirty="0">
                <a:latin typeface="Times New Roman" panose="02020603050405020304" pitchFamily="18" charset="0"/>
                <a:ea typeface="MS PGothic" panose="020B0600070205080204" pitchFamily="34" charset="-128"/>
              </a:rPr>
              <a:t>T</a:t>
            </a:r>
            <a:r>
              <a:rPr lang="en-US" sz="3200" dirty="0" smtClean="0">
                <a:latin typeface="Times New Roman" panose="02020603050405020304" pitchFamily="18" charset="0"/>
                <a:ea typeface="MS PGothic" panose="020B0600070205080204" pitchFamily="34" charset="-128"/>
              </a:rPr>
              <a:t>emporary lighting</a:t>
            </a:r>
            <a:endParaRPr lang="en-US" sz="3200" dirty="0"/>
          </a:p>
        </p:txBody>
      </p:sp>
      <p:sp>
        <p:nvSpPr>
          <p:cNvPr id="19" name="Rectangle 18"/>
          <p:cNvSpPr/>
          <p:nvPr/>
        </p:nvSpPr>
        <p:spPr>
          <a:xfrm>
            <a:off x="251460" y="2619613"/>
            <a:ext cx="4206240" cy="2893100"/>
          </a:xfrm>
          <a:prstGeom prst="rect">
            <a:avLst/>
          </a:prstGeom>
        </p:spPr>
        <p:txBody>
          <a:bodyPr wrap="square">
            <a:spAutoFit/>
          </a:bodyPr>
          <a:lstStyle/>
          <a:p>
            <a:pPr marL="0" lvl="1" algn="just">
              <a:lnSpc>
                <a:spcPct val="150000"/>
              </a:lnSpc>
              <a:buClr>
                <a:srgbClr val="3333FF"/>
              </a:buClr>
              <a:buFont typeface="Wingdings" panose="05000000000000000000" pitchFamily="2" charset="2"/>
              <a:buChar char="§"/>
            </a:pPr>
            <a:r>
              <a:rPr lang="en-US" altLang="en-US" sz="2800" kern="0" dirty="0" smtClean="0">
                <a:latin typeface="Times New Roman" panose="02020603050405020304" pitchFamily="18" charset="0"/>
                <a:cs typeface="Times New Roman" panose="02020603050405020304" pitchFamily="18" charset="0"/>
              </a:rPr>
              <a:t> </a:t>
            </a:r>
            <a:r>
              <a:rPr lang="en-US" sz="2800" kern="0" dirty="0">
                <a:latin typeface="Times New Roman" panose="02020603050405020304" pitchFamily="18" charset="0"/>
                <a:cs typeface="Times New Roman" panose="02020603050405020304" pitchFamily="18" charset="0"/>
              </a:rPr>
              <a:t>Receptacles shall be of the grounding type.</a:t>
            </a:r>
            <a:r>
              <a:rPr lang="en-US" altLang="en-US" sz="2800" kern="0" dirty="0">
                <a:latin typeface="Times New Roman" panose="02020603050405020304" pitchFamily="18" charset="0"/>
                <a:cs typeface="Times New Roman" panose="02020603050405020304" pitchFamily="18" charset="0"/>
              </a:rPr>
              <a:t> </a:t>
            </a:r>
            <a:endParaRPr lang="en-US" altLang="en-US" sz="2800" kern="0" dirty="0" smtClean="0">
              <a:latin typeface="Times New Roman" panose="02020603050405020304" pitchFamily="18" charset="0"/>
              <a:cs typeface="Times New Roman" panose="02020603050405020304" pitchFamily="18" charset="0"/>
            </a:endParaRPr>
          </a:p>
          <a:p>
            <a:pPr marL="0" lvl="1" algn="just">
              <a:lnSpc>
                <a:spcPct val="150000"/>
              </a:lnSpc>
              <a:buClr>
                <a:srgbClr val="3333FF"/>
              </a:buClr>
              <a:buFont typeface="Wingdings" panose="05000000000000000000" pitchFamily="2" charset="2"/>
              <a:buChar char="§"/>
            </a:pPr>
            <a:endParaRPr lang="en-US" altLang="en-US" sz="2800" kern="0" dirty="0">
              <a:latin typeface="Times New Roman" panose="02020603050405020304" pitchFamily="18" charset="0"/>
              <a:cs typeface="Times New Roman" panose="02020603050405020304" pitchFamily="18" charset="0"/>
            </a:endParaRPr>
          </a:p>
          <a:p>
            <a:pPr marL="0" lvl="1" algn="just">
              <a:buClr>
                <a:srgbClr val="3333FF"/>
              </a:buClr>
              <a:buFont typeface="Wingdings" panose="05000000000000000000" pitchFamily="2" charset="2"/>
              <a:buChar char="§"/>
            </a:pPr>
            <a:r>
              <a:rPr lang="en-US" altLang="en-US" sz="2800" kern="0" dirty="0" smtClean="0">
                <a:latin typeface="Times New Roman" panose="02020603050405020304" pitchFamily="18" charset="0"/>
                <a:cs typeface="Times New Roman" panose="02020603050405020304" pitchFamily="18" charset="0"/>
              </a:rPr>
              <a:t> Be equipped with heavy duty electric cords</a:t>
            </a:r>
          </a:p>
        </p:txBody>
      </p:sp>
      <p:pic>
        <p:nvPicPr>
          <p:cNvPr id="20" name="Picture 19" descr="It is an example of temporary lighting" title="temporary light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90637" y="2308657"/>
            <a:ext cx="4279586" cy="3518258"/>
          </a:xfrm>
          <a:prstGeom prst="rect">
            <a:avLst/>
          </a:prstGeom>
        </p:spPr>
      </p:pic>
      <p:sp>
        <p:nvSpPr>
          <p:cNvPr id="21" name="Rectangle 20"/>
          <p:cNvSpPr/>
          <p:nvPr/>
        </p:nvSpPr>
        <p:spPr>
          <a:xfrm>
            <a:off x="6094765" y="4312384"/>
            <a:ext cx="915635" cy="1631216"/>
          </a:xfrm>
          <a:prstGeom prst="rect">
            <a:avLst/>
          </a:prstGeom>
        </p:spPr>
        <p:txBody>
          <a:bodyPr wrap="none">
            <a:spAutoFit/>
          </a:bodyPr>
          <a:lstStyle/>
          <a:p>
            <a:r>
              <a:rPr lang="en-US" altLang="en-US" sz="9600" b="1" dirty="0" smtClean="0">
                <a:solidFill>
                  <a:srgbClr val="FF0000"/>
                </a:solidFill>
                <a:latin typeface="Times New Roman" panose="02020603050405020304" pitchFamily="18" charset="0"/>
                <a:cs typeface="Times New Roman" panose="02020603050405020304" pitchFamily="18" charset="0"/>
              </a:rPr>
              <a:t>×</a:t>
            </a:r>
            <a:endParaRPr lang="en-US" sz="9600" b="1" dirty="0">
              <a:solidFill>
                <a:srgbClr val="FF0000"/>
              </a:solidFill>
            </a:endParaRPr>
          </a:p>
        </p:txBody>
      </p:sp>
      <p:sp>
        <p:nvSpPr>
          <p:cNvPr id="12" name="Rectangle 11"/>
          <p:cNvSpPr/>
          <p:nvPr/>
        </p:nvSpPr>
        <p:spPr>
          <a:xfrm>
            <a:off x="2328991" y="6073888"/>
            <a:ext cx="3765774" cy="461665"/>
          </a:xfrm>
          <a:prstGeom prst="rect">
            <a:avLst/>
          </a:prstGeom>
        </p:spPr>
        <p:txBody>
          <a:bodyPr wrap="none">
            <a:spAutoFit/>
          </a:bodyPr>
          <a:lstStyle/>
          <a:p>
            <a:r>
              <a:rPr lang="en-US" altLang="en-US" sz="2400" kern="0" dirty="0" smtClean="0">
                <a:latin typeface="Times New Roman" panose="02020603050405020304" pitchFamily="18" charset="0"/>
                <a:cs typeface="Times New Roman" panose="02020603050405020304" pitchFamily="18" charset="0"/>
              </a:rPr>
              <a:t>OSHA Regulation: </a:t>
            </a:r>
            <a:r>
              <a:rPr lang="en-US" altLang="en-US" sz="2400" kern="0" dirty="0" smtClean="0">
                <a:latin typeface="Times New Roman" panose="02020603050405020304" pitchFamily="18" charset="0"/>
                <a:cs typeface="Times New Roman" panose="02020603050405020304" pitchFamily="18" charset="0"/>
                <a:hlinkClick r:id="rId4"/>
              </a:rPr>
              <a:t>1926.405</a:t>
            </a:r>
            <a:endParaRPr lang="en-US" sz="2400" dirty="0"/>
          </a:p>
        </p:txBody>
      </p:sp>
    </p:spTree>
    <p:extLst>
      <p:ext uri="{BB962C8B-B14F-4D97-AF65-F5344CB8AC3E}">
        <p14:creationId xmlns:p14="http://schemas.microsoft.com/office/powerpoint/2010/main" val="411507410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6253" y="960438"/>
            <a:ext cx="8819147"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 Use Power Tools and Equipment as Designed </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lstStyle/>
          <a:p>
            <a:fld id="{CE4D45F6-FF50-4BC5-8A2D-899CD8EC2ED8}" type="slidenum">
              <a:rPr lang="en-US" smtClean="0"/>
              <a:t>98</a:t>
            </a:fld>
            <a:endParaRPr lang="en-US" dirty="0"/>
          </a:p>
        </p:txBody>
      </p:sp>
      <p:sp>
        <p:nvSpPr>
          <p:cNvPr id="8" name="Rectangle 7"/>
          <p:cNvSpPr/>
          <p:nvPr/>
        </p:nvSpPr>
        <p:spPr>
          <a:xfrm>
            <a:off x="137160" y="1768720"/>
            <a:ext cx="3901440" cy="584775"/>
          </a:xfrm>
          <a:prstGeom prst="rect">
            <a:avLst/>
          </a:prstGeom>
        </p:spPr>
        <p:txBody>
          <a:bodyPr wrap="square">
            <a:spAutoFit/>
          </a:bodyPr>
          <a:lstStyle/>
          <a:p>
            <a:pPr marL="457200" indent="-457200">
              <a:buClr>
                <a:srgbClr val="0000FF"/>
              </a:buClr>
              <a:buFont typeface="Wingdings" panose="05000000000000000000" pitchFamily="2" charset="2"/>
              <a:buChar char="q"/>
            </a:pPr>
            <a:r>
              <a:rPr lang="en-US" sz="2800" dirty="0" smtClean="0">
                <a:latin typeface="Times New Roman" panose="02020603050405020304" pitchFamily="18" charset="0"/>
                <a:ea typeface="MS PGothic" panose="020B0600070205080204" pitchFamily="34" charset="-128"/>
              </a:rPr>
              <a:t> </a:t>
            </a:r>
            <a:r>
              <a:rPr lang="en-US" sz="3200" dirty="0">
                <a:latin typeface="Times New Roman" panose="02020603050405020304" pitchFamily="18" charset="0"/>
                <a:ea typeface="MS PGothic" panose="020B0600070205080204" pitchFamily="34" charset="-128"/>
              </a:rPr>
              <a:t>T</a:t>
            </a:r>
            <a:r>
              <a:rPr lang="en-US" sz="3200" dirty="0" smtClean="0">
                <a:latin typeface="Times New Roman" panose="02020603050405020304" pitchFamily="18" charset="0"/>
                <a:ea typeface="MS PGothic" panose="020B0600070205080204" pitchFamily="34" charset="-128"/>
              </a:rPr>
              <a:t>emporary lighting</a:t>
            </a:r>
            <a:endParaRPr lang="en-US" sz="3200" dirty="0"/>
          </a:p>
        </p:txBody>
      </p:sp>
      <p:sp>
        <p:nvSpPr>
          <p:cNvPr id="12" name="Rectangle 11"/>
          <p:cNvSpPr/>
          <p:nvPr/>
        </p:nvSpPr>
        <p:spPr>
          <a:xfrm>
            <a:off x="251460" y="2665185"/>
            <a:ext cx="4206240" cy="3539430"/>
          </a:xfrm>
          <a:prstGeom prst="rect">
            <a:avLst/>
          </a:prstGeom>
        </p:spPr>
        <p:txBody>
          <a:bodyPr wrap="square">
            <a:spAutoFit/>
          </a:bodyPr>
          <a:lstStyle/>
          <a:p>
            <a:pPr marL="0" lvl="1" algn="just">
              <a:buClr>
                <a:srgbClr val="3333FF"/>
              </a:buClr>
              <a:buFont typeface="Wingdings" panose="05000000000000000000" pitchFamily="2" charset="2"/>
              <a:buChar char="§"/>
            </a:pPr>
            <a:r>
              <a:rPr lang="en-US" altLang="en-US" sz="2800" kern="0" dirty="0" smtClean="0">
                <a:latin typeface="Times New Roman" panose="02020603050405020304" pitchFamily="18" charset="0"/>
                <a:cs typeface="Times New Roman" panose="02020603050405020304" pitchFamily="18" charset="0"/>
              </a:rPr>
              <a:t> </a:t>
            </a:r>
            <a:r>
              <a:rPr lang="en-US" altLang="en-US" sz="2800" kern="0" dirty="0">
                <a:latin typeface="Times New Roman" panose="02020603050405020304" pitchFamily="18" charset="0"/>
                <a:cs typeface="Times New Roman" panose="02020603050405020304" pitchFamily="18" charset="0"/>
              </a:rPr>
              <a:t>Do not suspend by their electrical </a:t>
            </a:r>
            <a:r>
              <a:rPr lang="en-US" altLang="en-US" sz="2800" kern="0" dirty="0" smtClean="0">
                <a:latin typeface="Times New Roman" panose="02020603050405020304" pitchFamily="18" charset="0"/>
                <a:cs typeface="Times New Roman" panose="02020603050405020304" pitchFamily="18" charset="0"/>
              </a:rPr>
              <a:t>cords</a:t>
            </a:r>
            <a:endParaRPr lang="en-US" altLang="en-US" sz="2800" kern="0" dirty="0">
              <a:latin typeface="Times New Roman" panose="02020603050405020304" pitchFamily="18" charset="0"/>
              <a:cs typeface="Times New Roman" panose="02020603050405020304" pitchFamily="18" charset="0"/>
            </a:endParaRPr>
          </a:p>
          <a:p>
            <a:pPr marL="0" lvl="1" algn="just">
              <a:buClr>
                <a:srgbClr val="3333FF"/>
              </a:buClr>
              <a:buFont typeface="Wingdings" panose="05000000000000000000" pitchFamily="2" charset="2"/>
              <a:buChar char="§"/>
            </a:pPr>
            <a:r>
              <a:rPr lang="en-US" altLang="en-US" sz="2800" kern="0" dirty="0">
                <a:latin typeface="Times New Roman" panose="02020603050405020304" pitchFamily="18" charset="0"/>
                <a:cs typeface="Times New Roman" panose="02020603050405020304" pitchFamily="18" charset="0"/>
              </a:rPr>
              <a:t> Cords must be protected from damage, bulbs must be </a:t>
            </a:r>
            <a:r>
              <a:rPr lang="en-US" altLang="en-US" sz="2800" kern="0" dirty="0" smtClean="0">
                <a:latin typeface="Times New Roman" panose="02020603050405020304" pitchFamily="18" charset="0"/>
                <a:cs typeface="Times New Roman" panose="02020603050405020304" pitchFamily="18" charset="0"/>
              </a:rPr>
              <a:t>guarded</a:t>
            </a:r>
            <a:endParaRPr lang="en-US" altLang="en-US" sz="2800" kern="0" dirty="0">
              <a:latin typeface="Times New Roman" panose="02020603050405020304" pitchFamily="18" charset="0"/>
              <a:cs typeface="Times New Roman" panose="02020603050405020304" pitchFamily="18" charset="0"/>
            </a:endParaRPr>
          </a:p>
          <a:p>
            <a:pPr marL="0" lvl="1" algn="just">
              <a:buClr>
                <a:srgbClr val="3333FF"/>
              </a:buClr>
              <a:buFont typeface="Wingdings" panose="05000000000000000000" pitchFamily="2" charset="2"/>
              <a:buChar char="§"/>
            </a:pPr>
            <a:r>
              <a:rPr lang="en-US" altLang="en-US" sz="2800" kern="0" dirty="0">
                <a:latin typeface="Times New Roman" panose="02020603050405020304" pitchFamily="18" charset="0"/>
                <a:cs typeface="Times New Roman" panose="02020603050405020304" pitchFamily="18" charset="0"/>
              </a:rPr>
              <a:t>Must be equipped with overcurrent protection such as fuses or circuit </a:t>
            </a:r>
            <a:r>
              <a:rPr lang="en-US" altLang="en-US" sz="2800" kern="0" dirty="0" smtClean="0">
                <a:latin typeface="Times New Roman" panose="02020603050405020304" pitchFamily="18" charset="0"/>
                <a:cs typeface="Times New Roman" panose="02020603050405020304" pitchFamily="18" charset="0"/>
              </a:rPr>
              <a:t>breakers</a:t>
            </a:r>
            <a:endParaRPr lang="en-US" altLang="en-US" sz="2800" kern="0" dirty="0">
              <a:latin typeface="Times New Roman" panose="02020603050405020304" pitchFamily="18" charset="0"/>
              <a:cs typeface="Times New Roman" panose="02020603050405020304" pitchFamily="18" charset="0"/>
            </a:endParaRPr>
          </a:p>
        </p:txBody>
      </p:sp>
      <p:pic>
        <p:nvPicPr>
          <p:cNvPr id="14" name="Picture 13" descr="It is an example of temporary lighting" title="temporary light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57247" y="2218919"/>
            <a:ext cx="3600953" cy="2953162"/>
          </a:xfrm>
          <a:prstGeom prst="rect">
            <a:avLst/>
          </a:prstGeom>
        </p:spPr>
      </p:pic>
      <p:sp>
        <p:nvSpPr>
          <p:cNvPr id="15" name="Rectangle 14"/>
          <p:cNvSpPr/>
          <p:nvPr/>
        </p:nvSpPr>
        <p:spPr>
          <a:xfrm>
            <a:off x="4857247" y="3735081"/>
            <a:ext cx="861133" cy="1569660"/>
          </a:xfrm>
          <a:prstGeom prst="rect">
            <a:avLst/>
          </a:prstGeom>
        </p:spPr>
        <p:txBody>
          <a:bodyPr wrap="none">
            <a:spAutoFit/>
          </a:bodyPr>
          <a:lstStyle/>
          <a:p>
            <a:r>
              <a:rPr lang="en-US" altLang="en-US" sz="9600" b="1" dirty="0" smtClean="0">
                <a:solidFill>
                  <a:srgbClr val="00B050"/>
                </a:solidFill>
                <a:latin typeface="Times New Roman" panose="02020603050405020304" pitchFamily="18" charset="0"/>
                <a:cs typeface="Times New Roman" panose="02020603050405020304" pitchFamily="18" charset="0"/>
              </a:rPr>
              <a:t>√</a:t>
            </a:r>
            <a:endParaRPr lang="en-US" sz="9600" b="1" dirty="0">
              <a:solidFill>
                <a:srgbClr val="00B050"/>
              </a:solidFill>
            </a:endParaRPr>
          </a:p>
        </p:txBody>
      </p:sp>
      <p:sp>
        <p:nvSpPr>
          <p:cNvPr id="11" name="Rectangle 10"/>
          <p:cNvSpPr/>
          <p:nvPr/>
        </p:nvSpPr>
        <p:spPr>
          <a:xfrm>
            <a:off x="5127513" y="5650346"/>
            <a:ext cx="3765774" cy="461665"/>
          </a:xfrm>
          <a:prstGeom prst="rect">
            <a:avLst/>
          </a:prstGeom>
        </p:spPr>
        <p:txBody>
          <a:bodyPr wrap="none">
            <a:spAutoFit/>
          </a:bodyPr>
          <a:lstStyle/>
          <a:p>
            <a:r>
              <a:rPr lang="en-US" altLang="en-US" sz="2400" kern="0" dirty="0" smtClean="0">
                <a:latin typeface="Times New Roman" panose="02020603050405020304" pitchFamily="18" charset="0"/>
                <a:cs typeface="Times New Roman" panose="02020603050405020304" pitchFamily="18" charset="0"/>
              </a:rPr>
              <a:t>OSHA Regulation: </a:t>
            </a:r>
            <a:r>
              <a:rPr lang="en-US" altLang="en-US" sz="2400" kern="0" dirty="0" smtClean="0">
                <a:latin typeface="Times New Roman" panose="02020603050405020304" pitchFamily="18" charset="0"/>
                <a:cs typeface="Times New Roman" panose="02020603050405020304" pitchFamily="18" charset="0"/>
                <a:hlinkClick r:id="rId4"/>
              </a:rPr>
              <a:t>1926.405</a:t>
            </a:r>
            <a:endParaRPr lang="en-US" sz="2400" dirty="0"/>
          </a:p>
        </p:txBody>
      </p:sp>
    </p:spTree>
    <p:extLst>
      <p:ext uri="{BB962C8B-B14F-4D97-AF65-F5344CB8AC3E}">
        <p14:creationId xmlns:p14="http://schemas.microsoft.com/office/powerpoint/2010/main" val="208799610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96253" y="762000"/>
            <a:ext cx="8819147" cy="563562"/>
          </a:xfrm>
        </p:spPr>
        <p:txBody>
          <a:bodyPr>
            <a:normAutofit fontScale="90000"/>
          </a:bodyPr>
          <a:lstStyle/>
          <a:p>
            <a:r>
              <a:rPr lang="en-GB" altLang="en-US" dirty="0" smtClean="0">
                <a:latin typeface="Times New Roman" panose="02020603050405020304" pitchFamily="18" charset="0"/>
                <a:ea typeface="SimSun" panose="02010600030101010101" pitchFamily="2" charset="-122"/>
              </a:rPr>
              <a:t>Follow Lockout/Tagout Procedures</a:t>
            </a:r>
            <a:endParaRPr lang="en-US" altLang="en-US" dirty="0" smtClean="0"/>
          </a:p>
        </p:txBody>
      </p:sp>
      <p:sp>
        <p:nvSpPr>
          <p:cNvPr id="2" name="Slide Number Placeholder 1"/>
          <p:cNvSpPr>
            <a:spLocks noGrp="1"/>
          </p:cNvSpPr>
          <p:nvPr>
            <p:ph type="sldNum" sz="quarter" idx="12"/>
          </p:nvPr>
        </p:nvSpPr>
        <p:spPr>
          <a:xfrm>
            <a:off x="7086600" y="6299200"/>
            <a:ext cx="2057400" cy="365125"/>
          </a:xfrm>
        </p:spPr>
        <p:txBody>
          <a:bodyPr/>
          <a:lstStyle/>
          <a:p>
            <a:fld id="{CE4D45F6-FF50-4BC5-8A2D-899CD8EC2ED8}" type="slidenum">
              <a:rPr lang="en-US" smtClean="0"/>
              <a:t>99</a:t>
            </a:fld>
            <a:endParaRPr lang="en-US" dirty="0"/>
          </a:p>
        </p:txBody>
      </p:sp>
      <p:sp>
        <p:nvSpPr>
          <p:cNvPr id="17" name="Rectangle 1"/>
          <p:cNvSpPr>
            <a:spLocks noChangeArrowheads="1"/>
          </p:cNvSpPr>
          <p:nvPr/>
        </p:nvSpPr>
        <p:spPr bwMode="auto">
          <a:xfrm>
            <a:off x="381000" y="2514600"/>
            <a:ext cx="54864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fontAlgn="base">
              <a:spcBef>
                <a:spcPct val="0"/>
              </a:spcBef>
              <a:spcAft>
                <a:spcPct val="0"/>
              </a:spcAft>
              <a:defRPr>
                <a:solidFill>
                  <a:schemeClr val="tx1"/>
                </a:solidFill>
                <a:latin typeface="Trebuchet MS" panose="020B0603020202020204" pitchFamily="34" charset="0"/>
              </a:defRPr>
            </a:lvl6pPr>
            <a:lvl7pPr marL="2971800" indent="-228600" defTabSz="457200" fontAlgn="base">
              <a:spcBef>
                <a:spcPct val="0"/>
              </a:spcBef>
              <a:spcAft>
                <a:spcPct val="0"/>
              </a:spcAft>
              <a:defRPr>
                <a:solidFill>
                  <a:schemeClr val="tx1"/>
                </a:solidFill>
                <a:latin typeface="Trebuchet MS" panose="020B0603020202020204" pitchFamily="34" charset="0"/>
              </a:defRPr>
            </a:lvl7pPr>
            <a:lvl8pPr marL="3429000" indent="-228600" defTabSz="457200" fontAlgn="base">
              <a:spcBef>
                <a:spcPct val="0"/>
              </a:spcBef>
              <a:spcAft>
                <a:spcPct val="0"/>
              </a:spcAft>
              <a:defRPr>
                <a:solidFill>
                  <a:schemeClr val="tx1"/>
                </a:solidFill>
                <a:latin typeface="Trebuchet MS" panose="020B0603020202020204" pitchFamily="34" charset="0"/>
              </a:defRPr>
            </a:lvl8pPr>
            <a:lvl9pPr marL="3886200" indent="-228600" defTabSz="457200" fontAlgn="base">
              <a:spcBef>
                <a:spcPct val="0"/>
              </a:spcBef>
              <a:spcAft>
                <a:spcPct val="0"/>
              </a:spcAft>
              <a:defRPr>
                <a:solidFill>
                  <a:schemeClr val="tx1"/>
                </a:solidFill>
                <a:latin typeface="Trebuchet MS" panose="020B0603020202020204" pitchFamily="34" charset="0"/>
              </a:defRPr>
            </a:lvl9pPr>
          </a:lstStyle>
          <a:p>
            <a:pPr marL="457200" indent="-457200">
              <a:buClr>
                <a:srgbClr val="0000FF"/>
              </a:buClr>
              <a:buFont typeface="Wingdings" panose="05000000000000000000" pitchFamily="2" charset="2"/>
              <a:buChar char="q"/>
            </a:pPr>
            <a:r>
              <a:rPr lang="en-US" altLang="en-US" sz="3200" dirty="0" smtClean="0">
                <a:latin typeface="Times New Roman" panose="02020603050405020304" pitchFamily="18" charset="0"/>
                <a:ea typeface="MS PGothic" panose="020B0600070205080204" pitchFamily="34" charset="-128"/>
                <a:cs typeface="AR PL UMing HK" charset="0"/>
              </a:rPr>
              <a:t>Apply </a:t>
            </a:r>
            <a:r>
              <a:rPr lang="en-US" altLang="en-US" sz="3200" dirty="0">
                <a:latin typeface="Times New Roman" panose="02020603050405020304" pitchFamily="18" charset="0"/>
                <a:ea typeface="MS PGothic" panose="020B0600070205080204" pitchFamily="34" charset="-128"/>
                <a:cs typeface="AR PL UMing HK" charset="0"/>
              </a:rPr>
              <a:t>locks to power source after de-energizing</a:t>
            </a:r>
          </a:p>
          <a:p>
            <a:pPr marL="457200" indent="-457200">
              <a:buClr>
                <a:srgbClr val="0000FF"/>
              </a:buClr>
              <a:buFont typeface="Wingdings" panose="05000000000000000000" pitchFamily="2" charset="2"/>
              <a:buChar char="q"/>
            </a:pPr>
            <a:endParaRPr lang="en-US" altLang="en-US" sz="3200" dirty="0" smtClean="0">
              <a:latin typeface="Times New Roman" panose="02020603050405020304" pitchFamily="18" charset="0"/>
              <a:ea typeface="MS PGothic" panose="020B0600070205080204" pitchFamily="34" charset="-128"/>
              <a:cs typeface="AR PL UMing HK" charset="0"/>
            </a:endParaRPr>
          </a:p>
          <a:p>
            <a:pPr marL="457200" indent="-457200">
              <a:buClr>
                <a:srgbClr val="0000FF"/>
              </a:buClr>
              <a:buFont typeface="Wingdings" panose="05000000000000000000" pitchFamily="2" charset="2"/>
              <a:buChar char="q"/>
            </a:pPr>
            <a:r>
              <a:rPr lang="en-US" altLang="en-US" sz="3200" dirty="0" smtClean="0">
                <a:latin typeface="Times New Roman" panose="02020603050405020304" pitchFamily="18" charset="0"/>
                <a:ea typeface="MS PGothic" panose="020B0600070205080204" pitchFamily="34" charset="-128"/>
                <a:cs typeface="AR PL UMing HK" charset="0"/>
              </a:rPr>
              <a:t>Tag </a:t>
            </a:r>
            <a:r>
              <a:rPr lang="en-US" altLang="en-US" sz="3200" dirty="0">
                <a:latin typeface="Times New Roman" panose="02020603050405020304" pitchFamily="18" charset="0"/>
                <a:ea typeface="MS PGothic" panose="020B0600070205080204" pitchFamily="34" charset="-128"/>
                <a:cs typeface="AR PL UMing HK" charset="0"/>
              </a:rPr>
              <a:t>deactivated </a:t>
            </a:r>
            <a:r>
              <a:rPr lang="en-US" altLang="en-US" sz="3200" dirty="0" smtClean="0">
                <a:latin typeface="Times New Roman" panose="02020603050405020304" pitchFamily="18" charset="0"/>
                <a:ea typeface="MS PGothic" panose="020B0600070205080204" pitchFamily="34" charset="-128"/>
                <a:cs typeface="AR PL UMing HK" charset="0"/>
              </a:rPr>
              <a:t>controls</a:t>
            </a:r>
            <a:endParaRPr lang="en-US" altLang="en-US" sz="3200" dirty="0">
              <a:latin typeface="Times New Roman" panose="02020603050405020304" pitchFamily="18" charset="0"/>
              <a:ea typeface="MS PGothic" panose="020B0600070205080204" pitchFamily="34" charset="-128"/>
              <a:cs typeface="AR PL UMing HK" charset="0"/>
            </a:endParaRPr>
          </a:p>
        </p:txBody>
      </p:sp>
      <p:sp>
        <p:nvSpPr>
          <p:cNvPr id="34" name="Rectangle 33"/>
          <p:cNvSpPr/>
          <p:nvPr/>
        </p:nvSpPr>
        <p:spPr>
          <a:xfrm>
            <a:off x="1866947" y="6198418"/>
            <a:ext cx="4152853" cy="461665"/>
          </a:xfrm>
          <a:prstGeom prst="rect">
            <a:avLst/>
          </a:prstGeom>
        </p:spPr>
        <p:txBody>
          <a:bodyPr wrap="square">
            <a:spAutoFit/>
          </a:bodyPr>
          <a:lstStyle/>
          <a:p>
            <a:pPr algn="ctr"/>
            <a:r>
              <a:rPr lang="en-US" altLang="en-US" sz="2400" kern="0" dirty="0" smtClean="0">
                <a:latin typeface="Times New Roman" panose="02020603050405020304" pitchFamily="18" charset="0"/>
                <a:cs typeface="Times New Roman" panose="02020603050405020304" pitchFamily="18" charset="0"/>
              </a:rPr>
              <a:t>OSHA Regulation: </a:t>
            </a:r>
            <a:r>
              <a:rPr lang="en-US" altLang="en-US" sz="2400" kern="0" dirty="0" smtClean="0">
                <a:latin typeface="Times New Roman" panose="02020603050405020304" pitchFamily="18" charset="0"/>
                <a:cs typeface="Times New Roman" panose="02020603050405020304" pitchFamily="18" charset="0"/>
                <a:hlinkClick r:id="rId3"/>
              </a:rPr>
              <a:t>1926.417</a:t>
            </a:r>
            <a:endParaRPr lang="en-US" sz="2400" dirty="0"/>
          </a:p>
        </p:txBody>
      </p:sp>
      <p:pic>
        <p:nvPicPr>
          <p:cNvPr id="35" name="Picture 4" descr="lockout example" title="lockout exampl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19800" y="1902423"/>
            <a:ext cx="2481032" cy="383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6399183" y="4397667"/>
            <a:ext cx="861133" cy="1569660"/>
          </a:xfrm>
          <a:prstGeom prst="rect">
            <a:avLst/>
          </a:prstGeom>
        </p:spPr>
        <p:txBody>
          <a:bodyPr wrap="none">
            <a:spAutoFit/>
          </a:bodyPr>
          <a:lstStyle/>
          <a:p>
            <a:r>
              <a:rPr lang="en-US" altLang="en-US" sz="9600" b="1" dirty="0" smtClean="0">
                <a:solidFill>
                  <a:srgbClr val="00B050"/>
                </a:solidFill>
                <a:latin typeface="Times New Roman" panose="02020603050405020304" pitchFamily="18" charset="0"/>
                <a:cs typeface="Times New Roman" panose="02020603050405020304" pitchFamily="18" charset="0"/>
              </a:rPr>
              <a:t>√</a:t>
            </a:r>
            <a:endParaRPr lang="en-US" sz="9600" b="1" dirty="0">
              <a:solidFill>
                <a:srgbClr val="00B050"/>
              </a:solidFill>
            </a:endParaRPr>
          </a:p>
        </p:txBody>
      </p:sp>
    </p:spTree>
    <p:extLst>
      <p:ext uri="{BB962C8B-B14F-4D97-AF65-F5344CB8AC3E}">
        <p14:creationId xmlns:p14="http://schemas.microsoft.com/office/powerpoint/2010/main" val="1056538937"/>
      </p:ext>
    </p:extLst>
  </p:cSld>
  <p:clrMapOvr>
    <a:masterClrMapping/>
  </p:clrMapOvr>
  <p:timing>
    <p:tnLst>
      <p:par>
        <p:cTn id="1" dur="indefinite" restart="never" nodeType="tmRoot"/>
      </p:par>
    </p:tnLst>
  </p:timing>
</p:sld>
</file>

<file path=ppt/theme/theme1.xml><?xml version="1.0" encoding="utf-8"?>
<a:theme xmlns:a="http://schemas.openxmlformats.org/drawingml/2006/main" name="15 - Program Requirements 1pm 10.19.16 Robertso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0.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1.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2.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3.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4.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5.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4.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5.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6.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7.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8.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9.xml><?xml version="1.0" encoding="utf-8"?>
<a:themeOverride xmlns:a="http://schemas.openxmlformats.org/drawingml/2006/main">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15 - Program Requirements 1pm 10.19.16 Robertson</Template>
  <TotalTime>0</TotalTime>
  <Words>9019</Words>
  <Application>Microsoft Office PowerPoint</Application>
  <PresentationFormat>On-screen Show (4:3)</PresentationFormat>
  <Paragraphs>1451</Paragraphs>
  <Slides>137</Slides>
  <Notes>137</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137</vt:i4>
      </vt:variant>
    </vt:vector>
  </HeadingPairs>
  <TitlesOfParts>
    <vt:vector size="151" baseType="lpstr">
      <vt:lpstr>MS PGothic</vt:lpstr>
      <vt:lpstr>SimSun</vt:lpstr>
      <vt:lpstr>SimSun</vt:lpstr>
      <vt:lpstr>AR PL UMing HK</vt:lpstr>
      <vt:lpstr>Arial</vt:lpstr>
      <vt:lpstr>Calibri</vt:lpstr>
      <vt:lpstr>Helvetica Neue</vt:lpstr>
      <vt:lpstr>StarSymbol</vt:lpstr>
      <vt:lpstr>Times</vt:lpstr>
      <vt:lpstr>Times New Roman</vt:lpstr>
      <vt:lpstr>Trebuchet MS</vt:lpstr>
      <vt:lpstr>Wingdings</vt:lpstr>
      <vt:lpstr>15 - Program Requirements 1pm 10.19.16 Robertson</vt:lpstr>
      <vt:lpstr>Custom Design</vt:lpstr>
      <vt:lpstr>Electrical Hazards in Construction</vt:lpstr>
      <vt:lpstr>Disclaimer</vt:lpstr>
      <vt:lpstr>Objectives</vt:lpstr>
      <vt:lpstr>Step-by-Step Training Agenda</vt:lpstr>
      <vt:lpstr>Sign-In</vt:lpstr>
      <vt:lpstr>Pre-Test</vt:lpstr>
      <vt:lpstr>Pre-Test </vt:lpstr>
      <vt:lpstr>Training Modules Overview</vt:lpstr>
      <vt:lpstr>Training Modules Overview </vt:lpstr>
      <vt:lpstr>Training Modules Overview  </vt:lpstr>
      <vt:lpstr> Training Modules Overview</vt:lpstr>
      <vt:lpstr>Worker Rights Under the OSH Act</vt:lpstr>
      <vt:lpstr>Worker Rights Under the OSH Act </vt:lpstr>
      <vt:lpstr> Worker Rights Under the OSH Act</vt:lpstr>
      <vt:lpstr>Electrical Hazard Statistics</vt:lpstr>
      <vt:lpstr>Basic Terms</vt:lpstr>
      <vt:lpstr>Basic Terms </vt:lpstr>
      <vt:lpstr> Basic Terms</vt:lpstr>
      <vt:lpstr> Basic Terms </vt:lpstr>
      <vt:lpstr>  Basic Terms</vt:lpstr>
      <vt:lpstr>Basic Terms </vt:lpstr>
      <vt:lpstr>  Basic Terms </vt:lpstr>
      <vt:lpstr> Basic Terms  </vt:lpstr>
      <vt:lpstr>Electrical Hazard Symbols</vt:lpstr>
      <vt:lpstr>A Case Study Discussion</vt:lpstr>
      <vt:lpstr> A Case Study Discussion 1</vt:lpstr>
      <vt:lpstr>A Case Study Discussion 2</vt:lpstr>
      <vt:lpstr>A Case Study Discussion </vt:lpstr>
      <vt:lpstr>Q3: Can people touch down power lines by a stick, pole, or broom?</vt:lpstr>
      <vt:lpstr>Q4: Can the car driver touch car frame or metal parts?</vt:lpstr>
      <vt:lpstr>Q5: What is safe distance from fallen power lines?</vt:lpstr>
      <vt:lpstr>A Case Study Discussion 6</vt:lpstr>
      <vt:lpstr>A Case Study Discussion  </vt:lpstr>
      <vt:lpstr>A Case Study Discussion 7</vt:lpstr>
      <vt:lpstr>A Case Study Discussion 8</vt:lpstr>
      <vt:lpstr> A Case Study Discussion  </vt:lpstr>
      <vt:lpstr>  A Case Study Discussion</vt:lpstr>
      <vt:lpstr> A Case Study Discussion</vt:lpstr>
      <vt:lpstr>Other Reported Accidents</vt:lpstr>
      <vt:lpstr>Training Modules Agenda</vt:lpstr>
      <vt:lpstr>Warning: The pictures in next few slides deal with injuries and death related to electrical accidents and might be disturbing to some people.</vt:lpstr>
      <vt:lpstr>Electrical Burn</vt:lpstr>
      <vt:lpstr>Electrical Burn </vt:lpstr>
      <vt:lpstr>Electrocution</vt:lpstr>
      <vt:lpstr>Electrical Shock</vt:lpstr>
      <vt:lpstr>Electrocution </vt:lpstr>
      <vt:lpstr>Electrical Shock </vt:lpstr>
      <vt:lpstr> Electrical Shock</vt:lpstr>
      <vt:lpstr>Electrical Arc Flash</vt:lpstr>
      <vt:lpstr>Electrical Arc Flash </vt:lpstr>
      <vt:lpstr>Electrical Arc Flash  </vt:lpstr>
      <vt:lpstr>Electrical Fire</vt:lpstr>
      <vt:lpstr>Electrical Fire </vt:lpstr>
      <vt:lpstr>Electrical Explosion</vt:lpstr>
      <vt:lpstr>Training Modules Agenda </vt:lpstr>
      <vt:lpstr>Incident 1: Contact with Power Lines</vt:lpstr>
      <vt:lpstr>Incident 1:  Contact with Power Lines</vt:lpstr>
      <vt:lpstr>Incident 1:  Contact with Power Lines </vt:lpstr>
      <vt:lpstr>Energized vs. Deenergized Work </vt:lpstr>
      <vt:lpstr>Energized vs. Deenergized Work  </vt:lpstr>
      <vt:lpstr>Incident 1: Contact with Power Lines </vt:lpstr>
      <vt:lpstr>Incident 2: Lack of Ground-Fault Protection</vt:lpstr>
      <vt:lpstr>Incident 2:  Lack of Ground-Fault Protection</vt:lpstr>
      <vt:lpstr>Incident 2: Lack of Ground-Fault  Protection</vt:lpstr>
      <vt:lpstr>Incident 2: Lack of Ground-Fault Protection </vt:lpstr>
      <vt:lpstr>Incident 3: Path to Ground Missing or Discontinuous</vt:lpstr>
      <vt:lpstr>Incident 3:  Path to Ground Missing or Discontinuous</vt:lpstr>
      <vt:lpstr>Incident 3: Path to Ground Missing or Discontinuous </vt:lpstr>
      <vt:lpstr>Incident 4: Equipment not Used in Manner Prescribed</vt:lpstr>
      <vt:lpstr>Incident 4:  Equipment not Used in Manner Prescribed</vt:lpstr>
      <vt:lpstr>Incident 5: Improper Use of Extension or Flexible Cords</vt:lpstr>
      <vt:lpstr>Incident 5:  Improper Use of Extension or Flexible Cords</vt:lpstr>
      <vt:lpstr>Incident 6: Contact with Energized Sources</vt:lpstr>
      <vt:lpstr> Training Modules Agenda</vt:lpstr>
      <vt:lpstr>Maintain Safe Distance from Overhead Power Lines</vt:lpstr>
      <vt:lpstr>Maintain Safe Distance from Overhead  Power Lines</vt:lpstr>
      <vt:lpstr>Maintain Safe Distance from Overhead Power Lines </vt:lpstr>
      <vt:lpstr>Maintain Safe Distance from Overhead   Power Lines</vt:lpstr>
      <vt:lpstr> Maintain Safe Distance from Overhead Power Lines</vt:lpstr>
      <vt:lpstr>Use Ground-Fault Circuit Interrupters (GFCIs)</vt:lpstr>
      <vt:lpstr> Use Ground-Fault Circuit Interrupters (GFCIs)</vt:lpstr>
      <vt:lpstr>Use Ground-Fault Circuit Interrupters  (GFCIs)</vt:lpstr>
      <vt:lpstr>Use Ground-Fault Circuit Interrupters  (GFCIs) </vt:lpstr>
      <vt:lpstr>Use Ground-Fault Circuit Interrupters (GFCIs) </vt:lpstr>
      <vt:lpstr>Use Ground-Fault Circuit Interrupters   (GFCIs)</vt:lpstr>
      <vt:lpstr>Use Ground-Fault Circuit Interrupters   (GFCIs) </vt:lpstr>
      <vt:lpstr>Use Grounding Rod</vt:lpstr>
      <vt:lpstr>Inspect Portable Tools and Extension Cords</vt:lpstr>
      <vt:lpstr> Inspect Portable Tools and Extension Cords</vt:lpstr>
      <vt:lpstr>Inspect Portable Tools and Extension  Cords</vt:lpstr>
      <vt:lpstr>Inspect Portable Tools and Extension  Cords </vt:lpstr>
      <vt:lpstr>Inspect Portable Tools and Extension Cords  </vt:lpstr>
      <vt:lpstr>  Inspect Portable Tools and Extension Cords</vt:lpstr>
      <vt:lpstr>Use Power Tools and Equipment as Designed</vt:lpstr>
      <vt:lpstr> Use Power Tools and Equipment as Designed</vt:lpstr>
      <vt:lpstr>Use Power Tools and Equipment as  Designed</vt:lpstr>
      <vt:lpstr>Use Power Tools and Equipment as Designed </vt:lpstr>
      <vt:lpstr> Use Power Tools and Equipment as Designed </vt:lpstr>
      <vt:lpstr>Follow Lockout/Tagout Procedures</vt:lpstr>
      <vt:lpstr> Follow Lockout/Tagout Procedures</vt:lpstr>
      <vt:lpstr>Follow Lockout/Tagout Procedures </vt:lpstr>
      <vt:lpstr>Personal Protective Equipment</vt:lpstr>
      <vt:lpstr> Personal Protective Equipment</vt:lpstr>
      <vt:lpstr> 2018 edition of NFPA 70E: Table 1307.(C)(15)(c)</vt:lpstr>
      <vt:lpstr>Personal Protective Equipment </vt:lpstr>
      <vt:lpstr>Personal Protective Equipment </vt:lpstr>
      <vt:lpstr> Personal Protective Equipment </vt:lpstr>
      <vt:lpstr>Isolate Electrical Parts</vt:lpstr>
      <vt:lpstr>Isolate Electrical Parts </vt:lpstr>
      <vt:lpstr> Isolate Electrical Parts</vt:lpstr>
      <vt:lpstr>Training Modules Summary</vt:lpstr>
      <vt:lpstr>Training Modules Summary </vt:lpstr>
      <vt:lpstr> Training Modules Summary</vt:lpstr>
      <vt:lpstr>Training Modules Summary </vt:lpstr>
      <vt:lpstr>Case Study</vt:lpstr>
      <vt:lpstr>Case Study </vt:lpstr>
      <vt:lpstr>Case Study  </vt:lpstr>
      <vt:lpstr> Case Study</vt:lpstr>
      <vt:lpstr>  Case Study</vt:lpstr>
      <vt:lpstr> Case Study </vt:lpstr>
      <vt:lpstr> Case Study  </vt:lpstr>
      <vt:lpstr>  Case Study </vt:lpstr>
      <vt:lpstr>  Case Study  </vt:lpstr>
      <vt:lpstr>Case Study </vt:lpstr>
      <vt:lpstr>Case Study   </vt:lpstr>
      <vt:lpstr> Case Study   </vt:lpstr>
      <vt:lpstr> Case Study</vt:lpstr>
      <vt:lpstr> Case Study </vt:lpstr>
      <vt:lpstr>  Case Study</vt:lpstr>
      <vt:lpstr> Case Study </vt:lpstr>
      <vt:lpstr>   Case Study  </vt:lpstr>
      <vt:lpstr> Case Study   </vt:lpstr>
      <vt:lpstr>Any Questions?</vt:lpstr>
      <vt:lpstr>Post-Test</vt:lpstr>
      <vt:lpstr>Feedback Survey</vt:lpstr>
      <vt:lpstr>Post-Test Solution</vt:lpstr>
      <vt:lpstr>The End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2021-04-23T14:29:28Z</dcterms:created>
  <dcterms:modified xsi:type="dcterms:W3CDTF">2021-05-20T19:54:41Z</dcterms:modified>
</cp:coreProperties>
</file>