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1"/>
  </p:sldMasterIdLst>
  <p:notesMasterIdLst>
    <p:notesMasterId r:id="rId53"/>
  </p:notesMasterIdLst>
  <p:handoutMasterIdLst>
    <p:handoutMasterId r:id="rId54"/>
  </p:handoutMasterIdLst>
  <p:sldIdLst>
    <p:sldId id="256" r:id="rId2"/>
    <p:sldId id="354" r:id="rId3"/>
    <p:sldId id="355" r:id="rId4"/>
    <p:sldId id="356" r:id="rId5"/>
    <p:sldId id="357" r:id="rId6"/>
    <p:sldId id="358" r:id="rId7"/>
    <p:sldId id="359" r:id="rId8"/>
    <p:sldId id="360" r:id="rId9"/>
    <p:sldId id="361" r:id="rId10"/>
    <p:sldId id="363" r:id="rId11"/>
    <p:sldId id="258" r:id="rId12"/>
    <p:sldId id="264" r:id="rId13"/>
    <p:sldId id="362" r:id="rId14"/>
    <p:sldId id="364" r:id="rId15"/>
    <p:sldId id="365" r:id="rId16"/>
    <p:sldId id="272" r:id="rId17"/>
    <p:sldId id="273" r:id="rId18"/>
    <p:sldId id="275" r:id="rId19"/>
    <p:sldId id="278" r:id="rId20"/>
    <p:sldId id="271" r:id="rId21"/>
    <p:sldId id="368" r:id="rId22"/>
    <p:sldId id="302" r:id="rId23"/>
    <p:sldId id="301" r:id="rId24"/>
    <p:sldId id="369" r:id="rId25"/>
    <p:sldId id="303" r:id="rId26"/>
    <p:sldId id="370" r:id="rId27"/>
    <p:sldId id="371" r:id="rId28"/>
    <p:sldId id="269" r:id="rId29"/>
    <p:sldId id="276" r:id="rId30"/>
    <p:sldId id="281" r:id="rId31"/>
    <p:sldId id="284" r:id="rId32"/>
    <p:sldId id="367" r:id="rId33"/>
    <p:sldId id="285" r:id="rId34"/>
    <p:sldId id="372" r:id="rId35"/>
    <p:sldId id="366" r:id="rId36"/>
    <p:sldId id="375" r:id="rId37"/>
    <p:sldId id="376" r:id="rId38"/>
    <p:sldId id="377" r:id="rId39"/>
    <p:sldId id="386" r:id="rId40"/>
    <p:sldId id="379" r:id="rId41"/>
    <p:sldId id="380" r:id="rId42"/>
    <p:sldId id="381" r:id="rId43"/>
    <p:sldId id="382" r:id="rId44"/>
    <p:sldId id="387" r:id="rId45"/>
    <p:sldId id="291" r:id="rId46"/>
    <p:sldId id="287" r:id="rId47"/>
    <p:sldId id="374" r:id="rId48"/>
    <p:sldId id="388" r:id="rId49"/>
    <p:sldId id="389" r:id="rId50"/>
    <p:sldId id="390" r:id="rId51"/>
    <p:sldId id="392" r:id="rId52"/>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44" autoAdjust="0"/>
    <p:restoredTop sz="76279" autoAdjust="0"/>
  </p:normalViewPr>
  <p:slideViewPr>
    <p:cSldViewPr snapToGrid="0">
      <p:cViewPr varScale="1">
        <p:scale>
          <a:sx n="73" d="100"/>
          <a:sy n="73" d="100"/>
        </p:scale>
        <p:origin x="336" y="43"/>
      </p:cViewPr>
      <p:guideLst/>
    </p:cSldViewPr>
  </p:slideViewPr>
  <p:notesTextViewPr>
    <p:cViewPr>
      <p:scale>
        <a:sx n="3" d="2"/>
        <a:sy n="3" d="2"/>
      </p:scale>
      <p:origin x="0" y="0"/>
    </p:cViewPr>
  </p:notesTextViewPr>
  <p:sorterViewPr>
    <p:cViewPr>
      <p:scale>
        <a:sx n="100" d="100"/>
        <a:sy n="100" d="100"/>
      </p:scale>
      <p:origin x="0" y="-15300"/>
    </p:cViewPr>
  </p:sorterViewPr>
  <p:notesViewPr>
    <p:cSldViewPr snapToGrid="0">
      <p:cViewPr varScale="1">
        <p:scale>
          <a:sx n="59" d="100"/>
          <a:sy n="59" d="100"/>
        </p:scale>
        <p:origin x="252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913" cy="466725"/>
          </a:xfrm>
          <a:prstGeom prst="rect">
            <a:avLst/>
          </a:prstGeom>
        </p:spPr>
        <p:txBody>
          <a:bodyPr vert="horz" lIns="91438" tIns="45719" rIns="91438" bIns="45719"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6725"/>
          </a:xfrm>
          <a:prstGeom prst="rect">
            <a:avLst/>
          </a:prstGeom>
        </p:spPr>
        <p:txBody>
          <a:bodyPr vert="horz" lIns="91438" tIns="45719" rIns="91438" bIns="45719" rtlCol="0"/>
          <a:lstStyle>
            <a:lvl1pPr algn="r">
              <a:defRPr sz="1200"/>
            </a:lvl1pPr>
          </a:lstStyle>
          <a:p>
            <a:fld id="{A5719A98-77DA-4B43-BB47-39A78B6C84BF}" type="datetimeFigureOut">
              <a:rPr lang="en-US" smtClean="0"/>
              <a:t>3/31/2021</a:t>
            </a:fld>
            <a:endParaRPr lang="en-US"/>
          </a:p>
        </p:txBody>
      </p:sp>
      <p:sp>
        <p:nvSpPr>
          <p:cNvPr id="4" name="Footer Placeholder 3"/>
          <p:cNvSpPr>
            <a:spLocks noGrp="1"/>
          </p:cNvSpPr>
          <p:nvPr>
            <p:ph type="ftr" sz="quarter" idx="2"/>
          </p:nvPr>
        </p:nvSpPr>
        <p:spPr>
          <a:xfrm>
            <a:off x="1" y="8829676"/>
            <a:ext cx="2982913" cy="466725"/>
          </a:xfrm>
          <a:prstGeom prst="rect">
            <a:avLst/>
          </a:prstGeom>
        </p:spPr>
        <p:txBody>
          <a:bodyPr vert="horz" lIns="91438" tIns="45719" rIns="91438" bIns="45719"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6"/>
            <a:ext cx="2982912" cy="466725"/>
          </a:xfrm>
          <a:prstGeom prst="rect">
            <a:avLst/>
          </a:prstGeom>
        </p:spPr>
        <p:txBody>
          <a:bodyPr vert="horz" lIns="91438" tIns="45719" rIns="91438" bIns="45719" rtlCol="0" anchor="b"/>
          <a:lstStyle>
            <a:lvl1pPr algn="r">
              <a:defRPr sz="1200"/>
            </a:lvl1pPr>
          </a:lstStyle>
          <a:p>
            <a:fld id="{795ECBC4-1283-4FC2-A447-085ED8A7ABA5}" type="slidenum">
              <a:rPr lang="en-US" smtClean="0"/>
              <a:t>‹#›</a:t>
            </a:fld>
            <a:endParaRPr lang="en-US"/>
          </a:p>
        </p:txBody>
      </p:sp>
    </p:spTree>
    <p:extLst>
      <p:ext uri="{BB962C8B-B14F-4D97-AF65-F5344CB8AC3E}">
        <p14:creationId xmlns:p14="http://schemas.microsoft.com/office/powerpoint/2010/main" val="358153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6434"/>
          </a:xfrm>
          <a:prstGeom prst="rect">
            <a:avLst/>
          </a:prstGeom>
        </p:spPr>
        <p:txBody>
          <a:bodyPr vert="horz" lIns="92444" tIns="46222" rIns="92444" bIns="46222" rtlCol="0"/>
          <a:lstStyle>
            <a:lvl1pPr algn="l">
              <a:defRPr sz="1200"/>
            </a:lvl1pPr>
          </a:lstStyle>
          <a:p>
            <a:endParaRPr lang="en-US"/>
          </a:p>
        </p:txBody>
      </p:sp>
      <p:sp>
        <p:nvSpPr>
          <p:cNvPr id="3" name="Date Placeholder 2"/>
          <p:cNvSpPr>
            <a:spLocks noGrp="1"/>
          </p:cNvSpPr>
          <p:nvPr>
            <p:ph type="dt" idx="1"/>
          </p:nvPr>
        </p:nvSpPr>
        <p:spPr>
          <a:xfrm>
            <a:off x="3898103" y="0"/>
            <a:ext cx="2982119" cy="466434"/>
          </a:xfrm>
          <a:prstGeom prst="rect">
            <a:avLst/>
          </a:prstGeom>
        </p:spPr>
        <p:txBody>
          <a:bodyPr vert="horz" lIns="92444" tIns="46222" rIns="92444" bIns="46222" rtlCol="0"/>
          <a:lstStyle>
            <a:lvl1pPr algn="r">
              <a:defRPr sz="1200"/>
            </a:lvl1pPr>
          </a:lstStyle>
          <a:p>
            <a:fld id="{B0AE2487-D8A3-4AA5-B023-0D5CEAB5507E}" type="datetimeFigureOut">
              <a:rPr lang="en-US" smtClean="0"/>
              <a:t>3/31/2021</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4" tIns="46222" rIns="92444" bIns="46222"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4" tIns="46222" rIns="92444" bIns="4622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2982119" cy="466433"/>
          </a:xfrm>
          <a:prstGeom prst="rect">
            <a:avLst/>
          </a:prstGeom>
        </p:spPr>
        <p:txBody>
          <a:bodyPr vert="horz" lIns="92444" tIns="46222" rIns="92444" bIns="46222" rtlCol="0" anchor="b"/>
          <a:lstStyle>
            <a:lvl1pPr algn="l">
              <a:defRPr sz="1200"/>
            </a:lvl1pPr>
          </a:lstStyle>
          <a:p>
            <a:endParaRPr lang="en-US"/>
          </a:p>
        </p:txBody>
      </p:sp>
      <p:sp>
        <p:nvSpPr>
          <p:cNvPr id="7" name="Slide Number Placeholder 6"/>
          <p:cNvSpPr>
            <a:spLocks noGrp="1"/>
          </p:cNvSpPr>
          <p:nvPr>
            <p:ph type="sldNum" sz="quarter" idx="5"/>
          </p:nvPr>
        </p:nvSpPr>
        <p:spPr>
          <a:xfrm>
            <a:off x="3898103" y="8829968"/>
            <a:ext cx="2982119" cy="466433"/>
          </a:xfrm>
          <a:prstGeom prst="rect">
            <a:avLst/>
          </a:prstGeom>
        </p:spPr>
        <p:txBody>
          <a:bodyPr vert="horz" lIns="92444" tIns="46222" rIns="92444" bIns="46222" rtlCol="0" anchor="b"/>
          <a:lstStyle>
            <a:lvl1pPr algn="r">
              <a:defRPr sz="1200"/>
            </a:lvl1pPr>
          </a:lstStyle>
          <a:p>
            <a:fld id="{7D885AE9-E33C-45D9-BF5C-B4DAC2D84765}" type="slidenum">
              <a:rPr lang="en-US" smtClean="0"/>
              <a:t>‹#›</a:t>
            </a:fld>
            <a:endParaRPr lang="en-US"/>
          </a:p>
        </p:txBody>
      </p:sp>
    </p:spTree>
    <p:extLst>
      <p:ext uri="{BB962C8B-B14F-4D97-AF65-F5344CB8AC3E}">
        <p14:creationId xmlns:p14="http://schemas.microsoft.com/office/powerpoint/2010/main" val="3500056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885AE9-E33C-45D9-BF5C-B4DAC2D84765}" type="slidenum">
              <a:rPr lang="en-US" smtClean="0"/>
              <a:t>1</a:t>
            </a:fld>
            <a:endParaRPr lang="en-US"/>
          </a:p>
        </p:txBody>
      </p:sp>
    </p:spTree>
    <p:extLst>
      <p:ext uri="{BB962C8B-B14F-4D97-AF65-F5344CB8AC3E}">
        <p14:creationId xmlns:p14="http://schemas.microsoft.com/office/powerpoint/2010/main" val="1713349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1107" indent="-288887">
              <a:defRPr>
                <a:solidFill>
                  <a:schemeClr val="tx1"/>
                </a:solidFill>
                <a:latin typeface="Arial" panose="020B0604020202020204" pitchFamily="34" charset="0"/>
              </a:defRPr>
            </a:lvl2pPr>
            <a:lvl3pPr marL="1155550" indent="-231111">
              <a:defRPr>
                <a:solidFill>
                  <a:schemeClr val="tx1"/>
                </a:solidFill>
                <a:latin typeface="Arial" panose="020B0604020202020204" pitchFamily="34" charset="0"/>
              </a:defRPr>
            </a:lvl3pPr>
            <a:lvl4pPr marL="1617770" indent="-231111">
              <a:defRPr>
                <a:solidFill>
                  <a:schemeClr val="tx1"/>
                </a:solidFill>
                <a:latin typeface="Arial" panose="020B0604020202020204" pitchFamily="34" charset="0"/>
              </a:defRPr>
            </a:lvl4pPr>
            <a:lvl5pPr marL="2079990" indent="-231111">
              <a:defRPr>
                <a:solidFill>
                  <a:schemeClr val="tx1"/>
                </a:solidFill>
                <a:latin typeface="Arial" panose="020B0604020202020204" pitchFamily="34" charset="0"/>
              </a:defRPr>
            </a:lvl5pPr>
            <a:lvl6pPr marL="2542210" indent="-231111" eaLnBrk="0" fontAlgn="base" hangingPunct="0">
              <a:spcBef>
                <a:spcPct val="0"/>
              </a:spcBef>
              <a:spcAft>
                <a:spcPct val="0"/>
              </a:spcAft>
              <a:defRPr>
                <a:solidFill>
                  <a:schemeClr val="tx1"/>
                </a:solidFill>
                <a:latin typeface="Arial" panose="020B0604020202020204" pitchFamily="34" charset="0"/>
              </a:defRPr>
            </a:lvl6pPr>
            <a:lvl7pPr marL="3004430" indent="-231111" eaLnBrk="0" fontAlgn="base" hangingPunct="0">
              <a:spcBef>
                <a:spcPct val="0"/>
              </a:spcBef>
              <a:spcAft>
                <a:spcPct val="0"/>
              </a:spcAft>
              <a:defRPr>
                <a:solidFill>
                  <a:schemeClr val="tx1"/>
                </a:solidFill>
                <a:latin typeface="Arial" panose="020B0604020202020204" pitchFamily="34" charset="0"/>
              </a:defRPr>
            </a:lvl7pPr>
            <a:lvl8pPr marL="3466650" indent="-231111" eaLnBrk="0" fontAlgn="base" hangingPunct="0">
              <a:spcBef>
                <a:spcPct val="0"/>
              </a:spcBef>
              <a:spcAft>
                <a:spcPct val="0"/>
              </a:spcAft>
              <a:defRPr>
                <a:solidFill>
                  <a:schemeClr val="tx1"/>
                </a:solidFill>
                <a:latin typeface="Arial" panose="020B0604020202020204" pitchFamily="34" charset="0"/>
              </a:defRPr>
            </a:lvl8pPr>
            <a:lvl9pPr marL="3928869" indent="-231111" eaLnBrk="0" fontAlgn="base" hangingPunct="0">
              <a:spcBef>
                <a:spcPct val="0"/>
              </a:spcBef>
              <a:spcAft>
                <a:spcPct val="0"/>
              </a:spcAft>
              <a:defRPr>
                <a:solidFill>
                  <a:schemeClr val="tx1"/>
                </a:solidFill>
                <a:latin typeface="Arial" panose="020B0604020202020204" pitchFamily="34" charset="0"/>
              </a:defRPr>
            </a:lvl9pPr>
          </a:lstStyle>
          <a:p>
            <a:fld id="{D5CCB6CC-E2EC-4A3C-8B31-C877450EDA60}" type="slidenum">
              <a:rPr lang="en-US" altLang="en-US" smtClean="0">
                <a:latin typeface="Times New Roman" panose="02020603050405020304" pitchFamily="18" charset="0"/>
              </a:rPr>
              <a:pPr/>
              <a:t>12</a:t>
            </a:fld>
            <a:endParaRPr lang="en-US" altLang="en-US">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dirty="0"/>
              <a:t> </a:t>
            </a:r>
            <a:r>
              <a:rPr lang="es-ES" altLang="en-US" dirty="0" smtClean="0"/>
              <a:t>Es </a:t>
            </a:r>
            <a:r>
              <a:rPr lang="es-ES" altLang="en-US" dirty="0"/>
              <a:t>bien </a:t>
            </a:r>
            <a:r>
              <a:rPr lang="es-ES" altLang="en-US" dirty="0" smtClean="0"/>
              <a:t>reconocido </a:t>
            </a:r>
            <a:r>
              <a:rPr lang="es-ES" altLang="en-US" dirty="0"/>
              <a:t>que el cuerpo humano </a:t>
            </a:r>
            <a:r>
              <a:rPr lang="es-ES" altLang="en-US" dirty="0" smtClean="0"/>
              <a:t>conduce</a:t>
            </a:r>
            <a:r>
              <a:rPr lang="es-ES" altLang="en-US" baseline="0" dirty="0" smtClean="0"/>
              <a:t> la </a:t>
            </a:r>
            <a:r>
              <a:rPr lang="es-ES" altLang="en-US" dirty="0" smtClean="0"/>
              <a:t>electricidad</a:t>
            </a:r>
            <a:r>
              <a:rPr lang="es-ES" altLang="en-US" dirty="0"/>
              <a:t>. Si el contacto directo del cuerpo se realiza con una parte </a:t>
            </a:r>
            <a:r>
              <a:rPr lang="es-ES" altLang="en-US" dirty="0" smtClean="0"/>
              <a:t>energizada con electricidad </a:t>
            </a:r>
            <a:r>
              <a:rPr lang="es-ES" altLang="en-US" dirty="0"/>
              <a:t>mientras se hace un contacto similar simultáneamente con otra superficie conductora que se </a:t>
            </a:r>
            <a:r>
              <a:rPr lang="es-ES" altLang="en-US" dirty="0" smtClean="0"/>
              <a:t>mantuviera </a:t>
            </a:r>
            <a:r>
              <a:rPr lang="es-ES" altLang="en-US" dirty="0"/>
              <a:t>en un potencial eléctrico diferente, fluirá una corriente, ingresando al cuerpo en un punto de contacto, atravesando el cuerpo, y </a:t>
            </a:r>
            <a:r>
              <a:rPr lang="es-ES" altLang="en-US" dirty="0" smtClean="0"/>
              <a:t>entonces </a:t>
            </a:r>
            <a:r>
              <a:rPr lang="es-ES" altLang="en-US" dirty="0"/>
              <a:t>saliendo </a:t>
            </a:r>
            <a:r>
              <a:rPr lang="es-ES" altLang="en-US" dirty="0" smtClean="0"/>
              <a:t>por </a:t>
            </a:r>
            <a:r>
              <a:rPr lang="es-ES" altLang="en-US" dirty="0"/>
              <a:t>otro punto de contacto, generalmente el suelo. Cada año, muchos empleados sufren dolor, lesiones y muerte por tales descargas eléctricas.</a:t>
            </a:r>
          </a:p>
          <a:p>
            <a:pPr eaLnBrk="1" hangingPunct="1"/>
            <a:r>
              <a:rPr lang="es-ES" altLang="en-US" dirty="0"/>
              <a:t> </a:t>
            </a:r>
          </a:p>
          <a:p>
            <a:pPr eaLnBrk="1" hangingPunct="1"/>
            <a:r>
              <a:rPr lang="es-ES" altLang="en-US" dirty="0"/>
              <a:t>La corriente a través del cuerpo, incluso a niveles tan bajos como 3 miliamperios, también </a:t>
            </a:r>
            <a:r>
              <a:rPr lang="es-ES" altLang="en-US" dirty="0" smtClean="0"/>
              <a:t>puede causar lesiones indirectas o secundarias en las que la reacción muscular involuntaria de la descarga eléctrica puede resultar</a:t>
            </a:r>
            <a:r>
              <a:rPr lang="es-ES" altLang="en-US" baseline="0" dirty="0" smtClean="0"/>
              <a:t> en </a:t>
            </a:r>
            <a:r>
              <a:rPr lang="es-ES" altLang="en-US" dirty="0" smtClean="0"/>
              <a:t>hematomas</a:t>
            </a:r>
            <a:r>
              <a:rPr lang="es-ES" altLang="en-US" dirty="0"/>
              <a:t>, fracturas óseas e incluso la muerte </a:t>
            </a:r>
            <a:r>
              <a:rPr lang="es-ES" altLang="en-US" dirty="0" smtClean="0"/>
              <a:t>por las colisiones </a:t>
            </a:r>
            <a:r>
              <a:rPr lang="es-ES" altLang="en-US" dirty="0"/>
              <a:t>o caídas.</a:t>
            </a:r>
            <a:endParaRPr lang="en-US" altLang="en-US" dirty="0"/>
          </a:p>
        </p:txBody>
      </p:sp>
    </p:spTree>
    <p:extLst>
      <p:ext uri="{BB962C8B-B14F-4D97-AF65-F5344CB8AC3E}">
        <p14:creationId xmlns:p14="http://schemas.microsoft.com/office/powerpoint/2010/main" val="571224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39">
              <a:defRPr/>
            </a:pPr>
            <a:r>
              <a:rPr lang="en-US" dirty="0" smtClean="0"/>
              <a:t>URL</a:t>
            </a:r>
            <a:r>
              <a:rPr lang="en-US" baseline="0" dirty="0" smtClean="0"/>
              <a:t> </a:t>
            </a:r>
            <a:r>
              <a:rPr lang="en-US" dirty="0" smtClean="0"/>
              <a:t> https://www.osha.gov/Publications/osha3075.pdf </a:t>
            </a:r>
          </a:p>
          <a:p>
            <a:r>
              <a:rPr lang="es-ES" dirty="0" smtClean="0"/>
              <a:t>La</a:t>
            </a:r>
            <a:r>
              <a:rPr lang="es-ES" baseline="0" dirty="0" smtClean="0"/>
              <a:t> mayoría de los accidentes eléctricos son causados por los tres factores siguientes:</a:t>
            </a:r>
          </a:p>
          <a:p>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equipo</a:t>
            </a:r>
            <a:r>
              <a:rPr lang="en-US" dirty="0">
                <a:latin typeface="Tahoma" panose="020B0604030504040204" pitchFamily="34" charset="0"/>
                <a:ea typeface="Tahoma" panose="020B0604030504040204" pitchFamily="34" charset="0"/>
                <a:cs typeface="Tahoma" panose="020B0604030504040204" pitchFamily="34" charset="0"/>
              </a:rPr>
              <a:t> o </a:t>
            </a:r>
            <a:r>
              <a:rPr lang="en-US" dirty="0" err="1">
                <a:latin typeface="Tahoma" panose="020B0604030504040204" pitchFamily="34" charset="0"/>
                <a:ea typeface="Tahoma" panose="020B0604030504040204" pitchFamily="34" charset="0"/>
                <a:cs typeface="Tahoma" panose="020B0604030504040204" pitchFamily="34" charset="0"/>
              </a:rPr>
              <a:t>instalación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insegura</a:t>
            </a:r>
            <a:r>
              <a:rPr lang="en-US" dirty="0">
                <a:latin typeface="Tahoma" panose="020B0604030504040204" pitchFamily="34" charset="0"/>
                <a:ea typeface="Tahoma" panose="020B0604030504040204" pitchFamily="34" charset="0"/>
                <a:cs typeface="Tahoma" panose="020B0604030504040204" pitchFamily="34" charset="0"/>
              </a:rPr>
              <a:t>,</a:t>
            </a:r>
          </a:p>
          <a:p>
            <a:r>
              <a:rPr lang="en-US" dirty="0">
                <a:latin typeface="Tahoma" panose="020B0604030504040204" pitchFamily="34" charset="0"/>
                <a:ea typeface="Tahoma" panose="020B0604030504040204" pitchFamily="34" charset="0"/>
                <a:cs typeface="Tahoma" panose="020B0604030504040204" pitchFamily="34" charset="0"/>
              </a:rPr>
              <a:t>• un </a:t>
            </a:r>
            <a:r>
              <a:rPr lang="en-US" dirty="0" err="1">
                <a:latin typeface="Tahoma" panose="020B0604030504040204" pitchFamily="34" charset="0"/>
                <a:ea typeface="Tahoma" panose="020B0604030504040204" pitchFamily="34" charset="0"/>
                <a:cs typeface="Tahoma" panose="020B0604030504040204" pitchFamily="34" charset="0"/>
              </a:rPr>
              <a:t>ambiente</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inseguro</a:t>
            </a:r>
            <a:r>
              <a:rPr lang="en-US" dirty="0">
                <a:latin typeface="Tahoma" panose="020B0604030504040204" pitchFamily="34" charset="0"/>
                <a:ea typeface="Tahoma" panose="020B0604030504040204" pitchFamily="34" charset="0"/>
                <a:cs typeface="Tahoma" panose="020B0604030504040204" pitchFamily="34" charset="0"/>
              </a:rPr>
              <a:t>, </a:t>
            </a:r>
          </a:p>
          <a:p>
            <a:r>
              <a:rPr lang="en-US" dirty="0">
                <a:latin typeface="Tahoma" panose="020B0604030504040204" pitchFamily="34" charset="0"/>
                <a:ea typeface="Tahoma" panose="020B0604030504040204" pitchFamily="34" charset="0"/>
                <a:cs typeface="Tahoma" panose="020B0604030504040204" pitchFamily="34" charset="0"/>
              </a:rPr>
              <a:t>•</a:t>
            </a:r>
            <a:r>
              <a:rPr lang="en-US">
                <a:latin typeface="Tahoma" panose="020B0604030504040204" pitchFamily="34" charset="0"/>
                <a:ea typeface="Tahoma" panose="020B0604030504040204" pitchFamily="34" charset="0"/>
                <a:cs typeface="Tahoma" panose="020B0604030504040204" pitchFamily="34" charset="0"/>
              </a:rPr>
              <a:t>prácticas</a:t>
            </a:r>
            <a:r>
              <a:rPr lang="en-US" dirty="0">
                <a:latin typeface="Tahoma" panose="020B0604030504040204" pitchFamily="34" charset="0"/>
                <a:ea typeface="Tahoma" panose="020B0604030504040204" pitchFamily="34" charset="0"/>
                <a:cs typeface="Tahoma" panose="020B0604030504040204" pitchFamily="34" charset="0"/>
              </a:rPr>
              <a:t> de </a:t>
            </a:r>
            <a:r>
              <a:rPr lang="en-US" dirty="0" err="1">
                <a:latin typeface="Tahoma" panose="020B0604030504040204" pitchFamily="34" charset="0"/>
                <a:ea typeface="Tahoma" panose="020B0604030504040204" pitchFamily="34" charset="0"/>
                <a:cs typeface="Tahoma" panose="020B0604030504040204" pitchFamily="34" charset="0"/>
              </a:rPr>
              <a:t>trabajo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inseguras</a:t>
            </a:r>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13</a:t>
            </a:fld>
            <a:endParaRPr lang="en-US"/>
          </a:p>
        </p:txBody>
      </p:sp>
    </p:spTree>
    <p:extLst>
      <p:ext uri="{BB962C8B-B14F-4D97-AF65-F5344CB8AC3E}">
        <p14:creationId xmlns:p14="http://schemas.microsoft.com/office/powerpoint/2010/main" val="1938973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s-ES" dirty="0" smtClean="0">
                <a:latin typeface="Arial" charset="0"/>
              </a:rPr>
              <a:t>Otros factores</a:t>
            </a:r>
            <a:r>
              <a:rPr lang="es-ES" baseline="0" dirty="0" smtClean="0">
                <a:latin typeface="Arial" charset="0"/>
              </a:rPr>
              <a:t> que </a:t>
            </a:r>
            <a:r>
              <a:rPr lang="es-ES" baseline="0" dirty="0" err="1" smtClean="0">
                <a:latin typeface="Arial" charset="0"/>
              </a:rPr>
              <a:t>peuden</a:t>
            </a:r>
            <a:r>
              <a:rPr lang="es-ES" baseline="0" dirty="0" smtClean="0">
                <a:latin typeface="Arial" charset="0"/>
              </a:rPr>
              <a:t> afectar la gravedad del choque son</a:t>
            </a:r>
            <a:r>
              <a:rPr lang="en-US" dirty="0" smtClean="0">
                <a:latin typeface="Arial" charset="0"/>
              </a:rPr>
              <a:t>:</a:t>
            </a:r>
          </a:p>
          <a:p>
            <a:pPr>
              <a:spcBef>
                <a:spcPct val="0"/>
              </a:spcBef>
            </a:pPr>
            <a:r>
              <a:rPr lang="en-US" dirty="0" smtClean="0">
                <a:latin typeface="Arial" charset="0"/>
              </a:rPr>
              <a:t>       - El</a:t>
            </a:r>
            <a:r>
              <a:rPr lang="en-US" baseline="0" dirty="0" smtClean="0">
                <a:latin typeface="Arial" charset="0"/>
              </a:rPr>
              <a:t> </a:t>
            </a:r>
            <a:r>
              <a:rPr lang="en-US" baseline="0" dirty="0" err="1" smtClean="0">
                <a:latin typeface="Arial" charset="0"/>
              </a:rPr>
              <a:t>voltaje</a:t>
            </a:r>
            <a:r>
              <a:rPr lang="en-US" baseline="0" dirty="0" smtClean="0">
                <a:latin typeface="Arial" charset="0"/>
              </a:rPr>
              <a:t> del </a:t>
            </a:r>
            <a:r>
              <a:rPr lang="en-US" baseline="0" dirty="0" err="1" smtClean="0">
                <a:latin typeface="Arial" charset="0"/>
              </a:rPr>
              <a:t>corriente</a:t>
            </a:r>
            <a:r>
              <a:rPr lang="en-US" dirty="0" smtClean="0">
                <a:latin typeface="Arial" charset="0"/>
              </a:rPr>
              <a:t>. </a:t>
            </a:r>
          </a:p>
          <a:p>
            <a:pPr>
              <a:spcBef>
                <a:spcPct val="0"/>
              </a:spcBef>
            </a:pPr>
            <a:r>
              <a:rPr lang="en-US" baseline="0" dirty="0" smtClean="0">
                <a:latin typeface="Arial" charset="0"/>
              </a:rPr>
              <a:t>       - La </a:t>
            </a:r>
            <a:r>
              <a:rPr lang="en-US" dirty="0" err="1" smtClean="0">
                <a:latin typeface="Arial" charset="0"/>
              </a:rPr>
              <a:t>presencia</a:t>
            </a:r>
            <a:r>
              <a:rPr lang="en-US" baseline="0" dirty="0" smtClean="0">
                <a:latin typeface="Arial" charset="0"/>
              </a:rPr>
              <a:t> de </a:t>
            </a:r>
            <a:r>
              <a:rPr lang="en-US" baseline="0" dirty="0" err="1" smtClean="0">
                <a:latin typeface="Arial" charset="0"/>
              </a:rPr>
              <a:t>humedad</a:t>
            </a:r>
            <a:r>
              <a:rPr lang="en-US" baseline="0" dirty="0" smtClean="0">
                <a:latin typeface="Arial" charset="0"/>
              </a:rPr>
              <a:t> y </a:t>
            </a:r>
            <a:r>
              <a:rPr lang="en-US" baseline="0" dirty="0" err="1" smtClean="0">
                <a:latin typeface="Arial" charset="0"/>
              </a:rPr>
              <a:t>sudor</a:t>
            </a:r>
            <a:endParaRPr lang="en-US" baseline="0" dirty="0" smtClean="0">
              <a:latin typeface="Arial" charset="0"/>
            </a:endParaRPr>
          </a:p>
          <a:p>
            <a:pPr>
              <a:spcBef>
                <a:spcPct val="0"/>
              </a:spcBef>
            </a:pPr>
            <a:r>
              <a:rPr lang="en-US" baseline="0" dirty="0" smtClean="0">
                <a:latin typeface="Arial" charset="0"/>
              </a:rPr>
              <a:t>       </a:t>
            </a:r>
            <a:r>
              <a:rPr lang="en-US" dirty="0" smtClean="0">
                <a:latin typeface="Arial" charset="0"/>
              </a:rPr>
              <a:t>- </a:t>
            </a:r>
            <a:r>
              <a:rPr lang="en-US" dirty="0" smtClean="0"/>
              <a:t>La </a:t>
            </a:r>
            <a:r>
              <a:rPr lang="en-US" dirty="0" err="1" smtClean="0"/>
              <a:t>condición</a:t>
            </a:r>
            <a:r>
              <a:rPr lang="en-US" dirty="0" smtClean="0"/>
              <a:t> </a:t>
            </a:r>
            <a:r>
              <a:rPr lang="en-US" dirty="0" err="1" smtClean="0"/>
              <a:t>física</a:t>
            </a:r>
            <a:r>
              <a:rPr lang="en-US" dirty="0" smtClean="0"/>
              <a:t> general de la persona </a:t>
            </a:r>
            <a:r>
              <a:rPr lang="en-US" dirty="0" err="1" smtClean="0"/>
              <a:t>impactada</a:t>
            </a:r>
            <a:endParaRPr lang="en-US" dirty="0" smtClean="0">
              <a:latin typeface="Arial" charset="0"/>
            </a:endParaRPr>
          </a:p>
          <a:p>
            <a:pPr>
              <a:spcBef>
                <a:spcPct val="0"/>
              </a:spcBef>
            </a:pPr>
            <a:r>
              <a:rPr lang="es-ES" dirty="0" smtClean="0">
                <a:latin typeface="Arial" charset="0"/>
              </a:rPr>
              <a:t>Voltajes</a:t>
            </a:r>
            <a:r>
              <a:rPr lang="es-ES" baseline="0" dirty="0" smtClean="0">
                <a:latin typeface="Arial" charset="0"/>
              </a:rPr>
              <a:t> bajos pueden ser sumamente peligrosos porque, todos los demás factores siendo iguales, el grado de herida incrementa con la duración de contacto con el circuito.</a:t>
            </a:r>
            <a:endParaRPr lang="en-US" dirty="0" smtClean="0">
              <a:latin typeface="Arial" charset="0"/>
            </a:endParaRPr>
          </a:p>
          <a:p>
            <a:pPr>
              <a:spcBef>
                <a:spcPct val="0"/>
              </a:spcBef>
            </a:pPr>
            <a:endParaRPr lang="es-ES" dirty="0" smtClean="0">
              <a:latin typeface="Arial" charset="0"/>
            </a:endParaRPr>
          </a:p>
          <a:p>
            <a:pPr>
              <a:spcBef>
                <a:spcPct val="0"/>
              </a:spcBef>
            </a:pPr>
            <a:r>
              <a:rPr lang="es-ES" dirty="0" smtClean="0">
                <a:latin typeface="Arial" charset="0"/>
              </a:rPr>
              <a:t>La resistencia</a:t>
            </a:r>
            <a:r>
              <a:rPr lang="es-ES" baseline="0" dirty="0" smtClean="0">
                <a:latin typeface="Arial" charset="0"/>
              </a:rPr>
              <a:t> del cuerpo varia con</a:t>
            </a:r>
            <a:r>
              <a:rPr lang="en-US" dirty="0" smtClean="0">
                <a:latin typeface="Arial" charset="0"/>
              </a:rPr>
              <a:t>:</a:t>
            </a:r>
          </a:p>
          <a:p>
            <a:pPr>
              <a:spcBef>
                <a:spcPct val="0"/>
              </a:spcBef>
              <a:buFontTx/>
              <a:buChar char="•"/>
            </a:pPr>
            <a:r>
              <a:rPr lang="en-US" dirty="0" smtClean="0">
                <a:latin typeface="Arial" charset="0"/>
              </a:rPr>
              <a:t> La</a:t>
            </a:r>
            <a:r>
              <a:rPr lang="en-US" baseline="0" dirty="0" smtClean="0">
                <a:latin typeface="Arial" charset="0"/>
              </a:rPr>
              <a:t> </a:t>
            </a:r>
            <a:r>
              <a:rPr lang="en-US" baseline="0" dirty="0" err="1" smtClean="0">
                <a:latin typeface="Arial" charset="0"/>
              </a:rPr>
              <a:t>cantidad</a:t>
            </a:r>
            <a:r>
              <a:rPr lang="en-US" baseline="0" dirty="0" smtClean="0">
                <a:latin typeface="Arial" charset="0"/>
              </a:rPr>
              <a:t> de </a:t>
            </a:r>
            <a:r>
              <a:rPr lang="en-US" baseline="0" dirty="0" err="1" smtClean="0">
                <a:latin typeface="Arial" charset="0"/>
              </a:rPr>
              <a:t>humedad</a:t>
            </a:r>
            <a:r>
              <a:rPr lang="en-US" baseline="0" dirty="0" smtClean="0">
                <a:latin typeface="Arial" charset="0"/>
              </a:rPr>
              <a:t> </a:t>
            </a:r>
            <a:r>
              <a:rPr lang="en-US" baseline="0" dirty="0" err="1" smtClean="0">
                <a:latin typeface="Arial" charset="0"/>
              </a:rPr>
              <a:t>en</a:t>
            </a:r>
            <a:r>
              <a:rPr lang="en-US" baseline="0" dirty="0" smtClean="0">
                <a:latin typeface="Arial" charset="0"/>
              </a:rPr>
              <a:t> la </a:t>
            </a:r>
            <a:r>
              <a:rPr lang="en-US" baseline="0" dirty="0" err="1" smtClean="0">
                <a:latin typeface="Arial" charset="0"/>
              </a:rPr>
              <a:t>piel</a:t>
            </a:r>
            <a:r>
              <a:rPr lang="en-US" baseline="0" dirty="0" smtClean="0">
                <a:latin typeface="Arial" charset="0"/>
              </a:rPr>
              <a:t> (</a:t>
            </a:r>
            <a:r>
              <a:rPr lang="en-US" baseline="0" dirty="0" err="1" smtClean="0">
                <a:latin typeface="Arial" charset="0"/>
              </a:rPr>
              <a:t>menos</a:t>
            </a:r>
            <a:r>
              <a:rPr lang="en-US" baseline="0" dirty="0" smtClean="0">
                <a:latin typeface="Arial" charset="0"/>
              </a:rPr>
              <a:t> </a:t>
            </a:r>
            <a:r>
              <a:rPr lang="en-US" baseline="0" dirty="0" err="1" smtClean="0">
                <a:latin typeface="Arial" charset="0"/>
              </a:rPr>
              <a:t>humedad</a:t>
            </a:r>
            <a:r>
              <a:rPr lang="en-US" baseline="0" dirty="0" smtClean="0">
                <a:latin typeface="Arial" charset="0"/>
              </a:rPr>
              <a:t> </a:t>
            </a:r>
            <a:r>
              <a:rPr lang="en-US" dirty="0" smtClean="0">
                <a:latin typeface="Arial" charset="0"/>
              </a:rPr>
              <a:t>= </a:t>
            </a:r>
            <a:r>
              <a:rPr lang="en-US" dirty="0" err="1" smtClean="0">
                <a:latin typeface="Arial" charset="0"/>
              </a:rPr>
              <a:t>más</a:t>
            </a:r>
            <a:r>
              <a:rPr lang="en-US" dirty="0" smtClean="0">
                <a:latin typeface="Arial" charset="0"/>
              </a:rPr>
              <a:t> </a:t>
            </a:r>
            <a:r>
              <a:rPr lang="en-US" dirty="0" err="1" smtClean="0">
                <a:latin typeface="Arial" charset="0"/>
              </a:rPr>
              <a:t>resistencia</a:t>
            </a:r>
            <a:r>
              <a:rPr lang="en-US" dirty="0" smtClean="0">
                <a:latin typeface="Arial" charset="0"/>
              </a:rPr>
              <a:t>)</a:t>
            </a:r>
          </a:p>
          <a:p>
            <a:pPr>
              <a:spcBef>
                <a:spcPct val="0"/>
              </a:spcBef>
              <a:buFontTx/>
              <a:buChar char="•"/>
            </a:pPr>
            <a:r>
              <a:rPr lang="en-US" baseline="0" dirty="0" smtClean="0">
                <a:latin typeface="Arial" charset="0"/>
              </a:rPr>
              <a:t> </a:t>
            </a:r>
            <a:r>
              <a:rPr lang="en-US" dirty="0" smtClean="0">
                <a:latin typeface="Arial" charset="0"/>
              </a:rPr>
              <a:t>El </a:t>
            </a:r>
            <a:r>
              <a:rPr lang="en-US" dirty="0" err="1" smtClean="0">
                <a:latin typeface="Arial" charset="0"/>
              </a:rPr>
              <a:t>tamaño</a:t>
            </a:r>
            <a:r>
              <a:rPr lang="en-US" baseline="0" dirty="0" smtClean="0">
                <a:latin typeface="Arial" charset="0"/>
              </a:rPr>
              <a:t> de la </a:t>
            </a:r>
            <a:r>
              <a:rPr lang="en-US" baseline="0" dirty="0" err="1" smtClean="0">
                <a:latin typeface="Arial" charset="0"/>
              </a:rPr>
              <a:t>área</a:t>
            </a:r>
            <a:r>
              <a:rPr lang="en-US" baseline="0" dirty="0" smtClean="0">
                <a:latin typeface="Arial" charset="0"/>
              </a:rPr>
              <a:t> de </a:t>
            </a:r>
            <a:r>
              <a:rPr lang="en-US" baseline="0" dirty="0" err="1" smtClean="0">
                <a:latin typeface="Arial" charset="0"/>
              </a:rPr>
              <a:t>contacto</a:t>
            </a:r>
            <a:r>
              <a:rPr lang="en-US" baseline="0" dirty="0" smtClean="0">
                <a:latin typeface="Arial" charset="0"/>
              </a:rPr>
              <a:t> (</a:t>
            </a:r>
            <a:r>
              <a:rPr lang="en-US" baseline="0" dirty="0" err="1" smtClean="0">
                <a:latin typeface="Arial" charset="0"/>
              </a:rPr>
              <a:t>área</a:t>
            </a:r>
            <a:r>
              <a:rPr lang="en-US" baseline="0" dirty="0" smtClean="0">
                <a:latin typeface="Arial" charset="0"/>
              </a:rPr>
              <a:t> </a:t>
            </a:r>
            <a:r>
              <a:rPr lang="en-US" baseline="0" dirty="0" err="1" smtClean="0">
                <a:latin typeface="Arial" charset="0"/>
              </a:rPr>
              <a:t>más</a:t>
            </a:r>
            <a:r>
              <a:rPr lang="en-US" baseline="0" dirty="0" smtClean="0">
                <a:latin typeface="Arial" charset="0"/>
              </a:rPr>
              <a:t> </a:t>
            </a:r>
            <a:r>
              <a:rPr lang="en-US" baseline="0" dirty="0" err="1" smtClean="0">
                <a:latin typeface="Arial" charset="0"/>
              </a:rPr>
              <a:t>pequeña</a:t>
            </a:r>
            <a:r>
              <a:rPr lang="en-US" baseline="0" dirty="0" smtClean="0">
                <a:latin typeface="Arial" charset="0"/>
              </a:rPr>
              <a:t> </a:t>
            </a:r>
            <a:r>
              <a:rPr lang="en-US" dirty="0" smtClean="0">
                <a:latin typeface="Arial" charset="0"/>
              </a:rPr>
              <a:t>= </a:t>
            </a:r>
            <a:r>
              <a:rPr lang="en-US" dirty="0" err="1" smtClean="0">
                <a:latin typeface="Arial" charset="0"/>
              </a:rPr>
              <a:t>más</a:t>
            </a:r>
            <a:r>
              <a:rPr lang="en-US" baseline="0" dirty="0" smtClean="0">
                <a:latin typeface="Arial" charset="0"/>
              </a:rPr>
              <a:t> </a:t>
            </a:r>
            <a:r>
              <a:rPr lang="en-US" baseline="0" dirty="0" err="1" smtClean="0">
                <a:latin typeface="Arial" charset="0"/>
              </a:rPr>
              <a:t>resistencia</a:t>
            </a:r>
            <a:r>
              <a:rPr lang="en-US" baseline="0" dirty="0" smtClean="0">
                <a:latin typeface="Arial" charset="0"/>
              </a:rPr>
              <a:t>)</a:t>
            </a:r>
            <a:endParaRPr lang="en-US" dirty="0" smtClean="0">
              <a:latin typeface="Arial" charset="0"/>
            </a:endParaRPr>
          </a:p>
          <a:p>
            <a:pPr>
              <a:spcBef>
                <a:spcPct val="0"/>
              </a:spcBef>
              <a:buFontTx/>
              <a:buChar char="•"/>
            </a:pPr>
            <a:r>
              <a:rPr lang="en-US" baseline="0" dirty="0" smtClean="0">
                <a:latin typeface="Arial" charset="0"/>
              </a:rPr>
              <a:t> </a:t>
            </a:r>
            <a:r>
              <a:rPr lang="en-US" dirty="0" smtClean="0">
                <a:latin typeface="Arial" charset="0"/>
              </a:rPr>
              <a:t>La </a:t>
            </a:r>
            <a:r>
              <a:rPr lang="en-US" dirty="0" err="1" smtClean="0">
                <a:latin typeface="Arial" charset="0"/>
              </a:rPr>
              <a:t>presión</a:t>
            </a:r>
            <a:r>
              <a:rPr lang="en-US" dirty="0" smtClean="0">
                <a:latin typeface="Arial" charset="0"/>
              </a:rPr>
              <a:t> </a:t>
            </a:r>
            <a:r>
              <a:rPr lang="en-US" dirty="0" err="1" smtClean="0">
                <a:latin typeface="Arial" charset="0"/>
              </a:rPr>
              <a:t>aplicada</a:t>
            </a:r>
            <a:r>
              <a:rPr lang="en-US" dirty="0" smtClean="0">
                <a:latin typeface="Arial" charset="0"/>
              </a:rPr>
              <a:t> </a:t>
            </a:r>
            <a:r>
              <a:rPr lang="en-US" dirty="0" err="1" smtClean="0">
                <a:latin typeface="Arial" charset="0"/>
              </a:rPr>
              <a:t>en</a:t>
            </a:r>
            <a:r>
              <a:rPr lang="en-US" baseline="0" dirty="0" smtClean="0">
                <a:latin typeface="Arial" charset="0"/>
              </a:rPr>
              <a:t> el </a:t>
            </a:r>
            <a:r>
              <a:rPr lang="en-US" baseline="0" dirty="0" err="1" smtClean="0">
                <a:latin typeface="Arial" charset="0"/>
              </a:rPr>
              <a:t>sitio</a:t>
            </a:r>
            <a:r>
              <a:rPr lang="en-US" baseline="0" dirty="0" smtClean="0">
                <a:latin typeface="Arial" charset="0"/>
              </a:rPr>
              <a:t> de </a:t>
            </a:r>
            <a:r>
              <a:rPr lang="en-US" baseline="0" dirty="0" err="1" smtClean="0">
                <a:latin typeface="Arial" charset="0"/>
              </a:rPr>
              <a:t>contacto</a:t>
            </a:r>
            <a:r>
              <a:rPr lang="en-US" baseline="0" dirty="0" smtClean="0">
                <a:latin typeface="Arial" charset="0"/>
              </a:rPr>
              <a:t> (</a:t>
            </a:r>
            <a:r>
              <a:rPr lang="en-US" baseline="0" dirty="0" err="1" smtClean="0">
                <a:latin typeface="Arial" charset="0"/>
              </a:rPr>
              <a:t>menos</a:t>
            </a:r>
            <a:r>
              <a:rPr lang="en-US" baseline="0" dirty="0" smtClean="0">
                <a:latin typeface="Arial" charset="0"/>
              </a:rPr>
              <a:t> </a:t>
            </a:r>
            <a:r>
              <a:rPr lang="en-US" baseline="0" dirty="0" err="1" smtClean="0">
                <a:latin typeface="Arial" charset="0"/>
              </a:rPr>
              <a:t>presión</a:t>
            </a:r>
            <a:r>
              <a:rPr lang="en-US" dirty="0" smtClean="0">
                <a:latin typeface="Arial" charset="0"/>
              </a:rPr>
              <a:t> = </a:t>
            </a:r>
            <a:r>
              <a:rPr lang="en-US" dirty="0" err="1" smtClean="0">
                <a:latin typeface="Arial" charset="0"/>
              </a:rPr>
              <a:t>más</a:t>
            </a:r>
            <a:r>
              <a:rPr lang="en-US" dirty="0" smtClean="0">
                <a:latin typeface="Arial" charset="0"/>
              </a:rPr>
              <a:t> </a:t>
            </a:r>
            <a:r>
              <a:rPr lang="en-US" dirty="0" err="1" smtClean="0">
                <a:latin typeface="Arial" charset="0"/>
              </a:rPr>
              <a:t>resistencia</a:t>
            </a:r>
            <a:r>
              <a:rPr lang="en-US" dirty="0" smtClean="0">
                <a:latin typeface="Arial" charset="0"/>
              </a:rPr>
              <a:t>) </a:t>
            </a:r>
          </a:p>
          <a:p>
            <a:pPr>
              <a:spcBef>
                <a:spcPct val="0"/>
              </a:spcBef>
              <a:buFontTx/>
              <a:buChar char="•"/>
            </a:pPr>
            <a:r>
              <a:rPr lang="en-US" baseline="0" dirty="0" smtClean="0">
                <a:latin typeface="Arial" charset="0"/>
              </a:rPr>
              <a:t> </a:t>
            </a:r>
            <a:r>
              <a:rPr lang="en-US" dirty="0" err="1" smtClean="0">
                <a:latin typeface="Arial" charset="0"/>
              </a:rPr>
              <a:t>Estructura</a:t>
            </a:r>
            <a:r>
              <a:rPr lang="en-US" baseline="0" dirty="0" smtClean="0">
                <a:latin typeface="Arial" charset="0"/>
              </a:rPr>
              <a:t> muscular (</a:t>
            </a:r>
            <a:r>
              <a:rPr lang="en-US" baseline="0" dirty="0" err="1" smtClean="0">
                <a:latin typeface="Arial" charset="0"/>
              </a:rPr>
              <a:t>menos</a:t>
            </a:r>
            <a:r>
              <a:rPr lang="en-US" baseline="0" dirty="0" smtClean="0">
                <a:latin typeface="Arial" charset="0"/>
              </a:rPr>
              <a:t> </a:t>
            </a:r>
            <a:r>
              <a:rPr lang="en-US" baseline="0" dirty="0" err="1" smtClean="0">
                <a:latin typeface="Arial" charset="0"/>
              </a:rPr>
              <a:t>músculo</a:t>
            </a:r>
            <a:r>
              <a:rPr lang="en-US" baseline="0" dirty="0" smtClean="0">
                <a:latin typeface="Arial" charset="0"/>
              </a:rPr>
              <a:t> </a:t>
            </a:r>
            <a:r>
              <a:rPr lang="en-US" dirty="0" smtClean="0">
                <a:latin typeface="Arial" charset="0"/>
              </a:rPr>
              <a:t>=</a:t>
            </a:r>
            <a:r>
              <a:rPr lang="en-US" baseline="0" dirty="0" smtClean="0">
                <a:latin typeface="Arial" charset="0"/>
              </a:rPr>
              <a:t> </a:t>
            </a:r>
            <a:r>
              <a:rPr lang="en-US" baseline="0" dirty="0" err="1" smtClean="0">
                <a:latin typeface="Arial" charset="0"/>
              </a:rPr>
              <a:t>menos</a:t>
            </a:r>
            <a:r>
              <a:rPr lang="en-US" baseline="0" dirty="0" smtClean="0">
                <a:latin typeface="Arial" charset="0"/>
              </a:rPr>
              <a:t> </a:t>
            </a:r>
            <a:r>
              <a:rPr lang="en-US" baseline="0" dirty="0" err="1" smtClean="0">
                <a:latin typeface="Arial" charset="0"/>
              </a:rPr>
              <a:t>resistencia</a:t>
            </a:r>
            <a:r>
              <a:rPr lang="en-US" baseline="0" dirty="0" smtClean="0">
                <a:latin typeface="Arial" charset="0"/>
              </a:rPr>
              <a:t>)</a:t>
            </a:r>
            <a:endParaRPr 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14</a:t>
            </a:fld>
            <a:endParaRPr lang="en-US"/>
          </a:p>
        </p:txBody>
      </p:sp>
    </p:spTree>
    <p:extLst>
      <p:ext uri="{BB962C8B-B14F-4D97-AF65-F5344CB8AC3E}">
        <p14:creationId xmlns:p14="http://schemas.microsoft.com/office/powerpoint/2010/main" val="1819372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39">
              <a:defRPr/>
            </a:pPr>
            <a:r>
              <a:rPr lang="es-ES" dirty="0" smtClean="0">
                <a:latin typeface="Arial" charset="0"/>
              </a:rPr>
              <a:t>Lesiones relacionadas con choques incluyen quemaduras,</a:t>
            </a:r>
            <a:r>
              <a:rPr lang="es-ES" baseline="0" dirty="0" smtClean="0">
                <a:latin typeface="Arial" charset="0"/>
              </a:rPr>
              <a:t> daños internos, y heridas debidas a las contracciones involuntarias musculares.  La más común lesión relacionada con el choque eléctrico es la quemadura.  Las quemaduras sufridas durante incidentes eléctricos pueden consistir con uno o más de los tres tipos siguientes. </a:t>
            </a:r>
          </a:p>
          <a:p>
            <a:pPr marL="173333" indent="-173333" defTabSz="924439">
              <a:buFont typeface="Arial" panose="020B0604020202020204" pitchFamily="34" charset="0"/>
              <a:buChar char="•"/>
              <a:defRPr/>
            </a:pPr>
            <a:r>
              <a:rPr lang="es-ES" baseline="0" dirty="0" smtClean="0">
                <a:latin typeface="Arial" charset="0"/>
              </a:rPr>
              <a:t>Quemaduras de arco eléctrico pueden causar daño al tejido, y son el resultado de calor generado por el flujo de corriente a través de la corriente del cuerpo.  Estas son unas de las lesiones más graves que se pueden recibir y necesitan atención inmediata. </a:t>
            </a:r>
          </a:p>
          <a:p>
            <a:pPr marL="173333" indent="-173333" defTabSz="924439">
              <a:buFont typeface="Arial" panose="020B0604020202020204" pitchFamily="34" charset="0"/>
              <a:buChar char="•"/>
              <a:defRPr/>
            </a:pPr>
            <a:r>
              <a:rPr lang="es-ES" baseline="0" dirty="0" smtClean="0">
                <a:latin typeface="Arial" charset="0"/>
              </a:rPr>
              <a:t>Quemaduras de arco eléctrico son causadas por temperaturas altas cerca del cuerpo producidas por un arco eléctrico o explosión.  </a:t>
            </a:r>
          </a:p>
          <a:p>
            <a:pPr defTabSz="924439">
              <a:defRPr/>
            </a:pPr>
            <a:r>
              <a:rPr lang="es-ES" baseline="0" dirty="0" smtClean="0">
                <a:latin typeface="Arial" charset="0"/>
              </a:rPr>
              <a:t>Busque ayuda inmediatamente.  </a:t>
            </a:r>
          </a:p>
          <a:p>
            <a:pPr marL="173333" indent="-173333" defTabSz="924439">
              <a:buFont typeface="Arial" panose="020B0604020202020204" pitchFamily="34" charset="0"/>
              <a:buChar char="•"/>
              <a:defRPr/>
            </a:pPr>
            <a:r>
              <a:rPr lang="es-ES" baseline="0" dirty="0" smtClean="0">
                <a:latin typeface="Arial" charset="0"/>
              </a:rPr>
              <a:t>Quemaduras térmicas de contacto se ocurren cuando la piel tiene contacto con equipo sobrecalentado , o cuando la ropa prende por un incidente eléctrico.</a:t>
            </a:r>
            <a:r>
              <a:rPr lang="es-ES" dirty="0" smtClean="0">
                <a:latin typeface="Arial" charset="0"/>
              </a:rPr>
              <a:t> </a:t>
            </a:r>
          </a:p>
          <a:p>
            <a:endParaRPr lang="es-ES" dirty="0" smtClean="0"/>
          </a:p>
          <a:p>
            <a:r>
              <a:rPr lang="es-ES" dirty="0" smtClean="0"/>
              <a:t>Quemaduras sufridas por accidentes eléctricos pueden</a:t>
            </a:r>
            <a:r>
              <a:rPr lang="es-ES" baseline="0" dirty="0" smtClean="0"/>
              <a:t> ser bastante graves.  Estas quemaduras pueden ser de tres tipos básicos</a:t>
            </a:r>
            <a:r>
              <a:rPr lang="en-US" altLang="en-US" dirty="0" smtClean="0"/>
              <a:t>: </a:t>
            </a:r>
            <a:r>
              <a:rPr lang="en-US" altLang="en-US" dirty="0" err="1" smtClean="0"/>
              <a:t>quemaduras</a:t>
            </a:r>
            <a:r>
              <a:rPr lang="en-US" altLang="en-US" baseline="0" dirty="0" smtClean="0"/>
              <a:t> </a:t>
            </a:r>
            <a:r>
              <a:rPr lang="en-US" altLang="en-US" baseline="0" dirty="0" err="1" smtClean="0"/>
              <a:t>eléctricas</a:t>
            </a:r>
            <a:r>
              <a:rPr lang="en-US" altLang="en-US" baseline="0" dirty="0" smtClean="0"/>
              <a:t>, </a:t>
            </a:r>
            <a:r>
              <a:rPr lang="en-US" altLang="en-US" baseline="0" dirty="0" err="1" smtClean="0"/>
              <a:t>quemaduras</a:t>
            </a:r>
            <a:r>
              <a:rPr lang="en-US" altLang="en-US" baseline="0" dirty="0" smtClean="0"/>
              <a:t> de </a:t>
            </a:r>
            <a:r>
              <a:rPr lang="en-US" altLang="en-US" baseline="0" dirty="0" err="1" smtClean="0"/>
              <a:t>arco</a:t>
            </a:r>
            <a:r>
              <a:rPr lang="en-US" altLang="en-US" baseline="0" dirty="0" smtClean="0"/>
              <a:t>, y </a:t>
            </a:r>
            <a:r>
              <a:rPr lang="en-US" altLang="en-US" baseline="0" dirty="0" err="1" smtClean="0"/>
              <a:t>quemaduras</a:t>
            </a:r>
            <a:r>
              <a:rPr lang="en-US" altLang="en-US" baseline="0" dirty="0" smtClean="0"/>
              <a:t> </a:t>
            </a:r>
            <a:r>
              <a:rPr lang="en-US" altLang="en-US" baseline="0" dirty="0" err="1" smtClean="0"/>
              <a:t>térmicas</a:t>
            </a:r>
            <a:r>
              <a:rPr lang="en-US" altLang="en-US" baseline="0" dirty="0" smtClean="0"/>
              <a:t> de </a:t>
            </a:r>
            <a:r>
              <a:rPr lang="en-US" altLang="en-US" baseline="0" dirty="0" err="1" smtClean="0"/>
              <a:t>contacto</a:t>
            </a:r>
            <a:r>
              <a:rPr lang="en-US" altLang="en-US" baseline="0" dirty="0" smtClean="0"/>
              <a:t>.  </a:t>
            </a:r>
            <a:r>
              <a:rPr lang="en-US" altLang="en-US" baseline="0" dirty="0" err="1" smtClean="0"/>
              <a:t>Resultan</a:t>
            </a:r>
            <a:r>
              <a:rPr lang="en-US" altLang="en-US" baseline="0" dirty="0" smtClean="0"/>
              <a:t> las </a:t>
            </a:r>
            <a:r>
              <a:rPr lang="en-US" altLang="en-US" baseline="0" dirty="0" err="1" smtClean="0"/>
              <a:t>quemaduras</a:t>
            </a:r>
            <a:r>
              <a:rPr lang="en-US" altLang="en-US" baseline="0" dirty="0" smtClean="0"/>
              <a:t> de </a:t>
            </a:r>
            <a:r>
              <a:rPr lang="en-US" altLang="en-US" baseline="0" dirty="0" err="1" smtClean="0"/>
              <a:t>corriente</a:t>
            </a:r>
            <a:r>
              <a:rPr lang="en-US" altLang="en-US" baseline="0" dirty="0" smtClean="0"/>
              <a:t> </a:t>
            </a:r>
            <a:r>
              <a:rPr lang="en-US" altLang="en-US" baseline="0" dirty="0" err="1" smtClean="0"/>
              <a:t>eléctrica</a:t>
            </a:r>
            <a:r>
              <a:rPr lang="en-US" altLang="en-US" baseline="0" dirty="0" smtClean="0"/>
              <a:t> </a:t>
            </a:r>
            <a:r>
              <a:rPr lang="en-US" altLang="en-US" baseline="0" dirty="0" err="1" smtClean="0"/>
              <a:t>por</a:t>
            </a:r>
            <a:r>
              <a:rPr lang="en-US" altLang="en-US" baseline="0" dirty="0" smtClean="0"/>
              <a:t> la </a:t>
            </a:r>
            <a:r>
              <a:rPr lang="en-US" altLang="en-US" baseline="0" dirty="0" err="1" smtClean="0"/>
              <a:t>corriente</a:t>
            </a:r>
            <a:r>
              <a:rPr lang="en-US" altLang="en-US" baseline="0" dirty="0" smtClean="0"/>
              <a:t> que </a:t>
            </a:r>
            <a:r>
              <a:rPr lang="en-US" altLang="en-US" baseline="0" dirty="0" err="1" smtClean="0"/>
              <a:t>fluye</a:t>
            </a:r>
            <a:r>
              <a:rPr lang="en-US" altLang="en-US" baseline="0" dirty="0" smtClean="0"/>
              <a:t> </a:t>
            </a:r>
            <a:r>
              <a:rPr lang="en-US" altLang="en-US" baseline="0" dirty="0" err="1" smtClean="0"/>
              <a:t>por</a:t>
            </a:r>
            <a:r>
              <a:rPr lang="en-US" altLang="en-US" baseline="0" dirty="0" smtClean="0"/>
              <a:t> </a:t>
            </a:r>
            <a:r>
              <a:rPr lang="en-US" altLang="en-US" baseline="0" dirty="0" err="1" smtClean="0"/>
              <a:t>los</a:t>
            </a:r>
            <a:r>
              <a:rPr lang="en-US" altLang="en-US" baseline="0" dirty="0" smtClean="0"/>
              <a:t> </a:t>
            </a:r>
            <a:r>
              <a:rPr lang="en-US" altLang="en-US" baseline="0" dirty="0" err="1" smtClean="0"/>
              <a:t>tejidos</a:t>
            </a:r>
            <a:r>
              <a:rPr lang="en-US" altLang="en-US" baseline="0" dirty="0" smtClean="0"/>
              <a:t>, y </a:t>
            </a:r>
            <a:r>
              <a:rPr lang="en-US" altLang="en-US" baseline="0" dirty="0" err="1" smtClean="0"/>
              <a:t>es</a:t>
            </a:r>
            <a:r>
              <a:rPr lang="en-US" altLang="en-US" baseline="0" dirty="0" smtClean="0"/>
              <a:t> possible que </a:t>
            </a:r>
            <a:r>
              <a:rPr lang="en-US" altLang="en-US" baseline="0" dirty="0" err="1" smtClean="0"/>
              <a:t>solamente</a:t>
            </a:r>
            <a:r>
              <a:rPr lang="en-US" altLang="en-US" baseline="0" dirty="0" smtClean="0"/>
              <a:t> </a:t>
            </a:r>
            <a:r>
              <a:rPr lang="en-US" altLang="en-US" baseline="0" dirty="0" err="1" smtClean="0"/>
              <a:t>afecta</a:t>
            </a:r>
            <a:r>
              <a:rPr lang="en-US" altLang="en-US" baseline="0" dirty="0" smtClean="0"/>
              <a:t> a </a:t>
            </a:r>
            <a:r>
              <a:rPr lang="en-US" altLang="en-US" baseline="0" dirty="0" err="1" smtClean="0"/>
              <a:t>profundidad</a:t>
            </a:r>
            <a:r>
              <a:rPr lang="en-US" altLang="en-US" baseline="0" dirty="0" smtClean="0"/>
              <a:t> de </a:t>
            </a:r>
            <a:r>
              <a:rPr lang="en-US" altLang="en-US" baseline="0" dirty="0" err="1" smtClean="0"/>
              <a:t>piel</a:t>
            </a:r>
            <a:r>
              <a:rPr lang="en-US" altLang="en-US" baseline="0" dirty="0" smtClean="0"/>
              <a:t> o </a:t>
            </a:r>
            <a:r>
              <a:rPr lang="en-US" altLang="en-US" baseline="0" dirty="0" err="1" smtClean="0"/>
              <a:t>pueden</a:t>
            </a:r>
            <a:r>
              <a:rPr lang="en-US" altLang="en-US" baseline="0" dirty="0" smtClean="0"/>
              <a:t> </a:t>
            </a:r>
            <a:r>
              <a:rPr lang="en-US" altLang="en-US" baseline="0" dirty="0" err="1" smtClean="0"/>
              <a:t>afectar</a:t>
            </a:r>
            <a:r>
              <a:rPr lang="en-US" altLang="en-US" baseline="0" dirty="0" smtClean="0"/>
              <a:t> hasta las </a:t>
            </a:r>
            <a:r>
              <a:rPr lang="en-US" altLang="en-US" baseline="0" dirty="0" err="1" smtClean="0"/>
              <a:t>capas</a:t>
            </a:r>
            <a:r>
              <a:rPr lang="en-US" altLang="en-US" baseline="0" dirty="0" smtClean="0"/>
              <a:t> </a:t>
            </a:r>
            <a:r>
              <a:rPr lang="en-US" altLang="en-US" baseline="0" dirty="0" err="1" smtClean="0"/>
              <a:t>más</a:t>
            </a:r>
            <a:r>
              <a:rPr lang="en-US" altLang="en-US" baseline="0" dirty="0" smtClean="0"/>
              <a:t> </a:t>
            </a:r>
            <a:r>
              <a:rPr lang="en-US" altLang="en-US" baseline="0" dirty="0" err="1" smtClean="0"/>
              <a:t>profundas</a:t>
            </a:r>
            <a:r>
              <a:rPr lang="en-US" altLang="en-US" baseline="0" dirty="0" smtClean="0"/>
              <a:t> hasta </a:t>
            </a:r>
            <a:r>
              <a:rPr lang="en-US" altLang="en-US" baseline="0" dirty="0" err="1" smtClean="0"/>
              <a:t>los</a:t>
            </a:r>
            <a:r>
              <a:rPr lang="en-US" altLang="en-US" baseline="0" dirty="0" smtClean="0"/>
              <a:t> </a:t>
            </a:r>
            <a:r>
              <a:rPr lang="en-US" altLang="en-US" baseline="0" dirty="0" err="1" smtClean="0"/>
              <a:t>muscúlos</a:t>
            </a:r>
            <a:r>
              <a:rPr lang="en-US" altLang="en-US" baseline="0" dirty="0" smtClean="0"/>
              <a:t> o </a:t>
            </a:r>
            <a:r>
              <a:rPr lang="en-US" altLang="en-US" baseline="0" dirty="0" err="1" smtClean="0"/>
              <a:t>los</a:t>
            </a:r>
            <a:r>
              <a:rPr lang="en-US" altLang="en-US" baseline="0" dirty="0" smtClean="0"/>
              <a:t> </a:t>
            </a:r>
            <a:r>
              <a:rPr lang="en-US" altLang="en-US" baseline="0" dirty="0" err="1" smtClean="0"/>
              <a:t>huesos</a:t>
            </a:r>
            <a:r>
              <a:rPr lang="en-US" altLang="en-US" baseline="0" dirty="0" smtClean="0"/>
              <a:t>. El </a:t>
            </a:r>
            <a:r>
              <a:rPr lang="en-US" altLang="en-US" baseline="0" dirty="0" err="1" smtClean="0"/>
              <a:t>daño</a:t>
            </a:r>
            <a:r>
              <a:rPr lang="en-US" altLang="en-US" baseline="0" dirty="0" smtClean="0"/>
              <a:t> de </a:t>
            </a:r>
            <a:r>
              <a:rPr lang="en-US" altLang="en-US" baseline="0" dirty="0" err="1" smtClean="0"/>
              <a:t>tejido</a:t>
            </a:r>
            <a:r>
              <a:rPr lang="en-US" altLang="en-US" baseline="0" dirty="0" smtClean="0"/>
              <a:t> se causa </a:t>
            </a:r>
            <a:r>
              <a:rPr lang="en-US" altLang="en-US" baseline="0" dirty="0" err="1" smtClean="0"/>
              <a:t>por</a:t>
            </a:r>
            <a:r>
              <a:rPr lang="en-US" altLang="en-US" baseline="0" dirty="0" smtClean="0"/>
              <a:t> el </a:t>
            </a:r>
            <a:r>
              <a:rPr lang="en-US" altLang="en-US" baseline="0" dirty="0" err="1" smtClean="0"/>
              <a:t>calor</a:t>
            </a:r>
            <a:r>
              <a:rPr lang="en-US" altLang="en-US" baseline="0" dirty="0" smtClean="0"/>
              <a:t> </a:t>
            </a:r>
            <a:r>
              <a:rPr lang="en-US" altLang="en-US" baseline="0" dirty="0" err="1" smtClean="0"/>
              <a:t>generado</a:t>
            </a:r>
            <a:r>
              <a:rPr lang="en-US" altLang="en-US" baseline="0" dirty="0" smtClean="0"/>
              <a:t> </a:t>
            </a:r>
            <a:r>
              <a:rPr lang="en-US" altLang="en-US" baseline="0" dirty="0" err="1" smtClean="0"/>
              <a:t>por</a:t>
            </a:r>
            <a:r>
              <a:rPr lang="en-US" altLang="en-US" baseline="0" dirty="0" smtClean="0"/>
              <a:t> el </a:t>
            </a:r>
            <a:r>
              <a:rPr lang="en-US" altLang="en-US" baseline="0" dirty="0" err="1" smtClean="0"/>
              <a:t>flujo</a:t>
            </a:r>
            <a:r>
              <a:rPr lang="en-US" altLang="en-US" baseline="0" dirty="0" smtClean="0"/>
              <a:t> de </a:t>
            </a:r>
            <a:r>
              <a:rPr lang="en-US" altLang="en-US" baseline="0" dirty="0" err="1" smtClean="0"/>
              <a:t>corriente</a:t>
            </a:r>
            <a:r>
              <a:rPr lang="en-US" altLang="en-US" baseline="0" dirty="0" smtClean="0"/>
              <a:t>, </a:t>
            </a:r>
            <a:r>
              <a:rPr lang="en-US" altLang="en-US" baseline="0" dirty="0" err="1" smtClean="0"/>
              <a:t>si</a:t>
            </a:r>
            <a:r>
              <a:rPr lang="en-US" altLang="en-US" baseline="0" dirty="0" smtClean="0"/>
              <a:t> la </a:t>
            </a:r>
            <a:r>
              <a:rPr lang="en-US" altLang="en-US" baseline="0" dirty="0" err="1" smtClean="0"/>
              <a:t>energía</a:t>
            </a:r>
            <a:r>
              <a:rPr lang="en-US" altLang="en-US" baseline="0" dirty="0" smtClean="0"/>
              <a:t> </a:t>
            </a:r>
            <a:r>
              <a:rPr lang="en-US" altLang="en-US" baseline="0" dirty="0" err="1" smtClean="0"/>
              <a:t>entregada</a:t>
            </a:r>
            <a:r>
              <a:rPr lang="en-US" altLang="en-US" baseline="0" dirty="0" smtClean="0"/>
              <a:t> </a:t>
            </a:r>
            <a:r>
              <a:rPr lang="en-US" altLang="en-US" baseline="0" dirty="0" err="1" smtClean="0"/>
              <a:t>es</a:t>
            </a:r>
            <a:r>
              <a:rPr lang="en-US" altLang="en-US" baseline="0" dirty="0" smtClean="0"/>
              <a:t> </a:t>
            </a:r>
            <a:r>
              <a:rPr lang="en-US" altLang="en-US" baseline="0" dirty="0" err="1" smtClean="0"/>
              <a:t>alta</a:t>
            </a:r>
            <a:r>
              <a:rPr lang="en-US" altLang="en-US" baseline="0" dirty="0" smtClean="0"/>
              <a:t>, el </a:t>
            </a:r>
            <a:r>
              <a:rPr lang="en-US" altLang="en-US" baseline="0" dirty="0" err="1" smtClean="0"/>
              <a:t>cuerpo</a:t>
            </a:r>
            <a:r>
              <a:rPr lang="en-US" altLang="en-US" baseline="0" dirty="0" smtClean="0"/>
              <a:t> no </a:t>
            </a:r>
            <a:r>
              <a:rPr lang="en-US" altLang="en-US" baseline="0" dirty="0" err="1" smtClean="0"/>
              <a:t>puede</a:t>
            </a:r>
            <a:r>
              <a:rPr lang="en-US" altLang="en-US" baseline="0" dirty="0" smtClean="0"/>
              <a:t> </a:t>
            </a:r>
            <a:r>
              <a:rPr lang="en-US" altLang="en-US" baseline="0" dirty="0" err="1" smtClean="0"/>
              <a:t>disipar</a:t>
            </a:r>
            <a:r>
              <a:rPr lang="en-US" altLang="en-US" baseline="0" dirty="0" smtClean="0"/>
              <a:t> el </a:t>
            </a:r>
            <a:r>
              <a:rPr lang="en-US" altLang="en-US" baseline="0" dirty="0" err="1" smtClean="0"/>
              <a:t>calor</a:t>
            </a:r>
            <a:r>
              <a:rPr lang="en-US" altLang="en-US" baseline="0" dirty="0" smtClean="0"/>
              <a:t>, y el </a:t>
            </a:r>
            <a:r>
              <a:rPr lang="en-US" altLang="en-US" baseline="0" dirty="0" err="1" smtClean="0"/>
              <a:t>tejido</a:t>
            </a:r>
            <a:r>
              <a:rPr lang="en-US" altLang="en-US" baseline="0" dirty="0" smtClean="0"/>
              <a:t> se </a:t>
            </a:r>
            <a:r>
              <a:rPr lang="en-US" altLang="en-US" baseline="0" dirty="0" err="1" smtClean="0"/>
              <a:t>quem</a:t>
            </a:r>
            <a:r>
              <a:rPr lang="en-US" altLang="en-US" u="none" baseline="0" dirty="0" err="1" smtClean="0"/>
              <a:t>a</a:t>
            </a:r>
            <a:r>
              <a:rPr lang="en-US" altLang="en-US" u="none" baseline="0" dirty="0" smtClean="0"/>
              <a:t>.  </a:t>
            </a:r>
            <a:r>
              <a:rPr lang="en-US" altLang="en-US" u="none" baseline="0" dirty="0" err="1" smtClean="0"/>
              <a:t>Típicamente</a:t>
            </a:r>
            <a:r>
              <a:rPr lang="en-US" altLang="en-US" u="none" baseline="0" dirty="0" smtClean="0"/>
              <a:t>, </a:t>
            </a:r>
            <a:r>
              <a:rPr lang="en-US" altLang="en-US" u="none" baseline="0" dirty="0" err="1" smtClean="0"/>
              <a:t>estas</a:t>
            </a:r>
            <a:r>
              <a:rPr lang="en-US" altLang="en-US" u="none" baseline="0" dirty="0" smtClean="0"/>
              <a:t> </a:t>
            </a:r>
            <a:r>
              <a:rPr lang="en-US" altLang="en-US" u="none" baseline="0" dirty="0" err="1" smtClean="0"/>
              <a:t>quemaduras</a:t>
            </a:r>
            <a:r>
              <a:rPr lang="en-US" altLang="en-US" u="none" baseline="0" dirty="0" smtClean="0"/>
              <a:t> de </a:t>
            </a:r>
            <a:r>
              <a:rPr lang="en-US" altLang="en-US" u="none" baseline="0" dirty="0" err="1" smtClean="0"/>
              <a:t>electricidad</a:t>
            </a:r>
            <a:r>
              <a:rPr lang="en-US" altLang="en-US" u="none" baseline="0" dirty="0" smtClean="0"/>
              <a:t> son </a:t>
            </a:r>
            <a:r>
              <a:rPr lang="en-US" altLang="en-US" u="none" baseline="0" dirty="0" err="1" smtClean="0"/>
              <a:t>lentas</a:t>
            </a:r>
            <a:r>
              <a:rPr lang="en-US" altLang="en-US" u="none" baseline="0" dirty="0" smtClean="0"/>
              <a:t> para </a:t>
            </a:r>
            <a:r>
              <a:rPr lang="en-US" altLang="en-US" u="none" baseline="0" dirty="0" err="1" smtClean="0"/>
              <a:t>curarse</a:t>
            </a:r>
            <a:r>
              <a:rPr lang="en-US" altLang="en-US" u="none" baseline="0" dirty="0" smtClean="0"/>
              <a:t>.  Las </a:t>
            </a:r>
            <a:r>
              <a:rPr lang="en-US" altLang="en-US" u="none" baseline="0" dirty="0" err="1" smtClean="0"/>
              <a:t>quemaduras</a:t>
            </a:r>
            <a:r>
              <a:rPr lang="en-US" altLang="en-US" u="none" baseline="0" dirty="0" smtClean="0"/>
              <a:t> de </a:t>
            </a:r>
            <a:r>
              <a:rPr lang="en-US" altLang="en-US" u="none" baseline="0" dirty="0" err="1" smtClean="0"/>
              <a:t>arco</a:t>
            </a:r>
            <a:r>
              <a:rPr lang="en-US" altLang="en-US" u="none" baseline="0" dirty="0" smtClean="0"/>
              <a:t> son el </a:t>
            </a:r>
            <a:r>
              <a:rPr lang="en-US" altLang="en-US" u="none" baseline="0" dirty="0" err="1" smtClean="0"/>
              <a:t>resultado</a:t>
            </a:r>
            <a:r>
              <a:rPr lang="en-US" altLang="en-US" u="none" baseline="0" dirty="0" smtClean="0"/>
              <a:t> de </a:t>
            </a:r>
            <a:r>
              <a:rPr lang="en-US" altLang="en-US" u="none" baseline="0" dirty="0" err="1" smtClean="0"/>
              <a:t>temperaturas</a:t>
            </a:r>
            <a:r>
              <a:rPr lang="en-US" altLang="en-US" u="none" baseline="0" dirty="0" smtClean="0"/>
              <a:t> </a:t>
            </a:r>
            <a:r>
              <a:rPr lang="en-US" altLang="en-US" u="none" baseline="0" dirty="0" err="1" smtClean="0"/>
              <a:t>altas</a:t>
            </a:r>
            <a:r>
              <a:rPr lang="en-US" altLang="en-US" u="none" baseline="0" dirty="0" smtClean="0"/>
              <a:t> </a:t>
            </a:r>
            <a:r>
              <a:rPr lang="en-US" altLang="en-US" u="none" baseline="0" dirty="0" err="1" smtClean="0"/>
              <a:t>producidas</a:t>
            </a:r>
            <a:r>
              <a:rPr lang="en-US" altLang="en-US" u="none" baseline="0" dirty="0" smtClean="0"/>
              <a:t> </a:t>
            </a:r>
            <a:r>
              <a:rPr lang="en-US" altLang="en-US" u="none" baseline="0" dirty="0" err="1" smtClean="0"/>
              <a:t>por</a:t>
            </a:r>
            <a:r>
              <a:rPr lang="en-US" altLang="en-US" u="none" baseline="0" dirty="0" smtClean="0"/>
              <a:t> </a:t>
            </a:r>
            <a:r>
              <a:rPr lang="en-US" altLang="en-US" u="none" baseline="0" dirty="0" err="1" smtClean="0"/>
              <a:t>explosiones</a:t>
            </a:r>
            <a:r>
              <a:rPr lang="en-US" altLang="en-US" u="none" baseline="0" dirty="0" smtClean="0"/>
              <a:t> </a:t>
            </a:r>
            <a:r>
              <a:rPr lang="en-US" altLang="en-US" u="none" baseline="0" dirty="0" err="1" smtClean="0"/>
              <a:t>causadas</a:t>
            </a:r>
            <a:r>
              <a:rPr lang="en-US" altLang="en-US" u="none" baseline="0" dirty="0" smtClean="0"/>
              <a:t> </a:t>
            </a:r>
            <a:r>
              <a:rPr lang="en-US" altLang="en-US" u="none" baseline="0" dirty="0" err="1" smtClean="0"/>
              <a:t>por</a:t>
            </a:r>
            <a:r>
              <a:rPr lang="en-US" altLang="en-US" u="none" baseline="0" dirty="0" smtClean="0"/>
              <a:t> arcos el</a:t>
            </a:r>
            <a:r>
              <a:rPr lang="es-ES" altLang="en-US" u="none" baseline="0" dirty="0" err="1" smtClean="0"/>
              <a:t>éctricos</a:t>
            </a:r>
            <a:r>
              <a:rPr lang="en-US" altLang="en-US" u="none" baseline="0" dirty="0" smtClean="0"/>
              <a:t> </a:t>
            </a:r>
            <a:r>
              <a:rPr lang="en-US" altLang="en-US" u="none" baseline="0" dirty="0" err="1" smtClean="0"/>
              <a:t>cerca</a:t>
            </a:r>
            <a:r>
              <a:rPr lang="en-US" altLang="en-US" u="none" baseline="0" dirty="0" smtClean="0"/>
              <a:t> del </a:t>
            </a:r>
            <a:r>
              <a:rPr lang="en-US" altLang="en-US" u="none" baseline="0" dirty="0" err="1" smtClean="0"/>
              <a:t>cuerpo</a:t>
            </a:r>
            <a:r>
              <a:rPr lang="en-US" altLang="en-US" u="none" baseline="0" dirty="0" smtClean="0"/>
              <a:t>,  Y </a:t>
            </a:r>
            <a:r>
              <a:rPr lang="en-US" altLang="en-US" u="none" baseline="0" dirty="0" err="1" smtClean="0"/>
              <a:t>finalmente</a:t>
            </a:r>
            <a:r>
              <a:rPr lang="en-US" altLang="en-US" u="none" baseline="0" dirty="0" smtClean="0"/>
              <a:t>, las </a:t>
            </a:r>
            <a:r>
              <a:rPr lang="en-US" altLang="en-US" u="none" baseline="0" dirty="0" err="1" smtClean="0"/>
              <a:t>quemaduras</a:t>
            </a:r>
            <a:r>
              <a:rPr lang="en-US" altLang="en-US" u="none" baseline="0" dirty="0" smtClean="0"/>
              <a:t> de </a:t>
            </a:r>
            <a:r>
              <a:rPr lang="en-US" altLang="en-US" u="none" baseline="0" dirty="0" err="1" smtClean="0"/>
              <a:t>contacto</a:t>
            </a:r>
            <a:r>
              <a:rPr lang="en-US" altLang="en-US" u="none" baseline="0" dirty="0" smtClean="0"/>
              <a:t> </a:t>
            </a:r>
            <a:r>
              <a:rPr lang="en-US" altLang="en-US" u="none" baseline="0" dirty="0" err="1" smtClean="0"/>
              <a:t>térmico</a:t>
            </a:r>
            <a:r>
              <a:rPr lang="en-US" altLang="en-US" u="none" baseline="0" dirty="0" smtClean="0"/>
              <a:t> son </a:t>
            </a:r>
            <a:r>
              <a:rPr lang="en-US" altLang="en-US" u="none" baseline="0" dirty="0" err="1" smtClean="0"/>
              <a:t>ésas</a:t>
            </a:r>
            <a:r>
              <a:rPr lang="en-US" altLang="en-US" u="none" baseline="0" dirty="0" smtClean="0"/>
              <a:t> que se </a:t>
            </a:r>
            <a:r>
              <a:rPr lang="en-US" altLang="en-US" u="none" baseline="0" dirty="0" err="1" smtClean="0"/>
              <a:t>causan</a:t>
            </a:r>
            <a:r>
              <a:rPr lang="en-US" altLang="en-US" u="none" baseline="0" dirty="0" smtClean="0"/>
              <a:t> </a:t>
            </a:r>
            <a:r>
              <a:rPr lang="en-US" altLang="en-US" u="none" baseline="0" dirty="0" err="1" smtClean="0"/>
              <a:t>por</a:t>
            </a:r>
            <a:r>
              <a:rPr lang="en-US" altLang="en-US" u="none" baseline="0" dirty="0" smtClean="0"/>
              <a:t> </a:t>
            </a:r>
            <a:r>
              <a:rPr lang="en-US" altLang="en-US" u="none" baseline="0" dirty="0" err="1" smtClean="0"/>
              <a:t>contacto</a:t>
            </a:r>
            <a:r>
              <a:rPr lang="en-US" altLang="en-US" u="none" baseline="0" dirty="0" smtClean="0"/>
              <a:t> de </a:t>
            </a:r>
            <a:r>
              <a:rPr lang="en-US" altLang="en-US" u="none" baseline="0" dirty="0" err="1" smtClean="0"/>
              <a:t>piel</a:t>
            </a:r>
            <a:r>
              <a:rPr lang="en-US" altLang="en-US" u="none" baseline="0" dirty="0" smtClean="0"/>
              <a:t> a superficies </a:t>
            </a:r>
            <a:r>
              <a:rPr lang="en-US" altLang="en-US" u="none" baseline="0" dirty="0" err="1" smtClean="0"/>
              <a:t>calientes</a:t>
            </a:r>
            <a:r>
              <a:rPr lang="en-US" altLang="en-US" u="none" baseline="0" dirty="0" smtClean="0"/>
              <a:t> de conductors </a:t>
            </a:r>
            <a:r>
              <a:rPr lang="en-US" altLang="en-US" u="none" baseline="0" dirty="0" err="1" smtClean="0"/>
              <a:t>eléctricos</a:t>
            </a:r>
            <a:r>
              <a:rPr lang="en-US" altLang="en-US" u="none" baseline="0" dirty="0" smtClean="0"/>
              <a:t> </a:t>
            </a:r>
            <a:r>
              <a:rPr lang="en-US" altLang="en-US" u="none" baseline="0" dirty="0" err="1" smtClean="0"/>
              <a:t>sobrecalentantos</a:t>
            </a:r>
            <a:r>
              <a:rPr lang="en-US" altLang="en-US" u="none" baseline="0" dirty="0" smtClean="0"/>
              <a:t>, </a:t>
            </a:r>
            <a:r>
              <a:rPr lang="en-US" altLang="en-US" u="none" baseline="0" dirty="0" err="1" smtClean="0"/>
              <a:t>los</a:t>
            </a:r>
            <a:r>
              <a:rPr lang="en-US" altLang="en-US" u="none" baseline="0" dirty="0" smtClean="0"/>
              <a:t> </a:t>
            </a:r>
            <a:r>
              <a:rPr lang="en-US" altLang="en-US" u="none" baseline="0" dirty="0" err="1" smtClean="0"/>
              <a:t>conductos</a:t>
            </a:r>
            <a:r>
              <a:rPr lang="en-US" altLang="en-US" u="none" baseline="0" dirty="0" smtClean="0"/>
              <a:t> </a:t>
            </a:r>
            <a:r>
              <a:rPr lang="en-US" altLang="en-US" u="none" baseline="0" dirty="0" err="1" smtClean="0"/>
              <a:t>eléctricos</a:t>
            </a:r>
            <a:r>
              <a:rPr lang="en-US" altLang="en-US" u="none" baseline="0" dirty="0" smtClean="0"/>
              <a:t>, u </a:t>
            </a:r>
            <a:r>
              <a:rPr lang="en-US" altLang="en-US" u="none" baseline="0" dirty="0" err="1" smtClean="0"/>
              <a:t>otro</a:t>
            </a:r>
            <a:r>
              <a:rPr lang="en-US" altLang="en-US" u="none" baseline="0" dirty="0" smtClean="0"/>
              <a:t> </a:t>
            </a:r>
            <a:r>
              <a:rPr lang="en-US" altLang="en-US" u="none" baseline="0" dirty="0" err="1" smtClean="0"/>
              <a:t>equipo</a:t>
            </a:r>
            <a:r>
              <a:rPr lang="en-US" altLang="en-US" u="none" baseline="0" dirty="0" smtClean="0"/>
              <a:t> que </a:t>
            </a:r>
            <a:r>
              <a:rPr lang="en-US" altLang="en-US" u="none" baseline="0" dirty="0" err="1" smtClean="0"/>
              <a:t>lleve</a:t>
            </a:r>
            <a:r>
              <a:rPr lang="en-US" altLang="en-US" u="none" baseline="0" dirty="0" smtClean="0"/>
              <a:t> </a:t>
            </a:r>
            <a:r>
              <a:rPr lang="en-US" altLang="en-US" u="none" baseline="0" dirty="0" err="1" smtClean="0"/>
              <a:t>corriente</a:t>
            </a:r>
            <a:r>
              <a:rPr lang="en-US" altLang="en-US" u="none" baseline="0" dirty="0" smtClean="0"/>
              <a:t> </a:t>
            </a:r>
            <a:r>
              <a:rPr lang="en-US" altLang="en-US" u="none" baseline="0" dirty="0" err="1" smtClean="0"/>
              <a:t>eléctrica</a:t>
            </a:r>
            <a:r>
              <a:rPr lang="en-US" altLang="en-US" u="none" baseline="0" dirty="0" smtClean="0"/>
              <a:t>.  </a:t>
            </a:r>
            <a:r>
              <a:rPr lang="en-US" altLang="en-US" baseline="0" dirty="0" err="1" smtClean="0"/>
              <a:t>En</a:t>
            </a:r>
            <a:r>
              <a:rPr lang="en-US" altLang="en-US" baseline="0" dirty="0" smtClean="0"/>
              <a:t> </a:t>
            </a:r>
            <a:r>
              <a:rPr lang="en-US" altLang="en-US" baseline="0" dirty="0" err="1" smtClean="0"/>
              <a:t>alguna</a:t>
            </a:r>
            <a:r>
              <a:rPr lang="en-US" altLang="en-US" baseline="0" dirty="0" smtClean="0"/>
              <a:t> </a:t>
            </a:r>
            <a:r>
              <a:rPr lang="en-US" altLang="en-US" baseline="0" dirty="0" err="1" smtClean="0"/>
              <a:t>circunstancias</a:t>
            </a:r>
            <a:r>
              <a:rPr lang="en-US" altLang="en-US" baseline="0" dirty="0" smtClean="0"/>
              <a:t>, </a:t>
            </a:r>
            <a:r>
              <a:rPr lang="en-US" altLang="en-US" baseline="0" dirty="0" err="1" smtClean="0"/>
              <a:t>los</a:t>
            </a:r>
            <a:r>
              <a:rPr lang="en-US" altLang="en-US" baseline="0" dirty="0" smtClean="0"/>
              <a:t> </a:t>
            </a:r>
            <a:r>
              <a:rPr lang="en-US" altLang="en-US" baseline="0" dirty="0" err="1" smtClean="0"/>
              <a:t>tres</a:t>
            </a:r>
            <a:r>
              <a:rPr lang="en-US" altLang="en-US" baseline="0" dirty="0" smtClean="0"/>
              <a:t> </a:t>
            </a:r>
            <a:r>
              <a:rPr lang="en-US" altLang="en-US" baseline="0" dirty="0" err="1" smtClean="0"/>
              <a:t>tipos</a:t>
            </a:r>
            <a:r>
              <a:rPr lang="en-US" altLang="en-US" baseline="0" dirty="0" smtClean="0"/>
              <a:t> </a:t>
            </a:r>
            <a:r>
              <a:rPr lang="en-US" altLang="en-US" baseline="0" dirty="0" err="1" smtClean="0"/>
              <a:t>pueden</a:t>
            </a:r>
            <a:r>
              <a:rPr lang="en-US" altLang="en-US" baseline="0" dirty="0" smtClean="0"/>
              <a:t> </a:t>
            </a:r>
            <a:r>
              <a:rPr lang="en-US" altLang="en-US" baseline="0" dirty="0" err="1" smtClean="0"/>
              <a:t>resultarse</a:t>
            </a:r>
            <a:r>
              <a:rPr lang="en-US" altLang="en-US" baseline="0" dirty="0" smtClean="0"/>
              <a:t> </a:t>
            </a:r>
            <a:r>
              <a:rPr lang="en-US" altLang="en-US" baseline="0" dirty="0" err="1" smtClean="0"/>
              <a:t>simultáaneamente</a:t>
            </a:r>
            <a:r>
              <a:rPr lang="en-US" altLang="en-US" baseline="0" dirty="0" smtClean="0"/>
              <a:t>. </a:t>
            </a:r>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15</a:t>
            </a:fld>
            <a:endParaRPr lang="en-US"/>
          </a:p>
        </p:txBody>
      </p:sp>
    </p:spTree>
    <p:extLst>
      <p:ext uri="{BB962C8B-B14F-4D97-AF65-F5344CB8AC3E}">
        <p14:creationId xmlns:p14="http://schemas.microsoft.com/office/powerpoint/2010/main" val="2144099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1107" indent="-288887">
              <a:defRPr>
                <a:solidFill>
                  <a:schemeClr val="tx1"/>
                </a:solidFill>
                <a:latin typeface="Arial" panose="020B0604020202020204" pitchFamily="34" charset="0"/>
              </a:defRPr>
            </a:lvl2pPr>
            <a:lvl3pPr marL="1155550" indent="-231111">
              <a:defRPr>
                <a:solidFill>
                  <a:schemeClr val="tx1"/>
                </a:solidFill>
                <a:latin typeface="Arial" panose="020B0604020202020204" pitchFamily="34" charset="0"/>
              </a:defRPr>
            </a:lvl3pPr>
            <a:lvl4pPr marL="1617770" indent="-231111">
              <a:defRPr>
                <a:solidFill>
                  <a:schemeClr val="tx1"/>
                </a:solidFill>
                <a:latin typeface="Arial" panose="020B0604020202020204" pitchFamily="34" charset="0"/>
              </a:defRPr>
            </a:lvl4pPr>
            <a:lvl5pPr marL="2079990" indent="-231111">
              <a:defRPr>
                <a:solidFill>
                  <a:schemeClr val="tx1"/>
                </a:solidFill>
                <a:latin typeface="Arial" panose="020B0604020202020204" pitchFamily="34" charset="0"/>
              </a:defRPr>
            </a:lvl5pPr>
            <a:lvl6pPr marL="2542210" indent="-231111" eaLnBrk="0" fontAlgn="base" hangingPunct="0">
              <a:spcBef>
                <a:spcPct val="0"/>
              </a:spcBef>
              <a:spcAft>
                <a:spcPct val="0"/>
              </a:spcAft>
              <a:defRPr>
                <a:solidFill>
                  <a:schemeClr val="tx1"/>
                </a:solidFill>
                <a:latin typeface="Arial" panose="020B0604020202020204" pitchFamily="34" charset="0"/>
              </a:defRPr>
            </a:lvl6pPr>
            <a:lvl7pPr marL="3004430" indent="-231111" eaLnBrk="0" fontAlgn="base" hangingPunct="0">
              <a:spcBef>
                <a:spcPct val="0"/>
              </a:spcBef>
              <a:spcAft>
                <a:spcPct val="0"/>
              </a:spcAft>
              <a:defRPr>
                <a:solidFill>
                  <a:schemeClr val="tx1"/>
                </a:solidFill>
                <a:latin typeface="Arial" panose="020B0604020202020204" pitchFamily="34" charset="0"/>
              </a:defRPr>
            </a:lvl7pPr>
            <a:lvl8pPr marL="3466650" indent="-231111" eaLnBrk="0" fontAlgn="base" hangingPunct="0">
              <a:spcBef>
                <a:spcPct val="0"/>
              </a:spcBef>
              <a:spcAft>
                <a:spcPct val="0"/>
              </a:spcAft>
              <a:defRPr>
                <a:solidFill>
                  <a:schemeClr val="tx1"/>
                </a:solidFill>
                <a:latin typeface="Arial" panose="020B0604020202020204" pitchFamily="34" charset="0"/>
              </a:defRPr>
            </a:lvl8pPr>
            <a:lvl9pPr marL="3928869" indent="-231111" eaLnBrk="0" fontAlgn="base" hangingPunct="0">
              <a:spcBef>
                <a:spcPct val="0"/>
              </a:spcBef>
              <a:spcAft>
                <a:spcPct val="0"/>
              </a:spcAft>
              <a:defRPr>
                <a:solidFill>
                  <a:schemeClr val="tx1"/>
                </a:solidFill>
                <a:latin typeface="Arial" panose="020B0604020202020204" pitchFamily="34" charset="0"/>
              </a:defRPr>
            </a:lvl9pPr>
          </a:lstStyle>
          <a:p>
            <a:fld id="{514123C2-8299-4E9B-82F2-8C3F6AA72E5B}" type="slidenum">
              <a:rPr lang="en-US" altLang="en-US" smtClean="0">
                <a:latin typeface="Times New Roman" panose="02020603050405020304" pitchFamily="18" charset="0"/>
              </a:rPr>
              <a:pPr/>
              <a:t>16</a:t>
            </a:fld>
            <a:endParaRPr lang="en-US" altLang="en-US">
              <a:latin typeface="Times New Roman" panose="02020603050405020304"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92397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1107" indent="-288887">
              <a:defRPr>
                <a:solidFill>
                  <a:schemeClr val="tx1"/>
                </a:solidFill>
                <a:latin typeface="Arial" panose="020B0604020202020204" pitchFamily="34" charset="0"/>
              </a:defRPr>
            </a:lvl2pPr>
            <a:lvl3pPr marL="1155550" indent="-231111">
              <a:defRPr>
                <a:solidFill>
                  <a:schemeClr val="tx1"/>
                </a:solidFill>
                <a:latin typeface="Arial" panose="020B0604020202020204" pitchFamily="34" charset="0"/>
              </a:defRPr>
            </a:lvl3pPr>
            <a:lvl4pPr marL="1617770" indent="-231111">
              <a:defRPr>
                <a:solidFill>
                  <a:schemeClr val="tx1"/>
                </a:solidFill>
                <a:latin typeface="Arial" panose="020B0604020202020204" pitchFamily="34" charset="0"/>
              </a:defRPr>
            </a:lvl4pPr>
            <a:lvl5pPr marL="2079990" indent="-231111">
              <a:defRPr>
                <a:solidFill>
                  <a:schemeClr val="tx1"/>
                </a:solidFill>
                <a:latin typeface="Arial" panose="020B0604020202020204" pitchFamily="34" charset="0"/>
              </a:defRPr>
            </a:lvl5pPr>
            <a:lvl6pPr marL="2542210" indent="-231111" eaLnBrk="0" fontAlgn="base" hangingPunct="0">
              <a:spcBef>
                <a:spcPct val="0"/>
              </a:spcBef>
              <a:spcAft>
                <a:spcPct val="0"/>
              </a:spcAft>
              <a:defRPr>
                <a:solidFill>
                  <a:schemeClr val="tx1"/>
                </a:solidFill>
                <a:latin typeface="Arial" panose="020B0604020202020204" pitchFamily="34" charset="0"/>
              </a:defRPr>
            </a:lvl6pPr>
            <a:lvl7pPr marL="3004430" indent="-231111" eaLnBrk="0" fontAlgn="base" hangingPunct="0">
              <a:spcBef>
                <a:spcPct val="0"/>
              </a:spcBef>
              <a:spcAft>
                <a:spcPct val="0"/>
              </a:spcAft>
              <a:defRPr>
                <a:solidFill>
                  <a:schemeClr val="tx1"/>
                </a:solidFill>
                <a:latin typeface="Arial" panose="020B0604020202020204" pitchFamily="34" charset="0"/>
              </a:defRPr>
            </a:lvl7pPr>
            <a:lvl8pPr marL="3466650" indent="-231111" eaLnBrk="0" fontAlgn="base" hangingPunct="0">
              <a:spcBef>
                <a:spcPct val="0"/>
              </a:spcBef>
              <a:spcAft>
                <a:spcPct val="0"/>
              </a:spcAft>
              <a:defRPr>
                <a:solidFill>
                  <a:schemeClr val="tx1"/>
                </a:solidFill>
                <a:latin typeface="Arial" panose="020B0604020202020204" pitchFamily="34" charset="0"/>
              </a:defRPr>
            </a:lvl8pPr>
            <a:lvl9pPr marL="3928869" indent="-231111" eaLnBrk="0" fontAlgn="base" hangingPunct="0">
              <a:spcBef>
                <a:spcPct val="0"/>
              </a:spcBef>
              <a:spcAft>
                <a:spcPct val="0"/>
              </a:spcAft>
              <a:defRPr>
                <a:solidFill>
                  <a:schemeClr val="tx1"/>
                </a:solidFill>
                <a:latin typeface="Arial" panose="020B0604020202020204" pitchFamily="34" charset="0"/>
              </a:defRPr>
            </a:lvl9pPr>
          </a:lstStyle>
          <a:p>
            <a:fld id="{9C862101-F780-46B2-94DC-087560638147}" type="slidenum">
              <a:rPr lang="en-US" altLang="en-US" smtClean="0">
                <a:latin typeface="Times New Roman" panose="02020603050405020304" pitchFamily="18" charset="0"/>
              </a:rPr>
              <a:pPr/>
              <a:t>17</a:t>
            </a:fld>
            <a:endParaRPr lang="en-US" altLang="en-US">
              <a:latin typeface="Times New Roman" panose="02020603050405020304"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89556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1107" indent="-288887">
              <a:defRPr>
                <a:solidFill>
                  <a:schemeClr val="tx1"/>
                </a:solidFill>
                <a:latin typeface="Arial" panose="020B0604020202020204" pitchFamily="34" charset="0"/>
              </a:defRPr>
            </a:lvl2pPr>
            <a:lvl3pPr marL="1155550" indent="-231111">
              <a:defRPr>
                <a:solidFill>
                  <a:schemeClr val="tx1"/>
                </a:solidFill>
                <a:latin typeface="Arial" panose="020B0604020202020204" pitchFamily="34" charset="0"/>
              </a:defRPr>
            </a:lvl3pPr>
            <a:lvl4pPr marL="1617770" indent="-231111">
              <a:defRPr>
                <a:solidFill>
                  <a:schemeClr val="tx1"/>
                </a:solidFill>
                <a:latin typeface="Arial" panose="020B0604020202020204" pitchFamily="34" charset="0"/>
              </a:defRPr>
            </a:lvl4pPr>
            <a:lvl5pPr marL="2079990" indent="-231111">
              <a:defRPr>
                <a:solidFill>
                  <a:schemeClr val="tx1"/>
                </a:solidFill>
                <a:latin typeface="Arial" panose="020B0604020202020204" pitchFamily="34" charset="0"/>
              </a:defRPr>
            </a:lvl5pPr>
            <a:lvl6pPr marL="2542210" indent="-231111" eaLnBrk="0" fontAlgn="base" hangingPunct="0">
              <a:spcBef>
                <a:spcPct val="0"/>
              </a:spcBef>
              <a:spcAft>
                <a:spcPct val="0"/>
              </a:spcAft>
              <a:defRPr>
                <a:solidFill>
                  <a:schemeClr val="tx1"/>
                </a:solidFill>
                <a:latin typeface="Arial" panose="020B0604020202020204" pitchFamily="34" charset="0"/>
              </a:defRPr>
            </a:lvl6pPr>
            <a:lvl7pPr marL="3004430" indent="-231111" eaLnBrk="0" fontAlgn="base" hangingPunct="0">
              <a:spcBef>
                <a:spcPct val="0"/>
              </a:spcBef>
              <a:spcAft>
                <a:spcPct val="0"/>
              </a:spcAft>
              <a:defRPr>
                <a:solidFill>
                  <a:schemeClr val="tx1"/>
                </a:solidFill>
                <a:latin typeface="Arial" panose="020B0604020202020204" pitchFamily="34" charset="0"/>
              </a:defRPr>
            </a:lvl7pPr>
            <a:lvl8pPr marL="3466650" indent="-231111" eaLnBrk="0" fontAlgn="base" hangingPunct="0">
              <a:spcBef>
                <a:spcPct val="0"/>
              </a:spcBef>
              <a:spcAft>
                <a:spcPct val="0"/>
              </a:spcAft>
              <a:defRPr>
                <a:solidFill>
                  <a:schemeClr val="tx1"/>
                </a:solidFill>
                <a:latin typeface="Arial" panose="020B0604020202020204" pitchFamily="34" charset="0"/>
              </a:defRPr>
            </a:lvl8pPr>
            <a:lvl9pPr marL="3928869" indent="-231111" eaLnBrk="0" fontAlgn="base" hangingPunct="0">
              <a:spcBef>
                <a:spcPct val="0"/>
              </a:spcBef>
              <a:spcAft>
                <a:spcPct val="0"/>
              </a:spcAft>
              <a:defRPr>
                <a:solidFill>
                  <a:schemeClr val="tx1"/>
                </a:solidFill>
                <a:latin typeface="Arial" panose="020B0604020202020204" pitchFamily="34" charset="0"/>
              </a:defRPr>
            </a:lvl9pPr>
          </a:lstStyle>
          <a:p>
            <a:fld id="{0228FE9B-050F-46A8-893A-75738C07E3B3}" type="slidenum">
              <a:rPr lang="en-US" altLang="en-US" smtClean="0">
                <a:latin typeface="Times New Roman" panose="02020603050405020304" pitchFamily="18" charset="0"/>
              </a:rPr>
              <a:pPr/>
              <a:t>18</a:t>
            </a:fld>
            <a:endParaRPr lang="en-US" altLang="en-US">
              <a:latin typeface="Times New Roman" panose="02020603050405020304" pitchFamily="18" charset="0"/>
            </a:endParaRPr>
          </a:p>
        </p:txBody>
      </p:sp>
      <p:sp>
        <p:nvSpPr>
          <p:cNvPr id="96259" name="Rectangle 2"/>
          <p:cNvSpPr>
            <a:spLocks noGrp="1" noChangeArrowheads="1"/>
          </p:cNvSpPr>
          <p:nvPr>
            <p:ph type="body" idx="1"/>
          </p:nvPr>
        </p:nvSpPr>
        <p:spPr>
          <a:xfrm>
            <a:off x="917575" y="4414177"/>
            <a:ext cx="5046663"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00" tIns="44261" rIns="90100" bIns="44261"/>
          <a:lstStyle/>
          <a:p>
            <a:pPr defTabSz="909996">
              <a:spcBef>
                <a:spcPct val="0"/>
              </a:spcBef>
            </a:pPr>
            <a:r>
              <a:rPr lang="es-ES" altLang="en-US" sz="2400" dirty="0"/>
              <a:t>La temperatura de ignición de la ropa hecha de fibras naturales varía de 700 ° F ( =371</a:t>
            </a:r>
            <a:r>
              <a:rPr lang="es-ES" sz="2400" dirty="0">
                <a:effectLst>
                  <a:outerShdw blurRad="38100" dist="38100" dir="2700000" algn="tl">
                    <a:srgbClr val="000000"/>
                  </a:outerShdw>
                </a:effectLst>
                <a:latin typeface="Arial" charset="0"/>
              </a:rPr>
              <a:t>º C</a:t>
            </a:r>
            <a:r>
              <a:rPr lang="es-ES" altLang="en-US" sz="2400" dirty="0"/>
              <a:t>) a aproximadamente 1400° F ( = 760</a:t>
            </a:r>
            <a:r>
              <a:rPr lang="es-ES" sz="2400" dirty="0">
                <a:effectLst>
                  <a:outerShdw blurRad="38100" dist="38100" dir="2700000" algn="tl">
                    <a:srgbClr val="000000"/>
                  </a:outerShdw>
                </a:effectLst>
                <a:latin typeface="Arial" charset="0"/>
              </a:rPr>
              <a:t>º C)</a:t>
            </a:r>
            <a:endParaRPr lang="en-US" altLang="en-US" sz="2400" dirty="0"/>
          </a:p>
        </p:txBody>
      </p:sp>
      <p:sp>
        <p:nvSpPr>
          <p:cNvPr id="96260" name="Rectangle 3"/>
          <p:cNvSpPr>
            <a:spLocks noGrp="1" noRot="1" noChangeAspect="1" noChangeArrowheads="1" noTextEdit="1"/>
          </p:cNvSpPr>
          <p:nvPr>
            <p:ph type="sldImg"/>
          </p:nvPr>
        </p:nvSpPr>
        <p:spPr>
          <a:xfrm>
            <a:off x="665163" y="858838"/>
            <a:ext cx="5551487" cy="3124200"/>
          </a:xfrm>
          <a:ln w="12700" cap="flat">
            <a:solidFill>
              <a:schemeClr val="tx1"/>
            </a:solidFill>
          </a:ln>
        </p:spPr>
      </p:sp>
    </p:spTree>
    <p:extLst>
      <p:ext uri="{BB962C8B-B14F-4D97-AF65-F5344CB8AC3E}">
        <p14:creationId xmlns:p14="http://schemas.microsoft.com/office/powerpoint/2010/main" val="2268213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1107" indent="-288887">
              <a:defRPr>
                <a:solidFill>
                  <a:schemeClr val="tx1"/>
                </a:solidFill>
                <a:latin typeface="Calibri" pitchFamily="34" charset="0"/>
              </a:defRPr>
            </a:lvl2pPr>
            <a:lvl3pPr marL="1155550" indent="-231111">
              <a:defRPr>
                <a:solidFill>
                  <a:schemeClr val="tx1"/>
                </a:solidFill>
                <a:latin typeface="Calibri" pitchFamily="34" charset="0"/>
              </a:defRPr>
            </a:lvl3pPr>
            <a:lvl4pPr marL="1617770" indent="-231111">
              <a:defRPr>
                <a:solidFill>
                  <a:schemeClr val="tx1"/>
                </a:solidFill>
                <a:latin typeface="Calibri" pitchFamily="34" charset="0"/>
              </a:defRPr>
            </a:lvl4pPr>
            <a:lvl5pPr marL="2079990" indent="-231111">
              <a:defRPr>
                <a:solidFill>
                  <a:schemeClr val="tx1"/>
                </a:solidFill>
                <a:latin typeface="Calibri" pitchFamily="34" charset="0"/>
              </a:defRPr>
            </a:lvl5pPr>
            <a:lvl6pPr marL="2542210" indent="-231111" fontAlgn="base">
              <a:spcBef>
                <a:spcPct val="0"/>
              </a:spcBef>
              <a:spcAft>
                <a:spcPct val="0"/>
              </a:spcAft>
              <a:defRPr>
                <a:solidFill>
                  <a:schemeClr val="tx1"/>
                </a:solidFill>
                <a:latin typeface="Calibri" pitchFamily="34" charset="0"/>
              </a:defRPr>
            </a:lvl6pPr>
            <a:lvl7pPr marL="3004430" indent="-231111" fontAlgn="base">
              <a:spcBef>
                <a:spcPct val="0"/>
              </a:spcBef>
              <a:spcAft>
                <a:spcPct val="0"/>
              </a:spcAft>
              <a:defRPr>
                <a:solidFill>
                  <a:schemeClr val="tx1"/>
                </a:solidFill>
                <a:latin typeface="Calibri" pitchFamily="34" charset="0"/>
              </a:defRPr>
            </a:lvl7pPr>
            <a:lvl8pPr marL="3466650" indent="-231111" fontAlgn="base">
              <a:spcBef>
                <a:spcPct val="0"/>
              </a:spcBef>
              <a:spcAft>
                <a:spcPct val="0"/>
              </a:spcAft>
              <a:defRPr>
                <a:solidFill>
                  <a:schemeClr val="tx1"/>
                </a:solidFill>
                <a:latin typeface="Calibri" pitchFamily="34" charset="0"/>
              </a:defRPr>
            </a:lvl8pPr>
            <a:lvl9pPr marL="3928869" indent="-231111"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7F8A8E4-E3BB-4615-9D55-674F20240CD5}" type="slidenum">
              <a:rPr lang="en-US"/>
              <a:pPr fontAlgn="base">
                <a:spcBef>
                  <a:spcPct val="0"/>
                </a:spcBef>
                <a:spcAft>
                  <a:spcPct val="0"/>
                </a:spcAft>
              </a:pPr>
              <a:t>19</a:t>
            </a:fld>
            <a:endParaRPr lang="en-US"/>
          </a:p>
        </p:txBody>
      </p:sp>
      <p:sp>
        <p:nvSpPr>
          <p:cNvPr id="57347" name="Rectangle 2"/>
          <p:cNvSpPr>
            <a:spLocks noGrp="1" noRot="1" noChangeAspect="1" noChangeArrowheads="1" noTextEdit="1"/>
          </p:cNvSpPr>
          <p:nvPr>
            <p:ph type="sldImg"/>
          </p:nvPr>
        </p:nvSpPr>
        <p:spPr bwMode="auto">
          <a:xfrm>
            <a:off x="469900" y="730250"/>
            <a:ext cx="5943600" cy="3343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xfrm>
            <a:off x="917576" y="4414178"/>
            <a:ext cx="5276057" cy="41849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dirty="0">
                <a:latin typeface="Arial" charset="0"/>
              </a:rPr>
              <a:t>Las lesiones relacionadas con </a:t>
            </a:r>
            <a:r>
              <a:rPr lang="es-ES" dirty="0" smtClean="0">
                <a:latin typeface="Arial" charset="0"/>
              </a:rPr>
              <a:t>choque</a:t>
            </a:r>
            <a:r>
              <a:rPr lang="es-ES" baseline="0" dirty="0" smtClean="0">
                <a:latin typeface="Arial" charset="0"/>
              </a:rPr>
              <a:t> eléctrico</a:t>
            </a:r>
            <a:r>
              <a:rPr lang="es-ES" dirty="0" smtClean="0">
                <a:latin typeface="Arial" charset="0"/>
              </a:rPr>
              <a:t> </a:t>
            </a:r>
            <a:r>
              <a:rPr lang="es-ES" dirty="0">
                <a:latin typeface="Arial" charset="0"/>
              </a:rPr>
              <a:t>incluyen quemaduras, lesiones internas y lesiones debido a</a:t>
            </a:r>
          </a:p>
          <a:p>
            <a:pPr>
              <a:spcBef>
                <a:spcPct val="0"/>
              </a:spcBef>
            </a:pPr>
            <a:r>
              <a:rPr lang="es-ES" dirty="0">
                <a:latin typeface="Arial" charset="0"/>
              </a:rPr>
              <a:t>contracciones musculares involuntarias.</a:t>
            </a:r>
          </a:p>
          <a:p>
            <a:pPr>
              <a:spcBef>
                <a:spcPct val="0"/>
              </a:spcBef>
            </a:pPr>
            <a:endParaRPr lang="es-ES" dirty="0">
              <a:latin typeface="Arial" charset="0"/>
            </a:endParaRPr>
          </a:p>
          <a:p>
            <a:pPr>
              <a:spcBef>
                <a:spcPct val="0"/>
              </a:spcBef>
            </a:pPr>
            <a:endParaRPr lang="en-US" dirty="0">
              <a:latin typeface="Arial" charset="0"/>
            </a:endParaRPr>
          </a:p>
        </p:txBody>
      </p:sp>
    </p:spTree>
    <p:extLst>
      <p:ext uri="{BB962C8B-B14F-4D97-AF65-F5344CB8AC3E}">
        <p14:creationId xmlns:p14="http://schemas.microsoft.com/office/powerpoint/2010/main" val="2669856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1107" indent="-288887">
              <a:defRPr>
                <a:solidFill>
                  <a:schemeClr val="tx1"/>
                </a:solidFill>
                <a:latin typeface="Arial" panose="020B0604020202020204" pitchFamily="34" charset="0"/>
              </a:defRPr>
            </a:lvl2pPr>
            <a:lvl3pPr marL="1155550" indent="-231111">
              <a:defRPr>
                <a:solidFill>
                  <a:schemeClr val="tx1"/>
                </a:solidFill>
                <a:latin typeface="Arial" panose="020B0604020202020204" pitchFamily="34" charset="0"/>
              </a:defRPr>
            </a:lvl3pPr>
            <a:lvl4pPr marL="1617770" indent="-231111">
              <a:defRPr>
                <a:solidFill>
                  <a:schemeClr val="tx1"/>
                </a:solidFill>
                <a:latin typeface="Arial" panose="020B0604020202020204" pitchFamily="34" charset="0"/>
              </a:defRPr>
            </a:lvl4pPr>
            <a:lvl5pPr marL="2079990" indent="-231111">
              <a:defRPr>
                <a:solidFill>
                  <a:schemeClr val="tx1"/>
                </a:solidFill>
                <a:latin typeface="Arial" panose="020B0604020202020204" pitchFamily="34" charset="0"/>
              </a:defRPr>
            </a:lvl5pPr>
            <a:lvl6pPr marL="2542210" indent="-231111" eaLnBrk="0" fontAlgn="base" hangingPunct="0">
              <a:spcBef>
                <a:spcPct val="0"/>
              </a:spcBef>
              <a:spcAft>
                <a:spcPct val="0"/>
              </a:spcAft>
              <a:defRPr>
                <a:solidFill>
                  <a:schemeClr val="tx1"/>
                </a:solidFill>
                <a:latin typeface="Arial" panose="020B0604020202020204" pitchFamily="34" charset="0"/>
              </a:defRPr>
            </a:lvl6pPr>
            <a:lvl7pPr marL="3004430" indent="-231111" eaLnBrk="0" fontAlgn="base" hangingPunct="0">
              <a:spcBef>
                <a:spcPct val="0"/>
              </a:spcBef>
              <a:spcAft>
                <a:spcPct val="0"/>
              </a:spcAft>
              <a:defRPr>
                <a:solidFill>
                  <a:schemeClr val="tx1"/>
                </a:solidFill>
                <a:latin typeface="Arial" panose="020B0604020202020204" pitchFamily="34" charset="0"/>
              </a:defRPr>
            </a:lvl7pPr>
            <a:lvl8pPr marL="3466650" indent="-231111" eaLnBrk="0" fontAlgn="base" hangingPunct="0">
              <a:spcBef>
                <a:spcPct val="0"/>
              </a:spcBef>
              <a:spcAft>
                <a:spcPct val="0"/>
              </a:spcAft>
              <a:defRPr>
                <a:solidFill>
                  <a:schemeClr val="tx1"/>
                </a:solidFill>
                <a:latin typeface="Arial" panose="020B0604020202020204" pitchFamily="34" charset="0"/>
              </a:defRPr>
            </a:lvl8pPr>
            <a:lvl9pPr marL="3928869" indent="-231111" eaLnBrk="0" fontAlgn="base" hangingPunct="0">
              <a:spcBef>
                <a:spcPct val="0"/>
              </a:spcBef>
              <a:spcAft>
                <a:spcPct val="0"/>
              </a:spcAft>
              <a:defRPr>
                <a:solidFill>
                  <a:schemeClr val="tx1"/>
                </a:solidFill>
                <a:latin typeface="Arial" panose="020B0604020202020204" pitchFamily="34" charset="0"/>
              </a:defRPr>
            </a:lvl9pPr>
          </a:lstStyle>
          <a:p>
            <a:fld id="{ECBE4431-9F26-4687-A167-D94E07F027C8}" type="slidenum">
              <a:rPr lang="en-US" altLang="en-US" smtClean="0">
                <a:latin typeface="Times New Roman" panose="02020603050405020304" pitchFamily="18" charset="0"/>
              </a:rPr>
              <a:pPr/>
              <a:t>20</a:t>
            </a:fld>
            <a:endParaRPr lang="en-US" altLang="en-US">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4439">
              <a:defRPr/>
            </a:pPr>
            <a:r>
              <a:rPr lang="es-ES" dirty="0"/>
              <a:t>https://www.osha.gov/SLTC/etools/construction/images/ecbp35.jpg </a:t>
            </a:r>
          </a:p>
          <a:p>
            <a:pPr defTabSz="924439">
              <a:defRPr/>
            </a:pPr>
            <a:endParaRPr lang="es-ES" dirty="0"/>
          </a:p>
          <a:p>
            <a:pPr defTabSz="924439">
              <a:defRPr/>
            </a:pPr>
            <a:endParaRPr lang="es-ES" dirty="0"/>
          </a:p>
          <a:p>
            <a:pPr defTabSz="924439">
              <a:defRPr/>
            </a:pPr>
            <a:r>
              <a:rPr lang="es-ES" dirty="0"/>
              <a:t>Este trabajador se cayó y agarró una línea eléctrica para </a:t>
            </a:r>
            <a:r>
              <a:rPr lang="es-ES" dirty="0" err="1" smtClean="0"/>
              <a:t>aggararse</a:t>
            </a:r>
            <a:r>
              <a:rPr lang="es-ES" dirty="0" smtClean="0"/>
              <a:t>.  La </a:t>
            </a:r>
            <a:r>
              <a:rPr lang="es-ES" dirty="0"/>
              <a:t>descarga eléctrica resultante momificó sus primeros dos dedos, que tuvieron que ser eliminados. El ángulo agudo de la muñeca fue causado por la quema de los tendones, que se contrajeron, atrayendo la mano con ellos.</a:t>
            </a:r>
            <a:endParaRPr lang="en-US" altLang="en-US" dirty="0"/>
          </a:p>
        </p:txBody>
      </p:sp>
    </p:spTree>
    <p:extLst>
      <p:ext uri="{BB962C8B-B14F-4D97-AF65-F5344CB8AC3E}">
        <p14:creationId xmlns:p14="http://schemas.microsoft.com/office/powerpoint/2010/main" val="612604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21</a:t>
            </a:fld>
            <a:endParaRPr lang="en-US"/>
          </a:p>
        </p:txBody>
      </p:sp>
    </p:spTree>
    <p:extLst>
      <p:ext uri="{BB962C8B-B14F-4D97-AF65-F5344CB8AC3E}">
        <p14:creationId xmlns:p14="http://schemas.microsoft.com/office/powerpoint/2010/main" val="1398429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2</a:t>
            </a:fld>
            <a:endParaRPr lang="en-US"/>
          </a:p>
        </p:txBody>
      </p:sp>
    </p:spTree>
    <p:extLst>
      <p:ext uri="{BB962C8B-B14F-4D97-AF65-F5344CB8AC3E}">
        <p14:creationId xmlns:p14="http://schemas.microsoft.com/office/powerpoint/2010/main" val="2154101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39">
              <a:defRPr/>
            </a:pPr>
            <a:r>
              <a:rPr lang="es-ES" dirty="0"/>
              <a:t>https://www.osha.gov/SLTC/etools/construction/images/ecbp35.jpg</a:t>
            </a:r>
          </a:p>
          <a:p>
            <a:pPr defTabSz="924439">
              <a:defRPr/>
            </a:pPr>
            <a:endParaRPr lang="es-ES" dirty="0"/>
          </a:p>
          <a:p>
            <a:pPr defTabSz="924439">
              <a:defRPr/>
            </a:pPr>
            <a:endParaRPr lang="es-ES" dirty="0"/>
          </a:p>
          <a:p>
            <a:pPr defTabSz="924439">
              <a:defRPr/>
            </a:pPr>
            <a:r>
              <a:rPr lang="es-ES" dirty="0"/>
              <a:t>La corriente salió de este hombre </a:t>
            </a:r>
            <a:r>
              <a:rPr lang="es-ES" dirty="0" smtClean="0"/>
              <a:t>por sus rodillas</a:t>
            </a:r>
            <a:r>
              <a:rPr lang="es-ES" dirty="0"/>
              <a:t>, </a:t>
            </a:r>
            <a:r>
              <a:rPr lang="es-ES" dirty="0" smtClean="0"/>
              <a:t>incendiándosele la </a:t>
            </a:r>
            <a:r>
              <a:rPr lang="es-ES" dirty="0"/>
              <a:t>ropa y </a:t>
            </a:r>
            <a:r>
              <a:rPr lang="es-ES" dirty="0" smtClean="0"/>
              <a:t>quemándosele </a:t>
            </a:r>
            <a:r>
              <a:rPr lang="es-ES" dirty="0"/>
              <a:t>la parte superior de la pierna.</a:t>
            </a:r>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22</a:t>
            </a:fld>
            <a:endParaRPr lang="en-US"/>
          </a:p>
        </p:txBody>
      </p:sp>
    </p:spTree>
    <p:extLst>
      <p:ext uri="{BB962C8B-B14F-4D97-AF65-F5344CB8AC3E}">
        <p14:creationId xmlns:p14="http://schemas.microsoft.com/office/powerpoint/2010/main" val="401266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39">
              <a:defRPr/>
            </a:pPr>
            <a:r>
              <a:rPr lang="es-ES" dirty="0"/>
              <a:t>https://www.osha.gov/SLTC/etools/construction/images/ecbp35.jpg</a:t>
            </a:r>
          </a:p>
          <a:p>
            <a:pPr defTabSz="924439">
              <a:defRPr/>
            </a:pPr>
            <a:endParaRPr lang="es-ES" dirty="0"/>
          </a:p>
          <a:p>
            <a:pPr defTabSz="924439">
              <a:defRPr/>
            </a:pPr>
            <a:endParaRPr lang="es-ES" dirty="0"/>
          </a:p>
          <a:p>
            <a:pPr defTabSz="924439">
              <a:defRPr/>
            </a:pPr>
            <a:r>
              <a:rPr lang="es-ES" i="1" dirty="0"/>
              <a:t>Herida de entrada</a:t>
            </a:r>
            <a:r>
              <a:rPr lang="es-ES" dirty="0"/>
              <a:t>: la alta resistencia de la piel transforma la energía eléctrica en calor, lo que produce quemaduras alrededor del punto de entrada (punto oscuro en el centro de la herida). Este hombre tuvo suerte, la corriente por poco pasó por alto su médula espinal.</a:t>
            </a:r>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23</a:t>
            </a:fld>
            <a:endParaRPr lang="en-US"/>
          </a:p>
        </p:txBody>
      </p:sp>
    </p:spTree>
    <p:extLst>
      <p:ext uri="{BB962C8B-B14F-4D97-AF65-F5344CB8AC3E}">
        <p14:creationId xmlns:p14="http://schemas.microsoft.com/office/powerpoint/2010/main" val="4059730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1107" indent="-288887">
              <a:defRPr>
                <a:solidFill>
                  <a:schemeClr val="tx1"/>
                </a:solidFill>
                <a:latin typeface="Arial" panose="020B0604020202020204" pitchFamily="34" charset="0"/>
              </a:defRPr>
            </a:lvl2pPr>
            <a:lvl3pPr marL="1155550" indent="-231111">
              <a:defRPr>
                <a:solidFill>
                  <a:schemeClr val="tx1"/>
                </a:solidFill>
                <a:latin typeface="Arial" panose="020B0604020202020204" pitchFamily="34" charset="0"/>
              </a:defRPr>
            </a:lvl3pPr>
            <a:lvl4pPr marL="1617770" indent="-231111">
              <a:defRPr>
                <a:solidFill>
                  <a:schemeClr val="tx1"/>
                </a:solidFill>
                <a:latin typeface="Arial" panose="020B0604020202020204" pitchFamily="34" charset="0"/>
              </a:defRPr>
            </a:lvl4pPr>
            <a:lvl5pPr marL="2079990" indent="-231111">
              <a:defRPr>
                <a:solidFill>
                  <a:schemeClr val="tx1"/>
                </a:solidFill>
                <a:latin typeface="Arial" panose="020B0604020202020204" pitchFamily="34" charset="0"/>
              </a:defRPr>
            </a:lvl5pPr>
            <a:lvl6pPr marL="2542210" indent="-231111" eaLnBrk="0" fontAlgn="base" hangingPunct="0">
              <a:spcBef>
                <a:spcPct val="0"/>
              </a:spcBef>
              <a:spcAft>
                <a:spcPct val="0"/>
              </a:spcAft>
              <a:defRPr>
                <a:solidFill>
                  <a:schemeClr val="tx1"/>
                </a:solidFill>
                <a:latin typeface="Arial" panose="020B0604020202020204" pitchFamily="34" charset="0"/>
              </a:defRPr>
            </a:lvl6pPr>
            <a:lvl7pPr marL="3004430" indent="-231111" eaLnBrk="0" fontAlgn="base" hangingPunct="0">
              <a:spcBef>
                <a:spcPct val="0"/>
              </a:spcBef>
              <a:spcAft>
                <a:spcPct val="0"/>
              </a:spcAft>
              <a:defRPr>
                <a:solidFill>
                  <a:schemeClr val="tx1"/>
                </a:solidFill>
                <a:latin typeface="Arial" panose="020B0604020202020204" pitchFamily="34" charset="0"/>
              </a:defRPr>
            </a:lvl7pPr>
            <a:lvl8pPr marL="3466650" indent="-231111" eaLnBrk="0" fontAlgn="base" hangingPunct="0">
              <a:spcBef>
                <a:spcPct val="0"/>
              </a:spcBef>
              <a:spcAft>
                <a:spcPct val="0"/>
              </a:spcAft>
              <a:defRPr>
                <a:solidFill>
                  <a:schemeClr val="tx1"/>
                </a:solidFill>
                <a:latin typeface="Arial" panose="020B0604020202020204" pitchFamily="34" charset="0"/>
              </a:defRPr>
            </a:lvl8pPr>
            <a:lvl9pPr marL="3928869" indent="-231111" eaLnBrk="0" fontAlgn="base" hangingPunct="0">
              <a:spcBef>
                <a:spcPct val="0"/>
              </a:spcBef>
              <a:spcAft>
                <a:spcPct val="0"/>
              </a:spcAft>
              <a:defRPr>
                <a:solidFill>
                  <a:schemeClr val="tx1"/>
                </a:solidFill>
                <a:latin typeface="Arial" panose="020B0604020202020204" pitchFamily="34" charset="0"/>
              </a:defRPr>
            </a:lvl9pPr>
          </a:lstStyle>
          <a:p>
            <a:fld id="{BBA0C537-629F-47B5-9FA0-C0C0B9EC9EB3}" type="slidenum">
              <a:rPr lang="en-US" altLang="en-US" smtClean="0">
                <a:latin typeface="Times New Roman" panose="02020603050405020304" pitchFamily="18" charset="0"/>
              </a:rPr>
              <a:pPr/>
              <a:t>24</a:t>
            </a:fld>
            <a:endParaRPr lang="en-US" altLang="en-US">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4439">
              <a:defRPr/>
            </a:pPr>
            <a:r>
              <a:rPr lang="es-ES" dirty="0"/>
              <a:t>https://www.osha.gov/SLTC/etools/construction/images/ecbp35.jpg</a:t>
            </a:r>
          </a:p>
          <a:p>
            <a:pPr defTabSz="924439">
              <a:defRPr/>
            </a:pPr>
            <a:endParaRPr lang="es-ES" dirty="0"/>
          </a:p>
          <a:p>
            <a:pPr defTabSz="924439">
              <a:defRPr/>
            </a:pPr>
            <a:endParaRPr lang="es-ES" dirty="0"/>
          </a:p>
          <a:p>
            <a:pPr defTabSz="924439">
              <a:defRPr/>
            </a:pPr>
            <a:r>
              <a:rPr lang="es-ES" i="1" dirty="0"/>
              <a:t>Herida de salida:</a:t>
            </a:r>
            <a:r>
              <a:rPr lang="es-ES" dirty="0"/>
              <a:t> la corriente fluye a través del cuerpo desde el punto de entrada, hasta que finalmente sale donde el cuerpo </a:t>
            </a:r>
            <a:r>
              <a:rPr lang="es-ES" dirty="0" smtClean="0"/>
              <a:t>esté </a:t>
            </a:r>
            <a:r>
              <a:rPr lang="es-ES" dirty="0"/>
              <a:t>más cerca del suelo. Este pie sufrió </a:t>
            </a:r>
            <a:r>
              <a:rPr lang="es-ES" dirty="0" smtClean="0"/>
              <a:t>lesiones internas masivas, </a:t>
            </a:r>
            <a:r>
              <a:rPr lang="es-ES" dirty="0"/>
              <a:t>que no eran fácilmente visibles, y tuvo que ser amputado unos días más tarde.</a:t>
            </a:r>
          </a:p>
          <a:p>
            <a:pPr defTabSz="924439">
              <a:defRPr/>
            </a:pPr>
            <a:endParaRPr lang="en-US" altLang="en-US" dirty="0"/>
          </a:p>
        </p:txBody>
      </p:sp>
    </p:spTree>
    <p:extLst>
      <p:ext uri="{BB962C8B-B14F-4D97-AF65-F5344CB8AC3E}">
        <p14:creationId xmlns:p14="http://schemas.microsoft.com/office/powerpoint/2010/main" val="743606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https://www.osha.gov/SLTC/etools/construction/images/ecbp35.jpg</a:t>
            </a:r>
          </a:p>
          <a:p>
            <a:endParaRPr lang="es-ES" dirty="0"/>
          </a:p>
          <a:p>
            <a:r>
              <a:rPr lang="es-ES" dirty="0"/>
              <a:t>Este hombre estaba cerca de una caja de alimentación cuando ocurrió una explosión eléctrica. Aunque no tocó la caja, la electricidad se arqueó en el aire y entró </a:t>
            </a:r>
            <a:r>
              <a:rPr lang="es-ES" dirty="0" smtClean="0"/>
              <a:t>a </a:t>
            </a:r>
            <a:r>
              <a:rPr lang="es-ES" dirty="0"/>
              <a:t>su cuerpo. La corriente </a:t>
            </a:r>
            <a:r>
              <a:rPr lang="es-ES" dirty="0" smtClean="0"/>
              <a:t>se atraía a las </a:t>
            </a:r>
            <a:r>
              <a:rPr lang="es-ES" dirty="0"/>
              <a:t>axilas porque </a:t>
            </a:r>
            <a:r>
              <a:rPr lang="es-ES" dirty="0" smtClean="0"/>
              <a:t>el</a:t>
            </a:r>
            <a:r>
              <a:rPr lang="es-ES" baseline="0" dirty="0" smtClean="0"/>
              <a:t> sudor</a:t>
            </a:r>
            <a:r>
              <a:rPr lang="es-ES" dirty="0" smtClean="0"/>
              <a:t> </a:t>
            </a:r>
            <a:r>
              <a:rPr lang="es-ES" dirty="0"/>
              <a:t>es muy </a:t>
            </a:r>
            <a:r>
              <a:rPr lang="es-ES" dirty="0" smtClean="0"/>
              <a:t>conductivo.</a:t>
            </a:r>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25</a:t>
            </a:fld>
            <a:endParaRPr lang="en-US"/>
          </a:p>
        </p:txBody>
      </p:sp>
    </p:spTree>
    <p:extLst>
      <p:ext uri="{BB962C8B-B14F-4D97-AF65-F5344CB8AC3E}">
        <p14:creationId xmlns:p14="http://schemas.microsoft.com/office/powerpoint/2010/main" val="4191340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4439">
              <a:defRPr/>
            </a:pPr>
            <a:r>
              <a:rPr lang="es-ES" dirty="0"/>
              <a:t>https://www.osha.gov/SLTC/etools/construction/images/ecbp35.jpg</a:t>
            </a:r>
          </a:p>
          <a:p>
            <a:pPr defTabSz="924439">
              <a:defRPr/>
            </a:pPr>
            <a:endParaRPr lang="es-ES" dirty="0"/>
          </a:p>
          <a:p>
            <a:pPr defTabSz="924439">
              <a:defRPr/>
            </a:pPr>
            <a:endParaRPr lang="es-ES" dirty="0"/>
          </a:p>
          <a:p>
            <a:pPr defTabSz="924439">
              <a:defRPr/>
            </a:pPr>
            <a:r>
              <a:rPr lang="es-ES" b="1" dirty="0" smtClean="0"/>
              <a:t>Lesiones internas</a:t>
            </a:r>
            <a:endParaRPr lang="es-ES" b="1" dirty="0"/>
          </a:p>
          <a:p>
            <a:pPr defTabSz="924439">
              <a:defRPr/>
            </a:pPr>
            <a:r>
              <a:rPr lang="es-ES" dirty="0"/>
              <a:t>Este trabajador fue </a:t>
            </a:r>
            <a:r>
              <a:rPr lang="es-ES" dirty="0" smtClean="0"/>
              <a:t>chocado </a:t>
            </a:r>
            <a:r>
              <a:rPr lang="es-ES" dirty="0"/>
              <a:t>por una herramienta que </a:t>
            </a:r>
            <a:r>
              <a:rPr lang="es-ES" dirty="0" smtClean="0"/>
              <a:t>agarraba. </a:t>
            </a:r>
            <a:r>
              <a:rPr lang="es-ES" dirty="0"/>
              <a:t>La herida </a:t>
            </a:r>
            <a:r>
              <a:rPr lang="es-ES" dirty="0" smtClean="0"/>
              <a:t>de </a:t>
            </a:r>
            <a:r>
              <a:rPr lang="es-ES" dirty="0"/>
              <a:t>entrada y las quemaduras térmicas de la herramienta sobrecalentada son evidentes.</a:t>
            </a:r>
            <a:endParaRPr lang="en-US" altLang="en-US" dirty="0"/>
          </a:p>
        </p:txBody>
      </p:sp>
    </p:spTree>
    <p:extLst>
      <p:ext uri="{BB962C8B-B14F-4D97-AF65-F5344CB8AC3E}">
        <p14:creationId xmlns:p14="http://schemas.microsoft.com/office/powerpoint/2010/main" val="3950522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4439">
              <a:defRPr/>
            </a:pPr>
            <a:r>
              <a:rPr lang="es-ES" dirty="0"/>
              <a:t>https://www.osha.gov/SLTC/etools/construction/images/ecbp35.jpg</a:t>
            </a:r>
          </a:p>
          <a:p>
            <a:pPr defTabSz="924439">
              <a:defRPr/>
            </a:pPr>
            <a:endParaRPr lang="es-ES" dirty="0"/>
          </a:p>
          <a:p>
            <a:pPr defTabSz="924439">
              <a:defRPr/>
            </a:pPr>
            <a:endParaRPr lang="es-ES" dirty="0"/>
          </a:p>
          <a:p>
            <a:pPr defTabSz="924439">
              <a:defRPr/>
            </a:pPr>
            <a:r>
              <a:rPr lang="es-ES" dirty="0"/>
              <a:t>La misma mano unos días más tarde, cuando el daño masivo del tejido subcutáneo había causado una hinchazón severa (la hinchazón generalmente alcanza un máximo de 24-72 horas después de la descarga eléctrica). Para aliviar la </a:t>
            </a:r>
            <a:r>
              <a:rPr lang="es-ES" dirty="0" smtClean="0"/>
              <a:t>presión </a:t>
            </a:r>
            <a:r>
              <a:rPr lang="es-ES" dirty="0"/>
              <a:t>habría dañado los nervios y los vasos </a:t>
            </a:r>
            <a:r>
              <a:rPr lang="es-ES" dirty="0" smtClean="0"/>
              <a:t>sanguíneos</a:t>
            </a:r>
            <a:r>
              <a:rPr lang="es-ES" baseline="0" dirty="0" smtClean="0"/>
              <a:t> así que</a:t>
            </a:r>
            <a:r>
              <a:rPr lang="es-ES" dirty="0" smtClean="0"/>
              <a:t> </a:t>
            </a:r>
            <a:r>
              <a:rPr lang="es-ES" dirty="0"/>
              <a:t>se cortó la piel del brazo.</a:t>
            </a:r>
            <a:endParaRPr lang="en-US" altLang="en-US" dirty="0"/>
          </a:p>
        </p:txBody>
      </p:sp>
    </p:spTree>
    <p:extLst>
      <p:ext uri="{BB962C8B-B14F-4D97-AF65-F5344CB8AC3E}">
        <p14:creationId xmlns:p14="http://schemas.microsoft.com/office/powerpoint/2010/main" val="2101564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28</a:t>
            </a:fld>
            <a:endParaRPr lang="en-US"/>
          </a:p>
        </p:txBody>
      </p:sp>
    </p:spTree>
    <p:extLst>
      <p:ext uri="{BB962C8B-B14F-4D97-AF65-F5344CB8AC3E}">
        <p14:creationId xmlns:p14="http://schemas.microsoft.com/office/powerpoint/2010/main" val="15117384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1107" indent="-288887">
              <a:defRPr>
                <a:solidFill>
                  <a:schemeClr val="tx1"/>
                </a:solidFill>
                <a:latin typeface="Arial" panose="020B0604020202020204" pitchFamily="34" charset="0"/>
              </a:defRPr>
            </a:lvl2pPr>
            <a:lvl3pPr marL="1155550" indent="-231111">
              <a:defRPr>
                <a:solidFill>
                  <a:schemeClr val="tx1"/>
                </a:solidFill>
                <a:latin typeface="Arial" panose="020B0604020202020204" pitchFamily="34" charset="0"/>
              </a:defRPr>
            </a:lvl3pPr>
            <a:lvl4pPr marL="1617770" indent="-231111">
              <a:defRPr>
                <a:solidFill>
                  <a:schemeClr val="tx1"/>
                </a:solidFill>
                <a:latin typeface="Arial" panose="020B0604020202020204" pitchFamily="34" charset="0"/>
              </a:defRPr>
            </a:lvl4pPr>
            <a:lvl5pPr marL="2079990" indent="-231111">
              <a:defRPr>
                <a:solidFill>
                  <a:schemeClr val="tx1"/>
                </a:solidFill>
                <a:latin typeface="Arial" panose="020B0604020202020204" pitchFamily="34" charset="0"/>
              </a:defRPr>
            </a:lvl5pPr>
            <a:lvl6pPr marL="2542210" indent="-231111" eaLnBrk="0" fontAlgn="base" hangingPunct="0">
              <a:spcBef>
                <a:spcPct val="0"/>
              </a:spcBef>
              <a:spcAft>
                <a:spcPct val="0"/>
              </a:spcAft>
              <a:defRPr>
                <a:solidFill>
                  <a:schemeClr val="tx1"/>
                </a:solidFill>
                <a:latin typeface="Arial" panose="020B0604020202020204" pitchFamily="34" charset="0"/>
              </a:defRPr>
            </a:lvl6pPr>
            <a:lvl7pPr marL="3004430" indent="-231111" eaLnBrk="0" fontAlgn="base" hangingPunct="0">
              <a:spcBef>
                <a:spcPct val="0"/>
              </a:spcBef>
              <a:spcAft>
                <a:spcPct val="0"/>
              </a:spcAft>
              <a:defRPr>
                <a:solidFill>
                  <a:schemeClr val="tx1"/>
                </a:solidFill>
                <a:latin typeface="Arial" panose="020B0604020202020204" pitchFamily="34" charset="0"/>
              </a:defRPr>
            </a:lvl7pPr>
            <a:lvl8pPr marL="3466650" indent="-231111" eaLnBrk="0" fontAlgn="base" hangingPunct="0">
              <a:spcBef>
                <a:spcPct val="0"/>
              </a:spcBef>
              <a:spcAft>
                <a:spcPct val="0"/>
              </a:spcAft>
              <a:defRPr>
                <a:solidFill>
                  <a:schemeClr val="tx1"/>
                </a:solidFill>
                <a:latin typeface="Arial" panose="020B0604020202020204" pitchFamily="34" charset="0"/>
              </a:defRPr>
            </a:lvl8pPr>
            <a:lvl9pPr marL="3928869" indent="-231111" eaLnBrk="0" fontAlgn="base" hangingPunct="0">
              <a:spcBef>
                <a:spcPct val="0"/>
              </a:spcBef>
              <a:spcAft>
                <a:spcPct val="0"/>
              </a:spcAft>
              <a:defRPr>
                <a:solidFill>
                  <a:schemeClr val="tx1"/>
                </a:solidFill>
                <a:latin typeface="Arial" panose="020B0604020202020204" pitchFamily="34" charset="0"/>
              </a:defRPr>
            </a:lvl9pPr>
          </a:lstStyle>
          <a:p>
            <a:fld id="{E3A2FCE4-A4D1-4C35-82A8-4E0E74D64088}" type="slidenum">
              <a:rPr lang="en-US" altLang="en-US" smtClean="0">
                <a:latin typeface="Times New Roman" panose="02020603050405020304" pitchFamily="18" charset="0"/>
              </a:rPr>
              <a:pPr/>
              <a:t>29</a:t>
            </a:fld>
            <a:endParaRPr lang="en-US" altLang="en-US">
              <a:latin typeface="Times New Roman" panose="02020603050405020304" pitchFamily="18" charset="0"/>
            </a:endParaRPr>
          </a:p>
        </p:txBody>
      </p:sp>
      <p:sp>
        <p:nvSpPr>
          <p:cNvPr id="108547" name="Rectangle 2"/>
          <p:cNvSpPr>
            <a:spLocks noGrp="1" noChangeArrowheads="1"/>
          </p:cNvSpPr>
          <p:nvPr>
            <p:ph type="body" idx="1"/>
          </p:nvPr>
        </p:nvSpPr>
        <p:spPr>
          <a:xfrm>
            <a:off x="917575" y="4414177"/>
            <a:ext cx="5046663"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00" tIns="44261" rIns="90100" bIns="44261"/>
          <a:lstStyle/>
          <a:p>
            <a:pPr defTabSz="909996">
              <a:spcBef>
                <a:spcPct val="0"/>
              </a:spcBef>
            </a:pPr>
            <a:endParaRPr lang="en-US" altLang="en-US" sz="2400"/>
          </a:p>
        </p:txBody>
      </p:sp>
      <p:sp>
        <p:nvSpPr>
          <p:cNvPr id="108548" name="Rectangle 3"/>
          <p:cNvSpPr>
            <a:spLocks noGrp="1" noRot="1" noChangeAspect="1" noChangeArrowheads="1" noTextEdit="1"/>
          </p:cNvSpPr>
          <p:nvPr>
            <p:ph type="sldImg"/>
          </p:nvPr>
        </p:nvSpPr>
        <p:spPr>
          <a:xfrm>
            <a:off x="665163" y="858838"/>
            <a:ext cx="5551487" cy="3124200"/>
          </a:xfrm>
          <a:ln w="12700" cap="flat">
            <a:solidFill>
              <a:schemeClr val="tx1"/>
            </a:solidFill>
          </a:ln>
        </p:spPr>
      </p:sp>
    </p:spTree>
    <p:extLst>
      <p:ext uri="{BB962C8B-B14F-4D97-AF65-F5344CB8AC3E}">
        <p14:creationId xmlns:p14="http://schemas.microsoft.com/office/powerpoint/2010/main" val="3754548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0B7E38-9C0A-4809-9780-81766CC4A026}" type="slidenum">
              <a:rPr lang="en-US"/>
              <a:pPr/>
              <a:t>30</a:t>
            </a:fld>
            <a:endParaRPr lang="en-US"/>
          </a:p>
        </p:txBody>
      </p:sp>
      <p:sp>
        <p:nvSpPr>
          <p:cNvPr id="65538" name="Rectangle 2"/>
          <p:cNvSpPr>
            <a:spLocks noGrp="1" noRot="1" noChangeAspect="1" noChangeArrowheads="1" noTextEdit="1"/>
          </p:cNvSpPr>
          <p:nvPr>
            <p:ph type="sldImg"/>
          </p:nvPr>
        </p:nvSpPr>
        <p:spPr bwMode="auto">
          <a:xfrm>
            <a:off x="371475" y="754063"/>
            <a:ext cx="6142038" cy="3455987"/>
          </a:xfrm>
          <a:prstGeom prst="rect">
            <a:avLst/>
          </a:prstGeom>
          <a:solidFill>
            <a:srgbClr val="FFFFFF"/>
          </a:solidFill>
          <a:ln>
            <a:solidFill>
              <a:srgbClr val="000000"/>
            </a:solidFill>
            <a:miter lim="800000"/>
            <a:headEnd/>
            <a:tailEnd/>
          </a:ln>
        </p:spPr>
      </p:sp>
      <p:sp>
        <p:nvSpPr>
          <p:cNvPr id="65539" name="Rectangle 3"/>
          <p:cNvSpPr>
            <a:spLocks noGrp="1" noChangeArrowheads="1"/>
          </p:cNvSpPr>
          <p:nvPr>
            <p:ph type="body" idx="1"/>
          </p:nvPr>
        </p:nvSpPr>
        <p:spPr bwMode="auto">
          <a:xfrm>
            <a:off x="917575" y="4488419"/>
            <a:ext cx="5046663" cy="4254394"/>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s-ES" dirty="0"/>
              <a:t>Durante incidentes eléctricos, el personal hará lo que sea necesario para alejarse de la exposición. Las caídas causan una gran cantidad de lesiones secundarias durante los incidentes </a:t>
            </a:r>
            <a:r>
              <a:rPr lang="es-ES" dirty="0" smtClean="0"/>
              <a:t>eléctricos.</a:t>
            </a:r>
            <a:endParaRPr lang="en-US" dirty="0"/>
          </a:p>
        </p:txBody>
      </p:sp>
    </p:spTree>
    <p:extLst>
      <p:ext uri="{BB962C8B-B14F-4D97-AF65-F5344CB8AC3E}">
        <p14:creationId xmlns:p14="http://schemas.microsoft.com/office/powerpoint/2010/main" val="37127333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85A6B2-B5B8-42AF-813D-80FD319EDFBF}" type="slidenum">
              <a:rPr lang="en-US"/>
              <a:pPr/>
              <a:t>31</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dirty="0">
              <a:solidFill>
                <a:srgbClr val="000000"/>
              </a:solidFill>
              <a:latin typeface="Arial" pitchFamily="34" charset="0"/>
            </a:endParaRPr>
          </a:p>
        </p:txBody>
      </p:sp>
    </p:spTree>
    <p:extLst>
      <p:ext uri="{BB962C8B-B14F-4D97-AF65-F5344CB8AC3E}">
        <p14:creationId xmlns:p14="http://schemas.microsoft.com/office/powerpoint/2010/main" val="336080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La información arriba se tomo de</a:t>
            </a:r>
            <a:r>
              <a:rPr lang="es-ES" baseline="0" dirty="0" smtClean="0"/>
              <a:t> la nueva introducción a OSHA PPT de dos horas, diapositiva </a:t>
            </a:r>
            <a:r>
              <a:rPr lang="en-US" dirty="0" smtClean="0"/>
              <a:t>10.</a:t>
            </a:r>
          </a:p>
          <a:p>
            <a:endParaRPr lang="en-US" baseline="0" dirty="0" smtClean="0"/>
          </a:p>
          <a:p>
            <a:r>
              <a:rPr lang="en-US" baseline="0" dirty="0" smtClean="0"/>
              <a:t>El instructor </a:t>
            </a:r>
            <a:r>
              <a:rPr lang="en-US" baseline="0" dirty="0" err="1" smtClean="0"/>
              <a:t>hablará</a:t>
            </a:r>
            <a:r>
              <a:rPr lang="en-US" baseline="0" dirty="0" smtClean="0"/>
              <a:t> de derechos y </a:t>
            </a:r>
            <a:r>
              <a:rPr lang="en-US" baseline="0" dirty="0" err="1" smtClean="0"/>
              <a:t>responsabilidades</a:t>
            </a:r>
            <a:r>
              <a:rPr lang="en-US" baseline="0" dirty="0" smtClean="0"/>
              <a:t> con </a:t>
            </a:r>
            <a:r>
              <a:rPr lang="en-US" baseline="0" dirty="0" err="1" smtClean="0"/>
              <a:t>los</a:t>
            </a:r>
            <a:r>
              <a:rPr lang="en-US" baseline="0" dirty="0" smtClean="0"/>
              <a:t> </a:t>
            </a:r>
            <a:r>
              <a:rPr lang="en-US" baseline="0" dirty="0" err="1" smtClean="0"/>
              <a:t>participantes</a:t>
            </a:r>
            <a:r>
              <a:rPr lang="en-US" baseline="0" dirty="0" smtClean="0"/>
              <a:t>.</a:t>
            </a:r>
            <a:r>
              <a:rPr lang="es-ES" baseline="0" dirty="0" smtClean="0"/>
              <a:t>  </a:t>
            </a:r>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4</a:t>
            </a:fld>
            <a:endParaRPr lang="en-US"/>
          </a:p>
        </p:txBody>
      </p:sp>
    </p:spTree>
    <p:extLst>
      <p:ext uri="{BB962C8B-B14F-4D97-AF65-F5344CB8AC3E}">
        <p14:creationId xmlns:p14="http://schemas.microsoft.com/office/powerpoint/2010/main" val="26963435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F84D7F-0483-4E3C-BBB3-3AF429A51F0A}" type="slidenum">
              <a:rPr lang="en-US"/>
              <a:pPr/>
              <a:t>33</a:t>
            </a:fld>
            <a:endParaRPr lang="en-US"/>
          </a:p>
        </p:txBody>
      </p:sp>
      <p:sp>
        <p:nvSpPr>
          <p:cNvPr id="162818" name="Rectangle 2"/>
          <p:cNvSpPr>
            <a:spLocks noGrp="1" noRot="1" noChangeAspect="1" noChangeArrowheads="1" noTextEdit="1"/>
          </p:cNvSpPr>
          <p:nvPr>
            <p:ph type="sldImg"/>
          </p:nvPr>
        </p:nvSpPr>
        <p:spPr bwMode="auto">
          <a:xfrm>
            <a:off x="371475" y="754063"/>
            <a:ext cx="6142038" cy="3455987"/>
          </a:xfrm>
          <a:prstGeom prst="rect">
            <a:avLst/>
          </a:prstGeom>
          <a:solidFill>
            <a:srgbClr val="FFFFFF"/>
          </a:solidFill>
          <a:ln>
            <a:solidFill>
              <a:srgbClr val="000000"/>
            </a:solidFill>
            <a:miter lim="800000"/>
            <a:headEnd/>
            <a:tailEnd/>
          </a:ln>
        </p:spPr>
      </p:sp>
      <p:sp>
        <p:nvSpPr>
          <p:cNvPr id="162819" name="Rectangle 3"/>
          <p:cNvSpPr>
            <a:spLocks noGrp="1" noChangeArrowheads="1"/>
          </p:cNvSpPr>
          <p:nvPr>
            <p:ph type="body" idx="1"/>
          </p:nvPr>
        </p:nvSpPr>
        <p:spPr bwMode="auto">
          <a:xfrm>
            <a:off x="917575" y="4488419"/>
            <a:ext cx="5505450" cy="4254394"/>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s-ES" sz="1000" dirty="0">
                <a:solidFill>
                  <a:srgbClr val="000000"/>
                </a:solidFill>
                <a:latin typeface="Arial" pitchFamily="34" charset="0"/>
              </a:rPr>
              <a:t>Hay "pistas" de que existen riesgos eléctricos. Por ejemplo, si un GFCI sigue apagándose mientras está utilizando una herramienta eléctrica, hay problema. No continúe reiniciando el GFCI y continúe trabajando. Debe evaluar la "pista" y decidir qué medidas se deben tomar para mitigar el peligro.</a:t>
            </a:r>
          </a:p>
          <a:p>
            <a:r>
              <a:rPr lang="es-ES" sz="1000" dirty="0">
                <a:solidFill>
                  <a:srgbClr val="000000"/>
                </a:solidFill>
                <a:latin typeface="Arial" pitchFamily="34" charset="0"/>
              </a:rPr>
              <a:t>Hay varias otras condiciones que indican un peligro.</a:t>
            </a:r>
          </a:p>
          <a:p>
            <a:r>
              <a:rPr lang="es-ES" sz="1000" dirty="0">
                <a:solidFill>
                  <a:srgbClr val="000000"/>
                </a:solidFill>
                <a:latin typeface="Arial" pitchFamily="34" charset="0"/>
              </a:rPr>
              <a:t>- Los disyuntores disparados y los fusibles fundidos muestran que fluye demasiada corriente en un circuito. Esto podría deberse a varios factores, como un mal funcionamiento del equipo o un corta circuito entre los conductores. Debe determinar la causa para controlar el peligro.</a:t>
            </a:r>
          </a:p>
          <a:p>
            <a:r>
              <a:rPr lang="es-ES" sz="1000" dirty="0">
                <a:solidFill>
                  <a:srgbClr val="000000"/>
                </a:solidFill>
                <a:latin typeface="Arial" pitchFamily="34" charset="0"/>
              </a:rPr>
              <a:t>- Una herramienta eléctrica, electrodoméstico, cable o conexión que se siente caliente puede indicar demasiada corriente en el circuito o equipo. Necesita evaluar la situación para determinar su riesgo.</a:t>
            </a:r>
          </a:p>
          <a:p>
            <a:r>
              <a:rPr lang="es-ES" sz="1000" dirty="0">
                <a:solidFill>
                  <a:srgbClr val="000000"/>
                </a:solidFill>
                <a:latin typeface="Arial" pitchFamily="34" charset="0"/>
              </a:rPr>
              <a:t>- Un cable de extensión que se siente caliente puede indicar demasiada corriente para el tamaño del cable. Debe decidir cuándo hace falta tomar medidas.</a:t>
            </a:r>
          </a:p>
          <a:p>
            <a:r>
              <a:rPr lang="es-ES" sz="1000" dirty="0">
                <a:solidFill>
                  <a:srgbClr val="000000"/>
                </a:solidFill>
                <a:latin typeface="Arial" pitchFamily="34" charset="0"/>
              </a:rPr>
              <a:t>- Un cable, caja de fusibles o caja de conexiones que se siente caliente puede indicar demasiada corriente en los circuitos.</a:t>
            </a:r>
          </a:p>
          <a:p>
            <a:r>
              <a:rPr lang="es-ES" sz="1000" dirty="0">
                <a:solidFill>
                  <a:srgbClr val="000000"/>
                </a:solidFill>
                <a:latin typeface="Arial" pitchFamily="34" charset="0"/>
              </a:rPr>
              <a:t>- Un olor a quemado puede indicar un aislamiento sobrecalentado.</a:t>
            </a:r>
          </a:p>
          <a:p>
            <a:r>
              <a:rPr lang="es-ES" sz="1000" dirty="0">
                <a:solidFill>
                  <a:srgbClr val="000000"/>
                </a:solidFill>
                <a:latin typeface="Arial" pitchFamily="34" charset="0"/>
              </a:rPr>
              <a:t>- El aislamiento desgastado, deshilachado o dañado alrededor de cualquier cable u otro conductor es un peligro eléctrico porque los conductores podrían estar expuestos. El contacto con un cable expuesto podría causar choque. El aislamiento dañado podría causar un corta circuito, dando riesgo a un arco eléctrico o un incendio. Inspeccione todo el aislamiento en busca de rasguños y roturas. Se necesita evaluar la gravedad de cualquier daño que encuentre y decidir cómo enfrentar el peligro.</a:t>
            </a:r>
          </a:p>
          <a:p>
            <a:r>
              <a:rPr lang="es-ES" sz="1000" dirty="0">
                <a:solidFill>
                  <a:srgbClr val="000000"/>
                </a:solidFill>
                <a:latin typeface="Arial" pitchFamily="34" charset="0"/>
              </a:rPr>
              <a:t>- Un GFCI que se dispara indica que hay una fuga de corriente del circuito. Primero, debe decidir la causa probable de la fuga por reconocer cualquier peligro que pueda contribuir. Luego, debe decidir qué medidas se deben tomar.</a:t>
            </a:r>
            <a:endParaRPr lang="en-US" sz="1000" dirty="0">
              <a:solidFill>
                <a:srgbClr val="000000"/>
              </a:solidFill>
              <a:latin typeface="Arial" pitchFamily="34" charset="0"/>
            </a:endParaRPr>
          </a:p>
        </p:txBody>
      </p:sp>
    </p:spTree>
    <p:extLst>
      <p:ext uri="{BB962C8B-B14F-4D97-AF65-F5344CB8AC3E}">
        <p14:creationId xmlns:p14="http://schemas.microsoft.com/office/powerpoint/2010/main" val="5336306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Cables</a:t>
            </a:r>
            <a:r>
              <a:rPr lang="es-ES" baseline="0" dirty="0" smtClean="0"/>
              <a:t> alargadores pueden haber dañado el aislamiento.  A veces el aislamiento dentro de aparatos o herramientas eléctricos se daña.  Cuando el aislamiento está dañado, </a:t>
            </a:r>
            <a:r>
              <a:rPr lang="es-ES" dirty="0" smtClean="0">
                <a:solidFill>
                  <a:srgbClr val="000000"/>
                </a:solidFill>
                <a:latin typeface="Arial" pitchFamily="34" charset="0"/>
              </a:rPr>
              <a:t>las partes metálicas expuestas pueden energizarse si un cable vivo en el interior las toca</a:t>
            </a:r>
            <a:r>
              <a:rPr lang="es-ES" baseline="0" dirty="0" smtClean="0"/>
              <a:t>.  Si las herramientas eléctricas manuales se han empezado a gastar, o si se han dañado, o si se han mal usado, puede resultar daño a la aislación dentro del aparato.  Si se toca una herramienta dañada u otro equipo dañado, se debe de recibir choque.  Incrementa la probabilidad de choque si la herramienta no tiene conexión a tierra o si no tiene doble aislamiento. </a:t>
            </a:r>
          </a:p>
          <a:p>
            <a:endParaRPr lang="es-ES" baseline="0" dirty="0" smtClean="0"/>
          </a:p>
          <a:p>
            <a:r>
              <a:rPr lang="es-ES" baseline="0" dirty="0" smtClean="0"/>
              <a:t> </a:t>
            </a:r>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34</a:t>
            </a:fld>
            <a:endParaRPr lang="en-US"/>
          </a:p>
        </p:txBody>
      </p:sp>
    </p:spTree>
    <p:extLst>
      <p:ext uri="{BB962C8B-B14F-4D97-AF65-F5344CB8AC3E}">
        <p14:creationId xmlns:p14="http://schemas.microsoft.com/office/powerpoint/2010/main" val="25629717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smtClean="0">
                <a:solidFill>
                  <a:srgbClr val="000000"/>
                </a:solidFill>
                <a:latin typeface="+mj-lt"/>
              </a:rPr>
              <a:t>Un sistema de conexión a tierra del cable de extensión típico tiene cuatro componentes:</a:t>
            </a:r>
          </a:p>
          <a:p>
            <a:pPr marL="173333" indent="-173333">
              <a:buFont typeface="Arial" panose="020B0604020202020204" pitchFamily="34" charset="0"/>
              <a:buChar char="•"/>
            </a:pPr>
            <a:r>
              <a:rPr lang="es-ES" b="0" dirty="0" smtClean="0">
                <a:solidFill>
                  <a:srgbClr val="000000"/>
                </a:solidFill>
                <a:latin typeface="+mj-lt"/>
              </a:rPr>
              <a:t> un tercer cable en el cable, llamado cable a tierra;</a:t>
            </a:r>
          </a:p>
          <a:p>
            <a:pPr marL="173333" indent="-173333">
              <a:buFont typeface="Arial" panose="020B0604020202020204" pitchFamily="34" charset="0"/>
              <a:buChar char="•"/>
            </a:pPr>
            <a:r>
              <a:rPr lang="es-ES" b="0" dirty="0" smtClean="0">
                <a:solidFill>
                  <a:srgbClr val="000000"/>
                </a:solidFill>
                <a:latin typeface="+mj-lt"/>
              </a:rPr>
              <a:t> un enchufe de tres puntas con una punta de conexión a tierra en un extremo del cable;</a:t>
            </a:r>
          </a:p>
          <a:p>
            <a:pPr marL="173333" indent="-173333">
              <a:buFont typeface="Arial" panose="020B0604020202020204" pitchFamily="34" charset="0"/>
              <a:buChar char="•"/>
            </a:pPr>
            <a:r>
              <a:rPr lang="es-ES" b="0" dirty="0" smtClean="0">
                <a:solidFill>
                  <a:srgbClr val="000000"/>
                </a:solidFill>
                <a:latin typeface="+mj-lt"/>
              </a:rPr>
              <a:t> un receptáculo de tres hilos a tierra en el otro extremo del cable; y</a:t>
            </a:r>
          </a:p>
          <a:p>
            <a:pPr marL="173333" indent="-173333">
              <a:buFont typeface="Arial" panose="020B0604020202020204" pitchFamily="34" charset="0"/>
              <a:buChar char="•"/>
            </a:pPr>
            <a:r>
              <a:rPr lang="es-ES" b="0" dirty="0" smtClean="0">
                <a:solidFill>
                  <a:srgbClr val="000000"/>
                </a:solidFill>
                <a:latin typeface="+mj-lt"/>
              </a:rPr>
              <a:t> un tomacorriente debidamente conectado a tierra.</a:t>
            </a:r>
          </a:p>
          <a:p>
            <a:endParaRPr lang="es-ES" b="1" dirty="0" smtClean="0">
              <a:solidFill>
                <a:srgbClr val="000000"/>
              </a:solidFill>
              <a:latin typeface="+mj-lt"/>
            </a:endParaRPr>
          </a:p>
          <a:p>
            <a:r>
              <a:rPr lang="es-ES" b="1" dirty="0" smtClean="0">
                <a:solidFill>
                  <a:srgbClr val="000000"/>
                </a:solidFill>
                <a:latin typeface="+mj-lt"/>
              </a:rPr>
              <a:t>El estándar requiere dos tipos de puesta</a:t>
            </a:r>
            <a:r>
              <a:rPr lang="es-ES" b="1" baseline="0" dirty="0" smtClean="0">
                <a:solidFill>
                  <a:srgbClr val="000000"/>
                </a:solidFill>
                <a:latin typeface="+mj-lt"/>
              </a:rPr>
              <a:t> a tierra</a:t>
            </a:r>
            <a:r>
              <a:rPr lang="es-ES" b="1" dirty="0" smtClean="0">
                <a:solidFill>
                  <a:srgbClr val="000000"/>
                </a:solidFill>
                <a:latin typeface="+mj-lt"/>
              </a:rPr>
              <a:t>:</a:t>
            </a:r>
          </a:p>
          <a:p>
            <a:r>
              <a:rPr lang="es-ES" b="0" dirty="0" smtClean="0">
                <a:solidFill>
                  <a:srgbClr val="000000"/>
                </a:solidFill>
                <a:latin typeface="+mj-lt"/>
              </a:rPr>
              <a:t>  1. </a:t>
            </a:r>
            <a:r>
              <a:rPr lang="es-ES" b="0" u="sng" dirty="0" smtClean="0">
                <a:solidFill>
                  <a:srgbClr val="000000"/>
                </a:solidFill>
                <a:latin typeface="+mj-lt"/>
              </a:rPr>
              <a:t>Servicio o tierra del sistema</a:t>
            </a:r>
            <a:r>
              <a:rPr lang="es-ES" b="0" dirty="0" smtClean="0">
                <a:solidFill>
                  <a:srgbClr val="000000"/>
                </a:solidFill>
                <a:latin typeface="+mj-lt"/>
              </a:rPr>
              <a:t>. En este caso, un cable, llamado conductor neutro o conductor a tierra, está conectado a tierra. En un circuito ordinario de poco</a:t>
            </a:r>
            <a:r>
              <a:rPr lang="es-ES" b="0" baseline="0" dirty="0" smtClean="0">
                <a:solidFill>
                  <a:srgbClr val="000000"/>
                </a:solidFill>
                <a:latin typeface="+mj-lt"/>
              </a:rPr>
              <a:t> voltaje</a:t>
            </a:r>
            <a:r>
              <a:rPr lang="es-ES" b="0" dirty="0" smtClean="0">
                <a:solidFill>
                  <a:srgbClr val="000000"/>
                </a:solidFill>
                <a:latin typeface="+mj-lt"/>
              </a:rPr>
              <a:t>, el cable blanco (o gris) está conectado a tierra en el generador o transformador y nuevamente en la entrada de servicio del edificio. Este tipo de puesta</a:t>
            </a:r>
            <a:r>
              <a:rPr lang="es-ES" b="0" baseline="0" dirty="0" smtClean="0">
                <a:solidFill>
                  <a:srgbClr val="000000"/>
                </a:solidFill>
                <a:latin typeface="+mj-lt"/>
              </a:rPr>
              <a:t> a tierra</a:t>
            </a:r>
            <a:r>
              <a:rPr lang="es-ES" b="0" dirty="0" smtClean="0">
                <a:solidFill>
                  <a:srgbClr val="000000"/>
                </a:solidFill>
                <a:latin typeface="+mj-lt"/>
              </a:rPr>
              <a:t> es diseñada principalmente para proteger máquinas, herramientas y aislamiento contra daños.</a:t>
            </a:r>
          </a:p>
          <a:p>
            <a:r>
              <a:rPr lang="es-ES" b="0" dirty="0" smtClean="0">
                <a:solidFill>
                  <a:srgbClr val="000000"/>
                </a:solidFill>
                <a:latin typeface="+mj-lt"/>
              </a:rPr>
              <a:t>   2. Para una mayor protección del trabajador, un adicional, llamado </a:t>
            </a:r>
            <a:r>
              <a:rPr lang="es-ES" b="0" u="sng" dirty="0" smtClean="0">
                <a:solidFill>
                  <a:srgbClr val="000000"/>
                </a:solidFill>
                <a:latin typeface="+mj-lt"/>
              </a:rPr>
              <a:t>puesta</a:t>
            </a:r>
            <a:r>
              <a:rPr lang="es-ES" b="0" u="sng" baseline="0" dirty="0" smtClean="0">
                <a:solidFill>
                  <a:srgbClr val="000000"/>
                </a:solidFill>
                <a:latin typeface="+mj-lt"/>
              </a:rPr>
              <a:t> a tierra</a:t>
            </a:r>
            <a:r>
              <a:rPr lang="es-ES" b="0" u="sng" dirty="0" smtClean="0">
                <a:solidFill>
                  <a:srgbClr val="000000"/>
                </a:solidFill>
                <a:latin typeface="+mj-lt"/>
              </a:rPr>
              <a:t> de equipo</a:t>
            </a:r>
            <a:r>
              <a:rPr lang="es-ES" b="0" dirty="0" smtClean="0">
                <a:solidFill>
                  <a:srgbClr val="000000"/>
                </a:solidFill>
                <a:latin typeface="+mj-lt"/>
              </a:rPr>
              <a:t>, debe ser proporcionado</a:t>
            </a:r>
            <a:r>
              <a:rPr lang="es-ES" b="0" baseline="0" dirty="0" smtClean="0">
                <a:solidFill>
                  <a:srgbClr val="000000"/>
                </a:solidFill>
                <a:latin typeface="+mj-lt"/>
              </a:rPr>
              <a:t> </a:t>
            </a:r>
            <a:r>
              <a:rPr lang="es-ES" b="0" dirty="0" smtClean="0">
                <a:solidFill>
                  <a:srgbClr val="000000"/>
                </a:solidFill>
                <a:latin typeface="+mj-lt"/>
              </a:rPr>
              <a:t>otro camino desde la herramienta o máquina a través del cual la corriente pueda fluir al suelo. Este falla</a:t>
            </a:r>
            <a:r>
              <a:rPr lang="es-ES" b="0" baseline="0" dirty="0" smtClean="0">
                <a:solidFill>
                  <a:srgbClr val="000000"/>
                </a:solidFill>
                <a:latin typeface="+mj-lt"/>
              </a:rPr>
              <a:t> a tierra</a:t>
            </a:r>
            <a:r>
              <a:rPr lang="es-ES" b="0" dirty="0" smtClean="0">
                <a:solidFill>
                  <a:srgbClr val="000000"/>
                </a:solidFill>
                <a:latin typeface="+mj-lt"/>
              </a:rPr>
              <a:t> adicional protege al operador del equipo eléctrico si un mal funcionamiento hace que la</a:t>
            </a:r>
            <a:r>
              <a:rPr lang="es-ES" b="0" baseline="0" dirty="0" smtClean="0">
                <a:solidFill>
                  <a:srgbClr val="000000"/>
                </a:solidFill>
                <a:latin typeface="+mj-lt"/>
              </a:rPr>
              <a:t> caja</a:t>
            </a:r>
            <a:r>
              <a:rPr lang="es-ES" b="0" dirty="0" smtClean="0">
                <a:solidFill>
                  <a:srgbClr val="000000"/>
                </a:solidFill>
                <a:latin typeface="+mj-lt"/>
              </a:rPr>
              <a:t> metálica de la herramienta se energice.</a:t>
            </a:r>
            <a:endParaRPr lang="en-US" b="0" dirty="0" smtClean="0">
              <a:latin typeface="+mj-lt"/>
            </a:endParaRPr>
          </a:p>
          <a:p>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35</a:t>
            </a:fld>
            <a:endParaRPr lang="en-US"/>
          </a:p>
        </p:txBody>
      </p:sp>
    </p:spTree>
    <p:extLst>
      <p:ext uri="{BB962C8B-B14F-4D97-AF65-F5344CB8AC3E}">
        <p14:creationId xmlns:p14="http://schemas.microsoft.com/office/powerpoint/2010/main" val="10658760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1107" indent="-288887">
              <a:defRPr>
                <a:solidFill>
                  <a:schemeClr val="tx1"/>
                </a:solidFill>
                <a:latin typeface="Calibri" pitchFamily="34" charset="0"/>
              </a:defRPr>
            </a:lvl2pPr>
            <a:lvl3pPr marL="1155550" indent="-231111">
              <a:defRPr>
                <a:solidFill>
                  <a:schemeClr val="tx1"/>
                </a:solidFill>
                <a:latin typeface="Calibri" pitchFamily="34" charset="0"/>
              </a:defRPr>
            </a:lvl3pPr>
            <a:lvl4pPr marL="1617770" indent="-231111">
              <a:defRPr>
                <a:solidFill>
                  <a:schemeClr val="tx1"/>
                </a:solidFill>
                <a:latin typeface="Calibri" pitchFamily="34" charset="0"/>
              </a:defRPr>
            </a:lvl4pPr>
            <a:lvl5pPr marL="2079990" indent="-231111">
              <a:defRPr>
                <a:solidFill>
                  <a:schemeClr val="tx1"/>
                </a:solidFill>
                <a:latin typeface="Calibri" pitchFamily="34" charset="0"/>
              </a:defRPr>
            </a:lvl5pPr>
            <a:lvl6pPr marL="2542210" indent="-231111" fontAlgn="base">
              <a:spcBef>
                <a:spcPct val="0"/>
              </a:spcBef>
              <a:spcAft>
                <a:spcPct val="0"/>
              </a:spcAft>
              <a:defRPr>
                <a:solidFill>
                  <a:schemeClr val="tx1"/>
                </a:solidFill>
                <a:latin typeface="Calibri" pitchFamily="34" charset="0"/>
              </a:defRPr>
            </a:lvl6pPr>
            <a:lvl7pPr marL="3004430" indent="-231111" fontAlgn="base">
              <a:spcBef>
                <a:spcPct val="0"/>
              </a:spcBef>
              <a:spcAft>
                <a:spcPct val="0"/>
              </a:spcAft>
              <a:defRPr>
                <a:solidFill>
                  <a:schemeClr val="tx1"/>
                </a:solidFill>
                <a:latin typeface="Calibri" pitchFamily="34" charset="0"/>
              </a:defRPr>
            </a:lvl7pPr>
            <a:lvl8pPr marL="3466650" indent="-231111" fontAlgn="base">
              <a:spcBef>
                <a:spcPct val="0"/>
              </a:spcBef>
              <a:spcAft>
                <a:spcPct val="0"/>
              </a:spcAft>
              <a:defRPr>
                <a:solidFill>
                  <a:schemeClr val="tx1"/>
                </a:solidFill>
                <a:latin typeface="Calibri" pitchFamily="34" charset="0"/>
              </a:defRPr>
            </a:lvl8pPr>
            <a:lvl9pPr marL="3928869" indent="-231111"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87C0759-BEF6-42C2-83FC-B23A958D026B}" type="slidenum">
              <a:rPr lang="en-US"/>
              <a:pPr fontAlgn="base">
                <a:spcBef>
                  <a:spcPct val="0"/>
                </a:spcBef>
                <a:spcAft>
                  <a:spcPct val="0"/>
                </a:spcAft>
              </a:pPr>
              <a:t>36</a:t>
            </a:fld>
            <a:endParaRPr lang="en-US"/>
          </a:p>
        </p:txBody>
      </p:sp>
      <p:sp>
        <p:nvSpPr>
          <p:cNvPr id="76803" name="Rectangle 2"/>
          <p:cNvSpPr>
            <a:spLocks noGrp="1" noRot="1" noChangeAspect="1" noChangeArrowheads="1" noTextEdit="1"/>
          </p:cNvSpPr>
          <p:nvPr>
            <p:ph type="sldImg"/>
          </p:nvPr>
        </p:nvSpPr>
        <p:spPr bwMode="auto">
          <a:xfrm>
            <a:off x="469900" y="730250"/>
            <a:ext cx="5943600" cy="3343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xfrm>
            <a:off x="917575" y="4414178"/>
            <a:ext cx="5199592" cy="41849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333" indent="-173333">
              <a:spcBef>
                <a:spcPct val="0"/>
              </a:spcBef>
              <a:buFont typeface="Arial" panose="020B0604020202020204" pitchFamily="34" charset="0"/>
              <a:buChar char="•"/>
            </a:pPr>
            <a:endParaRPr lang="en-US" dirty="0" smtClean="0">
              <a:latin typeface="Arial" charset="0"/>
            </a:endParaRPr>
          </a:p>
          <a:p>
            <a:pPr>
              <a:spcBef>
                <a:spcPct val="0"/>
              </a:spcBef>
            </a:pPr>
            <a:r>
              <a:rPr lang="en-US" b="1" dirty="0" err="1" smtClean="0">
                <a:latin typeface="Arial" charset="0"/>
              </a:rPr>
              <a:t>Ejemplos</a:t>
            </a:r>
            <a:r>
              <a:rPr lang="en-US" b="1" dirty="0" smtClean="0">
                <a:latin typeface="Arial" charset="0"/>
              </a:rPr>
              <a:t> </a:t>
            </a:r>
            <a:r>
              <a:rPr lang="en-US" b="1" dirty="0" err="1" smtClean="0">
                <a:latin typeface="Arial" charset="0"/>
              </a:rPr>
              <a:t>Comunes</a:t>
            </a:r>
            <a:r>
              <a:rPr lang="en-US" b="1" dirty="0" smtClean="0">
                <a:latin typeface="Arial" charset="0"/>
              </a:rPr>
              <a:t> de </a:t>
            </a:r>
            <a:r>
              <a:rPr lang="en-US" b="1" dirty="0" err="1" smtClean="0">
                <a:latin typeface="Arial" charset="0"/>
              </a:rPr>
              <a:t>Equipo</a:t>
            </a:r>
            <a:r>
              <a:rPr lang="en-US" b="1" baseline="0" dirty="0" smtClean="0">
                <a:latin typeface="Arial" charset="0"/>
              </a:rPr>
              <a:t> Mal </a:t>
            </a:r>
            <a:r>
              <a:rPr lang="en-US" b="1" baseline="0" dirty="0" err="1" smtClean="0">
                <a:latin typeface="Arial" charset="0"/>
              </a:rPr>
              <a:t>usado</a:t>
            </a:r>
            <a:r>
              <a:rPr lang="en-US" b="1" baseline="0" dirty="0" smtClean="0">
                <a:latin typeface="Arial" charset="0"/>
              </a:rPr>
              <a:t> </a:t>
            </a:r>
            <a:r>
              <a:rPr lang="en-US" b="1" dirty="0" smtClean="0">
                <a:latin typeface="Arial" charset="0"/>
              </a:rPr>
              <a:t>= </a:t>
            </a:r>
            <a:r>
              <a:rPr lang="en-US" b="1" dirty="0" err="1" smtClean="0">
                <a:latin typeface="Arial" charset="0"/>
              </a:rPr>
              <a:t>Violaciones</a:t>
            </a:r>
            <a:r>
              <a:rPr lang="en-US" b="1" dirty="0" smtClean="0">
                <a:latin typeface="Arial" charset="0"/>
              </a:rPr>
              <a:t> de OSHA</a:t>
            </a:r>
          </a:p>
          <a:p>
            <a:pPr marL="173333" indent="-173333">
              <a:spcBef>
                <a:spcPct val="0"/>
              </a:spcBef>
              <a:buFont typeface="Arial" panose="020B0604020202020204" pitchFamily="34" charset="0"/>
              <a:buChar char="•"/>
            </a:pPr>
            <a:r>
              <a:rPr lang="en-US" dirty="0" err="1" smtClean="0">
                <a:latin typeface="Arial" charset="0"/>
              </a:rPr>
              <a:t>Usar</a:t>
            </a:r>
            <a:r>
              <a:rPr lang="en-US" dirty="0" smtClean="0">
                <a:latin typeface="Arial" charset="0"/>
              </a:rPr>
              <a:t> </a:t>
            </a:r>
            <a:r>
              <a:rPr lang="en-US" dirty="0" err="1" smtClean="0">
                <a:latin typeface="Arial" charset="0"/>
              </a:rPr>
              <a:t>cajas</a:t>
            </a:r>
            <a:r>
              <a:rPr lang="en-US" dirty="0" smtClean="0">
                <a:latin typeface="Arial" charset="0"/>
              </a:rPr>
              <a:t> de multi-</a:t>
            </a:r>
            <a:r>
              <a:rPr lang="en-US" dirty="0" err="1" smtClean="0">
                <a:latin typeface="Arial" charset="0"/>
              </a:rPr>
              <a:t>recept</a:t>
            </a:r>
            <a:r>
              <a:rPr lang="es-ES" dirty="0" err="1" smtClean="0">
                <a:latin typeface="Arial" charset="0"/>
              </a:rPr>
              <a:t>áculos</a:t>
            </a:r>
            <a:r>
              <a:rPr lang="es-ES" baseline="0" dirty="0" smtClean="0">
                <a:latin typeface="Arial" charset="0"/>
              </a:rPr>
              <a:t> diseñadas a ser montadas por conectarlos con cable eléctrico y metiéndolas en el suelo.</a:t>
            </a:r>
          </a:p>
          <a:p>
            <a:pPr marL="173333" indent="-173333">
              <a:spcBef>
                <a:spcPct val="0"/>
              </a:spcBef>
              <a:buFont typeface="Arial" panose="020B0604020202020204" pitchFamily="34" charset="0"/>
              <a:buChar char="•"/>
            </a:pPr>
            <a:r>
              <a:rPr lang="es-ES" baseline="0" dirty="0" smtClean="0">
                <a:latin typeface="Arial" charset="0"/>
              </a:rPr>
              <a:t>Fabricar cables de extensión con alambre de </a:t>
            </a:r>
            <a:r>
              <a:rPr lang="en-US" dirty="0" smtClean="0">
                <a:latin typeface="Arial" charset="0"/>
              </a:rPr>
              <a:t>ROMEX®.</a:t>
            </a:r>
          </a:p>
          <a:p>
            <a:pPr marL="173333" indent="-173333">
              <a:spcBef>
                <a:spcPct val="0"/>
              </a:spcBef>
              <a:buFont typeface="Arial" panose="020B0604020202020204" pitchFamily="34" charset="0"/>
              <a:buChar char="•"/>
            </a:pPr>
            <a:r>
              <a:rPr lang="es-ES" dirty="0" smtClean="0">
                <a:latin typeface="Arial" charset="0"/>
              </a:rPr>
              <a:t>Usar equipos afuera</a:t>
            </a:r>
            <a:r>
              <a:rPr lang="es-ES" baseline="0" dirty="0" smtClean="0">
                <a:latin typeface="Arial" charset="0"/>
              </a:rPr>
              <a:t> que lleva etiqueta que indica que sólo se debe de dar función en lugares secos para adentro.</a:t>
            </a:r>
          </a:p>
          <a:p>
            <a:pPr marL="173333" indent="-173333">
              <a:spcBef>
                <a:spcPct val="0"/>
              </a:spcBef>
              <a:buFont typeface="Arial" panose="020B0604020202020204" pitchFamily="34" charset="0"/>
              <a:buChar char="•"/>
            </a:pPr>
            <a:r>
              <a:rPr lang="es-ES" baseline="0" dirty="0" smtClean="0">
                <a:latin typeface="Arial" charset="0"/>
              </a:rPr>
              <a:t>Conectar enchufes adaptadores sin punta a tierra a cables o herramientas de </a:t>
            </a:r>
            <a:r>
              <a:rPr lang="es-ES" baseline="0" dirty="0" err="1" smtClean="0">
                <a:latin typeface="Arial" charset="0"/>
              </a:rPr>
              <a:t>trés</a:t>
            </a:r>
            <a:r>
              <a:rPr lang="es-ES" baseline="0" dirty="0" smtClean="0">
                <a:latin typeface="Arial" charset="0"/>
              </a:rPr>
              <a:t> puntas.</a:t>
            </a:r>
          </a:p>
          <a:p>
            <a:pPr marL="173333" indent="-173333">
              <a:spcBef>
                <a:spcPct val="0"/>
              </a:spcBef>
              <a:buFont typeface="Arial" panose="020B0604020202020204" pitchFamily="34" charset="0"/>
              <a:buChar char="•"/>
            </a:pPr>
            <a:r>
              <a:rPr lang="es-ES" baseline="0" dirty="0" smtClean="0">
                <a:latin typeface="Arial" charset="0"/>
              </a:rPr>
              <a:t>Usar cortacircuitos o fusibles con la clasificación incorrecta por protección de sobre corriente, por ejemplo, usar un </a:t>
            </a:r>
            <a:r>
              <a:rPr lang="es-ES" baseline="0" dirty="0" err="1" smtClean="0">
                <a:latin typeface="Arial" charset="0"/>
              </a:rPr>
              <a:t>coracircuito</a:t>
            </a:r>
            <a:r>
              <a:rPr lang="es-ES" baseline="0" dirty="0" smtClean="0">
                <a:latin typeface="Arial" charset="0"/>
              </a:rPr>
              <a:t> de 30 </a:t>
            </a:r>
            <a:r>
              <a:rPr lang="es-ES" baseline="0" dirty="0" err="1" smtClean="0">
                <a:latin typeface="Arial" charset="0"/>
              </a:rPr>
              <a:t>ámperes</a:t>
            </a:r>
            <a:r>
              <a:rPr lang="es-ES" baseline="0" dirty="0" smtClean="0">
                <a:latin typeface="Arial" charset="0"/>
              </a:rPr>
              <a:t> en </a:t>
            </a:r>
            <a:r>
              <a:rPr lang="es-ES" baseline="0" dirty="0" err="1" smtClean="0">
                <a:latin typeface="Arial" charset="0"/>
              </a:rPr>
              <a:t>usn</a:t>
            </a:r>
            <a:r>
              <a:rPr lang="es-ES" baseline="0" dirty="0" smtClean="0">
                <a:latin typeface="Arial" charset="0"/>
              </a:rPr>
              <a:t> sistema con receptáculos de 15 o 20 </a:t>
            </a:r>
            <a:r>
              <a:rPr lang="es-ES" baseline="0" dirty="0" err="1" smtClean="0">
                <a:latin typeface="Arial" charset="0"/>
              </a:rPr>
              <a:t>ámperes</a:t>
            </a:r>
            <a:r>
              <a:rPr lang="es-ES" baseline="0" dirty="0" smtClean="0">
                <a:latin typeface="Arial" charset="0"/>
              </a:rPr>
              <a:t>. Se pierde protección porque no corta cuando el cargo del sistema se excede. </a:t>
            </a:r>
          </a:p>
          <a:p>
            <a:pPr marL="173333" indent="-173333">
              <a:spcBef>
                <a:spcPct val="0"/>
              </a:spcBef>
              <a:buFont typeface="Arial" panose="020B0604020202020204" pitchFamily="34" charset="0"/>
              <a:buChar char="•"/>
            </a:pPr>
            <a:r>
              <a:rPr lang="es-ES" baseline="0" dirty="0" smtClean="0">
                <a:latin typeface="Arial" charset="0"/>
              </a:rPr>
              <a:t>Usar cables modificados o herramientas, por ejemplo, quitar diente de tierra, placas frontales, aislamiento, etc.</a:t>
            </a:r>
          </a:p>
          <a:p>
            <a:pPr marL="173333" indent="-173333">
              <a:spcBef>
                <a:spcPct val="0"/>
              </a:spcBef>
              <a:buFont typeface="Arial" panose="020B0604020202020204" pitchFamily="34" charset="0"/>
              <a:buChar char="•"/>
            </a:pPr>
            <a:r>
              <a:rPr lang="es-ES" baseline="0" dirty="0" smtClean="0">
                <a:latin typeface="Arial" charset="0"/>
              </a:rPr>
              <a:t>Usar cables o herramientas con aislamiento gastado o con alambres expuestos.</a:t>
            </a:r>
          </a:p>
          <a:p>
            <a:pPr marL="173333" indent="-173333">
              <a:spcBef>
                <a:spcPct val="0"/>
              </a:spcBef>
              <a:buFont typeface="Arial" panose="020B0604020202020204" pitchFamily="34" charset="0"/>
              <a:buChar char="•"/>
            </a:pPr>
            <a:endParaRPr lang="en-US" dirty="0" smtClean="0">
              <a:latin typeface="Arial" charset="0"/>
            </a:endParaRPr>
          </a:p>
          <a:p>
            <a:pPr>
              <a:spcBef>
                <a:spcPct val="0"/>
              </a:spcBef>
            </a:pPr>
            <a:endParaRPr lang="en-US" dirty="0" smtClean="0">
              <a:latin typeface="Arial" charset="0"/>
            </a:endParaRPr>
          </a:p>
          <a:p>
            <a:pPr>
              <a:spcBef>
                <a:spcPct val="0"/>
              </a:spcBef>
            </a:pPr>
            <a:endParaRPr lang="en-US" dirty="0" smtClean="0">
              <a:latin typeface="Arial" charset="0"/>
            </a:endParaRPr>
          </a:p>
        </p:txBody>
      </p:sp>
    </p:spTree>
    <p:extLst>
      <p:ext uri="{BB962C8B-B14F-4D97-AF65-F5344CB8AC3E}">
        <p14:creationId xmlns:p14="http://schemas.microsoft.com/office/powerpoint/2010/main" val="1067143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1107" indent="-288887">
              <a:defRPr>
                <a:solidFill>
                  <a:schemeClr val="tx1"/>
                </a:solidFill>
                <a:latin typeface="Calibri" pitchFamily="34" charset="0"/>
              </a:defRPr>
            </a:lvl2pPr>
            <a:lvl3pPr marL="1155550" indent="-231111">
              <a:defRPr>
                <a:solidFill>
                  <a:schemeClr val="tx1"/>
                </a:solidFill>
                <a:latin typeface="Calibri" pitchFamily="34" charset="0"/>
              </a:defRPr>
            </a:lvl3pPr>
            <a:lvl4pPr marL="1617770" indent="-231111">
              <a:defRPr>
                <a:solidFill>
                  <a:schemeClr val="tx1"/>
                </a:solidFill>
                <a:latin typeface="Calibri" pitchFamily="34" charset="0"/>
              </a:defRPr>
            </a:lvl4pPr>
            <a:lvl5pPr marL="2079990" indent="-231111">
              <a:defRPr>
                <a:solidFill>
                  <a:schemeClr val="tx1"/>
                </a:solidFill>
                <a:latin typeface="Calibri" pitchFamily="34" charset="0"/>
              </a:defRPr>
            </a:lvl5pPr>
            <a:lvl6pPr marL="2542210" indent="-231111" fontAlgn="base">
              <a:spcBef>
                <a:spcPct val="0"/>
              </a:spcBef>
              <a:spcAft>
                <a:spcPct val="0"/>
              </a:spcAft>
              <a:defRPr>
                <a:solidFill>
                  <a:schemeClr val="tx1"/>
                </a:solidFill>
                <a:latin typeface="Calibri" pitchFamily="34" charset="0"/>
              </a:defRPr>
            </a:lvl6pPr>
            <a:lvl7pPr marL="3004430" indent="-231111" fontAlgn="base">
              <a:spcBef>
                <a:spcPct val="0"/>
              </a:spcBef>
              <a:spcAft>
                <a:spcPct val="0"/>
              </a:spcAft>
              <a:defRPr>
                <a:solidFill>
                  <a:schemeClr val="tx1"/>
                </a:solidFill>
                <a:latin typeface="Calibri" pitchFamily="34" charset="0"/>
              </a:defRPr>
            </a:lvl7pPr>
            <a:lvl8pPr marL="3466650" indent="-231111" fontAlgn="base">
              <a:spcBef>
                <a:spcPct val="0"/>
              </a:spcBef>
              <a:spcAft>
                <a:spcPct val="0"/>
              </a:spcAft>
              <a:defRPr>
                <a:solidFill>
                  <a:schemeClr val="tx1"/>
                </a:solidFill>
                <a:latin typeface="Calibri" pitchFamily="34" charset="0"/>
              </a:defRPr>
            </a:lvl8pPr>
            <a:lvl9pPr marL="3928869" indent="-231111"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1B52B28-B232-402A-8492-4ED333B42BF5}" type="slidenum">
              <a:rPr lang="en-US"/>
              <a:pPr fontAlgn="base">
                <a:spcBef>
                  <a:spcPct val="0"/>
                </a:spcBef>
                <a:spcAft>
                  <a:spcPct val="0"/>
                </a:spcAft>
              </a:pPr>
              <a:t>37</a:t>
            </a:fld>
            <a:endParaRPr lang="en-US"/>
          </a:p>
        </p:txBody>
      </p:sp>
      <p:sp>
        <p:nvSpPr>
          <p:cNvPr id="77827" name="Rectangle 2"/>
          <p:cNvSpPr>
            <a:spLocks noGrp="1" noRot="1" noChangeAspect="1" noChangeArrowheads="1" noTextEdit="1"/>
          </p:cNvSpPr>
          <p:nvPr>
            <p:ph type="sldImg"/>
          </p:nvPr>
        </p:nvSpPr>
        <p:spPr bwMode="auto">
          <a:xfrm>
            <a:off x="3444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333" indent="-173333">
              <a:spcBef>
                <a:spcPct val="0"/>
              </a:spcBef>
              <a:buFont typeface="Arial" panose="020B0604020202020204" pitchFamily="34" charset="0"/>
              <a:buChar char="•"/>
            </a:pPr>
            <a:r>
              <a:rPr lang="en-US" dirty="0" smtClean="0">
                <a:latin typeface="Arial" charset="0"/>
              </a:rPr>
              <a:t>Use </a:t>
            </a:r>
            <a:r>
              <a:rPr lang="en-US" dirty="0" err="1" smtClean="0">
                <a:latin typeface="Arial" charset="0"/>
              </a:rPr>
              <a:t>herramientas</a:t>
            </a:r>
            <a:r>
              <a:rPr lang="en-US" dirty="0" smtClean="0">
                <a:latin typeface="Arial" charset="0"/>
              </a:rPr>
              <a:t> y</a:t>
            </a:r>
            <a:r>
              <a:rPr lang="en-US" baseline="0" dirty="0" smtClean="0">
                <a:latin typeface="Arial" charset="0"/>
              </a:rPr>
              <a:t> </a:t>
            </a:r>
            <a:r>
              <a:rPr lang="en-US" baseline="0" dirty="0" err="1" smtClean="0">
                <a:latin typeface="Arial" charset="0"/>
              </a:rPr>
              <a:t>equipo</a:t>
            </a:r>
            <a:r>
              <a:rPr lang="en-US" baseline="0" dirty="0" smtClean="0">
                <a:latin typeface="Arial" charset="0"/>
              </a:rPr>
              <a:t> </a:t>
            </a:r>
            <a:r>
              <a:rPr lang="en-US" baseline="0" dirty="0" err="1" smtClean="0">
                <a:latin typeface="Arial" charset="0"/>
              </a:rPr>
              <a:t>seg</a:t>
            </a:r>
            <a:r>
              <a:rPr lang="es-ES" baseline="0" dirty="0" err="1" smtClean="0">
                <a:latin typeface="Arial" charset="0"/>
              </a:rPr>
              <a:t>ún</a:t>
            </a:r>
            <a:r>
              <a:rPr lang="es-ES" baseline="0" dirty="0" smtClean="0">
                <a:latin typeface="Arial" charset="0"/>
              </a:rPr>
              <a:t> las instrucciones incluidas en su lista, etiqueta, o certificación.</a:t>
            </a:r>
          </a:p>
          <a:p>
            <a:pPr marL="173333" indent="-173333">
              <a:spcBef>
                <a:spcPct val="0"/>
              </a:spcBef>
              <a:buFont typeface="Arial" panose="020B0604020202020204" pitchFamily="34" charset="0"/>
              <a:buChar char="•"/>
            </a:pPr>
            <a:r>
              <a:rPr lang="es-ES" baseline="0" dirty="0" smtClean="0">
                <a:latin typeface="Arial" charset="0"/>
              </a:rPr>
              <a:t>Inspeccione visualmente todo el equipo eléctrico antes de usarlo.  Quite de servicio cualquier equipo con hilo deshilachado, la diente de tierra eléctrica esté quitada, o que tenga la caja de herramienta agrietada, etc.  Aplique una etiqueta de aviso a herramientas defectivas y no las use hasta que se corrija el problema.</a:t>
            </a:r>
          </a:p>
          <a:p>
            <a:pPr>
              <a:spcBef>
                <a:spcPct val="0"/>
              </a:spcBef>
            </a:pPr>
            <a:endParaRPr lang="en-US" dirty="0" smtClean="0"/>
          </a:p>
        </p:txBody>
      </p:sp>
    </p:spTree>
    <p:extLst>
      <p:ext uri="{BB962C8B-B14F-4D97-AF65-F5344CB8AC3E}">
        <p14:creationId xmlns:p14="http://schemas.microsoft.com/office/powerpoint/2010/main" val="5690957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F2C223-0CAA-4B65-9916-44D16A64EC96}" type="slidenum">
              <a:rPr lang="en-US"/>
              <a:pPr/>
              <a:t>38</a:t>
            </a:fld>
            <a:endParaRPr lang="en-US"/>
          </a:p>
        </p:txBody>
      </p:sp>
      <p:sp>
        <p:nvSpPr>
          <p:cNvPr id="75778" name="Rectangle 2"/>
          <p:cNvSpPr>
            <a:spLocks noGrp="1" noRot="1" noChangeAspect="1" noChangeArrowheads="1"/>
          </p:cNvSpPr>
          <p:nvPr>
            <p:ph type="sldImg"/>
          </p:nvPr>
        </p:nvSpPr>
        <p:spPr bwMode="auto">
          <a:xfrm>
            <a:off x="371475" y="754063"/>
            <a:ext cx="6142038" cy="3455987"/>
          </a:xfrm>
          <a:prstGeom prst="rect">
            <a:avLst/>
          </a:prstGeom>
          <a:solidFill>
            <a:srgbClr val="FFFFFF"/>
          </a:solidFill>
          <a:ln>
            <a:solidFill>
              <a:srgbClr val="000000"/>
            </a:solidFill>
            <a:miter lim="800000"/>
            <a:headEnd/>
            <a:tailEnd/>
          </a:ln>
        </p:spPr>
      </p:sp>
      <p:sp>
        <p:nvSpPr>
          <p:cNvPr id="75779" name="Rectangle 3"/>
          <p:cNvSpPr>
            <a:spLocks noGrp="1" noChangeArrowheads="1"/>
          </p:cNvSpPr>
          <p:nvPr>
            <p:ph type="body" idx="1"/>
          </p:nvPr>
        </p:nvSpPr>
        <p:spPr bwMode="auto">
          <a:xfrm>
            <a:off x="917575" y="4488419"/>
            <a:ext cx="5046663" cy="4254394"/>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solidFill>
                  <a:srgbClr val="000000"/>
                </a:solidFill>
                <a:latin typeface="Arial" pitchFamily="34" charset="0"/>
              </a:rPr>
              <a:t>La </a:t>
            </a:r>
            <a:r>
              <a:rPr lang="en-US" b="1" dirty="0" err="1" smtClean="0">
                <a:solidFill>
                  <a:srgbClr val="000000"/>
                </a:solidFill>
                <a:latin typeface="Arial" pitchFamily="34" charset="0"/>
              </a:rPr>
              <a:t>regla</a:t>
            </a:r>
            <a:r>
              <a:rPr lang="en-US" b="1" dirty="0" smtClean="0">
                <a:solidFill>
                  <a:srgbClr val="000000"/>
                </a:solidFill>
                <a:latin typeface="Arial" pitchFamily="34" charset="0"/>
              </a:rPr>
              <a:t> </a:t>
            </a:r>
            <a:r>
              <a:rPr lang="en-US" b="1" dirty="0" err="1" smtClean="0">
                <a:solidFill>
                  <a:srgbClr val="000000"/>
                </a:solidFill>
                <a:latin typeface="Arial" pitchFamily="34" charset="0"/>
              </a:rPr>
              <a:t>eléctrica</a:t>
            </a:r>
            <a:r>
              <a:rPr lang="en-US" b="1" dirty="0" smtClean="0">
                <a:solidFill>
                  <a:srgbClr val="000000"/>
                </a:solidFill>
                <a:latin typeface="Arial" pitchFamily="34" charset="0"/>
              </a:rPr>
              <a:t> m</a:t>
            </a:r>
            <a:r>
              <a:rPr lang="es-ES" b="1" dirty="0" err="1" smtClean="0">
                <a:solidFill>
                  <a:srgbClr val="000000"/>
                </a:solidFill>
                <a:latin typeface="Arial" pitchFamily="34" charset="0"/>
              </a:rPr>
              <a:t>ás</a:t>
            </a:r>
            <a:r>
              <a:rPr lang="es-ES" b="1" baseline="0" dirty="0" smtClean="0">
                <a:solidFill>
                  <a:srgbClr val="000000"/>
                </a:solidFill>
                <a:latin typeface="Arial" pitchFamily="34" charset="0"/>
              </a:rPr>
              <a:t> violada de OSHA es </a:t>
            </a:r>
            <a:r>
              <a:rPr lang="es-ES" b="0" baseline="0" dirty="0" smtClean="0">
                <a:solidFill>
                  <a:srgbClr val="000000"/>
                </a:solidFill>
                <a:latin typeface="Arial" pitchFamily="34" charset="0"/>
              </a:rPr>
              <a:t>puesta a tierra incorrecta de equipo y circuitos.  Las partes metales de un sistema de cableado eléctrico que tocamos (placa de interruptor, lámparas de techo, conductos, etc.) deben de tener puesta a tierra a 0 voltios.  Si el sistema no estuviera conectado a tierra correctamente, esas partes pueden llevar corriente eléctrica.  Partes de motor, aparatos, u otra </a:t>
            </a:r>
            <a:r>
              <a:rPr lang="es-ES" b="0" baseline="0" dirty="0" err="1" smtClean="0">
                <a:solidFill>
                  <a:srgbClr val="000000"/>
                </a:solidFill>
                <a:latin typeface="Arial" pitchFamily="34" charset="0"/>
              </a:rPr>
              <a:t>eléctronica</a:t>
            </a:r>
            <a:r>
              <a:rPr lang="es-ES" b="0" baseline="0" dirty="0" smtClean="0">
                <a:solidFill>
                  <a:srgbClr val="000000"/>
                </a:solidFill>
                <a:latin typeface="Arial" pitchFamily="34" charset="0"/>
              </a:rPr>
              <a:t> que esté enchufado a circuitos puestos a tierra incorrectamente pueden energizarse.  Cuando un circuito no está puesto a tierra correctamente, existe peligro porque voltaje inesperado no se elimina con seguridad.  Si no hay camino seguro a tierra para corrientes de falla, partes metales expuestas en aparatos dañados se pueden energizar.</a:t>
            </a:r>
          </a:p>
          <a:p>
            <a:endParaRPr lang="es-ES" b="0" baseline="0" dirty="0" smtClean="0">
              <a:solidFill>
                <a:srgbClr val="000000"/>
              </a:solidFill>
              <a:latin typeface="Arial" pitchFamily="34" charset="0"/>
            </a:endParaRPr>
          </a:p>
          <a:p>
            <a:r>
              <a:rPr lang="es-ES" b="1" baseline="0" dirty="0" smtClean="0">
                <a:solidFill>
                  <a:srgbClr val="000000"/>
                </a:solidFill>
                <a:latin typeface="Arial" pitchFamily="34" charset="0"/>
              </a:rPr>
              <a:t>Con cables de extensión </a:t>
            </a:r>
            <a:r>
              <a:rPr lang="es-ES" b="0" baseline="0" dirty="0" smtClean="0">
                <a:solidFill>
                  <a:srgbClr val="000000"/>
                </a:solidFill>
                <a:latin typeface="Arial" pitchFamily="34" charset="0"/>
              </a:rPr>
              <a:t>es posible que no proveen un camino continuo a causa de alambre a tierra roto o enchufe.  </a:t>
            </a:r>
          </a:p>
          <a:p>
            <a:endParaRPr lang="es-ES" b="0" baseline="0" dirty="0" smtClean="0">
              <a:solidFill>
                <a:srgbClr val="000000"/>
              </a:solidFill>
              <a:latin typeface="Arial" pitchFamily="34" charset="0"/>
            </a:endParaRPr>
          </a:p>
          <a:p>
            <a:r>
              <a:rPr lang="es-ES" b="1" baseline="0" dirty="0" smtClean="0">
                <a:solidFill>
                  <a:srgbClr val="000000"/>
                </a:solidFill>
                <a:latin typeface="Arial" pitchFamily="34" charset="0"/>
              </a:rPr>
              <a:t>A menudo sistemas eléctricas son puestas a tierra por tubería de agua </a:t>
            </a:r>
            <a:r>
              <a:rPr lang="es-ES" b="0" baseline="0" dirty="0" smtClean="0">
                <a:solidFill>
                  <a:srgbClr val="000000"/>
                </a:solidFill>
                <a:latin typeface="Arial" pitchFamily="34" charset="0"/>
              </a:rPr>
              <a:t>que sirve como camino continuo a la tierra.  Si se utiliza plomería como camino a tierra para corriente de falla, todos los tubos deben de ser compuestos de materiales conductivos (un tipo de metal).    Muchas electrocuciones y fuegos ocurren (durante proyectos de reparación o renovación) porque las partes metales de plomería han sido reemplazadas por partes de plástico, que no conduce la corriente eléctrica. </a:t>
            </a:r>
            <a:endParaRPr lang="es-ES" b="1" baseline="0" dirty="0" smtClean="0">
              <a:solidFill>
                <a:srgbClr val="000000"/>
              </a:solidFill>
              <a:latin typeface="Arial" pitchFamily="34" charset="0"/>
            </a:endParaRPr>
          </a:p>
          <a:p>
            <a:endParaRPr lang="en-US" b="1" dirty="0" smtClean="0">
              <a:solidFill>
                <a:srgbClr val="000000"/>
              </a:solidFill>
              <a:latin typeface="Arial" pitchFamily="34" charset="0"/>
            </a:endParaRPr>
          </a:p>
          <a:p>
            <a:endParaRPr lang="en-US" dirty="0">
              <a:solidFill>
                <a:srgbClr val="000000"/>
              </a:solidFill>
              <a:latin typeface="Arial" pitchFamily="34" charset="0"/>
            </a:endParaRPr>
          </a:p>
        </p:txBody>
      </p:sp>
    </p:spTree>
    <p:extLst>
      <p:ext uri="{BB962C8B-B14F-4D97-AF65-F5344CB8AC3E}">
        <p14:creationId xmlns:p14="http://schemas.microsoft.com/office/powerpoint/2010/main" val="36142831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21EEA5-CF54-4F9D-B43B-08A52917C62C}" type="slidenum">
              <a:rPr lang="en-US"/>
              <a:pPr/>
              <a:t>39</a:t>
            </a:fld>
            <a:endParaRPr lang="en-US"/>
          </a:p>
        </p:txBody>
      </p:sp>
      <p:sp>
        <p:nvSpPr>
          <p:cNvPr id="148482" name="Rectangle 1026"/>
          <p:cNvSpPr>
            <a:spLocks noGrp="1" noRot="1" noChangeAspect="1" noChangeArrowheads="1" noTextEdit="1"/>
          </p:cNvSpPr>
          <p:nvPr>
            <p:ph type="sldImg"/>
          </p:nvPr>
        </p:nvSpPr>
        <p:spPr bwMode="auto">
          <a:xfrm>
            <a:off x="292100" y="708025"/>
            <a:ext cx="6300788" cy="3544888"/>
          </a:xfrm>
          <a:prstGeom prst="rect">
            <a:avLst/>
          </a:prstGeom>
          <a:solidFill>
            <a:srgbClr val="FFFFFF"/>
          </a:solidFill>
          <a:ln>
            <a:solidFill>
              <a:srgbClr val="000000"/>
            </a:solidFill>
            <a:miter lim="800000"/>
            <a:headEnd/>
            <a:tailEnd/>
          </a:ln>
        </p:spPr>
      </p:sp>
      <p:sp>
        <p:nvSpPr>
          <p:cNvPr id="148483" name="Rectangle 1027"/>
          <p:cNvSpPr>
            <a:spLocks noGrp="1" noChangeArrowheads="1"/>
          </p:cNvSpPr>
          <p:nvPr>
            <p:ph type="body" idx="1"/>
          </p:nvPr>
        </p:nvSpPr>
        <p:spPr bwMode="auto">
          <a:xfrm>
            <a:off x="917575" y="4490033"/>
            <a:ext cx="5505450" cy="4252781"/>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rPr>
              <a:t>Reference 1926.404(b)(1)(iii)</a:t>
            </a:r>
          </a:p>
          <a:p>
            <a:endParaRPr lang="en-US" dirty="0">
              <a:latin typeface="Arial" pitchFamily="34" charset="0"/>
            </a:endParaRPr>
          </a:p>
          <a:p>
            <a:r>
              <a:rPr lang="es-ES" b="1" dirty="0" smtClean="0"/>
              <a:t>Programa de Conductor a Tierra de Equipo Asegurado</a:t>
            </a:r>
            <a:r>
              <a:rPr lang="es-ES" b="1" baseline="0" dirty="0" smtClean="0"/>
              <a:t> [</a:t>
            </a:r>
            <a:r>
              <a:rPr lang="en-US" b="1" dirty="0" smtClean="0">
                <a:latin typeface="Arial" pitchFamily="34" charset="0"/>
              </a:rPr>
              <a:t>Assured </a:t>
            </a:r>
            <a:r>
              <a:rPr lang="en-US" b="1" dirty="0">
                <a:latin typeface="Arial" pitchFamily="34" charset="0"/>
              </a:rPr>
              <a:t>Equipment Grounding Conductor Program</a:t>
            </a:r>
            <a:r>
              <a:rPr lang="en-US" dirty="0">
                <a:latin typeface="Arial" pitchFamily="34" charset="0"/>
              </a:rPr>
              <a:t> </a:t>
            </a:r>
            <a:r>
              <a:rPr lang="en-US" b="1" dirty="0">
                <a:latin typeface="Arial" pitchFamily="34" charset="0"/>
              </a:rPr>
              <a:t>(AEGCP</a:t>
            </a:r>
            <a:r>
              <a:rPr lang="en-US" b="1" dirty="0" smtClean="0">
                <a:latin typeface="Arial" pitchFamily="34" charset="0"/>
              </a:rPr>
              <a:t>)]</a:t>
            </a:r>
            <a:r>
              <a:rPr lang="en-US" dirty="0" smtClean="0">
                <a:latin typeface="Arial" pitchFamily="34" charset="0"/>
              </a:rPr>
              <a:t>. </a:t>
            </a:r>
            <a:endParaRPr lang="en-US" dirty="0">
              <a:latin typeface="Arial" pitchFamily="34" charset="0"/>
            </a:endParaRPr>
          </a:p>
          <a:p>
            <a:r>
              <a:rPr lang="en-US" dirty="0" smtClean="0">
                <a:latin typeface="Arial" pitchFamily="34" charset="0"/>
              </a:rPr>
              <a:t>El </a:t>
            </a:r>
            <a:r>
              <a:rPr lang="en-US" dirty="0" err="1" smtClean="0">
                <a:latin typeface="Arial" pitchFamily="34" charset="0"/>
              </a:rPr>
              <a:t>empleador</a:t>
            </a:r>
            <a:r>
              <a:rPr lang="en-US" dirty="0" smtClean="0">
                <a:latin typeface="Arial" pitchFamily="34" charset="0"/>
              </a:rPr>
              <a:t> </a:t>
            </a:r>
            <a:r>
              <a:rPr lang="en-US" dirty="0" err="1" smtClean="0">
                <a:latin typeface="Arial" pitchFamily="34" charset="0"/>
              </a:rPr>
              <a:t>debe</a:t>
            </a:r>
            <a:r>
              <a:rPr lang="en-US" dirty="0" smtClean="0">
                <a:latin typeface="Arial" pitchFamily="34" charset="0"/>
              </a:rPr>
              <a:t> de </a:t>
            </a:r>
            <a:r>
              <a:rPr lang="en-US" dirty="0" err="1" smtClean="0">
                <a:latin typeface="Arial" pitchFamily="34" charset="0"/>
              </a:rPr>
              <a:t>establecer</a:t>
            </a:r>
            <a:r>
              <a:rPr lang="en-US" dirty="0" smtClean="0">
                <a:latin typeface="Arial" pitchFamily="34" charset="0"/>
              </a:rPr>
              <a:t> e </a:t>
            </a:r>
            <a:r>
              <a:rPr lang="en-US" dirty="0" err="1" smtClean="0">
                <a:latin typeface="Arial" pitchFamily="34" charset="0"/>
              </a:rPr>
              <a:t>implementar</a:t>
            </a:r>
            <a:r>
              <a:rPr lang="en-US" dirty="0" smtClean="0">
                <a:latin typeface="Arial" pitchFamily="34" charset="0"/>
              </a:rPr>
              <a:t> AEGCP </a:t>
            </a:r>
            <a:r>
              <a:rPr lang="en-US" dirty="0" err="1" smtClean="0">
                <a:latin typeface="Arial" pitchFamily="34" charset="0"/>
              </a:rPr>
              <a:t>en</a:t>
            </a:r>
            <a:r>
              <a:rPr lang="en-US" dirty="0" smtClean="0">
                <a:latin typeface="Arial" pitchFamily="34" charset="0"/>
              </a:rPr>
              <a:t> </a:t>
            </a:r>
            <a:r>
              <a:rPr lang="en-US" dirty="0" err="1" smtClean="0">
                <a:latin typeface="Arial" pitchFamily="34" charset="0"/>
              </a:rPr>
              <a:t>sitios</a:t>
            </a:r>
            <a:r>
              <a:rPr lang="en-US" dirty="0" smtClean="0">
                <a:latin typeface="Arial" pitchFamily="34" charset="0"/>
              </a:rPr>
              <a:t> de </a:t>
            </a:r>
            <a:r>
              <a:rPr lang="en-US" dirty="0" err="1" smtClean="0">
                <a:latin typeface="Arial" pitchFamily="34" charset="0"/>
              </a:rPr>
              <a:t>construcci</a:t>
            </a:r>
            <a:r>
              <a:rPr lang="es-ES" dirty="0" err="1" smtClean="0">
                <a:latin typeface="Arial" pitchFamily="34" charset="0"/>
              </a:rPr>
              <a:t>ó</a:t>
            </a:r>
            <a:r>
              <a:rPr lang="en-US" dirty="0" smtClean="0">
                <a:latin typeface="Arial" pitchFamily="34" charset="0"/>
              </a:rPr>
              <a:t>n que</a:t>
            </a:r>
            <a:r>
              <a:rPr lang="en-US" baseline="0" dirty="0" smtClean="0">
                <a:latin typeface="Arial" pitchFamily="34" charset="0"/>
              </a:rPr>
              <a:t> </a:t>
            </a:r>
            <a:r>
              <a:rPr lang="en-US" baseline="0" dirty="0" err="1" smtClean="0">
                <a:latin typeface="Arial" pitchFamily="34" charset="0"/>
              </a:rPr>
              <a:t>incluye</a:t>
            </a:r>
            <a:r>
              <a:rPr lang="en-US" baseline="0" dirty="0" smtClean="0">
                <a:latin typeface="Arial" pitchFamily="34" charset="0"/>
              </a:rPr>
              <a:t> </a:t>
            </a:r>
            <a:r>
              <a:rPr lang="en-US" baseline="0" dirty="0" err="1" smtClean="0">
                <a:latin typeface="Arial" pitchFamily="34" charset="0"/>
              </a:rPr>
              <a:t>todo</a:t>
            </a:r>
            <a:r>
              <a:rPr lang="en-US" baseline="0" dirty="0" smtClean="0">
                <a:latin typeface="Arial" pitchFamily="34" charset="0"/>
              </a:rPr>
              <a:t> </a:t>
            </a:r>
            <a:r>
              <a:rPr lang="en-US" baseline="0" dirty="0" err="1" smtClean="0">
                <a:latin typeface="Arial" pitchFamily="34" charset="0"/>
              </a:rPr>
              <a:t>escrito</a:t>
            </a:r>
            <a:r>
              <a:rPr lang="en-US" baseline="0" dirty="0" smtClean="0">
                <a:latin typeface="Arial" pitchFamily="34" charset="0"/>
              </a:rPr>
              <a:t> </a:t>
            </a:r>
            <a:r>
              <a:rPr lang="en-US" baseline="0" dirty="0" err="1" smtClean="0">
                <a:latin typeface="Arial" pitchFamily="34" charset="0"/>
              </a:rPr>
              <a:t>arriba</a:t>
            </a:r>
            <a:r>
              <a:rPr lang="en-US" baseline="0" dirty="0" smtClean="0">
                <a:latin typeface="Arial" pitchFamily="34" charset="0"/>
              </a:rPr>
              <a:t> y que </a:t>
            </a:r>
            <a:r>
              <a:rPr lang="en-US" baseline="0" dirty="0" err="1" smtClean="0">
                <a:latin typeface="Arial" pitchFamily="34" charset="0"/>
              </a:rPr>
              <a:t>está</a:t>
            </a:r>
            <a:r>
              <a:rPr lang="en-US" baseline="0" dirty="0" smtClean="0">
                <a:latin typeface="Arial" pitchFamily="34" charset="0"/>
              </a:rPr>
              <a:t> </a:t>
            </a:r>
            <a:r>
              <a:rPr lang="en-US" baseline="0" dirty="0" err="1" smtClean="0">
                <a:latin typeface="Arial" pitchFamily="34" charset="0"/>
              </a:rPr>
              <a:t>disponible</a:t>
            </a:r>
            <a:r>
              <a:rPr lang="en-US" baseline="0" dirty="0" smtClean="0">
                <a:latin typeface="Arial" pitchFamily="34" charset="0"/>
              </a:rPr>
              <a:t> para el </a:t>
            </a:r>
            <a:r>
              <a:rPr lang="en-US" baseline="0" dirty="0" err="1" smtClean="0">
                <a:latin typeface="Arial" pitchFamily="34" charset="0"/>
              </a:rPr>
              <a:t>uso</a:t>
            </a:r>
            <a:r>
              <a:rPr lang="en-US" baseline="0" dirty="0" smtClean="0">
                <a:latin typeface="Arial" pitchFamily="34" charset="0"/>
              </a:rPr>
              <a:t> o a </a:t>
            </a:r>
            <a:r>
              <a:rPr lang="en-US" baseline="0" dirty="0" err="1" smtClean="0">
                <a:latin typeface="Arial" pitchFamily="34" charset="0"/>
              </a:rPr>
              <a:t>ser</a:t>
            </a:r>
            <a:r>
              <a:rPr lang="en-US" baseline="0" dirty="0" smtClean="0">
                <a:latin typeface="Arial" pitchFamily="34" charset="0"/>
              </a:rPr>
              <a:t> </a:t>
            </a:r>
            <a:r>
              <a:rPr lang="en-US" baseline="0" dirty="0" err="1" smtClean="0">
                <a:latin typeface="Arial" pitchFamily="34" charset="0"/>
              </a:rPr>
              <a:t>usado</a:t>
            </a:r>
            <a:r>
              <a:rPr lang="en-US" baseline="0" dirty="0" smtClean="0">
                <a:latin typeface="Arial" pitchFamily="34" charset="0"/>
              </a:rPr>
              <a:t> </a:t>
            </a:r>
            <a:r>
              <a:rPr lang="en-US" baseline="0" dirty="0" err="1" smtClean="0">
                <a:latin typeface="Arial" pitchFamily="34" charset="0"/>
              </a:rPr>
              <a:t>por</a:t>
            </a:r>
            <a:r>
              <a:rPr lang="en-US" baseline="0" dirty="0" smtClean="0">
                <a:latin typeface="Arial" pitchFamily="34" charset="0"/>
              </a:rPr>
              <a:t> </a:t>
            </a:r>
            <a:r>
              <a:rPr lang="en-US" baseline="0" dirty="0" err="1" smtClean="0">
                <a:latin typeface="Arial" pitchFamily="34" charset="0"/>
              </a:rPr>
              <a:t>empleados</a:t>
            </a:r>
            <a:r>
              <a:rPr lang="en-US" baseline="0" dirty="0" smtClean="0">
                <a:latin typeface="Arial" pitchFamily="34" charset="0"/>
              </a:rPr>
              <a:t>.  Este </a:t>
            </a:r>
            <a:r>
              <a:rPr lang="en-US" baseline="0" dirty="0" err="1" smtClean="0">
                <a:latin typeface="Arial" pitchFamily="34" charset="0"/>
              </a:rPr>
              <a:t>programa</a:t>
            </a:r>
            <a:r>
              <a:rPr lang="en-US" baseline="0" dirty="0" smtClean="0">
                <a:latin typeface="Arial" pitchFamily="34" charset="0"/>
              </a:rPr>
              <a:t> tiene las </a:t>
            </a:r>
            <a:r>
              <a:rPr lang="en-US" baseline="0" dirty="0" err="1" smtClean="0">
                <a:latin typeface="Arial" pitchFamily="34" charset="0"/>
              </a:rPr>
              <a:t>siguientes</a:t>
            </a:r>
            <a:r>
              <a:rPr lang="en-US" baseline="0" dirty="0" smtClean="0">
                <a:latin typeface="Arial" pitchFamily="34" charset="0"/>
              </a:rPr>
              <a:t> </a:t>
            </a:r>
            <a:r>
              <a:rPr lang="en-US" baseline="0" dirty="0" err="1" smtClean="0">
                <a:latin typeface="Arial" pitchFamily="34" charset="0"/>
              </a:rPr>
              <a:t>requisitos</a:t>
            </a:r>
            <a:r>
              <a:rPr lang="en-US" baseline="0" dirty="0" smtClean="0">
                <a:latin typeface="Arial" pitchFamily="34" charset="0"/>
              </a:rPr>
              <a:t> </a:t>
            </a:r>
            <a:r>
              <a:rPr lang="en-US" baseline="0" dirty="0" err="1" smtClean="0">
                <a:latin typeface="Arial" pitchFamily="34" charset="0"/>
              </a:rPr>
              <a:t>mínimos</a:t>
            </a:r>
            <a:r>
              <a:rPr lang="en-US" baseline="0" dirty="0" smtClean="0">
                <a:latin typeface="Arial" pitchFamily="34" charset="0"/>
              </a:rPr>
              <a:t>: </a:t>
            </a:r>
          </a:p>
          <a:p>
            <a:pPr marL="173333" indent="-173333">
              <a:buFont typeface="Arial" panose="020B0604020202020204" pitchFamily="34" charset="0"/>
              <a:buChar char="•"/>
            </a:pPr>
            <a:r>
              <a:rPr lang="en-US" baseline="0" dirty="0" smtClean="0">
                <a:latin typeface="Arial" pitchFamily="34" charset="0"/>
              </a:rPr>
              <a:t>  </a:t>
            </a:r>
            <a:r>
              <a:rPr lang="en-US" baseline="0" dirty="0" err="1" smtClean="0">
                <a:latin typeface="Arial" pitchFamily="34" charset="0"/>
              </a:rPr>
              <a:t>Inpección</a:t>
            </a:r>
            <a:r>
              <a:rPr lang="en-US" baseline="0" dirty="0" smtClean="0">
                <a:latin typeface="Arial" pitchFamily="34" charset="0"/>
              </a:rPr>
              <a:t> visual </a:t>
            </a:r>
            <a:r>
              <a:rPr lang="en-US" baseline="0" dirty="0" err="1" smtClean="0">
                <a:latin typeface="Arial" pitchFamily="34" charset="0"/>
              </a:rPr>
              <a:t>diaria</a:t>
            </a:r>
            <a:r>
              <a:rPr lang="en-US" baseline="0" dirty="0" smtClean="0">
                <a:latin typeface="Arial" pitchFamily="34" charset="0"/>
              </a:rPr>
              <a:t>,</a:t>
            </a:r>
          </a:p>
          <a:p>
            <a:pPr marL="173333" indent="-173333">
              <a:buFont typeface="Arial" panose="020B0604020202020204" pitchFamily="34" charset="0"/>
              <a:buChar char="•"/>
            </a:pPr>
            <a:r>
              <a:rPr lang="en-US" baseline="0" dirty="0" smtClean="0">
                <a:latin typeface="Arial" pitchFamily="34" charset="0"/>
              </a:rPr>
              <a:t>  </a:t>
            </a:r>
            <a:r>
              <a:rPr lang="en-US" baseline="0" dirty="0" err="1" smtClean="0">
                <a:latin typeface="Arial" pitchFamily="34" charset="0"/>
              </a:rPr>
              <a:t>Inspecciónes</a:t>
            </a:r>
            <a:r>
              <a:rPr lang="en-US" baseline="0" dirty="0" smtClean="0">
                <a:latin typeface="Arial" pitchFamily="34" charset="0"/>
              </a:rPr>
              <a:t> </a:t>
            </a:r>
            <a:r>
              <a:rPr lang="en-US" baseline="0" dirty="0" err="1" smtClean="0">
                <a:latin typeface="Arial" pitchFamily="34" charset="0"/>
              </a:rPr>
              <a:t>periódicas</a:t>
            </a:r>
            <a:r>
              <a:rPr lang="en-US" baseline="0" dirty="0" smtClean="0">
                <a:latin typeface="Arial" pitchFamily="34" charset="0"/>
              </a:rPr>
              <a:t> de </a:t>
            </a:r>
            <a:r>
              <a:rPr lang="en-US" baseline="0" dirty="0" err="1" smtClean="0">
                <a:latin typeface="Arial" pitchFamily="34" charset="0"/>
              </a:rPr>
              <a:t>pruebas</a:t>
            </a:r>
            <a:r>
              <a:rPr lang="en-US" baseline="0" dirty="0" smtClean="0">
                <a:latin typeface="Arial" pitchFamily="34" charset="0"/>
              </a:rPr>
              <a:t> (3 </a:t>
            </a:r>
            <a:r>
              <a:rPr lang="en-US" baseline="0" dirty="0" err="1" smtClean="0">
                <a:latin typeface="Arial" pitchFamily="34" charset="0"/>
              </a:rPr>
              <a:t>meses</a:t>
            </a:r>
            <a:r>
              <a:rPr lang="en-US" baseline="0" dirty="0" smtClean="0">
                <a:latin typeface="Arial" pitchFamily="34" charset="0"/>
              </a:rPr>
              <a:t> </a:t>
            </a:r>
            <a:r>
              <a:rPr lang="en-US" baseline="0" dirty="0" err="1" smtClean="0">
                <a:latin typeface="Arial" pitchFamily="34" charset="0"/>
              </a:rPr>
              <a:t>como</a:t>
            </a:r>
            <a:r>
              <a:rPr lang="en-US" baseline="0" dirty="0" smtClean="0">
                <a:latin typeface="Arial" pitchFamily="34" charset="0"/>
              </a:rPr>
              <a:t> </a:t>
            </a:r>
            <a:r>
              <a:rPr lang="en-US" baseline="0" dirty="0" err="1" smtClean="0">
                <a:latin typeface="Arial" pitchFamily="34" charset="0"/>
              </a:rPr>
              <a:t>máximo</a:t>
            </a:r>
            <a:r>
              <a:rPr lang="en-US" baseline="0" dirty="0" smtClean="0">
                <a:latin typeface="Arial" pitchFamily="34" charset="0"/>
              </a:rPr>
              <a:t> para cables </a:t>
            </a:r>
            <a:r>
              <a:rPr lang="en-US" baseline="0" dirty="0" err="1" smtClean="0">
                <a:latin typeface="Arial" pitchFamily="34" charset="0"/>
              </a:rPr>
              <a:t>temporales</a:t>
            </a:r>
            <a:r>
              <a:rPr lang="en-US" baseline="0" dirty="0" smtClean="0">
                <a:latin typeface="Arial" pitchFamily="34" charset="0"/>
              </a:rPr>
              <a:t> y cables </a:t>
            </a:r>
            <a:r>
              <a:rPr lang="en-US" baseline="0" dirty="0" err="1" smtClean="0">
                <a:latin typeface="Arial" pitchFamily="34" charset="0"/>
              </a:rPr>
              <a:t>expuestos</a:t>
            </a:r>
            <a:r>
              <a:rPr lang="en-US" baseline="0" dirty="0" smtClean="0">
                <a:latin typeface="Arial" pitchFamily="34" charset="0"/>
              </a:rPr>
              <a:t> a </a:t>
            </a:r>
            <a:r>
              <a:rPr lang="en-US" baseline="0" dirty="0" err="1" smtClean="0">
                <a:latin typeface="Arial" pitchFamily="34" charset="0"/>
              </a:rPr>
              <a:t>daño</a:t>
            </a:r>
            <a:r>
              <a:rPr lang="en-US" baseline="0" dirty="0" smtClean="0">
                <a:latin typeface="Arial" pitchFamily="34" charset="0"/>
              </a:rPr>
              <a:t>, 6 </a:t>
            </a:r>
            <a:r>
              <a:rPr lang="en-US" baseline="0" dirty="0" err="1" smtClean="0">
                <a:latin typeface="Arial" pitchFamily="34" charset="0"/>
              </a:rPr>
              <a:t>meses</a:t>
            </a:r>
            <a:r>
              <a:rPr lang="en-US" baseline="0" dirty="0" smtClean="0">
                <a:latin typeface="Arial" pitchFamily="34" charset="0"/>
              </a:rPr>
              <a:t> para cables </a:t>
            </a:r>
            <a:r>
              <a:rPr lang="en-US" baseline="0" dirty="0" err="1" smtClean="0">
                <a:latin typeface="Arial" pitchFamily="34" charset="0"/>
              </a:rPr>
              <a:t>fijos</a:t>
            </a:r>
            <a:r>
              <a:rPr lang="en-US" baseline="0" dirty="0" smtClean="0">
                <a:latin typeface="Arial" pitchFamily="34" charset="0"/>
              </a:rPr>
              <a:t> no </a:t>
            </a:r>
            <a:r>
              <a:rPr lang="en-US" baseline="0" dirty="0" err="1" smtClean="0">
                <a:latin typeface="Arial" pitchFamily="34" charset="0"/>
              </a:rPr>
              <a:t>expuestos</a:t>
            </a:r>
            <a:r>
              <a:rPr lang="en-US" baseline="0" dirty="0" smtClean="0">
                <a:latin typeface="Arial" pitchFamily="34" charset="0"/>
              </a:rPr>
              <a:t>),</a:t>
            </a:r>
          </a:p>
          <a:p>
            <a:pPr marL="173333" indent="-173333">
              <a:buFont typeface="Arial" panose="020B0604020202020204" pitchFamily="34" charset="0"/>
              <a:buChar char="•"/>
            </a:pPr>
            <a:r>
              <a:rPr lang="en-US" baseline="0" dirty="0" smtClean="0">
                <a:latin typeface="Arial" pitchFamily="34" charset="0"/>
              </a:rPr>
              <a:t>  </a:t>
            </a:r>
            <a:r>
              <a:rPr lang="en-US" baseline="0" dirty="0" err="1" smtClean="0">
                <a:latin typeface="Arial" pitchFamily="34" charset="0"/>
              </a:rPr>
              <a:t>Descripciones</a:t>
            </a:r>
            <a:r>
              <a:rPr lang="en-US" baseline="0" dirty="0" smtClean="0">
                <a:latin typeface="Arial" pitchFamily="34" charset="0"/>
              </a:rPr>
              <a:t> </a:t>
            </a:r>
            <a:r>
              <a:rPr lang="en-US" baseline="0" dirty="0" err="1" smtClean="0">
                <a:latin typeface="Arial" pitchFamily="34" charset="0"/>
              </a:rPr>
              <a:t>escritos</a:t>
            </a:r>
            <a:r>
              <a:rPr lang="en-US" baseline="0" dirty="0" smtClean="0">
                <a:latin typeface="Arial" pitchFamily="34" charset="0"/>
              </a:rPr>
              <a:t>,</a:t>
            </a:r>
          </a:p>
          <a:p>
            <a:pPr marL="173333" indent="-173333">
              <a:buFont typeface="Arial" panose="020B0604020202020204" pitchFamily="34" charset="0"/>
              <a:buChar char="•"/>
            </a:pPr>
            <a:r>
              <a:rPr lang="en-US" baseline="0" dirty="0" smtClean="0">
                <a:latin typeface="Arial" pitchFamily="34" charset="0"/>
              </a:rPr>
              <a:t>  </a:t>
            </a:r>
            <a:r>
              <a:rPr lang="en-US" baseline="0" dirty="0" err="1" smtClean="0">
                <a:latin typeface="Arial" pitchFamily="34" charset="0"/>
              </a:rPr>
              <a:t>Una</a:t>
            </a:r>
            <a:r>
              <a:rPr lang="en-US" baseline="0" dirty="0" smtClean="0">
                <a:latin typeface="Arial" pitchFamily="34" charset="0"/>
              </a:rPr>
              <a:t> persona </a:t>
            </a:r>
            <a:r>
              <a:rPr lang="en-US" baseline="0" dirty="0" err="1" smtClean="0">
                <a:latin typeface="Arial" pitchFamily="34" charset="0"/>
              </a:rPr>
              <a:t>competente</a:t>
            </a:r>
            <a:r>
              <a:rPr lang="en-US" baseline="0" dirty="0" smtClean="0">
                <a:latin typeface="Arial" pitchFamily="34" charset="0"/>
              </a:rPr>
              <a:t> para </a:t>
            </a:r>
            <a:r>
              <a:rPr lang="en-US" baseline="0" dirty="0" err="1" smtClean="0">
                <a:latin typeface="Arial" pitchFamily="34" charset="0"/>
              </a:rPr>
              <a:t>implementar</a:t>
            </a:r>
            <a:r>
              <a:rPr lang="en-US" baseline="0" dirty="0" smtClean="0">
                <a:latin typeface="Arial" pitchFamily="34" charset="0"/>
              </a:rPr>
              <a:t> el </a:t>
            </a:r>
            <a:r>
              <a:rPr lang="en-US" baseline="0" dirty="0" err="1" smtClean="0">
                <a:latin typeface="Arial" pitchFamily="34" charset="0"/>
              </a:rPr>
              <a:t>programa</a:t>
            </a:r>
            <a:r>
              <a:rPr lang="en-US" baseline="0" dirty="0" smtClean="0">
                <a:latin typeface="Arial" pitchFamily="34" charset="0"/>
              </a:rPr>
              <a:t>, y</a:t>
            </a:r>
          </a:p>
          <a:p>
            <a:pPr marL="173333" indent="-173333">
              <a:buFont typeface="Arial" panose="020B0604020202020204" pitchFamily="34" charset="0"/>
              <a:buChar char="•"/>
            </a:pPr>
            <a:r>
              <a:rPr lang="en-US" baseline="0" dirty="0" smtClean="0">
                <a:latin typeface="Arial" pitchFamily="34" charset="0"/>
              </a:rPr>
              <a:t>  Un </a:t>
            </a:r>
            <a:r>
              <a:rPr lang="en-US" baseline="0" dirty="0" err="1" smtClean="0">
                <a:latin typeface="Arial" pitchFamily="34" charset="0"/>
              </a:rPr>
              <a:t>registro</a:t>
            </a:r>
            <a:r>
              <a:rPr lang="en-US" baseline="0" dirty="0" smtClean="0">
                <a:latin typeface="Arial" pitchFamily="34" charset="0"/>
              </a:rPr>
              <a:t> de </a:t>
            </a:r>
            <a:r>
              <a:rPr lang="en-US" baseline="0" dirty="0" err="1" smtClean="0">
                <a:latin typeface="Arial" pitchFamily="34" charset="0"/>
              </a:rPr>
              <a:t>estas</a:t>
            </a:r>
            <a:r>
              <a:rPr lang="en-US" baseline="0" dirty="0" smtClean="0">
                <a:latin typeface="Arial" pitchFamily="34" charset="0"/>
              </a:rPr>
              <a:t> </a:t>
            </a:r>
            <a:r>
              <a:rPr lang="en-US" baseline="0" dirty="0" err="1" smtClean="0">
                <a:latin typeface="Arial" pitchFamily="34" charset="0"/>
              </a:rPr>
              <a:t>mismas</a:t>
            </a:r>
            <a:r>
              <a:rPr lang="en-US" baseline="0" dirty="0" smtClean="0">
                <a:latin typeface="Arial" pitchFamily="34" charset="0"/>
              </a:rPr>
              <a:t> </a:t>
            </a:r>
            <a:r>
              <a:rPr lang="en-US" baseline="0" dirty="0" err="1" smtClean="0">
                <a:latin typeface="Arial" pitchFamily="34" charset="0"/>
              </a:rPr>
              <a:t>pruebas</a:t>
            </a:r>
            <a:r>
              <a:rPr lang="en-US" baseline="0" dirty="0" smtClean="0">
                <a:latin typeface="Arial" pitchFamily="34" charset="0"/>
              </a:rPr>
              <a:t> </a:t>
            </a:r>
            <a:r>
              <a:rPr lang="en-US" baseline="0" dirty="0" err="1" smtClean="0">
                <a:latin typeface="Arial" pitchFamily="34" charset="0"/>
              </a:rPr>
              <a:t>periódicas</a:t>
            </a:r>
            <a:r>
              <a:rPr lang="en-US" baseline="0" dirty="0" smtClean="0">
                <a:latin typeface="Arial" pitchFamily="34" charset="0"/>
              </a:rPr>
              <a:t>.</a:t>
            </a:r>
          </a:p>
          <a:p>
            <a:r>
              <a:rPr lang="es-ES" baseline="0" dirty="0" smtClean="0">
                <a:latin typeface="Arial" pitchFamily="34" charset="0"/>
              </a:rPr>
              <a:t> </a:t>
            </a:r>
          </a:p>
          <a:p>
            <a:r>
              <a:rPr lang="es-ES" baseline="0" dirty="0" smtClean="0">
                <a:latin typeface="Arial" pitchFamily="34" charset="0"/>
              </a:rPr>
              <a:t>Cuando porciones del edificio o estructuras que han sido completado y ya no expone los empleados a mal tiempo o sitios húmedos o mojados, o a otros peligros a tierra, enchufes de GFCI u otro p</a:t>
            </a:r>
            <a:r>
              <a:rPr lang="es-ES" dirty="0" smtClean="0"/>
              <a:t>rograma de asegurado equipo</a:t>
            </a:r>
            <a:r>
              <a:rPr lang="es-ES" baseline="0" dirty="0" smtClean="0"/>
              <a:t> puesto</a:t>
            </a:r>
            <a:r>
              <a:rPr lang="es-ES" dirty="0" smtClean="0"/>
              <a:t> a tierra</a:t>
            </a:r>
            <a:r>
              <a:rPr lang="es-ES" baseline="0" dirty="0" smtClean="0"/>
              <a:t> puede que no es necesario cuando cables de extensión aprobados son enchufados en sitios permanentes de </a:t>
            </a:r>
            <a:r>
              <a:rPr lang="es-ES" baseline="0" dirty="0" err="1" smtClean="0"/>
              <a:t>hilería</a:t>
            </a:r>
            <a:r>
              <a:rPr lang="es-ES" baseline="0" dirty="0" smtClean="0"/>
              <a:t> en lugares de construcción.</a:t>
            </a:r>
            <a:endParaRPr lang="en-US" dirty="0">
              <a:latin typeface="Arial" pitchFamily="34" charset="0"/>
            </a:endParaRPr>
          </a:p>
          <a:p>
            <a:endParaRPr lang="es-ES" dirty="0" smtClean="0">
              <a:latin typeface="Arial" pitchFamily="34" charset="0"/>
            </a:endParaRPr>
          </a:p>
          <a:p>
            <a:endParaRPr lang="en-US" dirty="0">
              <a:latin typeface="Arial" pitchFamily="34" charset="0"/>
            </a:endParaRPr>
          </a:p>
          <a:p>
            <a:endParaRPr lang="en-US" dirty="0">
              <a:latin typeface="Arial" pitchFamily="34" charset="0"/>
            </a:endParaRPr>
          </a:p>
        </p:txBody>
      </p:sp>
    </p:spTree>
    <p:extLst>
      <p:ext uri="{BB962C8B-B14F-4D97-AF65-F5344CB8AC3E}">
        <p14:creationId xmlns:p14="http://schemas.microsoft.com/office/powerpoint/2010/main" val="31559229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E4D662-A3E2-4736-9181-F3921ACFBD6D}" type="slidenum">
              <a:rPr lang="en-US"/>
              <a:pPr/>
              <a:t>40</a:t>
            </a:fld>
            <a:endParaRPr lang="en-US"/>
          </a:p>
        </p:txBody>
      </p:sp>
      <p:sp>
        <p:nvSpPr>
          <p:cNvPr id="120834" name="Rectangle 2"/>
          <p:cNvSpPr>
            <a:spLocks noGrp="1" noRot="1" noChangeAspect="1" noChangeArrowheads="1" noTextEdit="1"/>
          </p:cNvSpPr>
          <p:nvPr>
            <p:ph type="sldImg"/>
          </p:nvPr>
        </p:nvSpPr>
        <p:spPr bwMode="auto">
          <a:xfrm>
            <a:off x="371475" y="754063"/>
            <a:ext cx="6142038" cy="3455987"/>
          </a:xfrm>
          <a:prstGeom prst="rect">
            <a:avLst/>
          </a:prstGeom>
          <a:solidFill>
            <a:srgbClr val="FFFFFF"/>
          </a:solidFill>
          <a:ln>
            <a:solidFill>
              <a:srgbClr val="000000"/>
            </a:solidFill>
            <a:miter lim="800000"/>
            <a:headEnd/>
            <a:tailEnd/>
          </a:ln>
        </p:spPr>
      </p:sp>
      <p:sp>
        <p:nvSpPr>
          <p:cNvPr id="120835" name="Rectangle 3"/>
          <p:cNvSpPr>
            <a:spLocks noGrp="1" noChangeArrowheads="1"/>
          </p:cNvSpPr>
          <p:nvPr>
            <p:ph type="body" idx="1"/>
          </p:nvPr>
        </p:nvSpPr>
        <p:spPr bwMode="auto">
          <a:xfrm>
            <a:off x="917575" y="4488419"/>
            <a:ext cx="5046663" cy="4254394"/>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s-ES" dirty="0" smtClean="0">
                <a:latin typeface="Arial" pitchFamily="34" charset="0"/>
              </a:rPr>
              <a:t>Si el cortacircuitos o los fusibles son demasiado grandes,</a:t>
            </a:r>
            <a:r>
              <a:rPr lang="es-ES" baseline="0" dirty="0" smtClean="0">
                <a:latin typeface="Arial" pitchFamily="34" charset="0"/>
              </a:rPr>
              <a:t> (alta calificación de corriente) para los cables que supuestamente los protegen, una sobrecarga en el circuito no será detectada y la corriente no se apagará.  Un circuito de protección de sobrecarga inadecuada o sin protección enteramente </a:t>
            </a:r>
            <a:r>
              <a:rPr lang="en-US" dirty="0" smtClean="0">
                <a:latin typeface="Arial" pitchFamily="34" charset="0"/>
              </a:rPr>
              <a:t>–</a:t>
            </a:r>
            <a:r>
              <a:rPr lang="en-US" baseline="0" dirty="0" smtClean="0">
                <a:latin typeface="Arial" pitchFamily="34" charset="0"/>
              </a:rPr>
              <a:t> </a:t>
            </a:r>
            <a:r>
              <a:rPr lang="en-US" baseline="0" dirty="0" err="1" smtClean="0">
                <a:latin typeface="Arial" pitchFamily="34" charset="0"/>
              </a:rPr>
              <a:t>es</a:t>
            </a:r>
            <a:r>
              <a:rPr lang="en-US" baseline="0" dirty="0" smtClean="0">
                <a:latin typeface="Arial" pitchFamily="34" charset="0"/>
              </a:rPr>
              <a:t> un </a:t>
            </a:r>
            <a:r>
              <a:rPr lang="en-US" baseline="0" dirty="0" err="1" smtClean="0">
                <a:latin typeface="Arial" pitchFamily="34" charset="0"/>
              </a:rPr>
              <a:t>peligro</a:t>
            </a:r>
            <a:r>
              <a:rPr lang="en-US" baseline="0" dirty="0" smtClean="0">
                <a:latin typeface="Arial" pitchFamily="34" charset="0"/>
              </a:rPr>
              <a:t>.</a:t>
            </a:r>
            <a:endParaRPr lang="en-US" dirty="0">
              <a:latin typeface="Arial" pitchFamily="34" charset="0"/>
            </a:endParaRPr>
          </a:p>
        </p:txBody>
      </p:sp>
    </p:spTree>
    <p:extLst>
      <p:ext uri="{BB962C8B-B14F-4D97-AF65-F5344CB8AC3E}">
        <p14:creationId xmlns:p14="http://schemas.microsoft.com/office/powerpoint/2010/main" val="11287762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7A60F6-8C7A-4791-B264-667259C02231}" type="slidenum">
              <a:rPr lang="en-US"/>
              <a:pPr/>
              <a:t>41</a:t>
            </a:fld>
            <a:endParaRPr lang="en-US"/>
          </a:p>
        </p:txBody>
      </p:sp>
      <p:sp>
        <p:nvSpPr>
          <p:cNvPr id="71682" name="Rectangle 2"/>
          <p:cNvSpPr>
            <a:spLocks noGrp="1" noRot="1" noChangeAspect="1" noChangeArrowheads="1" noTextEdit="1"/>
          </p:cNvSpPr>
          <p:nvPr>
            <p:ph type="sldImg"/>
          </p:nvPr>
        </p:nvSpPr>
        <p:spPr bwMode="auto">
          <a:xfrm>
            <a:off x="371475" y="754063"/>
            <a:ext cx="6142038" cy="3455987"/>
          </a:xfrm>
          <a:prstGeom prst="rect">
            <a:avLst/>
          </a:prstGeom>
          <a:solidFill>
            <a:srgbClr val="FFFFFF"/>
          </a:solidFill>
          <a:ln>
            <a:solidFill>
              <a:srgbClr val="000000"/>
            </a:solidFill>
            <a:miter lim="800000"/>
            <a:headEnd/>
            <a:tailEnd/>
          </a:ln>
        </p:spPr>
      </p:sp>
      <p:sp>
        <p:nvSpPr>
          <p:cNvPr id="71683" name="Rectangle 3"/>
          <p:cNvSpPr>
            <a:spLocks noGrp="1" noChangeArrowheads="1"/>
          </p:cNvSpPr>
          <p:nvPr>
            <p:ph type="body" idx="1"/>
          </p:nvPr>
        </p:nvSpPr>
        <p:spPr bwMode="auto">
          <a:xfrm>
            <a:off x="917575" y="4488419"/>
            <a:ext cx="5046663" cy="4254394"/>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Para </a:t>
            </a:r>
            <a:r>
              <a:rPr lang="en-US" dirty="0" err="1" smtClean="0">
                <a:latin typeface="Arial" pitchFamily="34" charset="0"/>
              </a:rPr>
              <a:t>prevenir</a:t>
            </a:r>
            <a:r>
              <a:rPr lang="en-US" baseline="0" dirty="0" smtClean="0">
                <a:latin typeface="Arial" pitchFamily="34" charset="0"/>
              </a:rPr>
              <a:t> la </a:t>
            </a:r>
            <a:r>
              <a:rPr lang="en-US" baseline="0" dirty="0" err="1" smtClean="0">
                <a:latin typeface="Arial" pitchFamily="34" charset="0"/>
              </a:rPr>
              <a:t>sobrecarga</a:t>
            </a:r>
            <a:r>
              <a:rPr lang="en-US" baseline="0" dirty="0" smtClean="0">
                <a:latin typeface="Arial" pitchFamily="34" charset="0"/>
              </a:rPr>
              <a:t> de </a:t>
            </a:r>
            <a:r>
              <a:rPr lang="en-US" baseline="0" dirty="0" err="1" smtClean="0">
                <a:latin typeface="Arial" pitchFamily="34" charset="0"/>
              </a:rPr>
              <a:t>circuito</a:t>
            </a:r>
            <a:r>
              <a:rPr lang="en-US" baseline="0" dirty="0" smtClean="0">
                <a:latin typeface="Arial" pitchFamily="34" charset="0"/>
              </a:rPr>
              <a:t>, se mete un </a:t>
            </a:r>
            <a:r>
              <a:rPr lang="en-US" baseline="0" dirty="0" err="1" smtClean="0">
                <a:latin typeface="Arial" pitchFamily="34" charset="0"/>
              </a:rPr>
              <a:t>interruptor</a:t>
            </a:r>
            <a:r>
              <a:rPr lang="en-US" baseline="0" dirty="0" smtClean="0">
                <a:latin typeface="Arial" pitchFamily="34" charset="0"/>
              </a:rPr>
              <a:t> o fusible </a:t>
            </a:r>
            <a:r>
              <a:rPr lang="en-US" baseline="0" dirty="0" err="1" smtClean="0">
                <a:latin typeface="Arial" pitchFamily="34" charset="0"/>
              </a:rPr>
              <a:t>en</a:t>
            </a:r>
            <a:r>
              <a:rPr lang="en-US" baseline="0" dirty="0" smtClean="0">
                <a:latin typeface="Arial" pitchFamily="34" charset="0"/>
              </a:rPr>
              <a:t> el </a:t>
            </a:r>
            <a:r>
              <a:rPr lang="en-US" baseline="0" dirty="0" err="1" smtClean="0">
                <a:latin typeface="Arial" pitchFamily="34" charset="0"/>
              </a:rPr>
              <a:t>circuito</a:t>
            </a:r>
            <a:r>
              <a:rPr lang="en-US" baseline="0" dirty="0" smtClean="0">
                <a:latin typeface="Arial" pitchFamily="34" charset="0"/>
              </a:rPr>
              <a:t>.  Si </a:t>
            </a:r>
            <a:r>
              <a:rPr lang="en-US" baseline="0" dirty="0" err="1" smtClean="0">
                <a:latin typeface="Arial" pitchFamily="34" charset="0"/>
              </a:rPr>
              <a:t>hubiera</a:t>
            </a:r>
            <a:r>
              <a:rPr lang="en-US" baseline="0" dirty="0" smtClean="0">
                <a:latin typeface="Arial" pitchFamily="34" charset="0"/>
              </a:rPr>
              <a:t> </a:t>
            </a:r>
            <a:r>
              <a:rPr lang="en-US" baseline="0" dirty="0" err="1" smtClean="0">
                <a:latin typeface="Arial" pitchFamily="34" charset="0"/>
              </a:rPr>
              <a:t>demasiada</a:t>
            </a:r>
            <a:r>
              <a:rPr lang="en-US" baseline="0" dirty="0" smtClean="0">
                <a:latin typeface="Arial" pitchFamily="34" charset="0"/>
              </a:rPr>
              <a:t> </a:t>
            </a:r>
            <a:r>
              <a:rPr lang="en-US" baseline="0" dirty="0" err="1" smtClean="0">
                <a:latin typeface="Arial" pitchFamily="34" charset="0"/>
              </a:rPr>
              <a:t>corriente</a:t>
            </a:r>
            <a:r>
              <a:rPr lang="en-US" baseline="0" dirty="0" smtClean="0">
                <a:latin typeface="Arial" pitchFamily="34" charset="0"/>
              </a:rPr>
              <a:t> </a:t>
            </a:r>
            <a:r>
              <a:rPr lang="en-US" baseline="0" dirty="0" err="1" smtClean="0">
                <a:latin typeface="Arial" pitchFamily="34" charset="0"/>
              </a:rPr>
              <a:t>en</a:t>
            </a:r>
            <a:r>
              <a:rPr lang="en-US" baseline="0" dirty="0" smtClean="0">
                <a:latin typeface="Arial" pitchFamily="34" charset="0"/>
              </a:rPr>
              <a:t> el </a:t>
            </a:r>
            <a:r>
              <a:rPr lang="en-US" baseline="0" dirty="0" err="1" smtClean="0">
                <a:latin typeface="Arial" pitchFamily="34" charset="0"/>
              </a:rPr>
              <a:t>circuito</a:t>
            </a:r>
            <a:r>
              <a:rPr lang="en-US" baseline="0" dirty="0" smtClean="0">
                <a:latin typeface="Arial" pitchFamily="34" charset="0"/>
              </a:rPr>
              <a:t>, el </a:t>
            </a:r>
            <a:r>
              <a:rPr lang="en-US" baseline="0" dirty="0" err="1" smtClean="0">
                <a:latin typeface="Arial" pitchFamily="34" charset="0"/>
              </a:rPr>
              <a:t>interruptor</a:t>
            </a:r>
            <a:r>
              <a:rPr lang="en-US" baseline="0" dirty="0" smtClean="0">
                <a:latin typeface="Arial" pitchFamily="34" charset="0"/>
              </a:rPr>
              <a:t> se </a:t>
            </a:r>
            <a:r>
              <a:rPr lang="en-US" baseline="0" dirty="0" err="1" smtClean="0">
                <a:latin typeface="Arial" pitchFamily="34" charset="0"/>
              </a:rPr>
              <a:t>activa</a:t>
            </a:r>
            <a:r>
              <a:rPr lang="en-US" baseline="0" dirty="0" smtClean="0">
                <a:latin typeface="Arial" pitchFamily="34" charset="0"/>
              </a:rPr>
              <a:t> y </a:t>
            </a:r>
            <a:r>
              <a:rPr lang="en-US" baseline="0" dirty="0" err="1" smtClean="0">
                <a:latin typeface="Arial" pitchFamily="34" charset="0"/>
              </a:rPr>
              <a:t>corta</a:t>
            </a:r>
            <a:r>
              <a:rPr lang="en-US" baseline="0" dirty="0" smtClean="0">
                <a:latin typeface="Arial" pitchFamily="34" charset="0"/>
              </a:rPr>
              <a:t> la </a:t>
            </a:r>
            <a:r>
              <a:rPr lang="en-US" baseline="0" dirty="0" err="1" smtClean="0">
                <a:latin typeface="Arial" pitchFamily="34" charset="0"/>
              </a:rPr>
              <a:t>corriente</a:t>
            </a:r>
            <a:r>
              <a:rPr lang="en-US" baseline="0" dirty="0" smtClean="0">
                <a:latin typeface="Arial" pitchFamily="34" charset="0"/>
              </a:rPr>
              <a:t> </a:t>
            </a:r>
            <a:r>
              <a:rPr lang="en-US" baseline="0" dirty="0" err="1" smtClean="0">
                <a:latin typeface="Arial" pitchFamily="34" charset="0"/>
              </a:rPr>
              <a:t>entera</a:t>
            </a:r>
            <a:r>
              <a:rPr lang="en-US" baseline="0" dirty="0" smtClean="0">
                <a:latin typeface="Arial" pitchFamily="34" charset="0"/>
              </a:rPr>
              <a:t>.  Si el </a:t>
            </a:r>
            <a:r>
              <a:rPr lang="en-US" baseline="0" dirty="0" err="1" smtClean="0">
                <a:latin typeface="Arial" pitchFamily="34" charset="0"/>
              </a:rPr>
              <a:t>circuito</a:t>
            </a:r>
            <a:r>
              <a:rPr lang="en-US" baseline="0" dirty="0" smtClean="0">
                <a:latin typeface="Arial" pitchFamily="34" charset="0"/>
              </a:rPr>
              <a:t> </a:t>
            </a:r>
            <a:r>
              <a:rPr lang="en-US" baseline="0" dirty="0" err="1" smtClean="0">
                <a:latin typeface="Arial" pitchFamily="34" charset="0"/>
              </a:rPr>
              <a:t>sobrecargado</a:t>
            </a:r>
            <a:r>
              <a:rPr lang="en-US" baseline="0" dirty="0" smtClean="0">
                <a:latin typeface="Arial" pitchFamily="34" charset="0"/>
              </a:rPr>
              <a:t> tiene fusible, </a:t>
            </a:r>
            <a:r>
              <a:rPr lang="en-US" baseline="0" dirty="0" err="1" smtClean="0">
                <a:latin typeface="Arial" pitchFamily="34" charset="0"/>
              </a:rPr>
              <a:t>una</a:t>
            </a:r>
            <a:r>
              <a:rPr lang="en-US" baseline="0" dirty="0" smtClean="0">
                <a:latin typeface="Arial" pitchFamily="34" charset="0"/>
              </a:rPr>
              <a:t> parte </a:t>
            </a:r>
            <a:r>
              <a:rPr lang="en-US" baseline="0" dirty="0" err="1" smtClean="0">
                <a:latin typeface="Arial" pitchFamily="34" charset="0"/>
              </a:rPr>
              <a:t>interna</a:t>
            </a:r>
            <a:r>
              <a:rPr lang="en-US" baseline="0" dirty="0" smtClean="0">
                <a:latin typeface="Arial" pitchFamily="34" charset="0"/>
              </a:rPr>
              <a:t> del fusible se </a:t>
            </a:r>
            <a:r>
              <a:rPr lang="en-US" baseline="0" dirty="0" err="1" smtClean="0">
                <a:latin typeface="Arial" pitchFamily="34" charset="0"/>
              </a:rPr>
              <a:t>dirrite</a:t>
            </a:r>
            <a:r>
              <a:rPr lang="en-US" baseline="0" dirty="0" smtClean="0">
                <a:latin typeface="Arial" pitchFamily="34" charset="0"/>
              </a:rPr>
              <a:t>, </a:t>
            </a:r>
            <a:r>
              <a:rPr lang="en-US" baseline="0" dirty="0" err="1" smtClean="0">
                <a:latin typeface="Arial" pitchFamily="34" charset="0"/>
              </a:rPr>
              <a:t>abriendo</a:t>
            </a:r>
            <a:r>
              <a:rPr lang="en-US" baseline="0" dirty="0" smtClean="0">
                <a:latin typeface="Arial" pitchFamily="34" charset="0"/>
              </a:rPr>
              <a:t> el </a:t>
            </a:r>
            <a:r>
              <a:rPr lang="en-US" baseline="0" dirty="0" err="1" smtClean="0">
                <a:latin typeface="Arial" pitchFamily="34" charset="0"/>
              </a:rPr>
              <a:t>circuito</a:t>
            </a:r>
            <a:r>
              <a:rPr lang="en-US" baseline="0" dirty="0" smtClean="0">
                <a:latin typeface="Arial" pitchFamily="34" charset="0"/>
              </a:rPr>
              <a:t>.  Los </a:t>
            </a:r>
            <a:r>
              <a:rPr lang="en-US" baseline="0" dirty="0" err="1" smtClean="0">
                <a:latin typeface="Arial" pitchFamily="34" charset="0"/>
              </a:rPr>
              <a:t>interruptores</a:t>
            </a:r>
            <a:r>
              <a:rPr lang="en-US" baseline="0" dirty="0" smtClean="0">
                <a:latin typeface="Arial" pitchFamily="34" charset="0"/>
              </a:rPr>
              <a:t> y </a:t>
            </a:r>
            <a:r>
              <a:rPr lang="en-US" baseline="0" dirty="0" err="1" smtClean="0">
                <a:latin typeface="Arial" pitchFamily="34" charset="0"/>
              </a:rPr>
              <a:t>fusibles</a:t>
            </a:r>
            <a:r>
              <a:rPr lang="en-US" baseline="0" dirty="0" smtClean="0">
                <a:latin typeface="Arial" pitchFamily="34" charset="0"/>
              </a:rPr>
              <a:t> </a:t>
            </a:r>
            <a:r>
              <a:rPr lang="en-US" baseline="0" dirty="0" err="1" smtClean="0">
                <a:latin typeface="Arial" pitchFamily="34" charset="0"/>
              </a:rPr>
              <a:t>sirven</a:t>
            </a:r>
            <a:r>
              <a:rPr lang="en-US" baseline="0" dirty="0" smtClean="0">
                <a:latin typeface="Arial" pitchFamily="34" charset="0"/>
              </a:rPr>
              <a:t> para la </a:t>
            </a:r>
            <a:r>
              <a:rPr lang="en-US" baseline="0" dirty="0" err="1" smtClean="0">
                <a:latin typeface="Arial" pitchFamily="34" charset="0"/>
              </a:rPr>
              <a:t>misma</a:t>
            </a:r>
            <a:r>
              <a:rPr lang="en-US" baseline="0" dirty="0" smtClean="0">
                <a:latin typeface="Arial" pitchFamily="34" charset="0"/>
              </a:rPr>
              <a:t> </a:t>
            </a:r>
            <a:r>
              <a:rPr lang="en-US" baseline="0" dirty="0" err="1" smtClean="0">
                <a:latin typeface="Arial" pitchFamily="34" charset="0"/>
              </a:rPr>
              <a:t>función</a:t>
            </a:r>
            <a:r>
              <a:rPr lang="en-US" baseline="0" dirty="0" smtClean="0">
                <a:latin typeface="Arial" pitchFamily="34" charset="0"/>
              </a:rPr>
              <a:t> que </a:t>
            </a:r>
            <a:r>
              <a:rPr lang="en-US" baseline="0" dirty="0" err="1" smtClean="0">
                <a:latin typeface="Arial" pitchFamily="34" charset="0"/>
              </a:rPr>
              <a:t>es</a:t>
            </a:r>
            <a:r>
              <a:rPr lang="en-US" baseline="0" dirty="0" smtClean="0">
                <a:latin typeface="Arial" pitchFamily="34" charset="0"/>
              </a:rPr>
              <a:t> </a:t>
            </a:r>
            <a:r>
              <a:rPr lang="en-US" baseline="0" dirty="0" err="1" smtClean="0">
                <a:latin typeface="Arial" pitchFamily="34" charset="0"/>
              </a:rPr>
              <a:t>abrir</a:t>
            </a:r>
            <a:r>
              <a:rPr lang="en-US" baseline="0" dirty="0" smtClean="0">
                <a:latin typeface="Arial" pitchFamily="34" charset="0"/>
              </a:rPr>
              <a:t> el </a:t>
            </a:r>
            <a:r>
              <a:rPr lang="en-US" baseline="0" dirty="0" err="1" smtClean="0">
                <a:latin typeface="Arial" pitchFamily="34" charset="0"/>
              </a:rPr>
              <a:t>circuito</a:t>
            </a:r>
            <a:r>
              <a:rPr lang="en-US" baseline="0" dirty="0" smtClean="0">
                <a:latin typeface="Arial" pitchFamily="34" charset="0"/>
              </a:rPr>
              <a:t> y </a:t>
            </a:r>
            <a:r>
              <a:rPr lang="en-US" baseline="0" dirty="0" err="1" smtClean="0">
                <a:latin typeface="Arial" pitchFamily="34" charset="0"/>
              </a:rPr>
              <a:t>cortar</a:t>
            </a:r>
            <a:r>
              <a:rPr lang="en-US" baseline="0" dirty="0" smtClean="0">
                <a:latin typeface="Arial" pitchFamily="34" charset="0"/>
              </a:rPr>
              <a:t> la </a:t>
            </a:r>
            <a:r>
              <a:rPr lang="en-US" baseline="0" dirty="0" err="1" smtClean="0">
                <a:latin typeface="Arial" pitchFamily="34" charset="0"/>
              </a:rPr>
              <a:t>corriente</a:t>
            </a:r>
            <a:r>
              <a:rPr lang="en-US" baseline="0" dirty="0" smtClean="0">
                <a:latin typeface="Arial" pitchFamily="34" charset="0"/>
              </a:rPr>
              <a:t> </a:t>
            </a:r>
            <a:r>
              <a:rPr lang="en-US" baseline="0" dirty="0" err="1" smtClean="0">
                <a:latin typeface="Arial" pitchFamily="34" charset="0"/>
              </a:rPr>
              <a:t>eléctrica</a:t>
            </a:r>
            <a:r>
              <a:rPr lang="en-US" baseline="0" dirty="0" smtClean="0">
                <a:latin typeface="Arial" pitchFamily="34" charset="0"/>
              </a:rPr>
              <a:t>. </a:t>
            </a:r>
          </a:p>
          <a:p>
            <a:endParaRPr lang="es-ES" baseline="0" dirty="0" smtClean="0">
              <a:latin typeface="Arial" pitchFamily="34" charset="0"/>
            </a:endParaRPr>
          </a:p>
          <a:p>
            <a:r>
              <a:rPr lang="es-ES" baseline="0" dirty="0" smtClean="0">
                <a:latin typeface="Arial" pitchFamily="34" charset="0"/>
              </a:rPr>
              <a:t>La idea básica de tener un aparato de sobrecarga es crear un vínculo débil en el circuito.  En el caso de los fusibles, el fusible se destruye antes de que se destruya otra parte del sistema.  En el caso de interruptores de circuitos, un juego de contactos abre el circuito.  A diferencia de los fusibles, un interruptor puede utilizarse de nuevo por cerrar los contactos.  Los fusibles y interruptores son diseñados a proteger el equipo y instalaciones, y por eso, proveen bastante protección contra el choque en la mayoría de las situaciones.  Sin embargo, el único aparato protector que sirve so</a:t>
            </a:r>
            <a:r>
              <a:rPr lang="en-US" baseline="0" dirty="0" smtClean="0">
                <a:latin typeface="Arial" pitchFamily="34" charset="0"/>
              </a:rPr>
              <a:t>lo para </a:t>
            </a:r>
            <a:r>
              <a:rPr lang="en-US" baseline="0" dirty="0" err="1" smtClean="0">
                <a:latin typeface="Arial" pitchFamily="34" charset="0"/>
              </a:rPr>
              <a:t>proteger</a:t>
            </a:r>
            <a:r>
              <a:rPr lang="en-US" baseline="0" dirty="0" smtClean="0">
                <a:latin typeface="Arial" pitchFamily="34" charset="0"/>
              </a:rPr>
              <a:t> a las personas </a:t>
            </a:r>
            <a:r>
              <a:rPr lang="en-US" baseline="0" dirty="0" err="1" smtClean="0">
                <a:latin typeface="Arial" pitchFamily="34" charset="0"/>
              </a:rPr>
              <a:t>es</a:t>
            </a:r>
            <a:r>
              <a:rPr lang="en-US" baseline="0" dirty="0" smtClean="0">
                <a:latin typeface="Arial" pitchFamily="34" charset="0"/>
              </a:rPr>
              <a:t> el </a:t>
            </a:r>
            <a:r>
              <a:rPr lang="en-US" baseline="0" dirty="0" err="1" smtClean="0">
                <a:latin typeface="Arial" pitchFamily="34" charset="0"/>
              </a:rPr>
              <a:t>interruptor</a:t>
            </a:r>
            <a:r>
              <a:rPr lang="en-US" baseline="0" dirty="0" smtClean="0">
                <a:latin typeface="Arial" pitchFamily="34" charset="0"/>
              </a:rPr>
              <a:t> de </a:t>
            </a:r>
            <a:r>
              <a:rPr lang="en-US" baseline="0" dirty="0" err="1" smtClean="0">
                <a:latin typeface="Arial" pitchFamily="34" charset="0"/>
              </a:rPr>
              <a:t>circuito</a:t>
            </a:r>
            <a:r>
              <a:rPr lang="en-US" baseline="0" dirty="0" smtClean="0">
                <a:latin typeface="Arial" pitchFamily="34" charset="0"/>
              </a:rPr>
              <a:t> </a:t>
            </a:r>
            <a:r>
              <a:rPr lang="en-US" dirty="0"/>
              <a:t>para </a:t>
            </a:r>
            <a:r>
              <a:rPr lang="en-US" dirty="0" err="1"/>
              <a:t>fallas</a:t>
            </a:r>
            <a:r>
              <a:rPr lang="en-US" dirty="0"/>
              <a:t> a </a:t>
            </a:r>
            <a:r>
              <a:rPr lang="en-US" dirty="0" err="1"/>
              <a:t>tierra</a:t>
            </a:r>
            <a:r>
              <a:rPr lang="en-US" dirty="0"/>
              <a:t> (</a:t>
            </a:r>
            <a:r>
              <a:rPr lang="en-US" dirty="0" smtClean="0">
                <a:latin typeface="Arial" pitchFamily="34" charset="0"/>
              </a:rPr>
              <a:t>ground-fault circuit-interrupter GFCI).</a:t>
            </a:r>
            <a:endParaRPr lang="en-US" dirty="0"/>
          </a:p>
          <a:p>
            <a:endParaRPr lang="es-ES" baseline="0" dirty="0" smtClean="0">
              <a:latin typeface="Arial" pitchFamily="34" charset="0"/>
            </a:endParaRPr>
          </a:p>
        </p:txBody>
      </p:sp>
    </p:spTree>
    <p:extLst>
      <p:ext uri="{BB962C8B-B14F-4D97-AF65-F5344CB8AC3E}">
        <p14:creationId xmlns:p14="http://schemas.microsoft.com/office/powerpoint/2010/main" val="34119992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1107" indent="-288887">
              <a:defRPr>
                <a:solidFill>
                  <a:schemeClr val="tx1"/>
                </a:solidFill>
                <a:latin typeface="Calibri" pitchFamily="34" charset="0"/>
              </a:defRPr>
            </a:lvl2pPr>
            <a:lvl3pPr marL="1155550" indent="-231111">
              <a:defRPr>
                <a:solidFill>
                  <a:schemeClr val="tx1"/>
                </a:solidFill>
                <a:latin typeface="Calibri" pitchFamily="34" charset="0"/>
              </a:defRPr>
            </a:lvl3pPr>
            <a:lvl4pPr marL="1617770" indent="-231111">
              <a:defRPr>
                <a:solidFill>
                  <a:schemeClr val="tx1"/>
                </a:solidFill>
                <a:latin typeface="Calibri" pitchFamily="34" charset="0"/>
              </a:defRPr>
            </a:lvl4pPr>
            <a:lvl5pPr marL="2079990" indent="-231111">
              <a:defRPr>
                <a:solidFill>
                  <a:schemeClr val="tx1"/>
                </a:solidFill>
                <a:latin typeface="Calibri" pitchFamily="34" charset="0"/>
              </a:defRPr>
            </a:lvl5pPr>
            <a:lvl6pPr marL="2542210" indent="-231111" fontAlgn="base">
              <a:spcBef>
                <a:spcPct val="0"/>
              </a:spcBef>
              <a:spcAft>
                <a:spcPct val="0"/>
              </a:spcAft>
              <a:defRPr>
                <a:solidFill>
                  <a:schemeClr val="tx1"/>
                </a:solidFill>
                <a:latin typeface="Calibri" pitchFamily="34" charset="0"/>
              </a:defRPr>
            </a:lvl6pPr>
            <a:lvl7pPr marL="3004430" indent="-231111" fontAlgn="base">
              <a:spcBef>
                <a:spcPct val="0"/>
              </a:spcBef>
              <a:spcAft>
                <a:spcPct val="0"/>
              </a:spcAft>
              <a:defRPr>
                <a:solidFill>
                  <a:schemeClr val="tx1"/>
                </a:solidFill>
                <a:latin typeface="Calibri" pitchFamily="34" charset="0"/>
              </a:defRPr>
            </a:lvl7pPr>
            <a:lvl8pPr marL="3466650" indent="-231111" fontAlgn="base">
              <a:spcBef>
                <a:spcPct val="0"/>
              </a:spcBef>
              <a:spcAft>
                <a:spcPct val="0"/>
              </a:spcAft>
              <a:defRPr>
                <a:solidFill>
                  <a:schemeClr val="tx1"/>
                </a:solidFill>
                <a:latin typeface="Calibri" pitchFamily="34" charset="0"/>
              </a:defRPr>
            </a:lvl8pPr>
            <a:lvl9pPr marL="3928869" indent="-231111"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CF8D2F3-5881-4A3F-AD85-753B88269A24}" type="slidenum">
              <a:rPr lang="en-US"/>
              <a:pPr fontAlgn="base">
                <a:spcBef>
                  <a:spcPct val="0"/>
                </a:spcBef>
                <a:spcAft>
                  <a:spcPct val="0"/>
                </a:spcAft>
              </a:pPr>
              <a:t>42</a:t>
            </a:fld>
            <a:endParaRPr lang="en-US"/>
          </a:p>
        </p:txBody>
      </p:sp>
      <p:sp>
        <p:nvSpPr>
          <p:cNvPr id="81923" name="Rectangle 2"/>
          <p:cNvSpPr>
            <a:spLocks noGrp="1" noRot="1" noChangeAspect="1" noChangeArrowheads="1" noTextEdit="1"/>
          </p:cNvSpPr>
          <p:nvPr>
            <p:ph type="sldImg"/>
          </p:nvPr>
        </p:nvSpPr>
        <p:spPr bwMode="auto">
          <a:xfrm>
            <a:off x="3444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 typeface="Wingdings" pitchFamily="2" charset="2"/>
              <a:buNone/>
            </a:pPr>
            <a:r>
              <a:rPr lang="es-ES" dirty="0" smtClean="0">
                <a:solidFill>
                  <a:srgbClr val="000000"/>
                </a:solidFill>
                <a:latin typeface="Arial" charset="0"/>
              </a:rPr>
              <a:t>Una herramienta dañada puede</a:t>
            </a:r>
            <a:r>
              <a:rPr lang="es-ES" baseline="0" dirty="0" smtClean="0">
                <a:solidFill>
                  <a:srgbClr val="000000"/>
                </a:solidFill>
                <a:latin typeface="Arial" charset="0"/>
              </a:rPr>
              <a:t> tener falla a tierra incorrecta, así que se energizara la caja de herramienta, que resulta a que se reciba un choque.</a:t>
            </a:r>
            <a:endParaRPr lang="en-US" dirty="0" smtClean="0">
              <a:solidFill>
                <a:srgbClr val="000000"/>
              </a:solidFill>
              <a:latin typeface="Arial" charset="0"/>
            </a:endParaRPr>
          </a:p>
          <a:p>
            <a:pPr>
              <a:spcBef>
                <a:spcPct val="0"/>
              </a:spcBef>
              <a:buFont typeface="Wingdings" pitchFamily="2" charset="2"/>
              <a:buNone/>
            </a:pPr>
            <a:endParaRPr lang="es-ES" dirty="0" smtClean="0">
              <a:solidFill>
                <a:srgbClr val="000000"/>
              </a:solidFill>
              <a:latin typeface="Arial" charset="0"/>
            </a:endParaRPr>
          </a:p>
          <a:p>
            <a:pPr>
              <a:spcBef>
                <a:spcPct val="0"/>
              </a:spcBef>
              <a:buFont typeface="Wingdings" pitchFamily="2" charset="2"/>
              <a:buNone/>
            </a:pPr>
            <a:r>
              <a:rPr lang="es-ES" dirty="0" smtClean="0">
                <a:solidFill>
                  <a:srgbClr val="000000"/>
                </a:solidFill>
                <a:latin typeface="Arial" charset="0"/>
              </a:rPr>
              <a:t>Cajas de interruptores metales y lámparas de techo con falla de tierra instaladas incorrectamente</a:t>
            </a:r>
            <a:r>
              <a:rPr lang="es-ES" baseline="0" dirty="0" smtClean="0">
                <a:solidFill>
                  <a:srgbClr val="000000"/>
                </a:solidFill>
                <a:latin typeface="Arial" charset="0"/>
              </a:rPr>
              <a:t> son más peligrosas en condiciones mojadas aún.  Si se toca componente con herramienta manual sin aislamiento, hay más probabilidad a que se reciba choque si se esté con los pies metidos en agua.  Acuérdese que no hay que tener contacto físico con agua para electrocutarse.</a:t>
            </a:r>
            <a:r>
              <a:rPr lang="es-ES" dirty="0" smtClean="0">
                <a:solidFill>
                  <a:srgbClr val="000000"/>
                </a:solidFill>
                <a:latin typeface="Arial" charset="0"/>
              </a:rPr>
              <a:t>   Ropa mojada, alta humedad, y sudor pueden incrementar la probabilidad</a:t>
            </a:r>
            <a:r>
              <a:rPr lang="es-ES" baseline="0" dirty="0" smtClean="0">
                <a:solidFill>
                  <a:srgbClr val="000000"/>
                </a:solidFill>
                <a:latin typeface="Arial" charset="0"/>
              </a:rPr>
              <a:t> de electrocutarse </a:t>
            </a:r>
            <a:r>
              <a:rPr lang="es-ES" dirty="0" smtClean="0">
                <a:solidFill>
                  <a:srgbClr val="000000"/>
                </a:solidFill>
                <a:latin typeface="Arial" charset="0"/>
              </a:rPr>
              <a:t>también</a:t>
            </a:r>
            <a:r>
              <a:rPr lang="es-ES" baseline="0" dirty="0" smtClean="0">
                <a:solidFill>
                  <a:srgbClr val="000000"/>
                </a:solidFill>
                <a:latin typeface="Arial" charset="0"/>
              </a:rPr>
              <a:t>.</a:t>
            </a:r>
            <a:endParaRPr lang="en-US" dirty="0" smtClean="0">
              <a:solidFill>
                <a:srgbClr val="000000"/>
              </a:solidFill>
              <a:latin typeface="Arial" charset="0"/>
            </a:endParaRPr>
          </a:p>
          <a:p>
            <a:pPr>
              <a:spcBef>
                <a:spcPct val="0"/>
              </a:spcBef>
              <a:buFont typeface="Wingdings" pitchFamily="2" charset="2"/>
              <a:buNone/>
            </a:pPr>
            <a:endParaRPr lang="es-ES" dirty="0" smtClean="0">
              <a:solidFill>
                <a:srgbClr val="000000"/>
              </a:solidFill>
              <a:latin typeface="Arial" charset="0"/>
            </a:endParaRPr>
          </a:p>
          <a:p>
            <a:pPr>
              <a:spcBef>
                <a:spcPct val="0"/>
              </a:spcBef>
              <a:buFont typeface="Wingdings" pitchFamily="2" charset="2"/>
              <a:buNone/>
            </a:pPr>
            <a:r>
              <a:rPr lang="es-ES" dirty="0" smtClean="0">
                <a:solidFill>
                  <a:srgbClr val="000000"/>
                </a:solidFill>
                <a:latin typeface="Arial" charset="0"/>
              </a:rPr>
              <a:t>Actúe</a:t>
            </a:r>
            <a:r>
              <a:rPr lang="es-ES" baseline="0" dirty="0" smtClean="0">
                <a:solidFill>
                  <a:srgbClr val="000000"/>
                </a:solidFill>
                <a:latin typeface="Arial" charset="0"/>
              </a:rPr>
              <a:t> con más precaución cuando trabaje con electricidad mientras se presenta agua en la piel o en el ambiente.  Agua pura es mal conductor, pero pequeñas cantidades de impureza tal como sal o ácido (existen ambos en sudor), hace que sea el agua buen conductor de electricidad.</a:t>
            </a:r>
            <a:endParaRPr lang="es-ES" dirty="0" smtClean="0">
              <a:solidFill>
                <a:srgbClr val="000000"/>
              </a:solidFill>
              <a:latin typeface="Arial" charset="0"/>
            </a:endParaRPr>
          </a:p>
          <a:p>
            <a:pPr>
              <a:spcBef>
                <a:spcPct val="0"/>
              </a:spcBef>
              <a:buFont typeface="Wingdings" pitchFamily="2" charset="2"/>
              <a:buNone/>
            </a:pPr>
            <a:endParaRPr lang="en-US" dirty="0" smtClean="0">
              <a:solidFill>
                <a:srgbClr val="000000"/>
              </a:solidFill>
              <a:latin typeface="Arial" charset="0"/>
            </a:endParaRPr>
          </a:p>
          <a:p>
            <a:pPr>
              <a:spcBef>
                <a:spcPct val="0"/>
              </a:spcBef>
            </a:pPr>
            <a:endParaRPr lang="en-US" dirty="0" smtClean="0"/>
          </a:p>
        </p:txBody>
      </p:sp>
    </p:spTree>
    <p:extLst>
      <p:ext uri="{BB962C8B-B14F-4D97-AF65-F5344CB8AC3E}">
        <p14:creationId xmlns:p14="http://schemas.microsoft.com/office/powerpoint/2010/main" val="2276615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Derechos</a:t>
            </a:r>
            <a:r>
              <a:rPr lang="es-ES" baseline="0" dirty="0" smtClean="0"/>
              <a:t> de los Trabajadores</a:t>
            </a:r>
            <a:endParaRPr lang="en-US" dirty="0" smtClean="0"/>
          </a:p>
          <a:p>
            <a:r>
              <a:rPr lang="en-US" dirty="0" smtClean="0"/>
              <a:t>http://www.osha.gov/Publications/osha3021.pdf</a:t>
            </a:r>
          </a:p>
          <a:p>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5</a:t>
            </a:fld>
            <a:endParaRPr lang="en-US"/>
          </a:p>
        </p:txBody>
      </p:sp>
    </p:spTree>
    <p:extLst>
      <p:ext uri="{BB962C8B-B14F-4D97-AF65-F5344CB8AC3E}">
        <p14:creationId xmlns:p14="http://schemas.microsoft.com/office/powerpoint/2010/main" val="23970798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43</a:t>
            </a:fld>
            <a:endParaRPr lang="en-US"/>
          </a:p>
        </p:txBody>
      </p:sp>
    </p:spTree>
    <p:extLst>
      <p:ext uri="{BB962C8B-B14F-4D97-AF65-F5344CB8AC3E}">
        <p14:creationId xmlns:p14="http://schemas.microsoft.com/office/powerpoint/2010/main" val="19281343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626">
              <a:defRPr>
                <a:solidFill>
                  <a:schemeClr val="tx1"/>
                </a:solidFill>
                <a:latin typeface="Calibri" pitchFamily="34" charset="0"/>
              </a:defRPr>
            </a:lvl1pPr>
            <a:lvl2pPr marL="751107" indent="-288887" defTabSz="919626">
              <a:defRPr>
                <a:solidFill>
                  <a:schemeClr val="tx1"/>
                </a:solidFill>
                <a:latin typeface="Calibri" pitchFamily="34" charset="0"/>
              </a:defRPr>
            </a:lvl2pPr>
            <a:lvl3pPr marL="1155550" indent="-231111" defTabSz="919626">
              <a:defRPr>
                <a:solidFill>
                  <a:schemeClr val="tx1"/>
                </a:solidFill>
                <a:latin typeface="Calibri" pitchFamily="34" charset="0"/>
              </a:defRPr>
            </a:lvl3pPr>
            <a:lvl4pPr marL="1617770" indent="-231111" defTabSz="919626">
              <a:defRPr>
                <a:solidFill>
                  <a:schemeClr val="tx1"/>
                </a:solidFill>
                <a:latin typeface="Calibri" pitchFamily="34" charset="0"/>
              </a:defRPr>
            </a:lvl4pPr>
            <a:lvl5pPr marL="2079990" indent="-231111" defTabSz="919626">
              <a:defRPr>
                <a:solidFill>
                  <a:schemeClr val="tx1"/>
                </a:solidFill>
                <a:latin typeface="Calibri" pitchFamily="34" charset="0"/>
              </a:defRPr>
            </a:lvl5pPr>
            <a:lvl6pPr marL="2542210" indent="-231111" defTabSz="919626" fontAlgn="base">
              <a:spcBef>
                <a:spcPct val="0"/>
              </a:spcBef>
              <a:spcAft>
                <a:spcPct val="0"/>
              </a:spcAft>
              <a:defRPr>
                <a:solidFill>
                  <a:schemeClr val="tx1"/>
                </a:solidFill>
                <a:latin typeface="Calibri" pitchFamily="34" charset="0"/>
              </a:defRPr>
            </a:lvl6pPr>
            <a:lvl7pPr marL="3004430" indent="-231111" defTabSz="919626" fontAlgn="base">
              <a:spcBef>
                <a:spcPct val="0"/>
              </a:spcBef>
              <a:spcAft>
                <a:spcPct val="0"/>
              </a:spcAft>
              <a:defRPr>
                <a:solidFill>
                  <a:schemeClr val="tx1"/>
                </a:solidFill>
                <a:latin typeface="Calibri" pitchFamily="34" charset="0"/>
              </a:defRPr>
            </a:lvl7pPr>
            <a:lvl8pPr marL="3466650" indent="-231111" defTabSz="919626" fontAlgn="base">
              <a:spcBef>
                <a:spcPct val="0"/>
              </a:spcBef>
              <a:spcAft>
                <a:spcPct val="0"/>
              </a:spcAft>
              <a:defRPr>
                <a:solidFill>
                  <a:schemeClr val="tx1"/>
                </a:solidFill>
                <a:latin typeface="Calibri" pitchFamily="34" charset="0"/>
              </a:defRPr>
            </a:lvl8pPr>
            <a:lvl9pPr marL="3928869" indent="-231111" defTabSz="919626"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B6D0D9B-DFCE-457B-B26C-92B69D202814}" type="slidenum">
              <a:rPr lang="en-US"/>
              <a:pPr fontAlgn="base">
                <a:spcBef>
                  <a:spcPct val="0"/>
                </a:spcBef>
                <a:spcAft>
                  <a:spcPct val="0"/>
                </a:spcAft>
              </a:pPr>
              <a:t>44</a:t>
            </a:fld>
            <a:endParaRPr lang="en-US"/>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dirty="0" err="1" smtClean="0"/>
              <a:t>Apuntes</a:t>
            </a:r>
            <a:r>
              <a:rPr lang="en-US" b="1" u="sng" baseline="0" dirty="0" smtClean="0"/>
              <a:t> para </a:t>
            </a:r>
            <a:r>
              <a:rPr lang="en-US" b="1" u="sng" baseline="0" dirty="0" err="1" smtClean="0"/>
              <a:t>Entrenadores</a:t>
            </a:r>
            <a:r>
              <a:rPr lang="en-US" b="1" u="sng" dirty="0" smtClean="0"/>
              <a:t>:</a:t>
            </a:r>
          </a:p>
          <a:p>
            <a:pPr>
              <a:spcBef>
                <a:spcPct val="0"/>
              </a:spcBef>
            </a:pPr>
            <a:endParaRPr lang="es-ES" dirty="0" smtClean="0"/>
          </a:p>
          <a:p>
            <a:pPr>
              <a:spcBef>
                <a:spcPct val="0"/>
              </a:spcBef>
            </a:pPr>
            <a:r>
              <a:rPr lang="es-ES" dirty="0" smtClean="0"/>
              <a:t>Recuerda a la clase</a:t>
            </a:r>
            <a:r>
              <a:rPr lang="es-ES" baseline="0" dirty="0" smtClean="0"/>
              <a:t> que, según la Ley de Ohm, trabajar en condiciones húmedas disminuye la resistencia bastante e incrementa el riesgo de electrocución para los trabajadores.  Usar la jerarquía de controles, la más alta nivel de protección sale de la eliminación del peligro: evite trabajar en condiciones húmedas, cuando sea posible.  Si no es posible, utilice equipo eléctrico aprobado ya que puede disminuir el riesgo.  </a:t>
            </a:r>
            <a:endParaRPr lang="es-ES" dirty="0" smtClean="0"/>
          </a:p>
          <a:p>
            <a:pPr>
              <a:spcBef>
                <a:spcPct val="0"/>
              </a:spcBef>
            </a:pPr>
            <a:endParaRPr lang="es-ES" dirty="0" smtClean="0"/>
          </a:p>
          <a:p>
            <a:pPr>
              <a:spcBef>
                <a:spcPct val="0"/>
              </a:spcBef>
            </a:pPr>
            <a:r>
              <a:rPr lang="es-ES" dirty="0" smtClean="0"/>
              <a:t>Pregunta a la clase cuántas cosas peligrosas</a:t>
            </a:r>
            <a:r>
              <a:rPr lang="es-ES" baseline="0" dirty="0" smtClean="0"/>
              <a:t> y evitables que se ve en la foto.  Asegure que note la clase el cable parcheado metido en el agua.</a:t>
            </a:r>
            <a:endParaRPr lang="es-ES" dirty="0" smtClean="0"/>
          </a:p>
          <a:p>
            <a:pPr>
              <a:spcBef>
                <a:spcPct val="0"/>
              </a:spcBef>
            </a:pPr>
            <a:endParaRPr lang="en-US" dirty="0" smtClean="0"/>
          </a:p>
          <a:p>
            <a:pPr>
              <a:spcBef>
                <a:spcPct val="0"/>
              </a:spcBef>
            </a:pPr>
            <a:endParaRPr lang="en-US" dirty="0" smtClean="0"/>
          </a:p>
          <a:p>
            <a:pPr>
              <a:spcBef>
                <a:spcPct val="0"/>
              </a:spcBef>
            </a:pPr>
            <a:endParaRPr lang="en-US" dirty="0" smtClean="0"/>
          </a:p>
        </p:txBody>
      </p:sp>
    </p:spTree>
    <p:extLst>
      <p:ext uri="{BB962C8B-B14F-4D97-AF65-F5344CB8AC3E}">
        <p14:creationId xmlns:p14="http://schemas.microsoft.com/office/powerpoint/2010/main" val="29860297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7AE154-20A3-45AD-A39A-236E69BE90F2}" type="slidenum">
              <a:rPr lang="en-US"/>
              <a:pPr/>
              <a:t>45</a:t>
            </a:fld>
            <a:endParaRPr lang="en-US"/>
          </a:p>
        </p:txBody>
      </p:sp>
      <p:sp>
        <p:nvSpPr>
          <p:cNvPr id="73730" name="Rectangle 2"/>
          <p:cNvSpPr>
            <a:spLocks noGrp="1" noRot="1" noChangeAspect="1" noChangeArrowheads="1"/>
          </p:cNvSpPr>
          <p:nvPr>
            <p:ph type="sldImg"/>
          </p:nvPr>
        </p:nvSpPr>
        <p:spPr bwMode="auto">
          <a:xfrm>
            <a:off x="371475" y="754063"/>
            <a:ext cx="6142038" cy="3455987"/>
          </a:xfrm>
          <a:prstGeom prst="rect">
            <a:avLst/>
          </a:prstGeom>
          <a:solidFill>
            <a:srgbClr val="FFFFFF"/>
          </a:solidFill>
          <a:ln>
            <a:solidFill>
              <a:srgbClr val="000000"/>
            </a:solidFill>
            <a:miter lim="800000"/>
            <a:headEnd/>
            <a:tailEnd/>
          </a:ln>
        </p:spPr>
      </p:sp>
      <p:sp>
        <p:nvSpPr>
          <p:cNvPr id="73731" name="Rectangle 3"/>
          <p:cNvSpPr>
            <a:spLocks noGrp="1" noChangeArrowheads="1"/>
          </p:cNvSpPr>
          <p:nvPr>
            <p:ph type="body" idx="1"/>
          </p:nvPr>
        </p:nvSpPr>
        <p:spPr bwMode="auto">
          <a:xfrm>
            <a:off x="917575" y="4488419"/>
            <a:ext cx="5505450" cy="4254394"/>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s-ES" dirty="0">
                <a:latin typeface="Arial" pitchFamily="34" charset="0"/>
              </a:rPr>
              <a:t>Referencia </a:t>
            </a:r>
            <a:r>
              <a:rPr lang="es-ES" dirty="0" smtClean="0">
                <a:latin typeface="Arial" pitchFamily="34" charset="0"/>
              </a:rPr>
              <a:t>29 CFR</a:t>
            </a:r>
            <a:r>
              <a:rPr lang="es-ES" baseline="0" dirty="0" smtClean="0">
                <a:latin typeface="Arial" pitchFamily="34" charset="0"/>
              </a:rPr>
              <a:t> </a:t>
            </a:r>
            <a:r>
              <a:rPr lang="es-ES" dirty="0" smtClean="0">
                <a:latin typeface="Arial" pitchFamily="34" charset="0"/>
              </a:rPr>
              <a:t>1910</a:t>
            </a:r>
            <a:endParaRPr lang="es-ES" dirty="0">
              <a:latin typeface="Arial" pitchFamily="34" charset="0"/>
            </a:endParaRPr>
          </a:p>
          <a:p>
            <a:endParaRPr lang="es-ES" dirty="0">
              <a:latin typeface="Arial" pitchFamily="34" charset="0"/>
            </a:endParaRPr>
          </a:p>
          <a:p>
            <a:r>
              <a:rPr lang="es-ES" dirty="0">
                <a:latin typeface="Arial" pitchFamily="34" charset="0"/>
              </a:rPr>
              <a:t>GFCI:</a:t>
            </a:r>
          </a:p>
          <a:p>
            <a:r>
              <a:rPr lang="es-ES" dirty="0">
                <a:latin typeface="Arial" pitchFamily="34" charset="0"/>
              </a:rPr>
              <a:t>  Coincide con la cantidad de corriente que va a un dispositivo eléctrico contra la cantidad de corriente que regresa del dispositivo.</a:t>
            </a:r>
          </a:p>
          <a:p>
            <a:r>
              <a:rPr lang="es-ES" dirty="0">
                <a:latin typeface="Arial" pitchFamily="34" charset="0"/>
              </a:rPr>
              <a:t>  Interrumpe la energía eléctrica en tan solo 1/40 de segundo cuando la cantidad de corriente difiere de la cantidad que retorna en aproximadamente 5 mA</a:t>
            </a:r>
          </a:p>
          <a:p>
            <a:r>
              <a:rPr lang="es-ES" dirty="0">
                <a:latin typeface="Arial" pitchFamily="34" charset="0"/>
              </a:rPr>
              <a:t>  Debe ser probado para asegurar que esté funcionando correctamente.</a:t>
            </a:r>
          </a:p>
          <a:p>
            <a:r>
              <a:rPr lang="es-ES" dirty="0">
                <a:latin typeface="Arial" pitchFamily="34" charset="0"/>
              </a:rPr>
              <a:t>  </a:t>
            </a:r>
            <a:r>
              <a:rPr lang="es-ES" dirty="0" smtClean="0">
                <a:latin typeface="Arial" pitchFamily="34" charset="0"/>
              </a:rPr>
              <a:t>El Código</a:t>
            </a:r>
            <a:r>
              <a:rPr lang="es-ES" baseline="0" dirty="0" smtClean="0">
                <a:latin typeface="Arial" pitchFamily="34" charset="0"/>
              </a:rPr>
              <a:t> Nacional Eléctrico(</a:t>
            </a:r>
            <a:r>
              <a:rPr lang="es-ES" dirty="0" smtClean="0">
                <a:latin typeface="Arial" pitchFamily="34" charset="0"/>
              </a:rPr>
              <a:t>NEC) </a:t>
            </a:r>
            <a:r>
              <a:rPr lang="es-ES" dirty="0">
                <a:latin typeface="Arial" pitchFamily="34" charset="0"/>
              </a:rPr>
              <a:t>requiere que GFCI se use en estas situaciones de alto riesgo:</a:t>
            </a:r>
          </a:p>
          <a:p>
            <a:r>
              <a:rPr lang="es-ES" dirty="0">
                <a:latin typeface="Arial" pitchFamily="34" charset="0"/>
              </a:rPr>
              <a:t>  La electricidad se usa cerca del agua.</a:t>
            </a:r>
          </a:p>
          <a:p>
            <a:r>
              <a:rPr lang="es-ES" dirty="0">
                <a:latin typeface="Arial" pitchFamily="34" charset="0"/>
              </a:rPr>
              <a:t>  El usuario del equipo eléctrico está conectado a tierra (tocando el material conectado a tierra).</a:t>
            </a:r>
          </a:p>
          <a:p>
            <a:r>
              <a:rPr lang="es-ES" dirty="0">
                <a:latin typeface="Arial" pitchFamily="34" charset="0"/>
              </a:rPr>
              <a:t>  Los circuitos proporcionan energía a herramientas portátiles o receptáculos al aire libre.</a:t>
            </a:r>
          </a:p>
          <a:p>
            <a:r>
              <a:rPr lang="es-ES" dirty="0">
                <a:latin typeface="Arial" pitchFamily="34" charset="0"/>
              </a:rPr>
              <a:t>  Se usan cables de extensión o alarmas temporales.</a:t>
            </a:r>
          </a:p>
          <a:p>
            <a:endParaRPr lang="es-ES" dirty="0">
              <a:latin typeface="Arial" pitchFamily="34" charset="0"/>
            </a:endParaRPr>
          </a:p>
          <a:p>
            <a:r>
              <a:rPr lang="es-ES" dirty="0">
                <a:latin typeface="Arial" pitchFamily="34" charset="0"/>
              </a:rPr>
              <a:t>Hay una desventaja en la conexión a tierra: una interrupción en el sistema de conexión a tierra puede ocurrir sin que el usuario lo sepa. El uso de un interruptor de circuito de falla a tierra (GFCI) es una </a:t>
            </a:r>
            <a:r>
              <a:rPr lang="es-ES" dirty="0" smtClean="0">
                <a:latin typeface="Arial" pitchFamily="34" charset="0"/>
              </a:rPr>
              <a:t>manera </a:t>
            </a:r>
            <a:r>
              <a:rPr lang="es-ES" dirty="0">
                <a:latin typeface="Arial" pitchFamily="34" charset="0"/>
              </a:rPr>
              <a:t>de superar las deficiencias de conexión a tierra.</a:t>
            </a:r>
            <a:endParaRPr lang="en-US" dirty="0">
              <a:solidFill>
                <a:srgbClr val="000000"/>
              </a:solidFill>
              <a:latin typeface="Arial" pitchFamily="34" charset="0"/>
            </a:endParaRPr>
          </a:p>
          <a:p>
            <a:r>
              <a:rPr lang="en-US" dirty="0">
                <a:latin typeface="Arial" pitchFamily="34" charset="0"/>
              </a:rPr>
              <a:t>                                                                    </a:t>
            </a:r>
          </a:p>
        </p:txBody>
      </p:sp>
    </p:spTree>
    <p:extLst>
      <p:ext uri="{BB962C8B-B14F-4D97-AF65-F5344CB8AC3E}">
        <p14:creationId xmlns:p14="http://schemas.microsoft.com/office/powerpoint/2010/main" val="30815697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BB710C-C1D2-4941-AFBF-8F31B5D5B2D9}" type="slidenum">
              <a:rPr lang="en-US"/>
              <a:pPr/>
              <a:t>46</a:t>
            </a:fld>
            <a:endParaRPr lang="en-US"/>
          </a:p>
        </p:txBody>
      </p:sp>
      <p:sp>
        <p:nvSpPr>
          <p:cNvPr id="118786" name="Rectangle 2"/>
          <p:cNvSpPr>
            <a:spLocks noGrp="1" noRot="1" noChangeAspect="1" noChangeArrowheads="1" noTextEdit="1"/>
          </p:cNvSpPr>
          <p:nvPr>
            <p:ph type="sldImg"/>
          </p:nvPr>
        </p:nvSpPr>
        <p:spPr bwMode="auto">
          <a:xfrm>
            <a:off x="292100" y="708025"/>
            <a:ext cx="6300788" cy="3544888"/>
          </a:xfrm>
          <a:prstGeom prst="rect">
            <a:avLst/>
          </a:prstGeom>
          <a:solidFill>
            <a:srgbClr val="FFFFFF"/>
          </a:solidFill>
          <a:ln>
            <a:solidFill>
              <a:srgbClr val="000000"/>
            </a:solidFill>
            <a:miter lim="800000"/>
            <a:headEnd/>
            <a:tailEnd/>
          </a:ln>
        </p:spPr>
      </p:sp>
      <p:sp>
        <p:nvSpPr>
          <p:cNvPr id="118787" name="Rectangle 3"/>
          <p:cNvSpPr>
            <a:spLocks noGrp="1" noChangeArrowheads="1"/>
          </p:cNvSpPr>
          <p:nvPr>
            <p:ph type="body" idx="1"/>
          </p:nvPr>
        </p:nvSpPr>
        <p:spPr bwMode="auto">
          <a:xfrm>
            <a:off x="917575" y="4490033"/>
            <a:ext cx="5046663" cy="4252781"/>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231111" indent="-231111"/>
            <a:endParaRPr lang="en-US" dirty="0">
              <a:latin typeface="Arial" pitchFamily="34" charset="0"/>
            </a:endParaRPr>
          </a:p>
          <a:p>
            <a:pPr marL="231111" indent="-231111"/>
            <a:r>
              <a:rPr lang="es-ES" b="1" dirty="0">
                <a:latin typeface="Arial" pitchFamily="34" charset="0"/>
              </a:rPr>
              <a:t>Conductores que entran en cajas, armarios </a:t>
            </a:r>
            <a:r>
              <a:rPr lang="es-ES" b="1" dirty="0" smtClean="0">
                <a:latin typeface="Arial" pitchFamily="34" charset="0"/>
              </a:rPr>
              <a:t>y </a:t>
            </a:r>
            <a:r>
              <a:rPr lang="es-ES" b="1" dirty="0">
                <a:latin typeface="Arial" pitchFamily="34" charset="0"/>
              </a:rPr>
              <a:t>accesorios. </a:t>
            </a:r>
            <a:r>
              <a:rPr lang="es-ES" b="0" dirty="0">
                <a:latin typeface="Arial" pitchFamily="34" charset="0"/>
              </a:rPr>
              <a:t>Los conductores que ingresen a cajas, gabinetes o accesorios deberán </a:t>
            </a:r>
            <a:r>
              <a:rPr lang="es-ES" b="0" dirty="0" smtClean="0">
                <a:latin typeface="Arial" pitchFamily="34" charset="0"/>
              </a:rPr>
              <a:t>ser </a:t>
            </a:r>
            <a:r>
              <a:rPr lang="es-ES" b="0" dirty="0">
                <a:latin typeface="Arial" pitchFamily="34" charset="0"/>
              </a:rPr>
              <a:t>protegidos de la abrasión y las aberturas a través de las cuales entren los conductores deberán cerrarse efectivamente. Las aberturas no utilizadas en gabinetes, cajas y accesorios también se cerrarán efectivamente.</a:t>
            </a:r>
          </a:p>
          <a:p>
            <a:pPr marL="231111" indent="-231111"/>
            <a:endParaRPr lang="es-ES" b="1" dirty="0">
              <a:latin typeface="Arial" pitchFamily="34" charset="0"/>
            </a:endParaRPr>
          </a:p>
          <a:p>
            <a:pPr marL="231111" indent="-231111"/>
            <a:r>
              <a:rPr lang="es-ES" b="1" dirty="0" smtClean="0">
                <a:latin typeface="Arial" pitchFamily="34" charset="0"/>
              </a:rPr>
              <a:t>Coberturas </a:t>
            </a:r>
            <a:r>
              <a:rPr lang="es-ES" b="1" dirty="0">
                <a:latin typeface="Arial" pitchFamily="34" charset="0"/>
              </a:rPr>
              <a:t>y </a:t>
            </a:r>
            <a:r>
              <a:rPr lang="es-ES" b="1" dirty="0" smtClean="0">
                <a:latin typeface="Arial" pitchFamily="34" charset="0"/>
              </a:rPr>
              <a:t>doseles. </a:t>
            </a:r>
            <a:r>
              <a:rPr lang="es-ES" b="0" dirty="0">
                <a:latin typeface="Arial" pitchFamily="34" charset="0"/>
              </a:rPr>
              <a:t>Todas las cajas de extracción, las cajas de </a:t>
            </a:r>
            <a:r>
              <a:rPr lang="es-ES" b="0" dirty="0" smtClean="0">
                <a:latin typeface="Arial" pitchFamily="34" charset="0"/>
              </a:rPr>
              <a:t>conexiones, </a:t>
            </a:r>
            <a:r>
              <a:rPr lang="es-ES" b="0" dirty="0">
                <a:latin typeface="Arial" pitchFamily="34" charset="0"/>
              </a:rPr>
              <a:t>y los accesorios deberán estar provistos de </a:t>
            </a:r>
            <a:r>
              <a:rPr lang="es-ES" b="0" dirty="0" smtClean="0">
                <a:latin typeface="Arial" pitchFamily="34" charset="0"/>
              </a:rPr>
              <a:t>cobertura. </a:t>
            </a:r>
            <a:r>
              <a:rPr lang="es-ES" b="0" dirty="0">
                <a:latin typeface="Arial" pitchFamily="34" charset="0"/>
              </a:rPr>
              <a:t>Si se usan </a:t>
            </a:r>
            <a:r>
              <a:rPr lang="es-ES" b="0" dirty="0" smtClean="0">
                <a:latin typeface="Arial" pitchFamily="34" charset="0"/>
              </a:rPr>
              <a:t>placas </a:t>
            </a:r>
            <a:r>
              <a:rPr lang="es-ES" b="0" dirty="0">
                <a:latin typeface="Arial" pitchFamily="34" charset="0"/>
              </a:rPr>
              <a:t>de metal, deben estar conectadas a tierra. En instalaciones energizadas, cada caja de salida debe tener </a:t>
            </a:r>
            <a:r>
              <a:rPr lang="es-ES" b="0" dirty="0" smtClean="0">
                <a:latin typeface="Arial" pitchFamily="34" charset="0"/>
              </a:rPr>
              <a:t>cobertura, </a:t>
            </a:r>
            <a:r>
              <a:rPr lang="es-ES" b="0" dirty="0">
                <a:latin typeface="Arial" pitchFamily="34" charset="0"/>
              </a:rPr>
              <a:t>placa </a:t>
            </a:r>
            <a:r>
              <a:rPr lang="es-ES" b="0" dirty="0" smtClean="0">
                <a:latin typeface="Arial" pitchFamily="34" charset="0"/>
              </a:rPr>
              <a:t>frontal, </a:t>
            </a:r>
            <a:r>
              <a:rPr lang="es-ES" b="0" dirty="0">
                <a:latin typeface="Arial" pitchFamily="34" charset="0"/>
              </a:rPr>
              <a:t>o dosel de accesorio. Las </a:t>
            </a:r>
            <a:r>
              <a:rPr lang="es-ES" b="0" dirty="0" smtClean="0">
                <a:latin typeface="Arial" pitchFamily="34" charset="0"/>
              </a:rPr>
              <a:t>coberturas </a:t>
            </a:r>
            <a:r>
              <a:rPr lang="es-ES" b="0" dirty="0">
                <a:latin typeface="Arial" pitchFamily="34" charset="0"/>
              </a:rPr>
              <a:t>de cajas de salida que tengan orificios a través de las cuales pasen los colgantes de cables flexibles deberán estar provistas de casquillos diseñados para tal fin o deberán tener superficies lisas y bien redondeadas en las que puedan estar </a:t>
            </a:r>
            <a:r>
              <a:rPr lang="es-ES" b="0" dirty="0" smtClean="0">
                <a:latin typeface="Arial" pitchFamily="34" charset="0"/>
              </a:rPr>
              <a:t>los</a:t>
            </a:r>
            <a:r>
              <a:rPr lang="es-ES" b="0" baseline="0" dirty="0" smtClean="0">
                <a:latin typeface="Arial" pitchFamily="34" charset="0"/>
              </a:rPr>
              <a:t> cables</a:t>
            </a:r>
            <a:r>
              <a:rPr lang="es-ES" b="0" dirty="0" smtClean="0">
                <a:latin typeface="Arial" pitchFamily="34" charset="0"/>
              </a:rPr>
              <a:t>.</a:t>
            </a:r>
            <a:endParaRPr lang="en-US" b="0" dirty="0">
              <a:latin typeface="Arial" pitchFamily="34" charset="0"/>
            </a:endParaRPr>
          </a:p>
          <a:p>
            <a:pPr marL="231111" indent="-231111"/>
            <a:endParaRPr lang="en-US" dirty="0">
              <a:latin typeface="Arial" pitchFamily="34" charset="0"/>
            </a:endParaRPr>
          </a:p>
        </p:txBody>
      </p:sp>
    </p:spTree>
    <p:extLst>
      <p:ext uri="{BB962C8B-B14F-4D97-AF65-F5344CB8AC3E}">
        <p14:creationId xmlns:p14="http://schemas.microsoft.com/office/powerpoint/2010/main" val="16883728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47</a:t>
            </a:fld>
            <a:endParaRPr lang="en-US"/>
          </a:p>
        </p:txBody>
      </p:sp>
    </p:spTree>
    <p:extLst>
      <p:ext uri="{BB962C8B-B14F-4D97-AF65-F5344CB8AC3E}">
        <p14:creationId xmlns:p14="http://schemas.microsoft.com/office/powerpoint/2010/main" val="19235794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301F4A-A648-4219-9F7F-5834AE9B1C28}" type="slidenum">
              <a:rPr lang="en-US"/>
              <a:pPr/>
              <a:t>48</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a:spcBef>
                <a:spcPct val="50000"/>
              </a:spcBef>
            </a:pPr>
            <a:r>
              <a:rPr lang="en-US" dirty="0" err="1" smtClean="0">
                <a:latin typeface="Arial" pitchFamily="34" charset="0"/>
              </a:rPr>
              <a:t>Referencia</a:t>
            </a:r>
            <a:r>
              <a:rPr lang="en-US" dirty="0" smtClean="0">
                <a:latin typeface="Arial" pitchFamily="34" charset="0"/>
              </a:rPr>
              <a:t> 29 CFR </a:t>
            </a:r>
            <a:r>
              <a:rPr lang="en-US" dirty="0">
                <a:latin typeface="Arial" pitchFamily="34" charset="0"/>
              </a:rPr>
              <a:t>1926.405(a)(2</a:t>
            </a:r>
            <a:r>
              <a:rPr lang="en-US" dirty="0" smtClean="0">
                <a:latin typeface="Arial" pitchFamily="34" charset="0"/>
              </a:rPr>
              <a:t>): </a:t>
            </a:r>
            <a:r>
              <a:rPr lang="en-US" dirty="0" err="1" smtClean="0">
                <a:latin typeface="Arial" pitchFamily="34" charset="0"/>
              </a:rPr>
              <a:t>Métodos</a:t>
            </a:r>
            <a:r>
              <a:rPr lang="en-US" dirty="0" smtClean="0">
                <a:latin typeface="Arial" pitchFamily="34" charset="0"/>
              </a:rPr>
              <a:t> de </a:t>
            </a:r>
            <a:r>
              <a:rPr lang="en-US" dirty="0" err="1" smtClean="0">
                <a:latin typeface="Arial" pitchFamily="34" charset="0"/>
              </a:rPr>
              <a:t>alambrado</a:t>
            </a:r>
            <a:r>
              <a:rPr lang="en-US" dirty="0" smtClean="0">
                <a:latin typeface="Arial" pitchFamily="34" charset="0"/>
              </a:rPr>
              <a:t>, </a:t>
            </a:r>
            <a:r>
              <a:rPr lang="en-US" dirty="0" err="1" smtClean="0">
                <a:latin typeface="Arial" pitchFamily="34" charset="0"/>
              </a:rPr>
              <a:t>componentes</a:t>
            </a:r>
            <a:r>
              <a:rPr lang="en-US" dirty="0" smtClean="0">
                <a:latin typeface="Arial" pitchFamily="34" charset="0"/>
              </a:rPr>
              <a:t> y </a:t>
            </a:r>
            <a:r>
              <a:rPr lang="en-US" dirty="0" err="1" smtClean="0">
                <a:latin typeface="Arial" pitchFamily="34" charset="0"/>
              </a:rPr>
              <a:t>equipo</a:t>
            </a:r>
            <a:r>
              <a:rPr lang="en-US" dirty="0" smtClean="0">
                <a:latin typeface="Arial" pitchFamily="34" charset="0"/>
              </a:rPr>
              <a:t> de </a:t>
            </a:r>
            <a:r>
              <a:rPr lang="en-US" dirty="0" err="1" smtClean="0">
                <a:latin typeface="Arial" pitchFamily="34" charset="0"/>
              </a:rPr>
              <a:t>uso</a:t>
            </a:r>
            <a:r>
              <a:rPr lang="en-US" dirty="0" smtClean="0">
                <a:latin typeface="Arial" pitchFamily="34" charset="0"/>
              </a:rPr>
              <a:t> general.</a:t>
            </a:r>
            <a:endParaRPr lang="en-US" dirty="0">
              <a:latin typeface="Arial" pitchFamily="34" charset="0"/>
            </a:endParaRPr>
          </a:p>
          <a:p>
            <a:endParaRPr lang="en-US" dirty="0">
              <a:latin typeface="Arial" pitchFamily="34" charset="0"/>
            </a:endParaRPr>
          </a:p>
        </p:txBody>
      </p:sp>
    </p:spTree>
    <p:extLst>
      <p:ext uri="{BB962C8B-B14F-4D97-AF65-F5344CB8AC3E}">
        <p14:creationId xmlns:p14="http://schemas.microsoft.com/office/powerpoint/2010/main" val="41989714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1107" indent="-288887">
              <a:defRPr>
                <a:solidFill>
                  <a:schemeClr val="tx1"/>
                </a:solidFill>
                <a:latin typeface="Calibri" pitchFamily="34" charset="0"/>
              </a:defRPr>
            </a:lvl2pPr>
            <a:lvl3pPr marL="1155550" indent="-231111">
              <a:defRPr>
                <a:solidFill>
                  <a:schemeClr val="tx1"/>
                </a:solidFill>
                <a:latin typeface="Calibri" pitchFamily="34" charset="0"/>
              </a:defRPr>
            </a:lvl3pPr>
            <a:lvl4pPr marL="1617770" indent="-231111">
              <a:defRPr>
                <a:solidFill>
                  <a:schemeClr val="tx1"/>
                </a:solidFill>
                <a:latin typeface="Calibri" pitchFamily="34" charset="0"/>
              </a:defRPr>
            </a:lvl4pPr>
            <a:lvl5pPr marL="2079990" indent="-231111">
              <a:defRPr>
                <a:solidFill>
                  <a:schemeClr val="tx1"/>
                </a:solidFill>
                <a:latin typeface="Calibri" pitchFamily="34" charset="0"/>
              </a:defRPr>
            </a:lvl5pPr>
            <a:lvl6pPr marL="2542210" indent="-231111" fontAlgn="base">
              <a:spcBef>
                <a:spcPct val="0"/>
              </a:spcBef>
              <a:spcAft>
                <a:spcPct val="0"/>
              </a:spcAft>
              <a:defRPr>
                <a:solidFill>
                  <a:schemeClr val="tx1"/>
                </a:solidFill>
                <a:latin typeface="Calibri" pitchFamily="34" charset="0"/>
              </a:defRPr>
            </a:lvl6pPr>
            <a:lvl7pPr marL="3004430" indent="-231111" fontAlgn="base">
              <a:spcBef>
                <a:spcPct val="0"/>
              </a:spcBef>
              <a:spcAft>
                <a:spcPct val="0"/>
              </a:spcAft>
              <a:defRPr>
                <a:solidFill>
                  <a:schemeClr val="tx1"/>
                </a:solidFill>
                <a:latin typeface="Calibri" pitchFamily="34" charset="0"/>
              </a:defRPr>
            </a:lvl7pPr>
            <a:lvl8pPr marL="3466650" indent="-231111" fontAlgn="base">
              <a:spcBef>
                <a:spcPct val="0"/>
              </a:spcBef>
              <a:spcAft>
                <a:spcPct val="0"/>
              </a:spcAft>
              <a:defRPr>
                <a:solidFill>
                  <a:schemeClr val="tx1"/>
                </a:solidFill>
                <a:latin typeface="Calibri" pitchFamily="34" charset="0"/>
              </a:defRPr>
            </a:lvl8pPr>
            <a:lvl9pPr marL="3928869" indent="-231111"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4013787-49EB-4452-B754-01D5105609BF}" type="slidenum">
              <a:rPr lang="en-US"/>
              <a:pPr fontAlgn="base">
                <a:spcBef>
                  <a:spcPct val="0"/>
                </a:spcBef>
                <a:spcAft>
                  <a:spcPct val="0"/>
                </a:spcAft>
              </a:pPr>
              <a:t>50</a:t>
            </a:fld>
            <a:endParaRPr lang="en-US"/>
          </a:p>
        </p:txBody>
      </p:sp>
      <p:sp>
        <p:nvSpPr>
          <p:cNvPr id="83971" name="Rectangle 2"/>
          <p:cNvSpPr>
            <a:spLocks noGrp="1" noRot="1" noChangeAspect="1" noChangeArrowheads="1" noTextEdit="1"/>
          </p:cNvSpPr>
          <p:nvPr>
            <p:ph type="sldImg"/>
          </p:nvPr>
        </p:nvSpPr>
        <p:spPr bwMode="auto">
          <a:xfrm>
            <a:off x="3444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xfrm>
            <a:off x="917575" y="4415790"/>
            <a:ext cx="550545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dirty="0" smtClean="0">
                <a:solidFill>
                  <a:srgbClr val="000000"/>
                </a:solidFill>
                <a:latin typeface="Arial" charset="0"/>
              </a:rPr>
              <a:t>Equipo</a:t>
            </a:r>
            <a:r>
              <a:rPr lang="es-ES" baseline="0" dirty="0" smtClean="0">
                <a:solidFill>
                  <a:srgbClr val="000000"/>
                </a:solidFill>
                <a:latin typeface="Arial" charset="0"/>
              </a:rPr>
              <a:t> de protección personal (PPE) siempre debe ser la última línea de defensa contra el peligro.  Si peligro es inevitable, y no puede ser mitigado por otro modo más seguro, entonces los empleados han de ser quedados con PPE apropiado.   </a:t>
            </a:r>
            <a:endParaRPr lang="en-US" dirty="0" smtClean="0">
              <a:solidFill>
                <a:srgbClr val="000000"/>
              </a:solidFill>
              <a:latin typeface="Arial" charset="0"/>
            </a:endParaRPr>
          </a:p>
          <a:p>
            <a:pPr>
              <a:spcBef>
                <a:spcPct val="0"/>
              </a:spcBef>
            </a:pPr>
            <a:endParaRPr lang="es-ES" dirty="0" smtClean="0">
              <a:solidFill>
                <a:srgbClr val="000000"/>
              </a:solidFill>
              <a:latin typeface="Arial" charset="0"/>
            </a:endParaRPr>
          </a:p>
          <a:p>
            <a:pPr>
              <a:spcBef>
                <a:spcPct val="0"/>
              </a:spcBef>
            </a:pPr>
            <a:r>
              <a:rPr lang="es-ES" b="1" dirty="0" smtClean="0">
                <a:solidFill>
                  <a:srgbClr val="000000"/>
                </a:solidFill>
                <a:latin typeface="Arial" charset="0"/>
              </a:rPr>
              <a:t>Zapatos</a:t>
            </a:r>
            <a:r>
              <a:rPr lang="es-ES" b="1" baseline="0" dirty="0" smtClean="0">
                <a:solidFill>
                  <a:srgbClr val="000000"/>
                </a:solidFill>
                <a:latin typeface="Arial" charset="0"/>
              </a:rPr>
              <a:t> de seguridad </a:t>
            </a:r>
            <a:r>
              <a:rPr lang="es-ES" baseline="0" dirty="0" smtClean="0">
                <a:solidFill>
                  <a:srgbClr val="000000"/>
                </a:solidFill>
                <a:latin typeface="Arial" charset="0"/>
              </a:rPr>
              <a:t>deben de ser no conductivos, y proteger los pies del riesgo de completar un circuito a tierra.  Pueden proteger contra circuitos abiertos hasta 600 voltios en condiciones secos.  Estos zapatos deben de usarse  con otro equipo aislado y conjunto con precauciones activas para reducir o eliminar la posibilidad de proveer camino por la energía eléctrica peligrosa.  </a:t>
            </a:r>
          </a:p>
          <a:p>
            <a:pPr>
              <a:spcBef>
                <a:spcPct val="0"/>
              </a:spcBef>
            </a:pPr>
            <a:r>
              <a:rPr lang="es-ES" baseline="0" dirty="0" smtClean="0">
                <a:solidFill>
                  <a:srgbClr val="000000"/>
                </a:solidFill>
                <a:latin typeface="Arial" charset="0"/>
              </a:rPr>
              <a:t> </a:t>
            </a:r>
          </a:p>
          <a:p>
            <a:pPr>
              <a:spcBef>
                <a:spcPct val="0"/>
              </a:spcBef>
            </a:pPr>
            <a:r>
              <a:rPr lang="es-ES" baseline="0" dirty="0" smtClean="0">
                <a:solidFill>
                  <a:srgbClr val="000000"/>
                </a:solidFill>
                <a:latin typeface="Arial" charset="0"/>
              </a:rPr>
              <a:t>Cuando sea necesario a manipular o acercarse a cables con cargo eléctrico vivo, es imprescindible usar PPE apropiado aislado para proteger a los empleados del contacto con energía eléctrica y peligrosa.  </a:t>
            </a:r>
            <a:endParaRPr lang="en-US" dirty="0" smtClean="0">
              <a:latin typeface="Arial" charset="0"/>
            </a:endParaRPr>
          </a:p>
          <a:p>
            <a:pPr>
              <a:spcBef>
                <a:spcPct val="0"/>
              </a:spcBef>
            </a:pPr>
            <a:endParaRPr lang="es-ES" dirty="0" smtClean="0">
              <a:latin typeface="Arial" charset="0"/>
            </a:endParaRPr>
          </a:p>
          <a:p>
            <a:pPr>
              <a:spcBef>
                <a:spcPct val="0"/>
              </a:spcBef>
            </a:pPr>
            <a:r>
              <a:rPr lang="es-ES" b="1" dirty="0" smtClean="0">
                <a:latin typeface="Arial" charset="0"/>
              </a:rPr>
              <a:t>Tipos específicos de cascos </a:t>
            </a:r>
            <a:r>
              <a:rPr lang="es-ES" dirty="0" smtClean="0">
                <a:latin typeface="Arial" charset="0"/>
              </a:rPr>
              <a:t>se necesitan</a:t>
            </a:r>
            <a:r>
              <a:rPr lang="es-ES" baseline="0" dirty="0" smtClean="0">
                <a:latin typeface="Arial" charset="0"/>
              </a:rPr>
              <a:t> mientras se trabaja con la electricidad.</a:t>
            </a:r>
            <a:endParaRPr lang="es-ES" dirty="0" smtClean="0">
              <a:latin typeface="Arial" charset="0"/>
            </a:endParaRPr>
          </a:p>
          <a:p>
            <a:pPr>
              <a:spcBef>
                <a:spcPct val="0"/>
              </a:spcBef>
            </a:pPr>
            <a:r>
              <a:rPr lang="en-US" dirty="0" smtClean="0">
                <a:latin typeface="Arial" charset="0"/>
              </a:rPr>
              <a:t>“</a:t>
            </a:r>
            <a:r>
              <a:rPr lang="es-ES" dirty="0" smtClean="0">
                <a:latin typeface="Arial" charset="0"/>
              </a:rPr>
              <a:t>Clase B</a:t>
            </a:r>
            <a:r>
              <a:rPr lang="en-US" dirty="0" smtClean="0">
                <a:latin typeface="Arial" charset="0"/>
              </a:rPr>
              <a:t>“ </a:t>
            </a:r>
            <a:r>
              <a:rPr lang="en-US" dirty="0" err="1" smtClean="0">
                <a:latin typeface="Arial" charset="0"/>
              </a:rPr>
              <a:t>tipo</a:t>
            </a:r>
            <a:r>
              <a:rPr lang="en-US" baseline="0" dirty="0" smtClean="0">
                <a:latin typeface="Arial" charset="0"/>
              </a:rPr>
              <a:t> de </a:t>
            </a:r>
            <a:r>
              <a:rPr lang="en-US" baseline="0" dirty="0" err="1" smtClean="0">
                <a:latin typeface="Arial" charset="0"/>
              </a:rPr>
              <a:t>casco</a:t>
            </a:r>
            <a:r>
              <a:rPr lang="en-US" baseline="0" dirty="0" smtClean="0">
                <a:latin typeface="Arial" charset="0"/>
              </a:rPr>
              <a:t> que tiene </a:t>
            </a:r>
            <a:r>
              <a:rPr lang="en-US" baseline="0" dirty="0" err="1" smtClean="0">
                <a:latin typeface="Arial" charset="0"/>
              </a:rPr>
              <a:t>utilidad</a:t>
            </a:r>
            <a:r>
              <a:rPr lang="en-US" baseline="0" dirty="0" smtClean="0">
                <a:latin typeface="Arial" charset="0"/>
              </a:rPr>
              <a:t> </a:t>
            </a:r>
            <a:r>
              <a:rPr lang="en-US" baseline="0" dirty="0" err="1" smtClean="0">
                <a:latin typeface="Arial" charset="0"/>
              </a:rPr>
              <a:t>eléctrica</a:t>
            </a:r>
            <a:r>
              <a:rPr lang="en-US" baseline="0" dirty="0" smtClean="0">
                <a:latin typeface="Arial" charset="0"/>
              </a:rPr>
              <a:t> </a:t>
            </a:r>
            <a:r>
              <a:rPr lang="en-US" baseline="0" dirty="0" err="1" smtClean="0">
                <a:latin typeface="Arial" charset="0"/>
              </a:rPr>
              <a:t>protege</a:t>
            </a:r>
            <a:r>
              <a:rPr lang="en-US" baseline="0" dirty="0" smtClean="0">
                <a:latin typeface="Arial" charset="0"/>
              </a:rPr>
              <a:t> contra </a:t>
            </a:r>
            <a:r>
              <a:rPr lang="en-US" baseline="0" dirty="0" err="1" smtClean="0">
                <a:latin typeface="Arial" charset="0"/>
              </a:rPr>
              <a:t>objetos</a:t>
            </a:r>
            <a:r>
              <a:rPr lang="en-US" baseline="0" dirty="0" smtClean="0">
                <a:latin typeface="Arial" charset="0"/>
              </a:rPr>
              <a:t> que </a:t>
            </a:r>
            <a:r>
              <a:rPr lang="en-US" baseline="0" dirty="0" err="1" smtClean="0">
                <a:latin typeface="Arial" charset="0"/>
              </a:rPr>
              <a:t>caen</a:t>
            </a:r>
            <a:r>
              <a:rPr lang="en-US" baseline="0" dirty="0" smtClean="0">
                <a:latin typeface="Arial" charset="0"/>
              </a:rPr>
              <a:t> y contra las </a:t>
            </a:r>
            <a:r>
              <a:rPr lang="en-US" baseline="0" dirty="0" err="1" smtClean="0">
                <a:latin typeface="Arial" charset="0"/>
              </a:rPr>
              <a:t>quemaduras</a:t>
            </a:r>
            <a:r>
              <a:rPr lang="en-US" baseline="0" dirty="0" smtClean="0">
                <a:latin typeface="Arial" charset="0"/>
              </a:rPr>
              <a:t> y </a:t>
            </a:r>
            <a:r>
              <a:rPr lang="en-US" baseline="0" dirty="0" err="1" smtClean="0">
                <a:latin typeface="Arial" charset="0"/>
              </a:rPr>
              <a:t>choque</a:t>
            </a:r>
            <a:r>
              <a:rPr lang="en-US" baseline="0" dirty="0" smtClean="0">
                <a:latin typeface="Arial" charset="0"/>
              </a:rPr>
              <a:t> de alto </a:t>
            </a:r>
            <a:r>
              <a:rPr lang="en-US" baseline="0" dirty="0" err="1" smtClean="0">
                <a:latin typeface="Arial" charset="0"/>
              </a:rPr>
              <a:t>voltaje</a:t>
            </a:r>
            <a:r>
              <a:rPr lang="en-US" baseline="0" dirty="0" smtClean="0">
                <a:latin typeface="Arial" charset="0"/>
              </a:rPr>
              <a:t>.   </a:t>
            </a:r>
            <a:endParaRPr lang="es-ES" dirty="0" smtClean="0">
              <a:latin typeface="Arial" charset="0"/>
            </a:endParaRPr>
          </a:p>
          <a:p>
            <a:pPr>
              <a:spcBef>
                <a:spcPct val="0"/>
              </a:spcBef>
            </a:pPr>
            <a:endParaRPr lang="en-US" dirty="0" smtClean="0">
              <a:latin typeface="Arial" charset="0"/>
            </a:endParaRPr>
          </a:p>
          <a:p>
            <a:pPr>
              <a:spcBef>
                <a:spcPct val="0"/>
              </a:spcBef>
            </a:pPr>
            <a:endParaRPr lang="en-US" dirty="0" smtClean="0">
              <a:solidFill>
                <a:srgbClr val="000000"/>
              </a:solidFill>
              <a:latin typeface="Arial" charset="0"/>
            </a:endParaRPr>
          </a:p>
        </p:txBody>
      </p:sp>
    </p:spTree>
    <p:extLst>
      <p:ext uri="{BB962C8B-B14F-4D97-AF65-F5344CB8AC3E}">
        <p14:creationId xmlns:p14="http://schemas.microsoft.com/office/powerpoint/2010/main" val="906045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s-ES" dirty="0" smtClean="0"/>
              <a:t>Derechos</a:t>
            </a:r>
            <a:r>
              <a:rPr lang="es-ES" baseline="0" dirty="0" smtClean="0"/>
              <a:t> a Trabajadores</a:t>
            </a:r>
            <a:endParaRPr lang="en-US" dirty="0" smtClean="0"/>
          </a:p>
          <a:p>
            <a:pPr eaLnBrk="1" hangingPunct="1">
              <a:spcBef>
                <a:spcPct val="0"/>
              </a:spcBef>
            </a:pPr>
            <a:r>
              <a:rPr lang="en-US" dirty="0" smtClean="0"/>
              <a:t>http://www.osha.gov/Publications/osha3021.pdf</a:t>
            </a:r>
          </a:p>
          <a:p>
            <a:pPr eaLnBrk="1" hangingPunct="1">
              <a:spcBef>
                <a:spcPct val="0"/>
              </a:spcBef>
            </a:pPr>
            <a:endParaRPr lang="es-ES" dirty="0" smtClean="0"/>
          </a:p>
          <a:p>
            <a:pPr eaLnBrk="1" hangingPunct="1">
              <a:spcBef>
                <a:spcPct val="0"/>
              </a:spcBef>
            </a:pPr>
            <a:r>
              <a:rPr lang="es-ES" b="1" dirty="0" smtClean="0"/>
              <a:t>Incorporar</a:t>
            </a:r>
            <a:r>
              <a:rPr lang="es-ES" b="1" baseline="0" dirty="0" smtClean="0"/>
              <a:t> a los cuatro módulos. </a:t>
            </a:r>
            <a:r>
              <a:rPr lang="en-US" b="1" baseline="0" dirty="0" smtClean="0"/>
              <a:t>3-4 </a:t>
            </a:r>
            <a:r>
              <a:rPr lang="en-US" b="1" baseline="0" dirty="0" err="1" smtClean="0"/>
              <a:t>diapositivas</a:t>
            </a:r>
            <a:r>
              <a:rPr lang="en-US" b="1" baseline="0" dirty="0" smtClean="0"/>
              <a:t> se </a:t>
            </a:r>
            <a:r>
              <a:rPr lang="en-US" b="1" baseline="0" dirty="0" err="1" smtClean="0"/>
              <a:t>tienen</a:t>
            </a:r>
            <a:r>
              <a:rPr lang="en-US" b="1" baseline="0" dirty="0" smtClean="0"/>
              <a:t> que </a:t>
            </a:r>
            <a:r>
              <a:rPr lang="en-US" b="1" baseline="0" dirty="0" err="1" smtClean="0"/>
              <a:t>añadir</a:t>
            </a:r>
            <a:r>
              <a:rPr lang="en-US" b="1" baseline="0" dirty="0" smtClean="0"/>
              <a:t>.  </a:t>
            </a:r>
          </a:p>
          <a:p>
            <a:pPr eaLnBrk="1" hangingPunct="1">
              <a:spcBef>
                <a:spcPct val="0"/>
              </a:spcBef>
            </a:pPr>
            <a:r>
              <a:rPr lang="es-ES" b="1" baseline="0" dirty="0" smtClean="0"/>
              <a:t>Proveer hojas de apuntes para minimizar la cantidad de información en las diapositivas.</a:t>
            </a:r>
            <a:endParaRPr lang="es-ES" b="1" dirty="0" smtClean="0"/>
          </a:p>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fld id="{7D885AE9-E33C-45D9-BF5C-B4DAC2D84765}" type="slidenum">
              <a:rPr lang="en-US" smtClean="0"/>
              <a:t>6</a:t>
            </a:fld>
            <a:endParaRPr lang="en-US"/>
          </a:p>
        </p:txBody>
      </p:sp>
    </p:spTree>
    <p:extLst>
      <p:ext uri="{BB962C8B-B14F-4D97-AF65-F5344CB8AC3E}">
        <p14:creationId xmlns:p14="http://schemas.microsoft.com/office/powerpoint/2010/main" val="1344120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7</a:t>
            </a:fld>
            <a:endParaRPr lang="en-US"/>
          </a:p>
        </p:txBody>
      </p:sp>
    </p:spTree>
    <p:extLst>
      <p:ext uri="{BB962C8B-B14F-4D97-AF65-F5344CB8AC3E}">
        <p14:creationId xmlns:p14="http://schemas.microsoft.com/office/powerpoint/2010/main" val="2418441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39">
              <a:defRPr/>
            </a:pPr>
            <a:r>
              <a:rPr lang="es-ES" dirty="0" smtClean="0"/>
              <a:t>Repase Derechos de los Empleados </a:t>
            </a:r>
            <a:r>
              <a:rPr lang="en-US" dirty="0" smtClean="0"/>
              <a:t>www.osha.gov</a:t>
            </a:r>
            <a:r>
              <a:rPr lang="es-ES" dirty="0" smtClean="0"/>
              <a:t> </a:t>
            </a:r>
            <a:endParaRPr lang="en-US" dirty="0" smtClean="0"/>
          </a:p>
          <a:p>
            <a:pPr defTabSz="924439">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9</a:t>
            </a:fld>
            <a:endParaRPr lang="en-US"/>
          </a:p>
        </p:txBody>
      </p:sp>
    </p:spTree>
    <p:extLst>
      <p:ext uri="{BB962C8B-B14F-4D97-AF65-F5344CB8AC3E}">
        <p14:creationId xmlns:p14="http://schemas.microsoft.com/office/powerpoint/2010/main" val="353898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smtClean="0"/>
              <a:t>Objetivos empoderados</a:t>
            </a:r>
            <a:r>
              <a:rPr lang="en-US" b="1" dirty="0" smtClean="0"/>
              <a:t>:</a:t>
            </a:r>
            <a:endParaRPr lang="en-US" b="0" dirty="0" smtClean="0"/>
          </a:p>
          <a:p>
            <a:pPr marL="231111" indent="-231111">
              <a:buAutoNum type="arabicPeriod"/>
            </a:pPr>
            <a:r>
              <a:rPr lang="es-ES" b="0" baseline="0" dirty="0" smtClean="0"/>
              <a:t>Identificar los peligros eléctricos más relevantes.</a:t>
            </a:r>
          </a:p>
          <a:p>
            <a:pPr marL="231111" indent="-231111">
              <a:buAutoNum type="arabicPeriod"/>
            </a:pPr>
            <a:r>
              <a:rPr lang="es-ES" b="0" baseline="0" dirty="0" smtClean="0"/>
              <a:t>Describir los tipos de peligros eléctricos.</a:t>
            </a:r>
            <a:endParaRPr lang="es-ES" b="0" dirty="0" smtClean="0"/>
          </a:p>
        </p:txBody>
      </p:sp>
      <p:sp>
        <p:nvSpPr>
          <p:cNvPr id="4" name="Slide Number Placeholder 3"/>
          <p:cNvSpPr>
            <a:spLocks noGrp="1"/>
          </p:cNvSpPr>
          <p:nvPr>
            <p:ph type="sldNum" sz="quarter" idx="10"/>
          </p:nvPr>
        </p:nvSpPr>
        <p:spPr/>
        <p:txBody>
          <a:bodyPr/>
          <a:lstStyle/>
          <a:p>
            <a:fld id="{7D885AE9-E33C-45D9-BF5C-B4DAC2D84765}" type="slidenum">
              <a:rPr lang="en-US" smtClean="0"/>
              <a:t>10</a:t>
            </a:fld>
            <a:endParaRPr lang="en-US"/>
          </a:p>
        </p:txBody>
      </p:sp>
    </p:spTree>
    <p:extLst>
      <p:ext uri="{BB962C8B-B14F-4D97-AF65-F5344CB8AC3E}">
        <p14:creationId xmlns:p14="http://schemas.microsoft.com/office/powerpoint/2010/main" val="3425545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88606B-07BA-4983-9A08-BF63AE046568}" type="slidenum">
              <a:rPr lang="en-US"/>
              <a:pPr/>
              <a:t>11</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s-ES" dirty="0" smtClean="0">
              <a:solidFill>
                <a:srgbClr val="000000"/>
              </a:solidFill>
              <a:latin typeface="Arial" pitchFamily="34" charset="0"/>
            </a:endParaRPr>
          </a:p>
          <a:p>
            <a:r>
              <a:rPr lang="es-ES" dirty="0" smtClean="0">
                <a:solidFill>
                  <a:srgbClr val="000000"/>
                </a:solidFill>
                <a:latin typeface="Arial" pitchFamily="34" charset="0"/>
              </a:rPr>
              <a:t>La </a:t>
            </a:r>
            <a:r>
              <a:rPr lang="es-ES" dirty="0">
                <a:solidFill>
                  <a:srgbClr val="000000"/>
                </a:solidFill>
                <a:latin typeface="Arial" pitchFamily="34" charset="0"/>
              </a:rPr>
              <a:t>electricidad ha sido reconocida desde hace tiempo como un peligro serio en el lugar de trabajo, exponiendo a los empleados a descargas eléctricas, electrocución, quemaduras, incendios y explosiones.</a:t>
            </a:r>
          </a:p>
          <a:p>
            <a:endParaRPr lang="es-ES" dirty="0">
              <a:solidFill>
                <a:srgbClr val="000000"/>
              </a:solidFill>
              <a:latin typeface="Arial" pitchFamily="34" charset="0"/>
            </a:endParaRPr>
          </a:p>
          <a:p>
            <a:r>
              <a:rPr lang="es-ES" dirty="0">
                <a:solidFill>
                  <a:srgbClr val="000000"/>
                </a:solidFill>
                <a:latin typeface="Arial" pitchFamily="34" charset="0"/>
              </a:rPr>
              <a:t>Según la Oficina de Estadísticas Laborales de EE. UU., Entre 1992 y 2006, </a:t>
            </a:r>
            <a:r>
              <a:rPr lang="es-ES" b="1" dirty="0">
                <a:solidFill>
                  <a:srgbClr val="000000"/>
                </a:solidFill>
                <a:latin typeface="Arial" pitchFamily="34" charset="0"/>
              </a:rPr>
              <a:t>un promedio </a:t>
            </a:r>
            <a:r>
              <a:rPr lang="es-ES" b="1" dirty="0" smtClean="0">
                <a:solidFill>
                  <a:srgbClr val="000000"/>
                </a:solidFill>
                <a:latin typeface="Arial" pitchFamily="34" charset="0"/>
              </a:rPr>
              <a:t>de</a:t>
            </a:r>
          </a:p>
          <a:p>
            <a:r>
              <a:rPr lang="es-ES" b="1" baseline="0" dirty="0" smtClean="0">
                <a:solidFill>
                  <a:srgbClr val="000000"/>
                </a:solidFill>
                <a:latin typeface="Arial" pitchFamily="34" charset="0"/>
              </a:rPr>
              <a:t> </a:t>
            </a:r>
            <a:r>
              <a:rPr lang="es-ES" b="1" dirty="0" smtClean="0">
                <a:solidFill>
                  <a:srgbClr val="000000"/>
                </a:solidFill>
                <a:latin typeface="Arial" pitchFamily="34" charset="0"/>
              </a:rPr>
              <a:t>283 </a:t>
            </a:r>
            <a:r>
              <a:rPr lang="es-ES" b="1" dirty="0">
                <a:solidFill>
                  <a:srgbClr val="000000"/>
                </a:solidFill>
                <a:latin typeface="Arial" pitchFamily="34" charset="0"/>
              </a:rPr>
              <a:t>empleados mueren por año por contacto con la corriente eléctrica</a:t>
            </a:r>
            <a:r>
              <a:rPr lang="es-ES" dirty="0">
                <a:solidFill>
                  <a:srgbClr val="000000"/>
                </a:solidFill>
                <a:latin typeface="Arial" pitchFamily="34" charset="0"/>
              </a:rPr>
              <a:t>. Esta tendencia a la baja se debe, en gran parte, a 30 años de regulación altamente protectora de OSHA en el área </a:t>
            </a:r>
            <a:r>
              <a:rPr lang="es-ES" dirty="0" smtClean="0">
                <a:solidFill>
                  <a:srgbClr val="000000"/>
                </a:solidFill>
                <a:latin typeface="Arial" pitchFamily="34" charset="0"/>
              </a:rPr>
              <a:t>de</a:t>
            </a:r>
            <a:r>
              <a:rPr lang="es-ES" baseline="0" dirty="0" smtClean="0">
                <a:solidFill>
                  <a:srgbClr val="000000"/>
                </a:solidFill>
                <a:latin typeface="Arial" pitchFamily="34" charset="0"/>
              </a:rPr>
              <a:t> </a:t>
            </a:r>
            <a:r>
              <a:rPr lang="es-ES" dirty="0" smtClean="0">
                <a:solidFill>
                  <a:srgbClr val="000000"/>
                </a:solidFill>
                <a:latin typeface="Arial" pitchFamily="34" charset="0"/>
              </a:rPr>
              <a:t>instalación </a:t>
            </a:r>
            <a:r>
              <a:rPr lang="es-ES" dirty="0">
                <a:solidFill>
                  <a:srgbClr val="000000"/>
                </a:solidFill>
                <a:latin typeface="Arial" pitchFamily="34" charset="0"/>
              </a:rPr>
              <a:t>eléctrica, basada en los estándares </a:t>
            </a:r>
            <a:r>
              <a:rPr lang="es-ES" dirty="0" smtClean="0">
                <a:solidFill>
                  <a:srgbClr val="000000"/>
                </a:solidFill>
                <a:latin typeface="Arial" pitchFamily="34" charset="0"/>
              </a:rPr>
              <a:t>Código Nacional Eléctrico</a:t>
            </a:r>
            <a:r>
              <a:rPr lang="es-ES" baseline="0" dirty="0" smtClean="0">
                <a:solidFill>
                  <a:srgbClr val="000000"/>
                </a:solidFill>
                <a:latin typeface="Arial" pitchFamily="34" charset="0"/>
              </a:rPr>
              <a:t> (</a:t>
            </a:r>
            <a:r>
              <a:rPr lang="es-ES" dirty="0" smtClean="0">
                <a:solidFill>
                  <a:srgbClr val="000000"/>
                </a:solidFill>
                <a:latin typeface="Arial" pitchFamily="34" charset="0"/>
              </a:rPr>
              <a:t>NEC) y la  Asociación Nacional</a:t>
            </a:r>
            <a:r>
              <a:rPr lang="es-ES" baseline="0" dirty="0" smtClean="0">
                <a:solidFill>
                  <a:srgbClr val="000000"/>
                </a:solidFill>
                <a:latin typeface="Arial" pitchFamily="34" charset="0"/>
              </a:rPr>
              <a:t> de Protección contra Incendios (</a:t>
            </a:r>
            <a:r>
              <a:rPr lang="es-ES" dirty="0" smtClean="0">
                <a:solidFill>
                  <a:srgbClr val="000000"/>
                </a:solidFill>
                <a:latin typeface="Arial" pitchFamily="34" charset="0"/>
              </a:rPr>
              <a:t>NFPA 70E).  El </a:t>
            </a:r>
            <a:r>
              <a:rPr lang="es-ES" dirty="0">
                <a:solidFill>
                  <a:srgbClr val="000000"/>
                </a:solidFill>
                <a:latin typeface="Arial" pitchFamily="34" charset="0"/>
              </a:rPr>
              <a:t>estándar </a:t>
            </a:r>
            <a:r>
              <a:rPr lang="es-ES" dirty="0" smtClean="0">
                <a:solidFill>
                  <a:srgbClr val="000000"/>
                </a:solidFill>
                <a:latin typeface="Arial" pitchFamily="34" charset="0"/>
              </a:rPr>
              <a:t>final</a:t>
            </a:r>
            <a:r>
              <a:rPr lang="es-ES" baseline="0" dirty="0">
                <a:solidFill>
                  <a:srgbClr val="000000"/>
                </a:solidFill>
                <a:latin typeface="Arial" pitchFamily="34" charset="0"/>
              </a:rPr>
              <a:t> </a:t>
            </a:r>
            <a:r>
              <a:rPr lang="es-ES" baseline="0" dirty="0" smtClean="0">
                <a:solidFill>
                  <a:srgbClr val="000000"/>
                </a:solidFill>
                <a:latin typeface="Arial" pitchFamily="34" charset="0"/>
              </a:rPr>
              <a:t>contiene</a:t>
            </a:r>
            <a:r>
              <a:rPr lang="es-ES" dirty="0" smtClean="0">
                <a:solidFill>
                  <a:srgbClr val="000000"/>
                </a:solidFill>
                <a:latin typeface="Arial" pitchFamily="34" charset="0"/>
              </a:rPr>
              <a:t> </a:t>
            </a:r>
            <a:r>
              <a:rPr lang="es-ES" dirty="0">
                <a:solidFill>
                  <a:srgbClr val="000000"/>
                </a:solidFill>
                <a:latin typeface="Arial" pitchFamily="34" charset="0"/>
              </a:rPr>
              <a:t>la mayoría de los requisitos existentes para instalaciones eléctricas, con los nuevos y </a:t>
            </a:r>
            <a:r>
              <a:rPr lang="es-ES" dirty="0" smtClean="0">
                <a:solidFill>
                  <a:srgbClr val="000000"/>
                </a:solidFill>
                <a:latin typeface="Arial" pitchFamily="34" charset="0"/>
              </a:rPr>
              <a:t>revisados</a:t>
            </a:r>
            <a:r>
              <a:rPr lang="es-ES" baseline="0" dirty="0" smtClean="0">
                <a:solidFill>
                  <a:srgbClr val="000000"/>
                </a:solidFill>
                <a:latin typeface="Arial" pitchFamily="34" charset="0"/>
              </a:rPr>
              <a:t> r</a:t>
            </a:r>
            <a:r>
              <a:rPr lang="es-ES" dirty="0" smtClean="0">
                <a:solidFill>
                  <a:srgbClr val="000000"/>
                </a:solidFill>
                <a:latin typeface="Arial" pitchFamily="34" charset="0"/>
              </a:rPr>
              <a:t>equisitos sirviéndose como</a:t>
            </a:r>
            <a:r>
              <a:rPr lang="es-ES" baseline="0" dirty="0" smtClean="0">
                <a:solidFill>
                  <a:srgbClr val="000000"/>
                </a:solidFill>
                <a:latin typeface="Arial" pitchFamily="34" charset="0"/>
              </a:rPr>
              <a:t> objetivo de refinamiento</a:t>
            </a:r>
            <a:r>
              <a:rPr lang="es-ES" dirty="0" smtClean="0">
                <a:solidFill>
                  <a:srgbClr val="000000"/>
                </a:solidFill>
                <a:latin typeface="Arial" pitchFamily="34" charset="0"/>
              </a:rPr>
              <a:t>, introducir </a:t>
            </a:r>
            <a:r>
              <a:rPr lang="es-ES" dirty="0">
                <a:solidFill>
                  <a:srgbClr val="000000"/>
                </a:solidFill>
                <a:latin typeface="Arial" pitchFamily="34" charset="0"/>
              </a:rPr>
              <a:t>nuevas tecnologías junto con </a:t>
            </a:r>
            <a:r>
              <a:rPr lang="es-ES" dirty="0" smtClean="0">
                <a:solidFill>
                  <a:srgbClr val="000000"/>
                </a:solidFill>
                <a:latin typeface="Arial" pitchFamily="34" charset="0"/>
              </a:rPr>
              <a:t>otras</a:t>
            </a:r>
            <a:r>
              <a:rPr lang="es-ES" baseline="0" dirty="0" smtClean="0">
                <a:solidFill>
                  <a:srgbClr val="000000"/>
                </a:solidFill>
                <a:latin typeface="Arial" pitchFamily="34" charset="0"/>
              </a:rPr>
              <a:t> </a:t>
            </a:r>
            <a:r>
              <a:rPr lang="es-ES" dirty="0" smtClean="0">
                <a:solidFill>
                  <a:srgbClr val="000000"/>
                </a:solidFill>
                <a:latin typeface="Arial" pitchFamily="34" charset="0"/>
              </a:rPr>
              <a:t>mejoras </a:t>
            </a:r>
            <a:r>
              <a:rPr lang="es-ES" dirty="0">
                <a:solidFill>
                  <a:srgbClr val="000000"/>
                </a:solidFill>
                <a:latin typeface="Arial" pitchFamily="34" charset="0"/>
              </a:rPr>
              <a:t>en seguridad. Al cumplir con la norma final, los empleadores </a:t>
            </a:r>
            <a:r>
              <a:rPr lang="es-ES" dirty="0" smtClean="0">
                <a:solidFill>
                  <a:srgbClr val="000000"/>
                </a:solidFill>
                <a:latin typeface="Arial" pitchFamily="34" charset="0"/>
              </a:rPr>
              <a:t>podrán prevenir</a:t>
            </a:r>
            <a:r>
              <a:rPr lang="es-ES" baseline="0" dirty="0" smtClean="0">
                <a:solidFill>
                  <a:srgbClr val="000000"/>
                </a:solidFill>
                <a:latin typeface="Arial" pitchFamily="34" charset="0"/>
              </a:rPr>
              <a:t> </a:t>
            </a:r>
            <a:r>
              <a:rPr lang="es-ES" dirty="0" smtClean="0">
                <a:solidFill>
                  <a:srgbClr val="000000"/>
                </a:solidFill>
                <a:latin typeface="Arial" pitchFamily="34" charset="0"/>
              </a:rPr>
              <a:t>condiciones eléctricas</a:t>
            </a:r>
            <a:r>
              <a:rPr lang="es-ES" baseline="0" dirty="0" smtClean="0">
                <a:solidFill>
                  <a:srgbClr val="000000"/>
                </a:solidFill>
                <a:latin typeface="Arial" pitchFamily="34" charset="0"/>
              </a:rPr>
              <a:t> inseguras.</a:t>
            </a:r>
            <a:endParaRPr lang="es-ES" dirty="0">
              <a:solidFill>
                <a:srgbClr val="000000"/>
              </a:solidFill>
              <a:latin typeface="Arial" pitchFamily="34" charset="0"/>
            </a:endParaRPr>
          </a:p>
          <a:p>
            <a:endParaRPr lang="es-ES" dirty="0">
              <a:solidFill>
                <a:srgbClr val="000000"/>
              </a:solidFill>
              <a:latin typeface="Arial" pitchFamily="34" charset="0"/>
            </a:endParaRPr>
          </a:p>
          <a:p>
            <a:endParaRPr lang="es-ES" dirty="0">
              <a:solidFill>
                <a:srgbClr val="000000"/>
              </a:solidFill>
              <a:latin typeface="Arial" pitchFamily="34" charset="0"/>
            </a:endParaRPr>
          </a:p>
          <a:p>
            <a:endParaRPr lang="en-US" dirty="0">
              <a:solidFill>
                <a:srgbClr val="000000"/>
              </a:solidFill>
              <a:latin typeface="Arial" pitchFamily="34" charset="0"/>
            </a:endParaRPr>
          </a:p>
        </p:txBody>
      </p:sp>
    </p:spTree>
    <p:extLst>
      <p:ext uri="{BB962C8B-B14F-4D97-AF65-F5344CB8AC3E}">
        <p14:creationId xmlns:p14="http://schemas.microsoft.com/office/powerpoint/2010/main" val="261814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FDD603B7-CE7D-4D3C-8569-D471DA64625D}" type="datetime1">
              <a:rPr lang="en-US" smtClean="0"/>
              <a:t>3/31/2021</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smtClean="0"/>
              <a:t>Copyright 2018 NFPA 70E All Rights Reserved</a:t>
            </a:r>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03AE46D5-F5C2-466A-A152-8CD799C5A496}" type="slidenum">
              <a:rPr lang="en-US" smtClean="0"/>
              <a:t>‹#›</a:t>
            </a:fld>
            <a:endParaRPr lang="en-US"/>
          </a:p>
        </p:txBody>
      </p:sp>
    </p:spTree>
    <p:extLst>
      <p:ext uri="{BB962C8B-B14F-4D97-AF65-F5344CB8AC3E}">
        <p14:creationId xmlns:p14="http://schemas.microsoft.com/office/powerpoint/2010/main" val="3961243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AA4210-8FD1-4706-AE39-99F29B6E334A}" type="datetime1">
              <a:rPr lang="en-US" smtClean="0"/>
              <a:t>3/31/2021</a:t>
            </a:fld>
            <a:endParaRPr lang="en-US"/>
          </a:p>
        </p:txBody>
      </p:sp>
      <p:sp>
        <p:nvSpPr>
          <p:cNvPr id="5" name="Footer Placeholder 4"/>
          <p:cNvSpPr>
            <a:spLocks noGrp="1"/>
          </p:cNvSpPr>
          <p:nvPr>
            <p:ph type="ftr" sz="quarter" idx="11"/>
          </p:nvPr>
        </p:nvSpPr>
        <p:spPr/>
        <p:txBody>
          <a:bodyPr/>
          <a:lstStyle/>
          <a:p>
            <a:r>
              <a:rPr lang="en-US" smtClean="0"/>
              <a:t>Copyright 2018 NFPA 70E All Rights Reserved</a:t>
            </a:r>
            <a:endParaRPr lang="en-US"/>
          </a:p>
        </p:txBody>
      </p:sp>
      <p:sp>
        <p:nvSpPr>
          <p:cNvPr id="6" name="Slide Number Placeholder 5"/>
          <p:cNvSpPr>
            <a:spLocks noGrp="1"/>
          </p:cNvSpPr>
          <p:nvPr>
            <p:ph type="sldNum" sz="quarter" idx="12"/>
          </p:nvPr>
        </p:nvSpPr>
        <p:spPr/>
        <p:txBody>
          <a:bodyPr/>
          <a:lstStyle/>
          <a:p>
            <a:fld id="{03AE46D5-F5C2-466A-A152-8CD799C5A496}" type="slidenum">
              <a:rPr lang="en-US" smtClean="0"/>
              <a:t>‹#›</a:t>
            </a:fld>
            <a:endParaRPr lang="en-US"/>
          </a:p>
        </p:txBody>
      </p:sp>
    </p:spTree>
    <p:extLst>
      <p:ext uri="{BB962C8B-B14F-4D97-AF65-F5344CB8AC3E}">
        <p14:creationId xmlns:p14="http://schemas.microsoft.com/office/powerpoint/2010/main" val="113041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708487B2-FCDA-4E5D-8B8E-DEE669C85D1F}" type="datetime1">
              <a:rPr lang="en-US" smtClean="0"/>
              <a:t>3/31/2021</a:t>
            </a:fld>
            <a:endParaRPr lang="en-US"/>
          </a:p>
        </p:txBody>
      </p:sp>
      <p:sp>
        <p:nvSpPr>
          <p:cNvPr id="5" name="Footer Placeholder 4"/>
          <p:cNvSpPr>
            <a:spLocks noGrp="1"/>
          </p:cNvSpPr>
          <p:nvPr>
            <p:ph type="ftr" sz="quarter" idx="11"/>
          </p:nvPr>
        </p:nvSpPr>
        <p:spPr>
          <a:xfrm>
            <a:off x="774923" y="5951811"/>
            <a:ext cx="7896279" cy="365125"/>
          </a:xfrm>
        </p:spPr>
        <p:txBody>
          <a:bodyPr/>
          <a:lstStyle/>
          <a:p>
            <a:r>
              <a:rPr lang="en-US" smtClean="0"/>
              <a:t>Copyright 2018 NFPA 70E All Rights Reserved</a:t>
            </a:r>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03AE46D5-F5C2-466A-A152-8CD799C5A496}" type="slidenum">
              <a:rPr lang="en-US" smtClean="0"/>
              <a:t>‹#›</a:t>
            </a:fld>
            <a:endParaRPr lang="en-US"/>
          </a:p>
        </p:txBody>
      </p:sp>
    </p:spTree>
    <p:extLst>
      <p:ext uri="{BB962C8B-B14F-4D97-AF65-F5344CB8AC3E}">
        <p14:creationId xmlns:p14="http://schemas.microsoft.com/office/powerpoint/2010/main" val="3393409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fld id="{82097FAC-76D1-4E4E-A482-BF24FEF04C8F}" type="datetime1">
              <a:rPr lang="en-US" smtClean="0"/>
              <a:t>3/31/2021</a:t>
            </a:fld>
            <a:endParaRPr lang="en-US"/>
          </a:p>
        </p:txBody>
      </p:sp>
      <p:sp>
        <p:nvSpPr>
          <p:cNvPr id="6" name="Footer Placeholder 5"/>
          <p:cNvSpPr>
            <a:spLocks noGrp="1"/>
          </p:cNvSpPr>
          <p:nvPr>
            <p:ph type="ftr" sz="quarter" idx="11"/>
          </p:nvPr>
        </p:nvSpPr>
        <p:spPr>
          <a:xfrm>
            <a:off x="3454400" y="6248400"/>
            <a:ext cx="5283200" cy="457200"/>
          </a:xfrm>
        </p:spPr>
        <p:txBody>
          <a:bodyPr/>
          <a:lstStyle>
            <a:lvl1pPr>
              <a:defRPr/>
            </a:lvl1pPr>
          </a:lstStyle>
          <a:p>
            <a:r>
              <a:rPr lang="en-US"/>
              <a:t>Copyright 2018 NFPA 70E All Rights Reserved</a:t>
            </a: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1077260A-AC99-4810-999D-ED3BE21201C3}" type="slidenum">
              <a:rPr lang="en-US"/>
              <a:pPr/>
              <a:t>‹#›</a:t>
            </a:fld>
            <a:endParaRPr lang="en-US"/>
          </a:p>
        </p:txBody>
      </p:sp>
    </p:spTree>
    <p:extLst>
      <p:ext uri="{BB962C8B-B14F-4D97-AF65-F5344CB8AC3E}">
        <p14:creationId xmlns:p14="http://schemas.microsoft.com/office/powerpoint/2010/main" val="2594980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fld id="{67B671DD-EA1E-42F3-882C-C0C976703CB9}" type="datetime1">
              <a:rPr lang="en-US" smtClean="0"/>
              <a:t>3/31/2021</a:t>
            </a:fld>
            <a:endParaRPr lang="en-US"/>
          </a:p>
        </p:txBody>
      </p:sp>
      <p:sp>
        <p:nvSpPr>
          <p:cNvPr id="6" name="Footer Placeholder 5"/>
          <p:cNvSpPr>
            <a:spLocks noGrp="1"/>
          </p:cNvSpPr>
          <p:nvPr>
            <p:ph type="ftr" sz="quarter" idx="11"/>
          </p:nvPr>
        </p:nvSpPr>
        <p:spPr>
          <a:xfrm>
            <a:off x="3454400" y="6248400"/>
            <a:ext cx="5283200" cy="457200"/>
          </a:xfrm>
        </p:spPr>
        <p:txBody>
          <a:bodyPr/>
          <a:lstStyle>
            <a:lvl1pPr>
              <a:defRPr/>
            </a:lvl1pPr>
          </a:lstStyle>
          <a:p>
            <a:r>
              <a:rPr lang="en-US"/>
              <a:t>Copyright 2018 NFPA 70E All Rights Reserved</a:t>
            </a: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74408272-88E4-4031-826E-E047BB15C46D}" type="slidenum">
              <a:rPr lang="en-US"/>
              <a:pPr/>
              <a:t>‹#›</a:t>
            </a:fld>
            <a:endParaRPr lang="en-US"/>
          </a:p>
        </p:txBody>
      </p:sp>
    </p:spTree>
    <p:extLst>
      <p:ext uri="{BB962C8B-B14F-4D97-AF65-F5344CB8AC3E}">
        <p14:creationId xmlns:p14="http://schemas.microsoft.com/office/powerpoint/2010/main" val="3962464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62051" y="533401"/>
            <a:ext cx="10883900" cy="10906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7084" y="1905000"/>
            <a:ext cx="5304367"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24651" y="1905000"/>
            <a:ext cx="5306483"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fld id="{472ECD5B-DF72-4C9C-BCE4-5A1427DB0ADF}" type="datetime1">
              <a:rPr lang="en-US" smtClean="0"/>
              <a:t>3/31/2021</a:t>
            </a:fld>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fld id="{A5F31659-8565-42E9-9F5D-6459A9BF5D7F}" type="slidenum">
              <a:rPr lang="en-US" altLang="en-US"/>
              <a:pPr/>
              <a:t>‹#›</a:t>
            </a:fld>
            <a:endParaRPr lang="en-US" altLang="en-US"/>
          </a:p>
        </p:txBody>
      </p:sp>
    </p:spTree>
    <p:extLst>
      <p:ext uri="{BB962C8B-B14F-4D97-AF65-F5344CB8AC3E}">
        <p14:creationId xmlns:p14="http://schemas.microsoft.com/office/powerpoint/2010/main" val="4019823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9CF15F-06CB-4175-8550-03A563A2CABC}" type="datetime1">
              <a:rPr lang="en-US" smtClean="0"/>
              <a:t>3/31/2021</a:t>
            </a:fld>
            <a:endParaRPr lang="en-US"/>
          </a:p>
        </p:txBody>
      </p:sp>
      <p:sp>
        <p:nvSpPr>
          <p:cNvPr id="5" name="Footer Placeholder 4"/>
          <p:cNvSpPr>
            <a:spLocks noGrp="1"/>
          </p:cNvSpPr>
          <p:nvPr>
            <p:ph type="ftr" sz="quarter" idx="11"/>
          </p:nvPr>
        </p:nvSpPr>
        <p:spPr/>
        <p:txBody>
          <a:bodyPr/>
          <a:lstStyle/>
          <a:p>
            <a:r>
              <a:rPr lang="en-US" smtClean="0"/>
              <a:t>Copyright 2018 NFPA 70E All Rights Reserved</a:t>
            </a:r>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03AE46D5-F5C2-466A-A152-8CD799C5A496}" type="slidenum">
              <a:rPr lang="en-US" smtClean="0"/>
              <a:t>‹#›</a:t>
            </a:fld>
            <a:endParaRPr lang="en-US"/>
          </a:p>
        </p:txBody>
      </p:sp>
    </p:spTree>
    <p:extLst>
      <p:ext uri="{BB962C8B-B14F-4D97-AF65-F5344CB8AC3E}">
        <p14:creationId xmlns:p14="http://schemas.microsoft.com/office/powerpoint/2010/main" val="848759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9D492A9-A89D-4854-817C-BB79B19AB31A}" type="datetime1">
              <a:rPr lang="en-US" smtClean="0"/>
              <a:t>3/31/2021</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smtClean="0"/>
              <a:t>Copyright 2018 NFPA 70E All Rights Reserved</a:t>
            </a:r>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03AE46D5-F5C2-466A-A152-8CD799C5A496}" type="slidenum">
              <a:rPr lang="en-US" smtClean="0"/>
              <a:t>‹#›</a:t>
            </a:fld>
            <a:endParaRPr lang="en-US"/>
          </a:p>
        </p:txBody>
      </p:sp>
    </p:spTree>
    <p:extLst>
      <p:ext uri="{BB962C8B-B14F-4D97-AF65-F5344CB8AC3E}">
        <p14:creationId xmlns:p14="http://schemas.microsoft.com/office/powerpoint/2010/main" val="210708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AA3E4B-0BFB-4F48-8239-D41121D89BAB}" type="datetime1">
              <a:rPr lang="en-US" smtClean="0"/>
              <a:t>3/31/2021</a:t>
            </a:fld>
            <a:endParaRPr lang="en-US"/>
          </a:p>
        </p:txBody>
      </p:sp>
      <p:sp>
        <p:nvSpPr>
          <p:cNvPr id="6" name="Footer Placeholder 5"/>
          <p:cNvSpPr>
            <a:spLocks noGrp="1"/>
          </p:cNvSpPr>
          <p:nvPr>
            <p:ph type="ftr" sz="quarter" idx="11"/>
          </p:nvPr>
        </p:nvSpPr>
        <p:spPr/>
        <p:txBody>
          <a:bodyPr/>
          <a:lstStyle/>
          <a:p>
            <a:r>
              <a:rPr lang="en-US" smtClean="0"/>
              <a:t>Copyright 2018 NFPA 70E All Rights Reserved</a:t>
            </a:r>
            <a:endParaRPr lang="en-US"/>
          </a:p>
        </p:txBody>
      </p:sp>
      <p:sp>
        <p:nvSpPr>
          <p:cNvPr id="7" name="Slide Number Placeholder 6"/>
          <p:cNvSpPr>
            <a:spLocks noGrp="1"/>
          </p:cNvSpPr>
          <p:nvPr>
            <p:ph type="sldNum" sz="quarter" idx="12"/>
          </p:nvPr>
        </p:nvSpPr>
        <p:spPr/>
        <p:txBody>
          <a:bodyPr/>
          <a:lstStyle/>
          <a:p>
            <a:fld id="{03AE46D5-F5C2-466A-A152-8CD799C5A496}" type="slidenum">
              <a:rPr lang="en-US" smtClean="0"/>
              <a:t>‹#›</a:t>
            </a:fld>
            <a:endParaRPr lang="en-US"/>
          </a:p>
        </p:txBody>
      </p:sp>
    </p:spTree>
    <p:extLst>
      <p:ext uri="{BB962C8B-B14F-4D97-AF65-F5344CB8AC3E}">
        <p14:creationId xmlns:p14="http://schemas.microsoft.com/office/powerpoint/2010/main" val="1796843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8600FE4-BCC7-45C6-94F3-3D8928B2730C}" type="datetime1">
              <a:rPr lang="en-US" smtClean="0"/>
              <a:t>3/31/2021</a:t>
            </a:fld>
            <a:endParaRPr lang="en-US"/>
          </a:p>
        </p:txBody>
      </p:sp>
      <p:sp>
        <p:nvSpPr>
          <p:cNvPr id="8" name="Footer Placeholder 7"/>
          <p:cNvSpPr>
            <a:spLocks noGrp="1"/>
          </p:cNvSpPr>
          <p:nvPr>
            <p:ph type="ftr" sz="quarter" idx="11"/>
          </p:nvPr>
        </p:nvSpPr>
        <p:spPr/>
        <p:txBody>
          <a:bodyPr/>
          <a:lstStyle/>
          <a:p>
            <a:r>
              <a:rPr lang="en-US" smtClean="0"/>
              <a:t>Copyright 2018 NFPA 70E All Rights Reserved</a:t>
            </a:r>
            <a:endParaRPr lang="en-US"/>
          </a:p>
        </p:txBody>
      </p:sp>
      <p:sp>
        <p:nvSpPr>
          <p:cNvPr id="9" name="Slide Number Placeholder 8"/>
          <p:cNvSpPr>
            <a:spLocks noGrp="1"/>
          </p:cNvSpPr>
          <p:nvPr>
            <p:ph type="sldNum" sz="quarter" idx="12"/>
          </p:nvPr>
        </p:nvSpPr>
        <p:spPr/>
        <p:txBody>
          <a:bodyPr/>
          <a:lstStyle/>
          <a:p>
            <a:fld id="{03AE46D5-F5C2-466A-A152-8CD799C5A496}" type="slidenum">
              <a:rPr lang="en-US" smtClean="0"/>
              <a:t>‹#›</a:t>
            </a:fld>
            <a:endParaRPr lang="en-US"/>
          </a:p>
        </p:txBody>
      </p:sp>
    </p:spTree>
    <p:extLst>
      <p:ext uri="{BB962C8B-B14F-4D97-AF65-F5344CB8AC3E}">
        <p14:creationId xmlns:p14="http://schemas.microsoft.com/office/powerpoint/2010/main" val="1875330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AA53D4F-5562-4EE1-8A86-C0C0C9F59EF7}" type="datetime1">
              <a:rPr lang="en-US" smtClean="0"/>
              <a:t>3/31/2021</a:t>
            </a:fld>
            <a:endParaRPr lang="en-US"/>
          </a:p>
        </p:txBody>
      </p:sp>
      <p:sp>
        <p:nvSpPr>
          <p:cNvPr id="4" name="Footer Placeholder 3"/>
          <p:cNvSpPr>
            <a:spLocks noGrp="1"/>
          </p:cNvSpPr>
          <p:nvPr>
            <p:ph type="ftr" sz="quarter" idx="11"/>
          </p:nvPr>
        </p:nvSpPr>
        <p:spPr/>
        <p:txBody>
          <a:bodyPr/>
          <a:lstStyle/>
          <a:p>
            <a:r>
              <a:rPr lang="en-US" smtClean="0"/>
              <a:t>Copyright 2018 NFPA 70E All Rights Reserved</a:t>
            </a:r>
            <a:endParaRPr lang="en-US"/>
          </a:p>
        </p:txBody>
      </p:sp>
      <p:sp>
        <p:nvSpPr>
          <p:cNvPr id="5" name="Slide Number Placeholder 4"/>
          <p:cNvSpPr>
            <a:spLocks noGrp="1"/>
          </p:cNvSpPr>
          <p:nvPr>
            <p:ph type="sldNum" sz="quarter" idx="12"/>
          </p:nvPr>
        </p:nvSpPr>
        <p:spPr/>
        <p:txBody>
          <a:bodyPr/>
          <a:lstStyle/>
          <a:p>
            <a:fld id="{03AE46D5-F5C2-466A-A152-8CD799C5A496}" type="slidenum">
              <a:rPr lang="en-US" smtClean="0"/>
              <a:t>‹#›</a:t>
            </a:fld>
            <a:endParaRPr lang="en-US"/>
          </a:p>
        </p:txBody>
      </p:sp>
    </p:spTree>
    <p:extLst>
      <p:ext uri="{BB962C8B-B14F-4D97-AF65-F5344CB8AC3E}">
        <p14:creationId xmlns:p14="http://schemas.microsoft.com/office/powerpoint/2010/main" val="227443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439DDC-D21B-4EA4-8FA5-2EEADE351241}" type="datetime1">
              <a:rPr lang="en-US" smtClean="0"/>
              <a:t>3/31/2021</a:t>
            </a:fld>
            <a:endParaRPr lang="en-US"/>
          </a:p>
        </p:txBody>
      </p:sp>
      <p:sp>
        <p:nvSpPr>
          <p:cNvPr id="3" name="Footer Placeholder 2"/>
          <p:cNvSpPr>
            <a:spLocks noGrp="1"/>
          </p:cNvSpPr>
          <p:nvPr>
            <p:ph type="ftr" sz="quarter" idx="11"/>
          </p:nvPr>
        </p:nvSpPr>
        <p:spPr/>
        <p:txBody>
          <a:bodyPr/>
          <a:lstStyle/>
          <a:p>
            <a:r>
              <a:rPr lang="en-US" smtClean="0"/>
              <a:t>Copyright 2018 NFPA 70E All Rights Reserved</a:t>
            </a:r>
            <a:endParaRPr lang="en-US"/>
          </a:p>
        </p:txBody>
      </p:sp>
      <p:sp>
        <p:nvSpPr>
          <p:cNvPr id="4" name="Slide Number Placeholder 3"/>
          <p:cNvSpPr>
            <a:spLocks noGrp="1"/>
          </p:cNvSpPr>
          <p:nvPr>
            <p:ph type="sldNum" sz="quarter" idx="12"/>
          </p:nvPr>
        </p:nvSpPr>
        <p:spPr/>
        <p:txBody>
          <a:bodyPr/>
          <a:lstStyle/>
          <a:p>
            <a:fld id="{03AE46D5-F5C2-466A-A152-8CD799C5A496}" type="slidenum">
              <a:rPr lang="en-US" smtClean="0"/>
              <a:t>‹#›</a:t>
            </a:fld>
            <a:endParaRPr lang="en-US"/>
          </a:p>
        </p:txBody>
      </p:sp>
    </p:spTree>
    <p:extLst>
      <p:ext uri="{BB962C8B-B14F-4D97-AF65-F5344CB8AC3E}">
        <p14:creationId xmlns:p14="http://schemas.microsoft.com/office/powerpoint/2010/main" val="1965897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398E3D53-CA54-4437-9682-8256BCB0B507}" type="datetime1">
              <a:rPr lang="en-US" smtClean="0"/>
              <a:t>3/31/2021</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smtClean="0"/>
              <a:t>Copyright 2018 NFPA 70E All Rights Reserved</a:t>
            </a:r>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03AE46D5-F5C2-466A-A152-8CD799C5A496}" type="slidenum">
              <a:rPr lang="en-US" smtClean="0"/>
              <a:t>‹#›</a:t>
            </a:fld>
            <a:endParaRPr lang="en-US"/>
          </a:p>
        </p:txBody>
      </p:sp>
    </p:spTree>
    <p:extLst>
      <p:ext uri="{BB962C8B-B14F-4D97-AF65-F5344CB8AC3E}">
        <p14:creationId xmlns:p14="http://schemas.microsoft.com/office/powerpoint/2010/main" val="2263504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E7D604E-487C-422F-8271-3EA99BAA58D7}" type="datetime1">
              <a:rPr lang="en-US" smtClean="0"/>
              <a:t>3/31/2021</a:t>
            </a:fld>
            <a:endParaRPr lang="en-US"/>
          </a:p>
        </p:txBody>
      </p:sp>
      <p:sp>
        <p:nvSpPr>
          <p:cNvPr id="6" name="Footer Placeholder 5"/>
          <p:cNvSpPr>
            <a:spLocks noGrp="1"/>
          </p:cNvSpPr>
          <p:nvPr>
            <p:ph type="ftr" sz="quarter" idx="11"/>
          </p:nvPr>
        </p:nvSpPr>
        <p:spPr/>
        <p:txBody>
          <a:bodyPr/>
          <a:lstStyle/>
          <a:p>
            <a:r>
              <a:rPr lang="en-US" smtClean="0"/>
              <a:t>Copyright 2018 NFPA 70E All Rights Reserved</a:t>
            </a:r>
            <a:endParaRPr lang="en-US"/>
          </a:p>
        </p:txBody>
      </p:sp>
      <p:sp>
        <p:nvSpPr>
          <p:cNvPr id="7" name="Slide Number Placeholder 6"/>
          <p:cNvSpPr>
            <a:spLocks noGrp="1"/>
          </p:cNvSpPr>
          <p:nvPr>
            <p:ph type="sldNum" sz="quarter" idx="12"/>
          </p:nvPr>
        </p:nvSpPr>
        <p:spPr/>
        <p:txBody>
          <a:bodyPr/>
          <a:lstStyle/>
          <a:p>
            <a:fld id="{03AE46D5-F5C2-466A-A152-8CD799C5A496}" type="slidenum">
              <a:rPr lang="en-US" smtClean="0"/>
              <a:t>‹#›</a:t>
            </a:fld>
            <a:endParaRPr lang="en-US"/>
          </a:p>
        </p:txBody>
      </p:sp>
    </p:spTree>
    <p:extLst>
      <p:ext uri="{BB962C8B-B14F-4D97-AF65-F5344CB8AC3E}">
        <p14:creationId xmlns:p14="http://schemas.microsoft.com/office/powerpoint/2010/main" val="62061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61D06A0A-4C90-4FBA-98CA-7D81520438D4}" type="datetime1">
              <a:rPr lang="en-US" smtClean="0"/>
              <a:t>3/31/2021</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smtClean="0"/>
              <a:t>Copyright 2018 NFPA 70E All Rights Reserved</a:t>
            </a:r>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03AE46D5-F5C2-466A-A152-8CD799C5A496}"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8887499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whistleblowers.gov/"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Seguridad </a:t>
            </a:r>
            <a:r>
              <a:rPr lang="es-ES" dirty="0" smtClean="0"/>
              <a:t>Eléctrica </a:t>
            </a:r>
            <a:r>
              <a:rPr lang="es-ES" dirty="0"/>
              <a:t>G</a:t>
            </a:r>
            <a:r>
              <a:rPr lang="es-ES" dirty="0" smtClean="0"/>
              <a:t>eneral </a:t>
            </a:r>
            <a:r>
              <a:rPr lang="es-ES" dirty="0"/>
              <a:t>y </a:t>
            </a:r>
            <a:r>
              <a:rPr lang="es-ES" dirty="0" smtClean="0"/>
              <a:t>Reconocimiento </a:t>
            </a:r>
            <a:r>
              <a:rPr lang="es-ES" dirty="0"/>
              <a:t>de </a:t>
            </a:r>
            <a:r>
              <a:rPr lang="es-ES" dirty="0" smtClean="0"/>
              <a:t>Peligros</a:t>
            </a:r>
            <a:endParaRPr lang="en-US" dirty="0"/>
          </a:p>
        </p:txBody>
      </p:sp>
      <p:sp>
        <p:nvSpPr>
          <p:cNvPr id="4" name="Slide Number Placeholder 3"/>
          <p:cNvSpPr>
            <a:spLocks noGrp="1"/>
          </p:cNvSpPr>
          <p:nvPr>
            <p:ph type="sldNum" sz="quarter" idx="12"/>
          </p:nvPr>
        </p:nvSpPr>
        <p:spPr/>
        <p:txBody>
          <a:bodyPr/>
          <a:lstStyle/>
          <a:p>
            <a:fld id="{03AE46D5-F5C2-466A-A152-8CD799C5A496}" type="slidenum">
              <a:rPr lang="en-US" smtClean="0"/>
              <a:t>1</a:t>
            </a:fld>
            <a:endParaRPr lang="en-US"/>
          </a:p>
        </p:txBody>
      </p:sp>
    </p:spTree>
    <p:extLst>
      <p:ext uri="{BB962C8B-B14F-4D97-AF65-F5344CB8AC3E}">
        <p14:creationId xmlns:p14="http://schemas.microsoft.com/office/powerpoint/2010/main" val="3924197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81192" y="702156"/>
            <a:ext cx="11029616" cy="643168"/>
          </a:xfrm>
        </p:spPr>
        <p:txBody>
          <a:bodyPr/>
          <a:lstStyle/>
          <a:p>
            <a:pPr algn="ctr"/>
            <a:r>
              <a:rPr lang="en-US" dirty="0" err="1" smtClean="0"/>
              <a:t>Introduccíon</a:t>
            </a:r>
            <a:endParaRPr lang="en-US" dirty="0"/>
          </a:p>
        </p:txBody>
      </p:sp>
      <p:sp>
        <p:nvSpPr>
          <p:cNvPr id="6" name="Content Placeholder 2"/>
          <p:cNvSpPr>
            <a:spLocks noGrp="1"/>
          </p:cNvSpPr>
          <p:nvPr>
            <p:ph idx="1"/>
          </p:nvPr>
        </p:nvSpPr>
        <p:spPr/>
        <p:txBody>
          <a:bodyPr>
            <a:normAutofit/>
          </a:bodyPr>
          <a:lstStyle/>
          <a:p>
            <a:pPr marL="0" indent="0">
              <a:buNone/>
            </a:pPr>
            <a:r>
              <a:rPr lang="en-US" sz="2800" dirty="0" err="1" smtClean="0"/>
              <a:t>Objetivos</a:t>
            </a:r>
            <a:r>
              <a:rPr lang="en-US" sz="2800" dirty="0" smtClean="0"/>
              <a:t> de </a:t>
            </a:r>
            <a:r>
              <a:rPr lang="en-US" sz="2800" dirty="0" err="1" smtClean="0"/>
              <a:t>esta</a:t>
            </a:r>
            <a:r>
              <a:rPr lang="en-US" sz="2800" dirty="0" smtClean="0"/>
              <a:t> </a:t>
            </a:r>
            <a:r>
              <a:rPr lang="en-US" sz="2800" dirty="0" err="1" smtClean="0"/>
              <a:t>lección</a:t>
            </a:r>
            <a:r>
              <a:rPr lang="en-US" sz="2800" dirty="0" smtClean="0"/>
              <a:t>:</a:t>
            </a:r>
            <a:endParaRPr lang="en-US" sz="2800" dirty="0"/>
          </a:p>
          <a:p>
            <a:pPr marL="971550" lvl="1" indent="-514350">
              <a:buFont typeface="+mj-lt"/>
              <a:buAutoNum type="arabicPeriod"/>
            </a:pPr>
            <a:r>
              <a:rPr lang="es-ES" sz="2800" dirty="0" smtClean="0"/>
              <a:t>Comprender y describir lo peligros de la electricidad</a:t>
            </a:r>
            <a:endParaRPr lang="en-US" sz="2800" dirty="0"/>
          </a:p>
          <a:p>
            <a:pPr marL="971550" lvl="1" indent="-514350">
              <a:buFont typeface="+mj-lt"/>
              <a:buAutoNum type="arabicPeriod"/>
            </a:pPr>
            <a:r>
              <a:rPr lang="en-US" sz="2800" dirty="0" err="1" smtClean="0"/>
              <a:t>Describir</a:t>
            </a:r>
            <a:r>
              <a:rPr lang="en-US" sz="2800" dirty="0" smtClean="0"/>
              <a:t> e </a:t>
            </a:r>
            <a:r>
              <a:rPr lang="en-US" sz="2800" dirty="0" err="1" smtClean="0"/>
              <a:t>identificar</a:t>
            </a:r>
            <a:r>
              <a:rPr lang="en-US" sz="2800" dirty="0" smtClean="0"/>
              <a:t> </a:t>
            </a:r>
            <a:r>
              <a:rPr lang="en-US" sz="2800" dirty="0" err="1" smtClean="0"/>
              <a:t>los</a:t>
            </a:r>
            <a:r>
              <a:rPr lang="en-US" sz="2800" dirty="0" smtClean="0"/>
              <a:t> </a:t>
            </a:r>
            <a:r>
              <a:rPr lang="en-US" sz="2800" dirty="0" err="1" smtClean="0"/>
              <a:t>varios</a:t>
            </a:r>
            <a:r>
              <a:rPr lang="en-US" sz="2800" dirty="0" smtClean="0"/>
              <a:t> </a:t>
            </a:r>
            <a:r>
              <a:rPr lang="en-US" sz="2800" dirty="0" err="1" smtClean="0"/>
              <a:t>tipos</a:t>
            </a:r>
            <a:r>
              <a:rPr lang="en-US" sz="2800" dirty="0" smtClean="0"/>
              <a:t> de </a:t>
            </a:r>
            <a:r>
              <a:rPr lang="en-US" sz="2800" dirty="0" err="1" smtClean="0"/>
              <a:t>peligros</a:t>
            </a:r>
            <a:r>
              <a:rPr lang="en-US" sz="2800" dirty="0" smtClean="0"/>
              <a:t> de la </a:t>
            </a:r>
            <a:r>
              <a:rPr lang="en-US" sz="2800" dirty="0" err="1" smtClean="0"/>
              <a:t>electricidad</a:t>
            </a:r>
            <a:endParaRPr lang="en-US" sz="2800" dirty="0"/>
          </a:p>
          <a:p>
            <a:pPr marL="457200" lvl="1" indent="0">
              <a:buNone/>
            </a:pPr>
            <a:endParaRPr lang="en-US" sz="2800" dirty="0"/>
          </a:p>
        </p:txBody>
      </p:sp>
    </p:spTree>
    <p:extLst>
      <p:ext uri="{BB962C8B-B14F-4D97-AF65-F5344CB8AC3E}">
        <p14:creationId xmlns:p14="http://schemas.microsoft.com/office/powerpoint/2010/main" val="138117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057400" y="381000"/>
            <a:ext cx="7772400" cy="914400"/>
          </a:xfrm>
        </p:spPr>
        <p:txBody>
          <a:bodyPr/>
          <a:lstStyle/>
          <a:p>
            <a:pPr algn="ctr"/>
            <a:r>
              <a:rPr lang="en-US" dirty="0" err="1"/>
              <a:t>Electricidad</a:t>
            </a:r>
            <a:r>
              <a:rPr lang="en-US" dirty="0"/>
              <a:t> - Los </a:t>
            </a:r>
            <a:r>
              <a:rPr lang="en-US" dirty="0" err="1"/>
              <a:t>peligros</a:t>
            </a:r>
            <a:endParaRPr lang="en-US" dirty="0"/>
          </a:p>
        </p:txBody>
      </p:sp>
      <p:sp>
        <p:nvSpPr>
          <p:cNvPr id="49155" name="Rectangle 3"/>
          <p:cNvSpPr>
            <a:spLocks noGrp="1" noChangeArrowheads="1"/>
          </p:cNvSpPr>
          <p:nvPr>
            <p:ph idx="1"/>
          </p:nvPr>
        </p:nvSpPr>
        <p:spPr>
          <a:xfrm>
            <a:off x="956441" y="1954924"/>
            <a:ext cx="4424855" cy="3988676"/>
          </a:xfrm>
        </p:spPr>
        <p:txBody>
          <a:bodyPr>
            <a:normAutofit lnSpcReduction="10000"/>
          </a:bodyPr>
          <a:lstStyle/>
          <a:p>
            <a:pPr marL="0" indent="0">
              <a:spcBef>
                <a:spcPct val="40000"/>
              </a:spcBef>
              <a:buNone/>
            </a:pPr>
            <a:endParaRPr lang="es-ES" sz="2400" dirty="0"/>
          </a:p>
          <a:p>
            <a:pPr>
              <a:spcBef>
                <a:spcPct val="40000"/>
              </a:spcBef>
            </a:pPr>
            <a:r>
              <a:rPr lang="es-ES" sz="2400" dirty="0" smtClean="0"/>
              <a:t>Toma poquita </a:t>
            </a:r>
            <a:r>
              <a:rPr lang="es-ES" sz="2400" dirty="0"/>
              <a:t>electricidad para causar daño</a:t>
            </a:r>
          </a:p>
          <a:p>
            <a:pPr>
              <a:spcBef>
                <a:spcPct val="40000"/>
              </a:spcBef>
            </a:pPr>
            <a:r>
              <a:rPr lang="es-ES" sz="2400" dirty="0"/>
              <a:t>Riesgo significativo de causar </a:t>
            </a:r>
            <a:r>
              <a:rPr lang="es-ES" sz="2400" dirty="0" smtClean="0"/>
              <a:t>incendios.</a:t>
            </a:r>
          </a:p>
          <a:p>
            <a:pPr>
              <a:spcBef>
                <a:spcPct val="40000"/>
              </a:spcBef>
            </a:pPr>
            <a:r>
              <a:rPr lang="es-ES" sz="2400" dirty="0" smtClean="0"/>
              <a:t>Según el Departamento de Estadísticas Laborales de EEUU (USBLS), hubieron 156 electrocuciones en 2014.</a:t>
            </a:r>
            <a:endParaRPr lang="en-US" sz="2400" dirty="0"/>
          </a:p>
        </p:txBody>
      </p:sp>
      <p:sp>
        <p:nvSpPr>
          <p:cNvPr id="7" name="Slide Number Placeholder 5"/>
          <p:cNvSpPr>
            <a:spLocks noGrp="1"/>
          </p:cNvSpPr>
          <p:nvPr>
            <p:ph type="sldNum" sz="quarter" idx="12"/>
          </p:nvPr>
        </p:nvSpPr>
        <p:spPr>
          <a:xfrm>
            <a:off x="8610599" y="6356350"/>
            <a:ext cx="3338593" cy="292423"/>
          </a:xfrm>
        </p:spPr>
        <p:txBody>
          <a:bodyPr/>
          <a:lstStyle/>
          <a:p>
            <a:fld id="{F85DE1A9-14C4-4E31-982F-338F5CC69374}" type="slidenum">
              <a:rPr lang="en-US"/>
              <a:pPr/>
              <a:t>11</a:t>
            </a:fld>
            <a:endParaRPr lang="en-US" dirty="0"/>
          </a:p>
        </p:txBody>
      </p:sp>
      <p:pic>
        <p:nvPicPr>
          <p:cNvPr id="2" name="Picture 1" title="Foto - Electricidad - los peligro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3720" y="1747345"/>
            <a:ext cx="4572000" cy="4191000"/>
          </a:xfrm>
          <a:prstGeom prst="rect">
            <a:avLst/>
          </a:prstGeom>
        </p:spPr>
      </p:pic>
    </p:spTree>
    <p:extLst>
      <p:ext uri="{BB962C8B-B14F-4D97-AF65-F5344CB8AC3E}">
        <p14:creationId xmlns:p14="http://schemas.microsoft.com/office/powerpoint/2010/main" val="3700605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gn="ctr">
              <a:defRPr/>
            </a:pPr>
            <a:r>
              <a:rPr lang="en-US" sz="3000" b="1" dirty="0" err="1" smtClean="0"/>
              <a:t>Peligros</a:t>
            </a:r>
            <a:r>
              <a:rPr lang="en-US" sz="3000" b="1" dirty="0" smtClean="0"/>
              <a:t> De </a:t>
            </a:r>
            <a:r>
              <a:rPr lang="en-US" sz="3000" b="1" dirty="0" err="1" smtClean="0"/>
              <a:t>Electricidad</a:t>
            </a:r>
            <a:endParaRPr lang="en-US" sz="3000" b="1" dirty="0"/>
          </a:p>
        </p:txBody>
      </p:sp>
      <p:sp>
        <p:nvSpPr>
          <p:cNvPr id="69635" name="Rectangle 3"/>
          <p:cNvSpPr>
            <a:spLocks noGrp="1" noChangeArrowheads="1"/>
          </p:cNvSpPr>
          <p:nvPr>
            <p:ph idx="1"/>
          </p:nvPr>
        </p:nvSpPr>
        <p:spPr>
          <a:xfrm>
            <a:off x="838200" y="1933903"/>
            <a:ext cx="10515600" cy="4243060"/>
          </a:xfrm>
        </p:spPr>
        <p:txBody>
          <a:bodyPr>
            <a:normAutofit/>
          </a:bodyPr>
          <a:lstStyle/>
          <a:p>
            <a:pPr defTabSz="457200">
              <a:lnSpc>
                <a:spcPts val="2800"/>
              </a:lnSpc>
              <a:spcBef>
                <a:spcPct val="0"/>
              </a:spcBef>
              <a:buFontTx/>
              <a:buChar char="•"/>
              <a:defRPr/>
            </a:pPr>
            <a:endParaRPr lang="en-US" sz="2400" dirty="0"/>
          </a:p>
          <a:p>
            <a:pPr algn="ctr" defTabSz="457200">
              <a:lnSpc>
                <a:spcPts val="2800"/>
              </a:lnSpc>
              <a:spcBef>
                <a:spcPct val="0"/>
              </a:spcBef>
              <a:buNone/>
              <a:defRPr/>
            </a:pPr>
            <a:endParaRPr lang="en-US" dirty="0"/>
          </a:p>
          <a:p>
            <a:pPr algn="ctr" defTabSz="457200">
              <a:lnSpc>
                <a:spcPts val="2000"/>
              </a:lnSpc>
              <a:spcBef>
                <a:spcPct val="0"/>
              </a:spcBef>
              <a:buNone/>
              <a:defRPr/>
            </a:pPr>
            <a:r>
              <a:rPr lang="en-US" dirty="0"/>
              <a:t>CHOQUE</a:t>
            </a:r>
          </a:p>
          <a:p>
            <a:pPr algn="ctr" defTabSz="457200">
              <a:lnSpc>
                <a:spcPts val="2000"/>
              </a:lnSpc>
              <a:spcBef>
                <a:spcPct val="0"/>
              </a:spcBef>
              <a:buNone/>
              <a:defRPr/>
            </a:pPr>
            <a:endParaRPr lang="en-US" dirty="0"/>
          </a:p>
          <a:p>
            <a:pPr algn="ctr" defTabSz="457200">
              <a:lnSpc>
                <a:spcPts val="2000"/>
              </a:lnSpc>
              <a:spcBef>
                <a:spcPct val="0"/>
              </a:spcBef>
              <a:buNone/>
              <a:defRPr/>
            </a:pPr>
            <a:r>
              <a:rPr lang="en-US" dirty="0"/>
              <a:t>ARCO</a:t>
            </a:r>
          </a:p>
          <a:p>
            <a:pPr algn="ctr" defTabSz="457200">
              <a:lnSpc>
                <a:spcPts val="2000"/>
              </a:lnSpc>
              <a:spcBef>
                <a:spcPct val="0"/>
              </a:spcBef>
              <a:buNone/>
              <a:defRPr/>
            </a:pPr>
            <a:endParaRPr lang="en-US" dirty="0"/>
          </a:p>
          <a:p>
            <a:pPr algn="ctr" defTabSz="457200">
              <a:lnSpc>
                <a:spcPts val="2000"/>
              </a:lnSpc>
              <a:spcBef>
                <a:spcPct val="0"/>
              </a:spcBef>
              <a:buNone/>
              <a:defRPr/>
            </a:pPr>
            <a:r>
              <a:rPr lang="en-US" dirty="0"/>
              <a:t>QUEMADURAS</a:t>
            </a:r>
          </a:p>
          <a:p>
            <a:pPr algn="ctr" defTabSz="457200">
              <a:lnSpc>
                <a:spcPts val="2000"/>
              </a:lnSpc>
              <a:spcBef>
                <a:spcPct val="0"/>
              </a:spcBef>
              <a:buNone/>
              <a:defRPr/>
            </a:pPr>
            <a:endParaRPr lang="en-US" dirty="0"/>
          </a:p>
          <a:p>
            <a:pPr algn="ctr" defTabSz="457200">
              <a:lnSpc>
                <a:spcPts val="2000"/>
              </a:lnSpc>
              <a:spcBef>
                <a:spcPct val="0"/>
              </a:spcBef>
              <a:buNone/>
              <a:defRPr/>
            </a:pPr>
            <a:r>
              <a:rPr lang="en-US" dirty="0"/>
              <a:t>EXPLOSIÓN</a:t>
            </a:r>
          </a:p>
          <a:p>
            <a:pPr algn="ctr" defTabSz="457200">
              <a:lnSpc>
                <a:spcPts val="2000"/>
              </a:lnSpc>
              <a:spcBef>
                <a:spcPct val="0"/>
              </a:spcBef>
              <a:buNone/>
              <a:defRPr/>
            </a:pPr>
            <a:endParaRPr lang="en-US" dirty="0"/>
          </a:p>
          <a:p>
            <a:pPr algn="ctr" defTabSz="457200">
              <a:lnSpc>
                <a:spcPts val="2000"/>
              </a:lnSpc>
              <a:spcBef>
                <a:spcPct val="0"/>
              </a:spcBef>
              <a:buNone/>
              <a:defRPr/>
            </a:pPr>
            <a:r>
              <a:rPr lang="en-US" dirty="0"/>
              <a:t>CAÍDAS</a:t>
            </a:r>
          </a:p>
          <a:p>
            <a:pPr algn="ctr" defTabSz="457200">
              <a:lnSpc>
                <a:spcPts val="2800"/>
              </a:lnSpc>
              <a:spcBef>
                <a:spcPct val="0"/>
              </a:spcBef>
              <a:buNone/>
              <a:defRPr/>
            </a:pPr>
            <a:endParaRPr lang="en-US" dirty="0"/>
          </a:p>
          <a:p>
            <a:pPr algn="ctr" defTabSz="457200">
              <a:lnSpc>
                <a:spcPts val="2800"/>
              </a:lnSpc>
              <a:spcBef>
                <a:spcPct val="0"/>
              </a:spcBef>
              <a:buNone/>
              <a:defRPr/>
            </a:pPr>
            <a:endParaRPr lang="en-US" dirty="0"/>
          </a:p>
        </p:txBody>
      </p:sp>
      <p:sp>
        <p:nvSpPr>
          <p:cNvPr id="2" name="Slide Number Placeholder 1"/>
          <p:cNvSpPr>
            <a:spLocks noGrp="1"/>
          </p:cNvSpPr>
          <p:nvPr>
            <p:ph type="sldNum" sz="quarter" idx="12"/>
          </p:nvPr>
        </p:nvSpPr>
        <p:spPr/>
        <p:txBody>
          <a:bodyPr/>
          <a:lstStyle/>
          <a:p>
            <a:fld id="{03AE46D5-F5C2-466A-A152-8CD799C5A496}" type="slidenum">
              <a:rPr lang="en-US" smtClean="0"/>
              <a:t>12</a:t>
            </a:fld>
            <a:endParaRPr lang="en-US"/>
          </a:p>
        </p:txBody>
      </p:sp>
    </p:spTree>
    <p:extLst>
      <p:ext uri="{BB962C8B-B14F-4D97-AF65-F5344CB8AC3E}">
        <p14:creationId xmlns:p14="http://schemas.microsoft.com/office/powerpoint/2010/main" val="11844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839788" y="365125"/>
            <a:ext cx="10515600" cy="1325563"/>
          </a:xfrm>
        </p:spPr>
        <p:txBody>
          <a:bodyPr/>
          <a:lstStyle/>
          <a:p>
            <a:pPr algn="ctr" eaLnBrk="1" hangingPunct="1">
              <a:defRPr/>
            </a:pPr>
            <a:r>
              <a:rPr lang="en-US" dirty="0" smtClean="0"/>
              <a:t>CHOQUE 1.1</a:t>
            </a:r>
          </a:p>
        </p:txBody>
      </p:sp>
      <p:pic>
        <p:nvPicPr>
          <p:cNvPr id="7" name="Content Placeholder 7" title="Man being electrocu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02559" y="2359025"/>
            <a:ext cx="2857500" cy="2514600"/>
          </a:xfrm>
          <a:prstGeom prst="rect">
            <a:avLst/>
          </a:prstGeom>
          <a:ln w="19050" cap="sq">
            <a:solidFill>
              <a:srgbClr val="000000"/>
            </a:solidFill>
            <a:prstDash val="solid"/>
            <a:miter lim="800000"/>
          </a:ln>
          <a:effectLst/>
        </p:spPr>
      </p:pic>
      <p:pic>
        <p:nvPicPr>
          <p:cNvPr id="8" name="Content Placeholder 12" title="Electric hazard man"/>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1755227" y="2852519"/>
            <a:ext cx="1495425" cy="1590675"/>
          </a:xfrm>
          <a:prstGeom prst="rect">
            <a:avLst/>
          </a:prstGeom>
          <a:ln w="19050" cap="sq">
            <a:solidFill>
              <a:srgbClr val="000000"/>
            </a:solidFill>
            <a:prstDash val="solid"/>
            <a:miter lim="800000"/>
          </a:ln>
          <a:effectLst/>
        </p:spPr>
      </p:pic>
      <p:sp>
        <p:nvSpPr>
          <p:cNvPr id="6" name="TextBox 5"/>
          <p:cNvSpPr txBox="1"/>
          <p:nvPr/>
        </p:nvSpPr>
        <p:spPr>
          <a:xfrm rot="10800000" flipH="1" flipV="1">
            <a:off x="3279228" y="5032091"/>
            <a:ext cx="6285186" cy="923330"/>
          </a:xfrm>
          <a:prstGeom prst="rect">
            <a:avLst/>
          </a:prstGeom>
          <a:noFill/>
        </p:spPr>
        <p:txBody>
          <a:bodyPr wrap="square" rtlCol="0">
            <a:spAutoFit/>
          </a:bodyPr>
          <a:lstStyle/>
          <a:p>
            <a:r>
              <a:rPr lang="en-US" dirty="0" err="1" smtClean="0"/>
              <a:t>Lesiones</a:t>
            </a:r>
            <a:r>
              <a:rPr lang="en-US" dirty="0" smtClean="0"/>
              <a:t> graves o </a:t>
            </a:r>
            <a:r>
              <a:rPr lang="en-US" dirty="0" err="1" smtClean="0"/>
              <a:t>muerte</a:t>
            </a:r>
            <a:r>
              <a:rPr lang="en-US" dirty="0" smtClean="0"/>
              <a:t> </a:t>
            </a:r>
            <a:r>
              <a:rPr lang="en-US" dirty="0" err="1" smtClean="0"/>
              <a:t>pueden</a:t>
            </a:r>
            <a:r>
              <a:rPr lang="en-US" dirty="0"/>
              <a:t> </a:t>
            </a:r>
            <a:r>
              <a:rPr lang="en-US" dirty="0" err="1" smtClean="0"/>
              <a:t>ser</a:t>
            </a:r>
            <a:r>
              <a:rPr lang="en-US" dirty="0" smtClean="0"/>
              <a:t> </a:t>
            </a:r>
            <a:r>
              <a:rPr lang="en-US" dirty="0" err="1" smtClean="0"/>
              <a:t>causados</a:t>
            </a:r>
            <a:r>
              <a:rPr lang="en-US" dirty="0" smtClean="0"/>
              <a:t> </a:t>
            </a:r>
            <a:r>
              <a:rPr lang="en-US" dirty="0" err="1" smtClean="0"/>
              <a:t>por</a:t>
            </a:r>
            <a:r>
              <a:rPr lang="en-US" dirty="0" smtClean="0"/>
              <a:t> </a:t>
            </a:r>
            <a:r>
              <a:rPr lang="en-US" dirty="0" err="1" smtClean="0"/>
              <a:t>peligros</a:t>
            </a:r>
            <a:r>
              <a:rPr lang="en-US" dirty="0" smtClean="0"/>
              <a:t> de </a:t>
            </a:r>
            <a:r>
              <a:rPr lang="en-US" dirty="0" err="1" smtClean="0"/>
              <a:t>electricidad</a:t>
            </a:r>
            <a:r>
              <a:rPr lang="en-US" dirty="0" smtClean="0"/>
              <a:t> tales </a:t>
            </a:r>
            <a:r>
              <a:rPr lang="en-US" dirty="0" err="1" smtClean="0"/>
              <a:t>como</a:t>
            </a:r>
            <a:r>
              <a:rPr lang="en-US" dirty="0" smtClean="0"/>
              <a:t>: </a:t>
            </a:r>
            <a:r>
              <a:rPr lang="en-US" dirty="0" err="1" smtClean="0"/>
              <a:t>destello</a:t>
            </a:r>
            <a:r>
              <a:rPr lang="en-US" dirty="0" smtClean="0"/>
              <a:t> </a:t>
            </a:r>
            <a:r>
              <a:rPr lang="en-US" dirty="0" err="1" smtClean="0"/>
              <a:t>arco</a:t>
            </a:r>
            <a:r>
              <a:rPr lang="en-US" dirty="0" smtClean="0"/>
              <a:t>, </a:t>
            </a:r>
            <a:r>
              <a:rPr lang="en-US" dirty="0" err="1" smtClean="0"/>
              <a:t>choque</a:t>
            </a:r>
            <a:r>
              <a:rPr lang="en-US" dirty="0" smtClean="0"/>
              <a:t> </a:t>
            </a:r>
            <a:r>
              <a:rPr lang="en-US" dirty="0" err="1" smtClean="0"/>
              <a:t>eléctricos</a:t>
            </a:r>
            <a:r>
              <a:rPr lang="en-US" dirty="0" smtClean="0"/>
              <a:t>, </a:t>
            </a:r>
            <a:r>
              <a:rPr lang="en-US" dirty="0" err="1" smtClean="0"/>
              <a:t>quemaduras</a:t>
            </a:r>
            <a:r>
              <a:rPr lang="en-US" dirty="0" smtClean="0"/>
              <a:t>, ca</a:t>
            </a:r>
            <a:r>
              <a:rPr lang="es-ES" dirty="0" err="1" smtClean="0"/>
              <a:t>ídas</a:t>
            </a:r>
            <a:r>
              <a:rPr lang="es-ES" dirty="0" smtClean="0"/>
              <a:t>, y fuegos.</a:t>
            </a:r>
            <a:r>
              <a:rPr lang="en-US" dirty="0" smtClean="0"/>
              <a:t> ( </a:t>
            </a:r>
            <a:r>
              <a:rPr lang="en-US" dirty="0" err="1" smtClean="0"/>
              <a:t>Foto</a:t>
            </a:r>
            <a:r>
              <a:rPr lang="en-US" dirty="0" smtClean="0"/>
              <a:t> </a:t>
            </a:r>
            <a:r>
              <a:rPr lang="en-US" dirty="0" err="1" smtClean="0"/>
              <a:t>cortesía</a:t>
            </a:r>
            <a:r>
              <a:rPr lang="en-US" dirty="0" smtClean="0"/>
              <a:t> de OSHA)</a:t>
            </a:r>
            <a:endParaRPr lang="en-US" dirty="0"/>
          </a:p>
        </p:txBody>
      </p:sp>
      <p:pic>
        <p:nvPicPr>
          <p:cNvPr id="9" name="Picture 8" title="Voltage hazard sig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8049" y="3167336"/>
            <a:ext cx="1038225" cy="952500"/>
          </a:xfrm>
          <a:prstGeom prst="rect">
            <a:avLst/>
          </a:prstGeom>
          <a:ln w="19050">
            <a:solidFill>
              <a:schemeClr val="tx1"/>
            </a:solidFill>
          </a:ln>
        </p:spPr>
      </p:pic>
    </p:spTree>
    <p:extLst>
      <p:ext uri="{BB962C8B-B14F-4D97-AF65-F5344CB8AC3E}">
        <p14:creationId xmlns:p14="http://schemas.microsoft.com/office/powerpoint/2010/main" val="3300204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81192" y="702156"/>
            <a:ext cx="11029616" cy="590616"/>
          </a:xfrm>
        </p:spPr>
        <p:txBody>
          <a:bodyPr>
            <a:normAutofit fontScale="90000"/>
          </a:bodyPr>
          <a:lstStyle/>
          <a:p>
            <a:pPr algn="ctr" eaLnBrk="1" hangingPunct="1">
              <a:defRPr/>
            </a:pPr>
            <a:r>
              <a:rPr lang="en-US" sz="4000" dirty="0" smtClean="0"/>
              <a:t>CHOQUE 1.2</a:t>
            </a:r>
            <a:endParaRPr lang="en-US" sz="4000" dirty="0"/>
          </a:p>
        </p:txBody>
      </p:sp>
      <p:sp>
        <p:nvSpPr>
          <p:cNvPr id="4" name="Slide Number Placeholder 3"/>
          <p:cNvSpPr>
            <a:spLocks noGrp="1"/>
          </p:cNvSpPr>
          <p:nvPr>
            <p:ph type="sldNum" sz="quarter" idx="12"/>
          </p:nvPr>
        </p:nvSpPr>
        <p:spPr/>
        <p:txBody>
          <a:bodyPr/>
          <a:lstStyle/>
          <a:p>
            <a:fld id="{03AE46D5-F5C2-466A-A152-8CD799C5A496}" type="slidenum">
              <a:rPr lang="en-US" smtClean="0"/>
              <a:t>14</a:t>
            </a:fld>
            <a:endParaRPr lang="en-US"/>
          </a:p>
        </p:txBody>
      </p:sp>
      <p:sp>
        <p:nvSpPr>
          <p:cNvPr id="6" name="Rectangle 3"/>
          <p:cNvSpPr txBox="1">
            <a:spLocks noChangeArrowheads="1"/>
          </p:cNvSpPr>
          <p:nvPr/>
        </p:nvSpPr>
        <p:spPr>
          <a:xfrm>
            <a:off x="1135117" y="1890712"/>
            <a:ext cx="10289628" cy="464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Font typeface="Arial" panose="020B0604020202020204" pitchFamily="34" charset="0"/>
              <a:buNone/>
              <a:defRPr/>
            </a:pPr>
            <a:r>
              <a:rPr lang="en-US" dirty="0" err="1" smtClean="0"/>
              <a:t>Choque</a:t>
            </a:r>
            <a:r>
              <a:rPr lang="en-US" dirty="0" smtClean="0"/>
              <a:t> </a:t>
            </a:r>
            <a:r>
              <a:rPr lang="en-US" dirty="0" err="1" smtClean="0"/>
              <a:t>eléctrico</a:t>
            </a:r>
            <a:r>
              <a:rPr lang="en-US" dirty="0" smtClean="0"/>
              <a:t> </a:t>
            </a:r>
            <a:r>
              <a:rPr lang="en-US" dirty="0" err="1" smtClean="0"/>
              <a:t>es</a:t>
            </a:r>
            <a:r>
              <a:rPr lang="en-US" dirty="0" smtClean="0"/>
              <a:t> la </a:t>
            </a:r>
            <a:r>
              <a:rPr lang="en-US" dirty="0" err="1" smtClean="0"/>
              <a:t>estimulación</a:t>
            </a:r>
            <a:r>
              <a:rPr lang="en-US" dirty="0" smtClean="0"/>
              <a:t> </a:t>
            </a:r>
            <a:r>
              <a:rPr lang="en-US" dirty="0" err="1" smtClean="0"/>
              <a:t>física</a:t>
            </a:r>
            <a:r>
              <a:rPr lang="en-US" dirty="0" smtClean="0"/>
              <a:t> que </a:t>
            </a:r>
            <a:r>
              <a:rPr lang="en-US" dirty="0" err="1" smtClean="0"/>
              <a:t>ocurre</a:t>
            </a:r>
            <a:r>
              <a:rPr lang="en-US" dirty="0" smtClean="0"/>
              <a:t> </a:t>
            </a:r>
            <a:r>
              <a:rPr lang="en-US" dirty="0" err="1" smtClean="0"/>
              <a:t>cuando</a:t>
            </a:r>
            <a:r>
              <a:rPr lang="en-US" dirty="0" smtClean="0"/>
              <a:t> la </a:t>
            </a:r>
            <a:r>
              <a:rPr lang="en-US" dirty="0" err="1" smtClean="0"/>
              <a:t>corriente</a:t>
            </a:r>
            <a:r>
              <a:rPr lang="en-US" dirty="0" smtClean="0"/>
              <a:t> </a:t>
            </a:r>
            <a:r>
              <a:rPr lang="en-US" dirty="0" err="1" smtClean="0"/>
              <a:t>eléctrica</a:t>
            </a:r>
            <a:r>
              <a:rPr lang="en-US" dirty="0" smtClean="0"/>
              <a:t> </a:t>
            </a:r>
            <a:r>
              <a:rPr lang="en-US" dirty="0" err="1" smtClean="0"/>
              <a:t>pasa</a:t>
            </a:r>
            <a:r>
              <a:rPr lang="en-US" dirty="0"/>
              <a:t> </a:t>
            </a:r>
            <a:r>
              <a:rPr lang="en-US" dirty="0" smtClean="0"/>
              <a:t>a </a:t>
            </a:r>
            <a:r>
              <a:rPr lang="en-US" dirty="0" err="1" smtClean="0"/>
              <a:t>través</a:t>
            </a:r>
            <a:r>
              <a:rPr lang="en-US" dirty="0" smtClean="0"/>
              <a:t> del </a:t>
            </a:r>
            <a:r>
              <a:rPr lang="en-US" dirty="0" err="1" smtClean="0"/>
              <a:t>cuerpo</a:t>
            </a:r>
            <a:r>
              <a:rPr lang="en-US" dirty="0" smtClean="0"/>
              <a:t>.</a:t>
            </a:r>
          </a:p>
          <a:p>
            <a:pPr marL="0" indent="0">
              <a:lnSpc>
                <a:spcPct val="80000"/>
              </a:lnSpc>
              <a:buFont typeface="Arial" panose="020B0604020202020204" pitchFamily="34" charset="0"/>
              <a:buNone/>
              <a:defRPr/>
            </a:pPr>
            <a:r>
              <a:rPr lang="en-US" dirty="0" smtClean="0"/>
              <a:t>El </a:t>
            </a:r>
            <a:r>
              <a:rPr lang="en-US" dirty="0" err="1" smtClean="0"/>
              <a:t>efecto</a:t>
            </a:r>
            <a:r>
              <a:rPr lang="en-US" dirty="0" smtClean="0"/>
              <a:t> que causa el </a:t>
            </a:r>
            <a:r>
              <a:rPr lang="en-US" dirty="0" err="1" smtClean="0"/>
              <a:t>choque</a:t>
            </a:r>
            <a:r>
              <a:rPr lang="en-US" dirty="0" smtClean="0"/>
              <a:t> de </a:t>
            </a:r>
            <a:r>
              <a:rPr lang="en-US" dirty="0" err="1" smtClean="0"/>
              <a:t>corriente</a:t>
            </a:r>
            <a:r>
              <a:rPr lang="en-US" dirty="0" smtClean="0"/>
              <a:t> al </a:t>
            </a:r>
            <a:r>
              <a:rPr lang="en-US" dirty="0" err="1" smtClean="0"/>
              <a:t>cuerpo</a:t>
            </a:r>
            <a:r>
              <a:rPr lang="en-US" dirty="0" smtClean="0"/>
              <a:t> </a:t>
            </a:r>
            <a:r>
              <a:rPr lang="en-US" dirty="0" err="1" smtClean="0"/>
              <a:t>depende</a:t>
            </a:r>
            <a:r>
              <a:rPr lang="en-US" dirty="0" smtClean="0"/>
              <a:t> de:</a:t>
            </a:r>
          </a:p>
          <a:p>
            <a:pPr lvl="1">
              <a:lnSpc>
                <a:spcPct val="80000"/>
              </a:lnSpc>
              <a:defRPr/>
            </a:pPr>
            <a:r>
              <a:rPr lang="es-ES" dirty="0" smtClean="0"/>
              <a:t>La magnitud de voltaje </a:t>
            </a:r>
            <a:endParaRPr lang="en-US" dirty="0" smtClean="0"/>
          </a:p>
          <a:p>
            <a:pPr lvl="1">
              <a:lnSpc>
                <a:spcPct val="80000"/>
              </a:lnSpc>
              <a:defRPr/>
            </a:pPr>
            <a:r>
              <a:rPr lang="es-ES" dirty="0"/>
              <a:t>La magnitud</a:t>
            </a:r>
            <a:r>
              <a:rPr lang="en-US" dirty="0" smtClean="0"/>
              <a:t> del </a:t>
            </a:r>
            <a:r>
              <a:rPr lang="en-US" dirty="0" err="1" smtClean="0"/>
              <a:t>flujo</a:t>
            </a:r>
            <a:r>
              <a:rPr lang="en-US" dirty="0" smtClean="0"/>
              <a:t> de </a:t>
            </a:r>
            <a:r>
              <a:rPr lang="en-US" dirty="0" err="1" smtClean="0"/>
              <a:t>corriente</a:t>
            </a:r>
            <a:endParaRPr lang="en-US" dirty="0" smtClean="0"/>
          </a:p>
          <a:p>
            <a:pPr lvl="1">
              <a:lnSpc>
                <a:spcPct val="80000"/>
              </a:lnSpc>
              <a:defRPr/>
            </a:pPr>
            <a:r>
              <a:rPr lang="en-US" dirty="0" smtClean="0"/>
              <a:t>Las </a:t>
            </a:r>
            <a:r>
              <a:rPr lang="en-US" dirty="0" err="1" smtClean="0"/>
              <a:t>regiones</a:t>
            </a:r>
            <a:r>
              <a:rPr lang="en-US" dirty="0" smtClean="0"/>
              <a:t> del </a:t>
            </a:r>
            <a:r>
              <a:rPr lang="en-US" dirty="0" err="1" smtClean="0"/>
              <a:t>cuerpo</a:t>
            </a:r>
            <a:r>
              <a:rPr lang="en-US" dirty="0"/>
              <a:t> </a:t>
            </a:r>
            <a:r>
              <a:rPr lang="en-US" dirty="0" err="1" smtClean="0"/>
              <a:t>por</a:t>
            </a:r>
            <a:r>
              <a:rPr lang="en-US" dirty="0" smtClean="0"/>
              <a:t> las </a:t>
            </a:r>
            <a:r>
              <a:rPr lang="en-US" dirty="0" err="1" smtClean="0"/>
              <a:t>cuales</a:t>
            </a:r>
            <a:r>
              <a:rPr lang="en-US" dirty="0" smtClean="0"/>
              <a:t> </a:t>
            </a:r>
            <a:r>
              <a:rPr lang="en-US" dirty="0" err="1" smtClean="0"/>
              <a:t>fluye</a:t>
            </a:r>
            <a:r>
              <a:rPr lang="en-US" dirty="0" smtClean="0"/>
              <a:t> la </a:t>
            </a:r>
            <a:r>
              <a:rPr lang="en-US" dirty="0" err="1" smtClean="0"/>
              <a:t>corriente</a:t>
            </a:r>
            <a:endParaRPr lang="en-US" dirty="0" smtClean="0"/>
          </a:p>
          <a:p>
            <a:pPr lvl="1">
              <a:lnSpc>
                <a:spcPct val="80000"/>
              </a:lnSpc>
              <a:defRPr/>
            </a:pPr>
            <a:r>
              <a:rPr lang="en-US" dirty="0" err="1" smtClean="0"/>
              <a:t>Duración</a:t>
            </a:r>
            <a:r>
              <a:rPr lang="en-US" dirty="0" smtClean="0"/>
              <a:t> de </a:t>
            </a:r>
            <a:r>
              <a:rPr lang="en-US" dirty="0" err="1" smtClean="0"/>
              <a:t>contacto</a:t>
            </a:r>
            <a:endParaRPr lang="en-US" dirty="0" smtClean="0"/>
          </a:p>
          <a:p>
            <a:pPr lvl="1">
              <a:lnSpc>
                <a:spcPct val="80000"/>
              </a:lnSpc>
              <a:defRPr/>
            </a:pPr>
            <a:r>
              <a:rPr lang="en-US" dirty="0" smtClean="0"/>
              <a:t>La </a:t>
            </a:r>
            <a:r>
              <a:rPr lang="en-US" dirty="0" err="1" smtClean="0"/>
              <a:t>condición</a:t>
            </a:r>
            <a:r>
              <a:rPr lang="en-US" dirty="0" smtClean="0"/>
              <a:t> </a:t>
            </a:r>
            <a:r>
              <a:rPr lang="en-US" dirty="0" err="1" smtClean="0"/>
              <a:t>física</a:t>
            </a:r>
            <a:r>
              <a:rPr lang="en-US" dirty="0" smtClean="0"/>
              <a:t> general de la persona </a:t>
            </a:r>
            <a:r>
              <a:rPr lang="en-US" dirty="0" err="1" smtClean="0"/>
              <a:t>impactada</a:t>
            </a:r>
            <a:endParaRPr lang="en-US" sz="2400" dirty="0"/>
          </a:p>
        </p:txBody>
      </p:sp>
    </p:spTree>
    <p:extLst>
      <p:ext uri="{BB962C8B-B14F-4D97-AF65-F5344CB8AC3E}">
        <p14:creationId xmlns:p14="http://schemas.microsoft.com/office/powerpoint/2010/main" val="836098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a:xfrm>
            <a:off x="581192" y="702156"/>
            <a:ext cx="11029616" cy="548575"/>
          </a:xfrm>
        </p:spPr>
        <p:txBody>
          <a:bodyPr/>
          <a:lstStyle/>
          <a:p>
            <a:pPr algn="ctr" eaLnBrk="1" hangingPunct="1">
              <a:defRPr/>
            </a:pPr>
            <a:r>
              <a:rPr lang="es-ES" dirty="0" smtClean="0"/>
              <a:t>Choque y Quemaduras</a:t>
            </a:r>
            <a:endParaRPr lang="en-US" dirty="0" smtClean="0"/>
          </a:p>
        </p:txBody>
      </p:sp>
      <p:sp>
        <p:nvSpPr>
          <p:cNvPr id="4" name="Slide Number Placeholder 3"/>
          <p:cNvSpPr>
            <a:spLocks noGrp="1"/>
          </p:cNvSpPr>
          <p:nvPr>
            <p:ph type="sldNum" sz="quarter" idx="12"/>
          </p:nvPr>
        </p:nvSpPr>
        <p:spPr/>
        <p:txBody>
          <a:bodyPr/>
          <a:lstStyle/>
          <a:p>
            <a:fld id="{03AE46D5-F5C2-466A-A152-8CD799C5A496}" type="slidenum">
              <a:rPr lang="en-US" smtClean="0"/>
              <a:t>15</a:t>
            </a:fld>
            <a:endParaRPr lang="en-US"/>
          </a:p>
        </p:txBody>
      </p:sp>
      <p:sp>
        <p:nvSpPr>
          <p:cNvPr id="10" name="Rectangle 4"/>
          <p:cNvSpPr>
            <a:spLocks noChangeArrowheads="1"/>
          </p:cNvSpPr>
          <p:nvPr/>
        </p:nvSpPr>
        <p:spPr bwMode="auto">
          <a:xfrm>
            <a:off x="2461090" y="1837942"/>
            <a:ext cx="72442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b="1" i="1" dirty="0" smtClean="0"/>
              <a:t>La </a:t>
            </a:r>
            <a:r>
              <a:rPr lang="en-US" altLang="en-US" sz="2400" b="1" i="1" dirty="0" err="1" smtClean="0"/>
              <a:t>Corriente</a:t>
            </a:r>
            <a:r>
              <a:rPr lang="en-US" altLang="en-US" sz="2400" b="1" i="1" dirty="0" smtClean="0"/>
              <a:t>, no </a:t>
            </a:r>
            <a:r>
              <a:rPr lang="en-US" altLang="en-US" sz="2400" b="1" i="1" dirty="0" err="1" smtClean="0"/>
              <a:t>voltaje</a:t>
            </a:r>
            <a:r>
              <a:rPr lang="en-US" altLang="en-US" sz="2400" b="1" i="1" dirty="0" smtClean="0"/>
              <a:t>, causa </a:t>
            </a:r>
            <a:r>
              <a:rPr lang="en-US" altLang="en-US" sz="2400" b="1" i="1" dirty="0" err="1" smtClean="0"/>
              <a:t>Choque</a:t>
            </a:r>
            <a:r>
              <a:rPr lang="en-US" altLang="en-US" sz="2400" b="1" i="1" dirty="0" smtClean="0"/>
              <a:t> </a:t>
            </a:r>
            <a:r>
              <a:rPr lang="en-US" altLang="en-US" sz="2400" b="1" i="1" dirty="0" err="1" smtClean="0"/>
              <a:t>Eléctrico</a:t>
            </a:r>
            <a:endParaRPr lang="en-US" altLang="en-US" sz="2400" b="1" i="1" dirty="0"/>
          </a:p>
        </p:txBody>
      </p:sp>
      <p:sp>
        <p:nvSpPr>
          <p:cNvPr id="11" name="Rectangle 5"/>
          <p:cNvSpPr>
            <a:spLocks noChangeArrowheads="1"/>
          </p:cNvSpPr>
          <p:nvPr/>
        </p:nvSpPr>
        <p:spPr bwMode="auto">
          <a:xfrm>
            <a:off x="1566619" y="2514600"/>
            <a:ext cx="9206483"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US" altLang="en-US" sz="2000" dirty="0">
                <a:latin typeface="Times" panose="02020603050405020304" pitchFamily="18" charset="0"/>
              </a:rPr>
              <a:t> 	   </a:t>
            </a:r>
            <a:r>
              <a:rPr lang="en-US" altLang="en-US" sz="2000" b="1" u="sng" dirty="0"/>
              <a:t>mA</a:t>
            </a:r>
            <a:r>
              <a:rPr lang="en-US" altLang="en-US" sz="2000" b="1" dirty="0"/>
              <a:t>     	</a:t>
            </a:r>
            <a:r>
              <a:rPr lang="en-US" altLang="en-US" sz="2000" b="1" dirty="0" smtClean="0"/>
              <a:t>	</a:t>
            </a:r>
            <a:r>
              <a:rPr lang="en-US" altLang="en-US" sz="2000" b="1" dirty="0" err="1" smtClean="0"/>
              <a:t>E</a:t>
            </a:r>
            <a:r>
              <a:rPr lang="en-US" altLang="en-US" sz="2000" b="1" u="sng" dirty="0" err="1" smtClean="0"/>
              <a:t>fecto</a:t>
            </a:r>
            <a:r>
              <a:rPr lang="en-US" altLang="en-US" sz="2000" b="1" u="sng" dirty="0" smtClean="0"/>
              <a:t> </a:t>
            </a:r>
            <a:r>
              <a:rPr lang="en-US" altLang="en-US" sz="2000" b="1" u="sng" dirty="0" err="1" smtClean="0"/>
              <a:t>sobre</a:t>
            </a:r>
            <a:r>
              <a:rPr lang="en-US" altLang="en-US" sz="2000" b="1" u="sng" dirty="0" smtClean="0"/>
              <a:t> la Persona</a:t>
            </a:r>
            <a:endParaRPr lang="en-US" altLang="en-US" sz="2000" b="1" u="sng" dirty="0"/>
          </a:p>
          <a:p>
            <a:pPr>
              <a:spcBef>
                <a:spcPct val="0"/>
              </a:spcBef>
              <a:buClrTx/>
              <a:buSzTx/>
              <a:buFontTx/>
              <a:buNone/>
              <a:tabLst>
                <a:tab pos="461963" algn="l"/>
              </a:tabLst>
            </a:pPr>
            <a:r>
              <a:rPr lang="en-US" altLang="en-US" sz="2000" dirty="0" smtClean="0"/>
              <a:t>   0.5 </a:t>
            </a:r>
            <a:r>
              <a:rPr lang="en-US" altLang="en-US" sz="2000" dirty="0"/>
              <a:t>- 3 		</a:t>
            </a:r>
            <a:r>
              <a:rPr lang="en-US" altLang="en-US" sz="2000" dirty="0" smtClean="0"/>
              <a:t>	</a:t>
            </a:r>
            <a:r>
              <a:rPr lang="en-US" altLang="en-US" sz="2000" dirty="0" err="1" smtClean="0"/>
              <a:t>Sensación</a:t>
            </a:r>
            <a:r>
              <a:rPr lang="en-US" altLang="en-US" sz="2000" dirty="0" smtClean="0"/>
              <a:t> </a:t>
            </a:r>
            <a:r>
              <a:rPr lang="en-US" altLang="en-US" sz="2000" dirty="0" smtClean="0"/>
              <a:t>de </a:t>
            </a:r>
            <a:r>
              <a:rPr lang="en-US" altLang="en-US" sz="2000" dirty="0" err="1" smtClean="0"/>
              <a:t>hormigueo</a:t>
            </a:r>
            <a:endParaRPr lang="en-US" altLang="en-US" sz="2000" dirty="0"/>
          </a:p>
          <a:p>
            <a:pPr>
              <a:spcBef>
                <a:spcPct val="0"/>
              </a:spcBef>
              <a:buClrTx/>
              <a:buSzTx/>
              <a:buFontTx/>
              <a:buNone/>
              <a:tabLst>
                <a:tab pos="461963" algn="l"/>
              </a:tabLst>
            </a:pPr>
            <a:r>
              <a:rPr lang="en-US" altLang="en-US" sz="2000" dirty="0"/>
              <a:t>      	     3+	 	</a:t>
            </a:r>
            <a:r>
              <a:rPr lang="en-US" altLang="en-US" sz="2000" dirty="0" smtClean="0"/>
              <a:t>	Tal </a:t>
            </a:r>
            <a:r>
              <a:rPr lang="en-US" altLang="en-US" sz="2000" dirty="0" err="1" smtClean="0"/>
              <a:t>vez</a:t>
            </a:r>
            <a:r>
              <a:rPr lang="en-US" altLang="en-US" sz="2000" dirty="0" smtClean="0"/>
              <a:t> </a:t>
            </a:r>
            <a:r>
              <a:rPr lang="en-US" altLang="en-US" sz="2000" dirty="0" err="1" smtClean="0"/>
              <a:t>duele</a:t>
            </a:r>
            <a:endParaRPr lang="en-US" altLang="en-US" sz="2000" dirty="0"/>
          </a:p>
          <a:p>
            <a:pPr>
              <a:spcBef>
                <a:spcPct val="0"/>
              </a:spcBef>
              <a:buClrTx/>
              <a:buSzTx/>
              <a:buFontTx/>
              <a:buNone/>
              <a:tabLst>
                <a:tab pos="461963" algn="l"/>
              </a:tabLst>
            </a:pPr>
            <a:r>
              <a:rPr lang="en-US" altLang="en-US" sz="2000" b="1" dirty="0"/>
              <a:t>	   </a:t>
            </a:r>
            <a:r>
              <a:rPr lang="en-US" altLang="en-US" sz="2000" dirty="0"/>
              <a:t>10+		</a:t>
            </a:r>
            <a:r>
              <a:rPr lang="en-US" altLang="en-US" sz="2000" dirty="0" smtClean="0"/>
              <a:t>	</a:t>
            </a:r>
            <a:r>
              <a:rPr lang="en-US" altLang="en-US" sz="2000" dirty="0" err="1" smtClean="0"/>
              <a:t>Contracciones</a:t>
            </a:r>
            <a:r>
              <a:rPr lang="en-US" altLang="en-US" sz="2000" dirty="0" smtClean="0"/>
              <a:t> </a:t>
            </a:r>
            <a:r>
              <a:rPr lang="en-US" altLang="en-US" sz="2000" dirty="0" err="1" smtClean="0"/>
              <a:t>musculares</a:t>
            </a:r>
            <a:r>
              <a:rPr lang="en-US" altLang="en-US" sz="2000" dirty="0" smtClean="0"/>
              <a:t> y dolor</a:t>
            </a:r>
            <a:endParaRPr lang="en-US" altLang="en-US" sz="2000" dirty="0"/>
          </a:p>
          <a:p>
            <a:pPr>
              <a:spcBef>
                <a:spcPct val="0"/>
              </a:spcBef>
              <a:buClrTx/>
              <a:buSzTx/>
              <a:buFontTx/>
              <a:buNone/>
              <a:tabLst>
                <a:tab pos="461963" algn="l"/>
              </a:tabLst>
            </a:pPr>
            <a:r>
              <a:rPr lang="en-US" altLang="en-US" sz="2000" dirty="0"/>
              <a:t>       </a:t>
            </a:r>
            <a:r>
              <a:rPr lang="en-US" altLang="en-US" sz="2000" dirty="0"/>
              <a:t> </a:t>
            </a:r>
            <a:r>
              <a:rPr lang="en-US" altLang="en-US" sz="2000" dirty="0" smtClean="0"/>
              <a:t>  </a:t>
            </a:r>
            <a:r>
              <a:rPr lang="en-US" altLang="en-US" sz="2000" dirty="0" smtClean="0"/>
              <a:t>30</a:t>
            </a:r>
            <a:r>
              <a:rPr lang="en-US" altLang="en-US" sz="2000" dirty="0"/>
              <a:t>+ 		</a:t>
            </a:r>
            <a:r>
              <a:rPr lang="en-US" altLang="en-US" sz="2000" dirty="0" smtClean="0"/>
              <a:t>	</a:t>
            </a:r>
            <a:r>
              <a:rPr lang="en-US" altLang="en-US" sz="2000" dirty="0" err="1" smtClean="0"/>
              <a:t>Parálisis</a:t>
            </a:r>
            <a:r>
              <a:rPr lang="en-US" altLang="en-US" sz="2000" dirty="0" smtClean="0"/>
              <a:t> </a:t>
            </a:r>
            <a:r>
              <a:rPr lang="en-US" altLang="en-US" sz="2000" dirty="0" err="1" smtClean="0"/>
              <a:t>respiratoria</a:t>
            </a:r>
            <a:endParaRPr lang="en-US" altLang="en-US" sz="2000" dirty="0"/>
          </a:p>
          <a:p>
            <a:pPr>
              <a:spcBef>
                <a:spcPct val="0"/>
              </a:spcBef>
              <a:buClrTx/>
              <a:buSzTx/>
              <a:buFontTx/>
              <a:buNone/>
              <a:tabLst>
                <a:tab pos="461963" algn="l"/>
              </a:tabLst>
            </a:pPr>
            <a:r>
              <a:rPr lang="en-US" altLang="en-US" sz="2000" dirty="0"/>
              <a:t>	   75+ 		</a:t>
            </a:r>
            <a:r>
              <a:rPr lang="en-US" altLang="en-US" sz="2000" dirty="0" smtClean="0"/>
              <a:t>	</a:t>
            </a:r>
            <a:r>
              <a:rPr lang="en-US" altLang="en-US" sz="2000" dirty="0" err="1" smtClean="0"/>
              <a:t>Fibrilación</a:t>
            </a:r>
            <a:r>
              <a:rPr lang="en-US" altLang="en-US" sz="2000" dirty="0" smtClean="0"/>
              <a:t> </a:t>
            </a:r>
            <a:r>
              <a:rPr lang="en-US" altLang="en-US" sz="2000" dirty="0" smtClean="0"/>
              <a:t>ventricular</a:t>
            </a:r>
            <a:endParaRPr lang="en-US" altLang="en-US" sz="2000" dirty="0"/>
          </a:p>
          <a:p>
            <a:pPr>
              <a:spcBef>
                <a:spcPct val="0"/>
              </a:spcBef>
              <a:buClrTx/>
              <a:buSzTx/>
              <a:buFontTx/>
              <a:buNone/>
              <a:tabLst>
                <a:tab pos="461963" algn="l"/>
              </a:tabLst>
            </a:pPr>
            <a:endParaRPr lang="en-US" altLang="en-US" sz="2000" dirty="0"/>
          </a:p>
          <a:p>
            <a:pPr>
              <a:spcBef>
                <a:spcPct val="0"/>
              </a:spcBef>
              <a:buClrTx/>
              <a:buSzTx/>
              <a:buFontTx/>
              <a:buNone/>
              <a:tabLst>
                <a:tab pos="461963" algn="l"/>
              </a:tabLst>
            </a:pPr>
            <a:r>
              <a:rPr lang="en-US" altLang="en-US" sz="2000" dirty="0"/>
              <a:t>	     4+ Amps	</a:t>
            </a:r>
            <a:r>
              <a:rPr lang="en-US" altLang="en-US" sz="2000" dirty="0" smtClean="0"/>
              <a:t>	</a:t>
            </a:r>
            <a:r>
              <a:rPr lang="en-US" altLang="en-US" sz="2000" dirty="0" err="1" smtClean="0"/>
              <a:t>Paralísis</a:t>
            </a:r>
            <a:r>
              <a:rPr lang="en-US" altLang="en-US" sz="2000" dirty="0" smtClean="0"/>
              <a:t> </a:t>
            </a:r>
            <a:r>
              <a:rPr lang="en-US" altLang="en-US" sz="2000" dirty="0" smtClean="0"/>
              <a:t>de </a:t>
            </a:r>
            <a:r>
              <a:rPr lang="en-US" altLang="en-US" sz="2000" dirty="0" err="1" smtClean="0"/>
              <a:t>corazón</a:t>
            </a:r>
            <a:endParaRPr lang="en-US" altLang="en-US" sz="2000" dirty="0"/>
          </a:p>
          <a:p>
            <a:pPr>
              <a:spcBef>
                <a:spcPct val="0"/>
              </a:spcBef>
              <a:buClrTx/>
              <a:buSzTx/>
              <a:buFontTx/>
              <a:buNone/>
              <a:tabLst>
                <a:tab pos="461963" algn="l"/>
              </a:tabLst>
            </a:pPr>
            <a:r>
              <a:rPr lang="en-US" altLang="en-US" sz="2000" dirty="0"/>
              <a:t>	     5+ </a:t>
            </a:r>
            <a:r>
              <a:rPr lang="en-US" altLang="en-US" sz="2000" dirty="0" smtClean="0"/>
              <a:t>Amps	</a:t>
            </a:r>
            <a:r>
              <a:rPr lang="en-US" altLang="en-US" sz="2000" dirty="0"/>
              <a:t>	</a:t>
            </a:r>
            <a:r>
              <a:rPr lang="en-US" altLang="en-US" sz="2000" dirty="0" err="1" smtClean="0"/>
              <a:t>Tejidos</a:t>
            </a:r>
            <a:r>
              <a:rPr lang="en-US" altLang="en-US" sz="2000" dirty="0" smtClean="0"/>
              <a:t> y los </a:t>
            </a:r>
            <a:r>
              <a:rPr lang="en-US" altLang="en-US" sz="2000" dirty="0" err="1" smtClean="0"/>
              <a:t>órganos</a:t>
            </a:r>
            <a:r>
              <a:rPr lang="en-US" altLang="en-US" sz="2000" dirty="0"/>
              <a:t> </a:t>
            </a:r>
            <a:r>
              <a:rPr lang="en-US" altLang="en-US" sz="2000" dirty="0" smtClean="0"/>
              <a:t>se </a:t>
            </a:r>
            <a:r>
              <a:rPr lang="en-US" altLang="en-US" sz="2000" dirty="0" err="1" smtClean="0"/>
              <a:t>empiezan</a:t>
            </a:r>
            <a:r>
              <a:rPr lang="en-US" altLang="en-US" sz="2000" dirty="0" smtClean="0"/>
              <a:t> </a:t>
            </a:r>
            <a:r>
              <a:rPr lang="en-US" altLang="en-US" sz="2000" dirty="0" smtClean="0"/>
              <a:t>a </a:t>
            </a:r>
            <a:r>
              <a:rPr lang="en-US" altLang="en-US" sz="2000" dirty="0" err="1" smtClean="0"/>
              <a:t>quemar</a:t>
            </a:r>
            <a:endParaRPr lang="en-US" altLang="en-US" sz="2000" dirty="0" smtClean="0"/>
          </a:p>
          <a:p>
            <a:pPr>
              <a:spcBef>
                <a:spcPct val="0"/>
              </a:spcBef>
              <a:buClrTx/>
              <a:buSzTx/>
              <a:buFontTx/>
              <a:buNone/>
              <a:tabLst>
                <a:tab pos="461963" algn="l"/>
              </a:tabLst>
            </a:pPr>
            <a:endParaRPr lang="en-US" altLang="en-US" sz="2000" dirty="0"/>
          </a:p>
          <a:p>
            <a:pPr>
              <a:spcBef>
                <a:spcPct val="0"/>
              </a:spcBef>
              <a:buClrTx/>
              <a:buSzTx/>
              <a:buNone/>
              <a:tabLst>
                <a:tab pos="461963" algn="l"/>
              </a:tabLst>
            </a:pPr>
            <a:r>
              <a:rPr lang="en-US" sz="1050" dirty="0" smtClean="0"/>
              <a:t>                                                                                     </a:t>
            </a:r>
            <a:r>
              <a:rPr lang="en-US" sz="1800" dirty="0" err="1" smtClean="0"/>
              <a:t>Crédito</a:t>
            </a:r>
            <a:r>
              <a:rPr lang="en-US" sz="1800" dirty="0" smtClean="0"/>
              <a:t>: OSHA</a:t>
            </a:r>
            <a:endParaRPr lang="en-US" altLang="en-US" sz="1800" dirty="0"/>
          </a:p>
          <a:p>
            <a:pPr>
              <a:spcBef>
                <a:spcPct val="0"/>
              </a:spcBef>
              <a:buClrTx/>
              <a:buSzTx/>
              <a:buFontTx/>
              <a:buNone/>
              <a:tabLst>
                <a:tab pos="461963" algn="l"/>
              </a:tabLst>
            </a:pPr>
            <a:endParaRPr lang="en-US" altLang="en-US" sz="2000" dirty="0"/>
          </a:p>
          <a:p>
            <a:pPr>
              <a:spcBef>
                <a:spcPct val="0"/>
              </a:spcBef>
              <a:buClrTx/>
              <a:buSzTx/>
              <a:buFontTx/>
              <a:buNone/>
            </a:pPr>
            <a:endParaRPr lang="en-US" altLang="en-US" sz="2000" dirty="0"/>
          </a:p>
        </p:txBody>
      </p:sp>
      <p:sp>
        <p:nvSpPr>
          <p:cNvPr id="13" name="Slide Number Placeholder 1"/>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E46D5-F5C2-466A-A152-8CD799C5A496}" type="slidenum">
              <a:rPr lang="en-US" smtClean="0"/>
              <a:pPr/>
              <a:t>15</a:t>
            </a:fld>
            <a:endParaRPr lang="en-US"/>
          </a:p>
        </p:txBody>
      </p:sp>
    </p:spTree>
    <p:extLst>
      <p:ext uri="{BB962C8B-B14F-4D97-AF65-F5344CB8AC3E}">
        <p14:creationId xmlns:p14="http://schemas.microsoft.com/office/powerpoint/2010/main" val="2760288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gn="ctr" eaLnBrk="1" hangingPunct="1">
              <a:defRPr/>
            </a:pPr>
            <a:r>
              <a:rPr lang="en-US" sz="4000" dirty="0" smtClean="0"/>
              <a:t>Arco </a:t>
            </a:r>
            <a:r>
              <a:rPr lang="en-US" sz="4000" dirty="0" err="1" smtClean="0"/>
              <a:t>Eléctrico</a:t>
            </a:r>
            <a:endParaRPr lang="en-US" sz="4000" dirty="0"/>
          </a:p>
        </p:txBody>
      </p:sp>
      <p:sp>
        <p:nvSpPr>
          <p:cNvPr id="72707" name="Rectangle 3"/>
          <p:cNvSpPr>
            <a:spLocks noGrp="1" noChangeArrowheads="1"/>
          </p:cNvSpPr>
          <p:nvPr>
            <p:ph idx="1"/>
          </p:nvPr>
        </p:nvSpPr>
        <p:spPr/>
        <p:txBody>
          <a:bodyPr>
            <a:normAutofit/>
          </a:bodyPr>
          <a:lstStyle/>
          <a:p>
            <a:pPr>
              <a:lnSpc>
                <a:spcPts val="3600"/>
              </a:lnSpc>
              <a:spcBef>
                <a:spcPct val="0"/>
              </a:spcBef>
              <a:buNone/>
              <a:defRPr/>
            </a:pPr>
            <a:r>
              <a:rPr lang="es-ES" sz="2400" dirty="0"/>
              <a:t>El arco eléctrico ocurre cuando una cantidad sustancial de corriente eléctrica fluye a través de lo que previamente había sido </a:t>
            </a:r>
            <a:r>
              <a:rPr lang="es-ES" sz="2400" dirty="0" smtClean="0"/>
              <a:t>aire.</a:t>
            </a:r>
            <a:endParaRPr lang="es-ES" sz="2400" dirty="0"/>
          </a:p>
          <a:p>
            <a:pPr>
              <a:lnSpc>
                <a:spcPts val="3600"/>
              </a:lnSpc>
              <a:spcBef>
                <a:spcPct val="0"/>
              </a:spcBef>
              <a:defRPr/>
            </a:pPr>
            <a:r>
              <a:rPr lang="es-ES" sz="2400" dirty="0"/>
              <a:t>Cuando el conductor se vaporiza, el vapor de metal puede conducir corriente</a:t>
            </a:r>
          </a:p>
          <a:p>
            <a:pPr>
              <a:lnSpc>
                <a:spcPts val="3600"/>
              </a:lnSpc>
              <a:spcBef>
                <a:spcPct val="0"/>
              </a:spcBef>
              <a:defRPr/>
            </a:pPr>
            <a:r>
              <a:rPr lang="es-ES" sz="2400" dirty="0" smtClean="0"/>
              <a:t>El fallo eléctrico </a:t>
            </a:r>
            <a:r>
              <a:rPr lang="es-ES" sz="2400" dirty="0"/>
              <a:t>continuará hasta que la fuente se </a:t>
            </a:r>
            <a:r>
              <a:rPr lang="es-ES" sz="2400" dirty="0" err="1" smtClean="0"/>
              <a:t>desenergize</a:t>
            </a:r>
            <a:r>
              <a:rPr lang="es-ES" sz="2400" dirty="0" smtClean="0"/>
              <a:t> </a:t>
            </a:r>
            <a:r>
              <a:rPr lang="es-ES" sz="2400" dirty="0"/>
              <a:t>o el conductor se </a:t>
            </a:r>
            <a:r>
              <a:rPr lang="es-ES" sz="2400" dirty="0" smtClean="0"/>
              <a:t>consuma.</a:t>
            </a:r>
            <a:endParaRPr lang="en-US" sz="3200" dirty="0"/>
          </a:p>
        </p:txBody>
      </p:sp>
      <p:sp>
        <p:nvSpPr>
          <p:cNvPr id="2" name="Slide Number Placeholder 1"/>
          <p:cNvSpPr>
            <a:spLocks noGrp="1"/>
          </p:cNvSpPr>
          <p:nvPr>
            <p:ph type="sldNum" sz="quarter" idx="12"/>
          </p:nvPr>
        </p:nvSpPr>
        <p:spPr/>
        <p:txBody>
          <a:bodyPr/>
          <a:lstStyle/>
          <a:p>
            <a:fld id="{03AE46D5-F5C2-466A-A152-8CD799C5A496}" type="slidenum">
              <a:rPr lang="en-US" smtClean="0"/>
              <a:t>16</a:t>
            </a:fld>
            <a:endParaRPr lang="en-US"/>
          </a:p>
        </p:txBody>
      </p:sp>
    </p:spTree>
    <p:extLst>
      <p:ext uri="{BB962C8B-B14F-4D97-AF65-F5344CB8AC3E}">
        <p14:creationId xmlns:p14="http://schemas.microsoft.com/office/powerpoint/2010/main" val="3404562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gn="ctr">
              <a:defRPr/>
            </a:pPr>
            <a:r>
              <a:rPr lang="en-US" sz="4000" dirty="0"/>
              <a:t>Arco </a:t>
            </a:r>
            <a:r>
              <a:rPr lang="en-US" sz="4000" dirty="0" err="1" smtClean="0"/>
              <a:t>Eléctrico</a:t>
            </a:r>
            <a:r>
              <a:rPr lang="en-US" sz="4000" smtClean="0"/>
              <a:t> </a:t>
            </a:r>
            <a:endParaRPr lang="en-US" sz="4000" dirty="0"/>
          </a:p>
        </p:txBody>
      </p:sp>
      <p:sp>
        <p:nvSpPr>
          <p:cNvPr id="75779" name="Rectangle 3"/>
          <p:cNvSpPr>
            <a:spLocks noGrp="1" noChangeArrowheads="1"/>
          </p:cNvSpPr>
          <p:nvPr>
            <p:ph idx="1"/>
          </p:nvPr>
        </p:nvSpPr>
        <p:spPr>
          <a:xfrm>
            <a:off x="1492469" y="1755229"/>
            <a:ext cx="10170889" cy="5102772"/>
          </a:xfrm>
        </p:spPr>
        <p:txBody>
          <a:bodyPr>
            <a:normAutofit/>
          </a:bodyPr>
          <a:lstStyle/>
          <a:p>
            <a:pPr marL="0" indent="0">
              <a:lnSpc>
                <a:spcPts val="2800"/>
              </a:lnSpc>
              <a:spcBef>
                <a:spcPct val="0"/>
              </a:spcBef>
              <a:buNone/>
              <a:defRPr/>
            </a:pPr>
            <a:r>
              <a:rPr lang="es-ES" sz="2400" dirty="0"/>
              <a:t>Factores que afectan las lesiones debidas al arco </a:t>
            </a:r>
            <a:r>
              <a:rPr lang="es-ES" sz="2400" dirty="0" smtClean="0"/>
              <a:t>eléctrico</a:t>
            </a:r>
            <a:r>
              <a:rPr lang="es-ES" sz="2400" dirty="0" smtClean="0"/>
              <a:t>:</a:t>
            </a:r>
            <a:endParaRPr lang="es-ES" sz="2400" dirty="0"/>
          </a:p>
          <a:p>
            <a:pPr lvl="1">
              <a:lnSpc>
                <a:spcPts val="2800"/>
              </a:lnSpc>
              <a:spcBef>
                <a:spcPct val="0"/>
              </a:spcBef>
              <a:defRPr/>
            </a:pPr>
            <a:r>
              <a:rPr lang="es-ES" sz="2200" dirty="0" smtClean="0"/>
              <a:t>Distancia del arco</a:t>
            </a:r>
            <a:endParaRPr lang="es-ES" sz="2200" dirty="0"/>
          </a:p>
          <a:p>
            <a:pPr lvl="1">
              <a:lnSpc>
                <a:spcPts val="2800"/>
              </a:lnSpc>
              <a:spcBef>
                <a:spcPct val="0"/>
              </a:spcBef>
              <a:buFont typeface="Wingdings" panose="05000000000000000000" pitchFamily="2" charset="2"/>
              <a:buChar char="§"/>
              <a:defRPr/>
            </a:pPr>
            <a:endParaRPr lang="es-ES" sz="2200" dirty="0"/>
          </a:p>
          <a:p>
            <a:pPr lvl="1">
              <a:lnSpc>
                <a:spcPts val="2800"/>
              </a:lnSpc>
              <a:spcBef>
                <a:spcPct val="0"/>
              </a:spcBef>
              <a:defRPr/>
            </a:pPr>
            <a:r>
              <a:rPr lang="es-ES" sz="2200" dirty="0" smtClean="0"/>
              <a:t>Coeficiente del absorción de la ropa</a:t>
            </a:r>
            <a:endParaRPr lang="es-ES" sz="2200" dirty="0"/>
          </a:p>
          <a:p>
            <a:pPr lvl="1">
              <a:lnSpc>
                <a:spcPts val="2800"/>
              </a:lnSpc>
              <a:spcBef>
                <a:spcPct val="0"/>
              </a:spcBef>
              <a:buFont typeface="Wingdings" panose="05000000000000000000" pitchFamily="2" charset="2"/>
              <a:buChar char="§"/>
              <a:defRPr/>
            </a:pPr>
            <a:endParaRPr lang="es-ES" sz="2200" dirty="0"/>
          </a:p>
          <a:p>
            <a:pPr lvl="1">
              <a:lnSpc>
                <a:spcPts val="2800"/>
              </a:lnSpc>
              <a:spcBef>
                <a:spcPct val="0"/>
              </a:spcBef>
              <a:defRPr/>
            </a:pPr>
            <a:r>
              <a:rPr lang="es-ES" sz="2200" dirty="0" smtClean="0"/>
              <a:t>Temperatura del arco</a:t>
            </a:r>
            <a:endParaRPr lang="es-ES" sz="2200" dirty="0"/>
          </a:p>
          <a:p>
            <a:pPr lvl="1">
              <a:lnSpc>
                <a:spcPts val="2800"/>
              </a:lnSpc>
              <a:spcBef>
                <a:spcPct val="0"/>
              </a:spcBef>
              <a:buFont typeface="Wingdings" panose="05000000000000000000" pitchFamily="2" charset="2"/>
              <a:buChar char="§"/>
              <a:defRPr/>
            </a:pPr>
            <a:endParaRPr lang="es-ES" sz="2200" dirty="0"/>
          </a:p>
          <a:p>
            <a:pPr lvl="1">
              <a:lnSpc>
                <a:spcPts val="2800"/>
              </a:lnSpc>
              <a:spcBef>
                <a:spcPct val="0"/>
              </a:spcBef>
              <a:defRPr/>
            </a:pPr>
            <a:r>
              <a:rPr lang="es-ES" sz="2200" dirty="0" smtClean="0"/>
              <a:t>Duración de exposición</a:t>
            </a:r>
            <a:endParaRPr lang="es-ES" sz="2200" dirty="0"/>
          </a:p>
          <a:p>
            <a:pPr lvl="1">
              <a:lnSpc>
                <a:spcPts val="2800"/>
              </a:lnSpc>
              <a:spcBef>
                <a:spcPct val="0"/>
              </a:spcBef>
              <a:buFont typeface="Wingdings" panose="05000000000000000000" pitchFamily="2" charset="2"/>
              <a:buChar char="§"/>
              <a:defRPr/>
            </a:pPr>
            <a:endParaRPr lang="es-ES" sz="2200" dirty="0"/>
          </a:p>
          <a:p>
            <a:pPr lvl="1">
              <a:lnSpc>
                <a:spcPts val="2800"/>
              </a:lnSpc>
              <a:spcBef>
                <a:spcPct val="0"/>
              </a:spcBef>
              <a:defRPr/>
            </a:pPr>
            <a:r>
              <a:rPr lang="es-ES" sz="2200" dirty="0" smtClean="0"/>
              <a:t>Longitud del arco</a:t>
            </a:r>
            <a:endParaRPr lang="en-US" sz="2200" dirty="0"/>
          </a:p>
        </p:txBody>
      </p:sp>
      <p:sp>
        <p:nvSpPr>
          <p:cNvPr id="2" name="Slide Number Placeholder 1"/>
          <p:cNvSpPr>
            <a:spLocks noGrp="1"/>
          </p:cNvSpPr>
          <p:nvPr>
            <p:ph type="sldNum" sz="quarter" idx="12"/>
          </p:nvPr>
        </p:nvSpPr>
        <p:spPr/>
        <p:txBody>
          <a:bodyPr/>
          <a:lstStyle/>
          <a:p>
            <a:fld id="{03AE46D5-F5C2-466A-A152-8CD799C5A496}" type="slidenum">
              <a:rPr lang="en-US" smtClean="0"/>
              <a:t>17</a:t>
            </a:fld>
            <a:endParaRPr lang="en-US"/>
          </a:p>
        </p:txBody>
      </p:sp>
    </p:spTree>
    <p:extLst>
      <p:ext uri="{BB962C8B-B14F-4D97-AF65-F5344CB8AC3E}">
        <p14:creationId xmlns:p14="http://schemas.microsoft.com/office/powerpoint/2010/main" val="2448430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ChangeArrowheads="1"/>
          </p:cNvSpPr>
          <p:nvPr/>
        </p:nvSpPr>
        <p:spPr bwMode="auto">
          <a:xfrm>
            <a:off x="1296823" y="936233"/>
            <a:ext cx="9131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8" rIns="19050" bIns="26988"/>
          <a:lstStyle>
            <a:lvl1pPr>
              <a:spcBef>
                <a:spcPct val="20000"/>
              </a:spcBef>
              <a:buClr>
                <a:schemeClr val="hlink"/>
              </a:buClr>
              <a:buSzPct val="80000"/>
              <a:buFont typeface="Wingdings" panose="05000000000000000000" pitchFamily="2" charset="2"/>
              <a:buChar char="Ø"/>
              <a:tabLst>
                <a:tab pos="457200" algn="l"/>
                <a:tab pos="914400" algn="l"/>
                <a:tab pos="1371600" algn="l"/>
              </a:tabLst>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tabLst>
                <a:tab pos="457200" algn="l"/>
                <a:tab pos="914400" algn="l"/>
                <a:tab pos="1371600" algn="l"/>
              </a:tabLst>
              <a:defRPr sz="2800">
                <a:solidFill>
                  <a:schemeClr val="tx1"/>
                </a:solidFill>
                <a:latin typeface="Arial" panose="020B0604020202020204" pitchFamily="34" charset="0"/>
              </a:defRPr>
            </a:lvl2pPr>
            <a:lvl3pPr marL="1143000" indent="-228600">
              <a:spcBef>
                <a:spcPct val="20000"/>
              </a:spcBef>
              <a:buClr>
                <a:schemeClr val="accent2"/>
              </a:buClr>
              <a:buChar char="•"/>
              <a:tabLst>
                <a:tab pos="457200" algn="l"/>
                <a:tab pos="914400" algn="l"/>
                <a:tab pos="1371600" algn="l"/>
              </a:tabLst>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tabLst>
                <a:tab pos="457200" algn="l"/>
                <a:tab pos="914400" algn="l"/>
                <a:tab pos="1371600" algn="l"/>
              </a:tabLst>
              <a:defRPr sz="2000">
                <a:solidFill>
                  <a:schemeClr val="tx1"/>
                </a:solidFill>
                <a:latin typeface="Arial" panose="020B0604020202020204" pitchFamily="34" charset="0"/>
              </a:defRPr>
            </a:lvl4pPr>
            <a:lvl5pPr marL="2057400" indent="-228600">
              <a:spcBef>
                <a:spcPct val="20000"/>
              </a:spcBef>
              <a:buClr>
                <a:schemeClr val="hlink"/>
              </a:buClr>
              <a:buChar char="•"/>
              <a:tabLst>
                <a:tab pos="457200" algn="l"/>
                <a:tab pos="914400" algn="l"/>
                <a:tab pos="1371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tabLst>
                <a:tab pos="457200" algn="l"/>
                <a:tab pos="914400" algn="l"/>
                <a:tab pos="1371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tabLst>
                <a:tab pos="457200" algn="l"/>
                <a:tab pos="914400" algn="l"/>
                <a:tab pos="1371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tabLst>
                <a:tab pos="457200" algn="l"/>
                <a:tab pos="914400" algn="l"/>
                <a:tab pos="1371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tabLst>
                <a:tab pos="457200" algn="l"/>
                <a:tab pos="914400" algn="l"/>
                <a:tab pos="1371600" algn="l"/>
              </a:tabLst>
              <a:defRPr sz="2000">
                <a:solidFill>
                  <a:schemeClr val="tx1"/>
                </a:solidFill>
                <a:latin typeface="Arial" panose="020B0604020202020204" pitchFamily="34" charset="0"/>
              </a:defRPr>
            </a:lvl9pPr>
          </a:lstStyle>
          <a:p>
            <a:pPr algn="ctr">
              <a:lnSpc>
                <a:spcPts val="3600"/>
              </a:lnSpc>
              <a:spcBef>
                <a:spcPct val="0"/>
              </a:spcBef>
              <a:buClrTx/>
              <a:buSzTx/>
              <a:buNone/>
            </a:pPr>
            <a:r>
              <a:rPr lang="en-US" altLang="en-US" sz="3000" b="1" dirty="0">
                <a:solidFill>
                  <a:schemeClr val="bg1"/>
                </a:solidFill>
              </a:rPr>
              <a:t>	</a:t>
            </a:r>
            <a:r>
              <a:rPr lang="en-US" altLang="en-US" sz="4000" dirty="0">
                <a:solidFill>
                  <a:schemeClr val="bg1"/>
                </a:solidFill>
                <a:latin typeface="Tahoma" panose="020B0604030504040204" pitchFamily="34" charset="0"/>
              </a:rPr>
              <a:t> Datos de </a:t>
            </a:r>
            <a:r>
              <a:rPr lang="en-US" altLang="en-US" sz="4000" dirty="0" err="1">
                <a:solidFill>
                  <a:schemeClr val="bg1"/>
                </a:solidFill>
                <a:latin typeface="Tahoma" panose="020B0604030504040204" pitchFamily="34" charset="0"/>
              </a:rPr>
              <a:t>temperatura</a:t>
            </a:r>
            <a:endParaRPr lang="en-US" altLang="en-US" sz="4000" dirty="0">
              <a:solidFill>
                <a:schemeClr val="bg1"/>
              </a:solidFill>
              <a:latin typeface="Tahoma" panose="020B0604030504040204" pitchFamily="34" charset="0"/>
            </a:endParaRPr>
          </a:p>
        </p:txBody>
      </p:sp>
      <p:sp>
        <p:nvSpPr>
          <p:cNvPr id="24580" name="Rectangle 4"/>
          <p:cNvSpPr>
            <a:spLocks noChangeArrowheads="1"/>
          </p:cNvSpPr>
          <p:nvPr/>
        </p:nvSpPr>
        <p:spPr bwMode="auto">
          <a:xfrm>
            <a:off x="545692" y="2175641"/>
            <a:ext cx="11141812" cy="4075934"/>
          </a:xfrm>
          <a:prstGeom prst="rect">
            <a:avLst/>
          </a:prstGeom>
          <a:noFill/>
          <a:ln w="12700">
            <a:noFill/>
            <a:miter lim="800000"/>
            <a:headEnd/>
            <a:tailEnd/>
          </a:ln>
          <a:effectLst/>
        </p:spPr>
        <p:txBody>
          <a:bodyPr wrap="none" lIns="19050" tIns="26988" rIns="19050" bIns="26988"/>
          <a:lstStyle/>
          <a:p>
            <a:pPr>
              <a:lnSpc>
                <a:spcPts val="2800"/>
              </a:lnSpc>
              <a:tabLst>
                <a:tab pos="457200" algn="l"/>
                <a:tab pos="914400" algn="l"/>
                <a:tab pos="1371600" algn="l"/>
              </a:tabLst>
              <a:defRPr/>
            </a:pPr>
            <a:r>
              <a:rPr lang="en-US" sz="2400" dirty="0">
                <a:solidFill>
                  <a:srgbClr val="000000"/>
                </a:solidFill>
                <a:latin typeface="Arial" charset="0"/>
              </a:rPr>
              <a:t> 	</a:t>
            </a:r>
            <a:endParaRPr lang="en-US" sz="2400" dirty="0">
              <a:latin typeface="Arial" charset="0"/>
            </a:endParaRPr>
          </a:p>
          <a:p>
            <a:pPr>
              <a:lnSpc>
                <a:spcPts val="2800"/>
              </a:lnSpc>
              <a:tabLst>
                <a:tab pos="457200" algn="l"/>
                <a:tab pos="914400" algn="l"/>
                <a:tab pos="1371600" algn="l"/>
              </a:tabLst>
              <a:defRPr/>
            </a:pPr>
            <a:r>
              <a:rPr lang="es-ES" sz="2400" dirty="0">
                <a:effectLst>
                  <a:outerShdw blurRad="38100" dist="38100" dir="2700000" algn="tl">
                    <a:srgbClr val="000000"/>
                  </a:outerShdw>
                </a:effectLst>
                <a:latin typeface="Arial" charset="0"/>
              </a:rPr>
              <a:t>Encendido de quemadura de </a:t>
            </a:r>
            <a:r>
              <a:rPr lang="es-ES" sz="2400" dirty="0" smtClean="0">
                <a:effectLst>
                  <a:outerShdw blurRad="38100" dist="38100" dir="2700000" algn="tl">
                    <a:srgbClr val="000000"/>
                  </a:outerShdw>
                </a:effectLst>
                <a:latin typeface="Arial" charset="0"/>
              </a:rPr>
              <a:t>2° </a:t>
            </a:r>
            <a:r>
              <a:rPr lang="es-ES" sz="2400" dirty="0">
                <a:effectLst>
                  <a:outerShdw blurRad="38100" dist="38100" dir="2700000" algn="tl">
                    <a:srgbClr val="000000"/>
                  </a:outerShdw>
                </a:effectLst>
                <a:latin typeface="Arial" charset="0"/>
              </a:rPr>
              <a:t>grado (1/10 </a:t>
            </a:r>
            <a:r>
              <a:rPr lang="es-ES" sz="2400" dirty="0" err="1">
                <a:effectLst>
                  <a:outerShdw blurRad="38100" dist="38100" dir="2700000" algn="tl">
                    <a:srgbClr val="000000"/>
                  </a:outerShdw>
                </a:effectLst>
                <a:latin typeface="Arial" charset="0"/>
              </a:rPr>
              <a:t>seg</a:t>
            </a:r>
            <a:r>
              <a:rPr lang="es-ES" sz="2400" dirty="0">
                <a:effectLst>
                  <a:outerShdw blurRad="38100" dist="38100" dir="2700000" algn="tl">
                    <a:srgbClr val="000000"/>
                  </a:outerShdw>
                </a:effectLst>
                <a:latin typeface="Arial" charset="0"/>
              </a:rPr>
              <a:t>) 	</a:t>
            </a:r>
            <a:r>
              <a:rPr lang="es-ES" sz="2400" dirty="0" smtClean="0">
                <a:effectLst>
                  <a:outerShdw blurRad="38100" dist="38100" dir="2700000" algn="tl">
                    <a:srgbClr val="000000"/>
                  </a:outerShdw>
                </a:effectLst>
                <a:latin typeface="Arial" charset="0"/>
              </a:rPr>
              <a:t>  </a:t>
            </a:r>
            <a:r>
              <a:rPr lang="es-ES" sz="2400" dirty="0" smtClean="0">
                <a:effectLst>
                  <a:outerShdw blurRad="38100" dist="38100" dir="2700000" algn="tl">
                    <a:srgbClr val="000000"/>
                  </a:outerShdw>
                </a:effectLst>
                <a:latin typeface="Arial" charset="0"/>
              </a:rPr>
              <a:t>	176 </a:t>
            </a:r>
            <a:r>
              <a:rPr lang="es-ES" sz="2400" dirty="0" smtClean="0">
                <a:effectLst>
                  <a:outerShdw blurRad="38100" dist="38100" dir="2700000" algn="tl">
                    <a:srgbClr val="000000"/>
                  </a:outerShdw>
                </a:effectLst>
                <a:latin typeface="Arial" charset="0"/>
              </a:rPr>
              <a:t>° F	=</a:t>
            </a:r>
            <a:r>
              <a:rPr lang="es-ES" sz="2400" dirty="0">
                <a:effectLst>
                  <a:outerShdw blurRad="38100" dist="38100" dir="2700000" algn="tl">
                    <a:srgbClr val="000000"/>
                  </a:outerShdw>
                </a:effectLst>
                <a:latin typeface="Arial" charset="0"/>
              </a:rPr>
              <a:t>	</a:t>
            </a:r>
            <a:r>
              <a:rPr lang="es-ES" sz="2400" dirty="0" smtClean="0">
                <a:effectLst>
                  <a:outerShdw blurRad="38100" dist="38100" dir="2700000" algn="tl">
                    <a:srgbClr val="000000"/>
                  </a:outerShdw>
                </a:effectLst>
                <a:latin typeface="Arial" charset="0"/>
              </a:rPr>
              <a:t>80º C</a:t>
            </a:r>
            <a:endParaRPr lang="es-ES" sz="2400" dirty="0">
              <a:effectLst>
                <a:outerShdw blurRad="38100" dist="38100" dir="2700000" algn="tl">
                  <a:srgbClr val="000000"/>
                </a:outerShdw>
              </a:effectLst>
              <a:latin typeface="Arial" charset="0"/>
            </a:endParaRPr>
          </a:p>
          <a:p>
            <a:pPr>
              <a:lnSpc>
                <a:spcPts val="2800"/>
              </a:lnSpc>
              <a:tabLst>
                <a:tab pos="457200" algn="l"/>
                <a:tab pos="914400" algn="l"/>
                <a:tab pos="1371600" algn="l"/>
              </a:tabLst>
              <a:defRPr/>
            </a:pPr>
            <a:endParaRPr lang="es-ES" sz="2400" dirty="0">
              <a:effectLst>
                <a:outerShdw blurRad="38100" dist="38100" dir="2700000" algn="tl">
                  <a:srgbClr val="000000"/>
                </a:outerShdw>
              </a:effectLst>
              <a:latin typeface="Arial" charset="0"/>
            </a:endParaRPr>
          </a:p>
          <a:p>
            <a:pPr>
              <a:lnSpc>
                <a:spcPts val="2800"/>
              </a:lnSpc>
              <a:tabLst>
                <a:tab pos="457200" algn="l"/>
                <a:tab pos="914400" algn="l"/>
                <a:tab pos="1371600" algn="l"/>
              </a:tabLst>
              <a:defRPr/>
            </a:pPr>
            <a:r>
              <a:rPr lang="es-ES" sz="2400" dirty="0" smtClean="0">
                <a:effectLst>
                  <a:outerShdw blurRad="38100" dist="38100" dir="2700000" algn="tl">
                    <a:srgbClr val="000000"/>
                  </a:outerShdw>
                </a:effectLst>
                <a:latin typeface="Arial" charset="0"/>
              </a:rPr>
              <a:t>3° </a:t>
            </a:r>
            <a:r>
              <a:rPr lang="es-ES" sz="2400" dirty="0">
                <a:effectLst>
                  <a:outerShdw blurRad="38100" dist="38100" dir="2700000" algn="tl">
                    <a:srgbClr val="000000"/>
                  </a:outerShdw>
                </a:effectLst>
                <a:latin typeface="Arial" charset="0"/>
              </a:rPr>
              <a:t>grado (muerte celular) </a:t>
            </a:r>
            <a:r>
              <a:rPr lang="es-ES" sz="2400" dirty="0" smtClean="0">
                <a:effectLst>
                  <a:outerShdw blurRad="38100" dist="38100" dir="2700000" algn="tl">
                    <a:srgbClr val="000000"/>
                  </a:outerShdw>
                </a:effectLst>
                <a:latin typeface="Arial" charset="0"/>
              </a:rPr>
              <a:t> </a:t>
            </a:r>
            <a:r>
              <a:rPr lang="es-ES" sz="2400" dirty="0">
                <a:effectLst>
                  <a:outerShdw blurRad="38100" dist="38100" dir="2700000" algn="tl">
                    <a:srgbClr val="000000"/>
                  </a:outerShdw>
                </a:effectLst>
                <a:latin typeface="Arial" charset="0"/>
              </a:rPr>
              <a:t>(1/10 </a:t>
            </a:r>
            <a:r>
              <a:rPr lang="es-ES" sz="2400" dirty="0" err="1">
                <a:effectLst>
                  <a:outerShdw blurRad="38100" dist="38100" dir="2700000" algn="tl">
                    <a:srgbClr val="000000"/>
                  </a:outerShdw>
                </a:effectLst>
                <a:latin typeface="Arial" charset="0"/>
              </a:rPr>
              <a:t>seg</a:t>
            </a:r>
            <a:r>
              <a:rPr lang="es-ES" sz="2400" dirty="0">
                <a:effectLst>
                  <a:outerShdw blurRad="38100" dist="38100" dir="2700000" algn="tl">
                    <a:srgbClr val="000000"/>
                  </a:outerShdw>
                </a:effectLst>
                <a:latin typeface="Arial" charset="0"/>
              </a:rPr>
              <a:t>) </a:t>
            </a:r>
            <a:r>
              <a:rPr lang="es-ES" sz="2400" dirty="0" smtClean="0">
                <a:effectLst>
                  <a:outerShdw blurRad="38100" dist="38100" dir="2700000" algn="tl">
                    <a:srgbClr val="000000"/>
                  </a:outerShdw>
                </a:effectLst>
                <a:latin typeface="Arial" charset="0"/>
              </a:rPr>
              <a:t>			 </a:t>
            </a:r>
            <a:r>
              <a:rPr lang="es-ES" sz="2400" dirty="0" smtClean="0">
                <a:effectLst>
                  <a:outerShdw blurRad="38100" dist="38100" dir="2700000" algn="tl">
                    <a:srgbClr val="000000"/>
                  </a:outerShdw>
                </a:effectLst>
                <a:latin typeface="Arial" charset="0"/>
              </a:rPr>
              <a:t>	 		205 </a:t>
            </a:r>
            <a:r>
              <a:rPr lang="es-ES" sz="2400" dirty="0">
                <a:effectLst>
                  <a:outerShdw blurRad="38100" dist="38100" dir="2700000" algn="tl">
                    <a:srgbClr val="000000"/>
                  </a:outerShdw>
                </a:effectLst>
                <a:latin typeface="Arial" charset="0"/>
              </a:rPr>
              <a:t>° </a:t>
            </a:r>
            <a:r>
              <a:rPr lang="es-ES" sz="2400" dirty="0" smtClean="0">
                <a:effectLst>
                  <a:outerShdw blurRad="38100" dist="38100" dir="2700000" algn="tl">
                    <a:srgbClr val="000000"/>
                  </a:outerShdw>
                </a:effectLst>
                <a:latin typeface="Arial" charset="0"/>
              </a:rPr>
              <a:t>F	=</a:t>
            </a:r>
            <a:r>
              <a:rPr lang="es-ES" sz="2400" dirty="0">
                <a:effectLst>
                  <a:outerShdw blurRad="38100" dist="38100" dir="2700000" algn="tl">
                    <a:srgbClr val="000000"/>
                  </a:outerShdw>
                </a:effectLst>
                <a:latin typeface="Arial" charset="0"/>
              </a:rPr>
              <a:t>	96º </a:t>
            </a:r>
            <a:r>
              <a:rPr lang="es-ES" sz="2400" dirty="0" smtClean="0">
                <a:effectLst>
                  <a:outerShdw blurRad="38100" dist="38100" dir="2700000" algn="tl">
                    <a:srgbClr val="000000"/>
                  </a:outerShdw>
                </a:effectLst>
                <a:latin typeface="Arial" charset="0"/>
              </a:rPr>
              <a:t>C</a:t>
            </a:r>
            <a:endParaRPr lang="es-ES" sz="2400" dirty="0">
              <a:effectLst>
                <a:outerShdw blurRad="38100" dist="38100" dir="2700000" algn="tl">
                  <a:srgbClr val="000000"/>
                </a:outerShdw>
              </a:effectLst>
              <a:latin typeface="Arial" charset="0"/>
            </a:endParaRPr>
          </a:p>
          <a:p>
            <a:pPr>
              <a:lnSpc>
                <a:spcPts val="2800"/>
              </a:lnSpc>
              <a:tabLst>
                <a:tab pos="457200" algn="l"/>
                <a:tab pos="914400" algn="l"/>
                <a:tab pos="1371600" algn="l"/>
              </a:tabLst>
              <a:defRPr/>
            </a:pPr>
            <a:endParaRPr lang="es-ES" sz="2400" dirty="0">
              <a:effectLst>
                <a:outerShdw blurRad="38100" dist="38100" dir="2700000" algn="tl">
                  <a:srgbClr val="000000"/>
                </a:outerShdw>
              </a:effectLst>
              <a:latin typeface="Arial" charset="0"/>
            </a:endParaRPr>
          </a:p>
          <a:p>
            <a:pPr>
              <a:lnSpc>
                <a:spcPts val="2800"/>
              </a:lnSpc>
              <a:tabLst>
                <a:tab pos="457200" algn="l"/>
                <a:tab pos="914400" algn="l"/>
                <a:tab pos="1371600" algn="l"/>
              </a:tabLst>
              <a:defRPr/>
            </a:pPr>
            <a:r>
              <a:rPr lang="es-ES" sz="2400" dirty="0" smtClean="0">
                <a:effectLst>
                  <a:outerShdw blurRad="38100" dist="38100" dir="2700000" algn="tl">
                    <a:srgbClr val="000000"/>
                  </a:outerShdw>
                </a:effectLst>
                <a:latin typeface="Arial" charset="0"/>
              </a:rPr>
              <a:t>Temperatura </a:t>
            </a:r>
            <a:r>
              <a:rPr lang="es-ES" sz="2400" dirty="0">
                <a:effectLst>
                  <a:outerShdw blurRad="38100" dist="38100" dir="2700000" algn="tl">
                    <a:srgbClr val="000000"/>
                  </a:outerShdw>
                </a:effectLst>
                <a:latin typeface="Arial" charset="0"/>
              </a:rPr>
              <a:t>en las terminales de arco </a:t>
            </a:r>
            <a:r>
              <a:rPr lang="es-ES" sz="2400" dirty="0" smtClean="0">
                <a:effectLst>
                  <a:outerShdw blurRad="38100" dist="38100" dir="2700000" algn="tl">
                    <a:srgbClr val="000000"/>
                  </a:outerShdw>
                </a:effectLst>
                <a:latin typeface="Arial" charset="0"/>
              </a:rPr>
              <a:t>			</a:t>
            </a:r>
            <a:r>
              <a:rPr lang="es-ES" sz="2400" dirty="0" smtClean="0">
                <a:effectLst>
                  <a:outerShdw blurRad="38100" dist="38100" dir="2700000" algn="tl">
                    <a:srgbClr val="000000"/>
                  </a:outerShdw>
                </a:effectLst>
                <a:latin typeface="Arial" charset="0"/>
              </a:rPr>
              <a:t>		35,000º </a:t>
            </a:r>
            <a:r>
              <a:rPr lang="es-ES" sz="2400" dirty="0" smtClean="0">
                <a:effectLst>
                  <a:outerShdw blurRad="38100" dist="38100" dir="2700000" algn="tl">
                    <a:srgbClr val="000000"/>
                  </a:outerShdw>
                </a:effectLst>
                <a:latin typeface="Arial" charset="0"/>
              </a:rPr>
              <a:t>F	=</a:t>
            </a:r>
            <a:r>
              <a:rPr lang="es-ES" sz="2400" dirty="0">
                <a:effectLst>
                  <a:outerShdw blurRad="38100" dist="38100" dir="2700000" algn="tl">
                    <a:srgbClr val="000000"/>
                  </a:outerShdw>
                </a:effectLst>
                <a:latin typeface="Arial" charset="0"/>
              </a:rPr>
              <a:t>	19426º </a:t>
            </a:r>
            <a:r>
              <a:rPr lang="es-ES" sz="2400" dirty="0" smtClean="0">
                <a:effectLst>
                  <a:outerShdw blurRad="38100" dist="38100" dir="2700000" algn="tl">
                    <a:srgbClr val="000000"/>
                  </a:outerShdw>
                </a:effectLst>
                <a:latin typeface="Arial" charset="0"/>
              </a:rPr>
              <a:t>C</a:t>
            </a:r>
            <a:endParaRPr lang="es-ES" sz="2400" dirty="0">
              <a:effectLst>
                <a:outerShdw blurRad="38100" dist="38100" dir="2700000" algn="tl">
                  <a:srgbClr val="000000"/>
                </a:outerShdw>
              </a:effectLst>
              <a:latin typeface="Arial" charset="0"/>
            </a:endParaRPr>
          </a:p>
          <a:p>
            <a:pPr>
              <a:lnSpc>
                <a:spcPts val="2800"/>
              </a:lnSpc>
              <a:tabLst>
                <a:tab pos="457200" algn="l"/>
                <a:tab pos="914400" algn="l"/>
                <a:tab pos="1371600" algn="l"/>
              </a:tabLst>
              <a:defRPr/>
            </a:pPr>
            <a:endParaRPr lang="es-ES" sz="2400" dirty="0">
              <a:effectLst>
                <a:outerShdw blurRad="38100" dist="38100" dir="2700000" algn="tl">
                  <a:srgbClr val="000000"/>
                </a:outerShdw>
              </a:effectLst>
              <a:latin typeface="Arial" charset="0"/>
            </a:endParaRPr>
          </a:p>
          <a:p>
            <a:pPr>
              <a:lnSpc>
                <a:spcPts val="2800"/>
              </a:lnSpc>
              <a:tabLst>
                <a:tab pos="457200" algn="l"/>
                <a:tab pos="914400" algn="l"/>
                <a:tab pos="1371600" algn="l"/>
              </a:tabLst>
              <a:defRPr/>
            </a:pPr>
            <a:r>
              <a:rPr lang="es-ES" sz="2400" dirty="0" smtClean="0">
                <a:effectLst>
                  <a:outerShdw blurRad="38100" dist="38100" dir="2700000" algn="tl">
                    <a:srgbClr val="000000"/>
                  </a:outerShdw>
                </a:effectLst>
                <a:latin typeface="Arial" charset="0"/>
              </a:rPr>
              <a:t>Temperatura </a:t>
            </a:r>
            <a:r>
              <a:rPr lang="es-ES" sz="2400" dirty="0">
                <a:effectLst>
                  <a:outerShdw blurRad="38100" dist="38100" dir="2700000" algn="tl">
                    <a:srgbClr val="000000"/>
                  </a:outerShdw>
                </a:effectLst>
                <a:latin typeface="Arial" charset="0"/>
              </a:rPr>
              <a:t>de la superficie del sol </a:t>
            </a:r>
            <a:r>
              <a:rPr lang="es-ES" sz="2400" dirty="0" smtClean="0">
                <a:effectLst>
                  <a:outerShdw blurRad="38100" dist="38100" dir="2700000" algn="tl">
                    <a:srgbClr val="000000"/>
                  </a:outerShdw>
                </a:effectLst>
                <a:latin typeface="Arial" charset="0"/>
              </a:rPr>
              <a:t>			 </a:t>
            </a:r>
            <a:r>
              <a:rPr lang="es-ES" sz="2400" dirty="0" smtClean="0">
                <a:effectLst>
                  <a:outerShdw blurRad="38100" dist="38100" dir="2700000" algn="tl">
                    <a:srgbClr val="000000"/>
                  </a:outerShdw>
                </a:effectLst>
                <a:latin typeface="Arial" charset="0"/>
              </a:rPr>
              <a:t>			9941º </a:t>
            </a:r>
            <a:r>
              <a:rPr lang="es-ES" sz="2400" dirty="0" smtClean="0">
                <a:effectLst>
                  <a:outerShdw blurRad="38100" dist="38100" dir="2700000" algn="tl">
                    <a:srgbClr val="000000"/>
                  </a:outerShdw>
                </a:effectLst>
                <a:latin typeface="Arial" charset="0"/>
              </a:rPr>
              <a:t>F	=</a:t>
            </a:r>
            <a:r>
              <a:rPr lang="es-ES" sz="2400" dirty="0">
                <a:effectLst>
                  <a:outerShdw blurRad="38100" dist="38100" dir="2700000" algn="tl">
                    <a:srgbClr val="000000"/>
                  </a:outerShdw>
                </a:effectLst>
                <a:latin typeface="Arial" charset="0"/>
              </a:rPr>
              <a:t>	5505º </a:t>
            </a:r>
            <a:r>
              <a:rPr lang="es-ES" sz="2400" dirty="0" smtClean="0">
                <a:effectLst>
                  <a:outerShdw blurRad="38100" dist="38100" dir="2700000" algn="tl">
                    <a:srgbClr val="000000"/>
                  </a:outerShdw>
                </a:effectLst>
                <a:latin typeface="Arial" charset="0"/>
              </a:rPr>
              <a:t>C</a:t>
            </a:r>
            <a:endParaRPr lang="es-ES" sz="2400" dirty="0">
              <a:effectLst>
                <a:outerShdw blurRad="38100" dist="38100" dir="2700000" algn="tl">
                  <a:srgbClr val="000000"/>
                </a:outerShdw>
              </a:effectLst>
              <a:latin typeface="Arial" charset="0"/>
            </a:endParaRPr>
          </a:p>
          <a:p>
            <a:pPr>
              <a:lnSpc>
                <a:spcPts val="2800"/>
              </a:lnSpc>
              <a:tabLst>
                <a:tab pos="457200" algn="l"/>
                <a:tab pos="914400" algn="l"/>
                <a:tab pos="1371600" algn="l"/>
              </a:tabLst>
              <a:defRPr/>
            </a:pPr>
            <a:endParaRPr lang="es-ES" sz="2400" dirty="0">
              <a:effectLst>
                <a:outerShdw blurRad="38100" dist="38100" dir="2700000" algn="tl">
                  <a:srgbClr val="000000"/>
                </a:outerShdw>
              </a:effectLst>
              <a:latin typeface="Arial" charset="0"/>
            </a:endParaRPr>
          </a:p>
          <a:p>
            <a:pPr>
              <a:lnSpc>
                <a:spcPts val="2800"/>
              </a:lnSpc>
              <a:tabLst>
                <a:tab pos="457200" algn="l"/>
                <a:tab pos="914400" algn="l"/>
                <a:tab pos="1371600" algn="l"/>
              </a:tabLst>
              <a:defRPr/>
            </a:pPr>
            <a:r>
              <a:rPr lang="es-ES" sz="2400" dirty="0">
                <a:effectLst>
                  <a:outerShdw blurRad="38100" dist="38100" dir="2700000" algn="tl">
                    <a:srgbClr val="000000"/>
                  </a:outerShdw>
                </a:effectLst>
                <a:latin typeface="Arial" charset="0"/>
              </a:rPr>
              <a:t>Temperatura de la ropa </a:t>
            </a:r>
            <a:r>
              <a:rPr lang="es-ES" sz="2400" dirty="0" smtClean="0">
                <a:effectLst>
                  <a:outerShdw blurRad="38100" dist="38100" dir="2700000" algn="tl">
                    <a:srgbClr val="000000"/>
                  </a:outerShdw>
                </a:effectLst>
                <a:latin typeface="Arial" charset="0"/>
              </a:rPr>
              <a:t>quemándose			 </a:t>
            </a:r>
            <a:r>
              <a:rPr lang="es-ES" sz="2400" dirty="0" smtClean="0">
                <a:effectLst>
                  <a:outerShdw blurRad="38100" dist="38100" dir="2700000" algn="tl">
                    <a:srgbClr val="000000"/>
                  </a:outerShdw>
                </a:effectLst>
                <a:latin typeface="Arial" charset="0"/>
              </a:rPr>
              <a:t>			1400º </a:t>
            </a:r>
            <a:r>
              <a:rPr lang="es-ES" sz="2400" dirty="0" smtClean="0">
                <a:effectLst>
                  <a:outerShdw blurRad="38100" dist="38100" dir="2700000" algn="tl">
                    <a:srgbClr val="000000"/>
                  </a:outerShdw>
                </a:effectLst>
                <a:latin typeface="Arial" charset="0"/>
              </a:rPr>
              <a:t>F	= </a:t>
            </a:r>
            <a:r>
              <a:rPr lang="es-ES" sz="2400" dirty="0">
                <a:effectLst>
                  <a:outerShdw blurRad="38100" dist="38100" dir="2700000" algn="tl">
                    <a:srgbClr val="000000"/>
                  </a:outerShdw>
                </a:effectLst>
                <a:latin typeface="Arial" charset="0"/>
              </a:rPr>
              <a:t>	760º </a:t>
            </a:r>
            <a:r>
              <a:rPr lang="es-ES" sz="2400" dirty="0" smtClean="0">
                <a:effectLst>
                  <a:outerShdw blurRad="38100" dist="38100" dir="2700000" algn="tl">
                    <a:srgbClr val="000000"/>
                  </a:outerShdw>
                </a:effectLst>
                <a:latin typeface="Arial" charset="0"/>
              </a:rPr>
              <a:t>C</a:t>
            </a:r>
            <a:endParaRPr lang="en-US" sz="2800" dirty="0">
              <a:effectLst>
                <a:outerShdw blurRad="38100" dist="38100" dir="2700000" algn="tl">
                  <a:srgbClr val="000000"/>
                </a:outerShdw>
              </a:effectLst>
              <a:latin typeface="Arial" charset="0"/>
            </a:endParaRPr>
          </a:p>
          <a:p>
            <a:pPr>
              <a:lnSpc>
                <a:spcPts val="2800"/>
              </a:lnSpc>
              <a:tabLst>
                <a:tab pos="457200" algn="l"/>
                <a:tab pos="914400" algn="l"/>
                <a:tab pos="1371600" algn="l"/>
              </a:tabLst>
              <a:defRPr/>
            </a:pPr>
            <a:endParaRPr lang="en-US" sz="2800" dirty="0">
              <a:effectLst>
                <a:outerShdw blurRad="38100" dist="38100" dir="2700000" algn="tl">
                  <a:srgbClr val="000000"/>
                </a:outerShdw>
              </a:effectLst>
              <a:latin typeface="Arial" charset="0"/>
            </a:endParaRPr>
          </a:p>
          <a:p>
            <a:pPr>
              <a:tabLst>
                <a:tab pos="457200" algn="l"/>
                <a:tab pos="914400" algn="l"/>
                <a:tab pos="1371600" algn="l"/>
              </a:tabLst>
              <a:defRPr/>
            </a:pPr>
            <a:r>
              <a:rPr lang="en-US" sz="2400" dirty="0">
                <a:effectLst>
                  <a:outerShdw blurRad="38100" dist="38100" dir="2700000" algn="tl">
                    <a:srgbClr val="000000"/>
                  </a:outerShdw>
                </a:effectLst>
                <a:latin typeface="Arial" charset="0"/>
              </a:rPr>
              <a:t>      </a:t>
            </a:r>
            <a:endParaRPr lang="en-US" sz="2800" dirty="0">
              <a:effectLst>
                <a:outerShdw blurRad="38100" dist="38100" dir="2700000" algn="tl">
                  <a:srgbClr val="000000"/>
                </a:outerShdw>
              </a:effectLst>
              <a:latin typeface="Arial" charset="0"/>
            </a:endParaRPr>
          </a:p>
        </p:txBody>
      </p:sp>
      <p:sp>
        <p:nvSpPr>
          <p:cNvPr id="3" name="Title 2" hidden="1"/>
          <p:cNvSpPr>
            <a:spLocks noGrp="1"/>
          </p:cNvSpPr>
          <p:nvPr>
            <p:ph type="title"/>
          </p:nvPr>
        </p:nvSpPr>
        <p:spPr/>
        <p:txBody>
          <a:bodyPr/>
          <a:lstStyle/>
          <a:p>
            <a:r>
              <a:rPr lang="en-US" altLang="en-US" sz="4000" dirty="0">
                <a:solidFill>
                  <a:prstClr val="black"/>
                </a:solidFill>
                <a:latin typeface="Tahoma" panose="020B0604030504040204" pitchFamily="34" charset="0"/>
                <a:ea typeface="+mn-ea"/>
                <a:cs typeface="+mn-cs"/>
              </a:rPr>
              <a:t>Datos de </a:t>
            </a:r>
            <a:r>
              <a:rPr lang="en-US" altLang="en-US" sz="4000" dirty="0" err="1">
                <a:solidFill>
                  <a:prstClr val="black"/>
                </a:solidFill>
                <a:latin typeface="Tahoma" panose="020B0604030504040204" pitchFamily="34" charset="0"/>
                <a:ea typeface="+mn-ea"/>
                <a:cs typeface="+mn-cs"/>
              </a:rPr>
              <a:t>temperatura</a:t>
            </a:r>
            <a:endParaRPr lang="en-US" dirty="0"/>
          </a:p>
        </p:txBody>
      </p:sp>
      <p:sp>
        <p:nvSpPr>
          <p:cNvPr id="2" name="Slide Number Placeholder 1"/>
          <p:cNvSpPr>
            <a:spLocks noGrp="1"/>
          </p:cNvSpPr>
          <p:nvPr>
            <p:ph type="sldNum" sz="quarter" idx="12"/>
          </p:nvPr>
        </p:nvSpPr>
        <p:spPr/>
        <p:txBody>
          <a:bodyPr/>
          <a:lstStyle/>
          <a:p>
            <a:fld id="{03AE46D5-F5C2-466A-A152-8CD799C5A496}" type="slidenum">
              <a:rPr lang="en-US" smtClean="0"/>
              <a:t>18</a:t>
            </a:fld>
            <a:endParaRPr lang="en-US"/>
          </a:p>
        </p:txBody>
      </p:sp>
    </p:spTree>
    <p:extLst>
      <p:ext uri="{BB962C8B-B14F-4D97-AF65-F5344CB8AC3E}">
        <p14:creationId xmlns:p14="http://schemas.microsoft.com/office/powerpoint/2010/main" val="3478671543"/>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09800" y="304800"/>
            <a:ext cx="7772400" cy="1143000"/>
          </a:xfrm>
        </p:spPr>
        <p:txBody>
          <a:bodyPr/>
          <a:lstStyle/>
          <a:p>
            <a:pPr algn="ctr"/>
            <a:r>
              <a:rPr lang="en-US" dirty="0" smtClean="0"/>
              <a:t>Quemaduras 1.1</a:t>
            </a:r>
            <a:endParaRPr lang="en-US" dirty="0"/>
          </a:p>
        </p:txBody>
      </p:sp>
      <p:sp>
        <p:nvSpPr>
          <p:cNvPr id="68611" name="Rectangle 3"/>
          <p:cNvSpPr>
            <a:spLocks noGrp="1" noChangeArrowheads="1"/>
          </p:cNvSpPr>
          <p:nvPr>
            <p:ph idx="1"/>
          </p:nvPr>
        </p:nvSpPr>
        <p:spPr>
          <a:xfrm>
            <a:off x="1229710" y="1902372"/>
            <a:ext cx="9438290" cy="3899338"/>
          </a:xfrm>
        </p:spPr>
        <p:txBody>
          <a:bodyPr rtlCol="0">
            <a:normAutofit/>
          </a:bodyPr>
          <a:lstStyle/>
          <a:p>
            <a:pPr marL="0" indent="0">
              <a:lnSpc>
                <a:spcPct val="85000"/>
              </a:lnSpc>
              <a:spcBef>
                <a:spcPct val="35000"/>
              </a:spcBef>
              <a:buNone/>
              <a:defRPr/>
            </a:pPr>
            <a:r>
              <a:rPr lang="es-ES" sz="2400" b="1" dirty="0"/>
              <a:t>Lesión más común relacionada con </a:t>
            </a:r>
            <a:r>
              <a:rPr lang="es-ES" sz="2400" b="1" dirty="0" smtClean="0"/>
              <a:t>choque eléctrico:</a:t>
            </a:r>
          </a:p>
          <a:p>
            <a:pPr>
              <a:lnSpc>
                <a:spcPct val="85000"/>
              </a:lnSpc>
              <a:spcBef>
                <a:spcPct val="35000"/>
              </a:spcBef>
              <a:defRPr/>
            </a:pPr>
            <a:r>
              <a:rPr lang="es-ES" sz="2400" b="1" dirty="0" smtClean="0"/>
              <a:t>Se </a:t>
            </a:r>
            <a:r>
              <a:rPr lang="es-ES" sz="2400" b="1" dirty="0"/>
              <a:t>produce </a:t>
            </a:r>
            <a:r>
              <a:rPr lang="es-ES" sz="2400" b="1" dirty="0" smtClean="0"/>
              <a:t>cuando se </a:t>
            </a:r>
            <a:r>
              <a:rPr lang="es-ES" sz="2400" b="1" dirty="0"/>
              <a:t>toca el </a:t>
            </a:r>
            <a:r>
              <a:rPr lang="es-ES" sz="2400" b="1" dirty="0" smtClean="0"/>
              <a:t>alambrado eléctrico </a:t>
            </a:r>
            <a:r>
              <a:rPr lang="es-ES" sz="2400" b="1" dirty="0"/>
              <a:t>o el equipo que se usa o se mantiene incorrectamente</a:t>
            </a:r>
          </a:p>
          <a:p>
            <a:pPr>
              <a:lnSpc>
                <a:spcPct val="85000"/>
              </a:lnSpc>
              <a:spcBef>
                <a:spcPct val="35000"/>
              </a:spcBef>
              <a:defRPr/>
            </a:pPr>
            <a:r>
              <a:rPr lang="es-ES" sz="2400" b="1" dirty="0"/>
              <a:t>Por lo general ocurre en las manos</a:t>
            </a:r>
          </a:p>
          <a:p>
            <a:pPr>
              <a:lnSpc>
                <a:spcPct val="85000"/>
              </a:lnSpc>
              <a:spcBef>
                <a:spcPct val="35000"/>
              </a:spcBef>
              <a:defRPr/>
            </a:pPr>
            <a:r>
              <a:rPr lang="es-ES" sz="2400" b="1" dirty="0" smtClean="0"/>
              <a:t>Lesiones </a:t>
            </a:r>
            <a:r>
              <a:rPr lang="es-ES" sz="2400" b="1" dirty="0"/>
              <a:t>muy </a:t>
            </a:r>
            <a:r>
              <a:rPr lang="es-ES" sz="2400" b="1" dirty="0" smtClean="0"/>
              <a:t>graves </a:t>
            </a:r>
            <a:r>
              <a:rPr lang="es-ES" sz="2400" b="1" dirty="0" smtClean="0"/>
              <a:t>necesitan atención </a:t>
            </a:r>
            <a:r>
              <a:rPr lang="es-ES" sz="2400" b="1" dirty="0" smtClean="0"/>
              <a:t>de inmediato</a:t>
            </a:r>
            <a:endParaRPr lang="en-US" sz="2400" b="1" dirty="0"/>
          </a:p>
        </p:txBody>
      </p:sp>
      <p:sp>
        <p:nvSpPr>
          <p:cNvPr id="2" name="Slide Number Placeholder 1"/>
          <p:cNvSpPr>
            <a:spLocks noGrp="1"/>
          </p:cNvSpPr>
          <p:nvPr>
            <p:ph type="sldNum" sz="quarter" idx="12"/>
          </p:nvPr>
        </p:nvSpPr>
        <p:spPr/>
        <p:txBody>
          <a:bodyPr/>
          <a:lstStyle/>
          <a:p>
            <a:fld id="{03AE46D5-F5C2-466A-A152-8CD799C5A496}" type="slidenum">
              <a:rPr lang="en-US" smtClean="0"/>
              <a:t>19</a:t>
            </a:fld>
            <a:endParaRPr lang="en-US"/>
          </a:p>
        </p:txBody>
      </p:sp>
    </p:spTree>
    <p:extLst>
      <p:ext uri="{BB962C8B-B14F-4D97-AF65-F5344CB8AC3E}">
        <p14:creationId xmlns:p14="http://schemas.microsoft.com/office/powerpoint/2010/main" val="397653243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779803"/>
          </a:xfrm>
        </p:spPr>
        <p:txBody>
          <a:bodyPr/>
          <a:lstStyle/>
          <a:p>
            <a:pPr algn="ctr"/>
            <a:r>
              <a:rPr lang="en-US" dirty="0" smtClean="0"/>
              <a:t>Susan Harwood Grant</a:t>
            </a:r>
            <a:endParaRPr lang="en-US" dirty="0"/>
          </a:p>
        </p:txBody>
      </p:sp>
      <p:sp>
        <p:nvSpPr>
          <p:cNvPr id="3" name="Content Placeholder 2"/>
          <p:cNvSpPr>
            <a:spLocks noGrp="1"/>
          </p:cNvSpPr>
          <p:nvPr>
            <p:ph idx="1"/>
          </p:nvPr>
        </p:nvSpPr>
        <p:spPr/>
        <p:txBody>
          <a:bodyPr/>
          <a:lstStyle/>
          <a:p>
            <a:pPr marL="0" indent="0">
              <a:buNone/>
            </a:pPr>
            <a:r>
              <a:rPr lang="en-US" dirty="0" smtClean="0"/>
              <a:t>Este material se </a:t>
            </a:r>
            <a:r>
              <a:rPr lang="en-US" dirty="0" err="1" smtClean="0"/>
              <a:t>produjo</a:t>
            </a:r>
            <a:r>
              <a:rPr lang="en-US" dirty="0" smtClean="0"/>
              <a:t> </a:t>
            </a:r>
            <a:r>
              <a:rPr lang="en-US" dirty="0" err="1" smtClean="0"/>
              <a:t>bajo</a:t>
            </a:r>
            <a:r>
              <a:rPr lang="en-US" dirty="0" smtClean="0"/>
              <a:t> el </a:t>
            </a:r>
            <a:r>
              <a:rPr lang="en-US" dirty="0" err="1" smtClean="0"/>
              <a:t>otorgamiento</a:t>
            </a:r>
            <a:r>
              <a:rPr lang="en-US" dirty="0" smtClean="0"/>
              <a:t> SH-31231-SH7 de la </a:t>
            </a:r>
            <a:r>
              <a:rPr lang="en-US" dirty="0" err="1" smtClean="0"/>
              <a:t>Administración</a:t>
            </a:r>
            <a:r>
              <a:rPr lang="en-US" dirty="0" smtClean="0"/>
              <a:t> de </a:t>
            </a:r>
            <a:r>
              <a:rPr lang="en-US" dirty="0" err="1" smtClean="0"/>
              <a:t>Seguridad</a:t>
            </a:r>
            <a:r>
              <a:rPr lang="en-US" dirty="0" smtClean="0"/>
              <a:t> y </a:t>
            </a:r>
            <a:r>
              <a:rPr lang="en-US" dirty="0" err="1" smtClean="0"/>
              <a:t>Salud</a:t>
            </a:r>
            <a:r>
              <a:rPr lang="en-US" dirty="0" smtClean="0"/>
              <a:t> </a:t>
            </a:r>
            <a:r>
              <a:rPr lang="en-US" dirty="0" err="1" smtClean="0"/>
              <a:t>Ocupacional</a:t>
            </a:r>
            <a:r>
              <a:rPr lang="en-US" dirty="0" smtClean="0"/>
              <a:t> (Occupational </a:t>
            </a:r>
            <a:r>
              <a:rPr lang="en-US" dirty="0"/>
              <a:t>Safety and Health </a:t>
            </a:r>
            <a:r>
              <a:rPr lang="en-US" dirty="0" smtClean="0"/>
              <a:t>Administration, OSHA), EEUU, </a:t>
            </a:r>
            <a:r>
              <a:rPr lang="en-US" dirty="0" err="1" smtClean="0"/>
              <a:t>Departamento</a:t>
            </a:r>
            <a:r>
              <a:rPr lang="en-US" dirty="0" smtClean="0"/>
              <a:t> de </a:t>
            </a:r>
            <a:r>
              <a:rPr lang="en-US" dirty="0" err="1" smtClean="0"/>
              <a:t>Trabajo</a:t>
            </a:r>
            <a:r>
              <a:rPr lang="en-US" dirty="0" smtClean="0"/>
              <a:t>.  No </a:t>
            </a:r>
            <a:r>
              <a:rPr lang="en-US" dirty="0" err="1" smtClean="0"/>
              <a:t>necesariamente</a:t>
            </a:r>
            <a:r>
              <a:rPr lang="en-US" dirty="0" smtClean="0"/>
              <a:t> </a:t>
            </a:r>
            <a:r>
              <a:rPr lang="en-US" dirty="0" err="1" smtClean="0"/>
              <a:t>refleja</a:t>
            </a:r>
            <a:r>
              <a:rPr lang="en-US" dirty="0" smtClean="0"/>
              <a:t> las </a:t>
            </a:r>
            <a:r>
              <a:rPr lang="en-US" dirty="0" err="1" smtClean="0"/>
              <a:t>opiniones</a:t>
            </a:r>
            <a:r>
              <a:rPr lang="en-US" dirty="0" smtClean="0"/>
              <a:t> </a:t>
            </a:r>
            <a:r>
              <a:rPr lang="en-US" dirty="0" err="1" smtClean="0"/>
              <a:t>ni</a:t>
            </a:r>
            <a:r>
              <a:rPr lang="en-US" dirty="0" smtClean="0"/>
              <a:t> las </a:t>
            </a:r>
            <a:r>
              <a:rPr lang="en-US" dirty="0" err="1" smtClean="0"/>
              <a:t>políticas</a:t>
            </a:r>
            <a:r>
              <a:rPr lang="en-US" dirty="0" smtClean="0"/>
              <a:t> del </a:t>
            </a:r>
            <a:r>
              <a:rPr lang="en-US" dirty="0" err="1" smtClean="0"/>
              <a:t>Departamento</a:t>
            </a:r>
            <a:r>
              <a:rPr lang="en-US" dirty="0" smtClean="0"/>
              <a:t> de </a:t>
            </a:r>
            <a:r>
              <a:rPr lang="en-US" dirty="0" err="1" smtClean="0"/>
              <a:t>Trabajo</a:t>
            </a:r>
            <a:r>
              <a:rPr lang="en-US" dirty="0" smtClean="0"/>
              <a:t> de EE. UU., </a:t>
            </a:r>
            <a:r>
              <a:rPr lang="en-US" dirty="0" err="1" smtClean="0"/>
              <a:t>tampoco</a:t>
            </a:r>
            <a:r>
              <a:rPr lang="en-US" dirty="0"/>
              <a:t> </a:t>
            </a:r>
            <a:r>
              <a:rPr lang="en-US" dirty="0" smtClean="0"/>
              <a:t>el </a:t>
            </a:r>
            <a:r>
              <a:rPr lang="en-US" dirty="0" err="1" smtClean="0"/>
              <a:t>uso</a:t>
            </a:r>
            <a:r>
              <a:rPr lang="en-US" dirty="0" smtClean="0"/>
              <a:t> de </a:t>
            </a:r>
            <a:r>
              <a:rPr lang="en-US" dirty="0" err="1" smtClean="0"/>
              <a:t>marcas</a:t>
            </a:r>
            <a:r>
              <a:rPr lang="en-US" dirty="0" smtClean="0"/>
              <a:t>, </a:t>
            </a:r>
            <a:r>
              <a:rPr lang="en-US" dirty="0" err="1" smtClean="0"/>
              <a:t>productos</a:t>
            </a:r>
            <a:r>
              <a:rPr lang="en-US" dirty="0" smtClean="0"/>
              <a:t> </a:t>
            </a:r>
            <a:r>
              <a:rPr lang="en-US" dirty="0" err="1" smtClean="0"/>
              <a:t>comerciales</a:t>
            </a:r>
            <a:r>
              <a:rPr lang="en-US" dirty="0" smtClean="0"/>
              <a:t>, </a:t>
            </a:r>
            <a:r>
              <a:rPr lang="en-US" dirty="0"/>
              <a:t>u</a:t>
            </a:r>
            <a:r>
              <a:rPr lang="en-US" dirty="0" smtClean="0"/>
              <a:t> </a:t>
            </a:r>
            <a:r>
              <a:rPr lang="en-US" dirty="0" err="1" smtClean="0"/>
              <a:t>organizaciones</a:t>
            </a:r>
            <a:r>
              <a:rPr lang="en-US" dirty="0" smtClean="0"/>
              <a:t> </a:t>
            </a:r>
            <a:r>
              <a:rPr lang="en-US" dirty="0" err="1" smtClean="0"/>
              <a:t>implica</a:t>
            </a:r>
            <a:r>
              <a:rPr lang="en-US" dirty="0" smtClean="0"/>
              <a:t> la </a:t>
            </a:r>
            <a:r>
              <a:rPr lang="en-US" dirty="0" err="1" smtClean="0"/>
              <a:t>aprobación</a:t>
            </a:r>
            <a:r>
              <a:rPr lang="en-US" dirty="0" smtClean="0"/>
              <a:t> del </a:t>
            </a:r>
            <a:r>
              <a:rPr lang="en-US" dirty="0" err="1" smtClean="0"/>
              <a:t>gobierno</a:t>
            </a:r>
            <a:r>
              <a:rPr lang="en-US" dirty="0" smtClean="0"/>
              <a:t> federal de EE. UU. </a:t>
            </a:r>
            <a:r>
              <a:rPr lang="en-US" dirty="0" err="1" smtClean="0"/>
              <a:t>en</a:t>
            </a:r>
            <a:r>
              <a:rPr lang="en-US" dirty="0" smtClean="0"/>
              <a:t> </a:t>
            </a:r>
            <a:r>
              <a:rPr lang="en-US" dirty="0" err="1" smtClean="0"/>
              <a:t>esta</a:t>
            </a:r>
            <a:r>
              <a:rPr lang="en-US" dirty="0" smtClean="0"/>
              <a:t> </a:t>
            </a:r>
            <a:r>
              <a:rPr lang="en-US" dirty="0" err="1" smtClean="0"/>
              <a:t>presentación</a:t>
            </a:r>
            <a:r>
              <a:rPr lang="en-US" dirty="0" smtClean="0"/>
              <a:t>.  </a:t>
            </a:r>
            <a:endParaRPr lang="en-US" dirty="0"/>
          </a:p>
          <a:p>
            <a:endParaRPr lang="en-US" dirty="0"/>
          </a:p>
        </p:txBody>
      </p:sp>
      <p:sp>
        <p:nvSpPr>
          <p:cNvPr id="4" name="Slide Number Placeholder 3"/>
          <p:cNvSpPr>
            <a:spLocks noGrp="1"/>
          </p:cNvSpPr>
          <p:nvPr>
            <p:ph type="sldNum" sz="quarter" idx="12"/>
          </p:nvPr>
        </p:nvSpPr>
        <p:spPr/>
        <p:txBody>
          <a:bodyPr/>
          <a:lstStyle/>
          <a:p>
            <a:fld id="{03AE46D5-F5C2-466A-A152-8CD799C5A496}" type="slidenum">
              <a:rPr lang="en-US" smtClean="0"/>
              <a:t>2</a:t>
            </a:fld>
            <a:endParaRPr lang="en-US"/>
          </a:p>
        </p:txBody>
      </p:sp>
    </p:spTree>
    <p:extLst>
      <p:ext uri="{BB962C8B-B14F-4D97-AF65-F5344CB8AC3E}">
        <p14:creationId xmlns:p14="http://schemas.microsoft.com/office/powerpoint/2010/main" val="3330170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descr="Involuntary Muscle Contraction Caused by Shock" title="Shock"/>
          <p:cNvSpPr>
            <a:spLocks noGrp="1" noChangeArrowheads="1"/>
          </p:cNvSpPr>
          <p:nvPr>
            <p:ph type="title"/>
          </p:nvPr>
        </p:nvSpPr>
        <p:spPr>
          <a:xfrm>
            <a:off x="602212" y="557048"/>
            <a:ext cx="11029616" cy="1208689"/>
          </a:xfrm>
        </p:spPr>
        <p:txBody>
          <a:bodyPr>
            <a:normAutofit fontScale="90000"/>
          </a:bodyPr>
          <a:lstStyle/>
          <a:p>
            <a:pPr algn="ctr">
              <a:defRPr/>
            </a:pPr>
            <a:r>
              <a:rPr lang="en-US" sz="3600" dirty="0" err="1"/>
              <a:t>Contracción</a:t>
            </a:r>
            <a:r>
              <a:rPr lang="en-US" sz="3600" dirty="0"/>
              <a:t> muscular </a:t>
            </a:r>
            <a:r>
              <a:rPr lang="en-US" sz="3600" dirty="0" err="1"/>
              <a:t>involuntaria</a:t>
            </a:r>
            <a:r>
              <a:rPr lang="en-US" sz="3600" dirty="0"/>
              <a:t> </a:t>
            </a:r>
            <a:r>
              <a:rPr lang="en-US" sz="3600" dirty="0" err="1"/>
              <a:t>causada</a:t>
            </a:r>
            <a:r>
              <a:rPr lang="en-US" sz="3600" dirty="0"/>
              <a:t> </a:t>
            </a:r>
            <a:r>
              <a:rPr lang="en-US" sz="3600" dirty="0" err="1"/>
              <a:t>por</a:t>
            </a:r>
            <a:r>
              <a:rPr lang="en-US" sz="3600" dirty="0"/>
              <a:t> </a:t>
            </a:r>
            <a:r>
              <a:rPr lang="en-US" sz="3600" dirty="0" err="1" smtClean="0"/>
              <a:t>choque</a:t>
            </a:r>
            <a:r>
              <a:rPr lang="en-US" sz="3600" dirty="0" smtClean="0"/>
              <a:t> </a:t>
            </a:r>
            <a:r>
              <a:rPr lang="en-US" sz="3600" dirty="0" err="1" smtClean="0"/>
              <a:t>eléctrico</a:t>
            </a:r>
            <a:r>
              <a:rPr lang="en-US" sz="3600" dirty="0" smtClean="0"/>
              <a:t> </a:t>
            </a:r>
            <a:r>
              <a:rPr lang="en-US" sz="3600" dirty="0" err="1" smtClean="0"/>
              <a:t>Cortesía</a:t>
            </a:r>
            <a:r>
              <a:rPr lang="en-US" sz="3600" dirty="0" smtClean="0"/>
              <a:t> </a:t>
            </a:r>
            <a:r>
              <a:rPr lang="en-US" sz="3600" dirty="0" smtClean="0"/>
              <a:t>de </a:t>
            </a:r>
            <a:r>
              <a:rPr lang="en-US" sz="3600" dirty="0"/>
              <a:t>OSHA</a:t>
            </a:r>
            <a:endParaRPr lang="en-US" sz="2400" dirty="0"/>
          </a:p>
        </p:txBody>
      </p:sp>
      <p:sp>
        <p:nvSpPr>
          <p:cNvPr id="2" name="Slide Number Placeholder 1"/>
          <p:cNvSpPr>
            <a:spLocks noGrp="1"/>
          </p:cNvSpPr>
          <p:nvPr>
            <p:ph type="sldNum" sz="quarter" idx="12"/>
          </p:nvPr>
        </p:nvSpPr>
        <p:spPr/>
        <p:txBody>
          <a:bodyPr/>
          <a:lstStyle/>
          <a:p>
            <a:fld id="{03AE46D5-F5C2-466A-A152-8CD799C5A496}" type="slidenum">
              <a:rPr lang="en-US" smtClean="0"/>
              <a:t>20</a:t>
            </a:fld>
            <a:endParaRPr lang="en-US"/>
          </a:p>
        </p:txBody>
      </p:sp>
      <p:pic>
        <p:nvPicPr>
          <p:cNvPr id="87044" name="Picture 4" descr="ecbp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975" y="2311265"/>
            <a:ext cx="4972050" cy="338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2520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212" y="767256"/>
            <a:ext cx="11029616" cy="633390"/>
          </a:xfrm>
        </p:spPr>
        <p:txBody>
          <a:bodyPr/>
          <a:lstStyle/>
          <a:p>
            <a:pPr algn="ctr"/>
            <a:r>
              <a:rPr lang="en-US" dirty="0" smtClean="0"/>
              <a:t>Quemaduras 1.2</a:t>
            </a:r>
            <a:endParaRPr lang="en-US" dirty="0"/>
          </a:p>
        </p:txBody>
      </p:sp>
      <p:sp>
        <p:nvSpPr>
          <p:cNvPr id="3" name="Content Placeholder 2"/>
          <p:cNvSpPr>
            <a:spLocks noGrp="1"/>
          </p:cNvSpPr>
          <p:nvPr>
            <p:ph idx="1"/>
          </p:nvPr>
        </p:nvSpPr>
        <p:spPr>
          <a:xfrm>
            <a:off x="493987" y="1896716"/>
            <a:ext cx="11127332" cy="4961283"/>
          </a:xfrm>
        </p:spPr>
        <p:txBody>
          <a:bodyPr>
            <a:noAutofit/>
          </a:bodyPr>
          <a:lstStyle/>
          <a:p>
            <a:pPr>
              <a:spcBef>
                <a:spcPts val="0"/>
              </a:spcBef>
              <a:spcAft>
                <a:spcPts val="1200"/>
              </a:spcAft>
            </a:pPr>
            <a:r>
              <a:rPr lang="es-ES" sz="2400" dirty="0">
                <a:latin typeface="Arial" panose="020B0604020202020204" pitchFamily="34" charset="0"/>
                <a:cs typeface="Arial" panose="020B0604020202020204" pitchFamily="34" charset="0"/>
              </a:rPr>
              <a:t>Las quemaduras padecidas por incidentes eléctricos se </a:t>
            </a:r>
            <a:r>
              <a:rPr lang="es-ES" sz="2400" dirty="0" smtClean="0">
                <a:latin typeface="Arial" panose="020B0604020202020204" pitchFamily="34" charset="0"/>
                <a:cs typeface="Arial" panose="020B0604020202020204" pitchFamily="34" charset="0"/>
              </a:rPr>
              <a:t>pueden </a:t>
            </a:r>
            <a:r>
              <a:rPr lang="es-ES" sz="2400" dirty="0">
                <a:latin typeface="Arial" panose="020B0604020202020204" pitchFamily="34" charset="0"/>
                <a:cs typeface="Arial" panose="020B0604020202020204" pitchFamily="34" charset="0"/>
              </a:rPr>
              <a:t>constituir de los tres tipos </a:t>
            </a:r>
            <a:r>
              <a:rPr lang="es-ES" sz="2400" dirty="0" smtClean="0">
                <a:latin typeface="Arial" panose="020B0604020202020204" pitchFamily="34" charset="0"/>
                <a:cs typeface="Arial" panose="020B0604020202020204" pitchFamily="34" charset="0"/>
              </a:rPr>
              <a:t>siguientes:</a:t>
            </a:r>
            <a:endParaRPr lang="es-ES" sz="2400" dirty="0">
              <a:latin typeface="Arial" panose="020B0604020202020204" pitchFamily="34" charset="0"/>
              <a:cs typeface="Arial" panose="020B0604020202020204" pitchFamily="34" charset="0"/>
            </a:endParaRPr>
          </a:p>
          <a:p>
            <a:pPr lvl="1">
              <a:spcBef>
                <a:spcPts val="0"/>
              </a:spcBef>
              <a:spcAft>
                <a:spcPts val="1200"/>
              </a:spcAft>
              <a:buFont typeface="Courier New" panose="02070309020205020404" pitchFamily="49" charset="0"/>
              <a:buChar char="o"/>
            </a:pPr>
            <a:r>
              <a:rPr lang="es-ES" sz="2000" dirty="0" smtClean="0">
                <a:latin typeface="Arial" panose="020B0604020202020204" pitchFamily="34" charset="0"/>
                <a:cs typeface="Arial" panose="020B0604020202020204" pitchFamily="34" charset="0"/>
              </a:rPr>
              <a:t>Las </a:t>
            </a:r>
            <a:r>
              <a:rPr lang="es-ES" sz="2000" dirty="0">
                <a:latin typeface="Arial" panose="020B0604020202020204" pitchFamily="34" charset="0"/>
                <a:cs typeface="Arial" panose="020B0604020202020204" pitchFamily="34" charset="0"/>
              </a:rPr>
              <a:t>quemaduras eléctricas causan daño a los </a:t>
            </a:r>
            <a:r>
              <a:rPr lang="es-ES" sz="2000" dirty="0" smtClean="0">
                <a:latin typeface="Arial" panose="020B0604020202020204" pitchFamily="34" charset="0"/>
                <a:cs typeface="Arial" panose="020B0604020202020204" pitchFamily="34" charset="0"/>
              </a:rPr>
              <a:t>tejidos</a:t>
            </a:r>
            <a:r>
              <a:rPr lang="es-ES" sz="2000" dirty="0">
                <a:latin typeface="Arial" panose="020B0604020202020204" pitchFamily="34" charset="0"/>
                <a:cs typeface="Arial" panose="020B0604020202020204" pitchFamily="34" charset="0"/>
              </a:rPr>
              <a:t>, y son el resultado </a:t>
            </a:r>
            <a:r>
              <a:rPr lang="es-ES" sz="2000" dirty="0" smtClean="0">
                <a:latin typeface="Arial" panose="020B0604020202020204" pitchFamily="34" charset="0"/>
                <a:cs typeface="Arial" panose="020B0604020202020204" pitchFamily="34" charset="0"/>
              </a:rPr>
              <a:t>del </a:t>
            </a:r>
            <a:r>
              <a:rPr lang="es-ES" sz="2000" dirty="0">
                <a:latin typeface="Arial" panose="020B0604020202020204" pitchFamily="34" charset="0"/>
                <a:cs typeface="Arial" panose="020B0604020202020204" pitchFamily="34" charset="0"/>
              </a:rPr>
              <a:t>calor generado por el flujo de corriente eléctrica por el cuerpo.  Éstas son una de las más graves lesiones que se </a:t>
            </a:r>
            <a:r>
              <a:rPr lang="es-ES" sz="2000" dirty="0" smtClean="0">
                <a:latin typeface="Arial" panose="020B0604020202020204" pitchFamily="34" charset="0"/>
                <a:cs typeface="Arial" panose="020B0604020202020204" pitchFamily="34" charset="0"/>
              </a:rPr>
              <a:t>pueden </a:t>
            </a:r>
            <a:r>
              <a:rPr lang="es-ES" sz="2000" dirty="0">
                <a:latin typeface="Arial" panose="020B0604020202020204" pitchFamily="34" charset="0"/>
                <a:cs typeface="Arial" panose="020B0604020202020204" pitchFamily="34" charset="0"/>
              </a:rPr>
              <a:t>recibir y necesitan ser atendidas inmediatamente.</a:t>
            </a:r>
          </a:p>
          <a:p>
            <a:pPr lvl="1">
              <a:spcBef>
                <a:spcPts val="0"/>
              </a:spcBef>
              <a:spcAft>
                <a:spcPts val="1200"/>
              </a:spcAft>
              <a:buFont typeface="Courier New" panose="02070309020205020404" pitchFamily="49" charset="0"/>
              <a:buChar char="o"/>
            </a:pPr>
            <a:r>
              <a:rPr lang="es-ES" sz="2000" dirty="0" smtClean="0">
                <a:latin typeface="Arial" panose="020B0604020202020204" pitchFamily="34" charset="0"/>
                <a:cs typeface="Arial" panose="020B0604020202020204" pitchFamily="34" charset="0"/>
              </a:rPr>
              <a:t>Las </a:t>
            </a:r>
            <a:r>
              <a:rPr lang="es-ES" sz="2000" dirty="0">
                <a:latin typeface="Arial" panose="020B0604020202020204" pitchFamily="34" charset="0"/>
                <a:cs typeface="Arial" panose="020B0604020202020204" pitchFamily="34" charset="0"/>
              </a:rPr>
              <a:t>quemaduras de arco </a:t>
            </a:r>
            <a:r>
              <a:rPr lang="es-ES" sz="2000" dirty="0" smtClean="0">
                <a:latin typeface="Arial" panose="020B0604020202020204" pitchFamily="34" charset="0"/>
                <a:cs typeface="Arial" panose="020B0604020202020204" pitchFamily="34" charset="0"/>
              </a:rPr>
              <a:t>son causadas </a:t>
            </a:r>
            <a:r>
              <a:rPr lang="es-ES" sz="2000" dirty="0">
                <a:latin typeface="Arial" panose="020B0604020202020204" pitchFamily="34" charset="0"/>
                <a:cs typeface="Arial" panose="020B0604020202020204" pitchFamily="34" charset="0"/>
              </a:rPr>
              <a:t>por altas temperaturas cerca del cuerpo producidas por un arco eléctrico </a:t>
            </a:r>
            <a:r>
              <a:rPr lang="es-ES" sz="2000" dirty="0" smtClean="0">
                <a:latin typeface="Arial" panose="020B0604020202020204" pitchFamily="34" charset="0"/>
                <a:cs typeface="Arial" panose="020B0604020202020204" pitchFamily="34" charset="0"/>
              </a:rPr>
              <a:t>o </a:t>
            </a:r>
            <a:r>
              <a:rPr lang="es-ES" sz="2000" dirty="0">
                <a:latin typeface="Arial" panose="020B0604020202020204" pitchFamily="34" charset="0"/>
                <a:cs typeface="Arial" panose="020B0604020202020204" pitchFamily="34" charset="0"/>
              </a:rPr>
              <a:t>explosión. </a:t>
            </a:r>
            <a:r>
              <a:rPr lang="es-ES" sz="2000" dirty="0" smtClean="0">
                <a:latin typeface="Arial" panose="020B0604020202020204" pitchFamily="34" charset="0"/>
                <a:cs typeface="Arial" panose="020B0604020202020204" pitchFamily="34" charset="0"/>
              </a:rPr>
              <a:t>Reciba atención médica inmediatamente</a:t>
            </a:r>
            <a:r>
              <a:rPr lang="es-ES" sz="2000" dirty="0">
                <a:latin typeface="Arial" panose="020B0604020202020204" pitchFamily="34" charset="0"/>
                <a:cs typeface="Arial" panose="020B0604020202020204" pitchFamily="34" charset="0"/>
              </a:rPr>
              <a:t>.</a:t>
            </a:r>
          </a:p>
          <a:p>
            <a:pPr lvl="1">
              <a:spcBef>
                <a:spcPts val="0"/>
              </a:spcBef>
              <a:spcAft>
                <a:spcPts val="1200"/>
              </a:spcAft>
              <a:buFont typeface="Courier New" panose="02070309020205020404" pitchFamily="49" charset="0"/>
              <a:buChar char="o"/>
            </a:pPr>
            <a:r>
              <a:rPr lang="es-ES" sz="2000" dirty="0" smtClean="0">
                <a:latin typeface="Arial" panose="020B0604020202020204" pitchFamily="34" charset="0"/>
                <a:cs typeface="Arial" panose="020B0604020202020204" pitchFamily="34" charset="0"/>
              </a:rPr>
              <a:t>Las </a:t>
            </a:r>
            <a:r>
              <a:rPr lang="es-ES" sz="2000" dirty="0" smtClean="0">
                <a:latin typeface="Arial" panose="020B0604020202020204" pitchFamily="34" charset="0"/>
                <a:cs typeface="Arial" panose="020B0604020202020204" pitchFamily="34" charset="0"/>
              </a:rPr>
              <a:t>quemaduras de contacto térmico ocurren cuando tiene contacto la piel con equipo eléctrico sobrecalentado, o cuando la ropa se prende por incidente eléctrico</a:t>
            </a:r>
            <a:r>
              <a:rPr lang="es-E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03AE46D5-F5C2-466A-A152-8CD799C5A496}" type="slidenum">
              <a:rPr lang="en-US" smtClean="0"/>
              <a:t>21</a:t>
            </a:fld>
            <a:endParaRPr lang="en-US"/>
          </a:p>
        </p:txBody>
      </p:sp>
    </p:spTree>
    <p:extLst>
      <p:ext uri="{BB962C8B-B14F-4D97-AF65-F5344CB8AC3E}">
        <p14:creationId xmlns:p14="http://schemas.microsoft.com/office/powerpoint/2010/main" val="1819851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rmal Contact Burns"/>
          <p:cNvSpPr>
            <a:spLocks noGrp="1"/>
          </p:cNvSpPr>
          <p:nvPr>
            <p:ph type="title"/>
          </p:nvPr>
        </p:nvSpPr>
        <p:spPr/>
        <p:txBody>
          <a:bodyPr/>
          <a:lstStyle/>
          <a:p>
            <a:pPr algn="ctr"/>
            <a:r>
              <a:rPr lang="en-US" dirty="0"/>
              <a:t>Quemaduras </a:t>
            </a:r>
            <a:r>
              <a:rPr lang="en-US" dirty="0" err="1"/>
              <a:t>por</a:t>
            </a:r>
            <a:r>
              <a:rPr lang="en-US" dirty="0"/>
              <a:t> </a:t>
            </a:r>
            <a:r>
              <a:rPr lang="en-US" dirty="0" err="1"/>
              <a:t>contacto</a:t>
            </a:r>
            <a:r>
              <a:rPr lang="en-US" dirty="0"/>
              <a:t> </a:t>
            </a:r>
            <a:r>
              <a:rPr lang="en-US" dirty="0" err="1"/>
              <a:t>térmico</a:t>
            </a:r>
            <a:r>
              <a:rPr lang="en-US" dirty="0"/>
              <a:t/>
            </a:r>
            <a:br>
              <a:rPr lang="en-US" dirty="0"/>
            </a:br>
            <a:r>
              <a:rPr lang="en-US" sz="2800" dirty="0" err="1"/>
              <a:t>Cortesía</a:t>
            </a:r>
            <a:r>
              <a:rPr lang="en-US" sz="2800" dirty="0"/>
              <a:t> de OSHA</a:t>
            </a:r>
          </a:p>
        </p:txBody>
      </p:sp>
      <p:pic>
        <p:nvPicPr>
          <p:cNvPr id="5" name="Content Placeholder 4" title="Foto - Quemaduras por contacto térmico"/>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3381590" y="1827214"/>
            <a:ext cx="5009322" cy="5030786"/>
          </a:xfrm>
        </p:spPr>
      </p:pic>
      <p:sp>
        <p:nvSpPr>
          <p:cNvPr id="4" name="Slide Number Placeholder 3"/>
          <p:cNvSpPr>
            <a:spLocks noGrp="1"/>
          </p:cNvSpPr>
          <p:nvPr>
            <p:ph type="sldNum" sz="quarter" idx="12"/>
          </p:nvPr>
        </p:nvSpPr>
        <p:spPr/>
        <p:txBody>
          <a:bodyPr/>
          <a:lstStyle/>
          <a:p>
            <a:fld id="{03AE46D5-F5C2-466A-A152-8CD799C5A496}" type="slidenum">
              <a:rPr lang="en-US" smtClean="0"/>
              <a:t>22</a:t>
            </a:fld>
            <a:endParaRPr lang="en-US"/>
          </a:p>
        </p:txBody>
      </p:sp>
    </p:spTree>
    <p:extLst>
      <p:ext uri="{BB962C8B-B14F-4D97-AF65-F5344CB8AC3E}">
        <p14:creationId xmlns:p14="http://schemas.microsoft.com/office/powerpoint/2010/main" val="634797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ntrace wound" title="Electrical Burns"/>
          <p:cNvSpPr>
            <a:spLocks noGrp="1"/>
          </p:cNvSpPr>
          <p:nvPr>
            <p:ph type="title"/>
          </p:nvPr>
        </p:nvSpPr>
        <p:spPr/>
        <p:txBody>
          <a:bodyPr/>
          <a:lstStyle/>
          <a:p>
            <a:pPr algn="ctr"/>
            <a:r>
              <a:rPr lang="en-US" dirty="0"/>
              <a:t>Quemaduras </a:t>
            </a:r>
            <a:r>
              <a:rPr lang="en-US" dirty="0" err="1"/>
              <a:t>Eléctricas</a:t>
            </a:r>
            <a:r>
              <a:rPr lang="en-US" dirty="0"/>
              <a:t/>
            </a:r>
            <a:br>
              <a:rPr lang="en-US" dirty="0"/>
            </a:br>
            <a:r>
              <a:rPr lang="en-US" sz="2800" dirty="0" err="1"/>
              <a:t>Cortesía</a:t>
            </a:r>
            <a:r>
              <a:rPr lang="en-US" sz="2800" dirty="0"/>
              <a:t> de OSHA</a:t>
            </a:r>
          </a:p>
        </p:txBody>
      </p:sp>
      <p:pic>
        <p:nvPicPr>
          <p:cNvPr id="11" name="Content Placeholder 8" title="Foto - Quemaduras Eléctrica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27915" y="2112579"/>
            <a:ext cx="3592085" cy="4558484"/>
          </a:xfrm>
          <a:prstGeom prst="rect">
            <a:avLst/>
          </a:prstGeom>
        </p:spPr>
      </p:pic>
      <p:sp>
        <p:nvSpPr>
          <p:cNvPr id="4" name="Slide Number Placeholder 3"/>
          <p:cNvSpPr>
            <a:spLocks noGrp="1"/>
          </p:cNvSpPr>
          <p:nvPr>
            <p:ph type="sldNum" sz="quarter" idx="12"/>
          </p:nvPr>
        </p:nvSpPr>
        <p:spPr/>
        <p:txBody>
          <a:bodyPr/>
          <a:lstStyle/>
          <a:p>
            <a:fld id="{03AE46D5-F5C2-466A-A152-8CD799C5A496}" type="slidenum">
              <a:rPr lang="en-US" smtClean="0"/>
              <a:t>23</a:t>
            </a:fld>
            <a:endParaRPr lang="en-US"/>
          </a:p>
        </p:txBody>
      </p:sp>
    </p:spTree>
    <p:extLst>
      <p:ext uri="{BB962C8B-B14F-4D97-AF65-F5344CB8AC3E}">
        <p14:creationId xmlns:p14="http://schemas.microsoft.com/office/powerpoint/2010/main" val="2204408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descr="Exit wound" title="Contact With Ground"/>
          <p:cNvSpPr>
            <a:spLocks noGrp="1" noChangeArrowheads="1"/>
          </p:cNvSpPr>
          <p:nvPr>
            <p:ph type="title"/>
          </p:nvPr>
        </p:nvSpPr>
        <p:spPr/>
        <p:txBody>
          <a:bodyPr/>
          <a:lstStyle/>
          <a:p>
            <a:pPr algn="ctr">
              <a:defRPr/>
            </a:pPr>
            <a:r>
              <a:rPr lang="es-ES" dirty="0"/>
              <a:t>Contacto con </a:t>
            </a:r>
            <a:r>
              <a:rPr lang="es-ES" dirty="0" smtClean="0"/>
              <a:t>Tierra</a:t>
            </a:r>
            <a:r>
              <a:rPr lang="es-ES" dirty="0"/>
              <a:t/>
            </a:r>
            <a:br>
              <a:rPr lang="es-ES" dirty="0"/>
            </a:br>
            <a:r>
              <a:rPr lang="es-ES" sz="2800" dirty="0"/>
              <a:t>Cortesía de OSHA</a:t>
            </a:r>
            <a:endParaRPr lang="en-US" sz="2800" dirty="0"/>
          </a:p>
        </p:txBody>
      </p:sp>
      <p:sp>
        <p:nvSpPr>
          <p:cNvPr id="2" name="Slide Number Placeholder 1"/>
          <p:cNvSpPr>
            <a:spLocks noGrp="1"/>
          </p:cNvSpPr>
          <p:nvPr>
            <p:ph type="sldNum" sz="quarter" idx="12"/>
          </p:nvPr>
        </p:nvSpPr>
        <p:spPr/>
        <p:txBody>
          <a:bodyPr/>
          <a:lstStyle/>
          <a:p>
            <a:fld id="{03AE46D5-F5C2-466A-A152-8CD799C5A496}" type="slidenum">
              <a:rPr lang="en-US" smtClean="0"/>
              <a:t>24</a:t>
            </a:fld>
            <a:endParaRPr lang="en-US"/>
          </a:p>
        </p:txBody>
      </p:sp>
      <p:pic>
        <p:nvPicPr>
          <p:cNvPr id="6" name="Picture 4" descr="ecbp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1548" y="1987223"/>
            <a:ext cx="7543800"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9656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pt-BR" dirty="0"/>
              <a:t>Quemaduras </a:t>
            </a:r>
            <a:r>
              <a:rPr lang="pt-BR" dirty="0" smtClean="0"/>
              <a:t>Arco </a:t>
            </a:r>
            <a:r>
              <a:rPr lang="pt-BR" dirty="0"/>
              <a:t>Flash</a:t>
            </a:r>
            <a:br>
              <a:rPr lang="pt-BR" dirty="0"/>
            </a:br>
            <a:r>
              <a:rPr lang="pt-BR" dirty="0"/>
              <a:t>Cortesía de OSHA</a:t>
            </a:r>
            <a:endParaRPr lang="en-US" sz="2800" dirty="0"/>
          </a:p>
        </p:txBody>
      </p:sp>
      <p:pic>
        <p:nvPicPr>
          <p:cNvPr id="7" name="Content Placeholder 6" title="Foto - quemaduras arco flash"/>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66897" y="1889747"/>
            <a:ext cx="3457904" cy="4968253"/>
          </a:xfrm>
          <a:prstGeom prst="rect">
            <a:avLst/>
          </a:prstGeom>
        </p:spPr>
      </p:pic>
      <p:sp>
        <p:nvSpPr>
          <p:cNvPr id="2" name="Slide Number Placeholder 1"/>
          <p:cNvSpPr>
            <a:spLocks noGrp="1"/>
          </p:cNvSpPr>
          <p:nvPr>
            <p:ph type="sldNum" sz="quarter" idx="12"/>
          </p:nvPr>
        </p:nvSpPr>
        <p:spPr/>
        <p:txBody>
          <a:bodyPr/>
          <a:lstStyle/>
          <a:p>
            <a:fld id="{03AE46D5-F5C2-466A-A152-8CD799C5A496}" type="slidenum">
              <a:rPr lang="en-US" smtClean="0"/>
              <a:t>25</a:t>
            </a:fld>
            <a:endParaRPr lang="en-US"/>
          </a:p>
        </p:txBody>
      </p:sp>
    </p:spTree>
    <p:extLst>
      <p:ext uri="{BB962C8B-B14F-4D97-AF65-F5344CB8AC3E}">
        <p14:creationId xmlns:p14="http://schemas.microsoft.com/office/powerpoint/2010/main" val="499685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p:txBody>
          <a:bodyPr>
            <a:normAutofit fontScale="90000"/>
          </a:bodyPr>
          <a:lstStyle/>
          <a:p>
            <a:pPr algn="ctr">
              <a:defRPr/>
            </a:pPr>
            <a:r>
              <a:rPr lang="es-ES" sz="4000" dirty="0"/>
              <a:t>Las quemaduras eléctricas empeoran antes de que mejoren</a:t>
            </a:r>
            <a:br>
              <a:rPr lang="es-ES" sz="4000" dirty="0"/>
            </a:br>
            <a:r>
              <a:rPr lang="es-ES" sz="4000" dirty="0"/>
              <a:t>Cortesía de OSHA</a:t>
            </a:r>
            <a:endParaRPr lang="en-US" sz="2800" dirty="0"/>
          </a:p>
        </p:txBody>
      </p:sp>
      <p:sp>
        <p:nvSpPr>
          <p:cNvPr id="2" name="Slide Number Placeholder 1"/>
          <p:cNvSpPr>
            <a:spLocks noGrp="1"/>
          </p:cNvSpPr>
          <p:nvPr>
            <p:ph type="sldNum" sz="quarter" idx="12"/>
          </p:nvPr>
        </p:nvSpPr>
        <p:spPr/>
        <p:txBody>
          <a:bodyPr/>
          <a:lstStyle/>
          <a:p>
            <a:fld id="{03AE46D5-F5C2-466A-A152-8CD799C5A496}" type="slidenum">
              <a:rPr lang="en-US" smtClean="0"/>
              <a:t>26</a:t>
            </a:fld>
            <a:endParaRPr lang="en-US"/>
          </a:p>
        </p:txBody>
      </p:sp>
      <p:pic>
        <p:nvPicPr>
          <p:cNvPr id="196612" name="Picture 4" descr="hand_shock1" title="Bur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206" y="1870075"/>
            <a:ext cx="10530594" cy="378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605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p:txBody>
          <a:bodyPr>
            <a:normAutofit fontScale="90000"/>
          </a:bodyPr>
          <a:lstStyle/>
          <a:p>
            <a:pPr algn="ctr">
              <a:defRPr/>
            </a:pPr>
            <a:r>
              <a:rPr lang="es-ES" sz="4000" dirty="0"/>
              <a:t>Unos días más tarde</a:t>
            </a:r>
            <a:br>
              <a:rPr lang="es-ES" sz="4000" dirty="0"/>
            </a:br>
            <a:r>
              <a:rPr lang="es-ES" sz="4000" dirty="0"/>
              <a:t>Cortesía de OSHA</a:t>
            </a:r>
            <a:endParaRPr lang="en-US" sz="2800" dirty="0"/>
          </a:p>
        </p:txBody>
      </p:sp>
      <p:sp>
        <p:nvSpPr>
          <p:cNvPr id="2" name="Slide Number Placeholder 1"/>
          <p:cNvSpPr>
            <a:spLocks noGrp="1"/>
          </p:cNvSpPr>
          <p:nvPr>
            <p:ph type="sldNum" sz="quarter" idx="12"/>
          </p:nvPr>
        </p:nvSpPr>
        <p:spPr/>
        <p:txBody>
          <a:bodyPr/>
          <a:lstStyle/>
          <a:p>
            <a:fld id="{03AE46D5-F5C2-466A-A152-8CD799C5A496}" type="slidenum">
              <a:rPr lang="en-US" smtClean="0"/>
              <a:t>27</a:t>
            </a:fld>
            <a:endParaRPr lang="en-US"/>
          </a:p>
        </p:txBody>
      </p:sp>
      <p:pic>
        <p:nvPicPr>
          <p:cNvPr id="198660" name="Picture 4" descr="hand_shock2" title="Bur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291" y="1733197"/>
            <a:ext cx="10754680" cy="462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900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Tasas de </a:t>
            </a:r>
            <a:r>
              <a:rPr lang="es-ES" dirty="0" smtClean="0"/>
              <a:t>Supervivencia de Lesión de Quemadura</a:t>
            </a:r>
            <a:endParaRPr lang="en-US" dirty="0"/>
          </a:p>
        </p:txBody>
      </p:sp>
      <p:sp>
        <p:nvSpPr>
          <p:cNvPr id="46" name="Slide Number Placeholder 45"/>
          <p:cNvSpPr>
            <a:spLocks noGrp="1"/>
          </p:cNvSpPr>
          <p:nvPr>
            <p:ph type="sldNum" sz="quarter" idx="12"/>
          </p:nvPr>
        </p:nvSpPr>
        <p:spPr/>
        <p:txBody>
          <a:bodyPr/>
          <a:lstStyle/>
          <a:p>
            <a:fld id="{03AE46D5-F5C2-466A-A152-8CD799C5A496}" type="slidenum">
              <a:rPr lang="en-US" smtClean="0"/>
              <a:t>28</a:t>
            </a:fld>
            <a:endParaRPr lang="en-US"/>
          </a:p>
        </p:txBody>
      </p:sp>
      <p:sp>
        <p:nvSpPr>
          <p:cNvPr id="4" name="Rectangle 3"/>
          <p:cNvSpPr>
            <a:spLocks noChangeArrowheads="1"/>
          </p:cNvSpPr>
          <p:nvPr/>
        </p:nvSpPr>
        <p:spPr bwMode="auto">
          <a:xfrm rot="16200000" flipH="1">
            <a:off x="453560" y="3674324"/>
            <a:ext cx="2394887" cy="67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6038" rIns="90488" bIns="46038">
            <a:spAutoFit/>
          </a:bodyPr>
          <a:lstStyle>
            <a:lvl1pPr defTabSz="904875">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defTabSz="904875">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defTabSz="904875">
              <a:spcBef>
                <a:spcPct val="20000"/>
              </a:spcBef>
              <a:buClr>
                <a:schemeClr val="accent2"/>
              </a:buClr>
              <a:buChar char="•"/>
              <a:defRPr sz="2400">
                <a:solidFill>
                  <a:schemeClr val="tx1"/>
                </a:solidFill>
                <a:latin typeface="Arial" panose="020B0604020202020204" pitchFamily="34" charset="0"/>
              </a:defRPr>
            </a:lvl3pPr>
            <a:lvl4pPr marL="1600200" indent="-228600" defTabSz="904875">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defTabSz="904875">
              <a:spcBef>
                <a:spcPct val="20000"/>
              </a:spcBef>
              <a:buClr>
                <a:schemeClr val="hlink"/>
              </a:buClr>
              <a:buChar char="•"/>
              <a:defRPr sz="2000">
                <a:solidFill>
                  <a:schemeClr val="tx1"/>
                </a:solidFill>
                <a:latin typeface="Arial" panose="020B0604020202020204" pitchFamily="34" charset="0"/>
              </a:defRPr>
            </a:lvl5pPr>
            <a:lvl6pPr marL="2514600" indent="-228600" defTabSz="904875"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defTabSz="904875"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defTabSz="904875"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defTabSz="904875"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US" altLang="en-US" sz="1900" b="1" dirty="0">
                <a:solidFill>
                  <a:schemeClr val="bg1"/>
                </a:solidFill>
                <a:latin typeface="Times New Roman" panose="02020603050405020304" pitchFamily="18" charset="0"/>
              </a:rPr>
              <a:t>     </a:t>
            </a:r>
            <a:r>
              <a:rPr lang="en-US" altLang="en-US" sz="1900" b="1" dirty="0" err="1" smtClean="0">
                <a:latin typeface="Times New Roman" panose="02020603050405020304" pitchFamily="18" charset="0"/>
              </a:rPr>
              <a:t>Probabilidad</a:t>
            </a:r>
            <a:endParaRPr lang="en-US" altLang="en-US" sz="1900" b="1" dirty="0">
              <a:latin typeface="Times New Roman" panose="02020603050405020304" pitchFamily="18" charset="0"/>
            </a:endParaRPr>
          </a:p>
          <a:p>
            <a:pPr>
              <a:spcBef>
                <a:spcPct val="0"/>
              </a:spcBef>
              <a:buClrTx/>
              <a:buSzTx/>
              <a:buFontTx/>
              <a:buNone/>
            </a:pPr>
            <a:r>
              <a:rPr lang="en-US" altLang="en-US" sz="1900" b="1" dirty="0">
                <a:latin typeface="Times New Roman" panose="02020603050405020304" pitchFamily="18" charset="0"/>
              </a:rPr>
              <a:t>d</a:t>
            </a:r>
            <a:r>
              <a:rPr lang="en-US" altLang="en-US" sz="1900" b="1" dirty="0" smtClean="0">
                <a:latin typeface="Times New Roman" panose="02020603050405020304" pitchFamily="18" charset="0"/>
              </a:rPr>
              <a:t>e </a:t>
            </a:r>
            <a:r>
              <a:rPr lang="en-US" altLang="en-US" sz="1900" b="1" dirty="0" err="1">
                <a:latin typeface="Times New Roman" panose="02020603050405020304" pitchFamily="18" charset="0"/>
              </a:rPr>
              <a:t>S</a:t>
            </a:r>
            <a:r>
              <a:rPr lang="en-US" altLang="en-US" sz="1900" b="1" dirty="0" err="1" smtClean="0">
                <a:latin typeface="Times New Roman" panose="02020603050405020304" pitchFamily="18" charset="0"/>
              </a:rPr>
              <a:t>uperviviencia</a:t>
            </a:r>
            <a:r>
              <a:rPr lang="en-US" altLang="en-US" sz="1900" b="1" dirty="0" smtClean="0">
                <a:latin typeface="Times New Roman" panose="02020603050405020304" pitchFamily="18" charset="0"/>
              </a:rPr>
              <a:t>, </a:t>
            </a:r>
            <a:r>
              <a:rPr lang="en-US" altLang="en-US" sz="1900" b="1" dirty="0">
                <a:latin typeface="Times New Roman" panose="02020603050405020304" pitchFamily="18" charset="0"/>
              </a:rPr>
              <a:t>%</a:t>
            </a:r>
          </a:p>
        </p:txBody>
      </p:sp>
      <p:sp>
        <p:nvSpPr>
          <p:cNvPr id="5" name="Rectangle 4"/>
          <p:cNvSpPr>
            <a:spLocks noChangeArrowheads="1"/>
          </p:cNvSpPr>
          <p:nvPr/>
        </p:nvSpPr>
        <p:spPr bwMode="auto">
          <a:xfrm>
            <a:off x="1988344" y="6180931"/>
            <a:ext cx="8119083" cy="35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6038" rIns="90488" bIns="46038">
            <a:spAutoFit/>
          </a:bodyPr>
          <a:lstStyle>
            <a:lvl1pPr defTabSz="904875">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defTabSz="904875">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defTabSz="904875">
              <a:spcBef>
                <a:spcPct val="20000"/>
              </a:spcBef>
              <a:buClr>
                <a:schemeClr val="accent2"/>
              </a:buClr>
              <a:buChar char="•"/>
              <a:defRPr sz="2400">
                <a:solidFill>
                  <a:schemeClr val="tx1"/>
                </a:solidFill>
                <a:latin typeface="Arial" panose="020B0604020202020204" pitchFamily="34" charset="0"/>
              </a:defRPr>
            </a:lvl3pPr>
            <a:lvl4pPr marL="1600200" indent="-228600" defTabSz="904875">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defTabSz="904875">
              <a:spcBef>
                <a:spcPct val="20000"/>
              </a:spcBef>
              <a:buClr>
                <a:schemeClr val="hlink"/>
              </a:buClr>
              <a:buChar char="•"/>
              <a:defRPr sz="2000">
                <a:solidFill>
                  <a:schemeClr val="tx1"/>
                </a:solidFill>
                <a:latin typeface="Arial" panose="020B0604020202020204" pitchFamily="34" charset="0"/>
              </a:defRPr>
            </a:lvl5pPr>
            <a:lvl6pPr marL="2514600" indent="-228600" defTabSz="904875"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defTabSz="904875"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defTabSz="904875"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defTabSz="904875"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US" altLang="en-US" sz="1700" b="1" dirty="0"/>
              <a:t>Fuente: </a:t>
            </a:r>
            <a:r>
              <a:rPr lang="en-US" altLang="en-US" sz="1700" b="1" dirty="0" err="1" smtClean="0"/>
              <a:t>Asociación</a:t>
            </a:r>
            <a:r>
              <a:rPr lang="en-US" altLang="en-US" sz="1700" b="1" dirty="0" smtClean="0"/>
              <a:t> Americana de Quemaduras (</a:t>
            </a:r>
            <a:r>
              <a:rPr lang="en-US" altLang="en-US" sz="1700" b="1" dirty="0" err="1" smtClean="0"/>
              <a:t>Estudios</a:t>
            </a:r>
            <a:r>
              <a:rPr lang="en-US" altLang="en-US" sz="1700" b="1" dirty="0" smtClean="0"/>
              <a:t> </a:t>
            </a:r>
            <a:r>
              <a:rPr lang="en-US" altLang="en-US" sz="1700" b="1" dirty="0" err="1" smtClean="0"/>
              <a:t>desde</a:t>
            </a:r>
            <a:r>
              <a:rPr lang="en-US" altLang="en-US" sz="1700" b="1" dirty="0" smtClean="0"/>
              <a:t> </a:t>
            </a:r>
            <a:r>
              <a:rPr lang="en-US" altLang="en-US" sz="1700" b="1" dirty="0"/>
              <a:t>1991-1993</a:t>
            </a:r>
            <a:r>
              <a:rPr lang="en-US" altLang="en-US" sz="1700" b="1" dirty="0" smtClean="0"/>
              <a:t>)</a:t>
            </a:r>
            <a:endParaRPr lang="en-US" altLang="en-US" sz="1700" b="1" dirty="0"/>
          </a:p>
        </p:txBody>
      </p:sp>
      <p:sp>
        <p:nvSpPr>
          <p:cNvPr id="6" name="Freeform 5" title="Parte de un gráfico"/>
          <p:cNvSpPr>
            <a:spLocks/>
          </p:cNvSpPr>
          <p:nvPr/>
        </p:nvSpPr>
        <p:spPr bwMode="auto">
          <a:xfrm>
            <a:off x="2840038" y="2930525"/>
            <a:ext cx="223837" cy="2090738"/>
          </a:xfrm>
          <a:custGeom>
            <a:avLst/>
            <a:gdLst>
              <a:gd name="T0" fmla="*/ 0 w 155"/>
              <a:gd name="T1" fmla="*/ 0 h 1282"/>
              <a:gd name="T2" fmla="*/ 2147483646 w 155"/>
              <a:gd name="T3" fmla="*/ 0 h 1282"/>
              <a:gd name="T4" fmla="*/ 2147483646 w 155"/>
              <a:gd name="T5" fmla="*/ 2147483646 h 1282"/>
              <a:gd name="T6" fmla="*/ 0 w 155"/>
              <a:gd name="T7" fmla="*/ 2147483646 h 1282"/>
              <a:gd name="T8" fmla="*/ 0 w 155"/>
              <a:gd name="T9" fmla="*/ 0 h 1282"/>
              <a:gd name="T10" fmla="*/ 0 60000 65536"/>
              <a:gd name="T11" fmla="*/ 0 60000 65536"/>
              <a:gd name="T12" fmla="*/ 0 60000 65536"/>
              <a:gd name="T13" fmla="*/ 0 60000 65536"/>
              <a:gd name="T14" fmla="*/ 0 60000 65536"/>
              <a:gd name="T15" fmla="*/ 0 w 155"/>
              <a:gd name="T16" fmla="*/ 0 h 1282"/>
              <a:gd name="T17" fmla="*/ 155 w 155"/>
              <a:gd name="T18" fmla="*/ 1282 h 1282"/>
            </a:gdLst>
            <a:ahLst/>
            <a:cxnLst>
              <a:cxn ang="T10">
                <a:pos x="T0" y="T1"/>
              </a:cxn>
              <a:cxn ang="T11">
                <a:pos x="T2" y="T3"/>
              </a:cxn>
              <a:cxn ang="T12">
                <a:pos x="T4" y="T5"/>
              </a:cxn>
              <a:cxn ang="T13">
                <a:pos x="T6" y="T7"/>
              </a:cxn>
              <a:cxn ang="T14">
                <a:pos x="T8" y="T9"/>
              </a:cxn>
            </a:cxnLst>
            <a:rect l="T15" t="T16" r="T17" b="T18"/>
            <a:pathLst>
              <a:path w="155" h="1282">
                <a:moveTo>
                  <a:pt x="0" y="0"/>
                </a:moveTo>
                <a:lnTo>
                  <a:pt x="154" y="0"/>
                </a:lnTo>
                <a:lnTo>
                  <a:pt x="154" y="1281"/>
                </a:lnTo>
                <a:lnTo>
                  <a:pt x="0" y="1281"/>
                </a:lnTo>
                <a:lnTo>
                  <a:pt x="0" y="0"/>
                </a:lnTo>
              </a:path>
            </a:pathLst>
          </a:custGeom>
          <a:solidFill>
            <a:srgbClr val="00CCFF"/>
          </a:solidFill>
          <a:ln w="12700" cap="rnd">
            <a:solidFill>
              <a:srgbClr val="000000"/>
            </a:solidFill>
            <a:round/>
            <a:headEnd/>
            <a:tailEnd/>
          </a:ln>
        </p:spPr>
        <p:txBody>
          <a:bodyPr/>
          <a:lstStyle/>
          <a:p>
            <a:endParaRPr lang="en-US"/>
          </a:p>
        </p:txBody>
      </p:sp>
      <p:sp>
        <p:nvSpPr>
          <p:cNvPr id="7" name="Freeform 6" title="Parte de un gráfico"/>
          <p:cNvSpPr>
            <a:spLocks/>
          </p:cNvSpPr>
          <p:nvPr/>
        </p:nvSpPr>
        <p:spPr bwMode="auto">
          <a:xfrm>
            <a:off x="3843338" y="2930525"/>
            <a:ext cx="223837" cy="2090738"/>
          </a:xfrm>
          <a:custGeom>
            <a:avLst/>
            <a:gdLst>
              <a:gd name="T0" fmla="*/ 0 w 155"/>
              <a:gd name="T1" fmla="*/ 0 h 1282"/>
              <a:gd name="T2" fmla="*/ 2147483646 w 155"/>
              <a:gd name="T3" fmla="*/ 0 h 1282"/>
              <a:gd name="T4" fmla="*/ 2147483646 w 155"/>
              <a:gd name="T5" fmla="*/ 2147483646 h 1282"/>
              <a:gd name="T6" fmla="*/ 0 w 155"/>
              <a:gd name="T7" fmla="*/ 2147483646 h 1282"/>
              <a:gd name="T8" fmla="*/ 0 w 155"/>
              <a:gd name="T9" fmla="*/ 0 h 1282"/>
              <a:gd name="T10" fmla="*/ 0 60000 65536"/>
              <a:gd name="T11" fmla="*/ 0 60000 65536"/>
              <a:gd name="T12" fmla="*/ 0 60000 65536"/>
              <a:gd name="T13" fmla="*/ 0 60000 65536"/>
              <a:gd name="T14" fmla="*/ 0 60000 65536"/>
              <a:gd name="T15" fmla="*/ 0 w 155"/>
              <a:gd name="T16" fmla="*/ 0 h 1282"/>
              <a:gd name="T17" fmla="*/ 155 w 155"/>
              <a:gd name="T18" fmla="*/ 1282 h 1282"/>
            </a:gdLst>
            <a:ahLst/>
            <a:cxnLst>
              <a:cxn ang="T10">
                <a:pos x="T0" y="T1"/>
              </a:cxn>
              <a:cxn ang="T11">
                <a:pos x="T2" y="T3"/>
              </a:cxn>
              <a:cxn ang="T12">
                <a:pos x="T4" y="T5"/>
              </a:cxn>
              <a:cxn ang="T13">
                <a:pos x="T6" y="T7"/>
              </a:cxn>
              <a:cxn ang="T14">
                <a:pos x="T8" y="T9"/>
              </a:cxn>
            </a:cxnLst>
            <a:rect l="T15" t="T16" r="T17" b="T18"/>
            <a:pathLst>
              <a:path w="155" h="1282">
                <a:moveTo>
                  <a:pt x="0" y="0"/>
                </a:moveTo>
                <a:lnTo>
                  <a:pt x="154" y="0"/>
                </a:lnTo>
                <a:lnTo>
                  <a:pt x="154" y="1281"/>
                </a:lnTo>
                <a:lnTo>
                  <a:pt x="0" y="1281"/>
                </a:lnTo>
                <a:lnTo>
                  <a:pt x="0" y="0"/>
                </a:lnTo>
              </a:path>
            </a:pathLst>
          </a:custGeom>
          <a:solidFill>
            <a:srgbClr val="00CCFF"/>
          </a:solidFill>
          <a:ln w="12700" cap="rnd">
            <a:solidFill>
              <a:srgbClr val="000000"/>
            </a:solidFill>
            <a:round/>
            <a:headEnd/>
            <a:tailEnd/>
          </a:ln>
        </p:spPr>
        <p:txBody>
          <a:bodyPr/>
          <a:lstStyle/>
          <a:p>
            <a:endParaRPr lang="en-US"/>
          </a:p>
        </p:txBody>
      </p:sp>
      <p:sp>
        <p:nvSpPr>
          <p:cNvPr id="8" name="Freeform 7" title="Parte de un gráfico"/>
          <p:cNvSpPr>
            <a:spLocks/>
          </p:cNvSpPr>
          <p:nvPr/>
        </p:nvSpPr>
        <p:spPr bwMode="auto">
          <a:xfrm>
            <a:off x="4849813" y="2941638"/>
            <a:ext cx="220662" cy="2079625"/>
          </a:xfrm>
          <a:custGeom>
            <a:avLst/>
            <a:gdLst>
              <a:gd name="T0" fmla="*/ 0 w 153"/>
              <a:gd name="T1" fmla="*/ 0 h 1275"/>
              <a:gd name="T2" fmla="*/ 2147483646 w 153"/>
              <a:gd name="T3" fmla="*/ 0 h 1275"/>
              <a:gd name="T4" fmla="*/ 2147483646 w 153"/>
              <a:gd name="T5" fmla="*/ 2147483646 h 1275"/>
              <a:gd name="T6" fmla="*/ 0 w 153"/>
              <a:gd name="T7" fmla="*/ 2147483646 h 1275"/>
              <a:gd name="T8" fmla="*/ 0 w 153"/>
              <a:gd name="T9" fmla="*/ 0 h 1275"/>
              <a:gd name="T10" fmla="*/ 0 60000 65536"/>
              <a:gd name="T11" fmla="*/ 0 60000 65536"/>
              <a:gd name="T12" fmla="*/ 0 60000 65536"/>
              <a:gd name="T13" fmla="*/ 0 60000 65536"/>
              <a:gd name="T14" fmla="*/ 0 60000 65536"/>
              <a:gd name="T15" fmla="*/ 0 w 153"/>
              <a:gd name="T16" fmla="*/ 0 h 1275"/>
              <a:gd name="T17" fmla="*/ 153 w 153"/>
              <a:gd name="T18" fmla="*/ 1275 h 1275"/>
            </a:gdLst>
            <a:ahLst/>
            <a:cxnLst>
              <a:cxn ang="T10">
                <a:pos x="T0" y="T1"/>
              </a:cxn>
              <a:cxn ang="T11">
                <a:pos x="T2" y="T3"/>
              </a:cxn>
              <a:cxn ang="T12">
                <a:pos x="T4" y="T5"/>
              </a:cxn>
              <a:cxn ang="T13">
                <a:pos x="T6" y="T7"/>
              </a:cxn>
              <a:cxn ang="T14">
                <a:pos x="T8" y="T9"/>
              </a:cxn>
            </a:cxnLst>
            <a:rect l="T15" t="T16" r="T17" b="T18"/>
            <a:pathLst>
              <a:path w="153" h="1275">
                <a:moveTo>
                  <a:pt x="0" y="0"/>
                </a:moveTo>
                <a:lnTo>
                  <a:pt x="152" y="0"/>
                </a:lnTo>
                <a:lnTo>
                  <a:pt x="152" y="1274"/>
                </a:lnTo>
                <a:lnTo>
                  <a:pt x="0" y="1274"/>
                </a:lnTo>
                <a:lnTo>
                  <a:pt x="0" y="0"/>
                </a:lnTo>
              </a:path>
            </a:pathLst>
          </a:custGeom>
          <a:solidFill>
            <a:srgbClr val="00CCFF"/>
          </a:solidFill>
          <a:ln w="12700" cap="rnd">
            <a:solidFill>
              <a:srgbClr val="000000"/>
            </a:solidFill>
            <a:round/>
            <a:headEnd/>
            <a:tailEnd/>
          </a:ln>
        </p:spPr>
        <p:txBody>
          <a:bodyPr/>
          <a:lstStyle/>
          <a:p>
            <a:endParaRPr lang="en-US"/>
          </a:p>
        </p:txBody>
      </p:sp>
      <p:sp>
        <p:nvSpPr>
          <p:cNvPr id="9" name="Freeform 8" title="Parte de un gráfico"/>
          <p:cNvSpPr>
            <a:spLocks/>
          </p:cNvSpPr>
          <p:nvPr/>
        </p:nvSpPr>
        <p:spPr bwMode="auto">
          <a:xfrm>
            <a:off x="5840413" y="3059113"/>
            <a:ext cx="222250" cy="1962150"/>
          </a:xfrm>
          <a:custGeom>
            <a:avLst/>
            <a:gdLst>
              <a:gd name="T0" fmla="*/ 0 w 154"/>
              <a:gd name="T1" fmla="*/ 0 h 1203"/>
              <a:gd name="T2" fmla="*/ 2147483646 w 154"/>
              <a:gd name="T3" fmla="*/ 0 h 1203"/>
              <a:gd name="T4" fmla="*/ 2147483646 w 154"/>
              <a:gd name="T5" fmla="*/ 2147483646 h 1203"/>
              <a:gd name="T6" fmla="*/ 0 w 154"/>
              <a:gd name="T7" fmla="*/ 2147483646 h 1203"/>
              <a:gd name="T8" fmla="*/ 0 w 154"/>
              <a:gd name="T9" fmla="*/ 0 h 1203"/>
              <a:gd name="T10" fmla="*/ 0 60000 65536"/>
              <a:gd name="T11" fmla="*/ 0 60000 65536"/>
              <a:gd name="T12" fmla="*/ 0 60000 65536"/>
              <a:gd name="T13" fmla="*/ 0 60000 65536"/>
              <a:gd name="T14" fmla="*/ 0 60000 65536"/>
              <a:gd name="T15" fmla="*/ 0 w 154"/>
              <a:gd name="T16" fmla="*/ 0 h 1203"/>
              <a:gd name="T17" fmla="*/ 154 w 154"/>
              <a:gd name="T18" fmla="*/ 1203 h 1203"/>
            </a:gdLst>
            <a:ahLst/>
            <a:cxnLst>
              <a:cxn ang="T10">
                <a:pos x="T0" y="T1"/>
              </a:cxn>
              <a:cxn ang="T11">
                <a:pos x="T2" y="T3"/>
              </a:cxn>
              <a:cxn ang="T12">
                <a:pos x="T4" y="T5"/>
              </a:cxn>
              <a:cxn ang="T13">
                <a:pos x="T6" y="T7"/>
              </a:cxn>
              <a:cxn ang="T14">
                <a:pos x="T8" y="T9"/>
              </a:cxn>
            </a:cxnLst>
            <a:rect l="T15" t="T16" r="T17" b="T18"/>
            <a:pathLst>
              <a:path w="154" h="1203">
                <a:moveTo>
                  <a:pt x="0" y="0"/>
                </a:moveTo>
                <a:lnTo>
                  <a:pt x="153" y="0"/>
                </a:lnTo>
                <a:lnTo>
                  <a:pt x="153" y="1202"/>
                </a:lnTo>
                <a:lnTo>
                  <a:pt x="0" y="1202"/>
                </a:lnTo>
                <a:lnTo>
                  <a:pt x="0" y="0"/>
                </a:lnTo>
              </a:path>
            </a:pathLst>
          </a:custGeom>
          <a:solidFill>
            <a:srgbClr val="00CCFF"/>
          </a:solidFill>
          <a:ln w="12700" cap="rnd">
            <a:solidFill>
              <a:srgbClr val="000000"/>
            </a:solidFill>
            <a:round/>
            <a:headEnd/>
            <a:tailEnd/>
          </a:ln>
        </p:spPr>
        <p:txBody>
          <a:bodyPr/>
          <a:lstStyle/>
          <a:p>
            <a:endParaRPr lang="en-US"/>
          </a:p>
        </p:txBody>
      </p:sp>
      <p:sp>
        <p:nvSpPr>
          <p:cNvPr id="10" name="Freeform 9" descr="Wide downward diagonal"/>
          <p:cNvSpPr>
            <a:spLocks/>
          </p:cNvSpPr>
          <p:nvPr/>
        </p:nvSpPr>
        <p:spPr bwMode="auto">
          <a:xfrm>
            <a:off x="3048000" y="3200400"/>
            <a:ext cx="234950" cy="1824038"/>
          </a:xfrm>
          <a:custGeom>
            <a:avLst/>
            <a:gdLst>
              <a:gd name="T0" fmla="*/ 0 w 163"/>
              <a:gd name="T1" fmla="*/ 0 h 1118"/>
              <a:gd name="T2" fmla="*/ 2147483646 w 163"/>
              <a:gd name="T3" fmla="*/ 0 h 1118"/>
              <a:gd name="T4" fmla="*/ 2147483646 w 163"/>
              <a:gd name="T5" fmla="*/ 2147483646 h 1118"/>
              <a:gd name="T6" fmla="*/ 0 w 163"/>
              <a:gd name="T7" fmla="*/ 2147483646 h 1118"/>
              <a:gd name="T8" fmla="*/ 0 w 163"/>
              <a:gd name="T9" fmla="*/ 0 h 1118"/>
              <a:gd name="T10" fmla="*/ 0 60000 65536"/>
              <a:gd name="T11" fmla="*/ 0 60000 65536"/>
              <a:gd name="T12" fmla="*/ 0 60000 65536"/>
              <a:gd name="T13" fmla="*/ 0 60000 65536"/>
              <a:gd name="T14" fmla="*/ 0 60000 65536"/>
              <a:gd name="T15" fmla="*/ 0 w 163"/>
              <a:gd name="T16" fmla="*/ 0 h 1118"/>
              <a:gd name="T17" fmla="*/ 163 w 163"/>
              <a:gd name="T18" fmla="*/ 1118 h 1118"/>
            </a:gdLst>
            <a:ahLst/>
            <a:cxnLst>
              <a:cxn ang="T10">
                <a:pos x="T0" y="T1"/>
              </a:cxn>
              <a:cxn ang="T11">
                <a:pos x="T2" y="T3"/>
              </a:cxn>
              <a:cxn ang="T12">
                <a:pos x="T4" y="T5"/>
              </a:cxn>
              <a:cxn ang="T13">
                <a:pos x="T6" y="T7"/>
              </a:cxn>
              <a:cxn ang="T14">
                <a:pos x="T8" y="T9"/>
              </a:cxn>
            </a:cxnLst>
            <a:rect l="T15" t="T16" r="T17" b="T18"/>
            <a:pathLst>
              <a:path w="163" h="1118">
                <a:moveTo>
                  <a:pt x="0" y="0"/>
                </a:moveTo>
                <a:lnTo>
                  <a:pt x="162" y="0"/>
                </a:lnTo>
                <a:lnTo>
                  <a:pt x="162" y="1117"/>
                </a:lnTo>
                <a:lnTo>
                  <a:pt x="0" y="1117"/>
                </a:lnTo>
                <a:lnTo>
                  <a:pt x="0" y="0"/>
                </a:lnTo>
              </a:path>
            </a:pathLst>
          </a:custGeom>
          <a:pattFill prst="wdDnDiag">
            <a:fgClr>
              <a:srgbClr val="FFFF00"/>
            </a:fgClr>
            <a:bgClr>
              <a:srgbClr val="009999"/>
            </a:bgClr>
          </a:pattFill>
          <a:ln w="12700" cap="rnd">
            <a:solidFill>
              <a:srgbClr val="000000"/>
            </a:solidFill>
            <a:round/>
            <a:headEnd/>
            <a:tailEnd/>
          </a:ln>
        </p:spPr>
        <p:txBody>
          <a:bodyPr/>
          <a:lstStyle/>
          <a:p>
            <a:endParaRPr lang="en-US"/>
          </a:p>
        </p:txBody>
      </p:sp>
      <p:sp>
        <p:nvSpPr>
          <p:cNvPr id="11" name="Freeform 10" descr="Wide downward diagonal"/>
          <p:cNvSpPr>
            <a:spLocks/>
          </p:cNvSpPr>
          <p:nvPr/>
        </p:nvSpPr>
        <p:spPr bwMode="auto">
          <a:xfrm>
            <a:off x="4065588" y="3198813"/>
            <a:ext cx="234950" cy="1822450"/>
          </a:xfrm>
          <a:custGeom>
            <a:avLst/>
            <a:gdLst>
              <a:gd name="T0" fmla="*/ 0 w 163"/>
              <a:gd name="T1" fmla="*/ 0 h 1118"/>
              <a:gd name="T2" fmla="*/ 2147483646 w 163"/>
              <a:gd name="T3" fmla="*/ 0 h 1118"/>
              <a:gd name="T4" fmla="*/ 2147483646 w 163"/>
              <a:gd name="T5" fmla="*/ 2147483646 h 1118"/>
              <a:gd name="T6" fmla="*/ 0 w 163"/>
              <a:gd name="T7" fmla="*/ 2147483646 h 1118"/>
              <a:gd name="T8" fmla="*/ 0 w 163"/>
              <a:gd name="T9" fmla="*/ 0 h 1118"/>
              <a:gd name="T10" fmla="*/ 0 60000 65536"/>
              <a:gd name="T11" fmla="*/ 0 60000 65536"/>
              <a:gd name="T12" fmla="*/ 0 60000 65536"/>
              <a:gd name="T13" fmla="*/ 0 60000 65536"/>
              <a:gd name="T14" fmla="*/ 0 60000 65536"/>
              <a:gd name="T15" fmla="*/ 0 w 163"/>
              <a:gd name="T16" fmla="*/ 0 h 1118"/>
              <a:gd name="T17" fmla="*/ 163 w 163"/>
              <a:gd name="T18" fmla="*/ 1118 h 1118"/>
            </a:gdLst>
            <a:ahLst/>
            <a:cxnLst>
              <a:cxn ang="T10">
                <a:pos x="T0" y="T1"/>
              </a:cxn>
              <a:cxn ang="T11">
                <a:pos x="T2" y="T3"/>
              </a:cxn>
              <a:cxn ang="T12">
                <a:pos x="T4" y="T5"/>
              </a:cxn>
              <a:cxn ang="T13">
                <a:pos x="T6" y="T7"/>
              </a:cxn>
              <a:cxn ang="T14">
                <a:pos x="T8" y="T9"/>
              </a:cxn>
            </a:cxnLst>
            <a:rect l="T15" t="T16" r="T17" b="T18"/>
            <a:pathLst>
              <a:path w="163" h="1118">
                <a:moveTo>
                  <a:pt x="0" y="0"/>
                </a:moveTo>
                <a:lnTo>
                  <a:pt x="162" y="0"/>
                </a:lnTo>
                <a:lnTo>
                  <a:pt x="162" y="1117"/>
                </a:lnTo>
                <a:lnTo>
                  <a:pt x="0" y="1117"/>
                </a:lnTo>
                <a:lnTo>
                  <a:pt x="0" y="0"/>
                </a:lnTo>
              </a:path>
            </a:pathLst>
          </a:custGeom>
          <a:pattFill prst="wdDnDiag">
            <a:fgClr>
              <a:srgbClr val="FFFF00"/>
            </a:fgClr>
            <a:bgClr>
              <a:schemeClr val="bg1"/>
            </a:bgClr>
          </a:pattFill>
          <a:ln w="12700" cap="rnd">
            <a:solidFill>
              <a:srgbClr val="000000"/>
            </a:solidFill>
            <a:round/>
            <a:headEnd/>
            <a:tailEnd/>
          </a:ln>
        </p:spPr>
        <p:txBody>
          <a:bodyPr/>
          <a:lstStyle/>
          <a:p>
            <a:endParaRPr lang="en-US"/>
          </a:p>
        </p:txBody>
      </p:sp>
      <p:sp>
        <p:nvSpPr>
          <p:cNvPr id="12" name="Freeform 11" descr="Wide downward diagonal"/>
          <p:cNvSpPr>
            <a:spLocks/>
          </p:cNvSpPr>
          <p:nvPr/>
        </p:nvSpPr>
        <p:spPr bwMode="auto">
          <a:xfrm>
            <a:off x="5068888" y="3221038"/>
            <a:ext cx="225425" cy="1800225"/>
          </a:xfrm>
          <a:custGeom>
            <a:avLst/>
            <a:gdLst>
              <a:gd name="T0" fmla="*/ 0 w 156"/>
              <a:gd name="T1" fmla="*/ 0 h 1104"/>
              <a:gd name="T2" fmla="*/ 2147483646 w 156"/>
              <a:gd name="T3" fmla="*/ 0 h 1104"/>
              <a:gd name="T4" fmla="*/ 2147483646 w 156"/>
              <a:gd name="T5" fmla="*/ 2147483646 h 1104"/>
              <a:gd name="T6" fmla="*/ 0 w 156"/>
              <a:gd name="T7" fmla="*/ 2147483646 h 1104"/>
              <a:gd name="T8" fmla="*/ 0 w 156"/>
              <a:gd name="T9" fmla="*/ 0 h 1104"/>
              <a:gd name="T10" fmla="*/ 0 60000 65536"/>
              <a:gd name="T11" fmla="*/ 0 60000 65536"/>
              <a:gd name="T12" fmla="*/ 0 60000 65536"/>
              <a:gd name="T13" fmla="*/ 0 60000 65536"/>
              <a:gd name="T14" fmla="*/ 0 60000 65536"/>
              <a:gd name="T15" fmla="*/ 0 w 156"/>
              <a:gd name="T16" fmla="*/ 0 h 1104"/>
              <a:gd name="T17" fmla="*/ 156 w 156"/>
              <a:gd name="T18" fmla="*/ 1104 h 1104"/>
            </a:gdLst>
            <a:ahLst/>
            <a:cxnLst>
              <a:cxn ang="T10">
                <a:pos x="T0" y="T1"/>
              </a:cxn>
              <a:cxn ang="T11">
                <a:pos x="T2" y="T3"/>
              </a:cxn>
              <a:cxn ang="T12">
                <a:pos x="T4" y="T5"/>
              </a:cxn>
              <a:cxn ang="T13">
                <a:pos x="T6" y="T7"/>
              </a:cxn>
              <a:cxn ang="T14">
                <a:pos x="T8" y="T9"/>
              </a:cxn>
            </a:cxnLst>
            <a:rect l="T15" t="T16" r="T17" b="T18"/>
            <a:pathLst>
              <a:path w="156" h="1104">
                <a:moveTo>
                  <a:pt x="0" y="0"/>
                </a:moveTo>
                <a:lnTo>
                  <a:pt x="155" y="0"/>
                </a:lnTo>
                <a:lnTo>
                  <a:pt x="155" y="1103"/>
                </a:lnTo>
                <a:lnTo>
                  <a:pt x="0" y="1103"/>
                </a:lnTo>
                <a:lnTo>
                  <a:pt x="0" y="0"/>
                </a:lnTo>
              </a:path>
            </a:pathLst>
          </a:custGeom>
          <a:pattFill prst="wdDnDiag">
            <a:fgClr>
              <a:srgbClr val="FFFF00"/>
            </a:fgClr>
            <a:bgClr>
              <a:schemeClr val="bg1"/>
            </a:bgClr>
          </a:pattFill>
          <a:ln w="12700" cap="rnd">
            <a:solidFill>
              <a:srgbClr val="000000"/>
            </a:solidFill>
            <a:round/>
            <a:headEnd/>
            <a:tailEnd/>
          </a:ln>
        </p:spPr>
        <p:txBody>
          <a:bodyPr/>
          <a:lstStyle/>
          <a:p>
            <a:endParaRPr lang="en-US"/>
          </a:p>
        </p:txBody>
      </p:sp>
      <p:sp>
        <p:nvSpPr>
          <p:cNvPr id="13" name="Freeform 12" descr="Wide downward diagonal"/>
          <p:cNvSpPr>
            <a:spLocks/>
          </p:cNvSpPr>
          <p:nvPr/>
        </p:nvSpPr>
        <p:spPr bwMode="auto">
          <a:xfrm>
            <a:off x="6061075" y="3700463"/>
            <a:ext cx="234950" cy="1320800"/>
          </a:xfrm>
          <a:custGeom>
            <a:avLst/>
            <a:gdLst>
              <a:gd name="T0" fmla="*/ 0 w 163"/>
              <a:gd name="T1" fmla="*/ 0 h 810"/>
              <a:gd name="T2" fmla="*/ 2147483646 w 163"/>
              <a:gd name="T3" fmla="*/ 0 h 810"/>
              <a:gd name="T4" fmla="*/ 2147483646 w 163"/>
              <a:gd name="T5" fmla="*/ 2147483646 h 810"/>
              <a:gd name="T6" fmla="*/ 0 w 163"/>
              <a:gd name="T7" fmla="*/ 2147483646 h 810"/>
              <a:gd name="T8" fmla="*/ 0 w 163"/>
              <a:gd name="T9" fmla="*/ 0 h 810"/>
              <a:gd name="T10" fmla="*/ 0 60000 65536"/>
              <a:gd name="T11" fmla="*/ 0 60000 65536"/>
              <a:gd name="T12" fmla="*/ 0 60000 65536"/>
              <a:gd name="T13" fmla="*/ 0 60000 65536"/>
              <a:gd name="T14" fmla="*/ 0 60000 65536"/>
              <a:gd name="T15" fmla="*/ 0 w 163"/>
              <a:gd name="T16" fmla="*/ 0 h 810"/>
              <a:gd name="T17" fmla="*/ 163 w 163"/>
              <a:gd name="T18" fmla="*/ 810 h 810"/>
            </a:gdLst>
            <a:ahLst/>
            <a:cxnLst>
              <a:cxn ang="T10">
                <a:pos x="T0" y="T1"/>
              </a:cxn>
              <a:cxn ang="T11">
                <a:pos x="T2" y="T3"/>
              </a:cxn>
              <a:cxn ang="T12">
                <a:pos x="T4" y="T5"/>
              </a:cxn>
              <a:cxn ang="T13">
                <a:pos x="T6" y="T7"/>
              </a:cxn>
              <a:cxn ang="T14">
                <a:pos x="T8" y="T9"/>
              </a:cxn>
            </a:cxnLst>
            <a:rect l="T15" t="T16" r="T17" b="T18"/>
            <a:pathLst>
              <a:path w="163" h="810">
                <a:moveTo>
                  <a:pt x="0" y="0"/>
                </a:moveTo>
                <a:lnTo>
                  <a:pt x="162" y="0"/>
                </a:lnTo>
                <a:lnTo>
                  <a:pt x="162" y="809"/>
                </a:lnTo>
                <a:lnTo>
                  <a:pt x="0" y="809"/>
                </a:lnTo>
                <a:lnTo>
                  <a:pt x="0" y="0"/>
                </a:lnTo>
              </a:path>
            </a:pathLst>
          </a:custGeom>
          <a:pattFill prst="wdDnDiag">
            <a:fgClr>
              <a:srgbClr val="FFFF00"/>
            </a:fgClr>
            <a:bgClr>
              <a:schemeClr val="bg1"/>
            </a:bgClr>
          </a:pattFill>
          <a:ln w="12700" cap="rnd">
            <a:solidFill>
              <a:srgbClr val="000000"/>
            </a:solidFill>
            <a:round/>
            <a:headEnd/>
            <a:tailEnd/>
          </a:ln>
        </p:spPr>
        <p:txBody>
          <a:bodyPr/>
          <a:lstStyle/>
          <a:p>
            <a:endParaRPr lang="en-US"/>
          </a:p>
        </p:txBody>
      </p:sp>
      <p:sp>
        <p:nvSpPr>
          <p:cNvPr id="14" name="Freeform 13" title="Parte de un gráfico"/>
          <p:cNvSpPr>
            <a:spLocks/>
          </p:cNvSpPr>
          <p:nvPr/>
        </p:nvSpPr>
        <p:spPr bwMode="auto">
          <a:xfrm>
            <a:off x="3295650" y="3700463"/>
            <a:ext cx="222250" cy="1320800"/>
          </a:xfrm>
          <a:custGeom>
            <a:avLst/>
            <a:gdLst>
              <a:gd name="T0" fmla="*/ 0 w 154"/>
              <a:gd name="T1" fmla="*/ 0 h 810"/>
              <a:gd name="T2" fmla="*/ 2147483646 w 154"/>
              <a:gd name="T3" fmla="*/ 0 h 810"/>
              <a:gd name="T4" fmla="*/ 2147483646 w 154"/>
              <a:gd name="T5" fmla="*/ 2147483646 h 810"/>
              <a:gd name="T6" fmla="*/ 0 w 154"/>
              <a:gd name="T7" fmla="*/ 2147483646 h 810"/>
              <a:gd name="T8" fmla="*/ 0 w 154"/>
              <a:gd name="T9" fmla="*/ 0 h 810"/>
              <a:gd name="T10" fmla="*/ 0 60000 65536"/>
              <a:gd name="T11" fmla="*/ 0 60000 65536"/>
              <a:gd name="T12" fmla="*/ 0 60000 65536"/>
              <a:gd name="T13" fmla="*/ 0 60000 65536"/>
              <a:gd name="T14" fmla="*/ 0 60000 65536"/>
              <a:gd name="T15" fmla="*/ 0 w 154"/>
              <a:gd name="T16" fmla="*/ 0 h 810"/>
              <a:gd name="T17" fmla="*/ 154 w 154"/>
              <a:gd name="T18" fmla="*/ 810 h 810"/>
            </a:gdLst>
            <a:ahLst/>
            <a:cxnLst>
              <a:cxn ang="T10">
                <a:pos x="T0" y="T1"/>
              </a:cxn>
              <a:cxn ang="T11">
                <a:pos x="T2" y="T3"/>
              </a:cxn>
              <a:cxn ang="T12">
                <a:pos x="T4" y="T5"/>
              </a:cxn>
              <a:cxn ang="T13">
                <a:pos x="T6" y="T7"/>
              </a:cxn>
              <a:cxn ang="T14">
                <a:pos x="T8" y="T9"/>
              </a:cxn>
            </a:cxnLst>
            <a:rect l="T15" t="T16" r="T17" b="T18"/>
            <a:pathLst>
              <a:path w="154" h="810">
                <a:moveTo>
                  <a:pt x="0" y="0"/>
                </a:moveTo>
                <a:lnTo>
                  <a:pt x="153" y="0"/>
                </a:lnTo>
                <a:lnTo>
                  <a:pt x="153" y="809"/>
                </a:lnTo>
                <a:lnTo>
                  <a:pt x="0" y="809"/>
                </a:lnTo>
                <a:lnTo>
                  <a:pt x="0" y="0"/>
                </a:lnTo>
              </a:path>
            </a:pathLst>
          </a:custGeom>
          <a:solidFill>
            <a:schemeClr val="hlink"/>
          </a:solidFill>
          <a:ln w="12700" cap="rnd">
            <a:solidFill>
              <a:srgbClr val="1D1D1D"/>
            </a:solidFill>
            <a:round/>
            <a:headEnd/>
            <a:tailEnd/>
          </a:ln>
        </p:spPr>
        <p:txBody>
          <a:bodyPr/>
          <a:lstStyle/>
          <a:p>
            <a:endParaRPr lang="en-US"/>
          </a:p>
        </p:txBody>
      </p:sp>
      <p:sp>
        <p:nvSpPr>
          <p:cNvPr id="15" name="Freeform 14" title="Parte de un gráfico"/>
          <p:cNvSpPr>
            <a:spLocks/>
          </p:cNvSpPr>
          <p:nvPr/>
        </p:nvSpPr>
        <p:spPr bwMode="auto">
          <a:xfrm>
            <a:off x="4298950" y="3957638"/>
            <a:ext cx="223838" cy="1063625"/>
          </a:xfrm>
          <a:custGeom>
            <a:avLst/>
            <a:gdLst>
              <a:gd name="T0" fmla="*/ 0 w 155"/>
              <a:gd name="T1" fmla="*/ 0 h 652"/>
              <a:gd name="T2" fmla="*/ 2147483646 w 155"/>
              <a:gd name="T3" fmla="*/ 0 h 652"/>
              <a:gd name="T4" fmla="*/ 2147483646 w 155"/>
              <a:gd name="T5" fmla="*/ 2147483646 h 652"/>
              <a:gd name="T6" fmla="*/ 0 w 155"/>
              <a:gd name="T7" fmla="*/ 2147483646 h 652"/>
              <a:gd name="T8" fmla="*/ 0 w 155"/>
              <a:gd name="T9" fmla="*/ 0 h 652"/>
              <a:gd name="T10" fmla="*/ 0 60000 65536"/>
              <a:gd name="T11" fmla="*/ 0 60000 65536"/>
              <a:gd name="T12" fmla="*/ 0 60000 65536"/>
              <a:gd name="T13" fmla="*/ 0 60000 65536"/>
              <a:gd name="T14" fmla="*/ 0 60000 65536"/>
              <a:gd name="T15" fmla="*/ 0 w 155"/>
              <a:gd name="T16" fmla="*/ 0 h 652"/>
              <a:gd name="T17" fmla="*/ 155 w 155"/>
              <a:gd name="T18" fmla="*/ 652 h 652"/>
            </a:gdLst>
            <a:ahLst/>
            <a:cxnLst>
              <a:cxn ang="T10">
                <a:pos x="T0" y="T1"/>
              </a:cxn>
              <a:cxn ang="T11">
                <a:pos x="T2" y="T3"/>
              </a:cxn>
              <a:cxn ang="T12">
                <a:pos x="T4" y="T5"/>
              </a:cxn>
              <a:cxn ang="T13">
                <a:pos x="T6" y="T7"/>
              </a:cxn>
              <a:cxn ang="T14">
                <a:pos x="T8" y="T9"/>
              </a:cxn>
            </a:cxnLst>
            <a:rect l="T15" t="T16" r="T17" b="T18"/>
            <a:pathLst>
              <a:path w="155" h="652">
                <a:moveTo>
                  <a:pt x="0" y="0"/>
                </a:moveTo>
                <a:lnTo>
                  <a:pt x="154" y="0"/>
                </a:lnTo>
                <a:lnTo>
                  <a:pt x="154" y="651"/>
                </a:lnTo>
                <a:lnTo>
                  <a:pt x="0" y="651"/>
                </a:lnTo>
                <a:lnTo>
                  <a:pt x="0" y="0"/>
                </a:lnTo>
              </a:path>
            </a:pathLst>
          </a:custGeom>
          <a:solidFill>
            <a:schemeClr val="hlink"/>
          </a:solidFill>
          <a:ln w="12700" cap="rnd">
            <a:solidFill>
              <a:srgbClr val="000000"/>
            </a:solidFill>
            <a:round/>
            <a:headEnd/>
            <a:tailEnd/>
          </a:ln>
        </p:spPr>
        <p:txBody>
          <a:bodyPr/>
          <a:lstStyle/>
          <a:p>
            <a:endParaRPr lang="en-US"/>
          </a:p>
        </p:txBody>
      </p:sp>
      <p:sp>
        <p:nvSpPr>
          <p:cNvPr id="16" name="Freeform 15" title="Parte de un gráfico"/>
          <p:cNvSpPr>
            <a:spLocks/>
          </p:cNvSpPr>
          <p:nvPr/>
        </p:nvSpPr>
        <p:spPr bwMode="auto">
          <a:xfrm>
            <a:off x="5292725" y="4295775"/>
            <a:ext cx="222250" cy="725488"/>
          </a:xfrm>
          <a:custGeom>
            <a:avLst/>
            <a:gdLst>
              <a:gd name="T0" fmla="*/ 0 w 154"/>
              <a:gd name="T1" fmla="*/ 0 h 445"/>
              <a:gd name="T2" fmla="*/ 2147483646 w 154"/>
              <a:gd name="T3" fmla="*/ 0 h 445"/>
              <a:gd name="T4" fmla="*/ 2147483646 w 154"/>
              <a:gd name="T5" fmla="*/ 2147483646 h 445"/>
              <a:gd name="T6" fmla="*/ 0 w 154"/>
              <a:gd name="T7" fmla="*/ 2147483646 h 445"/>
              <a:gd name="T8" fmla="*/ 0 w 154"/>
              <a:gd name="T9" fmla="*/ 0 h 445"/>
              <a:gd name="T10" fmla="*/ 0 60000 65536"/>
              <a:gd name="T11" fmla="*/ 0 60000 65536"/>
              <a:gd name="T12" fmla="*/ 0 60000 65536"/>
              <a:gd name="T13" fmla="*/ 0 60000 65536"/>
              <a:gd name="T14" fmla="*/ 0 60000 65536"/>
              <a:gd name="T15" fmla="*/ 0 w 154"/>
              <a:gd name="T16" fmla="*/ 0 h 445"/>
              <a:gd name="T17" fmla="*/ 154 w 154"/>
              <a:gd name="T18" fmla="*/ 445 h 445"/>
            </a:gdLst>
            <a:ahLst/>
            <a:cxnLst>
              <a:cxn ang="T10">
                <a:pos x="T0" y="T1"/>
              </a:cxn>
              <a:cxn ang="T11">
                <a:pos x="T2" y="T3"/>
              </a:cxn>
              <a:cxn ang="T12">
                <a:pos x="T4" y="T5"/>
              </a:cxn>
              <a:cxn ang="T13">
                <a:pos x="T6" y="T7"/>
              </a:cxn>
              <a:cxn ang="T14">
                <a:pos x="T8" y="T9"/>
              </a:cxn>
            </a:cxnLst>
            <a:rect l="T15" t="T16" r="T17" b="T18"/>
            <a:pathLst>
              <a:path w="154" h="445">
                <a:moveTo>
                  <a:pt x="0" y="0"/>
                </a:moveTo>
                <a:lnTo>
                  <a:pt x="153" y="0"/>
                </a:lnTo>
                <a:lnTo>
                  <a:pt x="153" y="444"/>
                </a:lnTo>
                <a:lnTo>
                  <a:pt x="0" y="444"/>
                </a:lnTo>
                <a:lnTo>
                  <a:pt x="0" y="0"/>
                </a:lnTo>
              </a:path>
            </a:pathLst>
          </a:custGeom>
          <a:solidFill>
            <a:schemeClr val="hlink"/>
          </a:solidFill>
          <a:ln w="12700" cap="rnd">
            <a:solidFill>
              <a:srgbClr val="000000"/>
            </a:solidFill>
            <a:round/>
            <a:headEnd/>
            <a:tailEnd/>
          </a:ln>
        </p:spPr>
        <p:txBody>
          <a:bodyPr/>
          <a:lstStyle/>
          <a:p>
            <a:endParaRPr lang="en-US"/>
          </a:p>
        </p:txBody>
      </p:sp>
      <p:sp>
        <p:nvSpPr>
          <p:cNvPr id="17" name="Freeform 16" title="Parte de un gráfico"/>
          <p:cNvSpPr>
            <a:spLocks/>
          </p:cNvSpPr>
          <p:nvPr/>
        </p:nvSpPr>
        <p:spPr bwMode="auto">
          <a:xfrm>
            <a:off x="6294438" y="4587875"/>
            <a:ext cx="222250" cy="433388"/>
          </a:xfrm>
          <a:custGeom>
            <a:avLst/>
            <a:gdLst>
              <a:gd name="T0" fmla="*/ 0 w 154"/>
              <a:gd name="T1" fmla="*/ 0 h 266"/>
              <a:gd name="T2" fmla="*/ 2147483646 w 154"/>
              <a:gd name="T3" fmla="*/ 0 h 266"/>
              <a:gd name="T4" fmla="*/ 2147483646 w 154"/>
              <a:gd name="T5" fmla="*/ 2147483646 h 266"/>
              <a:gd name="T6" fmla="*/ 0 w 154"/>
              <a:gd name="T7" fmla="*/ 2147483646 h 266"/>
              <a:gd name="T8" fmla="*/ 0 w 154"/>
              <a:gd name="T9" fmla="*/ 0 h 266"/>
              <a:gd name="T10" fmla="*/ 0 60000 65536"/>
              <a:gd name="T11" fmla="*/ 0 60000 65536"/>
              <a:gd name="T12" fmla="*/ 0 60000 65536"/>
              <a:gd name="T13" fmla="*/ 0 60000 65536"/>
              <a:gd name="T14" fmla="*/ 0 60000 65536"/>
              <a:gd name="T15" fmla="*/ 0 w 154"/>
              <a:gd name="T16" fmla="*/ 0 h 266"/>
              <a:gd name="T17" fmla="*/ 154 w 154"/>
              <a:gd name="T18" fmla="*/ 266 h 266"/>
            </a:gdLst>
            <a:ahLst/>
            <a:cxnLst>
              <a:cxn ang="T10">
                <a:pos x="T0" y="T1"/>
              </a:cxn>
              <a:cxn ang="T11">
                <a:pos x="T2" y="T3"/>
              </a:cxn>
              <a:cxn ang="T12">
                <a:pos x="T4" y="T5"/>
              </a:cxn>
              <a:cxn ang="T13">
                <a:pos x="T6" y="T7"/>
              </a:cxn>
              <a:cxn ang="T14">
                <a:pos x="T8" y="T9"/>
              </a:cxn>
            </a:cxnLst>
            <a:rect l="T15" t="T16" r="T17" b="T18"/>
            <a:pathLst>
              <a:path w="154" h="266">
                <a:moveTo>
                  <a:pt x="0" y="0"/>
                </a:moveTo>
                <a:lnTo>
                  <a:pt x="153" y="0"/>
                </a:lnTo>
                <a:lnTo>
                  <a:pt x="153" y="265"/>
                </a:lnTo>
                <a:lnTo>
                  <a:pt x="0" y="265"/>
                </a:lnTo>
                <a:lnTo>
                  <a:pt x="0" y="0"/>
                </a:lnTo>
              </a:path>
            </a:pathLst>
          </a:custGeom>
          <a:solidFill>
            <a:schemeClr val="hlink"/>
          </a:solidFill>
          <a:ln w="12700" cap="rnd">
            <a:solidFill>
              <a:srgbClr val="000000"/>
            </a:solidFill>
            <a:round/>
            <a:headEnd/>
            <a:tailEnd/>
          </a:ln>
        </p:spPr>
        <p:txBody>
          <a:bodyPr/>
          <a:lstStyle/>
          <a:p>
            <a:endParaRPr lang="en-US"/>
          </a:p>
        </p:txBody>
      </p:sp>
      <p:sp>
        <p:nvSpPr>
          <p:cNvPr id="18" name="Line 17" title="Parte de un gráfico"/>
          <p:cNvSpPr>
            <a:spLocks noChangeShapeType="1"/>
          </p:cNvSpPr>
          <p:nvPr/>
        </p:nvSpPr>
        <p:spPr bwMode="auto">
          <a:xfrm>
            <a:off x="2676525" y="2889250"/>
            <a:ext cx="0" cy="21240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8" title="Parte de un gráfico"/>
          <p:cNvSpPr>
            <a:spLocks noChangeShapeType="1"/>
          </p:cNvSpPr>
          <p:nvPr/>
        </p:nvSpPr>
        <p:spPr bwMode="auto">
          <a:xfrm>
            <a:off x="2636838" y="5019675"/>
            <a:ext cx="8255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19" title="Parte de un gráfico"/>
          <p:cNvSpPr>
            <a:spLocks noChangeShapeType="1"/>
          </p:cNvSpPr>
          <p:nvPr/>
        </p:nvSpPr>
        <p:spPr bwMode="auto">
          <a:xfrm>
            <a:off x="2636838" y="4587875"/>
            <a:ext cx="8255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20" title="Parte de un gráfico"/>
          <p:cNvSpPr>
            <a:spLocks noChangeShapeType="1"/>
          </p:cNvSpPr>
          <p:nvPr/>
        </p:nvSpPr>
        <p:spPr bwMode="auto">
          <a:xfrm>
            <a:off x="2636838" y="4167188"/>
            <a:ext cx="8255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21" title="Parte de un gráfico"/>
          <p:cNvSpPr>
            <a:spLocks noChangeShapeType="1"/>
          </p:cNvSpPr>
          <p:nvPr/>
        </p:nvSpPr>
        <p:spPr bwMode="auto">
          <a:xfrm>
            <a:off x="2636838" y="3735388"/>
            <a:ext cx="8255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22" title="Parte de un gráfico"/>
          <p:cNvSpPr>
            <a:spLocks noChangeShapeType="1"/>
          </p:cNvSpPr>
          <p:nvPr/>
        </p:nvSpPr>
        <p:spPr bwMode="auto">
          <a:xfrm>
            <a:off x="2636838" y="3314700"/>
            <a:ext cx="8255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23" title="Parte de un gráfico"/>
          <p:cNvSpPr>
            <a:spLocks noChangeShapeType="1"/>
          </p:cNvSpPr>
          <p:nvPr/>
        </p:nvSpPr>
        <p:spPr bwMode="auto">
          <a:xfrm>
            <a:off x="2636838" y="2882900"/>
            <a:ext cx="8255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24" title="Parte de un gráfico"/>
          <p:cNvSpPr>
            <a:spLocks noChangeShapeType="1"/>
          </p:cNvSpPr>
          <p:nvPr/>
        </p:nvSpPr>
        <p:spPr bwMode="auto">
          <a:xfrm>
            <a:off x="2660650" y="5019675"/>
            <a:ext cx="39925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25" title="Parte de un gráfico"/>
          <p:cNvSpPr>
            <a:spLocks noChangeShapeType="1"/>
          </p:cNvSpPr>
          <p:nvPr/>
        </p:nvSpPr>
        <p:spPr bwMode="auto">
          <a:xfrm flipV="1">
            <a:off x="2676525" y="4976813"/>
            <a:ext cx="0" cy="841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26" title="Parte de un gráfico"/>
          <p:cNvSpPr>
            <a:spLocks noChangeShapeType="1"/>
          </p:cNvSpPr>
          <p:nvPr/>
        </p:nvSpPr>
        <p:spPr bwMode="auto">
          <a:xfrm flipV="1">
            <a:off x="3679825" y="4976813"/>
            <a:ext cx="0" cy="84137"/>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27" title="Parte de un gráfico"/>
          <p:cNvSpPr>
            <a:spLocks noChangeShapeType="1"/>
          </p:cNvSpPr>
          <p:nvPr/>
        </p:nvSpPr>
        <p:spPr bwMode="auto">
          <a:xfrm flipV="1">
            <a:off x="4684713" y="4976813"/>
            <a:ext cx="0" cy="84137"/>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28" title="Parte de un gráfico"/>
          <p:cNvSpPr>
            <a:spLocks noChangeShapeType="1"/>
          </p:cNvSpPr>
          <p:nvPr/>
        </p:nvSpPr>
        <p:spPr bwMode="auto">
          <a:xfrm flipV="1">
            <a:off x="5676900" y="4976813"/>
            <a:ext cx="0" cy="84137"/>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29" title="Parte de un gráfico"/>
          <p:cNvSpPr>
            <a:spLocks noChangeShapeType="1"/>
          </p:cNvSpPr>
          <p:nvPr/>
        </p:nvSpPr>
        <p:spPr bwMode="auto">
          <a:xfrm flipV="1">
            <a:off x="6680200" y="4976813"/>
            <a:ext cx="0" cy="841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Rectangle 30"/>
          <p:cNvSpPr>
            <a:spLocks noChangeArrowheads="1"/>
          </p:cNvSpPr>
          <p:nvPr/>
        </p:nvSpPr>
        <p:spPr bwMode="auto">
          <a:xfrm>
            <a:off x="2300288" y="4875213"/>
            <a:ext cx="2905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00" tIns="44450" rIns="88900" bIns="44450">
            <a:spAutoFit/>
          </a:bodyPr>
          <a:lstStyle>
            <a:lvl1pPr defTabSz="887413">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defTabSz="887413">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defTabSz="887413">
              <a:spcBef>
                <a:spcPct val="20000"/>
              </a:spcBef>
              <a:buClr>
                <a:schemeClr val="accent2"/>
              </a:buClr>
              <a:buChar char="•"/>
              <a:defRPr sz="2400">
                <a:solidFill>
                  <a:schemeClr val="tx1"/>
                </a:solidFill>
                <a:latin typeface="Arial" panose="020B0604020202020204" pitchFamily="34" charset="0"/>
              </a:defRPr>
            </a:lvl3pPr>
            <a:lvl4pPr marL="1600200" indent="-228600" defTabSz="887413">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defTabSz="887413">
              <a:spcBef>
                <a:spcPct val="20000"/>
              </a:spcBef>
              <a:buClr>
                <a:schemeClr val="hlink"/>
              </a:buClr>
              <a:buChar char="•"/>
              <a:defRPr sz="2000">
                <a:solidFill>
                  <a:schemeClr val="tx1"/>
                </a:solidFill>
                <a:latin typeface="Arial" panose="020B0604020202020204" pitchFamily="34" charset="0"/>
              </a:defRPr>
            </a:lvl5pPr>
            <a:lvl6pPr marL="25146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US" altLang="en-US" sz="1600" b="1"/>
              <a:t>0</a:t>
            </a:r>
          </a:p>
        </p:txBody>
      </p:sp>
      <p:sp>
        <p:nvSpPr>
          <p:cNvPr id="32" name="Rectangle 31"/>
          <p:cNvSpPr>
            <a:spLocks noChangeArrowheads="1"/>
          </p:cNvSpPr>
          <p:nvPr/>
        </p:nvSpPr>
        <p:spPr bwMode="auto">
          <a:xfrm>
            <a:off x="2197100" y="4425950"/>
            <a:ext cx="4032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00" tIns="44450" rIns="88900" bIns="44450">
            <a:spAutoFit/>
          </a:bodyPr>
          <a:lstStyle>
            <a:lvl1pPr defTabSz="887413">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defTabSz="887413">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defTabSz="887413">
              <a:spcBef>
                <a:spcPct val="20000"/>
              </a:spcBef>
              <a:buClr>
                <a:schemeClr val="accent2"/>
              </a:buClr>
              <a:buChar char="•"/>
              <a:defRPr sz="2400">
                <a:solidFill>
                  <a:schemeClr val="tx1"/>
                </a:solidFill>
                <a:latin typeface="Arial" panose="020B0604020202020204" pitchFamily="34" charset="0"/>
              </a:defRPr>
            </a:lvl3pPr>
            <a:lvl4pPr marL="1600200" indent="-228600" defTabSz="887413">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defTabSz="887413">
              <a:spcBef>
                <a:spcPct val="20000"/>
              </a:spcBef>
              <a:buClr>
                <a:schemeClr val="hlink"/>
              </a:buClr>
              <a:buChar char="•"/>
              <a:defRPr sz="2000">
                <a:solidFill>
                  <a:schemeClr val="tx1"/>
                </a:solidFill>
                <a:latin typeface="Arial" panose="020B0604020202020204" pitchFamily="34" charset="0"/>
              </a:defRPr>
            </a:lvl5pPr>
            <a:lvl6pPr marL="25146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US" altLang="en-US" sz="1600" b="1"/>
              <a:t>20</a:t>
            </a:r>
          </a:p>
        </p:txBody>
      </p:sp>
      <p:sp>
        <p:nvSpPr>
          <p:cNvPr id="33" name="Rectangle 32"/>
          <p:cNvSpPr>
            <a:spLocks noChangeArrowheads="1"/>
          </p:cNvSpPr>
          <p:nvPr/>
        </p:nvSpPr>
        <p:spPr bwMode="auto">
          <a:xfrm>
            <a:off x="2197100" y="3990975"/>
            <a:ext cx="4032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00" tIns="44450" rIns="88900" bIns="44450">
            <a:spAutoFit/>
          </a:bodyPr>
          <a:lstStyle>
            <a:lvl1pPr defTabSz="887413">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defTabSz="887413">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defTabSz="887413">
              <a:spcBef>
                <a:spcPct val="20000"/>
              </a:spcBef>
              <a:buClr>
                <a:schemeClr val="accent2"/>
              </a:buClr>
              <a:buChar char="•"/>
              <a:defRPr sz="2400">
                <a:solidFill>
                  <a:schemeClr val="tx1"/>
                </a:solidFill>
                <a:latin typeface="Arial" panose="020B0604020202020204" pitchFamily="34" charset="0"/>
              </a:defRPr>
            </a:lvl3pPr>
            <a:lvl4pPr marL="1600200" indent="-228600" defTabSz="887413">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defTabSz="887413">
              <a:spcBef>
                <a:spcPct val="20000"/>
              </a:spcBef>
              <a:buClr>
                <a:schemeClr val="hlink"/>
              </a:buClr>
              <a:buChar char="•"/>
              <a:defRPr sz="2000">
                <a:solidFill>
                  <a:schemeClr val="tx1"/>
                </a:solidFill>
                <a:latin typeface="Arial" panose="020B0604020202020204" pitchFamily="34" charset="0"/>
              </a:defRPr>
            </a:lvl5pPr>
            <a:lvl6pPr marL="25146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US" altLang="en-US" sz="1600" b="1" dirty="0"/>
              <a:t>40</a:t>
            </a:r>
          </a:p>
        </p:txBody>
      </p:sp>
      <p:sp>
        <p:nvSpPr>
          <p:cNvPr id="34" name="Rectangle 33"/>
          <p:cNvSpPr>
            <a:spLocks noChangeArrowheads="1"/>
          </p:cNvSpPr>
          <p:nvPr/>
        </p:nvSpPr>
        <p:spPr bwMode="auto">
          <a:xfrm>
            <a:off x="2209800" y="3505200"/>
            <a:ext cx="4032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00" tIns="44450" rIns="88900" bIns="44450">
            <a:spAutoFit/>
          </a:bodyPr>
          <a:lstStyle>
            <a:lvl1pPr defTabSz="887413">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defTabSz="887413">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defTabSz="887413">
              <a:spcBef>
                <a:spcPct val="20000"/>
              </a:spcBef>
              <a:buClr>
                <a:schemeClr val="accent2"/>
              </a:buClr>
              <a:buChar char="•"/>
              <a:defRPr sz="2400">
                <a:solidFill>
                  <a:schemeClr val="tx1"/>
                </a:solidFill>
                <a:latin typeface="Arial" panose="020B0604020202020204" pitchFamily="34" charset="0"/>
              </a:defRPr>
            </a:lvl3pPr>
            <a:lvl4pPr marL="1600200" indent="-228600" defTabSz="887413">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defTabSz="887413">
              <a:spcBef>
                <a:spcPct val="20000"/>
              </a:spcBef>
              <a:buClr>
                <a:schemeClr val="hlink"/>
              </a:buClr>
              <a:buChar char="•"/>
              <a:defRPr sz="2000">
                <a:solidFill>
                  <a:schemeClr val="tx1"/>
                </a:solidFill>
                <a:latin typeface="Arial" panose="020B0604020202020204" pitchFamily="34" charset="0"/>
              </a:defRPr>
            </a:lvl5pPr>
            <a:lvl6pPr marL="25146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US" altLang="en-US" sz="1600" b="1"/>
              <a:t>60</a:t>
            </a:r>
          </a:p>
        </p:txBody>
      </p:sp>
      <p:sp>
        <p:nvSpPr>
          <p:cNvPr id="35" name="Rectangle 34"/>
          <p:cNvSpPr>
            <a:spLocks noChangeArrowheads="1"/>
          </p:cNvSpPr>
          <p:nvPr/>
        </p:nvSpPr>
        <p:spPr bwMode="auto">
          <a:xfrm>
            <a:off x="2120900" y="2706688"/>
            <a:ext cx="5159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00" tIns="44450" rIns="88900" bIns="44450">
            <a:spAutoFit/>
          </a:bodyPr>
          <a:lstStyle>
            <a:lvl1pPr defTabSz="887413">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defTabSz="887413">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defTabSz="887413">
              <a:spcBef>
                <a:spcPct val="20000"/>
              </a:spcBef>
              <a:buClr>
                <a:schemeClr val="accent2"/>
              </a:buClr>
              <a:buChar char="•"/>
              <a:defRPr sz="2400">
                <a:solidFill>
                  <a:schemeClr val="tx1"/>
                </a:solidFill>
                <a:latin typeface="Arial" panose="020B0604020202020204" pitchFamily="34" charset="0"/>
              </a:defRPr>
            </a:lvl3pPr>
            <a:lvl4pPr marL="1600200" indent="-228600" defTabSz="887413">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defTabSz="887413">
              <a:spcBef>
                <a:spcPct val="20000"/>
              </a:spcBef>
              <a:buClr>
                <a:schemeClr val="hlink"/>
              </a:buClr>
              <a:buChar char="•"/>
              <a:defRPr sz="2000">
                <a:solidFill>
                  <a:schemeClr val="tx1"/>
                </a:solidFill>
                <a:latin typeface="Arial" panose="020B0604020202020204" pitchFamily="34" charset="0"/>
              </a:defRPr>
            </a:lvl5pPr>
            <a:lvl6pPr marL="25146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US" altLang="en-US" sz="1600" b="1"/>
              <a:t>100</a:t>
            </a:r>
          </a:p>
        </p:txBody>
      </p:sp>
      <p:sp>
        <p:nvSpPr>
          <p:cNvPr id="36" name="Rectangle 35"/>
          <p:cNvSpPr>
            <a:spLocks noChangeArrowheads="1"/>
          </p:cNvSpPr>
          <p:nvPr/>
        </p:nvSpPr>
        <p:spPr bwMode="auto">
          <a:xfrm>
            <a:off x="3563938" y="5416550"/>
            <a:ext cx="2426883"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00" tIns="44450" rIns="88900" bIns="44450">
            <a:spAutoFit/>
          </a:bodyPr>
          <a:lstStyle>
            <a:lvl1pPr defTabSz="887413">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defTabSz="887413">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defTabSz="887413">
              <a:spcBef>
                <a:spcPct val="20000"/>
              </a:spcBef>
              <a:buClr>
                <a:schemeClr val="accent2"/>
              </a:buClr>
              <a:buChar char="•"/>
              <a:defRPr sz="2400">
                <a:solidFill>
                  <a:schemeClr val="tx1"/>
                </a:solidFill>
                <a:latin typeface="Arial" panose="020B0604020202020204" pitchFamily="34" charset="0"/>
              </a:defRPr>
            </a:lvl3pPr>
            <a:lvl4pPr marL="1600200" indent="-228600" defTabSz="887413">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defTabSz="887413">
              <a:spcBef>
                <a:spcPct val="20000"/>
              </a:spcBef>
              <a:buClr>
                <a:schemeClr val="hlink"/>
              </a:buClr>
              <a:buChar char="•"/>
              <a:defRPr sz="2000">
                <a:solidFill>
                  <a:schemeClr val="tx1"/>
                </a:solidFill>
                <a:latin typeface="Arial" panose="020B0604020202020204" pitchFamily="34" charset="0"/>
              </a:defRPr>
            </a:lvl5pPr>
            <a:lvl6pPr marL="25146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US" altLang="en-US" sz="1700" b="1" dirty="0" err="1" smtClean="0"/>
              <a:t>Rango</a:t>
            </a:r>
            <a:r>
              <a:rPr lang="en-US" altLang="en-US" sz="1700" b="1" dirty="0" smtClean="0"/>
              <a:t> de </a:t>
            </a:r>
            <a:r>
              <a:rPr lang="en-US" altLang="en-US" sz="1700" b="1" dirty="0" err="1"/>
              <a:t>E</a:t>
            </a:r>
            <a:r>
              <a:rPr lang="en-US" altLang="en-US" sz="1700" b="1" dirty="0" err="1" smtClean="0"/>
              <a:t>dad</a:t>
            </a:r>
            <a:r>
              <a:rPr lang="en-US" altLang="en-US" sz="1700" b="1" dirty="0" smtClean="0"/>
              <a:t>, </a:t>
            </a:r>
            <a:r>
              <a:rPr lang="en-US" altLang="en-US" sz="1700" b="1" dirty="0" err="1"/>
              <a:t>A</a:t>
            </a:r>
            <a:r>
              <a:rPr lang="en-US" altLang="en-US" sz="1700" b="1" dirty="0" err="1" smtClean="0"/>
              <a:t>ños</a:t>
            </a:r>
            <a:endParaRPr lang="en-US" altLang="en-US" sz="1700" b="1" dirty="0"/>
          </a:p>
        </p:txBody>
      </p:sp>
      <p:sp>
        <p:nvSpPr>
          <p:cNvPr id="37" name="Rectangle 36" title="Parte de un gráfico"/>
          <p:cNvSpPr>
            <a:spLocks noChangeAspect="1" noChangeArrowheads="1"/>
          </p:cNvSpPr>
          <p:nvPr/>
        </p:nvSpPr>
        <p:spPr bwMode="auto">
          <a:xfrm>
            <a:off x="6713538" y="2833688"/>
            <a:ext cx="307975" cy="276225"/>
          </a:xfrm>
          <a:prstGeom prst="rect">
            <a:avLst/>
          </a:prstGeom>
          <a:solidFill>
            <a:srgbClr val="00CCFF"/>
          </a:solidFill>
          <a:ln w="12700">
            <a:solidFill>
              <a:srgbClr val="1D1D1D"/>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38" name="Rectangle 37"/>
          <p:cNvSpPr>
            <a:spLocks noChangeArrowheads="1"/>
          </p:cNvSpPr>
          <p:nvPr/>
        </p:nvSpPr>
        <p:spPr bwMode="auto">
          <a:xfrm>
            <a:off x="6992938" y="2838450"/>
            <a:ext cx="3414712"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8900" tIns="44450" rIns="88900" bIns="44450">
            <a:spAutoFit/>
          </a:bodyPr>
          <a:lstStyle>
            <a:lvl1pPr defTabSz="887413">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defTabSz="887413">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defTabSz="887413">
              <a:spcBef>
                <a:spcPct val="20000"/>
              </a:spcBef>
              <a:buClr>
                <a:schemeClr val="accent2"/>
              </a:buClr>
              <a:buChar char="•"/>
              <a:defRPr sz="2400">
                <a:solidFill>
                  <a:schemeClr val="tx1"/>
                </a:solidFill>
                <a:latin typeface="Arial" panose="020B0604020202020204" pitchFamily="34" charset="0"/>
              </a:defRPr>
            </a:lvl3pPr>
            <a:lvl4pPr marL="1600200" indent="-228600" defTabSz="887413">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defTabSz="887413">
              <a:spcBef>
                <a:spcPct val="20000"/>
              </a:spcBef>
              <a:buClr>
                <a:schemeClr val="hlink"/>
              </a:buClr>
              <a:buChar char="•"/>
              <a:defRPr sz="2000">
                <a:solidFill>
                  <a:schemeClr val="tx1"/>
                </a:solidFill>
                <a:latin typeface="Arial" panose="020B0604020202020204" pitchFamily="34" charset="0"/>
              </a:defRPr>
            </a:lvl5pPr>
            <a:lvl6pPr marL="25146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US" altLang="en-US" sz="1600" b="1" dirty="0"/>
              <a:t>25% </a:t>
            </a:r>
            <a:r>
              <a:rPr lang="en-US" altLang="en-US" sz="1600" b="1" dirty="0" smtClean="0"/>
              <a:t>de </a:t>
            </a:r>
            <a:r>
              <a:rPr lang="en-US" altLang="en-US" sz="1600" b="1" dirty="0" err="1" smtClean="0"/>
              <a:t>cuerpo</a:t>
            </a:r>
            <a:r>
              <a:rPr lang="en-US" altLang="en-US" sz="1600" b="1" dirty="0" smtClean="0"/>
              <a:t> </a:t>
            </a:r>
            <a:r>
              <a:rPr lang="en-US" altLang="en-US" sz="1600" b="1" dirty="0" err="1" smtClean="0"/>
              <a:t>quemado</a:t>
            </a:r>
            <a:endParaRPr lang="en-US" altLang="en-US" sz="1600" b="1" dirty="0"/>
          </a:p>
        </p:txBody>
      </p:sp>
      <p:sp>
        <p:nvSpPr>
          <p:cNvPr id="39" name="Rectangle 38" descr="Wide downward diagonal"/>
          <p:cNvSpPr>
            <a:spLocks noChangeAspect="1" noChangeArrowheads="1"/>
          </p:cNvSpPr>
          <p:nvPr/>
        </p:nvSpPr>
        <p:spPr bwMode="auto">
          <a:xfrm>
            <a:off x="6729413" y="3195638"/>
            <a:ext cx="292100" cy="280987"/>
          </a:xfrm>
          <a:prstGeom prst="rect">
            <a:avLst/>
          </a:prstGeom>
          <a:pattFill prst="wdDnDiag">
            <a:fgClr>
              <a:srgbClr val="FFFF00"/>
            </a:fgClr>
            <a:bgClr>
              <a:schemeClr val="bg1"/>
            </a:bgClr>
          </a:pattFill>
          <a:ln w="12700">
            <a:solidFill>
              <a:srgbClr val="000000"/>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40" name="Rectangle 39" title="Parte de un gráfico"/>
          <p:cNvSpPr>
            <a:spLocks noChangeAspect="1" noChangeArrowheads="1"/>
          </p:cNvSpPr>
          <p:nvPr/>
        </p:nvSpPr>
        <p:spPr bwMode="auto">
          <a:xfrm>
            <a:off x="6723063" y="3551238"/>
            <a:ext cx="298450" cy="265112"/>
          </a:xfrm>
          <a:prstGeom prst="rect">
            <a:avLst/>
          </a:prstGeom>
          <a:solidFill>
            <a:schemeClr val="hlink"/>
          </a:solidFill>
          <a:ln w="12700">
            <a:solidFill>
              <a:srgbClr val="1D1D1D"/>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41" name="Rectangle 40"/>
          <p:cNvSpPr>
            <a:spLocks noChangeArrowheads="1"/>
          </p:cNvSpPr>
          <p:nvPr/>
        </p:nvSpPr>
        <p:spPr bwMode="auto">
          <a:xfrm>
            <a:off x="2812329" y="5046662"/>
            <a:ext cx="4395787"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00" tIns="44450" rIns="88900" bIns="44450">
            <a:spAutoFit/>
          </a:bodyPr>
          <a:lstStyle>
            <a:lvl1pPr defTabSz="887413">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defTabSz="887413">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defTabSz="887413">
              <a:spcBef>
                <a:spcPct val="20000"/>
              </a:spcBef>
              <a:buClr>
                <a:schemeClr val="accent2"/>
              </a:buClr>
              <a:buChar char="•"/>
              <a:defRPr sz="2400">
                <a:solidFill>
                  <a:schemeClr val="tx1"/>
                </a:solidFill>
                <a:latin typeface="Arial" panose="020B0604020202020204" pitchFamily="34" charset="0"/>
              </a:defRPr>
            </a:lvl3pPr>
            <a:lvl4pPr marL="1600200" indent="-228600" defTabSz="887413">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defTabSz="887413">
              <a:spcBef>
                <a:spcPct val="20000"/>
              </a:spcBef>
              <a:buClr>
                <a:schemeClr val="hlink"/>
              </a:buClr>
              <a:buChar char="•"/>
              <a:defRPr sz="2000">
                <a:solidFill>
                  <a:schemeClr val="tx1"/>
                </a:solidFill>
                <a:latin typeface="Arial" panose="020B0604020202020204" pitchFamily="34" charset="0"/>
              </a:defRPr>
            </a:lvl5pPr>
            <a:lvl6pPr marL="25146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US" altLang="en-US" sz="2300" i="1" dirty="0">
                <a:latin typeface="Times New Roman" panose="02020603050405020304" pitchFamily="18" charset="0"/>
              </a:rPr>
              <a:t>20-29     30-39    40-49</a:t>
            </a:r>
            <a:r>
              <a:rPr lang="en-US" altLang="en-US" sz="2300" i="1" dirty="0">
                <a:solidFill>
                  <a:schemeClr val="bg1"/>
                </a:solidFill>
                <a:latin typeface="Times New Roman" panose="02020603050405020304" pitchFamily="18" charset="0"/>
              </a:rPr>
              <a:t> </a:t>
            </a:r>
            <a:r>
              <a:rPr lang="en-US" altLang="en-US" sz="2300" i="1" dirty="0">
                <a:latin typeface="Times New Roman" panose="02020603050405020304" pitchFamily="18" charset="0"/>
              </a:rPr>
              <a:t>   50-59</a:t>
            </a:r>
          </a:p>
        </p:txBody>
      </p:sp>
      <p:sp>
        <p:nvSpPr>
          <p:cNvPr id="42" name="Text Box 41"/>
          <p:cNvSpPr txBox="1">
            <a:spLocks noChangeArrowheads="1"/>
          </p:cNvSpPr>
          <p:nvPr/>
        </p:nvSpPr>
        <p:spPr bwMode="auto">
          <a:xfrm>
            <a:off x="2197100" y="3152775"/>
            <a:ext cx="554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600" b="1"/>
              <a:t>80</a:t>
            </a:r>
            <a:endParaRPr lang="en-US" altLang="en-US" sz="3600">
              <a:latin typeface="Times New Roman" panose="02020603050405020304" pitchFamily="18" charset="0"/>
            </a:endParaRPr>
          </a:p>
        </p:txBody>
      </p:sp>
      <p:sp>
        <p:nvSpPr>
          <p:cNvPr id="43" name="Rectangle 42"/>
          <p:cNvSpPr>
            <a:spLocks noChangeArrowheads="1"/>
          </p:cNvSpPr>
          <p:nvPr/>
        </p:nvSpPr>
        <p:spPr bwMode="auto">
          <a:xfrm>
            <a:off x="6996113" y="3189288"/>
            <a:ext cx="36337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US" altLang="en-US" sz="1600" b="1" dirty="0"/>
              <a:t>50% </a:t>
            </a:r>
            <a:r>
              <a:rPr lang="en-US" altLang="en-US" sz="1600" b="1" dirty="0" smtClean="0"/>
              <a:t>de </a:t>
            </a:r>
            <a:r>
              <a:rPr lang="en-US" altLang="en-US" sz="1600" b="1" dirty="0" err="1" smtClean="0"/>
              <a:t>cuerpo</a:t>
            </a:r>
            <a:r>
              <a:rPr lang="en-US" altLang="en-US" sz="1600" b="1" dirty="0" smtClean="0"/>
              <a:t> </a:t>
            </a:r>
            <a:r>
              <a:rPr lang="en-US" altLang="en-US" sz="1600" b="1" dirty="0" err="1" smtClean="0"/>
              <a:t>quemado</a:t>
            </a:r>
            <a:endParaRPr lang="en-US" altLang="en-US" sz="1600" b="1" dirty="0"/>
          </a:p>
        </p:txBody>
      </p:sp>
      <p:sp>
        <p:nvSpPr>
          <p:cNvPr id="44" name="Rectangle 43"/>
          <p:cNvSpPr>
            <a:spLocks noChangeArrowheads="1"/>
          </p:cNvSpPr>
          <p:nvPr/>
        </p:nvSpPr>
        <p:spPr bwMode="auto">
          <a:xfrm>
            <a:off x="6988174" y="3524250"/>
            <a:ext cx="378777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US" altLang="en-US" sz="1600" b="1" dirty="0"/>
              <a:t>75% </a:t>
            </a:r>
            <a:r>
              <a:rPr lang="en-US" altLang="en-US" sz="1600" b="1" dirty="0" smtClean="0"/>
              <a:t>de </a:t>
            </a:r>
            <a:r>
              <a:rPr lang="en-US" altLang="en-US" sz="1600" b="1" dirty="0" err="1" smtClean="0"/>
              <a:t>cuerpo</a:t>
            </a:r>
            <a:r>
              <a:rPr lang="en-US" altLang="en-US" sz="1600" b="1" dirty="0" smtClean="0"/>
              <a:t> </a:t>
            </a:r>
            <a:r>
              <a:rPr lang="en-US" altLang="en-US" sz="1600" b="1" dirty="0" err="1" smtClean="0"/>
              <a:t>quemado</a:t>
            </a:r>
            <a:endParaRPr lang="en-US" altLang="en-US" sz="1600" b="1" dirty="0"/>
          </a:p>
        </p:txBody>
      </p:sp>
      <p:sp>
        <p:nvSpPr>
          <p:cNvPr id="45" name="Rectangle 44" title="Parte de un gráfico"/>
          <p:cNvSpPr>
            <a:spLocks noChangeArrowheads="1"/>
          </p:cNvSpPr>
          <p:nvPr/>
        </p:nvSpPr>
        <p:spPr bwMode="auto">
          <a:xfrm>
            <a:off x="6608763" y="2681288"/>
            <a:ext cx="2125662" cy="12192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360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858876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ChangeArrowheads="1"/>
          </p:cNvSpPr>
          <p:nvPr/>
        </p:nvSpPr>
        <p:spPr bwMode="auto">
          <a:xfrm>
            <a:off x="2459421" y="882869"/>
            <a:ext cx="6831724"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8" rIns="19050" bIns="26988"/>
          <a:lstStyle>
            <a:lvl1pPr>
              <a:spcBef>
                <a:spcPct val="20000"/>
              </a:spcBef>
              <a:buClr>
                <a:schemeClr val="hlink"/>
              </a:buClr>
              <a:buSzPct val="80000"/>
              <a:buFont typeface="Wingdings" panose="05000000000000000000" pitchFamily="2" charset="2"/>
              <a:buChar char="Ø"/>
              <a:tabLst>
                <a:tab pos="457200" algn="l"/>
                <a:tab pos="914400" algn="l"/>
                <a:tab pos="1371600" algn="l"/>
              </a:tabLst>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tabLst>
                <a:tab pos="457200" algn="l"/>
                <a:tab pos="914400" algn="l"/>
                <a:tab pos="1371600" algn="l"/>
              </a:tabLst>
              <a:defRPr sz="2800">
                <a:solidFill>
                  <a:schemeClr val="tx1"/>
                </a:solidFill>
                <a:latin typeface="Arial" panose="020B0604020202020204" pitchFamily="34" charset="0"/>
              </a:defRPr>
            </a:lvl2pPr>
            <a:lvl3pPr marL="1143000" indent="-228600">
              <a:spcBef>
                <a:spcPct val="20000"/>
              </a:spcBef>
              <a:buClr>
                <a:schemeClr val="accent2"/>
              </a:buClr>
              <a:buChar char="•"/>
              <a:tabLst>
                <a:tab pos="457200" algn="l"/>
                <a:tab pos="914400" algn="l"/>
                <a:tab pos="1371600" algn="l"/>
              </a:tabLst>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tabLst>
                <a:tab pos="457200" algn="l"/>
                <a:tab pos="914400" algn="l"/>
                <a:tab pos="1371600" algn="l"/>
              </a:tabLst>
              <a:defRPr sz="2000">
                <a:solidFill>
                  <a:schemeClr val="tx1"/>
                </a:solidFill>
                <a:latin typeface="Arial" panose="020B0604020202020204" pitchFamily="34" charset="0"/>
              </a:defRPr>
            </a:lvl4pPr>
            <a:lvl5pPr marL="2057400" indent="-228600">
              <a:spcBef>
                <a:spcPct val="20000"/>
              </a:spcBef>
              <a:buClr>
                <a:schemeClr val="hlink"/>
              </a:buClr>
              <a:buChar char="•"/>
              <a:tabLst>
                <a:tab pos="457200" algn="l"/>
                <a:tab pos="914400" algn="l"/>
                <a:tab pos="1371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tabLst>
                <a:tab pos="457200" algn="l"/>
                <a:tab pos="914400" algn="l"/>
                <a:tab pos="1371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tabLst>
                <a:tab pos="457200" algn="l"/>
                <a:tab pos="914400" algn="l"/>
                <a:tab pos="1371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tabLst>
                <a:tab pos="457200" algn="l"/>
                <a:tab pos="914400" algn="l"/>
                <a:tab pos="1371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tabLst>
                <a:tab pos="457200" algn="l"/>
                <a:tab pos="914400" algn="l"/>
                <a:tab pos="1371600" algn="l"/>
              </a:tabLst>
              <a:defRPr sz="2000">
                <a:solidFill>
                  <a:schemeClr val="tx1"/>
                </a:solidFill>
                <a:latin typeface="Arial" panose="020B0604020202020204" pitchFamily="34" charset="0"/>
              </a:defRPr>
            </a:lvl9pPr>
          </a:lstStyle>
          <a:p>
            <a:pPr algn="ctr">
              <a:lnSpc>
                <a:spcPts val="3600"/>
              </a:lnSpc>
              <a:spcBef>
                <a:spcPct val="0"/>
              </a:spcBef>
              <a:buClrTx/>
              <a:buSzTx/>
              <a:buNone/>
            </a:pPr>
            <a:r>
              <a:rPr lang="en-US" altLang="en-US" sz="4400" dirty="0" smtClean="0">
                <a:solidFill>
                  <a:schemeClr val="bg1"/>
                </a:solidFill>
                <a:latin typeface="+mj-lt"/>
              </a:rPr>
              <a:t>Explosi</a:t>
            </a:r>
            <a:r>
              <a:rPr lang="en-US" altLang="en-US" sz="4400" dirty="0">
                <a:solidFill>
                  <a:schemeClr val="bg1"/>
                </a:solidFill>
                <a:latin typeface="+mj-lt"/>
              </a:rPr>
              <a:t>ó</a:t>
            </a:r>
            <a:r>
              <a:rPr lang="en-US" altLang="en-US" sz="4400" dirty="0" smtClean="0">
                <a:solidFill>
                  <a:schemeClr val="bg1"/>
                </a:solidFill>
                <a:latin typeface="+mj-lt"/>
              </a:rPr>
              <a:t>n de Arco </a:t>
            </a:r>
            <a:r>
              <a:rPr lang="en-US" altLang="en-US" sz="4400" dirty="0" err="1" smtClean="0">
                <a:solidFill>
                  <a:schemeClr val="bg1"/>
                </a:solidFill>
                <a:latin typeface="+mj-lt"/>
              </a:rPr>
              <a:t>Eléctrico</a:t>
            </a:r>
            <a:endParaRPr lang="en-US" altLang="en-US" sz="4400" dirty="0">
              <a:solidFill>
                <a:schemeClr val="bg1"/>
              </a:solidFill>
              <a:latin typeface="+mj-lt"/>
            </a:endParaRPr>
          </a:p>
        </p:txBody>
      </p:sp>
      <p:sp>
        <p:nvSpPr>
          <p:cNvPr id="107524" name="Rectangle 4"/>
          <p:cNvSpPr>
            <a:spLocks noChangeArrowheads="1"/>
          </p:cNvSpPr>
          <p:nvPr/>
        </p:nvSpPr>
        <p:spPr bwMode="auto">
          <a:xfrm>
            <a:off x="680606" y="1823546"/>
            <a:ext cx="10898372" cy="482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8" rIns="19050" bIns="26988"/>
          <a:lstStyle>
            <a:lvl1pPr>
              <a:spcBef>
                <a:spcPct val="20000"/>
              </a:spcBef>
              <a:buClr>
                <a:schemeClr val="hlink"/>
              </a:buClr>
              <a:buSzPct val="80000"/>
              <a:buFont typeface="Wingdings" panose="05000000000000000000" pitchFamily="2" charset="2"/>
              <a:buChar char="Ø"/>
              <a:tabLst>
                <a:tab pos="457200" algn="l"/>
                <a:tab pos="914400" algn="l"/>
                <a:tab pos="1371600" algn="l"/>
              </a:tabLst>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tabLst>
                <a:tab pos="457200" algn="l"/>
                <a:tab pos="914400" algn="l"/>
                <a:tab pos="1371600" algn="l"/>
              </a:tabLst>
              <a:defRPr sz="2800">
                <a:solidFill>
                  <a:schemeClr val="tx1"/>
                </a:solidFill>
                <a:latin typeface="Arial" panose="020B0604020202020204" pitchFamily="34" charset="0"/>
              </a:defRPr>
            </a:lvl2pPr>
            <a:lvl3pPr marL="1143000" indent="-228600">
              <a:spcBef>
                <a:spcPct val="20000"/>
              </a:spcBef>
              <a:buClr>
                <a:schemeClr val="accent2"/>
              </a:buClr>
              <a:buChar char="•"/>
              <a:tabLst>
                <a:tab pos="457200" algn="l"/>
                <a:tab pos="914400" algn="l"/>
                <a:tab pos="1371600" algn="l"/>
              </a:tabLst>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tabLst>
                <a:tab pos="457200" algn="l"/>
                <a:tab pos="914400" algn="l"/>
                <a:tab pos="1371600" algn="l"/>
              </a:tabLst>
              <a:defRPr sz="2000">
                <a:solidFill>
                  <a:schemeClr val="tx1"/>
                </a:solidFill>
                <a:latin typeface="Arial" panose="020B0604020202020204" pitchFamily="34" charset="0"/>
              </a:defRPr>
            </a:lvl4pPr>
            <a:lvl5pPr marL="2057400" indent="-228600">
              <a:spcBef>
                <a:spcPct val="20000"/>
              </a:spcBef>
              <a:buClr>
                <a:schemeClr val="hlink"/>
              </a:buClr>
              <a:buChar char="•"/>
              <a:tabLst>
                <a:tab pos="457200" algn="l"/>
                <a:tab pos="914400" algn="l"/>
                <a:tab pos="1371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tabLst>
                <a:tab pos="457200" algn="l"/>
                <a:tab pos="914400" algn="l"/>
                <a:tab pos="1371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tabLst>
                <a:tab pos="457200" algn="l"/>
                <a:tab pos="914400" algn="l"/>
                <a:tab pos="1371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tabLst>
                <a:tab pos="457200" algn="l"/>
                <a:tab pos="914400" algn="l"/>
                <a:tab pos="1371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tabLst>
                <a:tab pos="457200" algn="l"/>
                <a:tab pos="914400" algn="l"/>
                <a:tab pos="1371600" algn="l"/>
              </a:tabLst>
              <a:defRPr sz="2000">
                <a:solidFill>
                  <a:schemeClr val="tx1"/>
                </a:solidFill>
                <a:latin typeface="Arial" panose="020B0604020202020204" pitchFamily="34" charset="0"/>
              </a:defRPr>
            </a:lvl9pPr>
          </a:lstStyle>
          <a:p>
            <a:pPr>
              <a:lnSpc>
                <a:spcPts val="3600"/>
              </a:lnSpc>
              <a:spcBef>
                <a:spcPct val="0"/>
              </a:spcBef>
              <a:buClrTx/>
              <a:buSzTx/>
              <a:buNone/>
            </a:pPr>
            <a:r>
              <a:rPr lang="es-ES" altLang="en-US" sz="2800" dirty="0" smtClean="0">
                <a:latin typeface="+mj-lt"/>
              </a:rPr>
              <a:t>La explosión </a:t>
            </a:r>
            <a:r>
              <a:rPr lang="es-ES" altLang="en-US" sz="2800" dirty="0">
                <a:latin typeface="+mj-lt"/>
              </a:rPr>
              <a:t>proviene de la presión desarrollada </a:t>
            </a:r>
            <a:r>
              <a:rPr lang="es-ES" altLang="en-US" sz="2800" dirty="0" smtClean="0">
                <a:latin typeface="+mj-lt"/>
              </a:rPr>
              <a:t>por el calentamiento </a:t>
            </a:r>
            <a:r>
              <a:rPr lang="es-ES" altLang="en-US" sz="2800" dirty="0">
                <a:latin typeface="+mj-lt"/>
              </a:rPr>
              <a:t>casi </a:t>
            </a:r>
            <a:endParaRPr lang="es-ES" altLang="en-US" sz="2800" dirty="0" smtClean="0">
              <a:latin typeface="+mj-lt"/>
            </a:endParaRPr>
          </a:p>
          <a:p>
            <a:pPr>
              <a:lnSpc>
                <a:spcPts val="3600"/>
              </a:lnSpc>
              <a:spcBef>
                <a:spcPct val="0"/>
              </a:spcBef>
              <a:buClrTx/>
              <a:buSzTx/>
              <a:buNone/>
            </a:pPr>
            <a:r>
              <a:rPr lang="es-ES" altLang="en-US" sz="2800" dirty="0" smtClean="0">
                <a:latin typeface="+mj-lt"/>
              </a:rPr>
              <a:t>instantáneo </a:t>
            </a:r>
            <a:r>
              <a:rPr lang="es-ES" altLang="en-US" sz="2800" dirty="0">
                <a:latin typeface="+mj-lt"/>
              </a:rPr>
              <a:t>del </a:t>
            </a:r>
            <a:r>
              <a:rPr lang="es-ES" altLang="en-US" sz="2800" dirty="0" smtClean="0">
                <a:latin typeface="+mj-lt"/>
              </a:rPr>
              <a:t>aire alrededor del </a:t>
            </a:r>
            <a:r>
              <a:rPr lang="es-ES" altLang="en-US" sz="2800" dirty="0">
                <a:latin typeface="+mj-lt"/>
              </a:rPr>
              <a:t>arco y desde </a:t>
            </a:r>
            <a:r>
              <a:rPr lang="es-ES" altLang="en-US" sz="2800" dirty="0" smtClean="0">
                <a:latin typeface="+mj-lt"/>
              </a:rPr>
              <a:t>la expansión del </a:t>
            </a:r>
            <a:r>
              <a:rPr lang="es-ES" altLang="en-US" sz="2800" dirty="0">
                <a:latin typeface="+mj-lt"/>
              </a:rPr>
              <a:t>metal </a:t>
            </a:r>
            <a:endParaRPr lang="es-ES" altLang="en-US" sz="2800" dirty="0" smtClean="0">
              <a:latin typeface="+mj-lt"/>
            </a:endParaRPr>
          </a:p>
          <a:p>
            <a:pPr>
              <a:lnSpc>
                <a:spcPts val="3600"/>
              </a:lnSpc>
              <a:spcBef>
                <a:spcPct val="0"/>
              </a:spcBef>
              <a:buClrTx/>
              <a:buSzTx/>
              <a:buNone/>
            </a:pPr>
            <a:r>
              <a:rPr lang="es-ES" altLang="en-US" sz="2800" dirty="0" smtClean="0">
                <a:latin typeface="+mj-lt"/>
              </a:rPr>
              <a:t>mientras </a:t>
            </a:r>
            <a:r>
              <a:rPr lang="es-ES" altLang="en-US" sz="2800" dirty="0">
                <a:latin typeface="+mj-lt"/>
              </a:rPr>
              <a:t>se </a:t>
            </a:r>
            <a:r>
              <a:rPr lang="es-ES" altLang="en-US" sz="2800" dirty="0" smtClean="0">
                <a:latin typeface="+mj-lt"/>
              </a:rPr>
              <a:t>vaporiza.  Puede</a:t>
            </a:r>
            <a:r>
              <a:rPr lang="en-US" altLang="en-US" sz="2800" dirty="0" smtClean="0">
                <a:latin typeface="Calibri Light" panose="020F0302020204030204" pitchFamily="34" charset="0"/>
              </a:rPr>
              <a:t>:</a:t>
            </a:r>
            <a:endParaRPr lang="es-ES" altLang="en-US" sz="2800" dirty="0" smtClean="0">
              <a:latin typeface="+mj-lt"/>
            </a:endParaRPr>
          </a:p>
          <a:p>
            <a:pPr algn="ctr">
              <a:lnSpc>
                <a:spcPct val="150000"/>
              </a:lnSpc>
              <a:spcBef>
                <a:spcPct val="0"/>
              </a:spcBef>
              <a:buClrTx/>
              <a:buSzTx/>
              <a:buNone/>
            </a:pPr>
            <a:r>
              <a:rPr lang="es-ES" altLang="en-US" sz="2800" dirty="0" smtClean="0">
                <a:latin typeface="+mn-lt"/>
              </a:rPr>
              <a:t>Echar la víctima de la escalera</a:t>
            </a:r>
          </a:p>
          <a:p>
            <a:pPr algn="ctr">
              <a:lnSpc>
                <a:spcPct val="150000"/>
              </a:lnSpc>
              <a:spcBef>
                <a:spcPct val="0"/>
              </a:spcBef>
              <a:buClrTx/>
              <a:buSzTx/>
              <a:buNone/>
            </a:pPr>
            <a:r>
              <a:rPr lang="es-ES" altLang="en-US" sz="2800" dirty="0" smtClean="0">
                <a:latin typeface="+mn-lt"/>
              </a:rPr>
              <a:t>Causar sordera</a:t>
            </a:r>
          </a:p>
          <a:p>
            <a:pPr algn="ctr">
              <a:lnSpc>
                <a:spcPct val="150000"/>
              </a:lnSpc>
              <a:spcBef>
                <a:spcPct val="0"/>
              </a:spcBef>
              <a:buClrTx/>
              <a:buSzTx/>
              <a:buNone/>
            </a:pPr>
            <a:r>
              <a:rPr lang="es-ES" altLang="en-US" sz="2800" dirty="0" smtClean="0">
                <a:latin typeface="+mn-lt"/>
              </a:rPr>
              <a:t>Derribar paredes</a:t>
            </a:r>
          </a:p>
          <a:p>
            <a:pPr algn="ctr">
              <a:lnSpc>
                <a:spcPct val="150000"/>
              </a:lnSpc>
              <a:spcBef>
                <a:spcPct val="0"/>
              </a:spcBef>
              <a:buClrTx/>
              <a:buSzTx/>
              <a:buNone/>
            </a:pPr>
            <a:r>
              <a:rPr lang="es-ES" altLang="en-US" sz="2800" dirty="0" smtClean="0">
                <a:latin typeface="+mn-lt"/>
              </a:rPr>
              <a:t>Resultar en Quemaduras</a:t>
            </a:r>
          </a:p>
          <a:p>
            <a:pPr algn="ctr">
              <a:lnSpc>
                <a:spcPct val="150000"/>
              </a:lnSpc>
              <a:spcBef>
                <a:spcPct val="0"/>
              </a:spcBef>
              <a:buClrTx/>
              <a:buSzTx/>
              <a:buNone/>
            </a:pPr>
            <a:r>
              <a:rPr lang="es-ES" altLang="en-US" sz="2800" dirty="0" smtClean="0">
                <a:latin typeface="+mn-lt"/>
              </a:rPr>
              <a:t>Dañar órganos internos</a:t>
            </a:r>
            <a:endParaRPr lang="en-US" altLang="en-US" sz="2800" dirty="0">
              <a:latin typeface="+mn-lt"/>
            </a:endParaRPr>
          </a:p>
        </p:txBody>
      </p:sp>
      <p:sp>
        <p:nvSpPr>
          <p:cNvPr id="4" name="Title 3" hidden="1"/>
          <p:cNvSpPr>
            <a:spLocks noGrp="1"/>
          </p:cNvSpPr>
          <p:nvPr>
            <p:ph type="title"/>
          </p:nvPr>
        </p:nvSpPr>
        <p:spPr/>
        <p:txBody>
          <a:bodyPr/>
          <a:lstStyle/>
          <a:p>
            <a:r>
              <a:rPr lang="en-US" altLang="en-US" dirty="0"/>
              <a:t>Explosión de Arco </a:t>
            </a:r>
            <a:r>
              <a:rPr lang="en-US" altLang="en-US" dirty="0" err="1"/>
              <a:t>Eléctrico</a:t>
            </a:r>
            <a:r>
              <a:rPr lang="en-US" altLang="en-US" dirty="0"/>
              <a:t/>
            </a:r>
            <a:br>
              <a:rPr lang="en-US" altLang="en-US" dirty="0"/>
            </a:br>
            <a:endParaRPr lang="en-US" dirty="0"/>
          </a:p>
        </p:txBody>
      </p:sp>
      <p:sp>
        <p:nvSpPr>
          <p:cNvPr id="2" name="Slide Number Placeholder 1"/>
          <p:cNvSpPr>
            <a:spLocks noGrp="1"/>
          </p:cNvSpPr>
          <p:nvPr>
            <p:ph type="sldNum" sz="quarter" idx="12"/>
          </p:nvPr>
        </p:nvSpPr>
        <p:spPr/>
        <p:txBody>
          <a:bodyPr/>
          <a:lstStyle/>
          <a:p>
            <a:fld id="{03AE46D5-F5C2-466A-A152-8CD799C5A496}" type="slidenum">
              <a:rPr lang="en-US" smtClean="0"/>
              <a:pPr/>
              <a:t>29</a:t>
            </a:fld>
            <a:endParaRPr lang="en-US"/>
          </a:p>
        </p:txBody>
      </p:sp>
    </p:spTree>
    <p:extLst>
      <p:ext uri="{BB962C8B-B14F-4D97-AF65-F5344CB8AC3E}">
        <p14:creationId xmlns:p14="http://schemas.microsoft.com/office/powerpoint/2010/main" val="323182984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hidden="1"/>
          <p:cNvSpPr>
            <a:spLocks noGrp="1"/>
          </p:cNvSpPr>
          <p:nvPr>
            <p:ph type="title"/>
          </p:nvPr>
        </p:nvSpPr>
        <p:spPr>
          <a:xfrm>
            <a:off x="1066800" y="30956"/>
            <a:ext cx="10515600" cy="1325563"/>
          </a:xfrm>
        </p:spPr>
        <p:txBody>
          <a:bodyPr/>
          <a:lstStyle/>
          <a:p>
            <a:r>
              <a:rPr lang="en-US" altLang="en-US" b="1" dirty="0">
                <a:ea typeface="ＭＳ Ｐゴシック" pitchFamily="34" charset="-128"/>
              </a:rPr>
              <a:t>Responsabilidades del </a:t>
            </a:r>
            <a:r>
              <a:rPr lang="en-US" altLang="en-US" b="1" dirty="0" err="1">
                <a:ea typeface="ＭＳ Ｐゴシック" pitchFamily="34" charset="-128"/>
              </a:rPr>
              <a:t>Empleador</a:t>
            </a:r>
            <a:endParaRPr lang="en-US" dirty="0"/>
          </a:p>
        </p:txBody>
      </p:sp>
      <p:sp>
        <p:nvSpPr>
          <p:cNvPr id="4" name="Slide Number Placeholder 3"/>
          <p:cNvSpPr>
            <a:spLocks noGrp="1"/>
          </p:cNvSpPr>
          <p:nvPr>
            <p:ph type="sldNum" sz="quarter" idx="12"/>
          </p:nvPr>
        </p:nvSpPr>
        <p:spPr/>
        <p:txBody>
          <a:bodyPr/>
          <a:lstStyle/>
          <a:p>
            <a:fld id="{03AE46D5-F5C2-466A-A152-8CD799C5A496}" type="slidenum">
              <a:rPr lang="en-US" smtClean="0"/>
              <a:t>3</a:t>
            </a:fld>
            <a:endParaRPr lang="en-US"/>
          </a:p>
        </p:txBody>
      </p:sp>
      <p:sp>
        <p:nvSpPr>
          <p:cNvPr id="5" name="Rectangle 2"/>
          <p:cNvSpPr txBox="1">
            <a:spLocks noChangeArrowheads="1"/>
          </p:cNvSpPr>
          <p:nvPr/>
        </p:nvSpPr>
        <p:spPr>
          <a:xfrm>
            <a:off x="1162051" y="533401"/>
            <a:ext cx="10883900" cy="10906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b="1" dirty="0">
                <a:ea typeface="ＭＳ Ｐゴシック" pitchFamily="34" charset="-128"/>
              </a:rPr>
              <a:t>Responsabilidades del </a:t>
            </a:r>
            <a:r>
              <a:rPr lang="en-US" altLang="en-US" sz="3200" b="1" dirty="0" err="1">
                <a:ea typeface="ＭＳ Ｐゴシック" pitchFamily="34" charset="-128"/>
              </a:rPr>
              <a:t>Empleador</a:t>
            </a:r>
            <a:r>
              <a:rPr lang="en-US" altLang="en-US" sz="3200" b="1" dirty="0" smtClean="0">
                <a:ea typeface="ＭＳ Ｐゴシック" pitchFamily="34" charset="-128"/>
              </a:rPr>
              <a:t/>
            </a:r>
            <a:br>
              <a:rPr lang="en-US" altLang="en-US" sz="3200" b="1" dirty="0" smtClean="0">
                <a:ea typeface="ＭＳ Ｐゴシック" pitchFamily="34" charset="-128"/>
              </a:rPr>
            </a:br>
            <a:r>
              <a:rPr lang="en-US" altLang="en-US" sz="2000" i="1" dirty="0" smtClean="0">
                <a:ea typeface="ＭＳ Ｐゴシック" pitchFamily="34" charset="-128"/>
              </a:rPr>
              <a:t>Los </a:t>
            </a:r>
            <a:r>
              <a:rPr lang="en-US" altLang="en-US" sz="2000" i="1" dirty="0" err="1" smtClean="0">
                <a:ea typeface="ＭＳ Ｐゴシック" pitchFamily="34" charset="-128"/>
              </a:rPr>
              <a:t>empleadores</a:t>
            </a:r>
            <a:r>
              <a:rPr lang="en-US" altLang="en-US" sz="2000" i="1" dirty="0" smtClean="0">
                <a:ea typeface="ＭＳ Ｐゴシック" pitchFamily="34" charset="-128"/>
              </a:rPr>
              <a:t> </a:t>
            </a:r>
            <a:r>
              <a:rPr lang="en-US" altLang="en-US" sz="2000" i="1" dirty="0" err="1" smtClean="0">
                <a:ea typeface="ＭＳ Ｐゴシック" pitchFamily="34" charset="-128"/>
              </a:rPr>
              <a:t>tienen</a:t>
            </a:r>
            <a:r>
              <a:rPr lang="en-US" altLang="en-US" sz="2000" i="1" dirty="0" smtClean="0">
                <a:ea typeface="ＭＳ Ｐゴシック" pitchFamily="34" charset="-128"/>
              </a:rPr>
              <a:t> la </a:t>
            </a:r>
            <a:r>
              <a:rPr lang="en-US" altLang="en-US" sz="2000" i="1" dirty="0" err="1" smtClean="0">
                <a:ea typeface="ＭＳ Ｐゴシック" pitchFamily="34" charset="-128"/>
              </a:rPr>
              <a:t>responsabilidad</a:t>
            </a:r>
            <a:r>
              <a:rPr lang="en-US" altLang="en-US" sz="2000" i="1" dirty="0" smtClean="0">
                <a:ea typeface="ＭＳ Ｐゴシック" pitchFamily="34" charset="-128"/>
              </a:rPr>
              <a:t> de </a:t>
            </a:r>
            <a:r>
              <a:rPr lang="en-US" altLang="en-US" sz="2000" i="1" dirty="0" err="1" smtClean="0">
                <a:ea typeface="ＭＳ Ｐゴシック" pitchFamily="34" charset="-128"/>
              </a:rPr>
              <a:t>proveer</a:t>
            </a:r>
            <a:r>
              <a:rPr lang="en-US" altLang="en-US" sz="2000" i="1" dirty="0" smtClean="0">
                <a:ea typeface="ＭＳ Ｐゴシック" pitchFamily="34" charset="-128"/>
              </a:rPr>
              <a:t> un </a:t>
            </a:r>
            <a:r>
              <a:rPr lang="en-US" altLang="en-US" sz="2000" i="1" dirty="0" err="1" smtClean="0">
                <a:ea typeface="ＭＳ Ｐゴシック" pitchFamily="34" charset="-128"/>
              </a:rPr>
              <a:t>ambiente</a:t>
            </a:r>
            <a:r>
              <a:rPr lang="en-US" altLang="en-US" sz="2000" i="1" dirty="0" smtClean="0">
                <a:ea typeface="ＭＳ Ｐゴシック" pitchFamily="34" charset="-128"/>
              </a:rPr>
              <a:t> </a:t>
            </a:r>
            <a:r>
              <a:rPr lang="en-US" altLang="en-US" sz="2000" i="1" dirty="0" err="1" smtClean="0">
                <a:ea typeface="ＭＳ Ｐゴシック" pitchFamily="34" charset="-128"/>
              </a:rPr>
              <a:t>seguro</a:t>
            </a:r>
            <a:r>
              <a:rPr lang="en-US" altLang="en-US" sz="2000" i="1" dirty="0" smtClean="0">
                <a:ea typeface="ＭＳ Ｐゴシック" pitchFamily="34" charset="-128"/>
              </a:rPr>
              <a:t> </a:t>
            </a:r>
            <a:r>
              <a:rPr lang="en-US" altLang="en-US" sz="2000" i="1" dirty="0" err="1" smtClean="0">
                <a:ea typeface="ＭＳ Ｐゴシック" pitchFamily="34" charset="-128"/>
              </a:rPr>
              <a:t>en</a:t>
            </a:r>
            <a:r>
              <a:rPr lang="en-US" altLang="en-US" sz="2000" i="1" dirty="0" smtClean="0">
                <a:ea typeface="ＭＳ Ｐゴシック" pitchFamily="34" charset="-128"/>
              </a:rPr>
              <a:t> </a:t>
            </a:r>
            <a:r>
              <a:rPr lang="en-US" altLang="en-US" sz="2000" i="1" dirty="0" err="1" smtClean="0">
                <a:ea typeface="ＭＳ Ｐゴシック" pitchFamily="34" charset="-128"/>
              </a:rPr>
              <a:t>los</a:t>
            </a:r>
            <a:r>
              <a:rPr lang="en-US" altLang="en-US" sz="2000" i="1" dirty="0" smtClean="0">
                <a:ea typeface="ＭＳ Ｐゴシック" pitchFamily="34" charset="-128"/>
              </a:rPr>
              <a:t> </a:t>
            </a:r>
            <a:r>
              <a:rPr lang="en-US" altLang="en-US" sz="2000" i="1" dirty="0" err="1" smtClean="0">
                <a:ea typeface="ＭＳ Ｐゴシック" pitchFamily="34" charset="-128"/>
              </a:rPr>
              <a:t>lugares</a:t>
            </a:r>
            <a:r>
              <a:rPr lang="en-US" altLang="en-US" sz="2000" i="1" dirty="0" smtClean="0">
                <a:ea typeface="ＭＳ Ｐゴシック" pitchFamily="34" charset="-128"/>
              </a:rPr>
              <a:t> de labor.</a:t>
            </a:r>
            <a:endParaRPr lang="en-US" altLang="en-US" sz="2000" dirty="0">
              <a:ea typeface="ＭＳ Ｐゴシック" pitchFamily="34" charset="-128"/>
            </a:endParaRPr>
          </a:p>
        </p:txBody>
      </p:sp>
      <p:sp>
        <p:nvSpPr>
          <p:cNvPr id="6" name="Rectangle 3"/>
          <p:cNvSpPr txBox="1">
            <a:spLocks noChangeArrowheads="1"/>
          </p:cNvSpPr>
          <p:nvPr/>
        </p:nvSpPr>
        <p:spPr>
          <a:xfrm>
            <a:off x="1981200" y="1828800"/>
            <a:ext cx="4419600" cy="502920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altLang="en-US" sz="1800" b="1" dirty="0" smtClean="0">
                <a:solidFill>
                  <a:schemeClr val="tx2"/>
                </a:solidFill>
                <a:ea typeface="ＭＳ Ｐゴシック" pitchFamily="34" charset="-128"/>
              </a:rPr>
              <a:t>Los </a:t>
            </a:r>
            <a:r>
              <a:rPr lang="en-US" altLang="en-US" sz="1800" b="1" dirty="0" err="1" smtClean="0">
                <a:solidFill>
                  <a:schemeClr val="tx2"/>
                </a:solidFill>
                <a:ea typeface="ＭＳ Ｐゴシック" pitchFamily="34" charset="-128"/>
              </a:rPr>
              <a:t>empleadores</a:t>
            </a:r>
            <a:r>
              <a:rPr lang="en-US" altLang="en-US" sz="1800" b="1" dirty="0" smtClean="0">
                <a:solidFill>
                  <a:schemeClr val="tx2"/>
                </a:solidFill>
                <a:ea typeface="ＭＳ Ｐゴシック" pitchFamily="34" charset="-128"/>
              </a:rPr>
              <a:t> </a:t>
            </a:r>
            <a:r>
              <a:rPr lang="en-US" altLang="en-US" sz="1800" b="1" dirty="0" err="1" smtClean="0">
                <a:solidFill>
                  <a:schemeClr val="tx2"/>
                </a:solidFill>
                <a:ea typeface="ＭＳ Ｐゴシック" pitchFamily="34" charset="-128"/>
              </a:rPr>
              <a:t>tienen</a:t>
            </a:r>
            <a:r>
              <a:rPr lang="en-US" altLang="en-US" sz="1800" b="1" dirty="0" smtClean="0">
                <a:solidFill>
                  <a:schemeClr val="tx2"/>
                </a:solidFill>
                <a:ea typeface="ＭＳ Ｐゴシック" pitchFamily="34" charset="-128"/>
              </a:rPr>
              <a:t> la </a:t>
            </a:r>
            <a:r>
              <a:rPr lang="en-US" altLang="en-US" sz="1800" b="1" dirty="0" err="1" smtClean="0">
                <a:solidFill>
                  <a:schemeClr val="tx2"/>
                </a:solidFill>
                <a:ea typeface="ＭＳ Ｐゴシック" pitchFamily="34" charset="-128"/>
              </a:rPr>
              <a:t>responsabilidad</a:t>
            </a:r>
            <a:r>
              <a:rPr lang="en-US" altLang="en-US" sz="1800" b="1" dirty="0" smtClean="0">
                <a:solidFill>
                  <a:schemeClr val="tx2"/>
                </a:solidFill>
                <a:ea typeface="ＭＳ Ｐゴシック" pitchFamily="34" charset="-128"/>
              </a:rPr>
              <a:t> de:</a:t>
            </a:r>
          </a:p>
          <a:p>
            <a:pPr>
              <a:buFont typeface="Wingdings" pitchFamily="2" charset="2"/>
              <a:buNone/>
            </a:pPr>
            <a:endParaRPr lang="en-US" altLang="en-US" sz="500" dirty="0" smtClean="0">
              <a:solidFill>
                <a:schemeClr val="tx2"/>
              </a:solidFill>
              <a:ea typeface="ＭＳ Ｐゴシック" pitchFamily="34" charset="-128"/>
            </a:endParaRPr>
          </a:p>
          <a:p>
            <a:r>
              <a:rPr lang="en-US" altLang="en-US" sz="1600" dirty="0" err="1" smtClean="0">
                <a:solidFill>
                  <a:schemeClr val="tx2"/>
                </a:solidFill>
                <a:ea typeface="ＭＳ Ｐゴシック" pitchFamily="34" charset="-128"/>
              </a:rPr>
              <a:t>Proveer</a:t>
            </a:r>
            <a:r>
              <a:rPr lang="en-US" altLang="en-US" sz="1600" dirty="0" smtClean="0">
                <a:solidFill>
                  <a:schemeClr val="tx2"/>
                </a:solidFill>
                <a:ea typeface="ＭＳ Ｐゴシック" pitchFamily="34" charset="-128"/>
              </a:rPr>
              <a:t> a </a:t>
            </a:r>
            <a:r>
              <a:rPr lang="en-US" altLang="en-US" sz="1600" dirty="0" err="1" smtClean="0">
                <a:solidFill>
                  <a:schemeClr val="tx2"/>
                </a:solidFill>
                <a:ea typeface="ＭＳ Ｐゴシック" pitchFamily="34" charset="-128"/>
              </a:rPr>
              <a:t>sus</a:t>
            </a:r>
            <a:r>
              <a:rPr lang="en-US" altLang="en-US" sz="1600" dirty="0" smtClean="0">
                <a:solidFill>
                  <a:schemeClr val="tx2"/>
                </a:solidFill>
                <a:ea typeface="ＭＳ Ｐゴシック" pitchFamily="34" charset="-128"/>
              </a:rPr>
              <a:t> </a:t>
            </a:r>
            <a:r>
              <a:rPr lang="en-US" altLang="en-US" sz="1600" dirty="0" err="1" smtClean="0">
                <a:solidFill>
                  <a:schemeClr val="tx2"/>
                </a:solidFill>
                <a:ea typeface="ＭＳ Ｐゴシック" pitchFamily="34" charset="-128"/>
              </a:rPr>
              <a:t>empleados</a:t>
            </a:r>
            <a:r>
              <a:rPr lang="en-US" altLang="en-US" sz="1600" dirty="0" smtClean="0">
                <a:solidFill>
                  <a:schemeClr val="tx2"/>
                </a:solidFill>
                <a:ea typeface="ＭＳ Ｐゴシック" pitchFamily="34" charset="-128"/>
              </a:rPr>
              <a:t> un </a:t>
            </a:r>
            <a:r>
              <a:rPr lang="en-US" altLang="en-US" sz="1600" dirty="0" err="1" smtClean="0">
                <a:solidFill>
                  <a:schemeClr val="tx2"/>
                </a:solidFill>
                <a:ea typeface="ＭＳ Ｐゴシック" pitchFamily="34" charset="-128"/>
              </a:rPr>
              <a:t>lugar</a:t>
            </a:r>
            <a:r>
              <a:rPr lang="en-US" altLang="en-US" sz="1600" dirty="0" smtClean="0">
                <a:solidFill>
                  <a:schemeClr val="tx2"/>
                </a:solidFill>
                <a:ea typeface="ＭＳ Ｐゴシック" pitchFamily="34" charset="-128"/>
              </a:rPr>
              <a:t> de </a:t>
            </a:r>
            <a:r>
              <a:rPr lang="en-US" altLang="en-US" sz="1600" dirty="0" err="1" smtClean="0">
                <a:solidFill>
                  <a:schemeClr val="tx2"/>
                </a:solidFill>
                <a:ea typeface="ＭＳ Ｐゴシック" pitchFamily="34" charset="-128"/>
              </a:rPr>
              <a:t>trabajo</a:t>
            </a:r>
            <a:r>
              <a:rPr lang="en-US" altLang="en-US" sz="1600" dirty="0" smtClean="0">
                <a:solidFill>
                  <a:schemeClr val="tx2"/>
                </a:solidFill>
                <a:ea typeface="ＭＳ Ｐゴシック" pitchFamily="34" charset="-128"/>
              </a:rPr>
              <a:t> que no </a:t>
            </a:r>
            <a:r>
              <a:rPr lang="en-US" altLang="en-US" sz="1600" dirty="0" err="1" smtClean="0">
                <a:solidFill>
                  <a:schemeClr val="tx2"/>
                </a:solidFill>
                <a:ea typeface="ＭＳ Ｐゴシック" pitchFamily="34" charset="-128"/>
              </a:rPr>
              <a:t>tenga</a:t>
            </a:r>
            <a:r>
              <a:rPr lang="en-US" altLang="en-US" sz="1600" dirty="0" smtClean="0">
                <a:solidFill>
                  <a:schemeClr val="tx2"/>
                </a:solidFill>
                <a:ea typeface="ＭＳ Ｐゴシック" pitchFamily="34" charset="-128"/>
              </a:rPr>
              <a:t> </a:t>
            </a:r>
            <a:r>
              <a:rPr lang="en-US" altLang="en-US" sz="1600" dirty="0" err="1" smtClean="0">
                <a:solidFill>
                  <a:schemeClr val="tx2"/>
                </a:solidFill>
                <a:ea typeface="ＭＳ Ｐゴシック" pitchFamily="34" charset="-128"/>
              </a:rPr>
              <a:t>peligros</a:t>
            </a:r>
            <a:r>
              <a:rPr lang="en-US" altLang="en-US" sz="1600" dirty="0" smtClean="0">
                <a:solidFill>
                  <a:schemeClr val="tx2"/>
                </a:solidFill>
                <a:ea typeface="ＭＳ Ｐゴシック" pitchFamily="34" charset="-128"/>
              </a:rPr>
              <a:t> graves y </a:t>
            </a:r>
            <a:r>
              <a:rPr lang="en-US" altLang="en-US" sz="1600" dirty="0" err="1" smtClean="0">
                <a:solidFill>
                  <a:schemeClr val="tx2"/>
                </a:solidFill>
                <a:ea typeface="ＭＳ Ｐゴシック" pitchFamily="34" charset="-128"/>
              </a:rPr>
              <a:t>seguir</a:t>
            </a:r>
            <a:r>
              <a:rPr lang="en-US" altLang="en-US" sz="1600" dirty="0" smtClean="0">
                <a:solidFill>
                  <a:schemeClr val="tx2"/>
                </a:solidFill>
                <a:ea typeface="ＭＳ Ｐゴシック" pitchFamily="34" charset="-128"/>
              </a:rPr>
              <a:t> </a:t>
            </a:r>
            <a:r>
              <a:rPr lang="en-US" altLang="en-US" sz="1600" dirty="0" err="1" smtClean="0">
                <a:solidFill>
                  <a:schemeClr val="tx2"/>
                </a:solidFill>
                <a:ea typeface="ＭＳ Ｐゴシック" pitchFamily="34" charset="-128"/>
              </a:rPr>
              <a:t>los</a:t>
            </a:r>
            <a:r>
              <a:rPr lang="en-US" altLang="en-US" sz="1600" dirty="0" smtClean="0">
                <a:solidFill>
                  <a:schemeClr val="tx2"/>
                </a:solidFill>
                <a:ea typeface="ＭＳ Ｐゴシック" pitchFamily="34" charset="-128"/>
              </a:rPr>
              <a:t> </a:t>
            </a:r>
            <a:r>
              <a:rPr lang="en-US" altLang="en-US" sz="1600" dirty="0" err="1" smtClean="0">
                <a:solidFill>
                  <a:schemeClr val="tx2"/>
                </a:solidFill>
                <a:ea typeface="ＭＳ Ｐゴシック" pitchFamily="34" charset="-128"/>
              </a:rPr>
              <a:t>estándares</a:t>
            </a:r>
            <a:r>
              <a:rPr lang="en-US" altLang="en-US" sz="1600" dirty="0" smtClean="0">
                <a:solidFill>
                  <a:schemeClr val="tx2"/>
                </a:solidFill>
                <a:ea typeface="ＭＳ Ｐゴシック" pitchFamily="34" charset="-128"/>
              </a:rPr>
              <a:t> </a:t>
            </a:r>
            <a:r>
              <a:rPr lang="en-US" altLang="en-US" sz="1600" dirty="0" err="1" smtClean="0">
                <a:solidFill>
                  <a:schemeClr val="tx2"/>
                </a:solidFill>
                <a:ea typeface="ＭＳ Ｐゴシック" pitchFamily="34" charset="-128"/>
              </a:rPr>
              <a:t>pertinentes</a:t>
            </a:r>
            <a:r>
              <a:rPr lang="en-US" altLang="en-US" sz="1600" dirty="0" smtClean="0">
                <a:solidFill>
                  <a:schemeClr val="tx2"/>
                </a:solidFill>
                <a:ea typeface="ＭＳ Ｐゴシック" pitchFamily="34" charset="-128"/>
              </a:rPr>
              <a:t> de </a:t>
            </a:r>
            <a:r>
              <a:rPr lang="en-US" altLang="en-US" sz="1600" dirty="0" err="1" smtClean="0">
                <a:solidFill>
                  <a:schemeClr val="tx2"/>
                </a:solidFill>
                <a:ea typeface="ＭＳ Ｐゴシック" pitchFamily="34" charset="-128"/>
              </a:rPr>
              <a:t>seguridad</a:t>
            </a:r>
            <a:r>
              <a:rPr lang="en-US" altLang="en-US" sz="1600" dirty="0" smtClean="0">
                <a:solidFill>
                  <a:schemeClr val="tx2"/>
                </a:solidFill>
                <a:ea typeface="ＭＳ Ｐゴシック" pitchFamily="34" charset="-128"/>
              </a:rPr>
              <a:t> y </a:t>
            </a:r>
            <a:r>
              <a:rPr lang="en-US" altLang="en-US" sz="1600" dirty="0" err="1" smtClean="0">
                <a:solidFill>
                  <a:schemeClr val="tx2"/>
                </a:solidFill>
                <a:ea typeface="ＭＳ Ｐゴシック" pitchFamily="34" charset="-128"/>
              </a:rPr>
              <a:t>salud</a:t>
            </a:r>
            <a:r>
              <a:rPr lang="en-US" altLang="en-US" sz="1600" dirty="0" smtClean="0">
                <a:solidFill>
                  <a:schemeClr val="tx2"/>
                </a:solidFill>
                <a:ea typeface="ＭＳ Ｐゴシック" pitchFamily="34" charset="-128"/>
              </a:rPr>
              <a:t>  de OSHA;</a:t>
            </a:r>
          </a:p>
          <a:p>
            <a:pPr>
              <a:buFont typeface="Wingdings" pitchFamily="2" charset="2"/>
              <a:buNone/>
            </a:pPr>
            <a:endParaRPr lang="en-US" altLang="en-US" sz="400" dirty="0" smtClean="0">
              <a:solidFill>
                <a:schemeClr val="tx2"/>
              </a:solidFill>
              <a:ea typeface="ＭＳ Ｐゴシック" pitchFamily="34" charset="-128"/>
            </a:endParaRPr>
          </a:p>
          <a:p>
            <a:r>
              <a:rPr lang="en-US" altLang="en-US" sz="1600" dirty="0" err="1" smtClean="0">
                <a:solidFill>
                  <a:schemeClr val="tx2"/>
                </a:solidFill>
                <a:ea typeface="ＭＳ Ｐゴシック" pitchFamily="34" charset="-128"/>
              </a:rPr>
              <a:t>Informar</a:t>
            </a:r>
            <a:r>
              <a:rPr lang="en-US" altLang="en-US" sz="1600" dirty="0" smtClean="0">
                <a:solidFill>
                  <a:schemeClr val="tx2"/>
                </a:solidFill>
                <a:ea typeface="ＭＳ Ｐゴシック" pitchFamily="34" charset="-128"/>
              </a:rPr>
              <a:t> a </a:t>
            </a:r>
            <a:r>
              <a:rPr lang="en-US" altLang="en-US" sz="1600" dirty="0" err="1" smtClean="0">
                <a:solidFill>
                  <a:schemeClr val="tx2"/>
                </a:solidFill>
                <a:ea typeface="ＭＳ Ｐゴシック" pitchFamily="34" charset="-128"/>
              </a:rPr>
              <a:t>los</a:t>
            </a:r>
            <a:r>
              <a:rPr lang="en-US" altLang="en-US" sz="1600" dirty="0" smtClean="0">
                <a:solidFill>
                  <a:schemeClr val="tx2"/>
                </a:solidFill>
                <a:ea typeface="ＭＳ Ｐゴシック" pitchFamily="34" charset="-128"/>
              </a:rPr>
              <a:t> </a:t>
            </a:r>
            <a:r>
              <a:rPr lang="en-US" altLang="en-US" sz="1600" dirty="0" err="1" smtClean="0">
                <a:solidFill>
                  <a:schemeClr val="tx2"/>
                </a:solidFill>
                <a:ea typeface="ＭＳ Ｐゴシック" pitchFamily="34" charset="-128"/>
              </a:rPr>
              <a:t>empleados</a:t>
            </a:r>
            <a:r>
              <a:rPr lang="en-US" altLang="en-US" sz="1600" dirty="0" smtClean="0">
                <a:solidFill>
                  <a:schemeClr val="tx2"/>
                </a:solidFill>
                <a:ea typeface="ＭＳ Ｐゴシック" pitchFamily="34" charset="-128"/>
              </a:rPr>
              <a:t> </a:t>
            </a:r>
            <a:r>
              <a:rPr lang="en-US" altLang="en-US" sz="1600" dirty="0" err="1" smtClean="0">
                <a:solidFill>
                  <a:schemeClr val="tx2"/>
                </a:solidFill>
                <a:ea typeface="ＭＳ Ｐゴシック" pitchFamily="34" charset="-128"/>
              </a:rPr>
              <a:t>sobre</a:t>
            </a:r>
            <a:r>
              <a:rPr lang="en-US" altLang="en-US" sz="1600" dirty="0" smtClean="0">
                <a:solidFill>
                  <a:schemeClr val="tx2"/>
                </a:solidFill>
                <a:ea typeface="ＭＳ Ｐゴシック" pitchFamily="34" charset="-128"/>
              </a:rPr>
              <a:t> </a:t>
            </a:r>
            <a:r>
              <a:rPr lang="en-US" altLang="en-US" sz="1600" dirty="0" err="1" smtClean="0">
                <a:solidFill>
                  <a:schemeClr val="tx2"/>
                </a:solidFill>
                <a:ea typeface="ＭＳ Ｐゴシック" pitchFamily="34" charset="-128"/>
              </a:rPr>
              <a:t>peligros</a:t>
            </a:r>
            <a:r>
              <a:rPr lang="en-US" altLang="en-US" sz="1600" dirty="0" smtClean="0">
                <a:solidFill>
                  <a:schemeClr val="tx2"/>
                </a:solidFill>
                <a:ea typeface="ＭＳ Ｐゴシック" pitchFamily="34" charset="-128"/>
              </a:rPr>
              <a:t> de las </a:t>
            </a:r>
            <a:r>
              <a:rPr lang="en-US" altLang="en-US" sz="1600" dirty="0" err="1" smtClean="0">
                <a:solidFill>
                  <a:schemeClr val="tx2"/>
                </a:solidFill>
                <a:ea typeface="ＭＳ Ｐゴシック" pitchFamily="34" charset="-128"/>
              </a:rPr>
              <a:t>sustancias</a:t>
            </a:r>
            <a:r>
              <a:rPr lang="en-US" altLang="en-US" sz="1600" dirty="0" smtClean="0">
                <a:solidFill>
                  <a:schemeClr val="tx2"/>
                </a:solidFill>
                <a:ea typeface="ＭＳ Ｐゴシック" pitchFamily="34" charset="-128"/>
              </a:rPr>
              <a:t> </a:t>
            </a:r>
            <a:r>
              <a:rPr lang="en-US" altLang="en-US" sz="1600" dirty="0" err="1" smtClean="0">
                <a:solidFill>
                  <a:schemeClr val="tx2"/>
                </a:solidFill>
                <a:ea typeface="ＭＳ Ｐゴシック" pitchFamily="34" charset="-128"/>
              </a:rPr>
              <a:t>químicas</a:t>
            </a:r>
            <a:r>
              <a:rPr lang="en-US" altLang="en-US" sz="1600" dirty="0" smtClean="0">
                <a:solidFill>
                  <a:schemeClr val="tx2"/>
                </a:solidFill>
                <a:ea typeface="ＭＳ Ｐゴシック" pitchFamily="34" charset="-128"/>
              </a:rPr>
              <a:t> </a:t>
            </a:r>
            <a:r>
              <a:rPr lang="en-US" altLang="en-US" sz="1600" dirty="0" err="1" smtClean="0">
                <a:solidFill>
                  <a:schemeClr val="tx2"/>
                </a:solidFill>
                <a:ea typeface="ＭＳ Ｐゴシック" pitchFamily="34" charset="-128"/>
              </a:rPr>
              <a:t>mediante</a:t>
            </a:r>
            <a:r>
              <a:rPr lang="en-US" altLang="en-US" sz="1600" dirty="0" smtClean="0">
                <a:solidFill>
                  <a:schemeClr val="tx2"/>
                </a:solidFill>
                <a:ea typeface="ＭＳ Ｐゴシック" pitchFamily="34" charset="-128"/>
              </a:rPr>
              <a:t>  </a:t>
            </a:r>
            <a:r>
              <a:rPr lang="en-US" altLang="en-US" sz="1600" dirty="0" err="1" smtClean="0">
                <a:solidFill>
                  <a:schemeClr val="tx2"/>
                </a:solidFill>
                <a:ea typeface="ＭＳ Ｐゴシック" pitchFamily="34" charset="-128"/>
              </a:rPr>
              <a:t>entrenamientos</a:t>
            </a:r>
            <a:r>
              <a:rPr lang="en-US" altLang="en-US" sz="1600" dirty="0" smtClean="0">
                <a:solidFill>
                  <a:schemeClr val="tx2"/>
                </a:solidFill>
                <a:ea typeface="ＭＳ Ｐゴシック" pitchFamily="34" charset="-128"/>
              </a:rPr>
              <a:t>, </a:t>
            </a:r>
            <a:r>
              <a:rPr lang="en-US" altLang="en-US" sz="1600" dirty="0" err="1" smtClean="0">
                <a:solidFill>
                  <a:schemeClr val="tx2"/>
                </a:solidFill>
                <a:ea typeface="ＭＳ Ｐゴシック" pitchFamily="34" charset="-128"/>
              </a:rPr>
              <a:t>etiquetas</a:t>
            </a:r>
            <a:r>
              <a:rPr lang="en-US" altLang="en-US" sz="1600" dirty="0" smtClean="0">
                <a:solidFill>
                  <a:schemeClr val="tx2"/>
                </a:solidFill>
                <a:ea typeface="ＭＳ Ｐゴシック" pitchFamily="34" charset="-128"/>
              </a:rPr>
              <a:t>, </a:t>
            </a:r>
            <a:r>
              <a:rPr lang="en-US" altLang="en-US" sz="1600" dirty="0" err="1" smtClean="0">
                <a:solidFill>
                  <a:schemeClr val="tx2"/>
                </a:solidFill>
                <a:ea typeface="ＭＳ Ｐゴシック" pitchFamily="34" charset="-128"/>
              </a:rPr>
              <a:t>alarmas</a:t>
            </a:r>
            <a:r>
              <a:rPr lang="en-US" altLang="en-US" sz="1600" dirty="0" smtClean="0">
                <a:solidFill>
                  <a:schemeClr val="tx2"/>
                </a:solidFill>
                <a:ea typeface="ＭＳ Ｐゴシック" pitchFamily="34" charset="-128"/>
              </a:rPr>
              <a:t>, </a:t>
            </a:r>
            <a:r>
              <a:rPr lang="en-US" altLang="en-US" sz="1600" dirty="0" err="1" smtClean="0">
                <a:solidFill>
                  <a:schemeClr val="tx2"/>
                </a:solidFill>
                <a:ea typeface="ＭＳ Ｐゴシック" pitchFamily="34" charset="-128"/>
              </a:rPr>
              <a:t>sistemas</a:t>
            </a:r>
            <a:r>
              <a:rPr lang="en-US" altLang="en-US" sz="1600" dirty="0" smtClean="0">
                <a:solidFill>
                  <a:schemeClr val="tx2"/>
                </a:solidFill>
                <a:ea typeface="ＭＳ Ｐゴシック" pitchFamily="34" charset="-128"/>
              </a:rPr>
              <a:t> </a:t>
            </a:r>
            <a:r>
              <a:rPr lang="en-US" altLang="en-US" sz="1600" dirty="0" err="1" smtClean="0">
                <a:solidFill>
                  <a:schemeClr val="tx2"/>
                </a:solidFill>
                <a:ea typeface="ＭＳ Ｐゴシック" pitchFamily="34" charset="-128"/>
              </a:rPr>
              <a:t>codificados</a:t>
            </a:r>
            <a:r>
              <a:rPr lang="en-US" altLang="en-US" sz="1600" dirty="0" smtClean="0">
                <a:solidFill>
                  <a:schemeClr val="tx2"/>
                </a:solidFill>
                <a:ea typeface="ＭＳ Ｐゴシック" pitchFamily="34" charset="-128"/>
              </a:rPr>
              <a:t> </a:t>
            </a:r>
            <a:r>
              <a:rPr lang="en-US" altLang="en-US" sz="1600" dirty="0" err="1" smtClean="0">
                <a:solidFill>
                  <a:schemeClr val="tx2"/>
                </a:solidFill>
                <a:ea typeface="ＭＳ Ｐゴシック" pitchFamily="34" charset="-128"/>
              </a:rPr>
              <a:t>por</a:t>
            </a:r>
            <a:r>
              <a:rPr lang="en-US" altLang="en-US" sz="1600" dirty="0" smtClean="0">
                <a:solidFill>
                  <a:schemeClr val="tx2"/>
                </a:solidFill>
                <a:ea typeface="ＭＳ Ｐゴシック" pitchFamily="34" charset="-128"/>
              </a:rPr>
              <a:t> </a:t>
            </a:r>
            <a:r>
              <a:rPr lang="en-US" altLang="en-US" sz="1600" dirty="0" err="1" smtClean="0">
                <a:solidFill>
                  <a:schemeClr val="tx2"/>
                </a:solidFill>
                <a:ea typeface="ＭＳ Ｐゴシック" pitchFamily="34" charset="-128"/>
              </a:rPr>
              <a:t>colores</a:t>
            </a:r>
            <a:r>
              <a:rPr lang="en-US" altLang="en-US" sz="1600" dirty="0" smtClean="0">
                <a:solidFill>
                  <a:schemeClr val="tx2"/>
                </a:solidFill>
                <a:ea typeface="ＭＳ Ｐゴシック" pitchFamily="34" charset="-128"/>
              </a:rPr>
              <a:t>, </a:t>
            </a:r>
            <a:r>
              <a:rPr lang="en-US" altLang="en-US" sz="1600" dirty="0" err="1" smtClean="0">
                <a:solidFill>
                  <a:schemeClr val="tx2"/>
                </a:solidFill>
                <a:ea typeface="ＭＳ Ｐゴシック" pitchFamily="34" charset="-128"/>
              </a:rPr>
              <a:t>hojas</a:t>
            </a:r>
            <a:r>
              <a:rPr lang="en-US" altLang="en-US" sz="1600" dirty="0" smtClean="0">
                <a:solidFill>
                  <a:schemeClr val="tx2"/>
                </a:solidFill>
                <a:ea typeface="ＭＳ Ｐゴシック" pitchFamily="34" charset="-128"/>
              </a:rPr>
              <a:t> de </a:t>
            </a:r>
            <a:r>
              <a:rPr lang="en-US" altLang="en-US" sz="1600" dirty="0" err="1" smtClean="0">
                <a:solidFill>
                  <a:schemeClr val="tx2"/>
                </a:solidFill>
                <a:ea typeface="ＭＳ Ｐゴシック" pitchFamily="34" charset="-128"/>
              </a:rPr>
              <a:t>información</a:t>
            </a:r>
            <a:r>
              <a:rPr lang="en-US" altLang="en-US" sz="1600" dirty="0" smtClean="0">
                <a:solidFill>
                  <a:schemeClr val="tx2"/>
                </a:solidFill>
                <a:ea typeface="ＭＳ Ｐゴシック" pitchFamily="34" charset="-128"/>
              </a:rPr>
              <a:t> de </a:t>
            </a:r>
            <a:r>
              <a:rPr lang="en-US" altLang="en-US" sz="1600" dirty="0" err="1" smtClean="0">
                <a:solidFill>
                  <a:schemeClr val="tx2"/>
                </a:solidFill>
                <a:ea typeface="ＭＳ Ｐゴシック" pitchFamily="34" charset="-128"/>
              </a:rPr>
              <a:t>químicos</a:t>
            </a:r>
            <a:r>
              <a:rPr lang="en-US" altLang="en-US" sz="1600" dirty="0" smtClean="0">
                <a:solidFill>
                  <a:schemeClr val="tx2"/>
                </a:solidFill>
                <a:ea typeface="ＭＳ Ｐゴシック" pitchFamily="34" charset="-128"/>
              </a:rPr>
              <a:t>, y </a:t>
            </a:r>
            <a:r>
              <a:rPr lang="en-US" altLang="en-US" sz="1600" dirty="0" err="1" smtClean="0">
                <a:solidFill>
                  <a:schemeClr val="tx2"/>
                </a:solidFill>
                <a:ea typeface="ＭＳ Ｐゴシック" pitchFamily="34" charset="-128"/>
              </a:rPr>
              <a:t>otros</a:t>
            </a:r>
            <a:r>
              <a:rPr lang="en-US" altLang="en-US" sz="1600" dirty="0" smtClean="0">
                <a:solidFill>
                  <a:schemeClr val="tx2"/>
                </a:solidFill>
                <a:ea typeface="ＭＳ Ｐゴシック" pitchFamily="34" charset="-128"/>
              </a:rPr>
              <a:t> </a:t>
            </a:r>
            <a:r>
              <a:rPr lang="en-US" altLang="en-US" sz="1600" dirty="0" err="1" smtClean="0">
                <a:solidFill>
                  <a:schemeClr val="tx2"/>
                </a:solidFill>
                <a:ea typeface="ＭＳ Ｐゴシック" pitchFamily="34" charset="-128"/>
              </a:rPr>
              <a:t>métodos</a:t>
            </a:r>
            <a:r>
              <a:rPr lang="en-US" altLang="en-US" sz="1600" dirty="0" smtClean="0">
                <a:solidFill>
                  <a:schemeClr val="tx2"/>
                </a:solidFill>
                <a:ea typeface="ＭＳ Ｐゴシック" pitchFamily="34" charset="-128"/>
              </a:rPr>
              <a:t>; </a:t>
            </a:r>
          </a:p>
          <a:p>
            <a:pPr>
              <a:buFont typeface="Wingdings" pitchFamily="2" charset="2"/>
              <a:buNone/>
            </a:pPr>
            <a:endParaRPr lang="en-US" altLang="en-US" sz="400" dirty="0" smtClean="0">
              <a:solidFill>
                <a:schemeClr val="tx2"/>
              </a:solidFill>
              <a:ea typeface="ＭＳ Ｐゴシック" pitchFamily="34" charset="-128"/>
            </a:endParaRPr>
          </a:p>
          <a:p>
            <a:r>
              <a:rPr lang="en-US" altLang="en-US" sz="1600" dirty="0" err="1" smtClean="0">
                <a:solidFill>
                  <a:schemeClr val="tx2"/>
                </a:solidFill>
                <a:ea typeface="ＭＳ Ｐゴシック" pitchFamily="34" charset="-128"/>
              </a:rPr>
              <a:t>Mantener</a:t>
            </a:r>
            <a:r>
              <a:rPr lang="en-US" altLang="en-US" sz="1600" dirty="0" smtClean="0">
                <a:solidFill>
                  <a:schemeClr val="tx2"/>
                </a:solidFill>
                <a:ea typeface="ＭＳ Ｐゴシック" pitchFamily="34" charset="-128"/>
              </a:rPr>
              <a:t> </a:t>
            </a:r>
            <a:r>
              <a:rPr lang="en-US" altLang="en-US" sz="1600" dirty="0" err="1" smtClean="0">
                <a:solidFill>
                  <a:schemeClr val="tx2"/>
                </a:solidFill>
                <a:ea typeface="ＭＳ Ｐゴシック" pitchFamily="34" charset="-128"/>
              </a:rPr>
              <a:t>archivos</a:t>
            </a:r>
            <a:r>
              <a:rPr lang="en-US" altLang="en-US" sz="1600" dirty="0" smtClean="0">
                <a:solidFill>
                  <a:schemeClr val="tx2"/>
                </a:solidFill>
                <a:ea typeface="ＭＳ Ｐゴシック" pitchFamily="34" charset="-128"/>
              </a:rPr>
              <a:t> </a:t>
            </a:r>
            <a:r>
              <a:rPr lang="en-US" altLang="en-US" sz="1600" dirty="0" err="1" smtClean="0">
                <a:solidFill>
                  <a:schemeClr val="tx2"/>
                </a:solidFill>
                <a:ea typeface="ＭＳ Ｐゴシック" pitchFamily="34" charset="-128"/>
              </a:rPr>
              <a:t>precisos</a:t>
            </a:r>
            <a:r>
              <a:rPr lang="en-US" altLang="en-US" sz="1600" dirty="0" smtClean="0">
                <a:solidFill>
                  <a:schemeClr val="tx2"/>
                </a:solidFill>
                <a:ea typeface="ＭＳ Ｐゴシック" pitchFamily="34" charset="-128"/>
              </a:rPr>
              <a:t> </a:t>
            </a:r>
            <a:r>
              <a:rPr lang="en-US" altLang="en-US" sz="1600" dirty="0" err="1" smtClean="0">
                <a:solidFill>
                  <a:schemeClr val="tx2"/>
                </a:solidFill>
                <a:ea typeface="ＭＳ Ｐゴシック" pitchFamily="34" charset="-128"/>
              </a:rPr>
              <a:t>acerca</a:t>
            </a:r>
            <a:r>
              <a:rPr lang="en-US" altLang="en-US" sz="1600" dirty="0" smtClean="0">
                <a:solidFill>
                  <a:schemeClr val="tx2"/>
                </a:solidFill>
                <a:ea typeface="ＭＳ Ｐゴシック" pitchFamily="34" charset="-128"/>
              </a:rPr>
              <a:t> de </a:t>
            </a:r>
            <a:r>
              <a:rPr lang="en-US" altLang="en-US" sz="1600" dirty="0" err="1" smtClean="0">
                <a:solidFill>
                  <a:schemeClr val="tx2"/>
                </a:solidFill>
                <a:ea typeface="ＭＳ Ｐゴシック" pitchFamily="34" charset="-128"/>
              </a:rPr>
              <a:t>lesiones</a:t>
            </a:r>
            <a:r>
              <a:rPr lang="en-US" altLang="en-US" sz="1600" dirty="0" smtClean="0">
                <a:solidFill>
                  <a:schemeClr val="tx2"/>
                </a:solidFill>
                <a:ea typeface="ＭＳ Ｐゴシック" pitchFamily="34" charset="-128"/>
              </a:rPr>
              <a:t> y </a:t>
            </a:r>
            <a:r>
              <a:rPr lang="en-US" altLang="en-US" sz="1600" dirty="0" err="1" smtClean="0">
                <a:solidFill>
                  <a:schemeClr val="tx2"/>
                </a:solidFill>
                <a:ea typeface="ＭＳ Ｐゴシック" pitchFamily="34" charset="-128"/>
              </a:rPr>
              <a:t>enfermedades</a:t>
            </a:r>
            <a:r>
              <a:rPr lang="en-US" altLang="en-US" sz="1600" dirty="0" smtClean="0">
                <a:solidFill>
                  <a:schemeClr val="tx2"/>
                </a:solidFill>
                <a:ea typeface="ＭＳ Ｐゴシック" pitchFamily="34" charset="-128"/>
              </a:rPr>
              <a:t> </a:t>
            </a:r>
            <a:r>
              <a:rPr lang="en-US" altLang="en-US" sz="1600" dirty="0" err="1" smtClean="0">
                <a:solidFill>
                  <a:schemeClr val="tx2"/>
                </a:solidFill>
                <a:ea typeface="ＭＳ Ｐゴシック" pitchFamily="34" charset="-128"/>
              </a:rPr>
              <a:t>relacionadas</a:t>
            </a:r>
            <a:r>
              <a:rPr lang="en-US" altLang="en-US" sz="1600" dirty="0" smtClean="0">
                <a:solidFill>
                  <a:schemeClr val="tx2"/>
                </a:solidFill>
                <a:ea typeface="ＭＳ Ｐゴシック" pitchFamily="34" charset="-128"/>
              </a:rPr>
              <a:t> con el </a:t>
            </a:r>
            <a:r>
              <a:rPr lang="en-US" altLang="en-US" sz="1600" dirty="0" err="1" smtClean="0">
                <a:solidFill>
                  <a:schemeClr val="tx2"/>
                </a:solidFill>
                <a:ea typeface="ＭＳ Ｐゴシック" pitchFamily="34" charset="-128"/>
              </a:rPr>
              <a:t>trabajo</a:t>
            </a:r>
            <a:r>
              <a:rPr lang="en-US" altLang="en-US" sz="1600" dirty="0" smtClean="0">
                <a:solidFill>
                  <a:schemeClr val="tx2"/>
                </a:solidFill>
                <a:ea typeface="ＭＳ Ｐゴシック" pitchFamily="34" charset="-128"/>
              </a:rPr>
              <a:t>;</a:t>
            </a:r>
          </a:p>
          <a:p>
            <a:pPr>
              <a:buFont typeface="Wingdings" pitchFamily="2" charset="2"/>
              <a:buNone/>
            </a:pPr>
            <a:endParaRPr lang="en-US" altLang="en-US" sz="400" dirty="0" smtClean="0">
              <a:solidFill>
                <a:schemeClr val="tx2"/>
              </a:solidFill>
              <a:ea typeface="ＭＳ Ｐゴシック" pitchFamily="34" charset="-128"/>
            </a:endParaRPr>
          </a:p>
          <a:p>
            <a:r>
              <a:rPr lang="en-US" altLang="en-US" sz="1600" dirty="0" err="1" smtClean="0">
                <a:solidFill>
                  <a:schemeClr val="tx2"/>
                </a:solidFill>
                <a:ea typeface="ＭＳ Ｐゴシック" pitchFamily="34" charset="-128"/>
              </a:rPr>
              <a:t>Realizar</a:t>
            </a:r>
            <a:r>
              <a:rPr lang="en-US" altLang="en-US" sz="1600" dirty="0" smtClean="0">
                <a:solidFill>
                  <a:schemeClr val="tx2"/>
                </a:solidFill>
                <a:ea typeface="ＭＳ Ｐゴシック" pitchFamily="34" charset="-128"/>
              </a:rPr>
              <a:t> </a:t>
            </a:r>
            <a:r>
              <a:rPr lang="en-US" altLang="en-US" sz="1600" dirty="0" err="1" smtClean="0">
                <a:solidFill>
                  <a:schemeClr val="tx2"/>
                </a:solidFill>
                <a:ea typeface="ＭＳ Ｐゴシック" pitchFamily="34" charset="-128"/>
              </a:rPr>
              <a:t>pruebas</a:t>
            </a:r>
            <a:r>
              <a:rPr lang="en-US" altLang="en-US" sz="1600" dirty="0" smtClean="0">
                <a:solidFill>
                  <a:schemeClr val="tx2"/>
                </a:solidFill>
                <a:ea typeface="ＭＳ Ｐゴシック" pitchFamily="34" charset="-128"/>
              </a:rPr>
              <a:t> del </a:t>
            </a:r>
            <a:r>
              <a:rPr lang="en-US" altLang="en-US" sz="1600" dirty="0" err="1" smtClean="0">
                <a:solidFill>
                  <a:schemeClr val="tx2"/>
                </a:solidFill>
                <a:ea typeface="ＭＳ Ｐゴシック" pitchFamily="34" charset="-128"/>
              </a:rPr>
              <a:t>sitio</a:t>
            </a:r>
            <a:r>
              <a:rPr lang="en-US" altLang="en-US" sz="1600" dirty="0" smtClean="0">
                <a:solidFill>
                  <a:schemeClr val="tx2"/>
                </a:solidFill>
                <a:ea typeface="ＭＳ Ｐゴシック" pitchFamily="34" charset="-128"/>
              </a:rPr>
              <a:t> de </a:t>
            </a:r>
            <a:r>
              <a:rPr lang="en-US" altLang="en-US" sz="1600" dirty="0" err="1" smtClean="0">
                <a:solidFill>
                  <a:schemeClr val="tx2"/>
                </a:solidFill>
                <a:ea typeface="ＭＳ Ｐゴシック" pitchFamily="34" charset="-128"/>
              </a:rPr>
              <a:t>trabajo</a:t>
            </a:r>
            <a:r>
              <a:rPr lang="en-US" altLang="en-US" sz="1600" dirty="0" smtClean="0">
                <a:solidFill>
                  <a:schemeClr val="tx2"/>
                </a:solidFill>
                <a:ea typeface="ＭＳ Ｐゴシック" pitchFamily="34" charset="-128"/>
              </a:rPr>
              <a:t>, </a:t>
            </a:r>
            <a:r>
              <a:rPr lang="en-US" altLang="en-US" sz="1600" dirty="0" err="1" smtClean="0">
                <a:solidFill>
                  <a:schemeClr val="tx2"/>
                </a:solidFill>
                <a:ea typeface="ＭＳ Ｐゴシック" pitchFamily="34" charset="-128"/>
              </a:rPr>
              <a:t>tal</a:t>
            </a:r>
            <a:r>
              <a:rPr lang="en-US" altLang="en-US" sz="1600" dirty="0" smtClean="0">
                <a:solidFill>
                  <a:schemeClr val="tx2"/>
                </a:solidFill>
                <a:ea typeface="ＭＳ Ｐゴシック" pitchFamily="34" charset="-128"/>
              </a:rPr>
              <a:t> </a:t>
            </a:r>
            <a:r>
              <a:rPr lang="en-US" altLang="en-US" sz="1600" dirty="0" err="1" smtClean="0">
                <a:solidFill>
                  <a:schemeClr val="tx2"/>
                </a:solidFill>
                <a:ea typeface="ＭＳ Ｐゴシック" pitchFamily="34" charset="-128"/>
              </a:rPr>
              <a:t>como</a:t>
            </a:r>
            <a:r>
              <a:rPr lang="en-US" altLang="en-US" sz="1600" dirty="0" smtClean="0">
                <a:solidFill>
                  <a:schemeClr val="tx2"/>
                </a:solidFill>
                <a:ea typeface="ＭＳ Ｐゴシック" pitchFamily="34" charset="-128"/>
              </a:rPr>
              <a:t> </a:t>
            </a:r>
            <a:r>
              <a:rPr lang="en-US" altLang="en-US" sz="1600" dirty="0" err="1" smtClean="0">
                <a:solidFill>
                  <a:schemeClr val="tx2"/>
                </a:solidFill>
                <a:ea typeface="ＭＳ Ｐゴシック" pitchFamily="34" charset="-128"/>
              </a:rPr>
              <a:t>muestreo</a:t>
            </a:r>
            <a:r>
              <a:rPr lang="en-US" altLang="en-US" sz="1600" dirty="0" smtClean="0">
                <a:solidFill>
                  <a:schemeClr val="tx2"/>
                </a:solidFill>
                <a:ea typeface="ＭＳ Ｐゴシック" pitchFamily="34" charset="-128"/>
              </a:rPr>
              <a:t> y </a:t>
            </a:r>
            <a:r>
              <a:rPr lang="en-US" altLang="en-US" sz="1600" dirty="0" err="1" smtClean="0">
                <a:solidFill>
                  <a:schemeClr val="tx2"/>
                </a:solidFill>
                <a:ea typeface="ＭＳ Ｐゴシック" pitchFamily="34" charset="-128"/>
              </a:rPr>
              <a:t>análisis</a:t>
            </a:r>
            <a:r>
              <a:rPr lang="en-US" altLang="en-US" sz="1600" dirty="0" smtClean="0">
                <a:solidFill>
                  <a:schemeClr val="tx2"/>
                </a:solidFill>
                <a:ea typeface="ＭＳ Ｐゴシック" pitchFamily="34" charset="-128"/>
              </a:rPr>
              <a:t> de </a:t>
            </a:r>
            <a:r>
              <a:rPr lang="en-US" altLang="en-US" sz="1600" dirty="0" err="1" smtClean="0">
                <a:solidFill>
                  <a:schemeClr val="tx2"/>
                </a:solidFill>
                <a:ea typeface="ＭＳ Ｐゴシック" pitchFamily="34" charset="-128"/>
              </a:rPr>
              <a:t>aire</a:t>
            </a:r>
            <a:r>
              <a:rPr lang="en-US" altLang="en-US" sz="1600" dirty="0" smtClean="0">
                <a:solidFill>
                  <a:schemeClr val="tx2"/>
                </a:solidFill>
                <a:ea typeface="ＭＳ Ｐゴシック" pitchFamily="34" charset="-128"/>
              </a:rPr>
              <a:t>, </a:t>
            </a:r>
            <a:r>
              <a:rPr lang="en-US" altLang="en-US" sz="1600" dirty="0" err="1" smtClean="0">
                <a:solidFill>
                  <a:schemeClr val="tx2"/>
                </a:solidFill>
                <a:ea typeface="ＭＳ Ｐゴシック" pitchFamily="34" charset="-128"/>
              </a:rPr>
              <a:t>seg</a:t>
            </a:r>
            <a:r>
              <a:rPr lang="es-ES" altLang="en-US" sz="1600" dirty="0" err="1" smtClean="0">
                <a:solidFill>
                  <a:schemeClr val="tx2"/>
                </a:solidFill>
                <a:ea typeface="ＭＳ Ｐゴシック" pitchFamily="34" charset="-128"/>
              </a:rPr>
              <a:t>ún</a:t>
            </a:r>
            <a:r>
              <a:rPr lang="en-US" altLang="en-US" sz="1600" dirty="0" smtClean="0">
                <a:solidFill>
                  <a:schemeClr val="tx2"/>
                </a:solidFill>
                <a:ea typeface="ＭＳ Ｐゴシック" pitchFamily="34" charset="-128"/>
              </a:rPr>
              <a:t> </a:t>
            </a:r>
            <a:r>
              <a:rPr lang="en-US" altLang="en-US" sz="1600" dirty="0" err="1" smtClean="0">
                <a:solidFill>
                  <a:schemeClr val="tx2"/>
                </a:solidFill>
                <a:ea typeface="ＭＳ Ｐゴシック" pitchFamily="34" charset="-128"/>
              </a:rPr>
              <a:t>requerimientos</a:t>
            </a:r>
            <a:r>
              <a:rPr lang="en-US" altLang="en-US" sz="1600" dirty="0" smtClean="0">
                <a:solidFill>
                  <a:schemeClr val="tx2"/>
                </a:solidFill>
                <a:ea typeface="ＭＳ Ｐゴシック" pitchFamily="34" charset="-128"/>
              </a:rPr>
              <a:t> de </a:t>
            </a:r>
            <a:r>
              <a:rPr lang="en-US" altLang="en-US" sz="1600" dirty="0" err="1" smtClean="0">
                <a:solidFill>
                  <a:schemeClr val="tx2"/>
                </a:solidFill>
                <a:ea typeface="ＭＳ Ｐゴシック" pitchFamily="34" charset="-128"/>
              </a:rPr>
              <a:t>algunos</a:t>
            </a:r>
            <a:r>
              <a:rPr lang="en-US" altLang="en-US" sz="1600" dirty="0" smtClean="0">
                <a:solidFill>
                  <a:schemeClr val="tx2"/>
                </a:solidFill>
                <a:ea typeface="ＭＳ Ｐゴシック" pitchFamily="34" charset="-128"/>
              </a:rPr>
              <a:t> </a:t>
            </a:r>
            <a:r>
              <a:rPr lang="en-US" altLang="en-US" sz="1600" dirty="0" err="1" smtClean="0">
                <a:solidFill>
                  <a:schemeClr val="tx2"/>
                </a:solidFill>
                <a:ea typeface="ＭＳ Ｐゴシック" pitchFamily="34" charset="-128"/>
              </a:rPr>
              <a:t>estándares</a:t>
            </a:r>
            <a:r>
              <a:rPr lang="en-US" altLang="en-US" sz="1600" dirty="0" smtClean="0">
                <a:solidFill>
                  <a:schemeClr val="tx2"/>
                </a:solidFill>
                <a:ea typeface="ＭＳ Ｐゴシック" pitchFamily="34" charset="-128"/>
              </a:rPr>
              <a:t> de OSHA;</a:t>
            </a:r>
          </a:p>
          <a:p>
            <a:pPr>
              <a:buFont typeface="Wingdings" pitchFamily="2" charset="2"/>
              <a:buNone/>
            </a:pPr>
            <a:endParaRPr lang="en-US" altLang="en-US" sz="400" dirty="0" smtClean="0">
              <a:solidFill>
                <a:schemeClr val="tx2"/>
              </a:solidFill>
              <a:ea typeface="ＭＳ Ｐゴシック" pitchFamily="34" charset="-128"/>
            </a:endParaRPr>
          </a:p>
          <a:p>
            <a:r>
              <a:rPr lang="en-US" altLang="en-US" sz="1600" dirty="0" err="1" smtClean="0">
                <a:solidFill>
                  <a:schemeClr val="tx2"/>
                </a:solidFill>
                <a:ea typeface="ＭＳ Ｐゴシック" pitchFamily="34" charset="-128"/>
              </a:rPr>
              <a:t>Proveer</a:t>
            </a:r>
            <a:r>
              <a:rPr lang="en-US" altLang="en-US" sz="1600" dirty="0" smtClean="0">
                <a:solidFill>
                  <a:schemeClr val="tx2"/>
                </a:solidFill>
                <a:ea typeface="ＭＳ Ｐゴシック" pitchFamily="34" charset="-128"/>
              </a:rPr>
              <a:t> </a:t>
            </a:r>
            <a:r>
              <a:rPr lang="en-US" altLang="en-US" sz="1600" dirty="0" err="1" smtClean="0">
                <a:solidFill>
                  <a:schemeClr val="tx2"/>
                </a:solidFill>
                <a:ea typeface="ＭＳ Ｐゴシック" pitchFamily="34" charset="-128"/>
              </a:rPr>
              <a:t>examenes</a:t>
            </a:r>
            <a:r>
              <a:rPr lang="en-US" altLang="en-US" sz="1600" dirty="0" smtClean="0">
                <a:solidFill>
                  <a:schemeClr val="tx2"/>
                </a:solidFill>
                <a:ea typeface="ＭＳ Ｐゴシック" pitchFamily="34" charset="-128"/>
              </a:rPr>
              <a:t> de </a:t>
            </a:r>
            <a:r>
              <a:rPr lang="en-US" altLang="en-US" sz="1600" dirty="0" err="1" smtClean="0">
                <a:solidFill>
                  <a:schemeClr val="tx2"/>
                </a:solidFill>
                <a:ea typeface="ＭＳ Ｐゴシック" pitchFamily="34" charset="-128"/>
              </a:rPr>
              <a:t>audición</a:t>
            </a:r>
            <a:r>
              <a:rPr lang="en-US" altLang="en-US" sz="1600" dirty="0" smtClean="0">
                <a:solidFill>
                  <a:schemeClr val="tx2"/>
                </a:solidFill>
                <a:ea typeface="ＭＳ Ｐゴシック" pitchFamily="34" charset="-128"/>
              </a:rPr>
              <a:t> u </a:t>
            </a:r>
            <a:r>
              <a:rPr lang="en-US" altLang="en-US" sz="1600" dirty="0" err="1" smtClean="0">
                <a:solidFill>
                  <a:schemeClr val="tx2"/>
                </a:solidFill>
                <a:ea typeface="ＭＳ Ｐゴシック" pitchFamily="34" charset="-128"/>
              </a:rPr>
              <a:t>otras</a:t>
            </a:r>
            <a:r>
              <a:rPr lang="en-US" altLang="en-US" sz="1600" dirty="0" smtClean="0">
                <a:solidFill>
                  <a:schemeClr val="tx2"/>
                </a:solidFill>
                <a:ea typeface="ＭＳ Ｐゴシック" pitchFamily="34" charset="-128"/>
              </a:rPr>
              <a:t> </a:t>
            </a:r>
            <a:r>
              <a:rPr lang="en-US" altLang="en-US" sz="1600" dirty="0" err="1" smtClean="0">
                <a:solidFill>
                  <a:schemeClr val="tx2"/>
                </a:solidFill>
                <a:ea typeface="ＭＳ Ｐゴシック" pitchFamily="34" charset="-128"/>
              </a:rPr>
              <a:t>pruebas</a:t>
            </a:r>
            <a:r>
              <a:rPr lang="en-US" altLang="en-US" sz="1600" dirty="0" smtClean="0">
                <a:solidFill>
                  <a:schemeClr val="tx2"/>
                </a:solidFill>
                <a:ea typeface="ＭＳ Ｐゴシック" pitchFamily="34" charset="-128"/>
              </a:rPr>
              <a:t> </a:t>
            </a:r>
            <a:r>
              <a:rPr lang="en-US" altLang="en-US" sz="1600" dirty="0" err="1" smtClean="0">
                <a:solidFill>
                  <a:schemeClr val="tx2"/>
                </a:solidFill>
                <a:ea typeface="ＭＳ Ｐゴシック" pitchFamily="34" charset="-128"/>
              </a:rPr>
              <a:t>requeridas</a:t>
            </a:r>
            <a:r>
              <a:rPr lang="en-US" altLang="en-US" sz="1600" dirty="0" smtClean="0">
                <a:solidFill>
                  <a:schemeClr val="tx2"/>
                </a:solidFill>
                <a:ea typeface="ＭＳ Ｐゴシック" pitchFamily="34" charset="-128"/>
              </a:rPr>
              <a:t> </a:t>
            </a:r>
            <a:r>
              <a:rPr lang="en-US" altLang="en-US" sz="1600" dirty="0" err="1" smtClean="0">
                <a:solidFill>
                  <a:schemeClr val="tx2"/>
                </a:solidFill>
                <a:ea typeface="ＭＳ Ｐゴシック" pitchFamily="34" charset="-128"/>
              </a:rPr>
              <a:t>por</a:t>
            </a:r>
            <a:r>
              <a:rPr lang="en-US" altLang="en-US" sz="1600" dirty="0" smtClean="0">
                <a:solidFill>
                  <a:schemeClr val="tx2"/>
                </a:solidFill>
                <a:ea typeface="ＭＳ Ｐゴシック" pitchFamily="34" charset="-128"/>
              </a:rPr>
              <a:t> </a:t>
            </a:r>
            <a:r>
              <a:rPr lang="en-US" altLang="en-US" sz="1600" dirty="0" err="1" smtClean="0">
                <a:solidFill>
                  <a:schemeClr val="tx2"/>
                </a:solidFill>
                <a:ea typeface="ＭＳ Ｐゴシック" pitchFamily="34" charset="-128"/>
              </a:rPr>
              <a:t>estándares</a:t>
            </a:r>
            <a:r>
              <a:rPr lang="en-US" altLang="en-US" sz="1600" dirty="0" smtClean="0">
                <a:solidFill>
                  <a:schemeClr val="tx2"/>
                </a:solidFill>
                <a:ea typeface="ＭＳ Ｐゴシック" pitchFamily="34" charset="-128"/>
              </a:rPr>
              <a:t> de OSHA;</a:t>
            </a:r>
          </a:p>
          <a:p>
            <a:pPr>
              <a:buFont typeface="Wingdings" pitchFamily="2" charset="2"/>
              <a:buNone/>
            </a:pPr>
            <a:endParaRPr lang="en-US" altLang="en-US" sz="400" dirty="0" smtClean="0">
              <a:solidFill>
                <a:schemeClr val="tx2"/>
              </a:solidFill>
              <a:ea typeface="ＭＳ Ｐゴシック" pitchFamily="34" charset="-128"/>
            </a:endParaRPr>
          </a:p>
          <a:p>
            <a:r>
              <a:rPr lang="en-US" altLang="en-US" sz="1600" dirty="0" err="1" smtClean="0">
                <a:solidFill>
                  <a:schemeClr val="tx2"/>
                </a:solidFill>
                <a:ea typeface="ＭＳ Ｐゴシック" pitchFamily="34" charset="-128"/>
              </a:rPr>
              <a:t>Colocar</a:t>
            </a:r>
            <a:r>
              <a:rPr lang="en-US" altLang="en-US" sz="1600" dirty="0" smtClean="0">
                <a:solidFill>
                  <a:schemeClr val="tx2"/>
                </a:solidFill>
                <a:ea typeface="ＭＳ Ｐゴシック" pitchFamily="34" charset="-128"/>
              </a:rPr>
              <a:t> </a:t>
            </a:r>
            <a:r>
              <a:rPr lang="en-US" altLang="en-US" sz="1600" dirty="0" err="1" smtClean="0">
                <a:solidFill>
                  <a:schemeClr val="tx2"/>
                </a:solidFill>
                <a:ea typeface="ＭＳ Ｐゴシック" pitchFamily="34" charset="-128"/>
              </a:rPr>
              <a:t>citaciones</a:t>
            </a:r>
            <a:r>
              <a:rPr lang="en-US" altLang="en-US" sz="1600" dirty="0" smtClean="0">
                <a:solidFill>
                  <a:schemeClr val="tx2"/>
                </a:solidFill>
                <a:ea typeface="ＭＳ Ｐゴシック" pitchFamily="34" charset="-128"/>
              </a:rPr>
              <a:t> de OSHA, </a:t>
            </a:r>
            <a:r>
              <a:rPr lang="en-US" altLang="en-US" sz="1600" dirty="0" err="1" smtClean="0">
                <a:solidFill>
                  <a:schemeClr val="tx2"/>
                </a:solidFill>
                <a:ea typeface="ＭＳ Ｐゴシック" pitchFamily="34" charset="-128"/>
              </a:rPr>
              <a:t>información</a:t>
            </a:r>
            <a:r>
              <a:rPr lang="en-US" altLang="en-US" sz="1600" dirty="0" smtClean="0">
                <a:solidFill>
                  <a:schemeClr val="tx2"/>
                </a:solidFill>
                <a:ea typeface="ＭＳ Ｐゴシック" pitchFamily="34" charset="-128"/>
              </a:rPr>
              <a:t> y </a:t>
            </a:r>
            <a:r>
              <a:rPr lang="en-US" altLang="en-US" sz="1600" dirty="0" err="1" smtClean="0">
                <a:solidFill>
                  <a:schemeClr val="tx2"/>
                </a:solidFill>
                <a:ea typeface="ＭＳ Ｐゴシック" pitchFamily="34" charset="-128"/>
              </a:rPr>
              <a:t>estadísticas</a:t>
            </a:r>
            <a:r>
              <a:rPr lang="en-US" altLang="en-US" sz="1600" dirty="0" smtClean="0">
                <a:solidFill>
                  <a:schemeClr val="tx2"/>
                </a:solidFill>
                <a:ea typeface="ＭＳ Ｐゴシック" pitchFamily="34" charset="-128"/>
              </a:rPr>
              <a:t> de </a:t>
            </a:r>
            <a:r>
              <a:rPr lang="en-US" altLang="en-US" sz="1600" dirty="0" err="1" smtClean="0">
                <a:solidFill>
                  <a:schemeClr val="tx2"/>
                </a:solidFill>
                <a:ea typeface="ＭＳ Ｐゴシック" pitchFamily="34" charset="-128"/>
              </a:rPr>
              <a:t>lesiones</a:t>
            </a:r>
            <a:r>
              <a:rPr lang="en-US" altLang="en-US" sz="1600" dirty="0" smtClean="0">
                <a:solidFill>
                  <a:schemeClr val="tx2"/>
                </a:solidFill>
                <a:ea typeface="ＭＳ Ｐゴシック" pitchFamily="34" charset="-128"/>
              </a:rPr>
              <a:t>  y </a:t>
            </a:r>
            <a:r>
              <a:rPr lang="en-US" altLang="en-US" sz="1600" dirty="0" err="1" smtClean="0">
                <a:solidFill>
                  <a:schemeClr val="tx2"/>
                </a:solidFill>
                <a:ea typeface="ＭＳ Ｐゴシック" pitchFamily="34" charset="-128"/>
              </a:rPr>
              <a:t>enfermedades</a:t>
            </a:r>
            <a:r>
              <a:rPr lang="en-US" altLang="en-US" sz="1600" dirty="0" smtClean="0">
                <a:solidFill>
                  <a:schemeClr val="tx2"/>
                </a:solidFill>
                <a:ea typeface="ＭＳ Ｐゴシック" pitchFamily="34" charset="-128"/>
              </a:rPr>
              <a:t>, y el </a:t>
            </a:r>
            <a:r>
              <a:rPr lang="en-US" altLang="en-US" sz="1600" dirty="0" err="1" smtClean="0">
                <a:solidFill>
                  <a:schemeClr val="tx2"/>
                </a:solidFill>
                <a:ea typeface="ＭＳ Ｐゴシック" pitchFamily="34" charset="-128"/>
              </a:rPr>
              <a:t>afiche</a:t>
            </a:r>
            <a:r>
              <a:rPr lang="en-US" altLang="en-US" sz="1600" dirty="0" smtClean="0">
                <a:solidFill>
                  <a:schemeClr val="tx2"/>
                </a:solidFill>
                <a:ea typeface="ＭＳ Ｐゴシック" pitchFamily="34" charset="-128"/>
              </a:rPr>
              <a:t> de OSHA </a:t>
            </a:r>
            <a:r>
              <a:rPr lang="en-US" altLang="en-US" sz="1600" dirty="0" err="1" smtClean="0">
                <a:solidFill>
                  <a:schemeClr val="tx2"/>
                </a:solidFill>
                <a:ea typeface="ＭＳ Ｐゴシック" pitchFamily="34" charset="-128"/>
              </a:rPr>
              <a:t>donde</a:t>
            </a:r>
            <a:r>
              <a:rPr lang="en-US" altLang="en-US" sz="1600" dirty="0" smtClean="0">
                <a:solidFill>
                  <a:schemeClr val="tx2"/>
                </a:solidFill>
                <a:ea typeface="ＭＳ Ｐゴシック" pitchFamily="34" charset="-128"/>
              </a:rPr>
              <a:t> </a:t>
            </a:r>
            <a:r>
              <a:rPr lang="en-US" altLang="en-US" sz="1600" dirty="0" err="1" smtClean="0">
                <a:solidFill>
                  <a:schemeClr val="tx2"/>
                </a:solidFill>
                <a:ea typeface="ＭＳ Ｐゴシック" pitchFamily="34" charset="-128"/>
              </a:rPr>
              <a:t>los</a:t>
            </a:r>
            <a:r>
              <a:rPr lang="en-US" altLang="en-US" sz="1600" dirty="0">
                <a:solidFill>
                  <a:schemeClr val="tx2"/>
                </a:solidFill>
                <a:ea typeface="ＭＳ Ｐゴシック" pitchFamily="34" charset="-128"/>
              </a:rPr>
              <a:t> </a:t>
            </a:r>
            <a:r>
              <a:rPr lang="en-US" altLang="en-US" sz="1600" dirty="0" err="1" smtClean="0">
                <a:solidFill>
                  <a:schemeClr val="tx2"/>
                </a:solidFill>
                <a:ea typeface="ＭＳ Ｐゴシック" pitchFamily="34" charset="-128"/>
              </a:rPr>
              <a:t>trabajadores</a:t>
            </a:r>
            <a:r>
              <a:rPr lang="en-US" altLang="en-US" sz="1600" dirty="0" smtClean="0">
                <a:solidFill>
                  <a:schemeClr val="tx2"/>
                </a:solidFill>
                <a:ea typeface="ＭＳ Ｐゴシック" pitchFamily="34" charset="-128"/>
              </a:rPr>
              <a:t> las </a:t>
            </a:r>
            <a:r>
              <a:rPr lang="en-US" altLang="en-US" sz="1600" dirty="0" err="1" smtClean="0">
                <a:solidFill>
                  <a:schemeClr val="tx2"/>
                </a:solidFill>
                <a:ea typeface="ＭＳ Ｐゴシック" pitchFamily="34" charset="-128"/>
              </a:rPr>
              <a:t>vean</a:t>
            </a:r>
            <a:r>
              <a:rPr lang="en-US" altLang="en-US" sz="1600" dirty="0" smtClean="0">
                <a:solidFill>
                  <a:schemeClr val="tx2"/>
                </a:solidFill>
                <a:ea typeface="ＭＳ Ｐゴシック" pitchFamily="34" charset="-128"/>
              </a:rPr>
              <a:t> </a:t>
            </a:r>
            <a:r>
              <a:rPr lang="en-US" altLang="en-US" sz="1600" dirty="0" err="1" smtClean="0">
                <a:solidFill>
                  <a:schemeClr val="tx2"/>
                </a:solidFill>
                <a:ea typeface="ＭＳ Ｐゴシック" pitchFamily="34" charset="-128"/>
              </a:rPr>
              <a:t>en</a:t>
            </a:r>
            <a:r>
              <a:rPr lang="en-US" altLang="en-US" sz="1600" dirty="0" smtClean="0">
                <a:solidFill>
                  <a:schemeClr val="tx2"/>
                </a:solidFill>
                <a:ea typeface="ＭＳ Ｐゴシック" pitchFamily="34" charset="-128"/>
              </a:rPr>
              <a:t> el </a:t>
            </a:r>
            <a:r>
              <a:rPr lang="en-US" altLang="en-US" sz="1600" dirty="0" err="1" smtClean="0">
                <a:solidFill>
                  <a:schemeClr val="tx2"/>
                </a:solidFill>
                <a:ea typeface="ＭＳ Ｐゴシック" pitchFamily="34" charset="-128"/>
              </a:rPr>
              <a:t>lugar</a:t>
            </a:r>
            <a:r>
              <a:rPr lang="en-US" altLang="en-US" sz="1600" dirty="0" smtClean="0">
                <a:solidFill>
                  <a:schemeClr val="tx2"/>
                </a:solidFill>
                <a:ea typeface="ＭＳ Ｐゴシック" pitchFamily="34" charset="-128"/>
              </a:rPr>
              <a:t> de </a:t>
            </a:r>
            <a:r>
              <a:rPr lang="en-US" altLang="en-US" sz="1600" dirty="0" err="1" smtClean="0">
                <a:solidFill>
                  <a:schemeClr val="tx2"/>
                </a:solidFill>
                <a:ea typeface="ＭＳ Ｐゴシック" pitchFamily="34" charset="-128"/>
              </a:rPr>
              <a:t>trabajo</a:t>
            </a:r>
            <a:r>
              <a:rPr lang="en-US" altLang="en-US" sz="1600" dirty="0" smtClean="0">
                <a:solidFill>
                  <a:schemeClr val="tx2"/>
                </a:solidFill>
                <a:ea typeface="ＭＳ Ｐゴシック" pitchFamily="34" charset="-128"/>
              </a:rPr>
              <a:t>. </a:t>
            </a:r>
            <a:endParaRPr lang="en-US" altLang="en-US" sz="1600" dirty="0">
              <a:solidFill>
                <a:schemeClr val="tx2"/>
              </a:solidFill>
              <a:ea typeface="ＭＳ Ｐゴシック" pitchFamily="34" charset="-128"/>
            </a:endParaRPr>
          </a:p>
        </p:txBody>
      </p:sp>
      <p:sp>
        <p:nvSpPr>
          <p:cNvPr id="7" name="TextBox 4"/>
          <p:cNvSpPr txBox="1">
            <a:spLocks noChangeArrowheads="1"/>
          </p:cNvSpPr>
          <p:nvPr/>
        </p:nvSpPr>
        <p:spPr bwMode="auto">
          <a:xfrm>
            <a:off x="6324600" y="2209801"/>
            <a:ext cx="419100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buClr>
                <a:srgbClr val="800000"/>
              </a:buClr>
              <a:buFont typeface="Wingdings" pitchFamily="2" charset="2"/>
              <a:buChar char="§"/>
            </a:pPr>
            <a:r>
              <a:rPr lang="en-US" altLang="en-US" sz="1800" dirty="0">
                <a:solidFill>
                  <a:schemeClr val="tx2"/>
                </a:solidFill>
              </a:rPr>
              <a:t> </a:t>
            </a:r>
            <a:r>
              <a:rPr lang="en-US" altLang="en-US" sz="1600" dirty="0" err="1" smtClean="0">
                <a:solidFill>
                  <a:schemeClr val="tx2"/>
                </a:solidFill>
              </a:rPr>
              <a:t>Avisar</a:t>
            </a:r>
            <a:r>
              <a:rPr lang="en-US" altLang="en-US" sz="1600" dirty="0" smtClean="0">
                <a:solidFill>
                  <a:schemeClr val="tx2"/>
                </a:solidFill>
              </a:rPr>
              <a:t> a OSHA </a:t>
            </a:r>
            <a:r>
              <a:rPr lang="en-US" altLang="en-US" sz="1600" dirty="0" err="1" smtClean="0">
                <a:solidFill>
                  <a:schemeClr val="tx2"/>
                </a:solidFill>
              </a:rPr>
              <a:t>dentro</a:t>
            </a:r>
            <a:r>
              <a:rPr lang="en-US" altLang="en-US" sz="1600" dirty="0" smtClean="0">
                <a:solidFill>
                  <a:schemeClr val="tx2"/>
                </a:solidFill>
              </a:rPr>
              <a:t> de 8 horas de un </a:t>
            </a:r>
            <a:r>
              <a:rPr lang="en-US" altLang="en-US" sz="1600" dirty="0" err="1" smtClean="0">
                <a:solidFill>
                  <a:schemeClr val="tx2"/>
                </a:solidFill>
              </a:rPr>
              <a:t>incidente</a:t>
            </a:r>
            <a:r>
              <a:rPr lang="en-US" altLang="en-US" sz="1600" dirty="0">
                <a:solidFill>
                  <a:schemeClr val="tx2"/>
                </a:solidFill>
              </a:rPr>
              <a:t> </a:t>
            </a:r>
            <a:r>
              <a:rPr lang="en-US" altLang="en-US" sz="1600" dirty="0" err="1" smtClean="0">
                <a:solidFill>
                  <a:schemeClr val="tx2"/>
                </a:solidFill>
              </a:rPr>
              <a:t>en</a:t>
            </a:r>
            <a:r>
              <a:rPr lang="en-US" altLang="en-US" sz="1600" dirty="0" smtClean="0">
                <a:solidFill>
                  <a:schemeClr val="tx2"/>
                </a:solidFill>
              </a:rPr>
              <a:t> el </a:t>
            </a:r>
            <a:r>
              <a:rPr lang="en-US" altLang="en-US" sz="1600" dirty="0" err="1" smtClean="0">
                <a:solidFill>
                  <a:schemeClr val="tx2"/>
                </a:solidFill>
              </a:rPr>
              <a:t>lugar</a:t>
            </a:r>
            <a:r>
              <a:rPr lang="en-US" altLang="en-US" sz="1600" dirty="0" smtClean="0">
                <a:solidFill>
                  <a:schemeClr val="tx2"/>
                </a:solidFill>
              </a:rPr>
              <a:t> de </a:t>
            </a:r>
            <a:r>
              <a:rPr lang="en-US" altLang="en-US" sz="1600" dirty="0" err="1" smtClean="0">
                <a:solidFill>
                  <a:schemeClr val="tx2"/>
                </a:solidFill>
              </a:rPr>
              <a:t>trabajo</a:t>
            </a:r>
            <a:r>
              <a:rPr lang="en-US" altLang="en-US" sz="1600" dirty="0" smtClean="0">
                <a:solidFill>
                  <a:schemeClr val="tx2"/>
                </a:solidFill>
              </a:rPr>
              <a:t> que </a:t>
            </a:r>
            <a:r>
              <a:rPr lang="en-US" altLang="en-US" sz="1600" dirty="0" err="1" smtClean="0">
                <a:solidFill>
                  <a:schemeClr val="tx2"/>
                </a:solidFill>
              </a:rPr>
              <a:t>resulte</a:t>
            </a:r>
            <a:r>
              <a:rPr lang="en-US" altLang="en-US" sz="1600" dirty="0" smtClean="0">
                <a:solidFill>
                  <a:schemeClr val="tx2"/>
                </a:solidFill>
              </a:rPr>
              <a:t> </a:t>
            </a:r>
            <a:r>
              <a:rPr lang="en-US" altLang="en-US" sz="1600" dirty="0" err="1" smtClean="0">
                <a:solidFill>
                  <a:schemeClr val="tx2"/>
                </a:solidFill>
              </a:rPr>
              <a:t>en</a:t>
            </a:r>
            <a:r>
              <a:rPr lang="en-US" altLang="en-US" sz="1600" dirty="0" smtClean="0">
                <a:solidFill>
                  <a:schemeClr val="tx2"/>
                </a:solidFill>
              </a:rPr>
              <a:t> </a:t>
            </a:r>
            <a:r>
              <a:rPr lang="en-US" altLang="en-US" sz="1600" dirty="0" err="1" smtClean="0">
                <a:solidFill>
                  <a:schemeClr val="tx2"/>
                </a:solidFill>
              </a:rPr>
              <a:t>muerte</a:t>
            </a:r>
            <a:r>
              <a:rPr lang="en-US" altLang="en-US" sz="1600" dirty="0" smtClean="0">
                <a:solidFill>
                  <a:schemeClr val="tx2"/>
                </a:solidFill>
              </a:rPr>
              <a:t>; </a:t>
            </a:r>
            <a:r>
              <a:rPr lang="en-US" altLang="en-US" sz="1600" dirty="0">
                <a:solidFill>
                  <a:schemeClr val="tx2"/>
                </a:solidFill>
              </a:rPr>
              <a:t>24 </a:t>
            </a:r>
            <a:r>
              <a:rPr lang="en-US" altLang="en-US" sz="1600" dirty="0" smtClean="0">
                <a:solidFill>
                  <a:schemeClr val="tx2"/>
                </a:solidFill>
              </a:rPr>
              <a:t>horas </a:t>
            </a:r>
            <a:r>
              <a:rPr lang="en-US" altLang="en-US" sz="1600" dirty="0" err="1" smtClean="0">
                <a:solidFill>
                  <a:schemeClr val="tx2"/>
                </a:solidFill>
              </a:rPr>
              <a:t>cuando</a:t>
            </a:r>
            <a:r>
              <a:rPr lang="en-US" altLang="en-US" sz="1600" dirty="0" smtClean="0">
                <a:solidFill>
                  <a:schemeClr val="tx2"/>
                </a:solidFill>
              </a:rPr>
              <a:t> </a:t>
            </a:r>
            <a:r>
              <a:rPr lang="en-US" altLang="en-US" sz="1600" dirty="0" err="1" smtClean="0">
                <a:solidFill>
                  <a:schemeClr val="tx2"/>
                </a:solidFill>
              </a:rPr>
              <a:t>uno</a:t>
            </a:r>
            <a:r>
              <a:rPr lang="en-US" altLang="en-US" sz="1600" dirty="0" smtClean="0">
                <a:solidFill>
                  <a:schemeClr val="tx2"/>
                </a:solidFill>
              </a:rPr>
              <a:t> o </a:t>
            </a:r>
            <a:r>
              <a:rPr lang="en-US" altLang="en-US" sz="1600" dirty="0" err="1" smtClean="0">
                <a:solidFill>
                  <a:schemeClr val="tx2"/>
                </a:solidFill>
              </a:rPr>
              <a:t>más</a:t>
            </a:r>
            <a:r>
              <a:rPr lang="en-US" altLang="en-US" sz="1600" dirty="0" smtClean="0">
                <a:solidFill>
                  <a:schemeClr val="tx2"/>
                </a:solidFill>
              </a:rPr>
              <a:t> </a:t>
            </a:r>
            <a:r>
              <a:rPr lang="en-US" altLang="en-US" sz="1600" dirty="0" err="1" smtClean="0">
                <a:solidFill>
                  <a:schemeClr val="tx2"/>
                </a:solidFill>
              </a:rPr>
              <a:t>trabajadores</a:t>
            </a:r>
            <a:r>
              <a:rPr lang="en-US" altLang="en-US" sz="1600" dirty="0" smtClean="0">
                <a:solidFill>
                  <a:schemeClr val="tx2"/>
                </a:solidFill>
              </a:rPr>
              <a:t> </a:t>
            </a:r>
            <a:r>
              <a:rPr lang="en-US" altLang="en-US" sz="1600" dirty="0" err="1" smtClean="0">
                <a:solidFill>
                  <a:schemeClr val="tx2"/>
                </a:solidFill>
              </a:rPr>
              <a:t>sean</a:t>
            </a:r>
            <a:r>
              <a:rPr lang="en-US" altLang="en-US" sz="1600" dirty="0" smtClean="0">
                <a:solidFill>
                  <a:schemeClr val="tx2"/>
                </a:solidFill>
              </a:rPr>
              <a:t> </a:t>
            </a:r>
            <a:r>
              <a:rPr lang="en-US" altLang="en-US" sz="1600" dirty="0" err="1" smtClean="0">
                <a:solidFill>
                  <a:schemeClr val="tx2"/>
                </a:solidFill>
              </a:rPr>
              <a:t>admitidos</a:t>
            </a:r>
            <a:r>
              <a:rPr lang="en-US" altLang="en-US" sz="1600" dirty="0" smtClean="0">
                <a:solidFill>
                  <a:schemeClr val="tx2"/>
                </a:solidFill>
              </a:rPr>
              <a:t> al hospital, </a:t>
            </a:r>
            <a:r>
              <a:rPr lang="en-US" altLang="en-US" sz="1600" dirty="0" err="1" smtClean="0">
                <a:solidFill>
                  <a:schemeClr val="tx2"/>
                </a:solidFill>
              </a:rPr>
              <a:t>amputaciones</a:t>
            </a:r>
            <a:r>
              <a:rPr lang="en-US" altLang="en-US" sz="1600" dirty="0" smtClean="0">
                <a:solidFill>
                  <a:schemeClr val="tx2"/>
                </a:solidFill>
              </a:rPr>
              <a:t>, </a:t>
            </a:r>
            <a:r>
              <a:rPr lang="en-US" altLang="en-US" sz="1600" dirty="0" err="1" smtClean="0">
                <a:solidFill>
                  <a:schemeClr val="tx2"/>
                </a:solidFill>
              </a:rPr>
              <a:t>pérdida</a:t>
            </a:r>
            <a:r>
              <a:rPr lang="en-US" altLang="en-US" sz="1600" dirty="0" smtClean="0">
                <a:solidFill>
                  <a:schemeClr val="tx2"/>
                </a:solidFill>
              </a:rPr>
              <a:t> de </a:t>
            </a:r>
            <a:r>
              <a:rPr lang="en-US" altLang="en-US" sz="1600" dirty="0" err="1" smtClean="0">
                <a:solidFill>
                  <a:schemeClr val="tx2"/>
                </a:solidFill>
              </a:rPr>
              <a:t>ojo</a:t>
            </a:r>
            <a:r>
              <a:rPr lang="en-US" altLang="en-US" sz="1600" dirty="0" smtClean="0">
                <a:solidFill>
                  <a:schemeClr val="tx2"/>
                </a:solidFill>
              </a:rPr>
              <a:t>; y…</a:t>
            </a:r>
            <a:endParaRPr lang="en-US" altLang="en-US" sz="1600" dirty="0">
              <a:solidFill>
                <a:schemeClr val="tx2"/>
              </a:solidFill>
            </a:endParaRPr>
          </a:p>
          <a:p>
            <a:pPr eaLnBrk="1" hangingPunct="1">
              <a:lnSpc>
                <a:spcPct val="90000"/>
              </a:lnSpc>
              <a:buClr>
                <a:srgbClr val="800000"/>
              </a:buClr>
            </a:pPr>
            <a:endParaRPr lang="en-US" altLang="en-US" sz="1600" dirty="0">
              <a:solidFill>
                <a:schemeClr val="tx2"/>
              </a:solidFill>
            </a:endParaRPr>
          </a:p>
          <a:p>
            <a:pPr eaLnBrk="1" hangingPunct="1">
              <a:lnSpc>
                <a:spcPct val="90000"/>
              </a:lnSpc>
              <a:buClr>
                <a:srgbClr val="800000"/>
              </a:buClr>
            </a:pPr>
            <a:endParaRPr lang="en-US" altLang="en-US" sz="400" dirty="0">
              <a:solidFill>
                <a:schemeClr val="tx2"/>
              </a:solidFill>
            </a:endParaRPr>
          </a:p>
          <a:p>
            <a:pPr eaLnBrk="1" hangingPunct="1">
              <a:lnSpc>
                <a:spcPct val="90000"/>
              </a:lnSpc>
              <a:buClr>
                <a:srgbClr val="800000"/>
              </a:buClr>
              <a:buFont typeface="Wingdings" pitchFamily="2" charset="2"/>
              <a:buChar char="§"/>
            </a:pPr>
            <a:r>
              <a:rPr lang="en-US" altLang="en-US" sz="1600" b="1" dirty="0">
                <a:solidFill>
                  <a:schemeClr val="tx2"/>
                </a:solidFill>
              </a:rPr>
              <a:t> </a:t>
            </a:r>
            <a:r>
              <a:rPr lang="en-US" altLang="en-US" sz="1600" b="1" dirty="0" smtClean="0">
                <a:solidFill>
                  <a:schemeClr val="tx2"/>
                </a:solidFill>
              </a:rPr>
              <a:t>No </a:t>
            </a:r>
            <a:r>
              <a:rPr lang="en-US" altLang="en-US" sz="1600" b="1" dirty="0" err="1" smtClean="0">
                <a:solidFill>
                  <a:schemeClr val="tx2"/>
                </a:solidFill>
              </a:rPr>
              <a:t>discriminar</a:t>
            </a:r>
            <a:r>
              <a:rPr lang="en-US" altLang="en-US" sz="1600" b="1" dirty="0" smtClean="0">
                <a:solidFill>
                  <a:schemeClr val="tx2"/>
                </a:solidFill>
              </a:rPr>
              <a:t> </a:t>
            </a:r>
            <a:r>
              <a:rPr lang="en-US" altLang="en-US" sz="1600" b="1" dirty="0" err="1" smtClean="0">
                <a:solidFill>
                  <a:schemeClr val="tx2"/>
                </a:solidFill>
              </a:rPr>
              <a:t>ni</a:t>
            </a:r>
            <a:r>
              <a:rPr lang="en-US" altLang="en-US" sz="1600" b="1" dirty="0" smtClean="0">
                <a:solidFill>
                  <a:schemeClr val="tx2"/>
                </a:solidFill>
              </a:rPr>
              <a:t> </a:t>
            </a:r>
            <a:r>
              <a:rPr lang="en-US" altLang="en-US" sz="1600" b="1" dirty="0" err="1" smtClean="0">
                <a:solidFill>
                  <a:schemeClr val="tx2"/>
                </a:solidFill>
              </a:rPr>
              <a:t>tomar</a:t>
            </a:r>
            <a:r>
              <a:rPr lang="en-US" altLang="en-US" sz="1600" b="1" dirty="0" smtClean="0">
                <a:solidFill>
                  <a:schemeClr val="tx2"/>
                </a:solidFill>
              </a:rPr>
              <a:t> </a:t>
            </a:r>
            <a:r>
              <a:rPr lang="en-US" altLang="en-US" sz="1600" b="1" dirty="0" err="1" smtClean="0">
                <a:solidFill>
                  <a:schemeClr val="tx2"/>
                </a:solidFill>
              </a:rPr>
              <a:t>represalias</a:t>
            </a:r>
            <a:r>
              <a:rPr lang="en-US" altLang="en-US" sz="1600" b="1" dirty="0" smtClean="0">
                <a:solidFill>
                  <a:schemeClr val="tx2"/>
                </a:solidFill>
              </a:rPr>
              <a:t> contra </a:t>
            </a:r>
            <a:r>
              <a:rPr lang="en-US" altLang="en-US" sz="1600" b="1" dirty="0" err="1" smtClean="0">
                <a:solidFill>
                  <a:schemeClr val="tx2"/>
                </a:solidFill>
              </a:rPr>
              <a:t>los</a:t>
            </a:r>
            <a:r>
              <a:rPr lang="en-US" altLang="en-US" sz="1600" b="1" dirty="0" smtClean="0">
                <a:solidFill>
                  <a:schemeClr val="tx2"/>
                </a:solidFill>
              </a:rPr>
              <a:t> </a:t>
            </a:r>
            <a:r>
              <a:rPr lang="en-US" altLang="en-US" sz="1600" b="1" dirty="0" err="1" smtClean="0">
                <a:solidFill>
                  <a:schemeClr val="tx2"/>
                </a:solidFill>
              </a:rPr>
              <a:t>trabajadores</a:t>
            </a:r>
            <a:r>
              <a:rPr lang="en-US" altLang="en-US" sz="1600" b="1" dirty="0" smtClean="0">
                <a:solidFill>
                  <a:schemeClr val="tx2"/>
                </a:solidFill>
              </a:rPr>
              <a:t> </a:t>
            </a:r>
            <a:r>
              <a:rPr lang="en-US" altLang="en-US" sz="1600" b="1" dirty="0" err="1" smtClean="0">
                <a:solidFill>
                  <a:schemeClr val="tx2"/>
                </a:solidFill>
              </a:rPr>
              <a:t>por</a:t>
            </a:r>
            <a:r>
              <a:rPr lang="en-US" altLang="en-US" sz="1600" b="1" dirty="0" smtClean="0">
                <a:solidFill>
                  <a:schemeClr val="tx2"/>
                </a:solidFill>
              </a:rPr>
              <a:t> </a:t>
            </a:r>
            <a:r>
              <a:rPr lang="en-US" altLang="en-US" sz="1600" b="1" dirty="0" err="1" smtClean="0">
                <a:solidFill>
                  <a:schemeClr val="tx2"/>
                </a:solidFill>
              </a:rPr>
              <a:t>usar</a:t>
            </a:r>
            <a:r>
              <a:rPr lang="en-US" altLang="en-US" sz="1600" b="1" dirty="0" smtClean="0">
                <a:solidFill>
                  <a:schemeClr val="tx2"/>
                </a:solidFill>
              </a:rPr>
              <a:t> </a:t>
            </a:r>
            <a:r>
              <a:rPr lang="en-US" altLang="en-US" sz="1600" b="1" dirty="0" err="1" smtClean="0">
                <a:solidFill>
                  <a:schemeClr val="tx2"/>
                </a:solidFill>
              </a:rPr>
              <a:t>sus</a:t>
            </a:r>
            <a:r>
              <a:rPr lang="en-US" altLang="en-US" sz="1600" b="1" dirty="0" smtClean="0">
                <a:solidFill>
                  <a:schemeClr val="tx2"/>
                </a:solidFill>
              </a:rPr>
              <a:t> derechos </a:t>
            </a:r>
            <a:r>
              <a:rPr lang="en-US" altLang="en-US" sz="1600" b="1" dirty="0" err="1" smtClean="0">
                <a:solidFill>
                  <a:schemeClr val="tx2"/>
                </a:solidFill>
              </a:rPr>
              <a:t>según</a:t>
            </a:r>
            <a:r>
              <a:rPr lang="en-US" altLang="en-US" sz="1600" b="1" dirty="0" smtClean="0">
                <a:solidFill>
                  <a:schemeClr val="tx2"/>
                </a:solidFill>
              </a:rPr>
              <a:t> la Ley.</a:t>
            </a:r>
            <a:endParaRPr lang="en-US" altLang="en-US" sz="1600" dirty="0"/>
          </a:p>
        </p:txBody>
      </p:sp>
    </p:spTree>
    <p:extLst>
      <p:ext uri="{BB962C8B-B14F-4D97-AF65-F5344CB8AC3E}">
        <p14:creationId xmlns:p14="http://schemas.microsoft.com/office/powerpoint/2010/main" val="84796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26"/>
          <p:cNvSpPr>
            <a:spLocks noGrp="1" noChangeArrowheads="1"/>
          </p:cNvSpPr>
          <p:nvPr>
            <p:ph type="title"/>
          </p:nvPr>
        </p:nvSpPr>
        <p:spPr>
          <a:xfrm>
            <a:off x="2209800" y="457200"/>
            <a:ext cx="7772400" cy="609600"/>
          </a:xfrm>
        </p:spPr>
        <p:txBody>
          <a:bodyPr>
            <a:normAutofit/>
          </a:bodyPr>
          <a:lstStyle/>
          <a:p>
            <a:pPr algn="ctr"/>
            <a:r>
              <a:rPr lang="en-US" dirty="0" err="1"/>
              <a:t>Caídas</a:t>
            </a:r>
            <a:endParaRPr lang="en-US" dirty="0"/>
          </a:p>
        </p:txBody>
      </p:sp>
      <p:sp>
        <p:nvSpPr>
          <p:cNvPr id="64515" name="Rectangle 1027"/>
          <p:cNvSpPr>
            <a:spLocks noGrp="1" noChangeArrowheads="1"/>
          </p:cNvSpPr>
          <p:nvPr>
            <p:ph idx="1"/>
          </p:nvPr>
        </p:nvSpPr>
        <p:spPr>
          <a:xfrm>
            <a:off x="1416269" y="2251841"/>
            <a:ext cx="4267200" cy="2667000"/>
          </a:xfrm>
        </p:spPr>
        <p:txBody>
          <a:bodyPr/>
          <a:lstStyle/>
          <a:p>
            <a:pPr>
              <a:spcBef>
                <a:spcPct val="40000"/>
              </a:spcBef>
            </a:pPr>
            <a:r>
              <a:rPr lang="es-ES" sz="2400" dirty="0"/>
              <a:t>Los trabajadores en lugares elevados que experimentan un </a:t>
            </a:r>
            <a:r>
              <a:rPr lang="es-ES" sz="2400" dirty="0" smtClean="0"/>
              <a:t>choque eléctrico </a:t>
            </a:r>
            <a:r>
              <a:rPr lang="es-ES" sz="2400" dirty="0"/>
              <a:t>pueden </a:t>
            </a:r>
            <a:r>
              <a:rPr lang="es-ES" sz="2400" dirty="0" smtClean="0"/>
              <a:t>caerse, </a:t>
            </a:r>
            <a:r>
              <a:rPr lang="es-ES" sz="2400" dirty="0"/>
              <a:t>lo que puede ocasionar lesiones graves o la muerte.</a:t>
            </a:r>
            <a:endParaRPr lang="en-US" sz="2400" dirty="0"/>
          </a:p>
        </p:txBody>
      </p:sp>
      <p:sp>
        <p:nvSpPr>
          <p:cNvPr id="7" name="Slide Number Placeholder 5"/>
          <p:cNvSpPr>
            <a:spLocks noGrp="1"/>
          </p:cNvSpPr>
          <p:nvPr>
            <p:ph type="sldNum" sz="quarter" idx="12"/>
          </p:nvPr>
        </p:nvSpPr>
        <p:spPr/>
        <p:txBody>
          <a:bodyPr/>
          <a:lstStyle/>
          <a:p>
            <a:fld id="{9B31CD69-A84D-42D7-B286-B79AB659A74C}" type="slidenum">
              <a:rPr lang="en-US"/>
              <a:pPr/>
              <a:t>30</a:t>
            </a:fld>
            <a:endParaRPr lang="en-US"/>
          </a:p>
        </p:txBody>
      </p:sp>
      <p:pic>
        <p:nvPicPr>
          <p:cNvPr id="64517" name="Picture 1029" descr="Bruce Stockton Accident 5-9-08 001 (Sm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08683" y="1597572"/>
            <a:ext cx="39243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87252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050"/>
          <p:cNvSpPr>
            <a:spLocks noGrp="1" noChangeArrowheads="1"/>
          </p:cNvSpPr>
          <p:nvPr>
            <p:ph type="title"/>
          </p:nvPr>
        </p:nvSpPr>
        <p:spPr>
          <a:xfrm>
            <a:off x="3712780" y="704193"/>
            <a:ext cx="5094889" cy="672662"/>
          </a:xfrm>
        </p:spPr>
        <p:txBody>
          <a:bodyPr>
            <a:normAutofit/>
          </a:bodyPr>
          <a:lstStyle/>
          <a:p>
            <a:r>
              <a:rPr lang="es-ES" dirty="0" smtClean="0">
                <a:solidFill>
                  <a:schemeClr val="tx1"/>
                </a:solidFill>
              </a:rPr>
              <a:t>Peligros Eléctricos 1.1</a:t>
            </a:r>
            <a:endParaRPr lang="en-US" dirty="0">
              <a:solidFill>
                <a:schemeClr val="tx1"/>
              </a:solidFill>
            </a:endParaRPr>
          </a:p>
        </p:txBody>
      </p:sp>
      <p:sp>
        <p:nvSpPr>
          <p:cNvPr id="169987" name="Rectangle 2051"/>
          <p:cNvSpPr>
            <a:spLocks noGrp="1" noChangeArrowheads="1"/>
          </p:cNvSpPr>
          <p:nvPr>
            <p:ph type="body" sz="half" idx="1"/>
          </p:nvPr>
        </p:nvSpPr>
        <p:spPr>
          <a:xfrm>
            <a:off x="788276" y="1828800"/>
            <a:ext cx="4926724" cy="4191000"/>
          </a:xfrm>
        </p:spPr>
        <p:txBody>
          <a:bodyPr>
            <a:normAutofit/>
          </a:bodyPr>
          <a:lstStyle/>
          <a:p>
            <a:pPr marL="0" indent="0">
              <a:buNone/>
            </a:pPr>
            <a:r>
              <a:rPr lang="es-ES" sz="2400" dirty="0"/>
              <a:t>Los accidentes eléctricos son causados por una combinación de tres factores:</a:t>
            </a:r>
          </a:p>
          <a:p>
            <a:r>
              <a:rPr lang="es-ES" sz="2400" dirty="0"/>
              <a:t>Equipo y / o </a:t>
            </a:r>
            <a:r>
              <a:rPr lang="es-ES" sz="2400" dirty="0" smtClean="0"/>
              <a:t>instalaciones inseguras,</a:t>
            </a:r>
            <a:endParaRPr lang="es-ES" sz="2400" dirty="0"/>
          </a:p>
          <a:p>
            <a:r>
              <a:rPr lang="es-ES" sz="2400" dirty="0"/>
              <a:t>Lugares de trabajo inseguros </a:t>
            </a:r>
            <a:r>
              <a:rPr lang="es-ES" sz="2400" dirty="0" smtClean="0"/>
              <a:t>a debido al </a:t>
            </a:r>
            <a:r>
              <a:rPr lang="es-ES" sz="2400" dirty="0"/>
              <a:t>ambiente, y</a:t>
            </a:r>
          </a:p>
          <a:p>
            <a:r>
              <a:rPr lang="es-ES" sz="2400" dirty="0"/>
              <a:t>Prácticas de trabajo inseguras.</a:t>
            </a:r>
            <a:endParaRPr lang="en-US" sz="2400" dirty="0"/>
          </a:p>
        </p:txBody>
      </p:sp>
      <p:pic>
        <p:nvPicPr>
          <p:cNvPr id="169989" name="Picture 2053" descr="dangerous wiring setup"/>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940973" y="1829170"/>
            <a:ext cx="445928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Slide Number Placeholder 6"/>
          <p:cNvSpPr>
            <a:spLocks noGrp="1"/>
          </p:cNvSpPr>
          <p:nvPr>
            <p:ph type="sldNum" sz="quarter" idx="12"/>
          </p:nvPr>
        </p:nvSpPr>
        <p:spPr/>
        <p:txBody>
          <a:bodyPr/>
          <a:lstStyle/>
          <a:p>
            <a:fld id="{6A3B1E06-6F6F-4503-99CA-0DBA07AFFB91}" type="slidenum">
              <a:rPr lang="en-US"/>
              <a:pPr/>
              <a:t>31</a:t>
            </a:fld>
            <a:endParaRPr lang="en-US"/>
          </a:p>
        </p:txBody>
      </p:sp>
      <p:sp>
        <p:nvSpPr>
          <p:cNvPr id="8" name="TextBox 7"/>
          <p:cNvSpPr txBox="1"/>
          <p:nvPr/>
        </p:nvSpPr>
        <p:spPr>
          <a:xfrm>
            <a:off x="6144923" y="6204626"/>
            <a:ext cx="3911600" cy="369332"/>
          </a:xfrm>
          <a:prstGeom prst="rect">
            <a:avLst/>
          </a:prstGeom>
          <a:noFill/>
        </p:spPr>
        <p:txBody>
          <a:bodyPr wrap="square" rtlCol="0">
            <a:spAutoFit/>
          </a:bodyPr>
          <a:lstStyle/>
          <a:p>
            <a:pPr algn="ctr"/>
            <a:r>
              <a:rPr lang="en-US" dirty="0" err="1" smtClean="0"/>
              <a:t>Cortesía</a:t>
            </a:r>
            <a:r>
              <a:rPr lang="en-US" dirty="0" smtClean="0"/>
              <a:t> OSHA</a:t>
            </a:r>
            <a:endParaRPr lang="en-US" dirty="0"/>
          </a:p>
        </p:txBody>
      </p:sp>
    </p:spTree>
    <p:extLst>
      <p:ext uri="{BB962C8B-B14F-4D97-AF65-F5344CB8AC3E}">
        <p14:creationId xmlns:p14="http://schemas.microsoft.com/office/powerpoint/2010/main" val="1967560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50"/>
          <p:cNvSpPr>
            <a:spLocks noGrp="1" noChangeArrowheads="1"/>
          </p:cNvSpPr>
          <p:nvPr>
            <p:ph type="title"/>
          </p:nvPr>
        </p:nvSpPr>
        <p:spPr>
          <a:xfrm>
            <a:off x="2209800" y="381000"/>
            <a:ext cx="7772400" cy="1143000"/>
          </a:xfrm>
        </p:spPr>
        <p:txBody>
          <a:bodyPr>
            <a:normAutofit/>
          </a:bodyPr>
          <a:lstStyle/>
          <a:p>
            <a:r>
              <a:rPr lang="es-ES" dirty="0" smtClean="0"/>
              <a:t>Peligros Eléctricos 1.2</a:t>
            </a:r>
            <a:endParaRPr lang="en-US" dirty="0"/>
          </a:p>
        </p:txBody>
      </p:sp>
      <p:sp>
        <p:nvSpPr>
          <p:cNvPr id="6" name="Content Placeholder 2"/>
          <p:cNvSpPr>
            <a:spLocks noGrp="1"/>
          </p:cNvSpPr>
          <p:nvPr>
            <p:ph idx="1"/>
          </p:nvPr>
        </p:nvSpPr>
        <p:spPr>
          <a:xfrm>
            <a:off x="838200" y="2049517"/>
            <a:ext cx="10515600" cy="4393324"/>
          </a:xfrm>
        </p:spPr>
        <p:txBody>
          <a:bodyPr>
            <a:normAutofit fontScale="92500" lnSpcReduction="20000"/>
          </a:bodyPr>
          <a:lstStyle/>
          <a:p>
            <a:pPr marL="0" indent="0">
              <a:buNone/>
            </a:pPr>
            <a:r>
              <a:rPr lang="es-ES" sz="2400" dirty="0" smtClean="0">
                <a:solidFill>
                  <a:srgbClr val="000000"/>
                </a:solidFill>
                <a:latin typeface="Arial" pitchFamily="34" charset="0"/>
              </a:rPr>
              <a:t>Choques </a:t>
            </a:r>
            <a:r>
              <a:rPr lang="es-ES" sz="2400" dirty="0">
                <a:solidFill>
                  <a:srgbClr val="000000"/>
                </a:solidFill>
                <a:latin typeface="Arial" pitchFamily="34" charset="0"/>
              </a:rPr>
              <a:t>eléctricos, </a:t>
            </a:r>
            <a:r>
              <a:rPr lang="es-ES" sz="2400" dirty="0" smtClean="0">
                <a:solidFill>
                  <a:srgbClr val="000000"/>
                </a:solidFill>
                <a:latin typeface="Arial" pitchFamily="34" charset="0"/>
              </a:rPr>
              <a:t>incendios, </a:t>
            </a:r>
            <a:r>
              <a:rPr lang="es-ES" sz="2400" dirty="0">
                <a:solidFill>
                  <a:srgbClr val="000000"/>
                </a:solidFill>
                <a:latin typeface="Arial" pitchFamily="34" charset="0"/>
              </a:rPr>
              <a:t>o caídas </a:t>
            </a:r>
            <a:r>
              <a:rPr lang="es-ES" sz="2400" dirty="0" smtClean="0">
                <a:solidFill>
                  <a:srgbClr val="000000"/>
                </a:solidFill>
                <a:latin typeface="Arial" pitchFamily="34" charset="0"/>
              </a:rPr>
              <a:t>resultan </a:t>
            </a:r>
            <a:r>
              <a:rPr lang="es-ES" sz="2400" dirty="0">
                <a:solidFill>
                  <a:srgbClr val="000000"/>
                </a:solidFill>
                <a:latin typeface="Arial" pitchFamily="34" charset="0"/>
              </a:rPr>
              <a:t>de estos peligros</a:t>
            </a:r>
            <a:r>
              <a:rPr lang="es-ES" sz="2400" dirty="0" smtClean="0">
                <a:solidFill>
                  <a:srgbClr val="000000"/>
                </a:solidFill>
                <a:latin typeface="Arial" pitchFamily="34" charset="0"/>
              </a:rPr>
              <a:t>:</a:t>
            </a:r>
            <a:endParaRPr lang="en-US" sz="2400" dirty="0">
              <a:solidFill>
                <a:srgbClr val="000000"/>
              </a:solidFill>
              <a:latin typeface="+mj-lt"/>
            </a:endParaRPr>
          </a:p>
          <a:p>
            <a:pPr marL="171450" indent="-171450"/>
            <a:r>
              <a:rPr lang="es-ES" sz="2400" dirty="0">
                <a:solidFill>
                  <a:srgbClr val="000000"/>
                </a:solidFill>
                <a:latin typeface="Arial" pitchFamily="34" charset="0"/>
              </a:rPr>
              <a:t>  Piezas eléctricas expuestas</a:t>
            </a:r>
          </a:p>
          <a:p>
            <a:pPr marL="171450" indent="-171450"/>
            <a:r>
              <a:rPr lang="es-ES" sz="2400" dirty="0">
                <a:solidFill>
                  <a:srgbClr val="000000"/>
                </a:solidFill>
                <a:latin typeface="Arial" pitchFamily="34" charset="0"/>
              </a:rPr>
              <a:t>  Líneas de alta tensión</a:t>
            </a:r>
          </a:p>
          <a:p>
            <a:pPr marL="171450" indent="-171450"/>
            <a:r>
              <a:rPr lang="es-ES" sz="2400" dirty="0">
                <a:solidFill>
                  <a:srgbClr val="000000"/>
                </a:solidFill>
                <a:latin typeface="Arial" pitchFamily="34" charset="0"/>
              </a:rPr>
              <a:t>  </a:t>
            </a:r>
            <a:r>
              <a:rPr lang="es-ES" sz="2400" dirty="0" smtClean="0">
                <a:solidFill>
                  <a:srgbClr val="000000"/>
                </a:solidFill>
                <a:latin typeface="Arial" pitchFamily="34" charset="0"/>
              </a:rPr>
              <a:t>Alambrado inadecuado</a:t>
            </a:r>
            <a:endParaRPr lang="es-ES" sz="2400" dirty="0">
              <a:solidFill>
                <a:srgbClr val="000000"/>
              </a:solidFill>
              <a:latin typeface="Arial" pitchFamily="34" charset="0"/>
            </a:endParaRPr>
          </a:p>
          <a:p>
            <a:pPr marL="171450" indent="-171450"/>
            <a:r>
              <a:rPr lang="es-ES" sz="2400" dirty="0">
                <a:solidFill>
                  <a:srgbClr val="000000"/>
                </a:solidFill>
                <a:latin typeface="Arial" pitchFamily="34" charset="0"/>
              </a:rPr>
              <a:t>  Aislamiento defectuoso</a:t>
            </a:r>
          </a:p>
          <a:p>
            <a:pPr marL="171450" indent="-171450"/>
            <a:r>
              <a:rPr lang="es-ES" sz="2400" dirty="0">
                <a:solidFill>
                  <a:srgbClr val="000000"/>
                </a:solidFill>
                <a:latin typeface="Arial" pitchFamily="34" charset="0"/>
              </a:rPr>
              <a:t>  Conexión a tierra incorrecta</a:t>
            </a:r>
          </a:p>
          <a:p>
            <a:pPr marL="171450" indent="-171450"/>
            <a:r>
              <a:rPr lang="es-ES" sz="2400" dirty="0">
                <a:solidFill>
                  <a:srgbClr val="000000"/>
                </a:solidFill>
                <a:latin typeface="Arial" pitchFamily="34" charset="0"/>
              </a:rPr>
              <a:t>  Circuitos sobrecargados</a:t>
            </a:r>
          </a:p>
          <a:p>
            <a:pPr marL="171450" indent="-171450"/>
            <a:r>
              <a:rPr lang="es-ES" sz="2400" dirty="0">
                <a:solidFill>
                  <a:srgbClr val="000000"/>
                </a:solidFill>
                <a:latin typeface="Arial" pitchFamily="34" charset="0"/>
              </a:rPr>
              <a:t>  Condiciones húmedas</a:t>
            </a:r>
          </a:p>
          <a:p>
            <a:pPr marL="171450" indent="-171450"/>
            <a:r>
              <a:rPr lang="es-ES" sz="2400" dirty="0">
                <a:solidFill>
                  <a:srgbClr val="000000"/>
                </a:solidFill>
                <a:latin typeface="Arial" pitchFamily="34" charset="0"/>
              </a:rPr>
              <a:t>  Herramientas y equipos dañados</a:t>
            </a:r>
          </a:p>
          <a:p>
            <a:pPr marL="171450" indent="-171450"/>
            <a:r>
              <a:rPr lang="es-ES" sz="2400" dirty="0">
                <a:solidFill>
                  <a:srgbClr val="000000"/>
                </a:solidFill>
                <a:latin typeface="Arial" pitchFamily="34" charset="0"/>
              </a:rPr>
              <a:t> </a:t>
            </a:r>
            <a:r>
              <a:rPr lang="es-ES" sz="2400" dirty="0" smtClean="0">
                <a:solidFill>
                  <a:srgbClr val="000000"/>
                </a:solidFill>
                <a:latin typeface="Arial" pitchFamily="34" charset="0"/>
              </a:rPr>
              <a:t> Equipo de Protección Personal</a:t>
            </a:r>
            <a:endParaRPr lang="en-US" sz="2400" dirty="0">
              <a:solidFill>
                <a:srgbClr val="000000"/>
              </a:solidFill>
              <a:latin typeface="Arial" pitchFamily="34" charset="0"/>
            </a:endParaRPr>
          </a:p>
          <a:p>
            <a:endParaRPr lang="en-US" dirty="0"/>
          </a:p>
        </p:txBody>
      </p:sp>
      <p:sp>
        <p:nvSpPr>
          <p:cNvPr id="4" name="Slide Number Placeholder 3"/>
          <p:cNvSpPr>
            <a:spLocks noGrp="1"/>
          </p:cNvSpPr>
          <p:nvPr>
            <p:ph type="sldNum" sz="quarter" idx="12"/>
          </p:nvPr>
        </p:nvSpPr>
        <p:spPr/>
        <p:txBody>
          <a:bodyPr/>
          <a:lstStyle/>
          <a:p>
            <a:fld id="{03AE46D5-F5C2-466A-A152-8CD799C5A496}" type="slidenum">
              <a:rPr lang="en-US" smtClean="0"/>
              <a:t>32</a:t>
            </a:fld>
            <a:endParaRPr lang="en-US"/>
          </a:p>
        </p:txBody>
      </p:sp>
    </p:spTree>
    <p:extLst>
      <p:ext uri="{BB962C8B-B14F-4D97-AF65-F5344CB8AC3E}">
        <p14:creationId xmlns:p14="http://schemas.microsoft.com/office/powerpoint/2010/main" val="120367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1828800" y="457200"/>
            <a:ext cx="8534400" cy="990600"/>
          </a:xfrm>
        </p:spPr>
        <p:txBody>
          <a:bodyPr>
            <a:normAutofit/>
          </a:bodyPr>
          <a:lstStyle/>
          <a:p>
            <a:r>
              <a:rPr lang="en-US" dirty="0" err="1" smtClean="0">
                <a:solidFill>
                  <a:schemeClr val="tx1"/>
                </a:solidFill>
              </a:rPr>
              <a:t>Indicaciones</a:t>
            </a:r>
            <a:r>
              <a:rPr lang="en-US" dirty="0" smtClean="0">
                <a:solidFill>
                  <a:schemeClr val="tx1"/>
                </a:solidFill>
              </a:rPr>
              <a:t> de que </a:t>
            </a:r>
            <a:r>
              <a:rPr lang="en-US" dirty="0" err="1">
                <a:solidFill>
                  <a:schemeClr val="tx1"/>
                </a:solidFill>
              </a:rPr>
              <a:t>E</a:t>
            </a:r>
            <a:r>
              <a:rPr lang="en-US" dirty="0" err="1" smtClean="0">
                <a:solidFill>
                  <a:schemeClr val="tx1"/>
                </a:solidFill>
              </a:rPr>
              <a:t>xisten</a:t>
            </a:r>
            <a:r>
              <a:rPr lang="en-US" dirty="0" smtClean="0">
                <a:solidFill>
                  <a:schemeClr val="tx1"/>
                </a:solidFill>
              </a:rPr>
              <a:t> </a:t>
            </a:r>
            <a:r>
              <a:rPr lang="en-US" dirty="0" err="1">
                <a:solidFill>
                  <a:schemeClr val="tx1"/>
                </a:solidFill>
              </a:rPr>
              <a:t>P</a:t>
            </a:r>
            <a:r>
              <a:rPr lang="en-US" dirty="0" err="1" smtClean="0">
                <a:solidFill>
                  <a:schemeClr val="tx1"/>
                </a:solidFill>
              </a:rPr>
              <a:t>eligros</a:t>
            </a:r>
            <a:r>
              <a:rPr lang="en-US" dirty="0" smtClean="0">
                <a:solidFill>
                  <a:schemeClr val="tx1"/>
                </a:solidFill>
              </a:rPr>
              <a:t> </a:t>
            </a:r>
            <a:r>
              <a:rPr lang="en-US" dirty="0" err="1">
                <a:solidFill>
                  <a:schemeClr val="tx1"/>
                </a:solidFill>
              </a:rPr>
              <a:t>E</a:t>
            </a:r>
            <a:r>
              <a:rPr lang="en-US" dirty="0" err="1" smtClean="0">
                <a:solidFill>
                  <a:schemeClr val="tx1"/>
                </a:solidFill>
              </a:rPr>
              <a:t>léctricos</a:t>
            </a:r>
            <a:endParaRPr lang="en-US" dirty="0">
              <a:solidFill>
                <a:schemeClr val="tx1"/>
              </a:solidFill>
            </a:endParaRPr>
          </a:p>
        </p:txBody>
      </p:sp>
      <p:sp>
        <p:nvSpPr>
          <p:cNvPr id="161795" name="Rectangle 3"/>
          <p:cNvSpPr>
            <a:spLocks noGrp="1" noChangeArrowheads="1"/>
          </p:cNvSpPr>
          <p:nvPr>
            <p:ph type="body" sz="half" idx="1"/>
          </p:nvPr>
        </p:nvSpPr>
        <p:spPr>
          <a:xfrm>
            <a:off x="1828800" y="1524000"/>
            <a:ext cx="3733800" cy="4114800"/>
          </a:xfrm>
        </p:spPr>
        <p:txBody>
          <a:bodyPr/>
          <a:lstStyle/>
          <a:p>
            <a:pPr>
              <a:spcBef>
                <a:spcPct val="35000"/>
              </a:spcBef>
            </a:pPr>
            <a:r>
              <a:rPr lang="es-ES" sz="2200" dirty="0" smtClean="0"/>
              <a:t>Cortacircuitos cortados o </a:t>
            </a:r>
            <a:r>
              <a:rPr lang="es-ES" sz="2200" dirty="0"/>
              <a:t>fusibles quemados</a:t>
            </a:r>
          </a:p>
          <a:p>
            <a:pPr>
              <a:spcBef>
                <a:spcPct val="35000"/>
              </a:spcBef>
            </a:pPr>
            <a:r>
              <a:rPr lang="es-ES" sz="2200" dirty="0" smtClean="0"/>
              <a:t>Herramientas, cables, conexiones, </a:t>
            </a:r>
            <a:r>
              <a:rPr lang="es-ES" sz="2200" dirty="0"/>
              <a:t>o cajas de </a:t>
            </a:r>
            <a:r>
              <a:rPr lang="es-ES" sz="2200" dirty="0" smtClean="0"/>
              <a:t>conexión calientes</a:t>
            </a:r>
            <a:endParaRPr lang="es-ES" sz="2200" dirty="0"/>
          </a:p>
          <a:p>
            <a:pPr>
              <a:spcBef>
                <a:spcPct val="35000"/>
              </a:spcBef>
            </a:pPr>
            <a:r>
              <a:rPr lang="es-ES" sz="2200" dirty="0"/>
              <a:t>GFCI que apaga un circuito</a:t>
            </a:r>
          </a:p>
          <a:p>
            <a:pPr>
              <a:spcBef>
                <a:spcPct val="35000"/>
              </a:spcBef>
            </a:pPr>
            <a:r>
              <a:rPr lang="es-ES" sz="2200" dirty="0"/>
              <a:t>Aislamiento gastado o deshilachado alrededor del cable o la </a:t>
            </a:r>
            <a:r>
              <a:rPr lang="es-ES" sz="2200" dirty="0" smtClean="0"/>
              <a:t>conexión.</a:t>
            </a:r>
            <a:endParaRPr lang="en-US" sz="2200" dirty="0"/>
          </a:p>
        </p:txBody>
      </p:sp>
      <p:pic>
        <p:nvPicPr>
          <p:cNvPr id="161798" name="Picture 6" descr="worn_insulation2"/>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791200" y="1524000"/>
            <a:ext cx="4343400" cy="426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Slide Number Placeholder 6"/>
          <p:cNvSpPr>
            <a:spLocks noGrp="1"/>
          </p:cNvSpPr>
          <p:nvPr>
            <p:ph type="sldNum" sz="quarter" idx="12"/>
          </p:nvPr>
        </p:nvSpPr>
        <p:spPr/>
        <p:txBody>
          <a:bodyPr/>
          <a:lstStyle/>
          <a:p>
            <a:fld id="{D71D8A0F-5A16-44E8-9EBE-247A2769C618}" type="slidenum">
              <a:rPr lang="en-US"/>
              <a:pPr/>
              <a:t>33</a:t>
            </a:fld>
            <a:endParaRPr lang="en-US"/>
          </a:p>
        </p:txBody>
      </p:sp>
      <p:sp>
        <p:nvSpPr>
          <p:cNvPr id="6" name="TextBox 5"/>
          <p:cNvSpPr txBox="1"/>
          <p:nvPr/>
        </p:nvSpPr>
        <p:spPr>
          <a:xfrm>
            <a:off x="6111240" y="5835134"/>
            <a:ext cx="3703320" cy="369332"/>
          </a:xfrm>
          <a:prstGeom prst="rect">
            <a:avLst/>
          </a:prstGeom>
          <a:noFill/>
        </p:spPr>
        <p:txBody>
          <a:bodyPr wrap="square" rtlCol="0">
            <a:spAutoFit/>
          </a:bodyPr>
          <a:lstStyle/>
          <a:p>
            <a:pPr algn="ctr"/>
            <a:r>
              <a:rPr lang="en-US" dirty="0" err="1" smtClean="0"/>
              <a:t>Crédito</a:t>
            </a:r>
            <a:r>
              <a:rPr lang="en-US" dirty="0" smtClean="0"/>
              <a:t> OSHA</a:t>
            </a:r>
            <a:endParaRPr lang="en-US" dirty="0"/>
          </a:p>
        </p:txBody>
      </p:sp>
    </p:spTree>
    <p:extLst>
      <p:ext uri="{BB962C8B-B14F-4D97-AF65-F5344CB8AC3E}">
        <p14:creationId xmlns:p14="http://schemas.microsoft.com/office/powerpoint/2010/main" val="9887689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1666558" y="304800"/>
            <a:ext cx="8896340" cy="777766"/>
          </a:xfrm>
        </p:spPr>
        <p:txBody>
          <a:bodyPr>
            <a:noAutofit/>
          </a:bodyPr>
          <a:lstStyle/>
          <a:p>
            <a:r>
              <a:rPr lang="es-ES" dirty="0">
                <a:solidFill>
                  <a:schemeClr val="tx1"/>
                </a:solidFill>
              </a:rPr>
              <a:t>Peligro - cables y alambres </a:t>
            </a:r>
            <a:r>
              <a:rPr lang="es-ES" dirty="0" smtClean="0">
                <a:solidFill>
                  <a:schemeClr val="tx1"/>
                </a:solidFill>
              </a:rPr>
              <a:t>defectuosos  </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74408272-88E4-4031-826E-E047BB15C46D}" type="slidenum">
              <a:rPr lang="en-US" smtClean="0"/>
              <a:pPr/>
              <a:t>34</a:t>
            </a:fld>
            <a:endParaRPr lang="en-US"/>
          </a:p>
        </p:txBody>
      </p:sp>
      <p:sp>
        <p:nvSpPr>
          <p:cNvPr id="7" name="TextBox 6"/>
          <p:cNvSpPr txBox="1"/>
          <p:nvPr/>
        </p:nvSpPr>
        <p:spPr>
          <a:xfrm>
            <a:off x="1858281" y="5097780"/>
            <a:ext cx="8981776" cy="1200329"/>
          </a:xfrm>
          <a:prstGeom prst="rect">
            <a:avLst/>
          </a:prstGeom>
          <a:noFill/>
        </p:spPr>
        <p:txBody>
          <a:bodyPr wrap="square" rtlCol="0">
            <a:spAutoFit/>
          </a:bodyPr>
          <a:lstStyle/>
          <a:p>
            <a:r>
              <a:rPr lang="es-ES" sz="2400" dirty="0"/>
              <a:t>Las fotos muestran cables que han sido </a:t>
            </a:r>
            <a:r>
              <a:rPr lang="es-ES" sz="2400" dirty="0" smtClean="0"/>
              <a:t>manipulados o </a:t>
            </a:r>
            <a:r>
              <a:rPr lang="es-ES" sz="2400" dirty="0"/>
              <a:t>usados de manera insegura y que desobedecen el uso recomendado por el fabricante. </a:t>
            </a:r>
            <a:r>
              <a:rPr lang="es-ES" sz="2400" dirty="0" smtClean="0"/>
              <a:t> </a:t>
            </a:r>
            <a:r>
              <a:rPr lang="en-US" dirty="0" err="1" smtClean="0"/>
              <a:t>Fotos</a:t>
            </a:r>
            <a:r>
              <a:rPr lang="en-US" dirty="0" smtClean="0"/>
              <a:t> </a:t>
            </a:r>
            <a:r>
              <a:rPr lang="en-US" dirty="0" err="1" smtClean="0"/>
              <a:t>Cortesía</a:t>
            </a:r>
            <a:r>
              <a:rPr lang="en-US" dirty="0" smtClean="0"/>
              <a:t> de OSHA.</a:t>
            </a:r>
            <a:endParaRPr lang="en-US" dirty="0"/>
          </a:p>
        </p:txBody>
      </p:sp>
      <p:sp>
        <p:nvSpPr>
          <p:cNvPr id="8" name="Slide Number Placeholder 6"/>
          <p:cNvSpPr txBox="1">
            <a:spLocks/>
          </p:cNvSpPr>
          <p:nvPr/>
        </p:nvSpPr>
        <p:spPr>
          <a:xfrm>
            <a:off x="8737600" y="6248400"/>
            <a:ext cx="2540000" cy="45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935120-8537-4B90-AAB2-2E87AE9FF068}" type="slidenum">
              <a:rPr lang="en-US" smtClean="0"/>
              <a:pPr/>
              <a:t>34</a:t>
            </a:fld>
            <a:endParaRPr lang="en-US"/>
          </a:p>
        </p:txBody>
      </p:sp>
      <p:pic>
        <p:nvPicPr>
          <p:cNvPr id="9" name="Picture 10" descr="Slide4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a:xfrm>
            <a:off x="2133600" y="1371600"/>
            <a:ext cx="3886200" cy="33832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15" descr="photo60"/>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48400" y="1371600"/>
            <a:ext cx="3810000" cy="338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1346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flipH="1">
            <a:off x="8749473" y="6164370"/>
            <a:ext cx="3731949" cy="369332"/>
          </a:xfrm>
          <a:prstGeom prst="rect">
            <a:avLst/>
          </a:prstGeom>
          <a:noFill/>
        </p:spPr>
        <p:txBody>
          <a:bodyPr wrap="square" rtlCol="0">
            <a:spAutoFit/>
          </a:bodyPr>
          <a:lstStyle/>
          <a:p>
            <a:pPr algn="ctr"/>
            <a:r>
              <a:rPr lang="en-US" dirty="0" err="1" smtClean="0"/>
              <a:t>Fotos</a:t>
            </a:r>
            <a:r>
              <a:rPr lang="en-US" dirty="0" smtClean="0"/>
              <a:t> </a:t>
            </a:r>
            <a:r>
              <a:rPr lang="en-US" dirty="0" err="1" smtClean="0"/>
              <a:t>cortes</a:t>
            </a:r>
            <a:r>
              <a:rPr lang="es-ES" dirty="0" err="1" smtClean="0"/>
              <a:t>ía</a:t>
            </a:r>
            <a:r>
              <a:rPr lang="en-US" dirty="0" smtClean="0"/>
              <a:t> de OSHA</a:t>
            </a:r>
            <a:endParaRPr lang="en-US" dirty="0"/>
          </a:p>
        </p:txBody>
      </p:sp>
      <p:pic>
        <p:nvPicPr>
          <p:cNvPr id="9" name="Picture 6" descr="dri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82600" y="2224563"/>
            <a:ext cx="2971800" cy="2081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8" descr="cord pinched in do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7600" y="2318226"/>
            <a:ext cx="2895600" cy="1893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3"/>
          <p:cNvSpPr txBox="1">
            <a:spLocks noChangeArrowheads="1"/>
          </p:cNvSpPr>
          <p:nvPr/>
        </p:nvSpPr>
        <p:spPr>
          <a:xfrm>
            <a:off x="3833812" y="2249896"/>
            <a:ext cx="4114800" cy="44196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b="1" dirty="0" smtClean="0">
                <a:latin typeface="+mj-lt"/>
              </a:rPr>
              <a:t>Sistemas de suministro de energía a tierra, circuitos eléctricos y equipos eléctricos</a:t>
            </a:r>
          </a:p>
          <a:p>
            <a:r>
              <a:rPr lang="es-ES" sz="2000" b="1" dirty="0" smtClean="0">
                <a:latin typeface="+mj-lt"/>
              </a:rPr>
              <a:t>Inspeccione con frecuencia los sistemas eléctricos para asegurar que el camino a tierra sea continuo</a:t>
            </a:r>
          </a:p>
          <a:p>
            <a:r>
              <a:rPr lang="es-ES" sz="2000" b="1" dirty="0" smtClean="0">
                <a:latin typeface="+mj-lt"/>
              </a:rPr>
              <a:t>Inspeccione el equipo eléctrico antes de usarlo</a:t>
            </a:r>
          </a:p>
          <a:p>
            <a:r>
              <a:rPr lang="es-ES" sz="2000" b="1" dirty="0" smtClean="0">
                <a:latin typeface="+mj-lt"/>
              </a:rPr>
              <a:t>No quite los dientes de tierra de herramientas o cables de extensión</a:t>
            </a:r>
          </a:p>
          <a:p>
            <a:r>
              <a:rPr lang="es-ES" sz="2000" b="1" dirty="0" smtClean="0">
                <a:latin typeface="+mj-lt"/>
              </a:rPr>
              <a:t>Piezas de metal expuestas a tierra del equipo</a:t>
            </a:r>
            <a:endParaRPr lang="en-US" sz="2000" b="1" dirty="0">
              <a:latin typeface="+mj-lt"/>
            </a:endParaRPr>
          </a:p>
        </p:txBody>
      </p:sp>
      <p:sp>
        <p:nvSpPr>
          <p:cNvPr id="13" name="Rectangle 2"/>
          <p:cNvSpPr>
            <a:spLocks noGrp="1" noChangeArrowheads="1"/>
          </p:cNvSpPr>
          <p:nvPr>
            <p:ph type="title"/>
          </p:nvPr>
        </p:nvSpPr>
        <p:spPr>
          <a:xfrm>
            <a:off x="1502980" y="759372"/>
            <a:ext cx="9144000" cy="914400"/>
          </a:xfrm>
        </p:spPr>
        <p:txBody>
          <a:bodyPr>
            <a:normAutofit fontScale="90000"/>
          </a:bodyPr>
          <a:lstStyle/>
          <a:p>
            <a:r>
              <a:rPr lang="es-ES" sz="3600" dirty="0"/>
              <a:t>Control - Herramientas </a:t>
            </a:r>
            <a:r>
              <a:rPr lang="es-ES" sz="3600" dirty="0" smtClean="0"/>
              <a:t>c Conexión a Tierra </a:t>
            </a:r>
            <a:r>
              <a:rPr lang="es-ES" sz="3600" dirty="0"/>
              <a:t>y </a:t>
            </a:r>
            <a:r>
              <a:rPr lang="es-ES" sz="3600" dirty="0" smtClean="0"/>
              <a:t>Equipo</a:t>
            </a:r>
            <a:endParaRPr lang="en-US" sz="3600" dirty="0"/>
          </a:p>
        </p:txBody>
      </p:sp>
    </p:spTree>
    <p:extLst>
      <p:ext uri="{BB962C8B-B14F-4D97-AF65-F5344CB8AC3E}">
        <p14:creationId xmlns:p14="http://schemas.microsoft.com/office/powerpoint/2010/main" val="24416894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luginrece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8903" y="2035044"/>
            <a:ext cx="3501973" cy="40609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6921662" y="6393463"/>
            <a:ext cx="3529642" cy="379563"/>
          </a:xfrm>
          <a:prstGeom prst="rect">
            <a:avLst/>
          </a:prstGeom>
          <a:noFill/>
        </p:spPr>
        <p:txBody>
          <a:bodyPr wrap="square" rtlCol="0">
            <a:spAutoFit/>
          </a:bodyPr>
          <a:lstStyle/>
          <a:p>
            <a:pPr algn="ctr"/>
            <a:r>
              <a:rPr lang="en-US" dirty="0" smtClean="0"/>
              <a:t>Courtesy OSHA</a:t>
            </a:r>
            <a:endParaRPr lang="en-US" dirty="0"/>
          </a:p>
        </p:txBody>
      </p:sp>
      <p:sp>
        <p:nvSpPr>
          <p:cNvPr id="35842" name="Rectangle 2"/>
          <p:cNvSpPr>
            <a:spLocks noGrp="1" noChangeArrowheads="1"/>
          </p:cNvSpPr>
          <p:nvPr>
            <p:ph type="title"/>
          </p:nvPr>
        </p:nvSpPr>
        <p:spPr>
          <a:xfrm>
            <a:off x="1132609" y="228600"/>
            <a:ext cx="9860973" cy="1144588"/>
          </a:xfrm>
        </p:spPr>
        <p:txBody>
          <a:bodyPr>
            <a:normAutofit/>
          </a:bodyPr>
          <a:lstStyle/>
          <a:p>
            <a:pPr algn="ctr"/>
            <a:r>
              <a:rPr lang="en-US" dirty="0" err="1" smtClean="0"/>
              <a:t>Requisitos</a:t>
            </a:r>
            <a:r>
              <a:rPr lang="en-US" dirty="0" smtClean="0"/>
              <a:t> de </a:t>
            </a:r>
            <a:r>
              <a:rPr lang="en-US" dirty="0" err="1" smtClean="0"/>
              <a:t>Herramientas</a:t>
            </a:r>
            <a:r>
              <a:rPr lang="en-US" dirty="0" smtClean="0"/>
              <a:t> </a:t>
            </a:r>
            <a:r>
              <a:rPr lang="en-US" dirty="0" err="1" smtClean="0"/>
              <a:t>Eléctricas</a:t>
            </a:r>
            <a:endParaRPr lang="en-US" dirty="0" smtClean="0"/>
          </a:p>
        </p:txBody>
      </p:sp>
      <p:sp>
        <p:nvSpPr>
          <p:cNvPr id="35843" name="Rectangle 3"/>
          <p:cNvSpPr>
            <a:spLocks noGrp="1" noChangeArrowheads="1"/>
          </p:cNvSpPr>
          <p:nvPr>
            <p:ph idx="1"/>
          </p:nvPr>
        </p:nvSpPr>
        <p:spPr>
          <a:xfrm>
            <a:off x="872359" y="1524000"/>
            <a:ext cx="5452241" cy="5334000"/>
          </a:xfrm>
        </p:spPr>
        <p:txBody>
          <a:bodyPr>
            <a:normAutofit/>
          </a:bodyPr>
          <a:lstStyle/>
          <a:p>
            <a:pPr lvl="1">
              <a:buFontTx/>
              <a:buChar char="•"/>
            </a:pPr>
            <a:r>
              <a:rPr lang="es-ES" sz="3200" dirty="0" smtClean="0">
                <a:latin typeface="+mj-lt"/>
              </a:rPr>
              <a:t>Tener cables de tres alambres que estén enchufados a enchufe con tierra eléctrica o..</a:t>
            </a:r>
            <a:endParaRPr lang="en-US" sz="3200" dirty="0">
              <a:latin typeface="+mj-lt"/>
            </a:endParaRPr>
          </a:p>
          <a:p>
            <a:pPr lvl="1">
              <a:buFontTx/>
              <a:buChar char="•"/>
            </a:pPr>
            <a:r>
              <a:rPr lang="es-ES" sz="3200" dirty="0" smtClean="0">
                <a:latin typeface="+mj-lt"/>
              </a:rPr>
              <a:t>Ser doble aislado, o…</a:t>
            </a:r>
            <a:endParaRPr lang="en-US" sz="3200" dirty="0">
              <a:latin typeface="+mj-lt"/>
            </a:endParaRPr>
          </a:p>
          <a:p>
            <a:pPr lvl="1">
              <a:buFontTx/>
              <a:buChar char="•"/>
            </a:pPr>
            <a:r>
              <a:rPr lang="en-US" sz="3200" dirty="0" err="1" smtClean="0">
                <a:latin typeface="+mj-lt"/>
              </a:rPr>
              <a:t>Recibir</a:t>
            </a:r>
            <a:r>
              <a:rPr lang="en-US" sz="3200" dirty="0" smtClean="0">
                <a:latin typeface="+mj-lt"/>
              </a:rPr>
              <a:t> </a:t>
            </a:r>
            <a:r>
              <a:rPr lang="en-US" sz="3200" dirty="0" err="1" smtClean="0">
                <a:latin typeface="+mj-lt"/>
              </a:rPr>
              <a:t>corriente</a:t>
            </a:r>
            <a:r>
              <a:rPr lang="en-US" sz="3200" dirty="0" smtClean="0">
                <a:latin typeface="+mj-lt"/>
              </a:rPr>
              <a:t>  </a:t>
            </a:r>
            <a:r>
              <a:rPr lang="en-US" sz="3200" dirty="0" err="1" smtClean="0">
                <a:latin typeface="+mj-lt"/>
              </a:rPr>
              <a:t>eléctrica</a:t>
            </a:r>
            <a:r>
              <a:rPr lang="en-US" sz="3200" dirty="0" smtClean="0">
                <a:latin typeface="+mj-lt"/>
              </a:rPr>
              <a:t> </a:t>
            </a:r>
            <a:r>
              <a:rPr lang="en-US" sz="3200" dirty="0" err="1" smtClean="0">
                <a:latin typeface="+mj-lt"/>
              </a:rPr>
              <a:t>por</a:t>
            </a:r>
            <a:r>
              <a:rPr lang="en-US" sz="3200" dirty="0" smtClean="0">
                <a:latin typeface="+mj-lt"/>
              </a:rPr>
              <a:t> </a:t>
            </a:r>
            <a:r>
              <a:rPr lang="en-US" sz="3200" dirty="0" err="1" smtClean="0">
                <a:latin typeface="+mj-lt"/>
              </a:rPr>
              <a:t>transformador</a:t>
            </a:r>
            <a:r>
              <a:rPr lang="en-US" sz="3200" dirty="0" smtClean="0">
                <a:latin typeface="+mj-lt"/>
              </a:rPr>
              <a:t> de </a:t>
            </a:r>
            <a:r>
              <a:rPr lang="en-US" sz="3200" dirty="0" err="1" smtClean="0">
                <a:latin typeface="+mj-lt"/>
              </a:rPr>
              <a:t>aislamiento</a:t>
            </a:r>
            <a:r>
              <a:rPr lang="en-US" sz="3200" dirty="0" smtClean="0">
                <a:latin typeface="+mj-lt"/>
              </a:rPr>
              <a:t> de </a:t>
            </a:r>
            <a:r>
              <a:rPr lang="en-US" sz="3200" dirty="0" err="1" smtClean="0">
                <a:latin typeface="+mj-lt"/>
              </a:rPr>
              <a:t>bajo</a:t>
            </a:r>
            <a:r>
              <a:rPr lang="en-US" sz="3200" dirty="0" smtClean="0">
                <a:latin typeface="+mj-lt"/>
              </a:rPr>
              <a:t> </a:t>
            </a:r>
            <a:r>
              <a:rPr lang="en-US" sz="3200" dirty="0" err="1" smtClean="0">
                <a:latin typeface="+mj-lt"/>
              </a:rPr>
              <a:t>voltaje</a:t>
            </a:r>
            <a:endParaRPr lang="en-US" sz="3200" dirty="0">
              <a:latin typeface="+mj-lt"/>
            </a:endParaRPr>
          </a:p>
        </p:txBody>
      </p:sp>
      <p:sp>
        <p:nvSpPr>
          <p:cNvPr id="3" name="Slide Number Placeholder 2"/>
          <p:cNvSpPr>
            <a:spLocks noGrp="1"/>
          </p:cNvSpPr>
          <p:nvPr>
            <p:ph type="sldNum" sz="quarter" idx="12"/>
          </p:nvPr>
        </p:nvSpPr>
        <p:spPr/>
        <p:txBody>
          <a:bodyPr/>
          <a:lstStyle/>
          <a:p>
            <a:fld id="{03AE46D5-F5C2-466A-A152-8CD799C5A496}" type="slidenum">
              <a:rPr lang="en-US" smtClean="0"/>
              <a:t>36</a:t>
            </a:fld>
            <a:endParaRPr lang="en-US"/>
          </a:p>
        </p:txBody>
      </p:sp>
    </p:spTree>
    <p:extLst>
      <p:ext uri="{BB962C8B-B14F-4D97-AF65-F5344CB8AC3E}">
        <p14:creationId xmlns:p14="http://schemas.microsoft.com/office/powerpoint/2010/main" val="3475311359"/>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8" title="double insulated tool"/>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905000"/>
            <a:ext cx="4495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6"/>
          <p:cNvSpPr>
            <a:spLocks noChangeArrowheads="1"/>
          </p:cNvSpPr>
          <p:nvPr/>
        </p:nvSpPr>
        <p:spPr bwMode="auto">
          <a:xfrm>
            <a:off x="6248400" y="5257800"/>
            <a:ext cx="4724400" cy="904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spcBef>
                <a:spcPct val="20000"/>
              </a:spcBef>
              <a:buClr>
                <a:srgbClr val="FFCC00"/>
              </a:buClr>
              <a:buFont typeface="Wingdings" pitchFamily="2" charset="2"/>
              <a:buNone/>
            </a:pPr>
            <a:r>
              <a:rPr lang="en-US" sz="2400" b="1" dirty="0" err="1" smtClean="0"/>
              <a:t>Marca</a:t>
            </a:r>
            <a:r>
              <a:rPr lang="en-US" sz="2400" b="1" dirty="0" smtClean="0"/>
              <a:t> de </a:t>
            </a:r>
            <a:r>
              <a:rPr lang="en-US" sz="2400" b="1" dirty="0" err="1" smtClean="0"/>
              <a:t>Doble</a:t>
            </a:r>
            <a:r>
              <a:rPr lang="en-US" sz="2400" b="1" dirty="0" smtClean="0"/>
              <a:t> </a:t>
            </a:r>
            <a:r>
              <a:rPr lang="en-US" sz="2400" b="1" dirty="0" err="1" smtClean="0"/>
              <a:t>Aislamiento</a:t>
            </a:r>
            <a:endParaRPr lang="en-US" sz="2400" b="1" dirty="0"/>
          </a:p>
          <a:p>
            <a:pPr lvl="1">
              <a:spcBef>
                <a:spcPct val="20000"/>
              </a:spcBef>
              <a:buClr>
                <a:srgbClr val="FFCC00"/>
              </a:buClr>
              <a:buFont typeface="Wingdings" pitchFamily="2" charset="2"/>
              <a:buNone/>
            </a:pPr>
            <a:r>
              <a:rPr lang="en-US" sz="2400" b="1" dirty="0" smtClean="0"/>
              <a:t>¨Double Insulated¨</a:t>
            </a:r>
            <a:endParaRPr lang="en-US" sz="2400" b="1" dirty="0"/>
          </a:p>
        </p:txBody>
      </p:sp>
      <p:sp>
        <p:nvSpPr>
          <p:cNvPr id="36869" name="AutoShape 5" title="arrow"/>
          <p:cNvSpPr>
            <a:spLocks noChangeArrowheads="1"/>
          </p:cNvSpPr>
          <p:nvPr/>
        </p:nvSpPr>
        <p:spPr bwMode="auto">
          <a:xfrm rot="-900000">
            <a:off x="8686800" y="4114800"/>
            <a:ext cx="368300" cy="977900"/>
          </a:xfrm>
          <a:prstGeom prst="upArrow">
            <a:avLst>
              <a:gd name="adj1" fmla="val 50000"/>
              <a:gd name="adj2" fmla="val 132746"/>
            </a:avLst>
          </a:prstGeom>
          <a:solidFill>
            <a:srgbClr val="FF0000"/>
          </a:solidFill>
          <a:ln w="12700">
            <a:solidFill>
              <a:schemeClr val="tx1"/>
            </a:solidFill>
            <a:miter lim="800000"/>
            <a:headEnd/>
            <a:tailEnd/>
          </a:ln>
        </p:spPr>
        <p:txBody>
          <a:bodyPr wrap="none" anchor="ctr"/>
          <a:lstStyle/>
          <a:p>
            <a:endParaRPr lang="en-US">
              <a:latin typeface="Calibri" pitchFamily="34" charset="0"/>
            </a:endParaRPr>
          </a:p>
        </p:txBody>
      </p:sp>
      <p:sp>
        <p:nvSpPr>
          <p:cNvPr id="36867" name="Rectangle 2"/>
          <p:cNvSpPr>
            <a:spLocks noGrp="1" noChangeArrowheads="1"/>
          </p:cNvSpPr>
          <p:nvPr>
            <p:ph type="title"/>
          </p:nvPr>
        </p:nvSpPr>
        <p:spPr>
          <a:xfrm>
            <a:off x="1524000" y="381000"/>
            <a:ext cx="9144000" cy="1143000"/>
          </a:xfrm>
        </p:spPr>
        <p:txBody>
          <a:bodyPr>
            <a:normAutofit/>
          </a:bodyPr>
          <a:lstStyle/>
          <a:p>
            <a:pPr algn="ctr"/>
            <a:r>
              <a:rPr lang="en-US" dirty="0" err="1" smtClean="0">
                <a:solidFill>
                  <a:schemeClr val="tx1"/>
                </a:solidFill>
              </a:rPr>
              <a:t>Prevención</a:t>
            </a:r>
            <a:r>
              <a:rPr lang="en-US" dirty="0" smtClean="0">
                <a:solidFill>
                  <a:schemeClr val="tx1"/>
                </a:solidFill>
              </a:rPr>
              <a:t> de </a:t>
            </a:r>
            <a:r>
              <a:rPr lang="en-US" dirty="0" err="1" smtClean="0">
                <a:solidFill>
                  <a:schemeClr val="tx1"/>
                </a:solidFill>
              </a:rPr>
              <a:t>Peligros</a:t>
            </a:r>
            <a:r>
              <a:rPr lang="en-US" dirty="0" smtClean="0">
                <a:solidFill>
                  <a:schemeClr val="tx1"/>
                </a:solidFill>
              </a:rPr>
              <a:t> </a:t>
            </a:r>
            <a:r>
              <a:rPr lang="en-US" dirty="0" err="1" smtClean="0">
                <a:solidFill>
                  <a:schemeClr val="tx1"/>
                </a:solidFill>
              </a:rPr>
              <a:t>Eléctricos</a:t>
            </a:r>
            <a:r>
              <a:rPr lang="en-US" dirty="0" smtClean="0">
                <a:solidFill>
                  <a:schemeClr val="tx1"/>
                </a:solidFill>
              </a:rPr>
              <a:t> - </a:t>
            </a:r>
            <a:r>
              <a:rPr lang="en-US" dirty="0" err="1" smtClean="0">
                <a:solidFill>
                  <a:schemeClr val="tx1"/>
                </a:solidFill>
              </a:rPr>
              <a:t>Herramientas</a:t>
            </a:r>
            <a:endParaRPr lang="en-US" dirty="0" smtClean="0">
              <a:solidFill>
                <a:schemeClr val="tx1"/>
              </a:solidFill>
            </a:endParaRPr>
          </a:p>
        </p:txBody>
      </p:sp>
      <p:sp>
        <p:nvSpPr>
          <p:cNvPr id="36868" name="Rectangle 3"/>
          <p:cNvSpPr>
            <a:spLocks noGrp="1" noChangeArrowheads="1"/>
          </p:cNvSpPr>
          <p:nvPr>
            <p:ph type="body" sz="half" idx="1"/>
          </p:nvPr>
        </p:nvSpPr>
        <p:spPr>
          <a:xfrm>
            <a:off x="1072055" y="1981200"/>
            <a:ext cx="5176345" cy="4114800"/>
          </a:xfrm>
        </p:spPr>
        <p:txBody>
          <a:bodyPr>
            <a:normAutofit/>
          </a:bodyPr>
          <a:lstStyle/>
          <a:p>
            <a:r>
              <a:rPr lang="en-US" sz="2400" dirty="0" err="1" smtClean="0">
                <a:latin typeface="+mj-lt"/>
              </a:rPr>
              <a:t>Inspeccione</a:t>
            </a:r>
            <a:r>
              <a:rPr lang="en-US" sz="2400" dirty="0" smtClean="0">
                <a:latin typeface="+mj-lt"/>
              </a:rPr>
              <a:t> </a:t>
            </a:r>
            <a:r>
              <a:rPr lang="en-US" sz="2400" dirty="0" err="1" smtClean="0">
                <a:latin typeface="+mj-lt"/>
              </a:rPr>
              <a:t>herramientas</a:t>
            </a:r>
            <a:r>
              <a:rPr lang="en-US" sz="2400" dirty="0" smtClean="0">
                <a:latin typeface="+mj-lt"/>
              </a:rPr>
              <a:t> antes de </a:t>
            </a:r>
            <a:r>
              <a:rPr lang="en-US" sz="2400" dirty="0" err="1" smtClean="0">
                <a:latin typeface="+mj-lt"/>
              </a:rPr>
              <a:t>usarlas</a:t>
            </a:r>
            <a:endParaRPr lang="en-US" sz="2400" dirty="0" smtClean="0">
              <a:latin typeface="+mj-lt"/>
            </a:endParaRPr>
          </a:p>
          <a:p>
            <a:r>
              <a:rPr lang="en-US" sz="2400" dirty="0" smtClean="0">
                <a:latin typeface="+mj-lt"/>
              </a:rPr>
              <a:t>Use la </a:t>
            </a:r>
            <a:r>
              <a:rPr lang="en-US" sz="2400" dirty="0" err="1" smtClean="0">
                <a:latin typeface="+mj-lt"/>
              </a:rPr>
              <a:t>herramienta</a:t>
            </a:r>
            <a:r>
              <a:rPr lang="en-US" sz="2400" dirty="0" smtClean="0">
                <a:latin typeface="+mj-lt"/>
              </a:rPr>
              <a:t>  </a:t>
            </a:r>
            <a:r>
              <a:rPr lang="en-US" sz="2400" dirty="0" err="1" smtClean="0">
                <a:latin typeface="+mj-lt"/>
              </a:rPr>
              <a:t>correctamente</a:t>
            </a:r>
            <a:endParaRPr lang="en-US" sz="2400" dirty="0" smtClean="0">
              <a:latin typeface="+mj-lt"/>
            </a:endParaRPr>
          </a:p>
          <a:p>
            <a:r>
              <a:rPr lang="en-US" sz="2400" dirty="0" err="1" smtClean="0">
                <a:latin typeface="+mj-lt"/>
              </a:rPr>
              <a:t>Proteje</a:t>
            </a:r>
            <a:r>
              <a:rPr lang="en-US" sz="2400" dirty="0" smtClean="0">
                <a:latin typeface="+mj-lt"/>
              </a:rPr>
              <a:t> las </a:t>
            </a:r>
            <a:r>
              <a:rPr lang="en-US" sz="2400" dirty="0" err="1" smtClean="0">
                <a:latin typeface="+mj-lt"/>
              </a:rPr>
              <a:t>herramientas</a:t>
            </a:r>
            <a:endParaRPr lang="en-US" sz="2400" dirty="0" smtClean="0">
              <a:latin typeface="+mj-lt"/>
            </a:endParaRPr>
          </a:p>
          <a:p>
            <a:r>
              <a:rPr lang="en-US" sz="2400" dirty="0" smtClean="0">
                <a:latin typeface="+mj-lt"/>
              </a:rPr>
              <a:t>Use </a:t>
            </a:r>
            <a:r>
              <a:rPr lang="en-US" sz="2400" dirty="0" err="1" smtClean="0">
                <a:latin typeface="+mj-lt"/>
              </a:rPr>
              <a:t>herramientas</a:t>
            </a:r>
            <a:r>
              <a:rPr lang="en-US" sz="2400" dirty="0" smtClean="0">
                <a:latin typeface="+mj-lt"/>
              </a:rPr>
              <a:t> de </a:t>
            </a:r>
            <a:r>
              <a:rPr lang="en-US" sz="2400" dirty="0" err="1" smtClean="0">
                <a:latin typeface="+mj-lt"/>
              </a:rPr>
              <a:t>doble</a:t>
            </a:r>
            <a:r>
              <a:rPr lang="en-US" sz="2400" dirty="0" smtClean="0">
                <a:latin typeface="+mj-lt"/>
              </a:rPr>
              <a:t> </a:t>
            </a:r>
            <a:r>
              <a:rPr lang="en-US" sz="2400" dirty="0" err="1" smtClean="0">
                <a:latin typeface="+mj-lt"/>
              </a:rPr>
              <a:t>aislamiento</a:t>
            </a:r>
            <a:r>
              <a:rPr lang="en-US" sz="2400" dirty="0" smtClean="0">
                <a:latin typeface="+mj-lt"/>
              </a:rPr>
              <a:t>.</a:t>
            </a:r>
          </a:p>
        </p:txBody>
      </p:sp>
      <p:sp>
        <p:nvSpPr>
          <p:cNvPr id="3" name="Slide Number Placeholder 2"/>
          <p:cNvSpPr>
            <a:spLocks noGrp="1"/>
          </p:cNvSpPr>
          <p:nvPr>
            <p:ph type="sldNum" sz="quarter" idx="12"/>
          </p:nvPr>
        </p:nvSpPr>
        <p:spPr/>
        <p:txBody>
          <a:bodyPr/>
          <a:lstStyle/>
          <a:p>
            <a:fld id="{1077260A-AC99-4810-999D-ED3BE21201C3}" type="slidenum">
              <a:rPr lang="en-US" smtClean="0"/>
              <a:pPr/>
              <a:t>37</a:t>
            </a:fld>
            <a:endParaRPr lang="en-US"/>
          </a:p>
        </p:txBody>
      </p:sp>
      <p:sp>
        <p:nvSpPr>
          <p:cNvPr id="2" name="TextBox 1"/>
          <p:cNvSpPr txBox="1"/>
          <p:nvPr/>
        </p:nvSpPr>
        <p:spPr>
          <a:xfrm>
            <a:off x="6172200" y="6078685"/>
            <a:ext cx="4495800" cy="381000"/>
          </a:xfrm>
          <a:prstGeom prst="rect">
            <a:avLst/>
          </a:prstGeom>
          <a:noFill/>
        </p:spPr>
        <p:txBody>
          <a:bodyPr wrap="square" rtlCol="0">
            <a:spAutoFit/>
          </a:bodyPr>
          <a:lstStyle/>
          <a:p>
            <a:pPr algn="ctr"/>
            <a:r>
              <a:rPr lang="en-US" dirty="0" err="1" smtClean="0"/>
              <a:t>Cortesía</a:t>
            </a:r>
            <a:r>
              <a:rPr lang="en-US" dirty="0" smtClean="0"/>
              <a:t> de OSHA</a:t>
            </a:r>
            <a:endParaRPr lang="en-US" dirty="0"/>
          </a:p>
        </p:txBody>
      </p:sp>
    </p:spTree>
    <p:extLst>
      <p:ext uri="{BB962C8B-B14F-4D97-AF65-F5344CB8AC3E}">
        <p14:creationId xmlns:p14="http://schemas.microsoft.com/office/powerpoint/2010/main" val="13646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7000" y="5806440"/>
            <a:ext cx="3200400" cy="369332"/>
          </a:xfrm>
          <a:prstGeom prst="rect">
            <a:avLst/>
          </a:prstGeom>
          <a:noFill/>
        </p:spPr>
        <p:txBody>
          <a:bodyPr wrap="square" rtlCol="0">
            <a:spAutoFit/>
          </a:bodyPr>
          <a:lstStyle/>
          <a:p>
            <a:pPr algn="ctr"/>
            <a:r>
              <a:rPr lang="en-US" dirty="0" err="1" smtClean="0"/>
              <a:t>Foto</a:t>
            </a:r>
            <a:r>
              <a:rPr lang="en-US" dirty="0" smtClean="0"/>
              <a:t> </a:t>
            </a:r>
            <a:r>
              <a:rPr lang="en-US" dirty="0" err="1" smtClean="0"/>
              <a:t>Cortesía</a:t>
            </a:r>
            <a:r>
              <a:rPr lang="en-US" dirty="0" smtClean="0"/>
              <a:t> de OSHA</a:t>
            </a:r>
            <a:endParaRPr lang="en-US" dirty="0"/>
          </a:p>
        </p:txBody>
      </p:sp>
      <p:sp>
        <p:nvSpPr>
          <p:cNvPr id="74754" name="Rectangle 2"/>
          <p:cNvSpPr>
            <a:spLocks noGrp="1" noChangeArrowheads="1"/>
          </p:cNvSpPr>
          <p:nvPr>
            <p:ph type="title"/>
          </p:nvPr>
        </p:nvSpPr>
        <p:spPr>
          <a:xfrm>
            <a:off x="1392382" y="457200"/>
            <a:ext cx="9195954" cy="625366"/>
          </a:xfrm>
        </p:spPr>
        <p:txBody>
          <a:bodyPr>
            <a:normAutofit/>
          </a:bodyPr>
          <a:lstStyle/>
          <a:p>
            <a:r>
              <a:rPr lang="en-US" dirty="0" err="1" smtClean="0">
                <a:solidFill>
                  <a:schemeClr val="tx1"/>
                </a:solidFill>
              </a:rPr>
              <a:t>Peligro</a:t>
            </a:r>
            <a:r>
              <a:rPr lang="en-US" dirty="0" smtClean="0">
                <a:solidFill>
                  <a:schemeClr val="tx1"/>
                </a:solidFill>
              </a:rPr>
              <a:t> </a:t>
            </a:r>
            <a:r>
              <a:rPr lang="en-US" dirty="0">
                <a:solidFill>
                  <a:schemeClr val="tx1"/>
                </a:solidFill>
              </a:rPr>
              <a:t>– </a:t>
            </a:r>
            <a:r>
              <a:rPr lang="en-US" dirty="0" smtClean="0">
                <a:solidFill>
                  <a:schemeClr val="tx1"/>
                </a:solidFill>
              </a:rPr>
              <a:t>Tierra </a:t>
            </a:r>
            <a:r>
              <a:rPr lang="en-US" dirty="0" err="1" smtClean="0">
                <a:solidFill>
                  <a:schemeClr val="tx1"/>
                </a:solidFill>
              </a:rPr>
              <a:t>Eléctrica</a:t>
            </a:r>
            <a:r>
              <a:rPr lang="en-US" dirty="0" smtClean="0">
                <a:solidFill>
                  <a:schemeClr val="tx1"/>
                </a:solidFill>
              </a:rPr>
              <a:t> </a:t>
            </a:r>
            <a:r>
              <a:rPr lang="en-US" dirty="0" err="1" smtClean="0">
                <a:solidFill>
                  <a:schemeClr val="tx1"/>
                </a:solidFill>
              </a:rPr>
              <a:t>Incorrecta</a:t>
            </a:r>
            <a:endParaRPr lang="en-US" dirty="0">
              <a:solidFill>
                <a:schemeClr val="tx1"/>
              </a:solidFill>
            </a:endParaRPr>
          </a:p>
        </p:txBody>
      </p:sp>
      <p:sp>
        <p:nvSpPr>
          <p:cNvPr id="74755" name="Rectangle 3"/>
          <p:cNvSpPr>
            <a:spLocks noGrp="1" noChangeArrowheads="1"/>
          </p:cNvSpPr>
          <p:nvPr>
            <p:ph type="body" sz="half" idx="1"/>
          </p:nvPr>
        </p:nvSpPr>
        <p:spPr>
          <a:xfrm>
            <a:off x="1545021" y="1476703"/>
            <a:ext cx="4658710" cy="4038600"/>
          </a:xfrm>
        </p:spPr>
        <p:txBody>
          <a:bodyPr/>
          <a:lstStyle/>
          <a:p>
            <a:pPr>
              <a:lnSpc>
                <a:spcPct val="95000"/>
              </a:lnSpc>
              <a:spcBef>
                <a:spcPct val="40000"/>
              </a:spcBef>
            </a:pPr>
            <a:r>
              <a:rPr lang="en-US" sz="2400" dirty="0" err="1" smtClean="0"/>
              <a:t>Herramientas</a:t>
            </a:r>
            <a:r>
              <a:rPr lang="en-US" sz="2400" dirty="0" smtClean="0"/>
              <a:t> </a:t>
            </a:r>
            <a:r>
              <a:rPr lang="en-US" sz="2400" dirty="0" err="1" smtClean="0"/>
              <a:t>enchufadas</a:t>
            </a:r>
            <a:r>
              <a:rPr lang="en-US" sz="2400" dirty="0" smtClean="0"/>
              <a:t> a </a:t>
            </a:r>
            <a:r>
              <a:rPr lang="en-US" sz="2400" dirty="0" err="1" smtClean="0"/>
              <a:t>circuitos</a:t>
            </a:r>
            <a:r>
              <a:rPr lang="en-US" sz="2400" dirty="0"/>
              <a:t> </a:t>
            </a:r>
            <a:r>
              <a:rPr lang="en-US" sz="2400" dirty="0" err="1" smtClean="0"/>
              <a:t>incorrectamente</a:t>
            </a:r>
            <a:r>
              <a:rPr lang="en-US" sz="2400" dirty="0" smtClean="0"/>
              <a:t> </a:t>
            </a:r>
            <a:r>
              <a:rPr lang="en-US" sz="2400" dirty="0" err="1" smtClean="0"/>
              <a:t>conectados</a:t>
            </a:r>
            <a:r>
              <a:rPr lang="en-US" sz="2400" dirty="0" smtClean="0"/>
              <a:t> a </a:t>
            </a:r>
            <a:r>
              <a:rPr lang="en-US" sz="2400" dirty="0" err="1" smtClean="0"/>
              <a:t>tierra</a:t>
            </a:r>
            <a:r>
              <a:rPr lang="en-US" sz="2400" dirty="0"/>
              <a:t> </a:t>
            </a:r>
            <a:r>
              <a:rPr lang="en-US" sz="2400" dirty="0" err="1" smtClean="0"/>
              <a:t>pueden</a:t>
            </a:r>
            <a:r>
              <a:rPr lang="en-US" sz="2400" dirty="0" smtClean="0"/>
              <a:t> </a:t>
            </a:r>
            <a:r>
              <a:rPr lang="en-US" sz="2400" dirty="0" err="1" smtClean="0"/>
              <a:t>llevar</a:t>
            </a:r>
            <a:r>
              <a:rPr lang="en-US" sz="2400" dirty="0" smtClean="0"/>
              <a:t> </a:t>
            </a:r>
            <a:r>
              <a:rPr lang="en-US" sz="2400" dirty="0" err="1" smtClean="0"/>
              <a:t>corriente</a:t>
            </a:r>
            <a:endParaRPr lang="en-US" sz="2400" dirty="0"/>
          </a:p>
          <a:p>
            <a:pPr>
              <a:lnSpc>
                <a:spcPct val="95000"/>
              </a:lnSpc>
              <a:spcBef>
                <a:spcPct val="40000"/>
              </a:spcBef>
            </a:pPr>
            <a:r>
              <a:rPr lang="en-US" sz="2400" dirty="0" err="1" smtClean="0"/>
              <a:t>Alambre</a:t>
            </a:r>
            <a:r>
              <a:rPr lang="en-US" sz="2400" dirty="0" smtClean="0"/>
              <a:t> o </a:t>
            </a:r>
            <a:r>
              <a:rPr lang="en-US" sz="2400" dirty="0" err="1" smtClean="0"/>
              <a:t>enchufe</a:t>
            </a:r>
            <a:r>
              <a:rPr lang="en-US" sz="2400" dirty="0" smtClean="0"/>
              <a:t> </a:t>
            </a:r>
            <a:r>
              <a:rPr lang="en-US" sz="2400" dirty="0" err="1" smtClean="0"/>
              <a:t>rotos</a:t>
            </a:r>
            <a:r>
              <a:rPr lang="en-US" sz="2400" dirty="0" smtClean="0"/>
              <a:t> </a:t>
            </a:r>
            <a:r>
              <a:rPr lang="en-US" sz="2400" dirty="0" err="1" smtClean="0"/>
              <a:t>en</a:t>
            </a:r>
            <a:r>
              <a:rPr lang="en-US" sz="2400" dirty="0" smtClean="0"/>
              <a:t> cable de </a:t>
            </a:r>
            <a:r>
              <a:rPr lang="en-US" sz="2400" dirty="0" err="1" smtClean="0"/>
              <a:t>extensión</a:t>
            </a:r>
            <a:r>
              <a:rPr lang="en-US" sz="2400" dirty="0" smtClean="0"/>
              <a:t> </a:t>
            </a:r>
            <a:endParaRPr lang="en-US" sz="2400" dirty="0"/>
          </a:p>
          <a:p>
            <a:pPr>
              <a:lnSpc>
                <a:spcPct val="95000"/>
              </a:lnSpc>
              <a:spcBef>
                <a:spcPct val="40000"/>
              </a:spcBef>
            </a:pPr>
            <a:r>
              <a:rPr lang="en-US" sz="2400" dirty="0" smtClean="0"/>
              <a:t>El </a:t>
            </a:r>
            <a:r>
              <a:rPr lang="en-US" sz="2400" dirty="0" err="1" smtClean="0"/>
              <a:t>el</a:t>
            </a:r>
            <a:r>
              <a:rPr lang="en-US" sz="2400" dirty="0" smtClean="0"/>
              <a:t> </a:t>
            </a:r>
            <a:r>
              <a:rPr lang="en-US" sz="2400" dirty="0" err="1" smtClean="0"/>
              <a:t>estándar</a:t>
            </a:r>
            <a:r>
              <a:rPr lang="en-US" sz="2400" dirty="0" smtClean="0"/>
              <a:t> de OSHA que se viola con mas </a:t>
            </a:r>
            <a:r>
              <a:rPr lang="en-US" sz="2400" dirty="0" err="1" smtClean="0"/>
              <a:t>frequencia</a:t>
            </a:r>
            <a:r>
              <a:rPr lang="en-US" sz="2400" dirty="0" smtClean="0"/>
              <a:t> </a:t>
            </a:r>
            <a:endParaRPr lang="en-US" sz="2400" dirty="0"/>
          </a:p>
        </p:txBody>
      </p:sp>
      <p:pic>
        <p:nvPicPr>
          <p:cNvPr id="74757" name="Picture 5" descr="Slide44"/>
          <p:cNvPicPr>
            <a:picLocks noGrp="1" noChangeAspect="1" noChangeArrowheads="1"/>
          </p:cNvPicPr>
          <p:nvPr>
            <p:ph type="chart" sz="half" idx="2"/>
          </p:nvPr>
        </p:nvPicPr>
        <p:blipFill>
          <a:blip r:embed="rId3" cstate="email">
            <a:extLst>
              <a:ext uri="{28A0092B-C50C-407E-A947-70E740481C1C}">
                <a14:useLocalDpi xmlns:a14="http://schemas.microsoft.com/office/drawing/2010/main" val="0"/>
              </a:ext>
            </a:extLst>
          </a:blip>
          <a:srcRect/>
          <a:stretch>
            <a:fillRect/>
          </a:stretch>
        </p:blipFill>
        <p:spPr>
          <a:xfrm>
            <a:off x="6477000" y="1295400"/>
            <a:ext cx="3200400" cy="2209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Slide Number Placeholder 6"/>
          <p:cNvSpPr>
            <a:spLocks noGrp="1"/>
          </p:cNvSpPr>
          <p:nvPr>
            <p:ph type="sldNum" sz="quarter" idx="12"/>
          </p:nvPr>
        </p:nvSpPr>
        <p:spPr/>
        <p:txBody>
          <a:bodyPr/>
          <a:lstStyle/>
          <a:p>
            <a:fld id="{2D11E2C7-5294-41C5-8F51-C3146C00B6E3}" type="slidenum">
              <a:rPr lang="en-US"/>
              <a:pPr/>
              <a:t>38</a:t>
            </a:fld>
            <a:endParaRPr lang="en-US"/>
          </a:p>
        </p:txBody>
      </p:sp>
      <p:pic>
        <p:nvPicPr>
          <p:cNvPr id="74758" name="Picture 6" descr="missingp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505200"/>
            <a:ext cx="32004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36506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602673" y="228600"/>
            <a:ext cx="11097491" cy="1620982"/>
          </a:xfrm>
        </p:spPr>
        <p:txBody>
          <a:bodyPr>
            <a:normAutofit/>
          </a:bodyPr>
          <a:lstStyle/>
          <a:p>
            <a:r>
              <a:rPr lang="en-US" dirty="0"/>
              <a:t>Control </a:t>
            </a:r>
            <a:r>
              <a:rPr lang="en-US" dirty="0" smtClean="0"/>
              <a:t>– </a:t>
            </a:r>
            <a:r>
              <a:rPr lang="es-ES" dirty="0" smtClean="0"/>
              <a:t>Programa </a:t>
            </a:r>
            <a:r>
              <a:rPr lang="es-ES" dirty="0"/>
              <a:t>de </a:t>
            </a:r>
            <a:r>
              <a:rPr lang="es-ES" dirty="0" smtClean="0"/>
              <a:t>Conductor </a:t>
            </a:r>
            <a:r>
              <a:rPr lang="es-ES" dirty="0"/>
              <a:t>a </a:t>
            </a:r>
            <a:r>
              <a:rPr lang="es-ES" dirty="0" smtClean="0"/>
              <a:t>Tierra </a:t>
            </a:r>
            <a:r>
              <a:rPr lang="es-ES" dirty="0"/>
              <a:t>de </a:t>
            </a:r>
            <a:r>
              <a:rPr lang="es-ES" dirty="0" smtClean="0"/>
              <a:t>Equipo </a:t>
            </a:r>
            <a:r>
              <a:rPr lang="es-ES" dirty="0"/>
              <a:t>A</a:t>
            </a:r>
            <a:r>
              <a:rPr lang="es-ES" dirty="0" smtClean="0"/>
              <a:t>segurado</a:t>
            </a:r>
            <a:endParaRPr lang="en-US" dirty="0"/>
          </a:p>
        </p:txBody>
      </p:sp>
      <p:sp>
        <p:nvSpPr>
          <p:cNvPr id="147459" name="Rectangle 3"/>
          <p:cNvSpPr>
            <a:spLocks noGrp="1" noChangeArrowheads="1"/>
          </p:cNvSpPr>
          <p:nvPr>
            <p:ph idx="1"/>
          </p:nvPr>
        </p:nvSpPr>
        <p:spPr>
          <a:xfrm>
            <a:off x="1629104" y="2130972"/>
            <a:ext cx="9112468" cy="4343399"/>
          </a:xfrm>
        </p:spPr>
        <p:txBody>
          <a:bodyPr>
            <a:noAutofit/>
          </a:bodyPr>
          <a:lstStyle/>
          <a:p>
            <a:pPr>
              <a:lnSpc>
                <a:spcPct val="90000"/>
              </a:lnSpc>
              <a:buFontTx/>
              <a:buNone/>
            </a:pPr>
            <a:r>
              <a:rPr lang="en-US" sz="2400" dirty="0" smtClean="0"/>
              <a:t>El </a:t>
            </a:r>
            <a:r>
              <a:rPr lang="en-US" sz="2400" dirty="0" err="1"/>
              <a:t>p</a:t>
            </a:r>
            <a:r>
              <a:rPr lang="en-US" sz="2400" dirty="0" err="1" smtClean="0"/>
              <a:t>rograma</a:t>
            </a:r>
            <a:r>
              <a:rPr lang="en-US" sz="2400" dirty="0" smtClean="0"/>
              <a:t> </a:t>
            </a:r>
            <a:r>
              <a:rPr lang="en-US" sz="2400" dirty="0" err="1" smtClean="0"/>
              <a:t>debe</a:t>
            </a:r>
            <a:r>
              <a:rPr lang="en-US" sz="2400" dirty="0" smtClean="0"/>
              <a:t> de </a:t>
            </a:r>
            <a:r>
              <a:rPr lang="en-US" sz="2400" dirty="0" err="1" smtClean="0"/>
              <a:t>incluir</a:t>
            </a:r>
            <a:r>
              <a:rPr lang="en-US" sz="2400" dirty="0" smtClean="0"/>
              <a:t>:</a:t>
            </a:r>
            <a:endParaRPr lang="en-US" sz="2400" dirty="0"/>
          </a:p>
          <a:p>
            <a:pPr lvl="1">
              <a:lnSpc>
                <a:spcPct val="90000"/>
              </a:lnSpc>
              <a:buFontTx/>
              <a:buChar char="•"/>
            </a:pPr>
            <a:r>
              <a:rPr lang="es-ES" sz="2400" dirty="0" smtClean="0"/>
              <a:t>Todos los juegos de cables</a:t>
            </a:r>
            <a:endParaRPr lang="en-US" sz="2400" dirty="0"/>
          </a:p>
          <a:p>
            <a:pPr lvl="1">
              <a:lnSpc>
                <a:spcPct val="90000"/>
              </a:lnSpc>
              <a:buFontTx/>
              <a:buChar char="•"/>
            </a:pPr>
            <a:r>
              <a:rPr lang="en-US" sz="2400" dirty="0" err="1" smtClean="0"/>
              <a:t>Receptáculos</a:t>
            </a:r>
            <a:r>
              <a:rPr lang="en-US" sz="2400" dirty="0" smtClean="0"/>
              <a:t> que no son parte de un </a:t>
            </a:r>
            <a:r>
              <a:rPr lang="en-US" sz="2400" dirty="0" err="1" smtClean="0"/>
              <a:t>edificio</a:t>
            </a:r>
            <a:r>
              <a:rPr lang="en-US" sz="2400" dirty="0" smtClean="0"/>
              <a:t> o </a:t>
            </a:r>
            <a:r>
              <a:rPr lang="en-US" sz="2400" dirty="0" err="1" smtClean="0"/>
              <a:t>estructura</a:t>
            </a:r>
            <a:endParaRPr lang="en-US" sz="2400" dirty="0"/>
          </a:p>
          <a:p>
            <a:pPr lvl="1">
              <a:lnSpc>
                <a:spcPct val="90000"/>
              </a:lnSpc>
              <a:buFontTx/>
              <a:buChar char="•"/>
            </a:pPr>
            <a:r>
              <a:rPr lang="es-ES" sz="2400" dirty="0" smtClean="0"/>
              <a:t>Equipo conectado por enchufe o cable</a:t>
            </a:r>
            <a:endParaRPr lang="en-US" sz="2400" dirty="0"/>
          </a:p>
          <a:p>
            <a:pPr>
              <a:lnSpc>
                <a:spcPct val="90000"/>
              </a:lnSpc>
              <a:buFontTx/>
              <a:buNone/>
            </a:pPr>
            <a:endParaRPr lang="en-US" sz="2400" dirty="0"/>
          </a:p>
          <a:p>
            <a:pPr>
              <a:lnSpc>
                <a:spcPct val="90000"/>
              </a:lnSpc>
              <a:buFontTx/>
              <a:buNone/>
            </a:pPr>
            <a:r>
              <a:rPr lang="en-US" sz="2400" dirty="0" err="1" smtClean="0"/>
              <a:t>Requisitos</a:t>
            </a:r>
            <a:r>
              <a:rPr lang="en-US" sz="2400" dirty="0" smtClean="0"/>
              <a:t> de </a:t>
            </a:r>
            <a:r>
              <a:rPr lang="en-US" sz="2400" dirty="0" err="1" smtClean="0"/>
              <a:t>programa</a:t>
            </a:r>
            <a:r>
              <a:rPr lang="en-US" sz="2400" dirty="0" smtClean="0"/>
              <a:t> se </a:t>
            </a:r>
            <a:r>
              <a:rPr lang="en-US" sz="2400" dirty="0" err="1" smtClean="0"/>
              <a:t>incluyen</a:t>
            </a:r>
            <a:r>
              <a:rPr lang="en-US" sz="2400" dirty="0" smtClean="0"/>
              <a:t>:</a:t>
            </a:r>
            <a:endParaRPr lang="en-US" sz="2400" dirty="0"/>
          </a:p>
          <a:p>
            <a:pPr lvl="1">
              <a:lnSpc>
                <a:spcPct val="90000"/>
              </a:lnSpc>
              <a:buFontTx/>
              <a:buChar char="•"/>
            </a:pPr>
            <a:r>
              <a:rPr lang="en-US" sz="2400" dirty="0" err="1" smtClean="0"/>
              <a:t>Procedimientos</a:t>
            </a:r>
            <a:r>
              <a:rPr lang="en-US" sz="2400" dirty="0" smtClean="0"/>
              <a:t> </a:t>
            </a:r>
            <a:r>
              <a:rPr lang="en-US" sz="2400" dirty="0" err="1" smtClean="0"/>
              <a:t>específicos</a:t>
            </a:r>
            <a:r>
              <a:rPr lang="en-US" sz="2400" dirty="0" smtClean="0"/>
              <a:t>  </a:t>
            </a:r>
            <a:r>
              <a:rPr lang="en-US" sz="2400" dirty="0" err="1" smtClean="0"/>
              <a:t>adoptados</a:t>
            </a:r>
            <a:r>
              <a:rPr lang="en-US" sz="2400" dirty="0" smtClean="0"/>
              <a:t> para el </a:t>
            </a:r>
            <a:r>
              <a:rPr lang="en-US" sz="2400" dirty="0" err="1" smtClean="0"/>
              <a:t>empleado</a:t>
            </a:r>
            <a:endParaRPr lang="en-US" sz="2400" dirty="0"/>
          </a:p>
          <a:p>
            <a:pPr lvl="1">
              <a:lnSpc>
                <a:spcPct val="90000"/>
              </a:lnSpc>
              <a:buFontTx/>
              <a:buChar char="•"/>
            </a:pPr>
            <a:r>
              <a:rPr lang="en-US" sz="2400" dirty="0" smtClean="0"/>
              <a:t>Persona </a:t>
            </a:r>
            <a:r>
              <a:rPr lang="en-US" sz="2400" dirty="0" err="1" smtClean="0"/>
              <a:t>competente</a:t>
            </a:r>
            <a:r>
              <a:rPr lang="en-US" sz="2400" dirty="0" smtClean="0"/>
              <a:t> para </a:t>
            </a:r>
            <a:r>
              <a:rPr lang="en-US" sz="2400" dirty="0" err="1" smtClean="0"/>
              <a:t>implementar</a:t>
            </a:r>
            <a:r>
              <a:rPr lang="en-US" sz="2400" dirty="0" smtClean="0"/>
              <a:t> el </a:t>
            </a:r>
            <a:r>
              <a:rPr lang="en-US" sz="2400" dirty="0" err="1" smtClean="0"/>
              <a:t>programa</a:t>
            </a:r>
            <a:endParaRPr lang="en-US" sz="2400" dirty="0"/>
          </a:p>
          <a:p>
            <a:pPr lvl="1">
              <a:lnSpc>
                <a:spcPct val="90000"/>
              </a:lnSpc>
              <a:buFontTx/>
              <a:buChar char="•"/>
            </a:pPr>
            <a:r>
              <a:rPr lang="es-ES" sz="2400" dirty="0" smtClean="0"/>
              <a:t>Inspección visual de equipos conectados por cable y enchufe por indicaciones de daño.</a:t>
            </a:r>
            <a:endParaRPr lang="en-US" sz="2400" dirty="0"/>
          </a:p>
        </p:txBody>
      </p:sp>
      <p:sp>
        <p:nvSpPr>
          <p:cNvPr id="6" name="Slide Number Placeholder 5"/>
          <p:cNvSpPr>
            <a:spLocks noGrp="1"/>
          </p:cNvSpPr>
          <p:nvPr>
            <p:ph type="sldNum" sz="quarter" idx="12"/>
          </p:nvPr>
        </p:nvSpPr>
        <p:spPr/>
        <p:txBody>
          <a:bodyPr/>
          <a:lstStyle/>
          <a:p>
            <a:fld id="{3AA85E29-22E6-40CE-BCF8-9301896787B3}" type="slidenum">
              <a:rPr lang="en-US"/>
              <a:pPr/>
              <a:t>39</a:t>
            </a:fld>
            <a:endParaRPr lang="en-US"/>
          </a:p>
        </p:txBody>
      </p:sp>
    </p:spTree>
    <p:extLst>
      <p:ext uri="{BB962C8B-B14F-4D97-AF65-F5344CB8AC3E}">
        <p14:creationId xmlns:p14="http://schemas.microsoft.com/office/powerpoint/2010/main" val="2788913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normAutofit/>
          </a:bodyPr>
          <a:lstStyle/>
          <a:p>
            <a:pPr algn="ctr">
              <a:defRPr/>
            </a:pPr>
            <a:r>
              <a:rPr lang="es-ES" dirty="0" smtClean="0"/>
              <a:t>Derechos y Responsabilidades del Empleado</a:t>
            </a:r>
            <a:endParaRPr lang="en-US" dirty="0">
              <a:solidFill>
                <a:schemeClr val="accent1">
                  <a:satMod val="150000"/>
                </a:schemeClr>
              </a:solidFill>
            </a:endParaRPr>
          </a:p>
        </p:txBody>
      </p:sp>
      <p:sp>
        <p:nvSpPr>
          <p:cNvPr id="6" name="Content Placeholder 1"/>
          <p:cNvSpPr>
            <a:spLocks noGrp="1"/>
          </p:cNvSpPr>
          <p:nvPr>
            <p:ph idx="1"/>
          </p:nvPr>
        </p:nvSpPr>
        <p:spPr/>
        <p:txBody>
          <a:bodyPr>
            <a:normAutofit/>
          </a:bodyPr>
          <a:lstStyle/>
          <a:p>
            <a:pPr eaLnBrk="1" hangingPunct="1"/>
            <a:r>
              <a:rPr lang="en-US" sz="2400" dirty="0" smtClean="0"/>
              <a:t>Usted tiene el derecho a:</a:t>
            </a:r>
          </a:p>
          <a:p>
            <a:pPr eaLnBrk="1" hangingPunct="1">
              <a:buFont typeface="Wingdings 3" pitchFamily="18" charset="2"/>
              <a:buNone/>
            </a:pPr>
            <a:endParaRPr lang="en-US" sz="2400" dirty="0" smtClean="0"/>
          </a:p>
          <a:p>
            <a:pPr lvl="1" eaLnBrk="1" hangingPunct="1"/>
            <a:r>
              <a:rPr lang="en-US" sz="2400" dirty="0" smtClean="0"/>
              <a:t>Un </a:t>
            </a:r>
            <a:r>
              <a:rPr lang="en-US" sz="2400" dirty="0" err="1" smtClean="0"/>
              <a:t>sitio</a:t>
            </a:r>
            <a:r>
              <a:rPr lang="en-US" sz="2400" dirty="0" smtClean="0"/>
              <a:t> de </a:t>
            </a:r>
            <a:r>
              <a:rPr lang="en-US" sz="2400" dirty="0" err="1" smtClean="0"/>
              <a:t>trabajo</a:t>
            </a:r>
            <a:r>
              <a:rPr lang="en-US" sz="2400" dirty="0" smtClean="0"/>
              <a:t> </a:t>
            </a:r>
            <a:r>
              <a:rPr lang="en-US" sz="2400" dirty="0" err="1" smtClean="0"/>
              <a:t>seguro</a:t>
            </a:r>
            <a:r>
              <a:rPr lang="en-US" sz="2400" dirty="0" smtClean="0"/>
              <a:t> y </a:t>
            </a:r>
            <a:r>
              <a:rPr lang="en-US" sz="2400" dirty="0" err="1" smtClean="0"/>
              <a:t>sano</a:t>
            </a:r>
            <a:r>
              <a:rPr lang="en-US" sz="2400" dirty="0" smtClean="0"/>
              <a:t>  </a:t>
            </a:r>
            <a:endParaRPr lang="en-US" sz="2400" b="1" dirty="0"/>
          </a:p>
          <a:p>
            <a:pPr lvl="1" eaLnBrk="1" hangingPunct="1"/>
            <a:r>
              <a:rPr lang="es-ES" sz="2400" dirty="0" smtClean="0"/>
              <a:t>Conocer sobres peligros de las sustancias químicas</a:t>
            </a:r>
            <a:endParaRPr lang="en-US" sz="2400" b="1" dirty="0"/>
          </a:p>
          <a:p>
            <a:pPr lvl="1" eaLnBrk="1" hangingPunct="1"/>
            <a:r>
              <a:rPr lang="en-US" sz="2400" dirty="0" err="1" smtClean="0"/>
              <a:t>Obtener</a:t>
            </a:r>
            <a:r>
              <a:rPr lang="en-US" sz="2400" dirty="0" smtClean="0"/>
              <a:t> </a:t>
            </a:r>
            <a:r>
              <a:rPr lang="en-US" sz="2400" dirty="0" err="1" smtClean="0"/>
              <a:t>datos</a:t>
            </a:r>
            <a:r>
              <a:rPr lang="en-US" sz="2400" dirty="0" smtClean="0"/>
              <a:t> </a:t>
            </a:r>
            <a:r>
              <a:rPr lang="en-US" sz="2400" dirty="0" err="1" smtClean="0"/>
              <a:t>sobre</a:t>
            </a:r>
            <a:r>
              <a:rPr lang="en-US" sz="2400" dirty="0" smtClean="0"/>
              <a:t> </a:t>
            </a:r>
            <a:r>
              <a:rPr lang="en-US" sz="2400" dirty="0" err="1" smtClean="0"/>
              <a:t>lesiones</a:t>
            </a:r>
            <a:r>
              <a:rPr lang="en-US" sz="2400" dirty="0" smtClean="0"/>
              <a:t> y </a:t>
            </a:r>
            <a:r>
              <a:rPr lang="en-US" sz="2400" dirty="0" err="1" smtClean="0"/>
              <a:t>enfermedades</a:t>
            </a:r>
            <a:r>
              <a:rPr lang="en-US" sz="2400" dirty="0" smtClean="0"/>
              <a:t> </a:t>
            </a:r>
            <a:r>
              <a:rPr lang="en-US" sz="2400" dirty="0" err="1" smtClean="0"/>
              <a:t>en</a:t>
            </a:r>
            <a:r>
              <a:rPr lang="en-US" sz="2400" dirty="0" smtClean="0"/>
              <a:t> el </a:t>
            </a:r>
            <a:r>
              <a:rPr lang="en-US" sz="2400" dirty="0" err="1" smtClean="0"/>
              <a:t>lugar</a:t>
            </a:r>
            <a:r>
              <a:rPr lang="en-US" sz="2400" dirty="0" smtClean="0"/>
              <a:t> de </a:t>
            </a:r>
            <a:r>
              <a:rPr lang="en-US" sz="2400" dirty="0" err="1" smtClean="0"/>
              <a:t>trabajo</a:t>
            </a:r>
            <a:r>
              <a:rPr lang="en-US" sz="2400" dirty="0" smtClean="0"/>
              <a:t> </a:t>
            </a:r>
            <a:endParaRPr lang="en-US" sz="2400" b="1" dirty="0"/>
          </a:p>
          <a:p>
            <a:pPr lvl="1" eaLnBrk="1" hangingPunct="1"/>
            <a:r>
              <a:rPr lang="en-US" sz="2400" dirty="0" err="1" smtClean="0"/>
              <a:t>Radicar</a:t>
            </a:r>
            <a:r>
              <a:rPr lang="en-US" sz="2400" dirty="0" smtClean="0"/>
              <a:t> </a:t>
            </a:r>
            <a:r>
              <a:rPr lang="en-US" sz="2400" dirty="0" err="1" smtClean="0"/>
              <a:t>una</a:t>
            </a:r>
            <a:r>
              <a:rPr lang="en-US" sz="2400" dirty="0" smtClean="0"/>
              <a:t> </a:t>
            </a:r>
            <a:r>
              <a:rPr lang="en-US" sz="2400" dirty="0" err="1" smtClean="0"/>
              <a:t>queja</a:t>
            </a:r>
            <a:r>
              <a:rPr lang="en-US" sz="2400" dirty="0" smtClean="0"/>
              <a:t> o </a:t>
            </a:r>
            <a:r>
              <a:rPr lang="en-US" sz="2400" dirty="0" err="1" smtClean="0"/>
              <a:t>pedir</a:t>
            </a:r>
            <a:r>
              <a:rPr lang="en-US" sz="2400" dirty="0" smtClean="0"/>
              <a:t> </a:t>
            </a:r>
            <a:r>
              <a:rPr lang="en-US" sz="2400" dirty="0" err="1" smtClean="0"/>
              <a:t>una</a:t>
            </a:r>
            <a:r>
              <a:rPr lang="en-US" sz="2400" dirty="0" smtClean="0"/>
              <a:t> </a:t>
            </a:r>
            <a:r>
              <a:rPr lang="en-US" sz="2400" dirty="0" err="1" smtClean="0"/>
              <a:t>corección</a:t>
            </a:r>
            <a:r>
              <a:rPr lang="en-US" sz="2400" dirty="0" smtClean="0"/>
              <a:t> de </a:t>
            </a:r>
            <a:r>
              <a:rPr lang="en-US" sz="2400" dirty="0" err="1" smtClean="0"/>
              <a:t>riesgo</a:t>
            </a:r>
            <a:r>
              <a:rPr lang="en-US" sz="2400" dirty="0" smtClean="0"/>
              <a:t> al </a:t>
            </a:r>
            <a:r>
              <a:rPr lang="en-US" sz="2400" dirty="0" err="1" smtClean="0"/>
              <a:t>empleador</a:t>
            </a:r>
            <a:r>
              <a:rPr lang="en-US" sz="2400" dirty="0" smtClean="0"/>
              <a:t>. </a:t>
            </a:r>
            <a:endParaRPr lang="en-US" sz="2400" b="1" dirty="0"/>
          </a:p>
          <a:p>
            <a:pPr eaLnBrk="1" hangingPunct="1"/>
            <a:endParaRPr lang="en-US" sz="2400" dirty="0" smtClean="0"/>
          </a:p>
        </p:txBody>
      </p:sp>
      <p:sp>
        <p:nvSpPr>
          <p:cNvPr id="4" name="Slide Number Placeholder 3"/>
          <p:cNvSpPr>
            <a:spLocks noGrp="1"/>
          </p:cNvSpPr>
          <p:nvPr>
            <p:ph type="sldNum" sz="quarter" idx="12"/>
          </p:nvPr>
        </p:nvSpPr>
        <p:spPr/>
        <p:txBody>
          <a:bodyPr/>
          <a:lstStyle/>
          <a:p>
            <a:fld id="{03AE46D5-F5C2-466A-A152-8CD799C5A496}" type="slidenum">
              <a:rPr lang="en-US" smtClean="0"/>
              <a:t>4</a:t>
            </a:fld>
            <a:endParaRPr lang="en-US"/>
          </a:p>
        </p:txBody>
      </p:sp>
    </p:spTree>
    <p:extLst>
      <p:ext uri="{BB962C8B-B14F-4D97-AF65-F5344CB8AC3E}">
        <p14:creationId xmlns:p14="http://schemas.microsoft.com/office/powerpoint/2010/main" val="39277801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74979" y="5696870"/>
            <a:ext cx="4114800" cy="369332"/>
          </a:xfrm>
          <a:prstGeom prst="rect">
            <a:avLst/>
          </a:prstGeom>
          <a:noFill/>
        </p:spPr>
        <p:txBody>
          <a:bodyPr wrap="square" rtlCol="0">
            <a:spAutoFit/>
          </a:bodyPr>
          <a:lstStyle/>
          <a:p>
            <a:pPr algn="ctr"/>
            <a:r>
              <a:rPr lang="en-US" dirty="0" err="1" smtClean="0"/>
              <a:t>Cortesía</a:t>
            </a:r>
            <a:r>
              <a:rPr lang="en-US" dirty="0" smtClean="0"/>
              <a:t> de OSHA</a:t>
            </a:r>
            <a:endParaRPr lang="en-US" dirty="0"/>
          </a:p>
        </p:txBody>
      </p:sp>
      <p:sp>
        <p:nvSpPr>
          <p:cNvPr id="119810" name="Rectangle 2"/>
          <p:cNvSpPr>
            <a:spLocks noGrp="1" noChangeArrowheads="1"/>
          </p:cNvSpPr>
          <p:nvPr>
            <p:ph type="title"/>
          </p:nvPr>
        </p:nvSpPr>
        <p:spPr>
          <a:xfrm>
            <a:off x="2209800" y="620110"/>
            <a:ext cx="7772400" cy="578069"/>
          </a:xfrm>
        </p:spPr>
        <p:txBody>
          <a:bodyPr/>
          <a:lstStyle/>
          <a:p>
            <a:pPr algn="ctr"/>
            <a:r>
              <a:rPr lang="en-US" dirty="0" err="1" smtClean="0"/>
              <a:t>Peligro</a:t>
            </a:r>
            <a:r>
              <a:rPr lang="en-US" dirty="0" smtClean="0"/>
              <a:t> </a:t>
            </a:r>
            <a:r>
              <a:rPr lang="en-US" dirty="0"/>
              <a:t>– </a:t>
            </a:r>
            <a:r>
              <a:rPr lang="en-US" dirty="0" err="1" smtClean="0"/>
              <a:t>Circuitos</a:t>
            </a:r>
            <a:r>
              <a:rPr lang="en-US" dirty="0" smtClean="0"/>
              <a:t> </a:t>
            </a:r>
            <a:r>
              <a:rPr lang="en-US" dirty="0" err="1" smtClean="0"/>
              <a:t>Sobrecargados</a:t>
            </a:r>
            <a:endParaRPr lang="en-US" dirty="0"/>
          </a:p>
        </p:txBody>
      </p:sp>
      <p:sp>
        <p:nvSpPr>
          <p:cNvPr id="119811" name="Rectangle 3"/>
          <p:cNvSpPr>
            <a:spLocks noGrp="1" noChangeArrowheads="1"/>
          </p:cNvSpPr>
          <p:nvPr>
            <p:ph idx="1"/>
          </p:nvPr>
        </p:nvSpPr>
        <p:spPr>
          <a:xfrm>
            <a:off x="893379" y="1447800"/>
            <a:ext cx="4897821" cy="4648200"/>
          </a:xfrm>
        </p:spPr>
        <p:txBody>
          <a:bodyPr/>
          <a:lstStyle/>
          <a:p>
            <a:pPr>
              <a:lnSpc>
                <a:spcPct val="90000"/>
              </a:lnSpc>
              <a:buFontTx/>
              <a:buNone/>
            </a:pPr>
            <a:r>
              <a:rPr lang="en-US" sz="2400" dirty="0" smtClean="0"/>
              <a:t>Los </a:t>
            </a:r>
            <a:r>
              <a:rPr lang="en-US" sz="2400" dirty="0" err="1" smtClean="0"/>
              <a:t>peligros</a:t>
            </a:r>
            <a:r>
              <a:rPr lang="en-US" sz="2400" dirty="0" smtClean="0"/>
              <a:t> </a:t>
            </a:r>
            <a:r>
              <a:rPr lang="en-US" sz="2400" dirty="0" err="1" smtClean="0"/>
              <a:t>queden</a:t>
            </a:r>
            <a:r>
              <a:rPr lang="en-US" sz="2400" dirty="0" smtClean="0"/>
              <a:t> </a:t>
            </a:r>
            <a:r>
              <a:rPr lang="en-US" sz="2400" dirty="0" err="1" smtClean="0"/>
              <a:t>resultar</a:t>
            </a:r>
            <a:r>
              <a:rPr lang="en-US" sz="2400" dirty="0" smtClean="0"/>
              <a:t> de:</a:t>
            </a:r>
            <a:endParaRPr lang="en-US" sz="2400" dirty="0"/>
          </a:p>
          <a:p>
            <a:pPr>
              <a:lnSpc>
                <a:spcPct val="90000"/>
              </a:lnSpc>
            </a:pPr>
            <a:r>
              <a:rPr lang="en-US" sz="2000" dirty="0" err="1" smtClean="0"/>
              <a:t>Demasiados</a:t>
            </a:r>
            <a:r>
              <a:rPr lang="en-US" sz="2000" dirty="0" smtClean="0"/>
              <a:t> </a:t>
            </a:r>
            <a:r>
              <a:rPr lang="en-US" sz="2000" dirty="0" err="1" smtClean="0"/>
              <a:t>aparatos</a:t>
            </a:r>
            <a:r>
              <a:rPr lang="en-US" sz="2000" dirty="0" smtClean="0"/>
              <a:t> </a:t>
            </a:r>
            <a:r>
              <a:rPr lang="en-US" sz="2000" dirty="0" err="1" smtClean="0"/>
              <a:t>enchufados</a:t>
            </a:r>
            <a:r>
              <a:rPr lang="en-US" sz="2000" dirty="0" smtClean="0"/>
              <a:t> al </a:t>
            </a:r>
            <a:r>
              <a:rPr lang="en-US" sz="2000" dirty="0" err="1" smtClean="0"/>
              <a:t>circuito</a:t>
            </a:r>
            <a:r>
              <a:rPr lang="en-US" sz="2000" dirty="0" smtClean="0"/>
              <a:t> , </a:t>
            </a:r>
            <a:r>
              <a:rPr lang="en-US" sz="2000" dirty="0" err="1" smtClean="0"/>
              <a:t>causando</a:t>
            </a:r>
            <a:r>
              <a:rPr lang="en-US" sz="2000" dirty="0" smtClean="0"/>
              <a:t> la </a:t>
            </a:r>
            <a:r>
              <a:rPr lang="en-US" sz="2000" dirty="0" err="1" smtClean="0"/>
              <a:t>calefacción</a:t>
            </a:r>
            <a:r>
              <a:rPr lang="en-US" sz="2000" dirty="0" smtClean="0"/>
              <a:t> de </a:t>
            </a:r>
            <a:r>
              <a:rPr lang="en-US" sz="2000" dirty="0" err="1" smtClean="0"/>
              <a:t>los</a:t>
            </a:r>
            <a:r>
              <a:rPr lang="en-US" sz="2000" dirty="0" smtClean="0"/>
              <a:t> </a:t>
            </a:r>
            <a:r>
              <a:rPr lang="en-US" sz="2000" dirty="0" err="1" smtClean="0"/>
              <a:t>alambres</a:t>
            </a:r>
            <a:r>
              <a:rPr lang="en-US" sz="2000" dirty="0" smtClean="0"/>
              <a:t> y el </a:t>
            </a:r>
            <a:r>
              <a:rPr lang="en-US" sz="2000" dirty="0" err="1" smtClean="0"/>
              <a:t>riesgo</a:t>
            </a:r>
            <a:r>
              <a:rPr lang="en-US" sz="2000" dirty="0" smtClean="0"/>
              <a:t> de </a:t>
            </a:r>
            <a:r>
              <a:rPr lang="en-US" sz="2000" dirty="0" err="1" smtClean="0"/>
              <a:t>fuego</a:t>
            </a:r>
            <a:endParaRPr lang="en-US" sz="2000" dirty="0"/>
          </a:p>
          <a:p>
            <a:pPr>
              <a:lnSpc>
                <a:spcPct val="90000"/>
              </a:lnSpc>
            </a:pPr>
            <a:r>
              <a:rPr lang="en-US" sz="2000" dirty="0" err="1" smtClean="0"/>
              <a:t>Herramientas</a:t>
            </a:r>
            <a:r>
              <a:rPr lang="en-US" sz="2000" dirty="0" smtClean="0"/>
              <a:t> </a:t>
            </a:r>
            <a:r>
              <a:rPr lang="en-US" sz="2000" dirty="0" err="1" smtClean="0"/>
              <a:t>dañadas</a:t>
            </a:r>
            <a:r>
              <a:rPr lang="en-US" sz="2000" dirty="0" smtClean="0"/>
              <a:t> </a:t>
            </a:r>
            <a:r>
              <a:rPr lang="en-US" sz="2000" dirty="0" err="1" smtClean="0"/>
              <a:t>por</a:t>
            </a:r>
            <a:r>
              <a:rPr lang="en-US" sz="2000" dirty="0" smtClean="0"/>
              <a:t> </a:t>
            </a:r>
            <a:r>
              <a:rPr lang="en-US" sz="2000" dirty="0" err="1" smtClean="0"/>
              <a:t>haber</a:t>
            </a:r>
            <a:r>
              <a:rPr lang="en-US" sz="2000" dirty="0"/>
              <a:t> </a:t>
            </a:r>
            <a:r>
              <a:rPr lang="en-US" sz="2000" dirty="0" err="1" smtClean="0"/>
              <a:t>tenido</a:t>
            </a:r>
            <a:r>
              <a:rPr lang="en-US" sz="2000" dirty="0" smtClean="0"/>
              <a:t> </a:t>
            </a:r>
            <a:r>
              <a:rPr lang="en-US" sz="2000" dirty="0" err="1" smtClean="0"/>
              <a:t>demasiado</a:t>
            </a:r>
            <a:r>
              <a:rPr lang="en-US" sz="2000" dirty="0" smtClean="0"/>
              <a:t> </a:t>
            </a:r>
            <a:r>
              <a:rPr lang="en-US" sz="2000" dirty="0" err="1" smtClean="0"/>
              <a:t>calor</a:t>
            </a:r>
            <a:endParaRPr lang="en-US" sz="2000" dirty="0" smtClean="0"/>
          </a:p>
          <a:p>
            <a:pPr>
              <a:lnSpc>
                <a:spcPct val="90000"/>
              </a:lnSpc>
            </a:pPr>
            <a:r>
              <a:rPr lang="en-US" sz="2000" dirty="0" err="1" smtClean="0"/>
              <a:t>Falta</a:t>
            </a:r>
            <a:r>
              <a:rPr lang="en-US" sz="2000" dirty="0" smtClean="0"/>
              <a:t> de </a:t>
            </a:r>
            <a:r>
              <a:rPr lang="en-US" sz="2000" dirty="0" err="1" smtClean="0"/>
              <a:t>protección</a:t>
            </a:r>
            <a:r>
              <a:rPr lang="en-US" sz="2000" dirty="0" smtClean="0"/>
              <a:t> de </a:t>
            </a:r>
            <a:r>
              <a:rPr lang="en-US" sz="2000" dirty="0" err="1" smtClean="0"/>
              <a:t>sobrecarga</a:t>
            </a:r>
            <a:endParaRPr lang="en-US" sz="2000" dirty="0"/>
          </a:p>
          <a:p>
            <a:pPr>
              <a:lnSpc>
                <a:spcPct val="90000"/>
              </a:lnSpc>
            </a:pPr>
            <a:r>
              <a:rPr lang="en-US" sz="2000" dirty="0" err="1" smtClean="0"/>
              <a:t>Aislamiento</a:t>
            </a:r>
            <a:r>
              <a:rPr lang="en-US" sz="2000" dirty="0" smtClean="0"/>
              <a:t> del </a:t>
            </a:r>
            <a:r>
              <a:rPr lang="en-US" sz="2000" dirty="0" err="1" smtClean="0"/>
              <a:t>alambre</a:t>
            </a:r>
            <a:r>
              <a:rPr lang="en-US" sz="2000" dirty="0" smtClean="0"/>
              <a:t> se </a:t>
            </a:r>
            <a:r>
              <a:rPr lang="en-US" sz="2000" dirty="0" err="1" smtClean="0"/>
              <a:t>derrite</a:t>
            </a:r>
            <a:r>
              <a:rPr lang="en-US" sz="2000" dirty="0" smtClean="0"/>
              <a:t>, que causa </a:t>
            </a:r>
            <a:r>
              <a:rPr lang="en-US" sz="2000" dirty="0" err="1" smtClean="0"/>
              <a:t>arqueo</a:t>
            </a:r>
            <a:r>
              <a:rPr lang="en-US" sz="2000" dirty="0" smtClean="0"/>
              <a:t> y </a:t>
            </a:r>
            <a:r>
              <a:rPr lang="en-US" sz="2000" dirty="0" err="1" smtClean="0"/>
              <a:t>fuego</a:t>
            </a:r>
            <a:r>
              <a:rPr lang="en-US" sz="2000" dirty="0" smtClean="0"/>
              <a:t> </a:t>
            </a:r>
            <a:r>
              <a:rPr lang="en-US" sz="2000" dirty="0" err="1" smtClean="0"/>
              <a:t>en</a:t>
            </a:r>
            <a:r>
              <a:rPr lang="en-US" sz="2000" dirty="0" smtClean="0"/>
              <a:t> el </a:t>
            </a:r>
            <a:r>
              <a:rPr lang="en-US" sz="2000" dirty="0" err="1" smtClean="0"/>
              <a:t>área</a:t>
            </a:r>
            <a:r>
              <a:rPr lang="en-US" sz="2000" dirty="0" smtClean="0"/>
              <a:t> </a:t>
            </a:r>
            <a:r>
              <a:rPr lang="en-US" sz="2000" dirty="0" err="1" smtClean="0"/>
              <a:t>donde</a:t>
            </a:r>
            <a:r>
              <a:rPr lang="en-US" sz="2000" dirty="0" smtClean="0"/>
              <a:t> la </a:t>
            </a:r>
            <a:r>
              <a:rPr lang="en-US" sz="2000" dirty="0" err="1" smtClean="0"/>
              <a:t>sobrecarga</a:t>
            </a:r>
            <a:r>
              <a:rPr lang="en-US" sz="2000" dirty="0" smtClean="0"/>
              <a:t> </a:t>
            </a:r>
            <a:r>
              <a:rPr lang="en-US" sz="2000" dirty="0" err="1" smtClean="0"/>
              <a:t>existe</a:t>
            </a:r>
            <a:r>
              <a:rPr lang="en-US" sz="2000" dirty="0" smtClean="0"/>
              <a:t>, </a:t>
            </a:r>
            <a:r>
              <a:rPr lang="en-US" sz="2000" dirty="0" err="1" smtClean="0"/>
              <a:t>aún</a:t>
            </a:r>
            <a:r>
              <a:rPr lang="en-US" sz="2000" dirty="0" smtClean="0"/>
              <a:t> </a:t>
            </a:r>
            <a:r>
              <a:rPr lang="en-US" sz="2000" dirty="0" err="1" smtClean="0"/>
              <a:t>por</a:t>
            </a:r>
            <a:r>
              <a:rPr lang="en-US" sz="2000" dirty="0" smtClean="0"/>
              <a:t> </a:t>
            </a:r>
            <a:r>
              <a:rPr lang="en-US" sz="2000" dirty="0" err="1" smtClean="0"/>
              <a:t>dentro</a:t>
            </a:r>
            <a:r>
              <a:rPr lang="en-US" sz="2000" dirty="0" smtClean="0"/>
              <a:t> de </a:t>
            </a:r>
            <a:r>
              <a:rPr lang="en-US" sz="2000" dirty="0" err="1" smtClean="0"/>
              <a:t>una</a:t>
            </a:r>
            <a:r>
              <a:rPr lang="en-US" sz="2000" dirty="0" smtClean="0"/>
              <a:t> pared.</a:t>
            </a:r>
            <a:endParaRPr lang="en-US" sz="2000" dirty="0"/>
          </a:p>
        </p:txBody>
      </p:sp>
      <p:sp>
        <p:nvSpPr>
          <p:cNvPr id="7" name="Slide Number Placeholder 5"/>
          <p:cNvSpPr>
            <a:spLocks noGrp="1"/>
          </p:cNvSpPr>
          <p:nvPr>
            <p:ph type="sldNum" sz="quarter" idx="12"/>
          </p:nvPr>
        </p:nvSpPr>
        <p:spPr/>
        <p:txBody>
          <a:bodyPr/>
          <a:lstStyle/>
          <a:p>
            <a:fld id="{9ED515DA-405A-4C2F-BD49-AC4421BD020E}" type="slidenum">
              <a:rPr lang="en-US"/>
              <a:pPr/>
              <a:t>40</a:t>
            </a:fld>
            <a:endParaRPr lang="en-US"/>
          </a:p>
        </p:txBody>
      </p:sp>
      <p:pic>
        <p:nvPicPr>
          <p:cNvPr id="119814" name="Picture 6" descr="Slide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38042" y="2060028"/>
            <a:ext cx="4114800" cy="3573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22824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0" y="5715000"/>
            <a:ext cx="3337560" cy="369332"/>
          </a:xfrm>
          <a:prstGeom prst="rect">
            <a:avLst/>
          </a:prstGeom>
          <a:noFill/>
        </p:spPr>
        <p:txBody>
          <a:bodyPr wrap="square" rtlCol="0">
            <a:spAutoFit/>
          </a:bodyPr>
          <a:lstStyle/>
          <a:p>
            <a:pPr algn="ctr"/>
            <a:r>
              <a:rPr lang="en-US" dirty="0" err="1" smtClean="0"/>
              <a:t>Cortesía</a:t>
            </a:r>
            <a:r>
              <a:rPr lang="en-US" dirty="0" smtClean="0"/>
              <a:t>  OSHA</a:t>
            </a:r>
            <a:endParaRPr lang="en-US" dirty="0"/>
          </a:p>
        </p:txBody>
      </p:sp>
      <p:sp>
        <p:nvSpPr>
          <p:cNvPr id="70658" name="Rectangle 2"/>
          <p:cNvSpPr>
            <a:spLocks noGrp="1" noChangeArrowheads="1"/>
          </p:cNvSpPr>
          <p:nvPr>
            <p:ph type="title"/>
          </p:nvPr>
        </p:nvSpPr>
        <p:spPr>
          <a:xfrm>
            <a:off x="1408385" y="651641"/>
            <a:ext cx="9953297" cy="725214"/>
          </a:xfrm>
        </p:spPr>
        <p:txBody>
          <a:bodyPr>
            <a:normAutofit fontScale="90000"/>
          </a:bodyPr>
          <a:lstStyle/>
          <a:p>
            <a:pPr algn="ctr"/>
            <a:r>
              <a:rPr lang="en-US" sz="3800" dirty="0">
                <a:solidFill>
                  <a:schemeClr val="tx1"/>
                </a:solidFill>
              </a:rPr>
              <a:t>Control </a:t>
            </a:r>
            <a:r>
              <a:rPr lang="en-US" sz="3800" dirty="0" smtClean="0">
                <a:solidFill>
                  <a:schemeClr val="tx1"/>
                </a:solidFill>
              </a:rPr>
              <a:t>– </a:t>
            </a:r>
            <a:r>
              <a:rPr lang="en-US" sz="3800" dirty="0" err="1" smtClean="0">
                <a:solidFill>
                  <a:schemeClr val="tx1"/>
                </a:solidFill>
              </a:rPr>
              <a:t>Aparatos</a:t>
            </a:r>
            <a:r>
              <a:rPr lang="en-US" sz="3800" dirty="0" smtClean="0">
                <a:solidFill>
                  <a:schemeClr val="tx1"/>
                </a:solidFill>
              </a:rPr>
              <a:t> El</a:t>
            </a:r>
            <a:r>
              <a:rPr lang="es-ES" sz="3800" dirty="0" err="1" smtClean="0">
                <a:solidFill>
                  <a:schemeClr val="tx1"/>
                </a:solidFill>
              </a:rPr>
              <a:t>éctricos</a:t>
            </a:r>
            <a:r>
              <a:rPr lang="es-ES" sz="3800" dirty="0" err="1" smtClean="0"/>
              <a:t>tectores</a:t>
            </a:r>
            <a:endParaRPr lang="en-US" sz="3800" dirty="0"/>
          </a:p>
        </p:txBody>
      </p:sp>
      <p:sp>
        <p:nvSpPr>
          <p:cNvPr id="70659" name="Rectangle 3"/>
          <p:cNvSpPr>
            <a:spLocks noGrp="1" noChangeArrowheads="1"/>
          </p:cNvSpPr>
          <p:nvPr>
            <p:ph type="body" sz="half" idx="1"/>
          </p:nvPr>
        </p:nvSpPr>
        <p:spPr>
          <a:xfrm>
            <a:off x="1030014" y="1600200"/>
            <a:ext cx="5599386" cy="4495800"/>
          </a:xfrm>
        </p:spPr>
        <p:txBody>
          <a:bodyPr>
            <a:normAutofit lnSpcReduction="10000"/>
          </a:bodyPr>
          <a:lstStyle/>
          <a:p>
            <a:r>
              <a:rPr lang="en-US" sz="2400" dirty="0" err="1" smtClean="0"/>
              <a:t>Abren</a:t>
            </a:r>
            <a:r>
              <a:rPr lang="en-US" sz="2400" dirty="0" smtClean="0"/>
              <a:t> el </a:t>
            </a:r>
            <a:r>
              <a:rPr lang="en-US" sz="2400" dirty="0" err="1" smtClean="0"/>
              <a:t>circuitio</a:t>
            </a:r>
            <a:r>
              <a:rPr lang="en-US" sz="2400" dirty="0" smtClean="0"/>
              <a:t> </a:t>
            </a:r>
            <a:r>
              <a:rPr lang="en-US" sz="2400" dirty="0" err="1" smtClean="0"/>
              <a:t>automáticamente</a:t>
            </a:r>
            <a:r>
              <a:rPr lang="en-US" sz="2400" dirty="0" smtClean="0"/>
              <a:t> </a:t>
            </a:r>
            <a:r>
              <a:rPr lang="en-US" sz="2400" dirty="0" err="1" smtClean="0"/>
              <a:t>si</a:t>
            </a:r>
            <a:r>
              <a:rPr lang="en-US" sz="2400" dirty="0" smtClean="0"/>
              <a:t> </a:t>
            </a:r>
            <a:r>
              <a:rPr lang="en-US" sz="2400" dirty="0" err="1" smtClean="0"/>
              <a:t>corriente</a:t>
            </a:r>
            <a:r>
              <a:rPr lang="en-US" sz="2400" dirty="0" smtClean="0"/>
              <a:t> </a:t>
            </a:r>
            <a:r>
              <a:rPr lang="en-US" sz="2400" dirty="0" err="1" smtClean="0"/>
              <a:t>es</a:t>
            </a:r>
            <a:r>
              <a:rPr lang="en-US" sz="2400" dirty="0" smtClean="0"/>
              <a:t> la </a:t>
            </a:r>
            <a:r>
              <a:rPr lang="en-US" sz="2400" dirty="0" err="1" smtClean="0"/>
              <a:t>sobrecarga</a:t>
            </a:r>
            <a:r>
              <a:rPr lang="en-US" sz="2400" dirty="0" smtClean="0"/>
              <a:t> </a:t>
            </a:r>
            <a:r>
              <a:rPr lang="en-US" sz="2400" dirty="0" err="1" smtClean="0"/>
              <a:t>es</a:t>
            </a:r>
            <a:r>
              <a:rPr lang="en-US" sz="2400" dirty="0" smtClean="0"/>
              <a:t> </a:t>
            </a:r>
            <a:r>
              <a:rPr lang="en-US" sz="2400" dirty="0" err="1" smtClean="0"/>
              <a:t>excesiva</a:t>
            </a:r>
            <a:r>
              <a:rPr lang="en-US" sz="2400" dirty="0" smtClean="0"/>
              <a:t> o </a:t>
            </a:r>
            <a:r>
              <a:rPr lang="en-US" sz="2400" dirty="0" err="1" smtClean="0"/>
              <a:t>si</a:t>
            </a:r>
            <a:r>
              <a:rPr lang="en-US" sz="2400" dirty="0" smtClean="0"/>
              <a:t> </a:t>
            </a:r>
            <a:r>
              <a:rPr lang="en-US" sz="2400" dirty="0" err="1" smtClean="0"/>
              <a:t>falla</a:t>
            </a:r>
            <a:r>
              <a:rPr lang="en-US" sz="2400" dirty="0" smtClean="0"/>
              <a:t> a </a:t>
            </a:r>
            <a:r>
              <a:rPr lang="en-US" sz="2400" dirty="0" err="1" smtClean="0"/>
              <a:t>tierra</a:t>
            </a:r>
            <a:r>
              <a:rPr lang="en-US" sz="2400" dirty="0"/>
              <a:t> </a:t>
            </a:r>
            <a:r>
              <a:rPr lang="en-US" sz="2400" dirty="0" err="1" smtClean="0"/>
              <a:t>es</a:t>
            </a:r>
            <a:r>
              <a:rPr lang="en-US" sz="2400" dirty="0" smtClean="0"/>
              <a:t> </a:t>
            </a:r>
            <a:r>
              <a:rPr lang="en-US" sz="2400" dirty="0" err="1" smtClean="0"/>
              <a:t>detectada</a:t>
            </a:r>
            <a:r>
              <a:rPr lang="en-US" sz="2400" dirty="0" smtClean="0"/>
              <a:t> – causa el </a:t>
            </a:r>
            <a:r>
              <a:rPr lang="en-US" sz="2400" dirty="0" err="1" smtClean="0"/>
              <a:t>cierre</a:t>
            </a:r>
            <a:r>
              <a:rPr lang="en-US" sz="2400" dirty="0" smtClean="0"/>
              <a:t> de </a:t>
            </a:r>
            <a:r>
              <a:rPr lang="en-US" sz="2400" dirty="0" err="1" smtClean="0"/>
              <a:t>electricidad</a:t>
            </a:r>
            <a:r>
              <a:rPr lang="en-US" sz="2400" dirty="0" smtClean="0"/>
              <a:t>.</a:t>
            </a:r>
            <a:endParaRPr lang="en-US" sz="2400" dirty="0"/>
          </a:p>
          <a:p>
            <a:pPr>
              <a:lnSpc>
                <a:spcPct val="90000"/>
              </a:lnSpc>
            </a:pPr>
            <a:r>
              <a:rPr lang="en-US" sz="2400" dirty="0" err="1" smtClean="0"/>
              <a:t>Incluye</a:t>
            </a:r>
            <a:r>
              <a:rPr lang="en-US" sz="2400" dirty="0" smtClean="0"/>
              <a:t> </a:t>
            </a:r>
            <a:r>
              <a:rPr lang="en-US" sz="2400" dirty="0" err="1" smtClean="0"/>
              <a:t>enchufes</a:t>
            </a:r>
            <a:r>
              <a:rPr lang="en-US" sz="2400" dirty="0" smtClean="0"/>
              <a:t> GFCI, </a:t>
            </a:r>
            <a:r>
              <a:rPr lang="en-US" sz="2400" dirty="0" err="1" smtClean="0"/>
              <a:t>fusibles</a:t>
            </a:r>
            <a:r>
              <a:rPr lang="en-US" sz="2400" dirty="0" smtClean="0"/>
              <a:t>, y </a:t>
            </a:r>
            <a:r>
              <a:rPr lang="en-US" sz="2400" dirty="0" err="1" smtClean="0"/>
              <a:t>cortacircuitos</a:t>
            </a:r>
            <a:endParaRPr lang="en-US" sz="2400" dirty="0"/>
          </a:p>
          <a:p>
            <a:pPr>
              <a:lnSpc>
                <a:spcPct val="90000"/>
              </a:lnSpc>
            </a:pPr>
            <a:r>
              <a:rPr lang="en-US" sz="2400" dirty="0" err="1" smtClean="0"/>
              <a:t>Fusibles</a:t>
            </a:r>
            <a:r>
              <a:rPr lang="en-US" sz="2400" dirty="0" smtClean="0"/>
              <a:t> y </a:t>
            </a:r>
            <a:r>
              <a:rPr lang="en-US" sz="2400" dirty="0" err="1" smtClean="0"/>
              <a:t>cortacircuitos</a:t>
            </a:r>
            <a:r>
              <a:rPr lang="en-US" sz="2400" dirty="0" smtClean="0"/>
              <a:t> son </a:t>
            </a:r>
            <a:r>
              <a:rPr lang="en-US" sz="2400" dirty="0" err="1" smtClean="0"/>
              <a:t>artefactos</a:t>
            </a:r>
            <a:r>
              <a:rPr lang="en-US" sz="2400" dirty="0" smtClean="0"/>
              <a:t> de </a:t>
            </a:r>
            <a:r>
              <a:rPr lang="en-US" sz="2400" u="sng" dirty="0" err="1" smtClean="0"/>
              <a:t>sobrecarga</a:t>
            </a:r>
            <a:r>
              <a:rPr lang="en-US" sz="2400" dirty="0" smtClean="0"/>
              <a:t>.  Si hay </a:t>
            </a:r>
            <a:r>
              <a:rPr lang="en-US" sz="2400" dirty="0" err="1" smtClean="0"/>
              <a:t>demasiada</a:t>
            </a:r>
            <a:r>
              <a:rPr lang="en-US" sz="2400" dirty="0" smtClean="0"/>
              <a:t> </a:t>
            </a:r>
            <a:r>
              <a:rPr lang="en-US" sz="2400" dirty="0" err="1" smtClean="0"/>
              <a:t>corriente</a:t>
            </a:r>
            <a:r>
              <a:rPr lang="en-US" sz="2400" dirty="0" smtClean="0"/>
              <a:t>:</a:t>
            </a:r>
            <a:endParaRPr lang="en-US" sz="2400" dirty="0"/>
          </a:p>
          <a:p>
            <a:pPr lvl="2">
              <a:lnSpc>
                <a:spcPct val="90000"/>
              </a:lnSpc>
              <a:buClr>
                <a:srgbClr val="FFCC00"/>
              </a:buClr>
              <a:buFont typeface="Wingdings" pitchFamily="2" charset="2"/>
              <a:buChar char="§"/>
            </a:pPr>
            <a:r>
              <a:rPr lang="en-US" dirty="0"/>
              <a:t> </a:t>
            </a:r>
            <a:r>
              <a:rPr lang="en-US" sz="2000" dirty="0" smtClean="0"/>
              <a:t>se </a:t>
            </a:r>
            <a:r>
              <a:rPr lang="en-US" sz="2000" dirty="0" err="1" smtClean="0"/>
              <a:t>dirriten</a:t>
            </a:r>
            <a:r>
              <a:rPr lang="en-US" sz="2000" dirty="0" smtClean="0"/>
              <a:t> </a:t>
            </a:r>
            <a:r>
              <a:rPr lang="en-US" sz="2000" dirty="0" err="1" smtClean="0"/>
              <a:t>los</a:t>
            </a:r>
            <a:r>
              <a:rPr lang="en-US" sz="2000" dirty="0" smtClean="0"/>
              <a:t> </a:t>
            </a:r>
            <a:r>
              <a:rPr lang="en-US" sz="2000" dirty="0" err="1" smtClean="0"/>
              <a:t>fusibles</a:t>
            </a:r>
            <a:endParaRPr lang="en-US" sz="2000" dirty="0"/>
          </a:p>
          <a:p>
            <a:pPr lvl="2">
              <a:lnSpc>
                <a:spcPct val="90000"/>
              </a:lnSpc>
              <a:buClr>
                <a:srgbClr val="FFCC00"/>
              </a:buClr>
              <a:buFont typeface="Wingdings" pitchFamily="2" charset="2"/>
              <a:buChar char="§"/>
            </a:pPr>
            <a:r>
              <a:rPr lang="en-US" sz="2000" dirty="0"/>
              <a:t> </a:t>
            </a:r>
            <a:r>
              <a:rPr lang="en-US" sz="2000" dirty="0" smtClean="0"/>
              <a:t>Se </a:t>
            </a:r>
            <a:r>
              <a:rPr lang="en-US" sz="2000" dirty="0" err="1" smtClean="0"/>
              <a:t>abren</a:t>
            </a:r>
            <a:r>
              <a:rPr lang="en-US" sz="2000" dirty="0" smtClean="0"/>
              <a:t> </a:t>
            </a:r>
            <a:r>
              <a:rPr lang="en-US" sz="2000" dirty="0" err="1" smtClean="0"/>
              <a:t>los</a:t>
            </a:r>
            <a:r>
              <a:rPr lang="en-US" sz="2000" dirty="0" smtClean="0"/>
              <a:t> </a:t>
            </a:r>
            <a:r>
              <a:rPr lang="en-US" sz="2000" dirty="0" err="1" smtClean="0"/>
              <a:t>cortacircuitos</a:t>
            </a:r>
            <a:r>
              <a:rPr lang="en-US" sz="2000" dirty="0" smtClean="0"/>
              <a:t> y causa la </a:t>
            </a:r>
            <a:r>
              <a:rPr lang="en-US" sz="2000" dirty="0" err="1" smtClean="0"/>
              <a:t>cesación</a:t>
            </a:r>
            <a:r>
              <a:rPr lang="en-US" sz="2000" dirty="0" smtClean="0"/>
              <a:t> de </a:t>
            </a:r>
            <a:r>
              <a:rPr lang="en-US" sz="2000" dirty="0" err="1" smtClean="0"/>
              <a:t>flujo</a:t>
            </a:r>
            <a:r>
              <a:rPr lang="en-US" sz="2000" dirty="0" smtClean="0"/>
              <a:t> </a:t>
            </a:r>
            <a:r>
              <a:rPr lang="en-US" sz="2000" dirty="0" err="1" smtClean="0"/>
              <a:t>eléctrico</a:t>
            </a:r>
            <a:endParaRPr lang="en-US" sz="2000" dirty="0"/>
          </a:p>
        </p:txBody>
      </p:sp>
      <p:pic>
        <p:nvPicPr>
          <p:cNvPr id="70661" name="Picture 5" descr="Slide17"/>
          <p:cNvPicPr>
            <a:picLocks noGrp="1" noChangeAspect="1" noChangeArrowheads="1"/>
          </p:cNvPicPr>
          <p:nvPr>
            <p:ph type="chart" sz="half" idx="2"/>
          </p:nvPr>
        </p:nvPicPr>
        <p:blipFill>
          <a:blip r:embed="rId3" cstate="email">
            <a:extLst>
              <a:ext uri="{28A0092B-C50C-407E-A947-70E740481C1C}">
                <a14:useLocalDpi xmlns:a14="http://schemas.microsoft.com/office/drawing/2010/main" val="0"/>
              </a:ext>
            </a:extLst>
          </a:blip>
          <a:srcRect/>
          <a:stretch>
            <a:fillRect/>
          </a:stretch>
        </p:blipFill>
        <p:spPr>
          <a:xfrm>
            <a:off x="6858000" y="1676400"/>
            <a:ext cx="3505200" cy="403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Slide Number Placeholder 6"/>
          <p:cNvSpPr>
            <a:spLocks noGrp="1"/>
          </p:cNvSpPr>
          <p:nvPr>
            <p:ph type="sldNum" sz="quarter" idx="12"/>
          </p:nvPr>
        </p:nvSpPr>
        <p:spPr/>
        <p:txBody>
          <a:bodyPr/>
          <a:lstStyle/>
          <a:p>
            <a:fld id="{BC946E81-BD6F-402B-B523-EA5F78331D5A}" type="slidenum">
              <a:rPr lang="en-US"/>
              <a:pPr/>
              <a:t>41</a:t>
            </a:fld>
            <a:endParaRPr lang="en-US"/>
          </a:p>
        </p:txBody>
      </p:sp>
    </p:spTree>
    <p:extLst>
      <p:ext uri="{BB962C8B-B14F-4D97-AF65-F5344CB8AC3E}">
        <p14:creationId xmlns:p14="http://schemas.microsoft.com/office/powerpoint/2010/main" val="165546802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09800" y="228600"/>
            <a:ext cx="7772400" cy="914400"/>
          </a:xfrm>
        </p:spPr>
        <p:txBody>
          <a:bodyPr/>
          <a:lstStyle/>
          <a:p>
            <a:pPr algn="ctr"/>
            <a:r>
              <a:rPr lang="en-US" dirty="0" smtClean="0"/>
              <a:t>Evitar </a:t>
            </a:r>
            <a:r>
              <a:rPr lang="en-US" dirty="0" err="1" smtClean="0"/>
              <a:t>Condiciones</a:t>
            </a:r>
            <a:r>
              <a:rPr lang="en-US" dirty="0" smtClean="0"/>
              <a:t> Húmedas 1.1</a:t>
            </a:r>
          </a:p>
        </p:txBody>
      </p:sp>
      <p:sp>
        <p:nvSpPr>
          <p:cNvPr id="40963" name="Rectangle 3"/>
          <p:cNvSpPr>
            <a:spLocks noGrp="1" noChangeArrowheads="1"/>
          </p:cNvSpPr>
          <p:nvPr>
            <p:ph idx="1"/>
          </p:nvPr>
        </p:nvSpPr>
        <p:spPr>
          <a:xfrm>
            <a:off x="641131" y="1902372"/>
            <a:ext cx="6597869" cy="4109545"/>
          </a:xfrm>
        </p:spPr>
        <p:txBody>
          <a:bodyPr>
            <a:normAutofit/>
          </a:bodyPr>
          <a:lstStyle/>
          <a:p>
            <a:pPr>
              <a:lnSpc>
                <a:spcPct val="90000"/>
              </a:lnSpc>
              <a:spcBef>
                <a:spcPct val="35000"/>
              </a:spcBef>
            </a:pPr>
            <a:r>
              <a:rPr lang="en-US" sz="2800" dirty="0" smtClean="0">
                <a:latin typeface="+mj-lt"/>
              </a:rPr>
              <a:t>Si </a:t>
            </a:r>
            <a:r>
              <a:rPr lang="en-US" sz="2800" dirty="0" err="1" smtClean="0">
                <a:latin typeface="+mj-lt"/>
              </a:rPr>
              <a:t>usted</a:t>
            </a:r>
            <a:r>
              <a:rPr lang="en-US" sz="2800" dirty="0" smtClean="0">
                <a:latin typeface="+mj-lt"/>
              </a:rPr>
              <a:t> </a:t>
            </a:r>
            <a:r>
              <a:rPr lang="en-US" sz="2800" dirty="0" err="1" smtClean="0">
                <a:latin typeface="+mj-lt"/>
              </a:rPr>
              <a:t>toca</a:t>
            </a:r>
            <a:r>
              <a:rPr lang="en-US" sz="2800" dirty="0" smtClean="0">
                <a:latin typeface="+mj-lt"/>
              </a:rPr>
              <a:t> un cable vivo u </a:t>
            </a:r>
            <a:r>
              <a:rPr lang="en-US" sz="2800" dirty="0" err="1" smtClean="0">
                <a:latin typeface="+mj-lt"/>
              </a:rPr>
              <a:t>otro</a:t>
            </a:r>
            <a:r>
              <a:rPr lang="en-US" sz="2800" dirty="0" smtClean="0">
                <a:latin typeface="+mj-lt"/>
              </a:rPr>
              <a:t> </a:t>
            </a:r>
            <a:r>
              <a:rPr lang="en-US" sz="2800" dirty="0" err="1" smtClean="0">
                <a:latin typeface="+mj-lt"/>
              </a:rPr>
              <a:t>componente</a:t>
            </a:r>
            <a:r>
              <a:rPr lang="en-US" sz="2800" dirty="0" smtClean="0">
                <a:latin typeface="+mj-lt"/>
              </a:rPr>
              <a:t> </a:t>
            </a:r>
            <a:r>
              <a:rPr lang="en-US" sz="2800" dirty="0" err="1" smtClean="0">
                <a:latin typeface="+mj-lt"/>
              </a:rPr>
              <a:t>eléctrico</a:t>
            </a:r>
            <a:r>
              <a:rPr lang="en-US" sz="2800" dirty="0" smtClean="0">
                <a:latin typeface="+mj-lt"/>
              </a:rPr>
              <a:t> </a:t>
            </a:r>
            <a:r>
              <a:rPr lang="en-US" sz="2800" dirty="0" err="1" smtClean="0">
                <a:latin typeface="+mj-lt"/>
              </a:rPr>
              <a:t>mientras</a:t>
            </a:r>
            <a:r>
              <a:rPr lang="en-US" sz="2800" dirty="0" smtClean="0">
                <a:latin typeface="+mj-lt"/>
              </a:rPr>
              <a:t> </a:t>
            </a:r>
            <a:r>
              <a:rPr lang="en-US" sz="2800" dirty="0" err="1" smtClean="0">
                <a:latin typeface="+mj-lt"/>
              </a:rPr>
              <a:t>esté</a:t>
            </a:r>
            <a:r>
              <a:rPr lang="en-US" sz="2800" dirty="0" smtClean="0">
                <a:latin typeface="+mj-lt"/>
              </a:rPr>
              <a:t> </a:t>
            </a:r>
            <a:r>
              <a:rPr lang="en-US" sz="2800" dirty="0" err="1" smtClean="0">
                <a:latin typeface="+mj-lt"/>
              </a:rPr>
              <a:t>parado</a:t>
            </a:r>
            <a:r>
              <a:rPr lang="en-US" sz="2800" dirty="0">
                <a:latin typeface="+mj-lt"/>
              </a:rPr>
              <a:t> </a:t>
            </a:r>
            <a:r>
              <a:rPr lang="en-US" sz="2800" dirty="0" err="1" smtClean="0">
                <a:latin typeface="+mj-lt"/>
              </a:rPr>
              <a:t>en</a:t>
            </a:r>
            <a:r>
              <a:rPr lang="en-US" sz="2800" dirty="0" smtClean="0">
                <a:latin typeface="+mj-lt"/>
              </a:rPr>
              <a:t> un </a:t>
            </a:r>
            <a:r>
              <a:rPr lang="en-US" sz="2800" dirty="0" err="1" smtClean="0">
                <a:latin typeface="+mj-lt"/>
              </a:rPr>
              <a:t>charco</a:t>
            </a:r>
            <a:r>
              <a:rPr lang="en-US" sz="2800" dirty="0" smtClean="0">
                <a:latin typeface="+mj-lt"/>
              </a:rPr>
              <a:t>, sea </a:t>
            </a:r>
            <a:r>
              <a:rPr lang="en-US" sz="2800" dirty="0" err="1" smtClean="0">
                <a:latin typeface="+mj-lt"/>
              </a:rPr>
              <a:t>pequeño</a:t>
            </a:r>
            <a:r>
              <a:rPr lang="en-US" sz="2800" dirty="0" smtClean="0">
                <a:latin typeface="+mj-lt"/>
              </a:rPr>
              <a:t> o </a:t>
            </a:r>
            <a:r>
              <a:rPr lang="en-US" sz="2800" dirty="0" err="1" smtClean="0">
                <a:latin typeface="+mj-lt"/>
              </a:rPr>
              <a:t>grande</a:t>
            </a:r>
            <a:r>
              <a:rPr lang="en-US" sz="2800" dirty="0" smtClean="0">
                <a:latin typeface="+mj-lt"/>
              </a:rPr>
              <a:t>, se </a:t>
            </a:r>
            <a:r>
              <a:rPr lang="en-US" sz="2800" dirty="0" err="1" smtClean="0">
                <a:latin typeface="+mj-lt"/>
              </a:rPr>
              <a:t>recibiría</a:t>
            </a:r>
            <a:r>
              <a:rPr lang="en-US" sz="2800" dirty="0" smtClean="0">
                <a:latin typeface="+mj-lt"/>
              </a:rPr>
              <a:t> un </a:t>
            </a:r>
            <a:r>
              <a:rPr lang="en-US" sz="2800" dirty="0" err="1" smtClean="0">
                <a:latin typeface="+mj-lt"/>
              </a:rPr>
              <a:t>choque</a:t>
            </a:r>
            <a:r>
              <a:rPr lang="en-US" sz="2800" dirty="0" smtClean="0">
                <a:latin typeface="+mj-lt"/>
              </a:rPr>
              <a:t> </a:t>
            </a:r>
            <a:r>
              <a:rPr lang="en-US" sz="2800" dirty="0" err="1" smtClean="0">
                <a:latin typeface="+mj-lt"/>
              </a:rPr>
              <a:t>eléctrico</a:t>
            </a:r>
            <a:r>
              <a:rPr lang="en-US" sz="2800" dirty="0" smtClean="0">
                <a:latin typeface="+mj-lt"/>
              </a:rPr>
              <a:t>.</a:t>
            </a:r>
            <a:endParaRPr lang="en-US" sz="2800" dirty="0">
              <a:latin typeface="+mj-lt"/>
            </a:endParaRPr>
          </a:p>
          <a:p>
            <a:pPr>
              <a:lnSpc>
                <a:spcPct val="90000"/>
              </a:lnSpc>
              <a:spcBef>
                <a:spcPct val="35000"/>
              </a:spcBef>
            </a:pPr>
            <a:r>
              <a:rPr lang="es-ES" sz="2800" dirty="0" smtClean="0">
                <a:latin typeface="+mj-lt"/>
              </a:rPr>
              <a:t>Aislamiento, equipo, o herramientas dañados,  pueden exponerse a partes eléctricas vivas.</a:t>
            </a:r>
            <a:endParaRPr lang="en-US" sz="2800" dirty="0">
              <a:latin typeface="+mj-lt"/>
            </a:endParaRPr>
          </a:p>
        </p:txBody>
      </p:sp>
      <p:sp>
        <p:nvSpPr>
          <p:cNvPr id="3" name="Slide Number Placeholder 2"/>
          <p:cNvSpPr>
            <a:spLocks noGrp="1"/>
          </p:cNvSpPr>
          <p:nvPr>
            <p:ph type="sldNum" sz="quarter" idx="12"/>
          </p:nvPr>
        </p:nvSpPr>
        <p:spPr/>
        <p:txBody>
          <a:bodyPr/>
          <a:lstStyle/>
          <a:p>
            <a:fld id="{03AE46D5-F5C2-466A-A152-8CD799C5A496}" type="slidenum">
              <a:rPr lang="en-US" smtClean="0"/>
              <a:t>42</a:t>
            </a:fld>
            <a:endParaRPr lang="en-US"/>
          </a:p>
        </p:txBody>
      </p:sp>
      <p:pic>
        <p:nvPicPr>
          <p:cNvPr id="9" name="Picture 2053" descr="rusted"/>
          <p:cNvPicPr>
            <a:picLocks noChangeAspect="1" noChangeArrowheads="1"/>
          </p:cNvPicPr>
          <p:nvPr/>
        </p:nvPicPr>
        <p:blipFill>
          <a:blip r:embed="rId3" cstate="email">
            <a:lum bright="30000" contrast="42000"/>
            <a:extLst>
              <a:ext uri="{28A0092B-C50C-407E-A947-70E740481C1C}">
                <a14:useLocalDpi xmlns:a14="http://schemas.microsoft.com/office/drawing/2010/main" val="0"/>
              </a:ext>
            </a:extLst>
          </a:blip>
          <a:srcRect/>
          <a:stretch>
            <a:fillRect/>
          </a:stretch>
        </p:blipFill>
        <p:spPr bwMode="auto">
          <a:xfrm>
            <a:off x="7258236" y="1661428"/>
            <a:ext cx="3429000" cy="25511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0" name="Straight Arrow Connector 9" title="arrow"/>
          <p:cNvCxnSpPr/>
          <p:nvPr/>
        </p:nvCxnSpPr>
        <p:spPr>
          <a:xfrm rot="16200000" flipV="1">
            <a:off x="8401237" y="4226472"/>
            <a:ext cx="9906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5"/>
          <p:cNvSpPr txBox="1">
            <a:spLocks noChangeArrowheads="1"/>
          </p:cNvSpPr>
          <p:nvPr/>
        </p:nvSpPr>
        <p:spPr bwMode="auto">
          <a:xfrm>
            <a:off x="8234385" y="4811699"/>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1200" dirty="0" smtClean="0">
                <a:solidFill>
                  <a:srgbClr val="FF0000"/>
                </a:solidFill>
              </a:rPr>
              <a:t>Condición Insegura</a:t>
            </a:r>
            <a:endParaRPr lang="en-US" sz="1200" dirty="0">
              <a:solidFill>
                <a:srgbClr val="FF0000"/>
              </a:solidFill>
            </a:endParaRPr>
          </a:p>
        </p:txBody>
      </p:sp>
      <p:sp>
        <p:nvSpPr>
          <p:cNvPr id="12" name="TextBox 11"/>
          <p:cNvSpPr txBox="1"/>
          <p:nvPr/>
        </p:nvSpPr>
        <p:spPr>
          <a:xfrm>
            <a:off x="7331809" y="5088321"/>
            <a:ext cx="3429000" cy="923330"/>
          </a:xfrm>
          <a:prstGeom prst="rect">
            <a:avLst/>
          </a:prstGeom>
          <a:noFill/>
        </p:spPr>
        <p:txBody>
          <a:bodyPr wrap="square" rtlCol="0">
            <a:spAutoFit/>
          </a:bodyPr>
          <a:lstStyle/>
          <a:p>
            <a:r>
              <a:rPr lang="en-US" dirty="0" err="1" smtClean="0"/>
              <a:t>Foto</a:t>
            </a:r>
            <a:r>
              <a:rPr lang="en-US" dirty="0" smtClean="0"/>
              <a:t> del </a:t>
            </a:r>
            <a:r>
              <a:rPr lang="en-US" dirty="0" err="1" smtClean="0"/>
              <a:t>caño</a:t>
            </a:r>
            <a:r>
              <a:rPr lang="en-US" dirty="0" smtClean="0"/>
              <a:t> </a:t>
            </a:r>
            <a:r>
              <a:rPr lang="en-US" dirty="0" err="1" smtClean="0"/>
              <a:t>corroído</a:t>
            </a:r>
            <a:r>
              <a:rPr lang="en-US" dirty="0" smtClean="0"/>
              <a:t> que </a:t>
            </a:r>
            <a:r>
              <a:rPr lang="en-US" dirty="0" err="1" smtClean="0"/>
              <a:t>deja</a:t>
            </a:r>
            <a:r>
              <a:rPr lang="en-US" dirty="0" smtClean="0"/>
              <a:t> </a:t>
            </a:r>
            <a:r>
              <a:rPr lang="en-US" dirty="0" err="1" smtClean="0"/>
              <a:t>expuestos</a:t>
            </a:r>
            <a:r>
              <a:rPr lang="en-US" dirty="0" smtClean="0"/>
              <a:t> </a:t>
            </a:r>
            <a:r>
              <a:rPr lang="en-US" dirty="0" err="1" smtClean="0"/>
              <a:t>conductores</a:t>
            </a:r>
            <a:r>
              <a:rPr lang="en-US" dirty="0" smtClean="0"/>
              <a:t> </a:t>
            </a:r>
            <a:r>
              <a:rPr lang="en-US" dirty="0" err="1" smtClean="0"/>
              <a:t>eléctricos</a:t>
            </a:r>
            <a:r>
              <a:rPr lang="en-US" dirty="0" smtClean="0"/>
              <a:t>.  </a:t>
            </a:r>
            <a:r>
              <a:rPr lang="en-US" dirty="0" err="1" smtClean="0"/>
              <a:t>Foto</a:t>
            </a:r>
            <a:r>
              <a:rPr lang="en-US" dirty="0" smtClean="0"/>
              <a:t> </a:t>
            </a:r>
            <a:r>
              <a:rPr lang="en-US" dirty="0" err="1" smtClean="0"/>
              <a:t>cortesía</a:t>
            </a:r>
            <a:r>
              <a:rPr lang="en-US" dirty="0" smtClean="0"/>
              <a:t> de OSHA.</a:t>
            </a:r>
            <a:endParaRPr lang="en-US" dirty="0"/>
          </a:p>
        </p:txBody>
      </p:sp>
    </p:spTree>
    <p:extLst>
      <p:ext uri="{BB962C8B-B14F-4D97-AF65-F5344CB8AC3E}">
        <p14:creationId xmlns:p14="http://schemas.microsoft.com/office/powerpoint/2010/main" val="3474771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a:t>Evitar </a:t>
            </a:r>
            <a:r>
              <a:rPr lang="en-US" dirty="0" err="1"/>
              <a:t>Condiciones</a:t>
            </a:r>
            <a:r>
              <a:rPr lang="en-US" dirty="0"/>
              <a:t> Húmedas 1.2</a:t>
            </a:r>
          </a:p>
        </p:txBody>
      </p:sp>
      <p:sp>
        <p:nvSpPr>
          <p:cNvPr id="2" name="Slide Number Placeholder 1"/>
          <p:cNvSpPr>
            <a:spLocks noGrp="1"/>
          </p:cNvSpPr>
          <p:nvPr>
            <p:ph type="sldNum" sz="quarter" idx="12"/>
          </p:nvPr>
        </p:nvSpPr>
        <p:spPr/>
        <p:txBody>
          <a:bodyPr/>
          <a:lstStyle/>
          <a:p>
            <a:fld id="{03AE46D5-F5C2-466A-A152-8CD799C5A496}" type="slidenum">
              <a:rPr lang="en-US" smtClean="0"/>
              <a:t>43</a:t>
            </a:fld>
            <a:endParaRPr lang="en-US"/>
          </a:p>
        </p:txBody>
      </p:sp>
      <p:sp>
        <p:nvSpPr>
          <p:cNvPr id="41987" name="Content Placeholder 2"/>
          <p:cNvSpPr>
            <a:spLocks noGrp="1"/>
          </p:cNvSpPr>
          <p:nvPr>
            <p:ph idx="4294967295"/>
          </p:nvPr>
        </p:nvSpPr>
        <p:spPr>
          <a:xfrm>
            <a:off x="1135116" y="1600200"/>
            <a:ext cx="7018283" cy="2109788"/>
          </a:xfrm>
        </p:spPr>
        <p:txBody>
          <a:bodyPr>
            <a:normAutofit/>
          </a:bodyPr>
          <a:lstStyle/>
          <a:p>
            <a:pPr>
              <a:lnSpc>
                <a:spcPct val="90000"/>
              </a:lnSpc>
              <a:spcBef>
                <a:spcPct val="35000"/>
              </a:spcBef>
            </a:pPr>
            <a:r>
              <a:rPr lang="es-ES" sz="2400" dirty="0" smtClean="0">
                <a:latin typeface="+mj-lt"/>
              </a:rPr>
              <a:t>Placas de interruptores metales y lámparas de techo son especialmente peligrosas en condiciones de humedad. </a:t>
            </a:r>
            <a:endParaRPr lang="en-US" sz="2400" dirty="0" smtClean="0">
              <a:latin typeface="+mj-lt"/>
            </a:endParaRPr>
          </a:p>
        </p:txBody>
      </p:sp>
      <p:sp>
        <p:nvSpPr>
          <p:cNvPr id="41989" name="TextBox 4"/>
          <p:cNvSpPr txBox="1">
            <a:spLocks noChangeArrowheads="1"/>
          </p:cNvSpPr>
          <p:nvPr/>
        </p:nvSpPr>
        <p:spPr bwMode="auto">
          <a:xfrm>
            <a:off x="1823545" y="3506397"/>
            <a:ext cx="781840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9088" indent="-31908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charset="0"/>
              <a:buChar char="•"/>
            </a:pPr>
            <a:r>
              <a:rPr lang="en-US" sz="2800" dirty="0" err="1" smtClean="0">
                <a:latin typeface="+mj-lt"/>
              </a:rPr>
              <a:t>Ropa</a:t>
            </a:r>
            <a:r>
              <a:rPr lang="en-US" sz="2800" dirty="0" smtClean="0">
                <a:latin typeface="+mj-lt"/>
              </a:rPr>
              <a:t> </a:t>
            </a:r>
            <a:r>
              <a:rPr lang="en-US" sz="2800" dirty="0" err="1" smtClean="0">
                <a:latin typeface="+mj-lt"/>
              </a:rPr>
              <a:t>mojada</a:t>
            </a:r>
            <a:r>
              <a:rPr lang="en-US" sz="2800" dirty="0" smtClean="0">
                <a:latin typeface="+mj-lt"/>
              </a:rPr>
              <a:t>, </a:t>
            </a:r>
            <a:r>
              <a:rPr lang="en-US" sz="2800" dirty="0" err="1" smtClean="0">
                <a:latin typeface="+mj-lt"/>
              </a:rPr>
              <a:t>alta</a:t>
            </a:r>
            <a:r>
              <a:rPr lang="en-US" sz="2800" dirty="0" smtClean="0">
                <a:latin typeface="+mj-lt"/>
              </a:rPr>
              <a:t> </a:t>
            </a:r>
            <a:r>
              <a:rPr lang="en-US" sz="2800" dirty="0" err="1" smtClean="0">
                <a:latin typeface="+mj-lt"/>
              </a:rPr>
              <a:t>humedad</a:t>
            </a:r>
            <a:r>
              <a:rPr lang="en-US" sz="2800" dirty="0" smtClean="0">
                <a:latin typeface="+mj-lt"/>
              </a:rPr>
              <a:t>, y </a:t>
            </a:r>
            <a:r>
              <a:rPr lang="en-US" sz="2800" dirty="0" err="1" smtClean="0">
                <a:latin typeface="+mj-lt"/>
              </a:rPr>
              <a:t>sudor</a:t>
            </a:r>
            <a:r>
              <a:rPr lang="en-US" sz="2800" dirty="0" smtClean="0">
                <a:latin typeface="+mj-lt"/>
              </a:rPr>
              <a:t> </a:t>
            </a:r>
            <a:r>
              <a:rPr lang="en-US" sz="2800" dirty="0" err="1" smtClean="0">
                <a:latin typeface="+mj-lt"/>
              </a:rPr>
              <a:t>incrementan</a:t>
            </a:r>
            <a:r>
              <a:rPr lang="en-US" sz="2800" dirty="0" smtClean="0">
                <a:latin typeface="+mj-lt"/>
              </a:rPr>
              <a:t> la </a:t>
            </a:r>
            <a:r>
              <a:rPr lang="en-US" sz="2800" dirty="0" err="1" smtClean="0">
                <a:latin typeface="+mj-lt"/>
              </a:rPr>
              <a:t>probabilidad</a:t>
            </a:r>
            <a:r>
              <a:rPr lang="en-US" sz="2800" dirty="0" smtClean="0">
                <a:latin typeface="+mj-lt"/>
              </a:rPr>
              <a:t> de </a:t>
            </a:r>
            <a:r>
              <a:rPr lang="en-US" sz="2800" dirty="0" err="1" smtClean="0">
                <a:latin typeface="+mj-lt"/>
              </a:rPr>
              <a:t>electrocutarse</a:t>
            </a:r>
            <a:r>
              <a:rPr lang="en-US" sz="2800" dirty="0" smtClean="0">
                <a:latin typeface="+mj-lt"/>
              </a:rPr>
              <a:t>. </a:t>
            </a:r>
            <a:endParaRPr lang="en-US" sz="2800" dirty="0">
              <a:latin typeface="+mj-lt"/>
            </a:endParaRPr>
          </a:p>
        </p:txBody>
      </p:sp>
      <p:sp>
        <p:nvSpPr>
          <p:cNvPr id="7" name="Rectangle 2"/>
          <p:cNvSpPr txBox="1">
            <a:spLocks noChangeArrowheads="1"/>
          </p:cNvSpPr>
          <p:nvPr/>
        </p:nvSpPr>
        <p:spPr>
          <a:xfrm>
            <a:off x="2241331" y="670034"/>
            <a:ext cx="777240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Evitar </a:t>
            </a:r>
            <a:r>
              <a:rPr lang="en-US" dirty="0" err="1" smtClean="0"/>
              <a:t>Condiciones</a:t>
            </a:r>
            <a:r>
              <a:rPr lang="en-US" dirty="0" smtClean="0"/>
              <a:t> Húmedas 1.2</a:t>
            </a:r>
          </a:p>
        </p:txBody>
      </p:sp>
    </p:spTree>
    <p:extLst>
      <p:ext uri="{BB962C8B-B14F-4D97-AF65-F5344CB8AC3E}">
        <p14:creationId xmlns:p14="http://schemas.microsoft.com/office/powerpoint/2010/main" val="37312934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34823" y="1702675"/>
            <a:ext cx="4698721" cy="1450427"/>
          </a:xfrm>
        </p:spPr>
        <p:txBody>
          <a:bodyPr rtlCol="0">
            <a:normAutofit/>
          </a:bodyPr>
          <a:lstStyle/>
          <a:p>
            <a:pPr>
              <a:defRPr/>
            </a:pPr>
            <a:r>
              <a:rPr lang="en-US" dirty="0" smtClean="0">
                <a:cs typeface="Times New Roman" pitchFamily="18" charset="0"/>
              </a:rPr>
              <a:t>¿</a:t>
            </a:r>
            <a:r>
              <a:rPr lang="en-US" sz="1800" dirty="0" smtClean="0">
                <a:solidFill>
                  <a:schemeClr val="tx1"/>
                </a:solidFill>
                <a:cs typeface="Times New Roman" pitchFamily="18" charset="0"/>
              </a:rPr>
              <a:t>Y </a:t>
            </a:r>
            <a:r>
              <a:rPr lang="en-US" sz="1800" dirty="0" err="1" smtClean="0">
                <a:solidFill>
                  <a:schemeClr val="tx1"/>
                </a:solidFill>
                <a:cs typeface="Times New Roman" pitchFamily="18" charset="0"/>
              </a:rPr>
              <a:t>si</a:t>
            </a:r>
            <a:r>
              <a:rPr lang="en-US" sz="1800" dirty="0" smtClean="0">
                <a:solidFill>
                  <a:schemeClr val="tx1"/>
                </a:solidFill>
                <a:cs typeface="Times New Roman" pitchFamily="18" charset="0"/>
              </a:rPr>
              <a:t> se </a:t>
            </a:r>
            <a:r>
              <a:rPr lang="en-US" sz="1800" dirty="0" err="1" smtClean="0">
                <a:solidFill>
                  <a:schemeClr val="tx1"/>
                </a:solidFill>
                <a:cs typeface="Times New Roman" pitchFamily="18" charset="0"/>
              </a:rPr>
              <a:t>tuviera</a:t>
            </a:r>
            <a:r>
              <a:rPr lang="en-US" sz="1800" dirty="0" smtClean="0">
                <a:solidFill>
                  <a:schemeClr val="tx1"/>
                </a:solidFill>
                <a:cs typeface="Times New Roman" pitchFamily="18" charset="0"/>
              </a:rPr>
              <a:t> que </a:t>
            </a:r>
            <a:r>
              <a:rPr lang="en-US" sz="1800" dirty="0" err="1" smtClean="0">
                <a:solidFill>
                  <a:schemeClr val="tx1"/>
                </a:solidFill>
                <a:cs typeface="Times New Roman" pitchFamily="18" charset="0"/>
              </a:rPr>
              <a:t>trabajar</a:t>
            </a:r>
            <a:r>
              <a:rPr lang="en-US" sz="1800" dirty="0">
                <a:solidFill>
                  <a:schemeClr val="tx1"/>
                </a:solidFill>
                <a:cs typeface="Times New Roman" pitchFamily="18" charset="0"/>
              </a:rPr>
              <a:t> con </a:t>
            </a:r>
            <a:r>
              <a:rPr lang="en-US" sz="1800" dirty="0" err="1">
                <a:solidFill>
                  <a:schemeClr val="tx1"/>
                </a:solidFill>
                <a:cs typeface="Times New Roman" pitchFamily="18" charset="0"/>
              </a:rPr>
              <a:t>electricidad</a:t>
            </a:r>
            <a:r>
              <a:rPr lang="en-US" sz="1800" dirty="0">
                <a:solidFill>
                  <a:schemeClr val="tx1"/>
                </a:solidFill>
                <a:cs typeface="Times New Roman" pitchFamily="18" charset="0"/>
              </a:rPr>
              <a:t> </a:t>
            </a:r>
            <a:r>
              <a:rPr lang="en-US" sz="1800" dirty="0" err="1" smtClean="0">
                <a:solidFill>
                  <a:schemeClr val="tx1"/>
                </a:solidFill>
                <a:cs typeface="Times New Roman" pitchFamily="18" charset="0"/>
              </a:rPr>
              <a:t>en</a:t>
            </a:r>
            <a:r>
              <a:rPr lang="en-US" sz="1800" dirty="0" smtClean="0">
                <a:solidFill>
                  <a:schemeClr val="tx1"/>
                </a:solidFill>
                <a:cs typeface="Times New Roman" pitchFamily="18" charset="0"/>
              </a:rPr>
              <a:t> </a:t>
            </a:r>
            <a:r>
              <a:rPr lang="en-US" sz="1800" dirty="0" err="1" smtClean="0">
                <a:solidFill>
                  <a:schemeClr val="tx1"/>
                </a:solidFill>
                <a:cs typeface="Times New Roman" pitchFamily="18" charset="0"/>
              </a:rPr>
              <a:t>condiciones</a:t>
            </a:r>
            <a:r>
              <a:rPr lang="en-US" sz="1800" dirty="0" smtClean="0">
                <a:solidFill>
                  <a:schemeClr val="tx1"/>
                </a:solidFill>
                <a:cs typeface="Times New Roman" pitchFamily="18" charset="0"/>
              </a:rPr>
              <a:t> </a:t>
            </a:r>
            <a:r>
              <a:rPr lang="en-US" dirty="0" smtClean="0">
                <a:cs typeface="Times New Roman" pitchFamily="18" charset="0"/>
              </a:rPr>
              <a:t>húmedas?</a:t>
            </a:r>
            <a:r>
              <a:rPr lang="en-US" dirty="0" smtClean="0"/>
              <a:t> </a:t>
            </a:r>
          </a:p>
        </p:txBody>
      </p:sp>
      <p:sp>
        <p:nvSpPr>
          <p:cNvPr id="43011" name="Rectangle 4"/>
          <p:cNvSpPr>
            <a:spLocks noGrp="1" noChangeArrowheads="1"/>
          </p:cNvSpPr>
          <p:nvPr>
            <p:ph type="body" sz="half" idx="1"/>
          </p:nvPr>
        </p:nvSpPr>
        <p:spPr>
          <a:xfrm>
            <a:off x="1981200" y="3058510"/>
            <a:ext cx="4191000" cy="3342290"/>
          </a:xfrm>
        </p:spPr>
        <p:txBody>
          <a:bodyPr/>
          <a:lstStyle/>
          <a:p>
            <a:r>
              <a:rPr lang="en-US" dirty="0" err="1" smtClean="0">
                <a:latin typeface="+mj-lt"/>
              </a:rPr>
              <a:t>Mientras</a:t>
            </a:r>
            <a:r>
              <a:rPr lang="en-US" dirty="0" smtClean="0">
                <a:latin typeface="+mj-lt"/>
              </a:rPr>
              <a:t> sea </a:t>
            </a:r>
            <a:r>
              <a:rPr lang="en-US" dirty="0" err="1" smtClean="0">
                <a:latin typeface="+mj-lt"/>
              </a:rPr>
              <a:t>posible</a:t>
            </a:r>
            <a:r>
              <a:rPr lang="en-US" dirty="0" smtClean="0">
                <a:latin typeface="+mj-lt"/>
              </a:rPr>
              <a:t>, evite </a:t>
            </a:r>
            <a:r>
              <a:rPr lang="en-US" dirty="0" err="1" smtClean="0">
                <a:latin typeface="+mj-lt"/>
              </a:rPr>
              <a:t>trabajar</a:t>
            </a:r>
            <a:r>
              <a:rPr lang="en-US" dirty="0" smtClean="0">
                <a:latin typeface="+mj-lt"/>
              </a:rPr>
              <a:t> </a:t>
            </a:r>
            <a:r>
              <a:rPr lang="en-US" dirty="0" err="1" smtClean="0">
                <a:latin typeface="+mj-lt"/>
              </a:rPr>
              <a:t>en</a:t>
            </a:r>
            <a:r>
              <a:rPr lang="en-US" dirty="0" smtClean="0">
                <a:latin typeface="+mj-lt"/>
              </a:rPr>
              <a:t> </a:t>
            </a:r>
            <a:r>
              <a:rPr lang="en-US" dirty="0" err="1" smtClean="0">
                <a:latin typeface="+mj-lt"/>
              </a:rPr>
              <a:t>condiciones</a:t>
            </a:r>
            <a:r>
              <a:rPr lang="en-US" dirty="0" smtClean="0">
                <a:latin typeface="+mj-lt"/>
              </a:rPr>
              <a:t> húmedas</a:t>
            </a:r>
            <a:endParaRPr lang="en-US" dirty="0">
              <a:latin typeface="+mj-lt"/>
            </a:endParaRPr>
          </a:p>
          <a:p>
            <a:r>
              <a:rPr lang="en-US" dirty="0">
                <a:latin typeface="+mj-lt"/>
              </a:rPr>
              <a:t>Use </a:t>
            </a:r>
            <a:r>
              <a:rPr lang="en-US" dirty="0" err="1" smtClean="0">
                <a:latin typeface="+mj-lt"/>
              </a:rPr>
              <a:t>equipo</a:t>
            </a:r>
            <a:r>
              <a:rPr lang="en-US" dirty="0" smtClean="0">
                <a:latin typeface="+mj-lt"/>
              </a:rPr>
              <a:t> el</a:t>
            </a:r>
            <a:r>
              <a:rPr lang="es-ES" dirty="0" err="1" smtClean="0">
                <a:latin typeface="+mj-lt"/>
              </a:rPr>
              <a:t>éctrico</a:t>
            </a:r>
            <a:r>
              <a:rPr lang="en-US" dirty="0" smtClean="0">
                <a:latin typeface="+mj-lt"/>
              </a:rPr>
              <a:t> </a:t>
            </a:r>
            <a:r>
              <a:rPr lang="en-US" dirty="0" err="1" smtClean="0">
                <a:latin typeface="+mj-lt"/>
              </a:rPr>
              <a:t>aprobado</a:t>
            </a:r>
            <a:r>
              <a:rPr lang="en-US" dirty="0" smtClean="0">
                <a:latin typeface="+mj-lt"/>
              </a:rPr>
              <a:t> para </a:t>
            </a:r>
            <a:r>
              <a:rPr lang="en-US" dirty="0" err="1" smtClean="0">
                <a:latin typeface="+mj-lt"/>
              </a:rPr>
              <a:t>condiciones</a:t>
            </a:r>
            <a:r>
              <a:rPr lang="en-US" dirty="0" smtClean="0">
                <a:latin typeface="+mj-lt"/>
              </a:rPr>
              <a:t> húmedas</a:t>
            </a:r>
            <a:endParaRPr lang="en-US" dirty="0">
              <a:latin typeface="+mj-lt"/>
            </a:endParaRPr>
          </a:p>
          <a:p>
            <a:r>
              <a:rPr lang="es-ES" dirty="0" smtClean="0">
                <a:latin typeface="+mj-lt"/>
              </a:rPr>
              <a:t>No esté de pie en áreas mojadas mientras se opera equipo eléctrico</a:t>
            </a:r>
            <a:endParaRPr lang="en-US" dirty="0">
              <a:latin typeface="+mj-lt"/>
            </a:endParaRPr>
          </a:p>
        </p:txBody>
      </p:sp>
      <p:pic>
        <p:nvPicPr>
          <p:cNvPr id="9" name="Picture 6" descr="elnuevoconstructo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6553200" y="876300"/>
            <a:ext cx="3832225" cy="4533900"/>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2" name="Slide Number Placeholder 1"/>
          <p:cNvSpPr>
            <a:spLocks noGrp="1"/>
          </p:cNvSpPr>
          <p:nvPr>
            <p:ph type="sldNum" sz="quarter" idx="12"/>
          </p:nvPr>
        </p:nvSpPr>
        <p:spPr/>
        <p:txBody>
          <a:bodyPr/>
          <a:lstStyle/>
          <a:p>
            <a:fld id="{A5F31659-8565-42E9-9F5D-6459A9BF5D7F}" type="slidenum">
              <a:rPr lang="en-US" altLang="en-US" smtClean="0"/>
              <a:pPr/>
              <a:t>44</a:t>
            </a:fld>
            <a:endParaRPr lang="en-US" altLang="en-US"/>
          </a:p>
        </p:txBody>
      </p:sp>
      <p:sp>
        <p:nvSpPr>
          <p:cNvPr id="43013" name="TextBox 5"/>
          <p:cNvSpPr txBox="1">
            <a:spLocks noChangeArrowheads="1"/>
          </p:cNvSpPr>
          <p:nvPr/>
        </p:nvSpPr>
        <p:spPr bwMode="auto">
          <a:xfrm>
            <a:off x="6754812" y="5520035"/>
            <a:ext cx="3429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dirty="0" smtClean="0"/>
              <a:t>¿</a:t>
            </a:r>
            <a:r>
              <a:rPr lang="en-US" dirty="0" err="1" smtClean="0"/>
              <a:t>Cuántos</a:t>
            </a:r>
            <a:r>
              <a:rPr lang="en-US" dirty="0" smtClean="0"/>
              <a:t> </a:t>
            </a:r>
            <a:r>
              <a:rPr lang="en-US" dirty="0" err="1" smtClean="0"/>
              <a:t>aspectos</a:t>
            </a:r>
            <a:r>
              <a:rPr lang="en-US" dirty="0" smtClean="0"/>
              <a:t> </a:t>
            </a:r>
            <a:r>
              <a:rPr lang="en-US" dirty="0" err="1" smtClean="0"/>
              <a:t>peligrosos</a:t>
            </a:r>
            <a:r>
              <a:rPr lang="en-US" dirty="0" smtClean="0"/>
              <a:t> </a:t>
            </a:r>
            <a:r>
              <a:rPr lang="en-US" dirty="0" err="1" smtClean="0"/>
              <a:t>pueden</a:t>
            </a:r>
            <a:r>
              <a:rPr lang="en-US" dirty="0" smtClean="0"/>
              <a:t> </a:t>
            </a:r>
            <a:r>
              <a:rPr lang="en-US" dirty="0" err="1" smtClean="0"/>
              <a:t>identificarse</a:t>
            </a:r>
            <a:r>
              <a:rPr lang="en-US" dirty="0"/>
              <a:t>?</a:t>
            </a:r>
            <a:r>
              <a:rPr lang="en-US" dirty="0" smtClean="0"/>
              <a:t> </a:t>
            </a:r>
          </a:p>
          <a:p>
            <a:pPr algn="ctr"/>
            <a:r>
              <a:rPr lang="en-US" dirty="0" err="1" smtClean="0"/>
              <a:t>Cortesía</a:t>
            </a:r>
            <a:r>
              <a:rPr lang="en-US" dirty="0" smtClean="0"/>
              <a:t> de OSHA</a:t>
            </a:r>
            <a:endParaRPr lang="en-US" dirty="0"/>
          </a:p>
        </p:txBody>
      </p:sp>
    </p:spTree>
    <p:extLst>
      <p:ext uri="{BB962C8B-B14F-4D97-AF65-F5344CB8AC3E}">
        <p14:creationId xmlns:p14="http://schemas.microsoft.com/office/powerpoint/2010/main" val="23166266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524000" y="546537"/>
            <a:ext cx="9144000" cy="956441"/>
          </a:xfrm>
        </p:spPr>
        <p:txBody>
          <a:bodyPr>
            <a:normAutofit/>
          </a:bodyPr>
          <a:lstStyle/>
          <a:p>
            <a:r>
              <a:rPr lang="en-US" dirty="0"/>
              <a:t>Control - Use GFCI (</a:t>
            </a:r>
            <a:r>
              <a:rPr lang="en-US" dirty="0" err="1"/>
              <a:t>interruptor</a:t>
            </a:r>
            <a:r>
              <a:rPr lang="en-US" dirty="0"/>
              <a:t> de </a:t>
            </a:r>
            <a:r>
              <a:rPr lang="en-US" dirty="0" err="1"/>
              <a:t>circuito</a:t>
            </a:r>
            <a:r>
              <a:rPr lang="en-US" dirty="0"/>
              <a:t> de </a:t>
            </a:r>
            <a:r>
              <a:rPr lang="en-US" dirty="0" err="1"/>
              <a:t>falla</a:t>
            </a:r>
            <a:r>
              <a:rPr lang="en-US" dirty="0"/>
              <a:t> a </a:t>
            </a:r>
            <a:r>
              <a:rPr lang="en-US" dirty="0" err="1"/>
              <a:t>tierra</a:t>
            </a:r>
            <a:r>
              <a:rPr lang="en-US" dirty="0"/>
              <a:t>)</a:t>
            </a:r>
          </a:p>
        </p:txBody>
      </p:sp>
      <p:sp>
        <p:nvSpPr>
          <p:cNvPr id="72707" name="Rectangle 3"/>
          <p:cNvSpPr>
            <a:spLocks noGrp="1" noChangeArrowheads="1"/>
          </p:cNvSpPr>
          <p:nvPr>
            <p:ph idx="1"/>
          </p:nvPr>
        </p:nvSpPr>
        <p:spPr>
          <a:xfrm>
            <a:off x="977462" y="1849820"/>
            <a:ext cx="4661338" cy="4322379"/>
          </a:xfrm>
        </p:spPr>
        <p:txBody>
          <a:bodyPr>
            <a:normAutofit/>
          </a:bodyPr>
          <a:lstStyle/>
          <a:p>
            <a:r>
              <a:rPr lang="es-ES" sz="2000" dirty="0"/>
              <a:t>P</a:t>
            </a:r>
            <a:r>
              <a:rPr lang="es-ES" sz="2000" dirty="0" smtClean="0"/>
              <a:t>rotege </a:t>
            </a:r>
            <a:r>
              <a:rPr lang="es-ES" sz="2000" dirty="0"/>
              <a:t>de los </a:t>
            </a:r>
            <a:r>
              <a:rPr lang="es-ES" sz="2000" dirty="0" smtClean="0"/>
              <a:t>choques eléctricos</a:t>
            </a:r>
            <a:endParaRPr lang="es-ES" sz="2000" dirty="0"/>
          </a:p>
          <a:p>
            <a:r>
              <a:rPr lang="es-ES" sz="2000" dirty="0"/>
              <a:t>Detecta la diferencia de corriente entre los cables blanco y negro</a:t>
            </a:r>
          </a:p>
          <a:p>
            <a:r>
              <a:rPr lang="es-ES" sz="2000" dirty="0"/>
              <a:t>Si se detecta una falla a tierra, el GFCI apaga la electricidad en 1/40 de segundo</a:t>
            </a:r>
          </a:p>
          <a:p>
            <a:r>
              <a:rPr lang="es-ES" sz="2000" dirty="0"/>
              <a:t>Use GFCI en todos los receptáculos de 120 voltios, monofásicos, de 15 y 20 amperios, o tenga un programa asegurado de conductor de tierra para el equipo.</a:t>
            </a:r>
            <a:endParaRPr lang="en-US" sz="2000" dirty="0"/>
          </a:p>
        </p:txBody>
      </p:sp>
      <p:sp>
        <p:nvSpPr>
          <p:cNvPr id="8" name="Slide Number Placeholder 5"/>
          <p:cNvSpPr>
            <a:spLocks noGrp="1"/>
          </p:cNvSpPr>
          <p:nvPr>
            <p:ph type="sldNum" sz="quarter" idx="12"/>
          </p:nvPr>
        </p:nvSpPr>
        <p:spPr/>
        <p:txBody>
          <a:bodyPr/>
          <a:lstStyle/>
          <a:p>
            <a:fld id="{3FE4C252-6C9D-40F9-83E1-3BE16E60AF9F}" type="slidenum">
              <a:rPr lang="en-US"/>
              <a:pPr/>
              <a:t>45</a:t>
            </a:fld>
            <a:endParaRPr lang="en-US"/>
          </a:p>
        </p:txBody>
      </p:sp>
      <p:pic>
        <p:nvPicPr>
          <p:cNvPr id="72709" name="Picture 5" descr="picture of GFCI receptacl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40821" y="1597572"/>
            <a:ext cx="41910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72710" name="Picture 6" descr="Picture of GFCI cord connection"/>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51331" y="3849414"/>
            <a:ext cx="4191000" cy="2209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19800" y="5943600"/>
            <a:ext cx="4191000" cy="369332"/>
          </a:xfrm>
          <a:prstGeom prst="rect">
            <a:avLst/>
          </a:prstGeom>
          <a:noFill/>
        </p:spPr>
        <p:txBody>
          <a:bodyPr wrap="square" rtlCol="0">
            <a:spAutoFit/>
          </a:bodyPr>
          <a:lstStyle/>
          <a:p>
            <a:pPr algn="ctr"/>
            <a:r>
              <a:rPr lang="en-US" dirty="0" err="1"/>
              <a:t>F</a:t>
            </a:r>
            <a:r>
              <a:rPr lang="en-US" dirty="0" err="1" smtClean="0"/>
              <a:t>otos</a:t>
            </a:r>
            <a:r>
              <a:rPr lang="en-US" dirty="0" smtClean="0"/>
              <a:t> </a:t>
            </a:r>
            <a:r>
              <a:rPr lang="en-US" dirty="0" err="1" smtClean="0"/>
              <a:t>cortesía</a:t>
            </a:r>
            <a:r>
              <a:rPr lang="en-US" dirty="0" smtClean="0"/>
              <a:t> de OSHA</a:t>
            </a:r>
            <a:endParaRPr lang="en-US" dirty="0"/>
          </a:p>
        </p:txBody>
      </p:sp>
    </p:spTree>
    <p:extLst>
      <p:ext uri="{BB962C8B-B14F-4D97-AF65-F5344CB8AC3E}">
        <p14:creationId xmlns:p14="http://schemas.microsoft.com/office/powerpoint/2010/main" val="4059257849"/>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026"/>
          <p:cNvSpPr>
            <a:spLocks noGrp="1" noChangeArrowheads="1"/>
          </p:cNvSpPr>
          <p:nvPr>
            <p:ph type="title"/>
          </p:nvPr>
        </p:nvSpPr>
        <p:spPr>
          <a:xfrm>
            <a:off x="1752600" y="557047"/>
            <a:ext cx="8534400" cy="1051035"/>
          </a:xfrm>
        </p:spPr>
        <p:txBody>
          <a:bodyPr>
            <a:normAutofit/>
          </a:bodyPr>
          <a:lstStyle/>
          <a:p>
            <a:r>
              <a:rPr lang="es-ES" dirty="0"/>
              <a:t>Control - Aislar </a:t>
            </a:r>
            <a:r>
              <a:rPr lang="es-ES" dirty="0" smtClean="0"/>
              <a:t>Piezas </a:t>
            </a:r>
            <a:r>
              <a:rPr lang="es-ES" dirty="0"/>
              <a:t>E</a:t>
            </a:r>
            <a:r>
              <a:rPr lang="es-ES" dirty="0" smtClean="0"/>
              <a:t>léctricas </a:t>
            </a:r>
            <a:r>
              <a:rPr lang="es-ES" dirty="0"/>
              <a:t>- Armarios, </a:t>
            </a:r>
            <a:r>
              <a:rPr lang="es-ES" dirty="0" smtClean="0"/>
              <a:t>Cajas </a:t>
            </a:r>
            <a:r>
              <a:rPr lang="es-ES" dirty="0"/>
              <a:t>y </a:t>
            </a:r>
            <a:r>
              <a:rPr lang="es-ES" dirty="0" smtClean="0"/>
              <a:t>Accesorios</a:t>
            </a:r>
            <a:endParaRPr lang="en-US" dirty="0"/>
          </a:p>
        </p:txBody>
      </p:sp>
      <p:sp>
        <p:nvSpPr>
          <p:cNvPr id="9" name="Slide Number Placeholder 5"/>
          <p:cNvSpPr>
            <a:spLocks noGrp="1"/>
          </p:cNvSpPr>
          <p:nvPr>
            <p:ph type="sldNum" sz="quarter" idx="12"/>
          </p:nvPr>
        </p:nvSpPr>
        <p:spPr/>
        <p:txBody>
          <a:bodyPr/>
          <a:lstStyle/>
          <a:p>
            <a:fld id="{A1ABF2DC-189E-4588-86C9-6EEBC215289B}" type="slidenum">
              <a:rPr lang="en-US"/>
              <a:pPr/>
              <a:t>46</a:t>
            </a:fld>
            <a:endParaRPr lang="en-US"/>
          </a:p>
        </p:txBody>
      </p:sp>
      <p:pic>
        <p:nvPicPr>
          <p:cNvPr id="117764" name="Picture 1028" descr="elec-KNOCK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613" y="1852448"/>
            <a:ext cx="3657600" cy="44958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17765" name="Picture 1029" descr="elec-KNOCKOUT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0593" y="2052144"/>
            <a:ext cx="3581400" cy="44958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1697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Prevenir</a:t>
            </a:r>
            <a:r>
              <a:rPr lang="en-US" dirty="0" smtClean="0"/>
              <a:t> </a:t>
            </a:r>
            <a:r>
              <a:rPr lang="en-US" dirty="0" err="1" smtClean="0"/>
              <a:t>Peligros</a:t>
            </a:r>
            <a:r>
              <a:rPr lang="en-US" dirty="0" smtClean="0"/>
              <a:t> </a:t>
            </a:r>
            <a:r>
              <a:rPr lang="en-US" dirty="0" err="1" smtClean="0"/>
              <a:t>Eléctricos</a:t>
            </a:r>
            <a:r>
              <a:rPr lang="en-US" dirty="0" smtClean="0"/>
              <a:t> –</a:t>
            </a:r>
            <a:r>
              <a:rPr lang="en-US" dirty="0" err="1" smtClean="0"/>
              <a:t>Alambrado</a:t>
            </a:r>
            <a:r>
              <a:rPr lang="en-US" dirty="0" smtClean="0"/>
              <a:t> y </a:t>
            </a:r>
            <a:r>
              <a:rPr lang="en-US" dirty="0" err="1" smtClean="0"/>
              <a:t>Conectores</a:t>
            </a:r>
            <a:r>
              <a:rPr lang="en-US" dirty="0" smtClean="0"/>
              <a:t> </a:t>
            </a:r>
            <a:r>
              <a:rPr lang="en-US" dirty="0" err="1"/>
              <a:t>A</a:t>
            </a:r>
            <a:r>
              <a:rPr lang="en-US" dirty="0" err="1" smtClean="0"/>
              <a:t>propiados</a:t>
            </a:r>
            <a:endParaRPr lang="en-US" dirty="0"/>
          </a:p>
        </p:txBody>
      </p:sp>
      <p:pic>
        <p:nvPicPr>
          <p:cNvPr id="5" name="Content Placeholder 4" title="emt conduit"/>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464248" y="1825625"/>
            <a:ext cx="3263503" cy="3867809"/>
          </a:xfrm>
        </p:spPr>
      </p:pic>
      <p:sp>
        <p:nvSpPr>
          <p:cNvPr id="4" name="Slide Number Placeholder 3"/>
          <p:cNvSpPr>
            <a:spLocks noGrp="1"/>
          </p:cNvSpPr>
          <p:nvPr>
            <p:ph type="sldNum" sz="quarter" idx="12"/>
          </p:nvPr>
        </p:nvSpPr>
        <p:spPr/>
        <p:txBody>
          <a:bodyPr/>
          <a:lstStyle/>
          <a:p>
            <a:fld id="{03AE46D5-F5C2-466A-A152-8CD799C5A496}" type="slidenum">
              <a:rPr lang="en-US" smtClean="0"/>
              <a:t>47</a:t>
            </a:fld>
            <a:endParaRPr lang="en-US"/>
          </a:p>
        </p:txBody>
      </p:sp>
      <p:sp>
        <p:nvSpPr>
          <p:cNvPr id="6" name="TextBox 5"/>
          <p:cNvSpPr txBox="1"/>
          <p:nvPr/>
        </p:nvSpPr>
        <p:spPr>
          <a:xfrm>
            <a:off x="4464248" y="5693434"/>
            <a:ext cx="3263503" cy="369332"/>
          </a:xfrm>
          <a:prstGeom prst="rect">
            <a:avLst/>
          </a:prstGeom>
          <a:noFill/>
        </p:spPr>
        <p:txBody>
          <a:bodyPr wrap="square" rtlCol="0">
            <a:spAutoFit/>
          </a:bodyPr>
          <a:lstStyle/>
          <a:p>
            <a:pPr algn="ctr"/>
            <a:r>
              <a:rPr lang="en-US" dirty="0" err="1" smtClean="0"/>
              <a:t>Cortesía</a:t>
            </a:r>
            <a:r>
              <a:rPr lang="en-US" dirty="0" smtClean="0"/>
              <a:t> de Doug Zemler</a:t>
            </a:r>
            <a:endParaRPr lang="en-US" dirty="0"/>
          </a:p>
        </p:txBody>
      </p:sp>
    </p:spTree>
    <p:extLst>
      <p:ext uri="{BB962C8B-B14F-4D97-AF65-F5344CB8AC3E}">
        <p14:creationId xmlns:p14="http://schemas.microsoft.com/office/powerpoint/2010/main" val="24761713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72409" y="6108210"/>
            <a:ext cx="3466381" cy="372402"/>
          </a:xfrm>
          <a:prstGeom prst="rect">
            <a:avLst/>
          </a:prstGeom>
          <a:noFill/>
        </p:spPr>
        <p:txBody>
          <a:bodyPr wrap="square" rtlCol="0">
            <a:spAutoFit/>
          </a:bodyPr>
          <a:lstStyle/>
          <a:p>
            <a:r>
              <a:rPr lang="en-US" dirty="0" err="1"/>
              <a:t>F</a:t>
            </a:r>
            <a:r>
              <a:rPr lang="en-US" dirty="0" err="1" smtClean="0"/>
              <a:t>otos</a:t>
            </a:r>
            <a:r>
              <a:rPr lang="en-US" dirty="0" smtClean="0"/>
              <a:t> </a:t>
            </a:r>
            <a:r>
              <a:rPr lang="en-US" dirty="0" err="1" smtClean="0"/>
              <a:t>Cortesía</a:t>
            </a:r>
            <a:r>
              <a:rPr lang="en-US" dirty="0" smtClean="0"/>
              <a:t> de OSHA</a:t>
            </a:r>
            <a:endParaRPr lang="en-US" dirty="0"/>
          </a:p>
        </p:txBody>
      </p:sp>
      <p:sp>
        <p:nvSpPr>
          <p:cNvPr id="19458" name="Rectangle 2"/>
          <p:cNvSpPr>
            <a:spLocks noGrp="1" noChangeArrowheads="1"/>
          </p:cNvSpPr>
          <p:nvPr>
            <p:ph type="title"/>
          </p:nvPr>
        </p:nvSpPr>
        <p:spPr>
          <a:xfrm>
            <a:off x="2167758" y="630621"/>
            <a:ext cx="7772400" cy="762000"/>
          </a:xfrm>
        </p:spPr>
        <p:txBody>
          <a:bodyPr/>
          <a:lstStyle/>
          <a:p>
            <a:pPr algn="ctr"/>
            <a:r>
              <a:rPr lang="en-US" dirty="0" err="1" smtClean="0"/>
              <a:t>Iluminación</a:t>
            </a:r>
            <a:r>
              <a:rPr lang="en-US" dirty="0" smtClean="0"/>
              <a:t> Temporal 1.1</a:t>
            </a:r>
            <a:endParaRPr lang="en-US" dirty="0"/>
          </a:p>
        </p:txBody>
      </p:sp>
      <p:sp>
        <p:nvSpPr>
          <p:cNvPr id="19459" name="Rectangle 3"/>
          <p:cNvSpPr>
            <a:spLocks noGrp="1" noChangeArrowheads="1"/>
          </p:cNvSpPr>
          <p:nvPr>
            <p:ph idx="1"/>
          </p:nvPr>
        </p:nvSpPr>
        <p:spPr>
          <a:xfrm>
            <a:off x="1973317" y="5293963"/>
            <a:ext cx="8077200" cy="854015"/>
          </a:xfrm>
        </p:spPr>
        <p:txBody>
          <a:bodyPr>
            <a:normAutofit fontScale="85000" lnSpcReduction="10000"/>
          </a:bodyPr>
          <a:lstStyle/>
          <a:p>
            <a:pPr>
              <a:buFontTx/>
              <a:buNone/>
            </a:pPr>
            <a:r>
              <a:rPr lang="en-US" sz="2400" dirty="0" err="1" smtClean="0"/>
              <a:t>Proteja</a:t>
            </a:r>
            <a:r>
              <a:rPr lang="en-US" sz="2400" dirty="0" smtClean="0"/>
              <a:t> de </a:t>
            </a:r>
            <a:r>
              <a:rPr lang="en-US" sz="2400" dirty="0" err="1" smtClean="0"/>
              <a:t>contacto</a:t>
            </a:r>
            <a:r>
              <a:rPr lang="en-US" sz="2400" dirty="0" smtClean="0"/>
              <a:t> y </a:t>
            </a:r>
            <a:r>
              <a:rPr lang="en-US" sz="2400" dirty="0" err="1" smtClean="0"/>
              <a:t>daño</a:t>
            </a:r>
            <a:endParaRPr lang="en-US" sz="2400" dirty="0" smtClean="0"/>
          </a:p>
          <a:p>
            <a:pPr>
              <a:buFontTx/>
              <a:buNone/>
            </a:pPr>
            <a:r>
              <a:rPr lang="es-ES" sz="2400" dirty="0" smtClean="0"/>
              <a:t>No </a:t>
            </a:r>
            <a:r>
              <a:rPr lang="es-ES" sz="2400" dirty="0" err="1" smtClean="0"/>
              <a:t>utilize</a:t>
            </a:r>
            <a:r>
              <a:rPr lang="es-ES" sz="2400" dirty="0" smtClean="0"/>
              <a:t> cables colgantes a menos que estos sean diseñados para ese uso </a:t>
            </a:r>
            <a:endParaRPr lang="en-US" sz="2400" dirty="0" smtClean="0"/>
          </a:p>
          <a:p>
            <a:pPr>
              <a:buFontTx/>
              <a:buNone/>
            </a:pPr>
            <a:endParaRPr lang="en-US" sz="2400" dirty="0"/>
          </a:p>
        </p:txBody>
      </p:sp>
      <p:sp>
        <p:nvSpPr>
          <p:cNvPr id="9" name="Slide Number Placeholder 5"/>
          <p:cNvSpPr>
            <a:spLocks noGrp="1"/>
          </p:cNvSpPr>
          <p:nvPr>
            <p:ph type="sldNum" sz="quarter" idx="12"/>
          </p:nvPr>
        </p:nvSpPr>
        <p:spPr/>
        <p:txBody>
          <a:bodyPr/>
          <a:lstStyle/>
          <a:p>
            <a:fld id="{86432C5A-9071-467E-B8DB-5CF8B9BD3BA6}" type="slidenum">
              <a:rPr lang="en-US"/>
              <a:pPr/>
              <a:t>48</a:t>
            </a:fld>
            <a:endParaRPr lang="en-US"/>
          </a:p>
        </p:txBody>
      </p:sp>
      <p:pic>
        <p:nvPicPr>
          <p:cNvPr id="19460" name="Picture 4" descr="Electrical-Cont-temp lighti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85338" y="1820917"/>
            <a:ext cx="38862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photo103_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962806" y="1694794"/>
            <a:ext cx="3886200" cy="345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0148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2209800" y="304800"/>
            <a:ext cx="7772400" cy="762000"/>
          </a:xfrm>
        </p:spPr>
        <p:txBody>
          <a:bodyPr/>
          <a:lstStyle/>
          <a:p>
            <a:pPr algn="ctr"/>
            <a:r>
              <a:rPr lang="en-US" dirty="0" err="1" smtClean="0"/>
              <a:t>Iluminación</a:t>
            </a:r>
            <a:r>
              <a:rPr lang="en-US" dirty="0" smtClean="0"/>
              <a:t> Temporal 1.2</a:t>
            </a:r>
            <a:endParaRPr lang="en-US" dirty="0"/>
          </a:p>
        </p:txBody>
      </p:sp>
      <p:pic>
        <p:nvPicPr>
          <p:cNvPr id="6" name="Content Placeholder 5" title="Electrical hazard"/>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rot="5400000">
            <a:off x="7937641" y="1983980"/>
            <a:ext cx="3567623" cy="3264693"/>
          </a:xfrm>
        </p:spPr>
      </p:pic>
      <p:sp>
        <p:nvSpPr>
          <p:cNvPr id="4" name="Slide Number Placeholder 3"/>
          <p:cNvSpPr>
            <a:spLocks noGrp="1"/>
          </p:cNvSpPr>
          <p:nvPr>
            <p:ph type="sldNum" sz="quarter" idx="12"/>
          </p:nvPr>
        </p:nvSpPr>
        <p:spPr/>
        <p:txBody>
          <a:bodyPr/>
          <a:lstStyle/>
          <a:p>
            <a:fld id="{03AE46D5-F5C2-466A-A152-8CD799C5A496}" type="slidenum">
              <a:rPr lang="en-US" smtClean="0"/>
              <a:t>49</a:t>
            </a:fld>
            <a:endParaRPr lang="en-US"/>
          </a:p>
        </p:txBody>
      </p:sp>
      <p:pic>
        <p:nvPicPr>
          <p:cNvPr id="7" name="Picture 6" title="Electrical hazae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403704" y="1973715"/>
            <a:ext cx="3567622" cy="3285226"/>
          </a:xfrm>
          <a:prstGeom prst="rect">
            <a:avLst/>
          </a:prstGeom>
        </p:spPr>
      </p:pic>
      <p:pic>
        <p:nvPicPr>
          <p:cNvPr id="8" name="Picture 7" title="Electrical hazard"/>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5400000">
            <a:off x="4159790" y="1640877"/>
            <a:ext cx="3567620" cy="3950898"/>
          </a:xfrm>
          <a:prstGeom prst="rect">
            <a:avLst/>
          </a:prstGeom>
        </p:spPr>
      </p:pic>
      <p:sp>
        <p:nvSpPr>
          <p:cNvPr id="9" name="TextBox 8"/>
          <p:cNvSpPr txBox="1"/>
          <p:nvPr/>
        </p:nvSpPr>
        <p:spPr>
          <a:xfrm>
            <a:off x="2605177" y="5400136"/>
            <a:ext cx="6849374" cy="369332"/>
          </a:xfrm>
          <a:prstGeom prst="rect">
            <a:avLst/>
          </a:prstGeom>
          <a:noFill/>
        </p:spPr>
        <p:txBody>
          <a:bodyPr wrap="square" rtlCol="0">
            <a:spAutoFit/>
          </a:bodyPr>
          <a:lstStyle/>
          <a:p>
            <a:r>
              <a:rPr lang="en-US" dirty="0" err="1" smtClean="0"/>
              <a:t>Equipo</a:t>
            </a:r>
            <a:r>
              <a:rPr lang="en-US" dirty="0" smtClean="0"/>
              <a:t> </a:t>
            </a:r>
            <a:r>
              <a:rPr lang="en-US" dirty="0" err="1" smtClean="0"/>
              <a:t>casero</a:t>
            </a:r>
            <a:r>
              <a:rPr lang="en-US" dirty="0" smtClean="0"/>
              <a:t> de </a:t>
            </a:r>
            <a:r>
              <a:rPr lang="en-US" dirty="0" err="1"/>
              <a:t>i</a:t>
            </a:r>
            <a:r>
              <a:rPr lang="en-US" dirty="0" err="1" smtClean="0"/>
              <a:t>luminación</a:t>
            </a:r>
            <a:r>
              <a:rPr lang="en-US" dirty="0" smtClean="0"/>
              <a:t> temporal.  </a:t>
            </a:r>
            <a:r>
              <a:rPr lang="en-US" dirty="0" err="1" smtClean="0"/>
              <a:t>Fotos</a:t>
            </a:r>
            <a:r>
              <a:rPr lang="en-US" dirty="0" smtClean="0"/>
              <a:t> </a:t>
            </a:r>
            <a:r>
              <a:rPr lang="en-US" dirty="0" err="1" smtClean="0"/>
              <a:t>cortesía</a:t>
            </a:r>
            <a:r>
              <a:rPr lang="en-US" dirty="0" smtClean="0"/>
              <a:t> de Doug Zemler</a:t>
            </a:r>
            <a:endParaRPr lang="en-US" dirty="0"/>
          </a:p>
        </p:txBody>
      </p:sp>
    </p:spTree>
    <p:extLst>
      <p:ext uri="{BB962C8B-B14F-4D97-AF65-F5344CB8AC3E}">
        <p14:creationId xmlns:p14="http://schemas.microsoft.com/office/powerpoint/2010/main" val="3659316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600" y="667513"/>
            <a:ext cx="10573407" cy="1266390"/>
          </a:xfrm>
        </p:spPr>
        <p:txBody>
          <a:bodyPr>
            <a:normAutofit fontScale="90000"/>
          </a:bodyPr>
          <a:lstStyle/>
          <a:p>
            <a:pPr algn="ctr"/>
            <a:r>
              <a:rPr lang="en-US" sz="3200" dirty="0" smtClean="0"/>
              <a:t>Derechos </a:t>
            </a:r>
            <a:r>
              <a:rPr lang="en-US" sz="3200" dirty="0"/>
              <a:t>y</a:t>
            </a:r>
            <a:r>
              <a:rPr lang="en-US" sz="3200" dirty="0" smtClean="0"/>
              <a:t> Responsabilidades</a:t>
            </a:r>
            <a:br>
              <a:rPr lang="en-US" sz="3200" dirty="0" smtClean="0"/>
            </a:br>
            <a:r>
              <a:rPr lang="en-US" sz="3200" dirty="0" smtClean="0"/>
              <a:t>del </a:t>
            </a:r>
            <a:r>
              <a:rPr lang="en-US" sz="3200" dirty="0" err="1" smtClean="0"/>
              <a:t>Empleado</a:t>
            </a:r>
            <a:r>
              <a:rPr lang="en-US" sz="3200" dirty="0"/>
              <a:t/>
            </a:r>
            <a:br>
              <a:rPr lang="en-US" sz="3200" dirty="0"/>
            </a:br>
            <a:r>
              <a:rPr lang="en-US" sz="3200" dirty="0" smtClean="0"/>
              <a:t>Usted tiene</a:t>
            </a:r>
            <a:r>
              <a:rPr lang="en-US" sz="3200" b="1" i="1" dirty="0" smtClean="0"/>
              <a:t> el derecho a:</a:t>
            </a:r>
            <a:endParaRPr lang="en-US" sz="3200" dirty="0"/>
          </a:p>
        </p:txBody>
      </p:sp>
      <p:sp>
        <p:nvSpPr>
          <p:cNvPr id="6" name="Content Placeholder 2"/>
          <p:cNvSpPr>
            <a:spLocks noGrp="1"/>
          </p:cNvSpPr>
          <p:nvPr>
            <p:ph idx="1"/>
          </p:nvPr>
        </p:nvSpPr>
        <p:spPr>
          <a:xfrm>
            <a:off x="1082566" y="2291254"/>
            <a:ext cx="10331667" cy="3447393"/>
          </a:xfrm>
        </p:spPr>
        <p:txBody>
          <a:bodyPr>
            <a:noAutofit/>
          </a:bodyPr>
          <a:lstStyle/>
          <a:p>
            <a:r>
              <a:rPr lang="en-US" sz="2400" dirty="0" err="1" smtClean="0"/>
              <a:t>Radicar</a:t>
            </a:r>
            <a:r>
              <a:rPr lang="en-US" sz="2400" dirty="0" smtClean="0"/>
              <a:t> </a:t>
            </a:r>
            <a:r>
              <a:rPr lang="en-US" sz="2400" dirty="0" err="1" smtClean="0"/>
              <a:t>una</a:t>
            </a:r>
            <a:r>
              <a:rPr lang="en-US" sz="2400" dirty="0" smtClean="0"/>
              <a:t> </a:t>
            </a:r>
            <a:r>
              <a:rPr lang="en-US" sz="2400" dirty="0" err="1" smtClean="0"/>
              <a:t>queja</a:t>
            </a:r>
            <a:r>
              <a:rPr lang="en-US" sz="2400" dirty="0" smtClean="0"/>
              <a:t> </a:t>
            </a:r>
            <a:r>
              <a:rPr lang="en-US" sz="2400" dirty="0" err="1" smtClean="0"/>
              <a:t>confidencial</a:t>
            </a:r>
            <a:r>
              <a:rPr lang="en-US" sz="2400" dirty="0" smtClean="0"/>
              <a:t> con </a:t>
            </a:r>
            <a:r>
              <a:rPr lang="en-US" sz="2400" dirty="0"/>
              <a:t>OSHA </a:t>
            </a:r>
            <a:r>
              <a:rPr lang="en-US" sz="2400" dirty="0" smtClean="0"/>
              <a:t>para que se </a:t>
            </a:r>
            <a:r>
              <a:rPr lang="en-US" sz="2400" dirty="0" err="1" smtClean="0"/>
              <a:t>inspeccione</a:t>
            </a:r>
            <a:r>
              <a:rPr lang="en-US" sz="2400" dirty="0" smtClean="0"/>
              <a:t> el </a:t>
            </a:r>
            <a:r>
              <a:rPr lang="en-US" sz="2400" dirty="0" err="1" smtClean="0"/>
              <a:t>lugar</a:t>
            </a:r>
            <a:r>
              <a:rPr lang="en-US" sz="2400" dirty="0" smtClean="0"/>
              <a:t> de </a:t>
            </a:r>
            <a:r>
              <a:rPr lang="en-US" sz="2400" dirty="0" err="1" smtClean="0"/>
              <a:t>trabajo</a:t>
            </a:r>
            <a:r>
              <a:rPr lang="en-US" sz="2400" dirty="0" smtClean="0"/>
              <a:t>.</a:t>
            </a:r>
          </a:p>
          <a:p>
            <a:r>
              <a:rPr lang="en-US" sz="2400" dirty="0" err="1" smtClean="0"/>
              <a:t>Recibir</a:t>
            </a:r>
            <a:r>
              <a:rPr lang="en-US" sz="2400" dirty="0" smtClean="0"/>
              <a:t> </a:t>
            </a:r>
            <a:r>
              <a:rPr lang="en-US" sz="2400" dirty="0" err="1" smtClean="0"/>
              <a:t>información</a:t>
            </a:r>
            <a:r>
              <a:rPr lang="en-US" sz="2400" dirty="0" smtClean="0"/>
              <a:t> y </a:t>
            </a:r>
            <a:r>
              <a:rPr lang="en-US" sz="2400" dirty="0" err="1" smtClean="0"/>
              <a:t>entrenamiento</a:t>
            </a:r>
            <a:r>
              <a:rPr lang="en-US" sz="2400" dirty="0" smtClean="0"/>
              <a:t> </a:t>
            </a:r>
            <a:r>
              <a:rPr lang="en-US" sz="2400" dirty="0" err="1" smtClean="0"/>
              <a:t>sobre</a:t>
            </a:r>
            <a:r>
              <a:rPr lang="en-US" sz="2400" dirty="0" smtClean="0"/>
              <a:t> </a:t>
            </a:r>
            <a:r>
              <a:rPr lang="en-US" sz="2400" dirty="0" err="1" smtClean="0"/>
              <a:t>peligros</a:t>
            </a:r>
            <a:r>
              <a:rPr lang="en-US" sz="2400" dirty="0" smtClean="0"/>
              <a:t>, </a:t>
            </a:r>
            <a:r>
              <a:rPr lang="en-US" sz="2400" dirty="0" err="1" smtClean="0"/>
              <a:t>metódos</a:t>
            </a:r>
            <a:r>
              <a:rPr lang="en-US" sz="2400" dirty="0" smtClean="0"/>
              <a:t> para </a:t>
            </a:r>
            <a:r>
              <a:rPr lang="en-US" sz="2400" dirty="0" err="1" smtClean="0"/>
              <a:t>prevenir</a:t>
            </a:r>
            <a:r>
              <a:rPr lang="en-US" sz="2400" dirty="0" smtClean="0"/>
              <a:t> </a:t>
            </a:r>
            <a:r>
              <a:rPr lang="en-US" sz="2400" dirty="0" err="1" smtClean="0"/>
              <a:t>daño</a:t>
            </a:r>
            <a:r>
              <a:rPr lang="en-US" sz="2400" dirty="0" smtClean="0"/>
              <a:t>, y </a:t>
            </a:r>
            <a:r>
              <a:rPr lang="en-US" sz="2400" dirty="0" err="1" smtClean="0"/>
              <a:t>los</a:t>
            </a:r>
            <a:r>
              <a:rPr lang="en-US" sz="2400" dirty="0" smtClean="0"/>
              <a:t> </a:t>
            </a:r>
            <a:r>
              <a:rPr lang="en-US" sz="2400" dirty="0" err="1" smtClean="0"/>
              <a:t>estándares</a:t>
            </a:r>
            <a:r>
              <a:rPr lang="en-US" sz="2400" dirty="0" smtClean="0"/>
              <a:t> que  </a:t>
            </a:r>
            <a:r>
              <a:rPr lang="en-US" sz="2400" dirty="0" err="1" smtClean="0"/>
              <a:t>aplican</a:t>
            </a:r>
            <a:r>
              <a:rPr lang="en-US" sz="2400" dirty="0" smtClean="0"/>
              <a:t> al </a:t>
            </a:r>
            <a:r>
              <a:rPr lang="en-US" sz="2400" dirty="0" err="1" smtClean="0"/>
              <a:t>lugar</a:t>
            </a:r>
            <a:r>
              <a:rPr lang="en-US" sz="2400" dirty="0" smtClean="0"/>
              <a:t> de </a:t>
            </a:r>
            <a:r>
              <a:rPr lang="en-US" sz="2400" dirty="0" err="1" smtClean="0"/>
              <a:t>trabajo</a:t>
            </a:r>
            <a:r>
              <a:rPr lang="en-US" sz="2400" dirty="0" smtClean="0"/>
              <a:t>.  El </a:t>
            </a:r>
            <a:r>
              <a:rPr lang="en-US" sz="2400" dirty="0" err="1" smtClean="0"/>
              <a:t>entrenamiento</a:t>
            </a:r>
            <a:r>
              <a:rPr lang="en-US" sz="2400" dirty="0" smtClean="0"/>
              <a:t> </a:t>
            </a:r>
            <a:r>
              <a:rPr lang="en-US" sz="2400" dirty="0" err="1" smtClean="0"/>
              <a:t>debe</a:t>
            </a:r>
            <a:r>
              <a:rPr lang="en-US" sz="2400" dirty="0" smtClean="0"/>
              <a:t> de </a:t>
            </a:r>
            <a:r>
              <a:rPr lang="en-US" sz="2400" dirty="0" err="1" smtClean="0"/>
              <a:t>ser</a:t>
            </a:r>
            <a:r>
              <a:rPr lang="en-US" sz="2400" dirty="0" smtClean="0"/>
              <a:t> dado </a:t>
            </a:r>
            <a:r>
              <a:rPr lang="en-US" sz="2400" dirty="0" err="1" smtClean="0"/>
              <a:t>en</a:t>
            </a:r>
            <a:r>
              <a:rPr lang="en-US" sz="2400" dirty="0" smtClean="0"/>
              <a:t> el </a:t>
            </a:r>
            <a:r>
              <a:rPr lang="en-US" sz="2400" dirty="0" err="1" smtClean="0"/>
              <a:t>idioma</a:t>
            </a:r>
            <a:r>
              <a:rPr lang="en-US" sz="2400" dirty="0" smtClean="0"/>
              <a:t> y </a:t>
            </a:r>
            <a:r>
              <a:rPr lang="en-US" sz="2400" dirty="0" err="1" smtClean="0"/>
              <a:t>en</a:t>
            </a:r>
            <a:r>
              <a:rPr lang="en-US" sz="2400" dirty="0" smtClean="0"/>
              <a:t> un </a:t>
            </a:r>
            <a:r>
              <a:rPr lang="en-US" sz="2400" dirty="0" err="1" smtClean="0"/>
              <a:t>vocabulario</a:t>
            </a:r>
            <a:r>
              <a:rPr lang="en-US" sz="2400" dirty="0" smtClean="0"/>
              <a:t> que </a:t>
            </a:r>
            <a:r>
              <a:rPr lang="en-US" sz="2400" dirty="0" err="1" smtClean="0"/>
              <a:t>los</a:t>
            </a:r>
            <a:r>
              <a:rPr lang="en-US" sz="2400" dirty="0" smtClean="0"/>
              <a:t> </a:t>
            </a:r>
            <a:r>
              <a:rPr lang="en-US" sz="2400" dirty="0" err="1" smtClean="0"/>
              <a:t>trabajadores</a:t>
            </a:r>
            <a:r>
              <a:rPr lang="en-US" sz="2400" dirty="0" smtClean="0"/>
              <a:t> </a:t>
            </a:r>
            <a:r>
              <a:rPr lang="en-US" sz="2400" dirty="0" err="1" smtClean="0"/>
              <a:t>puedan</a:t>
            </a:r>
            <a:r>
              <a:rPr lang="en-US" sz="2400" dirty="0" smtClean="0"/>
              <a:t> </a:t>
            </a:r>
            <a:r>
              <a:rPr lang="en-US" sz="2400" dirty="0" err="1" smtClean="0"/>
              <a:t>entender</a:t>
            </a:r>
            <a:r>
              <a:rPr lang="en-US" sz="2400" dirty="0" smtClean="0"/>
              <a:t>.  </a:t>
            </a:r>
          </a:p>
          <a:p>
            <a:r>
              <a:rPr lang="en-US" sz="2400" dirty="0" err="1" smtClean="0"/>
              <a:t>Recibir</a:t>
            </a:r>
            <a:r>
              <a:rPr lang="en-US" sz="2400" dirty="0" smtClean="0"/>
              <a:t> </a:t>
            </a:r>
            <a:r>
              <a:rPr lang="en-US" sz="2400" dirty="0" err="1" smtClean="0"/>
              <a:t>copias</a:t>
            </a:r>
            <a:r>
              <a:rPr lang="en-US" sz="2400" dirty="0" smtClean="0"/>
              <a:t> de </a:t>
            </a:r>
            <a:r>
              <a:rPr lang="en-US" sz="2400" dirty="0" err="1" smtClean="0"/>
              <a:t>los</a:t>
            </a:r>
            <a:r>
              <a:rPr lang="en-US" sz="2400" dirty="0" smtClean="0"/>
              <a:t> </a:t>
            </a:r>
            <a:r>
              <a:rPr lang="en-US" sz="2400" dirty="0" err="1" smtClean="0"/>
              <a:t>archivos</a:t>
            </a:r>
            <a:r>
              <a:rPr lang="en-US" sz="2400" dirty="0" smtClean="0"/>
              <a:t> </a:t>
            </a:r>
            <a:r>
              <a:rPr lang="en-US" sz="2400" dirty="0" err="1" smtClean="0"/>
              <a:t>médicos</a:t>
            </a:r>
            <a:r>
              <a:rPr lang="en-US" sz="2400" dirty="0" smtClean="0"/>
              <a:t> y </a:t>
            </a:r>
            <a:r>
              <a:rPr lang="en-US" sz="2400" dirty="0" err="1" smtClean="0"/>
              <a:t>archivos</a:t>
            </a:r>
            <a:r>
              <a:rPr lang="en-US" sz="2400" dirty="0" smtClean="0"/>
              <a:t> de </a:t>
            </a:r>
            <a:r>
              <a:rPr lang="en-US" sz="2400" dirty="0" err="1" smtClean="0"/>
              <a:t>exposición</a:t>
            </a:r>
            <a:r>
              <a:rPr lang="en-US" sz="2400" dirty="0" smtClean="0"/>
              <a:t> a </a:t>
            </a:r>
            <a:r>
              <a:rPr lang="en-US" sz="2400" dirty="0" err="1" smtClean="0"/>
              <a:t>riesgos</a:t>
            </a:r>
            <a:r>
              <a:rPr lang="en-US" sz="2400" dirty="0" smtClean="0"/>
              <a:t>.</a:t>
            </a:r>
            <a:endParaRPr lang="en-US" sz="2400" dirty="0"/>
          </a:p>
          <a:p>
            <a:r>
              <a:rPr lang="en-US" sz="2400" b="1" dirty="0"/>
              <a:t> </a:t>
            </a:r>
            <a:r>
              <a:rPr lang="en-US" sz="2400" dirty="0" err="1" smtClean="0"/>
              <a:t>Participar</a:t>
            </a:r>
            <a:r>
              <a:rPr lang="en-US" sz="2400" dirty="0" smtClean="0"/>
              <a:t> </a:t>
            </a:r>
            <a:r>
              <a:rPr lang="en-US" sz="2400" dirty="0" err="1" smtClean="0"/>
              <a:t>en</a:t>
            </a:r>
            <a:r>
              <a:rPr lang="en-US" sz="2400" dirty="0" smtClean="0"/>
              <a:t> </a:t>
            </a:r>
            <a:r>
              <a:rPr lang="en-US" sz="2400" dirty="0" err="1" smtClean="0"/>
              <a:t>una</a:t>
            </a:r>
            <a:r>
              <a:rPr lang="en-US" sz="2400" dirty="0" smtClean="0"/>
              <a:t> </a:t>
            </a:r>
            <a:r>
              <a:rPr lang="en-US" sz="2400" dirty="0" err="1" smtClean="0"/>
              <a:t>inspección</a:t>
            </a:r>
            <a:r>
              <a:rPr lang="en-US" sz="2400" dirty="0" smtClean="0"/>
              <a:t> y </a:t>
            </a:r>
            <a:r>
              <a:rPr lang="en-US" sz="2400" dirty="0" err="1" smtClean="0"/>
              <a:t>hablar</a:t>
            </a:r>
            <a:r>
              <a:rPr lang="en-US" sz="2400" dirty="0" smtClean="0"/>
              <a:t> con el inspector </a:t>
            </a:r>
            <a:r>
              <a:rPr lang="en-US" sz="2400" dirty="0" err="1" smtClean="0"/>
              <a:t>en</a:t>
            </a:r>
            <a:r>
              <a:rPr lang="en-US" sz="2400" dirty="0" smtClean="0"/>
              <a:t> </a:t>
            </a:r>
            <a:r>
              <a:rPr lang="en-US" sz="2400" dirty="0" err="1" smtClean="0"/>
              <a:t>privado</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03AE46D5-F5C2-466A-A152-8CD799C5A496}" type="slidenum">
              <a:rPr lang="en-US" smtClean="0"/>
              <a:t>5</a:t>
            </a:fld>
            <a:endParaRPr lang="en-US"/>
          </a:p>
        </p:txBody>
      </p:sp>
    </p:spTree>
    <p:extLst>
      <p:ext uri="{BB962C8B-B14F-4D97-AF65-F5344CB8AC3E}">
        <p14:creationId xmlns:p14="http://schemas.microsoft.com/office/powerpoint/2010/main" val="20448534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04317" y="5883215"/>
            <a:ext cx="2484408" cy="369332"/>
          </a:xfrm>
          <a:prstGeom prst="rect">
            <a:avLst/>
          </a:prstGeom>
          <a:noFill/>
        </p:spPr>
        <p:txBody>
          <a:bodyPr wrap="square" rtlCol="0">
            <a:spAutoFit/>
          </a:bodyPr>
          <a:lstStyle/>
          <a:p>
            <a:r>
              <a:rPr lang="en-US" dirty="0" err="1" smtClean="0"/>
              <a:t>Fotos</a:t>
            </a:r>
            <a:r>
              <a:rPr lang="en-US" dirty="0" smtClean="0"/>
              <a:t> </a:t>
            </a:r>
            <a:r>
              <a:rPr lang="en-US" dirty="0" err="1" smtClean="0"/>
              <a:t>cortesía</a:t>
            </a:r>
            <a:r>
              <a:rPr lang="en-US" dirty="0" smtClean="0"/>
              <a:t> de OSHA</a:t>
            </a:r>
            <a:endParaRPr lang="en-US" dirty="0"/>
          </a:p>
        </p:txBody>
      </p:sp>
      <p:sp>
        <p:nvSpPr>
          <p:cNvPr id="44034" name="Rectangle 2"/>
          <p:cNvSpPr>
            <a:spLocks noGrp="1" noChangeArrowheads="1"/>
          </p:cNvSpPr>
          <p:nvPr>
            <p:ph type="title"/>
          </p:nvPr>
        </p:nvSpPr>
        <p:spPr>
          <a:xfrm>
            <a:off x="1524000" y="228600"/>
            <a:ext cx="9144000" cy="914400"/>
          </a:xfrm>
        </p:spPr>
        <p:txBody>
          <a:bodyPr/>
          <a:lstStyle/>
          <a:p>
            <a:pPr algn="ctr"/>
            <a:r>
              <a:rPr lang="en-US" dirty="0" err="1" smtClean="0">
                <a:solidFill>
                  <a:schemeClr val="tx1"/>
                </a:solidFill>
              </a:rPr>
              <a:t>Prevenir</a:t>
            </a:r>
            <a:r>
              <a:rPr lang="en-US" dirty="0" smtClean="0">
                <a:solidFill>
                  <a:schemeClr val="tx1"/>
                </a:solidFill>
              </a:rPr>
              <a:t> </a:t>
            </a:r>
            <a:r>
              <a:rPr lang="en-US" dirty="0" err="1" smtClean="0">
                <a:solidFill>
                  <a:schemeClr val="tx1"/>
                </a:solidFill>
              </a:rPr>
              <a:t>Peligros</a:t>
            </a:r>
            <a:r>
              <a:rPr lang="en-US" dirty="0" smtClean="0">
                <a:solidFill>
                  <a:schemeClr val="tx1"/>
                </a:solidFill>
              </a:rPr>
              <a:t> El</a:t>
            </a:r>
            <a:r>
              <a:rPr lang="es-ES" dirty="0" err="1" smtClean="0">
                <a:solidFill>
                  <a:schemeClr val="tx1"/>
                </a:solidFill>
              </a:rPr>
              <a:t>éctricos</a:t>
            </a:r>
            <a:r>
              <a:rPr lang="en-US" dirty="0" smtClean="0">
                <a:solidFill>
                  <a:schemeClr val="tx1"/>
                </a:solidFill>
              </a:rPr>
              <a:t> </a:t>
            </a:r>
            <a:r>
              <a:rPr lang="en-US" dirty="0" smtClean="0"/>
              <a:t>- PPE</a:t>
            </a:r>
          </a:p>
        </p:txBody>
      </p:sp>
      <p:sp>
        <p:nvSpPr>
          <p:cNvPr id="44035" name="Rectangle 3"/>
          <p:cNvSpPr>
            <a:spLocks noGrp="1" noChangeArrowheads="1"/>
          </p:cNvSpPr>
          <p:nvPr>
            <p:ph type="body" sz="half" idx="1"/>
          </p:nvPr>
        </p:nvSpPr>
        <p:spPr>
          <a:xfrm>
            <a:off x="1752600" y="1600200"/>
            <a:ext cx="4495800" cy="5257800"/>
          </a:xfrm>
        </p:spPr>
        <p:txBody>
          <a:bodyPr/>
          <a:lstStyle/>
          <a:p>
            <a:pPr marL="457200" lvl="2">
              <a:spcBef>
                <a:spcPct val="35000"/>
              </a:spcBef>
            </a:pPr>
            <a:r>
              <a:rPr lang="en-US" sz="3200" dirty="0" err="1" smtClean="0">
                <a:latin typeface="+mj-lt"/>
              </a:rPr>
              <a:t>Protección</a:t>
            </a:r>
            <a:r>
              <a:rPr lang="en-US" sz="3200" dirty="0" smtClean="0">
                <a:latin typeface="+mj-lt"/>
              </a:rPr>
              <a:t> de pie </a:t>
            </a:r>
            <a:r>
              <a:rPr lang="en-US" sz="3200" dirty="0">
                <a:latin typeface="+mj-lt"/>
              </a:rPr>
              <a:t>(</a:t>
            </a:r>
            <a:r>
              <a:rPr lang="en-US" sz="3200" dirty="0" smtClean="0">
                <a:latin typeface="+mj-lt"/>
              </a:rPr>
              <a:t>no </a:t>
            </a:r>
            <a:r>
              <a:rPr lang="en-US" sz="3200" dirty="0" err="1" smtClean="0">
                <a:latin typeface="+mj-lt"/>
              </a:rPr>
              <a:t>zapatos</a:t>
            </a:r>
            <a:r>
              <a:rPr lang="en-US" sz="3200" dirty="0" smtClean="0">
                <a:latin typeface="+mj-lt"/>
              </a:rPr>
              <a:t> de </a:t>
            </a:r>
            <a:r>
              <a:rPr lang="en-US" sz="3200" dirty="0" err="1" smtClean="0">
                <a:latin typeface="+mj-lt"/>
              </a:rPr>
              <a:t>tenis</a:t>
            </a:r>
            <a:r>
              <a:rPr lang="en-US" sz="3200" dirty="0" smtClean="0">
                <a:latin typeface="+mj-lt"/>
              </a:rPr>
              <a:t>)</a:t>
            </a:r>
            <a:endParaRPr lang="en-US" sz="3200" dirty="0">
              <a:latin typeface="+mj-lt"/>
            </a:endParaRPr>
          </a:p>
          <a:p>
            <a:pPr marL="457200" lvl="2">
              <a:spcBef>
                <a:spcPct val="35000"/>
              </a:spcBef>
            </a:pPr>
            <a:r>
              <a:rPr lang="en-US" sz="3200" dirty="0" err="1" smtClean="0">
                <a:latin typeface="+mj-lt"/>
              </a:rPr>
              <a:t>Guantes</a:t>
            </a:r>
            <a:r>
              <a:rPr lang="en-US" sz="3200" dirty="0" smtClean="0">
                <a:latin typeface="+mj-lt"/>
              </a:rPr>
              <a:t>, </a:t>
            </a:r>
            <a:r>
              <a:rPr lang="en-US" sz="3200" dirty="0" err="1" smtClean="0">
                <a:latin typeface="+mj-lt"/>
              </a:rPr>
              <a:t>capuchas</a:t>
            </a:r>
            <a:r>
              <a:rPr lang="en-US" sz="3200" dirty="0" smtClean="0">
                <a:latin typeface="+mj-lt"/>
              </a:rPr>
              <a:t>, </a:t>
            </a:r>
            <a:r>
              <a:rPr lang="en-US" sz="3200" dirty="0" err="1" smtClean="0">
                <a:latin typeface="+mj-lt"/>
              </a:rPr>
              <a:t>mangas</a:t>
            </a:r>
            <a:r>
              <a:rPr lang="en-US" sz="3200" dirty="0" smtClean="0">
                <a:latin typeface="+mj-lt"/>
              </a:rPr>
              <a:t>, </a:t>
            </a:r>
            <a:r>
              <a:rPr lang="en-US" sz="3200" dirty="0" err="1" smtClean="0">
                <a:latin typeface="+mj-lt"/>
              </a:rPr>
              <a:t>esteras</a:t>
            </a:r>
            <a:r>
              <a:rPr lang="en-US" sz="3200" dirty="0" smtClean="0">
                <a:latin typeface="+mj-lt"/>
              </a:rPr>
              <a:t>, y mantas </a:t>
            </a:r>
            <a:r>
              <a:rPr lang="en-US" sz="3200" dirty="0" err="1" smtClean="0">
                <a:latin typeface="+mj-lt"/>
              </a:rPr>
              <a:t>aislados</a:t>
            </a:r>
            <a:r>
              <a:rPr lang="en-US" sz="3200" dirty="0" smtClean="0">
                <a:latin typeface="+mj-lt"/>
              </a:rPr>
              <a:t> de </a:t>
            </a:r>
            <a:r>
              <a:rPr lang="en-US" sz="3200" dirty="0" err="1" smtClean="0">
                <a:latin typeface="+mj-lt"/>
              </a:rPr>
              <a:t>caucho</a:t>
            </a:r>
            <a:endParaRPr lang="en-US" sz="3200" dirty="0">
              <a:latin typeface="+mj-lt"/>
            </a:endParaRPr>
          </a:p>
          <a:p>
            <a:pPr marL="457200" lvl="2">
              <a:spcBef>
                <a:spcPct val="35000"/>
              </a:spcBef>
            </a:pPr>
            <a:r>
              <a:rPr lang="en-US" sz="3200" dirty="0" smtClean="0">
                <a:latin typeface="+mj-lt"/>
              </a:rPr>
              <a:t>Casco que sea </a:t>
            </a:r>
            <a:r>
              <a:rPr lang="en-US" sz="3200" dirty="0" err="1" smtClean="0">
                <a:latin typeface="+mj-lt"/>
              </a:rPr>
              <a:t>aislado</a:t>
            </a:r>
            <a:r>
              <a:rPr lang="en-US" sz="3200" dirty="0" smtClean="0">
                <a:latin typeface="+mj-lt"/>
              </a:rPr>
              <a:t> y   no </a:t>
            </a:r>
            <a:r>
              <a:rPr lang="en-US" sz="3200" dirty="0" err="1" smtClean="0">
                <a:latin typeface="+mj-lt"/>
              </a:rPr>
              <a:t>conductivo</a:t>
            </a:r>
            <a:endParaRPr lang="en-US" sz="3200" dirty="0">
              <a:latin typeface="+mj-lt"/>
            </a:endParaRPr>
          </a:p>
        </p:txBody>
      </p:sp>
      <p:sp>
        <p:nvSpPr>
          <p:cNvPr id="3" name="Slide Number Placeholder 2"/>
          <p:cNvSpPr>
            <a:spLocks noGrp="1"/>
          </p:cNvSpPr>
          <p:nvPr>
            <p:ph type="sldNum" sz="quarter" idx="12"/>
          </p:nvPr>
        </p:nvSpPr>
        <p:spPr/>
        <p:txBody>
          <a:bodyPr/>
          <a:lstStyle/>
          <a:p>
            <a:fld id="{1077260A-AC99-4810-999D-ED3BE21201C3}" type="slidenum">
              <a:rPr lang="en-US" smtClean="0"/>
              <a:pPr/>
              <a:t>50</a:t>
            </a:fld>
            <a:endParaRPr lang="en-US"/>
          </a:p>
        </p:txBody>
      </p:sp>
      <p:pic>
        <p:nvPicPr>
          <p:cNvPr id="9" name="Picture 11" title="hard hat"/>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a:xfrm>
            <a:off x="6372046" y="2948797"/>
            <a:ext cx="2743200" cy="2813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12" title="electrical rated boots"/>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508205" y="990600"/>
            <a:ext cx="2303463"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726204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Resumen</a:t>
            </a:r>
            <a:endParaRPr lang="en-US" dirty="0"/>
          </a:p>
        </p:txBody>
      </p:sp>
      <p:sp>
        <p:nvSpPr>
          <p:cNvPr id="6" name="Content Placeholder 5"/>
          <p:cNvSpPr>
            <a:spLocks noGrp="1"/>
          </p:cNvSpPr>
          <p:nvPr>
            <p:ph idx="1"/>
          </p:nvPr>
        </p:nvSpPr>
        <p:spPr>
          <a:xfrm>
            <a:off x="581192" y="2180496"/>
            <a:ext cx="11029615" cy="4262345"/>
          </a:xfrm>
        </p:spPr>
        <p:txBody>
          <a:bodyPr>
            <a:normAutofit fontScale="92500" lnSpcReduction="10000"/>
          </a:bodyPr>
          <a:lstStyle/>
          <a:p>
            <a:pPr marL="0" indent="0">
              <a:buNone/>
            </a:pPr>
            <a:endParaRPr lang="en-US" dirty="0"/>
          </a:p>
          <a:p>
            <a:r>
              <a:rPr lang="en-US" sz="2800" dirty="0" err="1" smtClean="0"/>
              <a:t>Toma</a:t>
            </a:r>
            <a:r>
              <a:rPr lang="en-US" sz="2800" dirty="0" smtClean="0"/>
              <a:t> </a:t>
            </a:r>
            <a:r>
              <a:rPr lang="en-US" sz="2800" dirty="0" err="1" smtClean="0"/>
              <a:t>poquita</a:t>
            </a:r>
            <a:r>
              <a:rPr lang="en-US" sz="2800" dirty="0" smtClean="0"/>
              <a:t> </a:t>
            </a:r>
            <a:r>
              <a:rPr lang="en-US" sz="2800" dirty="0" err="1" smtClean="0"/>
              <a:t>corriente</a:t>
            </a:r>
            <a:r>
              <a:rPr lang="en-US" sz="2800" dirty="0" smtClean="0"/>
              <a:t> </a:t>
            </a:r>
            <a:r>
              <a:rPr lang="en-US" sz="2800" dirty="0" err="1" smtClean="0"/>
              <a:t>eléctrica</a:t>
            </a:r>
            <a:r>
              <a:rPr lang="en-US" sz="2800" dirty="0" smtClean="0"/>
              <a:t> para </a:t>
            </a:r>
            <a:r>
              <a:rPr lang="en-US" sz="2800" dirty="0" err="1" smtClean="0"/>
              <a:t>causar</a:t>
            </a:r>
            <a:r>
              <a:rPr lang="en-US" sz="2800" dirty="0" smtClean="0"/>
              <a:t> </a:t>
            </a:r>
            <a:r>
              <a:rPr lang="en-US" sz="2800" dirty="0" err="1" smtClean="0"/>
              <a:t>daño</a:t>
            </a:r>
            <a:r>
              <a:rPr lang="en-US" sz="2800" dirty="0" smtClean="0"/>
              <a:t>.</a:t>
            </a:r>
          </a:p>
          <a:p>
            <a:r>
              <a:rPr lang="en-US" sz="2800" dirty="0" smtClean="0"/>
              <a:t>No </a:t>
            </a:r>
            <a:r>
              <a:rPr lang="en-US" sz="2800" dirty="0" err="1" smtClean="0"/>
              <a:t>voltaje</a:t>
            </a:r>
            <a:r>
              <a:rPr lang="en-US" sz="2800" dirty="0"/>
              <a:t>,</a:t>
            </a:r>
            <a:r>
              <a:rPr lang="en-US" sz="2800" dirty="0" smtClean="0"/>
              <a:t> </a:t>
            </a:r>
            <a:r>
              <a:rPr lang="en-US" sz="2800" dirty="0" err="1" smtClean="0"/>
              <a:t>más</a:t>
            </a:r>
            <a:r>
              <a:rPr lang="en-US" sz="2800" dirty="0" smtClean="0"/>
              <a:t> </a:t>
            </a:r>
            <a:r>
              <a:rPr lang="en-US" sz="2800" dirty="0" err="1" smtClean="0"/>
              <a:t>bien</a:t>
            </a:r>
            <a:r>
              <a:rPr lang="en-US" sz="2800" dirty="0" smtClean="0"/>
              <a:t> </a:t>
            </a:r>
            <a:r>
              <a:rPr lang="en-US" sz="2800" dirty="0" err="1" smtClean="0"/>
              <a:t>corriente</a:t>
            </a:r>
            <a:r>
              <a:rPr lang="en-US" sz="2800" dirty="0" smtClean="0"/>
              <a:t>, causa </a:t>
            </a:r>
            <a:r>
              <a:rPr lang="en-US" sz="2800" dirty="0" err="1" smtClean="0"/>
              <a:t>choque</a:t>
            </a:r>
            <a:r>
              <a:rPr lang="en-US" sz="2800" dirty="0" smtClean="0"/>
              <a:t> </a:t>
            </a:r>
            <a:r>
              <a:rPr lang="en-US" sz="2800" dirty="0" err="1" smtClean="0"/>
              <a:t>eléctrico</a:t>
            </a:r>
            <a:r>
              <a:rPr lang="en-US" sz="2800" dirty="0" smtClean="0"/>
              <a:t>.</a:t>
            </a:r>
          </a:p>
          <a:p>
            <a:r>
              <a:rPr lang="es-ES" sz="2800" dirty="0" smtClean="0"/>
              <a:t>Las quemaduras son las heridas más comunes relacionadas con el choque eléctrico padecidas por gente que trabaja con electricidad.</a:t>
            </a:r>
            <a:endParaRPr lang="en-US" sz="2800" dirty="0" smtClean="0"/>
          </a:p>
          <a:p>
            <a:r>
              <a:rPr lang="en-US" sz="2800" dirty="0" err="1" smtClean="0"/>
              <a:t>Accidentes</a:t>
            </a:r>
            <a:r>
              <a:rPr lang="en-US" sz="2800" dirty="0" smtClean="0"/>
              <a:t> </a:t>
            </a:r>
            <a:r>
              <a:rPr lang="en-US" sz="2800" dirty="0" err="1" smtClean="0"/>
              <a:t>eléctricos</a:t>
            </a:r>
            <a:r>
              <a:rPr lang="en-US" sz="2800" dirty="0" smtClean="0"/>
              <a:t> </a:t>
            </a:r>
            <a:r>
              <a:rPr lang="en-US" sz="2800" dirty="0" err="1" smtClean="0"/>
              <a:t>ocurren</a:t>
            </a:r>
            <a:r>
              <a:rPr lang="en-US" sz="2800" dirty="0" smtClean="0"/>
              <a:t> </a:t>
            </a:r>
            <a:r>
              <a:rPr lang="en-US" sz="2800" dirty="0" err="1" smtClean="0"/>
              <a:t>por</a:t>
            </a:r>
            <a:r>
              <a:rPr lang="en-US" sz="2800" dirty="0" smtClean="0"/>
              <a:t> </a:t>
            </a:r>
            <a:r>
              <a:rPr lang="en-US" sz="2800" dirty="0" err="1" smtClean="0"/>
              <a:t>equipo</a:t>
            </a:r>
            <a:r>
              <a:rPr lang="en-US" sz="2800" dirty="0" smtClean="0"/>
              <a:t> </a:t>
            </a:r>
            <a:r>
              <a:rPr lang="en-US" sz="2800" dirty="0" err="1" smtClean="0"/>
              <a:t>inseguro</a:t>
            </a:r>
            <a:r>
              <a:rPr lang="en-US" sz="2800" dirty="0" smtClean="0"/>
              <a:t>, </a:t>
            </a:r>
            <a:r>
              <a:rPr lang="en-US" sz="2800" dirty="0" err="1" smtClean="0"/>
              <a:t>ambiente</a:t>
            </a:r>
            <a:r>
              <a:rPr lang="en-US" sz="2800" dirty="0" smtClean="0"/>
              <a:t> de </a:t>
            </a:r>
            <a:r>
              <a:rPr lang="en-US" sz="2800" dirty="0" err="1" smtClean="0"/>
              <a:t>trabajo</a:t>
            </a:r>
            <a:r>
              <a:rPr lang="en-US" sz="2800" dirty="0" smtClean="0"/>
              <a:t> </a:t>
            </a:r>
            <a:r>
              <a:rPr lang="en-US" sz="2800" dirty="0" err="1" smtClean="0"/>
              <a:t>inseguro</a:t>
            </a:r>
            <a:r>
              <a:rPr lang="en-US" sz="2800" dirty="0" smtClean="0"/>
              <a:t> y </a:t>
            </a:r>
            <a:r>
              <a:rPr lang="en-US" sz="2800" dirty="0" err="1" smtClean="0"/>
              <a:t>prácticas</a:t>
            </a:r>
            <a:r>
              <a:rPr lang="en-US" sz="2800" dirty="0" smtClean="0"/>
              <a:t> de </a:t>
            </a:r>
            <a:r>
              <a:rPr lang="en-US" sz="2800" dirty="0" err="1" smtClean="0"/>
              <a:t>trabajo</a:t>
            </a:r>
            <a:r>
              <a:rPr lang="en-US" sz="2800" dirty="0" smtClean="0"/>
              <a:t> </a:t>
            </a:r>
            <a:r>
              <a:rPr lang="en-US" sz="2800" dirty="0" err="1" smtClean="0"/>
              <a:t>inseguras</a:t>
            </a:r>
            <a:r>
              <a:rPr lang="en-US" sz="2800" dirty="0" smtClean="0"/>
              <a:t>.</a:t>
            </a:r>
          </a:p>
          <a:p>
            <a:endParaRPr lang="en-US" sz="2800" dirty="0" smtClean="0"/>
          </a:p>
          <a:p>
            <a:pPr marL="0" indent="0">
              <a:buNone/>
            </a:pPr>
            <a:r>
              <a:rPr lang="en-US" dirty="0" smtClean="0"/>
              <a:t> </a:t>
            </a:r>
            <a:endParaRPr lang="en-US" dirty="0"/>
          </a:p>
          <a:p>
            <a:endParaRPr lang="en-US" dirty="0"/>
          </a:p>
        </p:txBody>
      </p:sp>
      <p:sp>
        <p:nvSpPr>
          <p:cNvPr id="5" name="Slide Number Placeholder 4"/>
          <p:cNvSpPr>
            <a:spLocks noGrp="1"/>
          </p:cNvSpPr>
          <p:nvPr>
            <p:ph type="sldNum" sz="quarter" idx="12"/>
          </p:nvPr>
        </p:nvSpPr>
        <p:spPr/>
        <p:txBody>
          <a:bodyPr/>
          <a:lstStyle/>
          <a:p>
            <a:fld id="{1077260A-AC99-4810-999D-ED3BE21201C3}" type="slidenum">
              <a:rPr lang="en-US" smtClean="0"/>
              <a:pPr/>
              <a:t>51</a:t>
            </a:fld>
            <a:endParaRPr lang="en-US"/>
          </a:p>
        </p:txBody>
      </p:sp>
    </p:spTree>
    <p:extLst>
      <p:ext uri="{BB962C8B-B14F-4D97-AF65-F5344CB8AC3E}">
        <p14:creationId xmlns:p14="http://schemas.microsoft.com/office/powerpoint/2010/main" val="2328619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2196662" y="304799"/>
            <a:ext cx="7746123" cy="1477645"/>
          </a:xfrm>
        </p:spPr>
        <p:txBody>
          <a:bodyPr>
            <a:normAutofit/>
          </a:bodyPr>
          <a:lstStyle/>
          <a:p>
            <a:pPr algn="ctr">
              <a:defRPr/>
            </a:pPr>
            <a:r>
              <a:rPr lang="en-US" dirty="0" smtClean="0"/>
              <a:t>Derechos y Responsabilidades del </a:t>
            </a:r>
            <a:r>
              <a:rPr lang="en-US" dirty="0" err="1" smtClean="0"/>
              <a:t>Empleado</a:t>
            </a:r>
            <a:r>
              <a:rPr lang="en-US" dirty="0" smtClean="0"/>
              <a:t> </a:t>
            </a:r>
            <a:endParaRPr lang="en-US" dirty="0">
              <a:solidFill>
                <a:schemeClr val="accent1">
                  <a:satMod val="150000"/>
                </a:schemeClr>
              </a:solidFill>
            </a:endParaRPr>
          </a:p>
        </p:txBody>
      </p:sp>
      <p:sp>
        <p:nvSpPr>
          <p:cNvPr id="6" name="Content Placeholder 1"/>
          <p:cNvSpPr>
            <a:spLocks noGrp="1"/>
          </p:cNvSpPr>
          <p:nvPr>
            <p:ph idx="1"/>
          </p:nvPr>
        </p:nvSpPr>
        <p:spPr>
          <a:xfrm>
            <a:off x="1429407" y="2364827"/>
            <a:ext cx="9133490" cy="2767899"/>
          </a:xfrm>
        </p:spPr>
        <p:txBody>
          <a:bodyPr>
            <a:noAutofit/>
          </a:bodyPr>
          <a:lstStyle/>
          <a:p>
            <a:r>
              <a:rPr lang="en-US" sz="2400" dirty="0" err="1" smtClean="0"/>
              <a:t>Radicar</a:t>
            </a:r>
            <a:r>
              <a:rPr lang="en-US" sz="2400" dirty="0" smtClean="0"/>
              <a:t> </a:t>
            </a:r>
            <a:r>
              <a:rPr lang="en-US" sz="2400" dirty="0" err="1" smtClean="0"/>
              <a:t>una</a:t>
            </a:r>
            <a:r>
              <a:rPr lang="en-US" sz="2400" dirty="0" smtClean="0"/>
              <a:t> </a:t>
            </a:r>
            <a:r>
              <a:rPr lang="en-US" sz="2400" dirty="0" err="1" smtClean="0"/>
              <a:t>queja</a:t>
            </a:r>
            <a:r>
              <a:rPr lang="en-US" sz="2400" dirty="0" smtClean="0"/>
              <a:t> con </a:t>
            </a:r>
            <a:r>
              <a:rPr lang="en-US" sz="2400" dirty="0"/>
              <a:t>OSHA </a:t>
            </a:r>
            <a:r>
              <a:rPr lang="en-US" sz="2400" dirty="0" err="1" smtClean="0"/>
              <a:t>si</a:t>
            </a:r>
            <a:r>
              <a:rPr lang="en-US" sz="2400" dirty="0" smtClean="0"/>
              <a:t> el </a:t>
            </a:r>
            <a:r>
              <a:rPr lang="en-US" sz="2400" dirty="0" err="1" smtClean="0"/>
              <a:t>empleador</a:t>
            </a:r>
            <a:r>
              <a:rPr lang="en-US" sz="2400" dirty="0" smtClean="0"/>
              <a:t> ha </a:t>
            </a:r>
            <a:r>
              <a:rPr lang="en-US" sz="2400" dirty="0" err="1" smtClean="0"/>
              <a:t>tomado</a:t>
            </a:r>
            <a:r>
              <a:rPr lang="en-US" sz="2400" dirty="0" smtClean="0"/>
              <a:t> </a:t>
            </a:r>
            <a:r>
              <a:rPr lang="en-US" sz="2400" dirty="0" err="1" smtClean="0"/>
              <a:t>represalias</a:t>
            </a:r>
            <a:r>
              <a:rPr lang="en-US" sz="2400" dirty="0" smtClean="0"/>
              <a:t> o ha </a:t>
            </a:r>
            <a:r>
              <a:rPr lang="en-US" sz="2400" dirty="0" err="1" smtClean="0"/>
              <a:t>discriminado</a:t>
            </a:r>
            <a:r>
              <a:rPr lang="en-US" sz="2400" dirty="0" smtClean="0"/>
              <a:t> </a:t>
            </a:r>
            <a:r>
              <a:rPr lang="en-US" sz="2400" dirty="0" err="1" smtClean="0"/>
              <a:t>como</a:t>
            </a:r>
            <a:r>
              <a:rPr lang="en-US" sz="2400" dirty="0" smtClean="0"/>
              <a:t> </a:t>
            </a:r>
            <a:r>
              <a:rPr lang="en-US" sz="2400" dirty="0" err="1" smtClean="0"/>
              <a:t>resultado</a:t>
            </a:r>
            <a:r>
              <a:rPr lang="en-US" sz="2400" dirty="0" smtClean="0"/>
              <a:t> de </a:t>
            </a:r>
            <a:r>
              <a:rPr lang="en-US" sz="2400" dirty="0" err="1" smtClean="0"/>
              <a:t>haber</a:t>
            </a:r>
            <a:r>
              <a:rPr lang="en-US" sz="2400" dirty="0" smtClean="0"/>
              <a:t> </a:t>
            </a:r>
            <a:r>
              <a:rPr lang="en-US" sz="2400" dirty="0" err="1" smtClean="0"/>
              <a:t>pedido</a:t>
            </a:r>
            <a:r>
              <a:rPr lang="en-US" sz="2400" dirty="0" smtClean="0"/>
              <a:t> </a:t>
            </a:r>
            <a:r>
              <a:rPr lang="en-US" sz="2400" dirty="0" err="1" smtClean="0"/>
              <a:t>una</a:t>
            </a:r>
            <a:r>
              <a:rPr lang="en-US" sz="2400" dirty="0" smtClean="0"/>
              <a:t> </a:t>
            </a:r>
            <a:r>
              <a:rPr lang="en-US" sz="2400" dirty="0" err="1" smtClean="0"/>
              <a:t>inspección</a:t>
            </a:r>
            <a:r>
              <a:rPr lang="en-US" sz="2400" dirty="0" smtClean="0"/>
              <a:t> o el </a:t>
            </a:r>
            <a:r>
              <a:rPr lang="en-US" sz="2400" dirty="0" err="1" smtClean="0"/>
              <a:t>uso</a:t>
            </a:r>
            <a:r>
              <a:rPr lang="en-US" sz="2400" dirty="0" smtClean="0"/>
              <a:t> de </a:t>
            </a:r>
            <a:r>
              <a:rPr lang="en-US" sz="2400" dirty="0" err="1" smtClean="0"/>
              <a:t>otros</a:t>
            </a:r>
            <a:r>
              <a:rPr lang="en-US" sz="2400" dirty="0" smtClean="0"/>
              <a:t> derechos </a:t>
            </a:r>
            <a:r>
              <a:rPr lang="en-US" sz="2400" dirty="0" err="1" smtClean="0"/>
              <a:t>otorgados</a:t>
            </a:r>
            <a:r>
              <a:rPr lang="en-US" sz="2400" dirty="0" smtClean="0"/>
              <a:t> </a:t>
            </a:r>
            <a:r>
              <a:rPr lang="en-US" sz="2400" dirty="0" err="1" smtClean="0"/>
              <a:t>bajo</a:t>
            </a:r>
            <a:r>
              <a:rPr lang="en-US" sz="2400" dirty="0" smtClean="0"/>
              <a:t> la Ley de OSHA.  </a:t>
            </a:r>
          </a:p>
          <a:p>
            <a:r>
              <a:rPr lang="en-US" sz="2400" dirty="0" err="1" smtClean="0"/>
              <a:t>Radicar</a:t>
            </a:r>
            <a:r>
              <a:rPr lang="en-US" sz="2400" dirty="0" smtClean="0"/>
              <a:t> </a:t>
            </a:r>
            <a:r>
              <a:rPr lang="en-US" sz="2400" dirty="0" err="1" smtClean="0"/>
              <a:t>una</a:t>
            </a:r>
            <a:r>
              <a:rPr lang="en-US" sz="2400" dirty="0" smtClean="0"/>
              <a:t> </a:t>
            </a:r>
            <a:r>
              <a:rPr lang="en-US" sz="2400" dirty="0" err="1" smtClean="0"/>
              <a:t>queja</a:t>
            </a:r>
            <a:r>
              <a:rPr lang="en-US" sz="2400" dirty="0" smtClean="0"/>
              <a:t> </a:t>
            </a:r>
            <a:r>
              <a:rPr lang="en-US" sz="2400" dirty="0" err="1" smtClean="0"/>
              <a:t>si</a:t>
            </a:r>
            <a:r>
              <a:rPr lang="en-US" sz="2400" dirty="0" smtClean="0"/>
              <a:t> ha </a:t>
            </a:r>
            <a:r>
              <a:rPr lang="en-US" sz="2400" dirty="0" err="1" smtClean="0"/>
              <a:t>sido</a:t>
            </a:r>
            <a:r>
              <a:rPr lang="en-US" sz="2400" dirty="0" smtClean="0"/>
              <a:t> </a:t>
            </a:r>
            <a:r>
              <a:rPr lang="en-US" sz="2400" dirty="0" err="1" smtClean="0"/>
              <a:t>castigado</a:t>
            </a:r>
            <a:r>
              <a:rPr lang="en-US" sz="2400" dirty="0" smtClean="0"/>
              <a:t> o </a:t>
            </a:r>
            <a:r>
              <a:rPr lang="en-US" sz="2400" dirty="0" err="1" smtClean="0"/>
              <a:t>discriminado</a:t>
            </a:r>
            <a:r>
              <a:rPr lang="en-US" sz="2400" dirty="0" smtClean="0"/>
              <a:t> </a:t>
            </a:r>
            <a:r>
              <a:rPr lang="en-US" sz="2400" dirty="0" err="1" smtClean="0"/>
              <a:t>por</a:t>
            </a:r>
            <a:r>
              <a:rPr lang="en-US" sz="2400" dirty="0" smtClean="0"/>
              <a:t> </a:t>
            </a:r>
            <a:r>
              <a:rPr lang="en-US" sz="2400" dirty="0" err="1" smtClean="0"/>
              <a:t>haber</a:t>
            </a:r>
            <a:r>
              <a:rPr lang="en-US" sz="2400" dirty="0" smtClean="0"/>
              <a:t> </a:t>
            </a:r>
            <a:r>
              <a:rPr lang="en-US" sz="2400" dirty="0" err="1" smtClean="0"/>
              <a:t>actuado</a:t>
            </a:r>
            <a:r>
              <a:rPr lang="en-US" sz="2400" dirty="0" smtClean="0"/>
              <a:t> </a:t>
            </a:r>
            <a:r>
              <a:rPr lang="en-US" sz="2400" dirty="0" err="1" smtClean="0"/>
              <a:t>como</a:t>
            </a:r>
            <a:r>
              <a:rPr lang="en-US" sz="2400" dirty="0" smtClean="0"/>
              <a:t> </a:t>
            </a:r>
            <a:r>
              <a:rPr lang="en-US" sz="2400" dirty="0" err="1" smtClean="0"/>
              <a:t>denunciante</a:t>
            </a:r>
            <a:r>
              <a:rPr lang="en-US" sz="2400" dirty="0" smtClean="0"/>
              <a:t> </a:t>
            </a:r>
            <a:r>
              <a:rPr lang="en-US" sz="2400" dirty="0" err="1" smtClean="0"/>
              <a:t>bajo</a:t>
            </a:r>
            <a:r>
              <a:rPr lang="en-US" sz="2400" dirty="0" smtClean="0"/>
              <a:t> los </a:t>
            </a:r>
            <a:r>
              <a:rPr lang="en-US" sz="2400" dirty="0" err="1" smtClean="0"/>
              <a:t>demás</a:t>
            </a:r>
            <a:r>
              <a:rPr lang="en-US" sz="2400" dirty="0" smtClean="0"/>
              <a:t> 21 </a:t>
            </a:r>
            <a:r>
              <a:rPr lang="en-US" sz="2400" dirty="0" err="1" smtClean="0"/>
              <a:t>estatutos</a:t>
            </a:r>
            <a:r>
              <a:rPr lang="en-US" sz="2400" dirty="0" smtClean="0"/>
              <a:t> de los </a:t>
            </a:r>
            <a:r>
              <a:rPr lang="en-US" sz="2400" dirty="0" err="1" smtClean="0"/>
              <a:t>cuales</a:t>
            </a:r>
            <a:r>
              <a:rPr lang="en-US" sz="2400" dirty="0" smtClean="0"/>
              <a:t> OSHA tiene </a:t>
            </a:r>
            <a:r>
              <a:rPr lang="en-US" sz="2400" dirty="0" err="1" smtClean="0"/>
              <a:t>jurisdicción</a:t>
            </a:r>
            <a:r>
              <a:rPr lang="en-US" sz="2400" dirty="0" smtClean="0"/>
              <a:t>.</a:t>
            </a:r>
            <a:endParaRPr lang="en-US" sz="2400" b="1" i="1" dirty="0" smtClean="0"/>
          </a:p>
        </p:txBody>
      </p:sp>
      <p:sp>
        <p:nvSpPr>
          <p:cNvPr id="4" name="Slide Number Placeholder 3"/>
          <p:cNvSpPr>
            <a:spLocks noGrp="1"/>
          </p:cNvSpPr>
          <p:nvPr>
            <p:ph type="sldNum" sz="quarter" idx="12"/>
          </p:nvPr>
        </p:nvSpPr>
        <p:spPr/>
        <p:txBody>
          <a:bodyPr/>
          <a:lstStyle/>
          <a:p>
            <a:fld id="{03AE46D5-F5C2-466A-A152-8CD799C5A496}" type="slidenum">
              <a:rPr lang="en-US" smtClean="0"/>
              <a:t>6</a:t>
            </a:fld>
            <a:endParaRPr lang="en-US"/>
          </a:p>
        </p:txBody>
      </p:sp>
    </p:spTree>
    <p:extLst>
      <p:ext uri="{BB962C8B-B14F-4D97-AF65-F5344CB8AC3E}">
        <p14:creationId xmlns:p14="http://schemas.microsoft.com/office/powerpoint/2010/main" val="231472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a:bodyPr>
          <a:lstStyle/>
          <a:p>
            <a:r>
              <a:rPr lang="en-US" dirty="0">
                <a:solidFill>
                  <a:prstClr val="black"/>
                </a:solidFill>
              </a:rPr>
              <a:t>Los </a:t>
            </a:r>
            <a:r>
              <a:rPr lang="en-US" dirty="0" err="1">
                <a:solidFill>
                  <a:prstClr val="black"/>
                </a:solidFill>
              </a:rPr>
              <a:t>Programa</a:t>
            </a:r>
            <a:r>
              <a:rPr lang="en-US" dirty="0">
                <a:solidFill>
                  <a:prstClr val="black"/>
                </a:solidFill>
              </a:rPr>
              <a:t> de </a:t>
            </a:r>
            <a:r>
              <a:rPr lang="en-US" dirty="0" err="1">
                <a:solidFill>
                  <a:prstClr val="black"/>
                </a:solidFill>
              </a:rPr>
              <a:t>Protección</a:t>
            </a:r>
            <a:r>
              <a:rPr lang="en-US" dirty="0">
                <a:solidFill>
                  <a:prstClr val="black"/>
                </a:solidFill>
              </a:rPr>
              <a:t> a </a:t>
            </a:r>
            <a:r>
              <a:rPr lang="en-US" dirty="0" err="1">
                <a:solidFill>
                  <a:prstClr val="black"/>
                </a:solidFill>
              </a:rPr>
              <a:t>los</a:t>
            </a:r>
            <a:r>
              <a:rPr lang="en-US" dirty="0">
                <a:solidFill>
                  <a:prstClr val="black"/>
                </a:solidFill>
              </a:rPr>
              <a:t>  </a:t>
            </a:r>
            <a:r>
              <a:rPr lang="en-US" dirty="0" err="1">
                <a:solidFill>
                  <a:prstClr val="black"/>
                </a:solidFill>
              </a:rPr>
              <a:t>Denunciantes</a:t>
            </a:r>
            <a:r>
              <a:rPr lang="en-US" dirty="0">
                <a:solidFill>
                  <a:prstClr val="black"/>
                </a:solidFill>
              </a:rPr>
              <a:t> </a:t>
            </a:r>
            <a:br>
              <a:rPr lang="en-US" dirty="0">
                <a:solidFill>
                  <a:prstClr val="black"/>
                </a:solidFill>
              </a:rPr>
            </a:br>
            <a:endParaRPr lang="en-US" dirty="0"/>
          </a:p>
        </p:txBody>
      </p:sp>
      <p:sp>
        <p:nvSpPr>
          <p:cNvPr id="4" name="Slide Number Placeholder 3"/>
          <p:cNvSpPr>
            <a:spLocks noGrp="1"/>
          </p:cNvSpPr>
          <p:nvPr>
            <p:ph type="sldNum" sz="quarter" idx="12"/>
          </p:nvPr>
        </p:nvSpPr>
        <p:spPr/>
        <p:txBody>
          <a:bodyPr/>
          <a:lstStyle/>
          <a:p>
            <a:fld id="{03AE46D5-F5C2-466A-A152-8CD799C5A496}" type="slidenum">
              <a:rPr lang="en-US" smtClean="0"/>
              <a:t>7</a:t>
            </a:fld>
            <a:endParaRPr lang="en-US"/>
          </a:p>
        </p:txBody>
      </p:sp>
      <p:pic>
        <p:nvPicPr>
          <p:cNvPr id="7" name="Picture 2" descr="whistle blower protection program" title="Whistle blower">
            <a:hlinkClick r:id="rId3"/>
          </p:cNvPr>
          <p:cNvPicPr>
            <a:picLocks noGrp="1" noChangeAspect="1" noChangeArrowheads="1"/>
          </p:cNvPicPr>
          <p:nvPr>
            <p:ph idx="4294967295"/>
          </p:nvPr>
        </p:nvPicPr>
        <p:blipFill rotWithShape="1">
          <a:blip r:embed="rId4" cstate="email">
            <a:extLst>
              <a:ext uri="{28A0092B-C50C-407E-A947-70E740481C1C}">
                <a14:useLocalDpi xmlns:a14="http://schemas.microsoft.com/office/drawing/2010/main" val="0"/>
              </a:ext>
            </a:extLst>
          </a:blip>
          <a:srcRect/>
          <a:stretch/>
        </p:blipFill>
        <p:spPr bwMode="auto">
          <a:xfrm>
            <a:off x="1870842" y="2442342"/>
            <a:ext cx="3478213"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Osha fact sheet" title="Osha fact sheet"/>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6256055" y="746234"/>
            <a:ext cx="5315962" cy="562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614854" y="709449"/>
            <a:ext cx="5228897" cy="1077218"/>
          </a:xfrm>
          <a:prstGeom prst="rect">
            <a:avLst/>
          </a:prstGeom>
        </p:spPr>
        <p:txBody>
          <a:bodyPr wrap="square">
            <a:spAutoFit/>
          </a:bodyPr>
          <a:lstStyle/>
          <a:p>
            <a:r>
              <a:rPr lang="en-US" sz="3200" dirty="0" smtClean="0">
                <a:solidFill>
                  <a:schemeClr val="bg1"/>
                </a:solidFill>
              </a:rPr>
              <a:t>Los </a:t>
            </a:r>
            <a:r>
              <a:rPr lang="en-US" sz="3200" dirty="0" err="1" smtClean="0">
                <a:solidFill>
                  <a:schemeClr val="bg1"/>
                </a:solidFill>
              </a:rPr>
              <a:t>Programa</a:t>
            </a:r>
            <a:r>
              <a:rPr lang="en-US" sz="3200" dirty="0" smtClean="0">
                <a:solidFill>
                  <a:schemeClr val="bg1"/>
                </a:solidFill>
              </a:rPr>
              <a:t> de Protección a </a:t>
            </a:r>
            <a:r>
              <a:rPr lang="en-US" sz="3200" dirty="0" err="1" smtClean="0">
                <a:solidFill>
                  <a:schemeClr val="bg1"/>
                </a:solidFill>
              </a:rPr>
              <a:t>los</a:t>
            </a:r>
            <a:r>
              <a:rPr lang="en-US" sz="3200" dirty="0" smtClean="0">
                <a:solidFill>
                  <a:schemeClr val="bg1"/>
                </a:solidFill>
              </a:rPr>
              <a:t>  </a:t>
            </a:r>
            <a:r>
              <a:rPr lang="en-US" sz="3200" dirty="0" err="1" smtClean="0">
                <a:solidFill>
                  <a:schemeClr val="bg1"/>
                </a:solidFill>
              </a:rPr>
              <a:t>Denunciantes</a:t>
            </a:r>
            <a:r>
              <a:rPr lang="en-US" sz="3200" dirty="0" smtClean="0">
                <a:solidFill>
                  <a:schemeClr val="bg1"/>
                </a:solidFill>
              </a:rPr>
              <a:t> </a:t>
            </a:r>
            <a:endParaRPr lang="en-US" sz="3200" dirty="0">
              <a:solidFill>
                <a:schemeClr val="bg1"/>
              </a:solidFill>
            </a:endParaRPr>
          </a:p>
        </p:txBody>
      </p:sp>
    </p:spTree>
    <p:extLst>
      <p:ext uri="{BB962C8B-B14F-4D97-AF65-F5344CB8AC3E}">
        <p14:creationId xmlns:p14="http://schemas.microsoft.com/office/powerpoint/2010/main" val="383804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24303" y="593834"/>
            <a:ext cx="9154511" cy="1143000"/>
          </a:xfrm>
        </p:spPr>
        <p:txBody>
          <a:bodyPr rtlCol="0">
            <a:noAutofit/>
          </a:bodyPr>
          <a:lstStyle/>
          <a:p>
            <a:pPr>
              <a:defRPr/>
            </a:pPr>
            <a:r>
              <a:rPr lang="en-US" sz="3600" b="1" dirty="0" smtClean="0"/>
              <a:t>Derechos y </a:t>
            </a:r>
            <a:r>
              <a:rPr lang="en-US" sz="3600" b="1" dirty="0"/>
              <a:t>R</a:t>
            </a:r>
            <a:r>
              <a:rPr lang="en-US" sz="3600" b="1" dirty="0" smtClean="0"/>
              <a:t>esponsabilidades de </a:t>
            </a:r>
            <a:r>
              <a:rPr lang="en-US" sz="3600" b="1" dirty="0" err="1" smtClean="0"/>
              <a:t>los</a:t>
            </a:r>
            <a:r>
              <a:rPr lang="en-US" sz="3600" b="1" dirty="0" smtClean="0"/>
              <a:t> </a:t>
            </a:r>
            <a:r>
              <a:rPr lang="en-US" sz="3600" b="1" dirty="0" err="1" smtClean="0"/>
              <a:t>Empleados</a:t>
            </a:r>
            <a:r>
              <a:rPr lang="en-US" sz="3600" b="1" dirty="0" smtClean="0"/>
              <a:t> 1.1</a:t>
            </a:r>
            <a:endParaRPr lang="en-US" sz="3600" b="1" dirty="0"/>
          </a:p>
        </p:txBody>
      </p:sp>
      <p:sp>
        <p:nvSpPr>
          <p:cNvPr id="6" name="Content Placeholder 2"/>
          <p:cNvSpPr>
            <a:spLocks noGrp="1"/>
          </p:cNvSpPr>
          <p:nvPr>
            <p:ph idx="1"/>
          </p:nvPr>
        </p:nvSpPr>
        <p:spPr>
          <a:xfrm>
            <a:off x="1208690" y="2017986"/>
            <a:ext cx="10121462" cy="4066136"/>
          </a:xfrm>
          <a:solidFill>
            <a:schemeClr val="accent3">
              <a:lumMod val="60000"/>
              <a:lumOff val="40000"/>
            </a:schemeClr>
          </a:solidFill>
        </p:spPr>
        <p:txBody>
          <a:bodyPr>
            <a:noAutofit/>
          </a:bodyPr>
          <a:lstStyle/>
          <a:p>
            <a:pPr>
              <a:spcBef>
                <a:spcPts val="0"/>
              </a:spcBef>
              <a:spcAft>
                <a:spcPts val="1200"/>
              </a:spcAft>
              <a:buFont typeface="Arial" charset="0"/>
              <a:buNone/>
            </a:pPr>
            <a:r>
              <a:rPr lang="en-US" sz="2400" dirty="0">
                <a:latin typeface="Arial" charset="0"/>
                <a:cs typeface="Arial" charset="0"/>
              </a:rPr>
              <a:t>Usted tiene el derecho a:</a:t>
            </a:r>
            <a:endParaRPr lang="en-US" sz="2400" dirty="0">
              <a:latin typeface="Arial" charset="0"/>
              <a:cs typeface="Arial" charset="0"/>
            </a:endParaRPr>
          </a:p>
          <a:p>
            <a:pPr lvl="1">
              <a:spcBef>
                <a:spcPts val="0"/>
              </a:spcBef>
              <a:spcAft>
                <a:spcPts val="1200"/>
              </a:spcAft>
              <a:buFont typeface="Arial" charset="0"/>
              <a:buChar char="•"/>
            </a:pPr>
            <a:r>
              <a:rPr lang="en-US" sz="2400" dirty="0" smtClean="0">
                <a:latin typeface="Arial" charset="0"/>
                <a:cs typeface="Arial" charset="0"/>
              </a:rPr>
              <a:t>Un </a:t>
            </a:r>
            <a:r>
              <a:rPr lang="en-US" sz="2400" dirty="0" err="1">
                <a:latin typeface="Arial" charset="0"/>
                <a:cs typeface="Arial" charset="0"/>
              </a:rPr>
              <a:t>sitio</a:t>
            </a:r>
            <a:r>
              <a:rPr lang="en-US" sz="2400" dirty="0">
                <a:latin typeface="Arial" charset="0"/>
                <a:cs typeface="Arial" charset="0"/>
              </a:rPr>
              <a:t> de </a:t>
            </a:r>
            <a:r>
              <a:rPr lang="en-US" sz="2400" dirty="0" err="1">
                <a:latin typeface="Arial" charset="0"/>
                <a:cs typeface="Arial" charset="0"/>
              </a:rPr>
              <a:t>trabajo</a:t>
            </a:r>
            <a:r>
              <a:rPr lang="en-US" sz="2400" dirty="0">
                <a:latin typeface="Arial" charset="0"/>
                <a:cs typeface="Arial" charset="0"/>
              </a:rPr>
              <a:t> </a:t>
            </a:r>
            <a:r>
              <a:rPr lang="en-US" sz="2400" dirty="0" err="1">
                <a:latin typeface="Arial" charset="0"/>
                <a:cs typeface="Arial" charset="0"/>
              </a:rPr>
              <a:t>seguro</a:t>
            </a:r>
            <a:r>
              <a:rPr lang="en-US" sz="2400" dirty="0">
                <a:latin typeface="Arial" charset="0"/>
                <a:cs typeface="Arial" charset="0"/>
              </a:rPr>
              <a:t> y </a:t>
            </a:r>
            <a:r>
              <a:rPr lang="en-US" sz="2400" dirty="0" err="1">
                <a:latin typeface="Arial" charset="0"/>
                <a:cs typeface="Arial" charset="0"/>
              </a:rPr>
              <a:t>sano</a:t>
            </a:r>
            <a:endParaRPr lang="en-US" sz="2400" dirty="0">
              <a:latin typeface="Arial" charset="0"/>
              <a:cs typeface="Arial" charset="0"/>
            </a:endParaRPr>
          </a:p>
          <a:p>
            <a:pPr lvl="1">
              <a:spcBef>
                <a:spcPts val="0"/>
              </a:spcBef>
              <a:spcAft>
                <a:spcPts val="1200"/>
              </a:spcAft>
              <a:buFont typeface="Arial" charset="0"/>
              <a:buChar char="•"/>
            </a:pPr>
            <a:r>
              <a:rPr lang="es-ES" sz="2400" dirty="0" smtClean="0">
                <a:latin typeface="Arial" charset="0"/>
                <a:cs typeface="Arial" charset="0"/>
              </a:rPr>
              <a:t>Conocer </a:t>
            </a:r>
            <a:r>
              <a:rPr lang="es-ES" sz="2400" dirty="0">
                <a:latin typeface="Arial" charset="0"/>
                <a:cs typeface="Arial" charset="0"/>
              </a:rPr>
              <a:t>sobre los peligros de las sustancias químicas </a:t>
            </a:r>
            <a:endParaRPr lang="en-US" sz="2400" dirty="0">
              <a:latin typeface="Arial" charset="0"/>
              <a:cs typeface="Arial" charset="0"/>
            </a:endParaRPr>
          </a:p>
          <a:p>
            <a:pPr lvl="1">
              <a:spcBef>
                <a:spcPts val="0"/>
              </a:spcBef>
              <a:spcAft>
                <a:spcPts val="1200"/>
              </a:spcAft>
              <a:buFont typeface="Arial" charset="0"/>
              <a:buChar char="•"/>
            </a:pPr>
            <a:r>
              <a:rPr lang="en-US" sz="2400" dirty="0" err="1" smtClean="0">
                <a:latin typeface="Arial" charset="0"/>
                <a:cs typeface="Arial" charset="0"/>
              </a:rPr>
              <a:t>Información</a:t>
            </a:r>
            <a:r>
              <a:rPr lang="en-US" sz="2400" dirty="0" smtClean="0">
                <a:latin typeface="Arial" charset="0"/>
                <a:cs typeface="Arial" charset="0"/>
              </a:rPr>
              <a:t> </a:t>
            </a:r>
            <a:r>
              <a:rPr lang="en-US" sz="2400" dirty="0">
                <a:latin typeface="Arial" charset="0"/>
                <a:cs typeface="Arial" charset="0"/>
              </a:rPr>
              <a:t>de </a:t>
            </a:r>
            <a:r>
              <a:rPr lang="en-US" sz="2400" dirty="0" err="1">
                <a:latin typeface="Arial" charset="0"/>
                <a:cs typeface="Arial" charset="0"/>
              </a:rPr>
              <a:t>lesiones</a:t>
            </a:r>
            <a:r>
              <a:rPr lang="en-US" sz="2400" dirty="0">
                <a:latin typeface="Arial" charset="0"/>
                <a:cs typeface="Arial" charset="0"/>
              </a:rPr>
              <a:t> y </a:t>
            </a:r>
            <a:r>
              <a:rPr lang="en-US" sz="2400" dirty="0" err="1">
                <a:latin typeface="Arial" charset="0"/>
                <a:cs typeface="Arial" charset="0"/>
              </a:rPr>
              <a:t>enfermedades</a:t>
            </a:r>
            <a:r>
              <a:rPr lang="en-US" sz="2400" dirty="0">
                <a:latin typeface="Arial" charset="0"/>
                <a:cs typeface="Arial" charset="0"/>
              </a:rPr>
              <a:t> </a:t>
            </a:r>
            <a:r>
              <a:rPr lang="en-US" sz="2400" dirty="0" err="1">
                <a:latin typeface="Arial" charset="0"/>
                <a:cs typeface="Arial" charset="0"/>
              </a:rPr>
              <a:t>en</a:t>
            </a:r>
            <a:r>
              <a:rPr lang="en-US" sz="2400" dirty="0">
                <a:latin typeface="Arial" charset="0"/>
                <a:cs typeface="Arial" charset="0"/>
              </a:rPr>
              <a:t> el </a:t>
            </a:r>
            <a:r>
              <a:rPr lang="en-US" sz="2400" dirty="0" err="1">
                <a:latin typeface="Arial" charset="0"/>
                <a:cs typeface="Arial" charset="0"/>
              </a:rPr>
              <a:t>lugar</a:t>
            </a:r>
            <a:r>
              <a:rPr lang="en-US" sz="2400" dirty="0">
                <a:latin typeface="Arial" charset="0"/>
                <a:cs typeface="Arial" charset="0"/>
              </a:rPr>
              <a:t> de </a:t>
            </a:r>
            <a:r>
              <a:rPr lang="en-US" sz="2400" dirty="0" err="1">
                <a:latin typeface="Arial" charset="0"/>
                <a:cs typeface="Arial" charset="0"/>
              </a:rPr>
              <a:t>trabajo</a:t>
            </a:r>
            <a:endParaRPr lang="en-US" sz="2400" dirty="0">
              <a:latin typeface="Arial" charset="0"/>
              <a:cs typeface="Arial" charset="0"/>
            </a:endParaRPr>
          </a:p>
          <a:p>
            <a:pPr lvl="1">
              <a:spcBef>
                <a:spcPts val="0"/>
              </a:spcBef>
              <a:spcAft>
                <a:spcPts val="1200"/>
              </a:spcAft>
              <a:buFont typeface="Arial" charset="0"/>
              <a:buChar char="•"/>
            </a:pPr>
            <a:r>
              <a:rPr lang="en-US" sz="2400" dirty="0" err="1" smtClean="0">
                <a:latin typeface="Arial" charset="0"/>
                <a:cs typeface="Arial" charset="0"/>
              </a:rPr>
              <a:t>Presentar</a:t>
            </a:r>
            <a:r>
              <a:rPr lang="en-US" sz="2400" dirty="0" smtClean="0">
                <a:latin typeface="Arial" charset="0"/>
                <a:cs typeface="Arial" charset="0"/>
              </a:rPr>
              <a:t> </a:t>
            </a:r>
            <a:r>
              <a:rPr lang="en-US" sz="2400" dirty="0" err="1">
                <a:latin typeface="Arial" charset="0"/>
                <a:cs typeface="Arial" charset="0"/>
              </a:rPr>
              <a:t>una</a:t>
            </a:r>
            <a:r>
              <a:rPr lang="en-US" sz="2400" dirty="0">
                <a:latin typeface="Arial" charset="0"/>
                <a:cs typeface="Arial" charset="0"/>
              </a:rPr>
              <a:t> </a:t>
            </a:r>
            <a:r>
              <a:rPr lang="en-US" sz="2400" dirty="0" err="1">
                <a:latin typeface="Arial" charset="0"/>
                <a:cs typeface="Arial" charset="0"/>
              </a:rPr>
              <a:t>queja</a:t>
            </a:r>
            <a:r>
              <a:rPr lang="en-US" sz="2400" dirty="0">
                <a:latin typeface="Arial" charset="0"/>
                <a:cs typeface="Arial" charset="0"/>
              </a:rPr>
              <a:t> o </a:t>
            </a:r>
            <a:r>
              <a:rPr lang="en-US" sz="2400" dirty="0" err="1">
                <a:latin typeface="Arial" charset="0"/>
                <a:cs typeface="Arial" charset="0"/>
              </a:rPr>
              <a:t>pedir</a:t>
            </a:r>
            <a:r>
              <a:rPr lang="en-US" sz="2400" dirty="0">
                <a:latin typeface="Arial" charset="0"/>
                <a:cs typeface="Arial" charset="0"/>
              </a:rPr>
              <a:t> que se </a:t>
            </a:r>
            <a:r>
              <a:rPr lang="en-US" sz="2400" dirty="0" err="1">
                <a:latin typeface="Arial" charset="0"/>
                <a:cs typeface="Arial" charset="0"/>
              </a:rPr>
              <a:t>corrija</a:t>
            </a:r>
            <a:r>
              <a:rPr lang="en-US" sz="2400" dirty="0">
                <a:latin typeface="Arial" charset="0"/>
                <a:cs typeface="Arial" charset="0"/>
              </a:rPr>
              <a:t> </a:t>
            </a:r>
            <a:r>
              <a:rPr lang="en-US" sz="2400" dirty="0" err="1">
                <a:latin typeface="Arial" charset="0"/>
                <a:cs typeface="Arial" charset="0"/>
              </a:rPr>
              <a:t>una</a:t>
            </a:r>
            <a:r>
              <a:rPr lang="en-US" sz="2400" dirty="0">
                <a:latin typeface="Arial" charset="0"/>
                <a:cs typeface="Arial" charset="0"/>
              </a:rPr>
              <a:t> </a:t>
            </a:r>
            <a:r>
              <a:rPr lang="en-US" sz="2400" dirty="0" err="1">
                <a:latin typeface="Arial" charset="0"/>
                <a:cs typeface="Arial" charset="0"/>
              </a:rPr>
              <a:t>situación</a:t>
            </a:r>
            <a:r>
              <a:rPr lang="en-US" sz="2400" dirty="0">
                <a:latin typeface="Arial" charset="0"/>
                <a:cs typeface="Arial" charset="0"/>
              </a:rPr>
              <a:t> </a:t>
            </a:r>
            <a:r>
              <a:rPr lang="en-US" sz="2400" dirty="0" err="1">
                <a:latin typeface="Arial" charset="0"/>
                <a:cs typeface="Arial" charset="0"/>
              </a:rPr>
              <a:t>peligrosa</a:t>
            </a:r>
            <a:r>
              <a:rPr lang="en-US" sz="2400" dirty="0">
                <a:latin typeface="Arial" charset="0"/>
                <a:cs typeface="Arial" charset="0"/>
              </a:rPr>
              <a:t> al </a:t>
            </a:r>
            <a:r>
              <a:rPr lang="en-US" sz="2400" dirty="0" err="1">
                <a:latin typeface="Arial" charset="0"/>
                <a:cs typeface="Arial" charset="0"/>
              </a:rPr>
              <a:t>empleador</a:t>
            </a:r>
            <a:r>
              <a:rPr lang="en-US" sz="2400" dirty="0">
                <a:latin typeface="Arial" charset="0"/>
                <a:cs typeface="Arial" charset="0"/>
              </a:rPr>
              <a:t>.</a:t>
            </a:r>
            <a:endParaRPr lang="en-US" sz="2400" dirty="0">
              <a:latin typeface="Arial" charset="0"/>
              <a:cs typeface="Arial" charset="0"/>
            </a:endParaRPr>
          </a:p>
        </p:txBody>
      </p:sp>
      <p:sp>
        <p:nvSpPr>
          <p:cNvPr id="4" name="Slide Number Placeholder 3"/>
          <p:cNvSpPr>
            <a:spLocks noGrp="1"/>
          </p:cNvSpPr>
          <p:nvPr>
            <p:ph type="sldNum" sz="quarter" idx="12"/>
          </p:nvPr>
        </p:nvSpPr>
        <p:spPr/>
        <p:txBody>
          <a:bodyPr/>
          <a:lstStyle/>
          <a:p>
            <a:fld id="{03AE46D5-F5C2-466A-A152-8CD799C5A496}" type="slidenum">
              <a:rPr lang="en-US" smtClean="0"/>
              <a:t>8</a:t>
            </a:fld>
            <a:endParaRPr lang="en-US"/>
          </a:p>
        </p:txBody>
      </p:sp>
    </p:spTree>
    <p:extLst>
      <p:ext uri="{BB962C8B-B14F-4D97-AF65-F5344CB8AC3E}">
        <p14:creationId xmlns:p14="http://schemas.microsoft.com/office/powerpoint/2010/main" val="3464821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61241" y="583324"/>
            <a:ext cx="9680028" cy="1143000"/>
          </a:xfrm>
        </p:spPr>
        <p:txBody>
          <a:bodyPr rtlCol="0">
            <a:noAutofit/>
          </a:bodyPr>
          <a:lstStyle/>
          <a:p>
            <a:pPr>
              <a:defRPr/>
            </a:pPr>
            <a:r>
              <a:rPr lang="en-US" sz="3600" b="1" dirty="0" smtClean="0"/>
              <a:t>Derechos y Responsabilidades de </a:t>
            </a:r>
            <a:r>
              <a:rPr lang="en-US" sz="3600" b="1" dirty="0" err="1" smtClean="0"/>
              <a:t>los</a:t>
            </a:r>
            <a:r>
              <a:rPr lang="en-US" sz="3600" b="1" dirty="0" smtClean="0"/>
              <a:t> </a:t>
            </a:r>
            <a:r>
              <a:rPr lang="en-US" sz="3600" b="1" dirty="0" err="1" smtClean="0"/>
              <a:t>Empleados</a:t>
            </a:r>
            <a:r>
              <a:rPr lang="en-US" sz="3600" b="1" dirty="0" smtClean="0"/>
              <a:t> 1.2</a:t>
            </a:r>
            <a:endParaRPr lang="en-US" sz="3600" b="1" dirty="0"/>
          </a:p>
        </p:txBody>
      </p:sp>
      <p:sp>
        <p:nvSpPr>
          <p:cNvPr id="6" name="Content Placeholder 2"/>
          <p:cNvSpPr>
            <a:spLocks noGrp="1"/>
          </p:cNvSpPr>
          <p:nvPr>
            <p:ph idx="1"/>
          </p:nvPr>
        </p:nvSpPr>
        <p:spPr>
          <a:xfrm>
            <a:off x="1460938" y="2217682"/>
            <a:ext cx="9648496" cy="4183117"/>
          </a:xfrm>
          <a:solidFill>
            <a:schemeClr val="accent3">
              <a:lumMod val="60000"/>
              <a:lumOff val="40000"/>
            </a:schemeClr>
          </a:solidFill>
        </p:spPr>
        <p:txBody>
          <a:bodyPr>
            <a:noAutofit/>
          </a:bodyPr>
          <a:lstStyle/>
          <a:p>
            <a:pPr eaLnBrk="1" hangingPunct="1">
              <a:spcBef>
                <a:spcPts val="0"/>
              </a:spcBef>
              <a:spcAft>
                <a:spcPts val="1200"/>
              </a:spcAft>
              <a:buFont typeface="Arial" charset="0"/>
              <a:buNone/>
            </a:pPr>
            <a:r>
              <a:rPr lang="en-US" sz="2400" dirty="0" smtClean="0">
                <a:latin typeface="Arial" charset="0"/>
                <a:cs typeface="Arial" charset="0"/>
              </a:rPr>
              <a:t>Usted tiene derecho a:</a:t>
            </a:r>
            <a:endParaRPr lang="en-US" sz="2400" dirty="0">
              <a:latin typeface="Arial" charset="0"/>
              <a:cs typeface="Arial" charset="0"/>
            </a:endParaRPr>
          </a:p>
          <a:p>
            <a:pPr lvl="1" eaLnBrk="1" hangingPunct="1">
              <a:spcBef>
                <a:spcPts val="0"/>
              </a:spcBef>
              <a:spcAft>
                <a:spcPts val="1200"/>
              </a:spcAft>
              <a:buFont typeface="Arial" charset="0"/>
              <a:buChar char="•"/>
            </a:pPr>
            <a:r>
              <a:rPr lang="es-ES" sz="2400" dirty="0" smtClean="0">
                <a:latin typeface="Arial" charset="0"/>
                <a:cs typeface="Arial" charset="0"/>
              </a:rPr>
              <a:t>Entrenamiento</a:t>
            </a:r>
            <a:endParaRPr lang="en-US" sz="2400" dirty="0">
              <a:latin typeface="Arial" charset="0"/>
              <a:cs typeface="Arial" charset="0"/>
            </a:endParaRPr>
          </a:p>
          <a:p>
            <a:pPr lvl="1" eaLnBrk="1" hangingPunct="1">
              <a:spcBef>
                <a:spcPts val="0"/>
              </a:spcBef>
              <a:spcAft>
                <a:spcPts val="1200"/>
              </a:spcAft>
              <a:buFont typeface="Arial" charset="0"/>
              <a:buChar char="•"/>
            </a:pPr>
            <a:r>
              <a:rPr lang="en-US" sz="2400" dirty="0" err="1" smtClean="0">
                <a:latin typeface="Arial" charset="0"/>
                <a:cs typeface="Arial" charset="0"/>
              </a:rPr>
              <a:t>Acceso</a:t>
            </a:r>
            <a:r>
              <a:rPr lang="en-US" sz="2400" dirty="0" smtClean="0">
                <a:latin typeface="Arial" charset="0"/>
                <a:cs typeface="Arial" charset="0"/>
              </a:rPr>
              <a:t> </a:t>
            </a:r>
            <a:r>
              <a:rPr lang="en-US" sz="2400" dirty="0" smtClean="0">
                <a:latin typeface="Arial" charset="0"/>
                <a:cs typeface="Arial" charset="0"/>
              </a:rPr>
              <a:t>a </a:t>
            </a:r>
            <a:r>
              <a:rPr lang="en-US" sz="2400" dirty="0" err="1" smtClean="0">
                <a:latin typeface="Arial" charset="0"/>
                <a:cs typeface="Arial" charset="0"/>
              </a:rPr>
              <a:t>archivos</a:t>
            </a:r>
            <a:r>
              <a:rPr lang="en-US" sz="2400" dirty="0" smtClean="0">
                <a:latin typeface="Arial" charset="0"/>
                <a:cs typeface="Arial" charset="0"/>
              </a:rPr>
              <a:t> de </a:t>
            </a:r>
            <a:r>
              <a:rPr lang="en-US" sz="2400" dirty="0" err="1" smtClean="0">
                <a:latin typeface="Arial" charset="0"/>
                <a:cs typeface="Arial" charset="0"/>
              </a:rPr>
              <a:t>exposiciones</a:t>
            </a:r>
            <a:r>
              <a:rPr lang="en-US" sz="2400" dirty="0" smtClean="0">
                <a:latin typeface="Arial" charset="0"/>
                <a:cs typeface="Arial" charset="0"/>
              </a:rPr>
              <a:t> </a:t>
            </a:r>
            <a:r>
              <a:rPr lang="en-US" sz="2400" dirty="0" err="1" smtClean="0">
                <a:latin typeface="Arial" charset="0"/>
                <a:cs typeface="Arial" charset="0"/>
              </a:rPr>
              <a:t>peligrosas</a:t>
            </a:r>
            <a:r>
              <a:rPr lang="en-US" sz="2400" dirty="0" smtClean="0">
                <a:latin typeface="Arial" charset="0"/>
                <a:cs typeface="Arial" charset="0"/>
              </a:rPr>
              <a:t> y </a:t>
            </a:r>
            <a:r>
              <a:rPr lang="en-US" sz="2400" dirty="0" err="1" smtClean="0">
                <a:latin typeface="Arial" charset="0"/>
                <a:cs typeface="Arial" charset="0"/>
              </a:rPr>
              <a:t>archivos</a:t>
            </a:r>
            <a:r>
              <a:rPr lang="en-US" sz="2400" dirty="0" smtClean="0">
                <a:latin typeface="Arial" charset="0"/>
                <a:cs typeface="Arial" charset="0"/>
              </a:rPr>
              <a:t> </a:t>
            </a:r>
            <a:r>
              <a:rPr lang="en-US" sz="2400" dirty="0" err="1" smtClean="0">
                <a:latin typeface="Arial" charset="0"/>
                <a:cs typeface="Arial" charset="0"/>
              </a:rPr>
              <a:t>médicos</a:t>
            </a:r>
            <a:endParaRPr lang="en-US" sz="2400" dirty="0">
              <a:latin typeface="Arial" charset="0"/>
              <a:cs typeface="Arial" charset="0"/>
            </a:endParaRPr>
          </a:p>
          <a:p>
            <a:pPr lvl="1" eaLnBrk="1" hangingPunct="1">
              <a:spcBef>
                <a:spcPts val="0"/>
              </a:spcBef>
              <a:spcAft>
                <a:spcPts val="1200"/>
              </a:spcAft>
              <a:buFont typeface="Arial" charset="0"/>
              <a:buChar char="•"/>
            </a:pPr>
            <a:r>
              <a:rPr lang="es-ES" sz="2400" dirty="0" smtClean="0">
                <a:latin typeface="Arial" charset="0"/>
                <a:cs typeface="Arial" charset="0"/>
              </a:rPr>
              <a:t>Presentar </a:t>
            </a:r>
            <a:r>
              <a:rPr lang="es-ES" sz="2400" dirty="0" smtClean="0">
                <a:latin typeface="Arial" charset="0"/>
                <a:cs typeface="Arial" charset="0"/>
              </a:rPr>
              <a:t>una queja a OSHA</a:t>
            </a:r>
            <a:endParaRPr lang="en-US" sz="2400" dirty="0">
              <a:latin typeface="Arial" charset="0"/>
              <a:cs typeface="Arial" charset="0"/>
            </a:endParaRPr>
          </a:p>
          <a:p>
            <a:pPr lvl="1" eaLnBrk="1" hangingPunct="1">
              <a:spcBef>
                <a:spcPts val="0"/>
              </a:spcBef>
              <a:spcAft>
                <a:spcPts val="1200"/>
              </a:spcAft>
              <a:buFont typeface="Arial" charset="0"/>
              <a:buChar char="•"/>
            </a:pPr>
            <a:r>
              <a:rPr lang="en-US" sz="2400" dirty="0" err="1" smtClean="0">
                <a:latin typeface="Arial" charset="0"/>
                <a:cs typeface="Arial" charset="0"/>
              </a:rPr>
              <a:t>Participar</a:t>
            </a:r>
            <a:r>
              <a:rPr lang="en-US" sz="2400" dirty="0" smtClean="0">
                <a:latin typeface="Arial" charset="0"/>
                <a:cs typeface="Arial" charset="0"/>
              </a:rPr>
              <a:t> </a:t>
            </a:r>
            <a:r>
              <a:rPr lang="en-US" sz="2400" dirty="0" err="1" smtClean="0">
                <a:latin typeface="Arial" charset="0"/>
                <a:cs typeface="Arial" charset="0"/>
              </a:rPr>
              <a:t>en</a:t>
            </a:r>
            <a:r>
              <a:rPr lang="en-US" sz="2400" dirty="0" smtClean="0">
                <a:latin typeface="Arial" charset="0"/>
                <a:cs typeface="Arial" charset="0"/>
              </a:rPr>
              <a:t> </a:t>
            </a:r>
            <a:r>
              <a:rPr lang="en-US" sz="2400" dirty="0" err="1" smtClean="0">
                <a:latin typeface="Arial" charset="0"/>
                <a:cs typeface="Arial" charset="0"/>
              </a:rPr>
              <a:t>una</a:t>
            </a:r>
            <a:r>
              <a:rPr lang="en-US" sz="2400" dirty="0" smtClean="0">
                <a:latin typeface="Arial" charset="0"/>
                <a:cs typeface="Arial" charset="0"/>
              </a:rPr>
              <a:t> </a:t>
            </a:r>
            <a:r>
              <a:rPr lang="en-US" sz="2400" dirty="0" err="1" smtClean="0">
                <a:latin typeface="Arial" charset="0"/>
                <a:cs typeface="Arial" charset="0"/>
              </a:rPr>
              <a:t>inspección</a:t>
            </a:r>
            <a:r>
              <a:rPr lang="en-US" sz="2400" dirty="0" smtClean="0">
                <a:latin typeface="Arial" charset="0"/>
                <a:cs typeface="Arial" charset="0"/>
              </a:rPr>
              <a:t> de OSHA</a:t>
            </a:r>
            <a:endParaRPr lang="en-US" sz="2400" dirty="0">
              <a:latin typeface="Arial" charset="0"/>
              <a:cs typeface="Arial" charset="0"/>
            </a:endParaRPr>
          </a:p>
          <a:p>
            <a:pPr lvl="1" eaLnBrk="1" hangingPunct="1">
              <a:spcBef>
                <a:spcPts val="0"/>
              </a:spcBef>
              <a:spcAft>
                <a:spcPts val="1200"/>
              </a:spcAft>
              <a:buFont typeface="Arial" charset="0"/>
              <a:buChar char="•"/>
            </a:pPr>
            <a:r>
              <a:rPr lang="es-ES" sz="2400" dirty="0" smtClean="0">
                <a:latin typeface="Arial" charset="0"/>
                <a:cs typeface="Arial" charset="0"/>
              </a:rPr>
              <a:t>Tener </a:t>
            </a:r>
            <a:r>
              <a:rPr lang="es-ES" sz="2400" dirty="0" smtClean="0">
                <a:latin typeface="Arial" charset="0"/>
                <a:cs typeface="Arial" charset="0"/>
              </a:rPr>
              <a:t>protección de represalias por ejercer sus derechos a seguridad y de salud</a:t>
            </a:r>
            <a:endParaRPr lang="en-US" sz="2400" dirty="0">
              <a:latin typeface="Arial" charset="0"/>
              <a:cs typeface="Arial" charset="0"/>
            </a:endParaRPr>
          </a:p>
        </p:txBody>
      </p:sp>
    </p:spTree>
    <p:extLst>
      <p:ext uri="{BB962C8B-B14F-4D97-AF65-F5344CB8AC3E}">
        <p14:creationId xmlns:p14="http://schemas.microsoft.com/office/powerpoint/2010/main" val="1326686175"/>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0</TotalTime>
  <Words>6230</Words>
  <Application>Microsoft Office PowerPoint</Application>
  <PresentationFormat>Widescreen</PresentationFormat>
  <Paragraphs>549</Paragraphs>
  <Slides>51</Slides>
  <Notes>46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51</vt:i4>
      </vt:variant>
    </vt:vector>
  </HeadingPairs>
  <TitlesOfParts>
    <vt:vector size="64" baseType="lpstr">
      <vt:lpstr>ＭＳ Ｐゴシック</vt:lpstr>
      <vt:lpstr>Arial</vt:lpstr>
      <vt:lpstr>Calibri</vt:lpstr>
      <vt:lpstr>Calibri Light</vt:lpstr>
      <vt:lpstr>Courier New</vt:lpstr>
      <vt:lpstr>Gill Sans MT</vt:lpstr>
      <vt:lpstr>Tahoma</vt:lpstr>
      <vt:lpstr>Times</vt:lpstr>
      <vt:lpstr>Times New Roman</vt:lpstr>
      <vt:lpstr>Wingdings</vt:lpstr>
      <vt:lpstr>Wingdings 2</vt:lpstr>
      <vt:lpstr>Wingdings 3</vt:lpstr>
      <vt:lpstr>Dividend</vt:lpstr>
      <vt:lpstr>Seguridad Eléctrica General y Reconocimiento de Peligros</vt:lpstr>
      <vt:lpstr>Susan Harwood Grant</vt:lpstr>
      <vt:lpstr>Responsabilidades del Empleador</vt:lpstr>
      <vt:lpstr>Derechos y Responsabilidades del Empleado</vt:lpstr>
      <vt:lpstr>Derechos y Responsabilidades del Empleado Usted tiene el derecho a:</vt:lpstr>
      <vt:lpstr>Derechos y Responsabilidades del Empleado </vt:lpstr>
      <vt:lpstr>Los Programa de Protección a los  Denunciantes  </vt:lpstr>
      <vt:lpstr>Derechos y Responsabilidades de los Empleados 1.1</vt:lpstr>
      <vt:lpstr>Derechos y Responsabilidades de los Empleados 1.2</vt:lpstr>
      <vt:lpstr>Introduccíon</vt:lpstr>
      <vt:lpstr>Electricidad - Los peligros</vt:lpstr>
      <vt:lpstr>Peligros De Electricidad</vt:lpstr>
      <vt:lpstr>CHOQUE 1.1</vt:lpstr>
      <vt:lpstr>CHOQUE 1.2</vt:lpstr>
      <vt:lpstr>Choque y Quemaduras</vt:lpstr>
      <vt:lpstr>Arco Eléctrico</vt:lpstr>
      <vt:lpstr>Arco Eléctrico </vt:lpstr>
      <vt:lpstr>Datos de temperatura</vt:lpstr>
      <vt:lpstr>Quemaduras 1.1</vt:lpstr>
      <vt:lpstr>Contracción muscular involuntaria causada por choque eléctrico Cortesía de OSHA</vt:lpstr>
      <vt:lpstr>Quemaduras 1.2</vt:lpstr>
      <vt:lpstr>Quemaduras por contacto térmico Cortesía de OSHA</vt:lpstr>
      <vt:lpstr>Quemaduras Eléctricas Cortesía de OSHA</vt:lpstr>
      <vt:lpstr>Contacto con Tierra Cortesía de OSHA</vt:lpstr>
      <vt:lpstr>Quemaduras Arco Flash Cortesía de OSHA</vt:lpstr>
      <vt:lpstr>Las quemaduras eléctricas empeoran antes de que mejoren Cortesía de OSHA</vt:lpstr>
      <vt:lpstr>Unos días más tarde Cortesía de OSHA</vt:lpstr>
      <vt:lpstr>Tasas de Supervivencia de Lesión de Quemadura</vt:lpstr>
      <vt:lpstr>Explosión de Arco Eléctrico </vt:lpstr>
      <vt:lpstr>Caídas</vt:lpstr>
      <vt:lpstr>Peligros Eléctricos 1.1</vt:lpstr>
      <vt:lpstr>Peligros Eléctricos 1.2</vt:lpstr>
      <vt:lpstr>Indicaciones de que Existen Peligros Eléctricos</vt:lpstr>
      <vt:lpstr>Peligro - cables y alambres defectuosos  </vt:lpstr>
      <vt:lpstr>Control - Herramientas c Conexión a Tierra y Equipo</vt:lpstr>
      <vt:lpstr>Requisitos de Herramientas Eléctricas</vt:lpstr>
      <vt:lpstr>Prevención de Peligros Eléctricos - Herramientas</vt:lpstr>
      <vt:lpstr>Peligro – Tierra Eléctrica Incorrecta</vt:lpstr>
      <vt:lpstr>Control – Programa de Conductor a Tierra de Equipo Asegurado</vt:lpstr>
      <vt:lpstr>Peligro – Circuitos Sobrecargados</vt:lpstr>
      <vt:lpstr>Control – Aparatos Eléctricostectores</vt:lpstr>
      <vt:lpstr>Evitar Condiciones Húmedas 1.1</vt:lpstr>
      <vt:lpstr>Evitar Condiciones Húmedas 1.2</vt:lpstr>
      <vt:lpstr>¿Y si se tuviera que trabajar con electricidad en condiciones húmedas? </vt:lpstr>
      <vt:lpstr>Control - Use GFCI (interruptor de circuito de falla a tierra)</vt:lpstr>
      <vt:lpstr>Control - Aislar Piezas Eléctricas - Armarios, Cajas y Accesorios</vt:lpstr>
      <vt:lpstr>Prevenir Peligros Eléctricos –Alambrado y Conectores Apropiados</vt:lpstr>
      <vt:lpstr>Iluminación Temporal 1.1</vt:lpstr>
      <vt:lpstr>Iluminación Temporal 1.2</vt:lpstr>
      <vt:lpstr>Prevenir Peligros Eléctricos - PPE</vt:lpstr>
      <vt:lpstr>Resumen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2021-03-31T19:30:45Z</dcterms:created>
  <dcterms:modified xsi:type="dcterms:W3CDTF">2021-03-31T20:24:16Z</dcterms:modified>
</cp:coreProperties>
</file>