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22"/>
  </p:notesMasterIdLst>
  <p:handoutMasterIdLst>
    <p:handoutMasterId r:id="rId123"/>
  </p:handoutMasterIdLst>
  <p:sldIdLst>
    <p:sldId id="256" r:id="rId2"/>
    <p:sldId id="3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4" r:id="rId18"/>
    <p:sldId id="271" r:id="rId19"/>
    <p:sldId id="27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1" r:id="rId33"/>
    <p:sldId id="287" r:id="rId34"/>
    <p:sldId id="288" r:id="rId35"/>
    <p:sldId id="292" r:id="rId36"/>
    <p:sldId id="289" r:id="rId37"/>
    <p:sldId id="290" r:id="rId38"/>
    <p:sldId id="293" r:id="rId39"/>
    <p:sldId id="294" r:id="rId40"/>
    <p:sldId id="295" r:id="rId41"/>
    <p:sldId id="296" r:id="rId42"/>
    <p:sldId id="297" r:id="rId43"/>
    <p:sldId id="298" r:id="rId44"/>
    <p:sldId id="299" r:id="rId45"/>
    <p:sldId id="302" r:id="rId46"/>
    <p:sldId id="301" r:id="rId47"/>
    <p:sldId id="300"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8" r:id="rId71"/>
    <p:sldId id="326" r:id="rId72"/>
    <p:sldId id="329" r:id="rId73"/>
    <p:sldId id="330" r:id="rId74"/>
    <p:sldId id="331" r:id="rId75"/>
    <p:sldId id="336" r:id="rId76"/>
    <p:sldId id="332" r:id="rId77"/>
    <p:sldId id="333" r:id="rId78"/>
    <p:sldId id="334" r:id="rId79"/>
    <p:sldId id="335" r:id="rId80"/>
    <p:sldId id="340" r:id="rId81"/>
    <p:sldId id="341" r:id="rId82"/>
    <p:sldId id="344" r:id="rId83"/>
    <p:sldId id="345" r:id="rId84"/>
    <p:sldId id="346" r:id="rId85"/>
    <p:sldId id="347" r:id="rId86"/>
    <p:sldId id="348" r:id="rId87"/>
    <p:sldId id="349" r:id="rId88"/>
    <p:sldId id="350" r:id="rId89"/>
    <p:sldId id="351" r:id="rId90"/>
    <p:sldId id="353" r:id="rId91"/>
    <p:sldId id="352" r:id="rId92"/>
    <p:sldId id="354" r:id="rId93"/>
    <p:sldId id="342"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FF"/>
    <a:srgbClr val="F1EFF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3" autoAdjust="0"/>
    <p:restoredTop sz="84101" autoAdjust="0"/>
  </p:normalViewPr>
  <p:slideViewPr>
    <p:cSldViewPr snapToGrid="0">
      <p:cViewPr varScale="1">
        <p:scale>
          <a:sx n="61" d="100"/>
          <a:sy n="61" d="100"/>
        </p:scale>
        <p:origin x="1522"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BCF613F-8A94-4DF4-8DA9-568231F78C9E}" type="slidenum">
              <a:rPr lang="en-US" smtClean="0"/>
              <a:t>‹#›</a:t>
            </a:fld>
            <a:endParaRPr lang="en-US"/>
          </a:p>
        </p:txBody>
      </p:sp>
    </p:spTree>
    <p:extLst>
      <p:ext uri="{BB962C8B-B14F-4D97-AF65-F5344CB8AC3E}">
        <p14:creationId xmlns:p14="http://schemas.microsoft.com/office/powerpoint/2010/main" val="155410084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CBBFA2-1E27-4DBF-940B-7FBAB4D800F1}" type="slidenum">
              <a:rPr lang="en-US" smtClean="0"/>
              <a:t>‹#›</a:t>
            </a:fld>
            <a:endParaRPr lang="en-US"/>
          </a:p>
        </p:txBody>
      </p:sp>
    </p:spTree>
    <p:extLst>
      <p:ext uri="{BB962C8B-B14F-4D97-AF65-F5344CB8AC3E}">
        <p14:creationId xmlns:p14="http://schemas.microsoft.com/office/powerpoint/2010/main" val="212228847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CBBFA2-1E27-4DBF-940B-7FBAB4D800F1}"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61028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920370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9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3F49EE-E17F-4454-8483-95100A6B735C}" type="slidenum">
              <a:rPr lang="en-US" altLang="en-US" sz="1200">
                <a:solidFill>
                  <a:srgbClr val="000000"/>
                </a:solidFill>
              </a:rPr>
              <a:pPr/>
              <a:t>107</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1640370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4BEA36-B3AA-4D48-A449-F9FC40631540}" type="slidenum">
              <a:rPr lang="en-US" altLang="en-US" sz="1200">
                <a:solidFill>
                  <a:srgbClr val="000000"/>
                </a:solidFill>
              </a:rPr>
              <a:pPr/>
              <a:t>108</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040779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DF14B9-B56A-4E1E-AE41-EF367C2EA8E9}" type="slidenum">
              <a:rPr lang="en-US" altLang="en-US" sz="1200">
                <a:solidFill>
                  <a:srgbClr val="000000"/>
                </a:solidFill>
              </a:rPr>
              <a:pPr/>
              <a:t>109</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2517270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45E6ED-1478-4706-93B8-816729054D77}" type="slidenum">
              <a:rPr lang="en-US" altLang="en-US" sz="1200">
                <a:solidFill>
                  <a:srgbClr val="000000"/>
                </a:solidFill>
              </a:rPr>
              <a:pPr/>
              <a:t>110</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8897789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149104-4FBF-4152-8552-886D8E9C1A4F}" type="slidenum">
              <a:rPr lang="en-US" altLang="en-US" sz="1200">
                <a:solidFill>
                  <a:srgbClr val="000000"/>
                </a:solidFill>
              </a:rPr>
              <a:pPr/>
              <a:t>111</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1186546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253784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349238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894031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650476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2907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309771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698967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2146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6456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6256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0070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12428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a:t>
            </a:r>
            <a:r>
              <a:rPr lang="en-US" baseline="0" dirty="0" smtClean="0"/>
              <a:t> on You Tube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41CBBFA2-1E27-4DBF-940B-7FBAB4D800F1}" type="slidenum">
              <a:rPr lang="en-US" smtClean="0"/>
              <a:t>16</a:t>
            </a:fld>
            <a:endParaRPr lang="en-US"/>
          </a:p>
        </p:txBody>
      </p:sp>
    </p:spTree>
    <p:extLst>
      <p:ext uri="{BB962C8B-B14F-4D97-AF65-F5344CB8AC3E}">
        <p14:creationId xmlns:p14="http://schemas.microsoft.com/office/powerpoint/2010/main" val="180911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3326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0747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4318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CCCFD-CBB5-44AB-8386-B0ADFADC3844}" type="slidenum">
              <a:rPr lang="en-US" smtClean="0"/>
              <a:t>2</a:t>
            </a:fld>
            <a:endParaRPr lang="en-US"/>
          </a:p>
        </p:txBody>
      </p:sp>
    </p:spTree>
    <p:extLst>
      <p:ext uri="{BB962C8B-B14F-4D97-AF65-F5344CB8AC3E}">
        <p14:creationId xmlns:p14="http://schemas.microsoft.com/office/powerpoint/2010/main" val="400009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38237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7792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64698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15055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1094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74242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45488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56925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31460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5234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05983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30227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41435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03071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39620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388525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24871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79230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59721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39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04010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8828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3532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34648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24164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60365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49840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54026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43121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20290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37106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49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29706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7507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0037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24074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25424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62778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034268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078828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423342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66792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54352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59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96375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1950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326134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623117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051603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229016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795618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059562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180631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999572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69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334234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382746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6873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68686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229263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878770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904676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401837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386052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86974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endParaRPr lang="en-US" alt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79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923558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325032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290891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6968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378376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379445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45371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806310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606849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033649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975959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89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153672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705645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547643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5340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390299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138565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991814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645568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550752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586184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99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133083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101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789110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102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031145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41CBBFA2-1E27-4DBF-940B-7FBAB4D800F1}" type="slidenum">
              <a:rPr lang="en-US" smtClean="0"/>
              <a:t>104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445291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7066" indent="-291179">
              <a:defRPr sz="2400">
                <a:solidFill>
                  <a:schemeClr val="tx1"/>
                </a:solidFill>
                <a:latin typeface="Arial" panose="020B0604020202020204" pitchFamily="34" charset="0"/>
                <a:ea typeface="ＭＳ Ｐゴシック" panose="020B0600070205080204" pitchFamily="34" charset="-128"/>
              </a:defRPr>
            </a:lvl2pPr>
            <a:lvl3pPr marL="1164717" indent="-232943">
              <a:defRPr sz="2400">
                <a:solidFill>
                  <a:schemeClr val="tx1"/>
                </a:solidFill>
                <a:latin typeface="Arial" panose="020B0604020202020204" pitchFamily="34" charset="0"/>
                <a:ea typeface="ＭＳ Ｐゴシック" panose="020B0600070205080204" pitchFamily="34" charset="-128"/>
              </a:defRPr>
            </a:lvl3pPr>
            <a:lvl4pPr marL="1630604" indent="-232943">
              <a:defRPr sz="2400">
                <a:solidFill>
                  <a:schemeClr val="tx1"/>
                </a:solidFill>
                <a:latin typeface="Arial" panose="020B0604020202020204" pitchFamily="34" charset="0"/>
                <a:ea typeface="ＭＳ Ｐゴシック" panose="020B0600070205080204" pitchFamily="34" charset="-128"/>
              </a:defRPr>
            </a:lvl4pPr>
            <a:lvl5pPr marL="2096491" indent="-232943">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F23E9A-8278-404B-8083-D418C481A5F8}" type="slidenum">
              <a:rPr lang="en-US" altLang="en-US" sz="1200">
                <a:solidFill>
                  <a:srgbClr val="000000"/>
                </a:solidFill>
              </a:rPr>
              <a:pPr/>
              <a:t>106</a:t>
            </a:fld>
            <a:endParaRPr lang="en-US" altLang="en-US" sz="1200">
              <a:solidFill>
                <a:srgbClr val="0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34903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1EFF1"/>
        </a:solidFill>
        <a:effectLst/>
      </p:bgPr>
    </p:bg>
    <p:spTree>
      <p:nvGrpSpPr>
        <p:cNvPr id="1" name=""/>
        <p:cNvGrpSpPr/>
        <p:nvPr/>
      </p:nvGrpSpPr>
      <p:grpSpPr>
        <a:xfrm>
          <a:off x="0" y="0"/>
          <a:ext cx="0" cy="0"/>
          <a:chOff x="0" y="0"/>
          <a:chExt cx="0" cy="0"/>
        </a:xfrm>
      </p:grpSpPr>
      <p:sp>
        <p:nvSpPr>
          <p:cNvPr id="7" name="Freeform 6"/>
          <p:cNvSpPr/>
          <p:nvPr userDrawn="1"/>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2060"/>
          </a:solidFill>
          <a:ln>
            <a:solidFill>
              <a:srgbClr val="002060"/>
            </a:solidFill>
          </a:ln>
          <a:effectLs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85800" y="1947059"/>
            <a:ext cx="7772400" cy="1488658"/>
          </a:xfrm>
        </p:spPr>
        <p:txBody>
          <a:bodyPr anchor="ctr">
            <a:normAutofit/>
          </a:bodyPr>
          <a:lstStyle>
            <a:lvl1pPr algn="ctr">
              <a:defRPr sz="48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3770252"/>
            <a:ext cx="9144000" cy="547931"/>
          </a:xfrm>
        </p:spPr>
        <p:txBody>
          <a:bodyPr>
            <a:noAutofit/>
          </a:bodyPr>
          <a:lstStyle>
            <a:lvl1pPr marL="0" indent="0" algn="ctr">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7500" y="5362726"/>
            <a:ext cx="2545275" cy="111637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10200" y="5079244"/>
            <a:ext cx="2929886" cy="1495463"/>
          </a:xfrm>
          <a:prstGeom prst="rect">
            <a:avLst/>
          </a:prstGeom>
        </p:spPr>
      </p:pic>
      <p:sp>
        <p:nvSpPr>
          <p:cNvPr id="10" name="TextBox 9"/>
          <p:cNvSpPr txBox="1"/>
          <p:nvPr userDrawn="1"/>
        </p:nvSpPr>
        <p:spPr>
          <a:xfrm>
            <a:off x="0" y="430624"/>
            <a:ext cx="9144000" cy="1200329"/>
          </a:xfrm>
          <a:prstGeom prst="rect">
            <a:avLst/>
          </a:prstGeom>
          <a:noFill/>
        </p:spPr>
        <p:txBody>
          <a:bodyPr wrap="square" rtlCol="0">
            <a:spAutoFit/>
          </a:bodyPr>
          <a:lstStyle/>
          <a:p>
            <a:pPr algn="ctr"/>
            <a:r>
              <a:rPr lang="en-US" sz="3600" b="1" dirty="0" smtClean="0">
                <a:solidFill>
                  <a:schemeClr val="bg1"/>
                </a:solidFill>
              </a:rPr>
              <a:t>Hazardous Materials Safety &amp; Security</a:t>
            </a:r>
          </a:p>
          <a:p>
            <a:pPr algn="ctr"/>
            <a:r>
              <a:rPr lang="en-US" sz="3600" b="1" dirty="0" smtClean="0">
                <a:solidFill>
                  <a:schemeClr val="bg1"/>
                </a:solidFill>
              </a:rPr>
              <a:t>Awareness Training</a:t>
            </a:r>
            <a:endParaRPr lang="en-US" sz="3600" b="1" dirty="0">
              <a:solidFill>
                <a:schemeClr val="bg1"/>
              </a:solidFill>
            </a:endParaRPr>
          </a:p>
        </p:txBody>
      </p:sp>
    </p:spTree>
    <p:extLst>
      <p:ext uri="{BB962C8B-B14F-4D97-AF65-F5344CB8AC3E}">
        <p14:creationId xmlns:p14="http://schemas.microsoft.com/office/powerpoint/2010/main" val="163159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Autofit/>
          </a:bodyPr>
          <a:lstStyle>
            <a:lvl1pPr>
              <a:defRPr sz="40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17FBE5AA-9EF5-43AA-9768-6F52FAFCFDFA}" type="slidenum">
              <a:rPr lang="en-US" smtClean="0"/>
              <a:t>‹#›</a:t>
            </a:fld>
            <a:endParaRPr lang="en-US"/>
          </a:p>
        </p:txBody>
      </p:sp>
    </p:spTree>
    <p:extLst>
      <p:ext uri="{BB962C8B-B14F-4D97-AF65-F5344CB8AC3E}">
        <p14:creationId xmlns:p14="http://schemas.microsoft.com/office/powerpoint/2010/main" val="257415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FBE5AA-9EF5-43AA-9768-6F52FAFCFDFA}" type="slidenum">
              <a:rPr lang="en-US" smtClean="0"/>
              <a:t>‹#›</a:t>
            </a:fld>
            <a:endParaRPr lang="en-US"/>
          </a:p>
        </p:txBody>
      </p:sp>
    </p:spTree>
    <p:extLst>
      <p:ext uri="{BB962C8B-B14F-4D97-AF65-F5344CB8AC3E}">
        <p14:creationId xmlns:p14="http://schemas.microsoft.com/office/powerpoint/2010/main" val="42384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7FBE5AA-9EF5-43AA-9768-6F52FAFCFDFA}" type="slidenum">
              <a:rPr lang="en-US" smtClean="0"/>
              <a:t>‹#›</a:t>
            </a:fld>
            <a:endParaRPr lang="en-US"/>
          </a:p>
        </p:txBody>
      </p:sp>
    </p:spTree>
    <p:extLst>
      <p:ext uri="{BB962C8B-B14F-4D97-AF65-F5344CB8AC3E}">
        <p14:creationId xmlns:p14="http://schemas.microsoft.com/office/powerpoint/2010/main" val="221815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7FBE5AA-9EF5-43AA-9768-6F52FAFCFDFA}" type="slidenum">
              <a:rPr lang="en-US" smtClean="0"/>
              <a:t>‹#›</a:t>
            </a:fld>
            <a:endParaRPr lang="en-US"/>
          </a:p>
        </p:txBody>
      </p:sp>
    </p:spTree>
    <p:extLst>
      <p:ext uri="{BB962C8B-B14F-4D97-AF65-F5344CB8AC3E}">
        <p14:creationId xmlns:p14="http://schemas.microsoft.com/office/powerpoint/2010/main" val="281057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1">
    <p:spTree>
      <p:nvGrpSpPr>
        <p:cNvPr id="1" name=""/>
        <p:cNvGrpSpPr/>
        <p:nvPr/>
      </p:nvGrpSpPr>
      <p:grpSpPr>
        <a:xfrm>
          <a:off x="0" y="0"/>
          <a:ext cx="0" cy="0"/>
          <a:chOff x="0" y="0"/>
          <a:chExt cx="0" cy="0"/>
        </a:xfrm>
      </p:grpSpPr>
      <p:sp>
        <p:nvSpPr>
          <p:cNvPr id="7" name="Freeform 6"/>
          <p:cNvSpPr/>
          <p:nvPr userDrawn="1"/>
        </p:nvSpPr>
        <p:spPr bwMode="auto">
          <a:xfrm>
            <a:off x="0" y="0"/>
            <a:ext cx="9144000" cy="182562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DCD8DC">
              <a:lumMod val="40000"/>
              <a:lumOff val="60000"/>
            </a:srgbClr>
          </a:solidFill>
          <a:ln w="9525" cap="rnd" cmpd="sng" algn="ctr">
            <a:solidFill>
              <a:srgbClr val="DCD8DC">
                <a:lumMod val="40000"/>
                <a:lumOff val="60000"/>
              </a:srgbClr>
            </a:solidFill>
            <a:prstDash val="solid"/>
          </a:ln>
          <a:effectLst/>
          <a:extLst/>
        </p:spPr>
      </p:sp>
      <p:sp>
        <p:nvSpPr>
          <p:cNvPr id="2" name="Title 1"/>
          <p:cNvSpPr>
            <a:spLocks noGrp="1"/>
          </p:cNvSpPr>
          <p:nvPr>
            <p:ph type="title"/>
          </p:nvPr>
        </p:nvSpPr>
        <p:spPr/>
        <p:txBody>
          <a:bodyPr/>
          <a:lstStyle>
            <a:lvl1pPr>
              <a:defRPr b="1">
                <a:ln>
                  <a:solidFill>
                    <a:srgbClr val="002060"/>
                  </a:solidFill>
                </a:ln>
                <a:solidFill>
                  <a:srgbClr val="0070C0"/>
                </a:solidFill>
                <a:latin typeface="Calibri" panose="020F0502020204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2035174"/>
            <a:ext cx="7886700" cy="4140201"/>
          </a:xfrm>
        </p:spPr>
        <p:txBody>
          <a:bodyPr anchor="ctr">
            <a:normAutofit/>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7FBE5AA-9EF5-43AA-9768-6F52FAFCFDFA}" type="slidenum">
              <a:rPr lang="en-US" smtClean="0"/>
              <a:t>‹#›</a:t>
            </a:fld>
            <a:endParaRPr lang="en-US" dirty="0"/>
          </a:p>
        </p:txBody>
      </p:sp>
    </p:spTree>
    <p:extLst>
      <p:ext uri="{BB962C8B-B14F-4D97-AF65-F5344CB8AC3E}">
        <p14:creationId xmlns:p14="http://schemas.microsoft.com/office/powerpoint/2010/main" val="3415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7FBE5AA-9EF5-43AA-9768-6F52FAFCFDFA}" type="slidenum">
              <a:rPr lang="en-US" smtClean="0"/>
              <a:t>‹#›</a:t>
            </a:fld>
            <a:endParaRPr lang="en-US" dirty="0"/>
          </a:p>
        </p:txBody>
      </p:sp>
    </p:spTree>
    <p:extLst>
      <p:ext uri="{BB962C8B-B14F-4D97-AF65-F5344CB8AC3E}">
        <p14:creationId xmlns:p14="http://schemas.microsoft.com/office/powerpoint/2010/main" val="54552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bg>
      <p:bgPr>
        <a:solidFill>
          <a:srgbClr val="F1EFF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17FBE5AA-9EF5-43AA-9768-6F52FAFCFDFA}" type="slidenum">
              <a:rPr lang="en-US" smtClean="0"/>
              <a:pPr/>
              <a:t>‹#›</a:t>
            </a:fld>
            <a:endParaRPr lang="en-US" dirty="0"/>
          </a:p>
        </p:txBody>
      </p:sp>
      <p:sp>
        <p:nvSpPr>
          <p:cNvPr id="5" name="Title 1"/>
          <p:cNvSpPr>
            <a:spLocks noGrp="1"/>
          </p:cNvSpPr>
          <p:nvPr>
            <p:ph type="title"/>
          </p:nvPr>
        </p:nvSpPr>
        <p:spPr>
          <a:xfrm>
            <a:off x="628650" y="225427"/>
            <a:ext cx="7886700" cy="1209673"/>
          </a:xfrm>
        </p:spPr>
        <p:txBody>
          <a:bodyPr/>
          <a:lstStyle>
            <a:lvl1pPr>
              <a:defRPr b="1">
                <a:ln>
                  <a:solidFill>
                    <a:srgbClr val="002060"/>
                  </a:solidFill>
                </a:ln>
                <a:solidFill>
                  <a:srgbClr val="0070C0"/>
                </a:solidFill>
                <a:latin typeface="Calibri" panose="020F050202020403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342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4">
    <p:spTree>
      <p:nvGrpSpPr>
        <p:cNvPr id="1" name=""/>
        <p:cNvGrpSpPr/>
        <p:nvPr/>
      </p:nvGrpSpPr>
      <p:grpSpPr>
        <a:xfrm>
          <a:off x="0" y="0"/>
          <a:ext cx="0" cy="0"/>
          <a:chOff x="0" y="0"/>
          <a:chExt cx="0" cy="0"/>
        </a:xfrm>
      </p:grpSpPr>
      <p:sp>
        <p:nvSpPr>
          <p:cNvPr id="5" name="Freeform 4"/>
          <p:cNvSpPr/>
          <p:nvPr userDrawn="1"/>
        </p:nvSpPr>
        <p:spPr bwMode="auto">
          <a:xfrm rot="10800000">
            <a:off x="0" y="6237624"/>
            <a:ext cx="9144000" cy="611092"/>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DCD8DC">
              <a:lumMod val="40000"/>
              <a:lumOff val="60000"/>
            </a:srgbClr>
          </a:solidFill>
          <a:ln w="9525" cap="rnd" cmpd="sng" algn="ctr">
            <a:solidFill>
              <a:srgbClr val="DCD8DC">
                <a:lumMod val="40000"/>
                <a:lumOff val="60000"/>
              </a:srgbClr>
            </a:solidFill>
            <a:prstDash val="solid"/>
          </a:ln>
          <a:effectLst/>
          <a:extLst/>
        </p:spPr>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17FBE5AA-9EF5-43AA-9768-6F52FAFCFDFA}" type="slidenum">
              <a:rPr lang="en-US" smtClean="0"/>
              <a:pPr/>
              <a:t>‹#›</a:t>
            </a:fld>
            <a:endParaRPr lang="en-US" dirty="0"/>
          </a:p>
        </p:txBody>
      </p:sp>
    </p:spTree>
    <p:extLst>
      <p:ext uri="{BB962C8B-B14F-4D97-AF65-F5344CB8AC3E}">
        <p14:creationId xmlns:p14="http://schemas.microsoft.com/office/powerpoint/2010/main" val="59363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FBE5AA-9EF5-43AA-9768-6F52FAFCFDFA}" type="slidenum">
              <a:rPr lang="en-US" smtClean="0"/>
              <a:t>‹#›</a:t>
            </a:fld>
            <a:endParaRPr lang="en-US"/>
          </a:p>
        </p:txBody>
      </p:sp>
    </p:spTree>
    <p:extLst>
      <p:ext uri="{BB962C8B-B14F-4D97-AF65-F5344CB8AC3E}">
        <p14:creationId xmlns:p14="http://schemas.microsoft.com/office/powerpoint/2010/main" val="245581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rgbClr val="F1EFF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002060"/>
                </a:solidFill>
              </a:defRPr>
            </a:lvl1pPr>
          </a:lstStyle>
          <a:p>
            <a:fld id="{17FBE5AA-9EF5-43AA-9768-6F52FAFCFDFA}" type="slidenum">
              <a:rPr lang="en-US" smtClean="0"/>
              <a:pPr/>
              <a:t>‹#›</a:t>
            </a:fld>
            <a:endParaRPr lang="en-US" dirty="0"/>
          </a:p>
        </p:txBody>
      </p:sp>
    </p:spTree>
    <p:extLst>
      <p:ext uri="{BB962C8B-B14F-4D97-AF65-F5344CB8AC3E}">
        <p14:creationId xmlns:p14="http://schemas.microsoft.com/office/powerpoint/2010/main" val="160180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FBE5AA-9EF5-43AA-9768-6F52FAFCFDFA}" type="slidenum">
              <a:rPr lang="en-US" smtClean="0"/>
              <a:t>‹#›</a:t>
            </a:fld>
            <a:endParaRPr lang="en-US"/>
          </a:p>
        </p:txBody>
      </p:sp>
    </p:spTree>
    <p:extLst>
      <p:ext uri="{BB962C8B-B14F-4D97-AF65-F5344CB8AC3E}">
        <p14:creationId xmlns:p14="http://schemas.microsoft.com/office/powerpoint/2010/main" val="277177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17FBE5AA-9EF5-43AA-9768-6F52FAFCFDFA}" type="slidenum">
              <a:rPr lang="en-US" smtClean="0"/>
              <a:t>‹#›</a:t>
            </a:fld>
            <a:endParaRPr lang="en-US"/>
          </a:p>
        </p:txBody>
      </p:sp>
    </p:spTree>
    <p:extLst>
      <p:ext uri="{BB962C8B-B14F-4D97-AF65-F5344CB8AC3E}">
        <p14:creationId xmlns:p14="http://schemas.microsoft.com/office/powerpoint/2010/main" val="204274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25427"/>
            <a:ext cx="7886700" cy="12096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20075" y="6384925"/>
            <a:ext cx="590550" cy="365125"/>
          </a:xfrm>
          <a:prstGeom prst="rect">
            <a:avLst/>
          </a:prstGeom>
        </p:spPr>
        <p:txBody>
          <a:bodyPr vert="horz" lIns="91440" tIns="45720" rIns="91440" bIns="45720" rtlCol="0" anchor="ctr"/>
          <a:lstStyle>
            <a:lvl1pPr algn="r">
              <a:defRPr sz="2000">
                <a:solidFill>
                  <a:schemeClr val="bg1"/>
                </a:solidFill>
                <a:latin typeface="Calibri" panose="020F0502020204030204" pitchFamily="34" charset="0"/>
              </a:defRPr>
            </a:lvl1pPr>
          </a:lstStyle>
          <a:p>
            <a:fld id="{17FBE5AA-9EF5-43AA-9768-6F52FAFCFDFA}" type="slidenum">
              <a:rPr lang="en-US" smtClean="0"/>
              <a:pPr/>
              <a:t>‹#›</a:t>
            </a:fld>
            <a:endParaRPr lang="en-US" dirty="0"/>
          </a:p>
        </p:txBody>
      </p:sp>
    </p:spTree>
    <p:extLst>
      <p:ext uri="{BB962C8B-B14F-4D97-AF65-F5344CB8AC3E}">
        <p14:creationId xmlns:p14="http://schemas.microsoft.com/office/powerpoint/2010/main" val="387785259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71" r:id="rId4"/>
    <p:sldLayoutId id="2147483672" r:id="rId5"/>
    <p:sldLayoutId id="2147483667" r:id="rId6"/>
    <p:sldLayoutId id="2147483673" r:id="rId7"/>
    <p:sldLayoutId id="2147483663" r:id="rId8"/>
    <p:sldLayoutId id="2147483666" r:id="rId9"/>
    <p:sldLayoutId id="2147483669" r:id="rId10"/>
    <p:sldLayoutId id="2147483668" r:id="rId11"/>
    <p:sldLayoutId id="2147483664" r:id="rId12"/>
    <p:sldLayoutId id="2147483665" r:id="rId13"/>
  </p:sldLayoutIdLst>
  <p:hf hdr="0" ftr="0" dt="0"/>
  <p:txStyles>
    <p:titleStyle>
      <a:lvl1pPr algn="ctr" defTabSz="914400" rtl="0" eaLnBrk="1" latinLnBrk="0" hangingPunct="1">
        <a:lnSpc>
          <a:spcPct val="90000"/>
        </a:lnSpc>
        <a:spcBef>
          <a:spcPct val="0"/>
        </a:spcBef>
        <a:buNone/>
        <a:defRPr sz="4000" b="1" kern="1200">
          <a:solidFill>
            <a:schemeClr val="bg1"/>
          </a:solidFill>
          <a:latin typeface="+mn-lt"/>
          <a:ea typeface="+mj-ea"/>
          <a:cs typeface="Arial" panose="020B0604020202020204" pitchFamily="34" charset="0"/>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8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3.xml"/><Relationship Id="rId4" Type="http://schemas.openxmlformats.org/officeDocument/2006/relationships/image" Target="../media/image76.jp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82.jpeg"/></Relationships>
</file>

<file path=ppt/slides/_rels/slide10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84.jpg"/></Relationships>
</file>

<file path=ppt/slides/_rels/slide10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86.jpeg"/></Relationships>
</file>

<file path=ppt/slides/_rels/slide109.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8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3.xml"/><Relationship Id="rId1" Type="http://schemas.openxmlformats.org/officeDocument/2006/relationships/slideLayout" Target="../slideLayouts/slideLayout3.xml"/><Relationship Id="rId4" Type="http://schemas.openxmlformats.org/officeDocument/2006/relationships/image" Target="../media/image90.jpeg"/></Relationships>
</file>

<file path=ppt/slides/_rels/slide11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92.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51.jpg"/></Relationships>
</file>

<file path=ppt/slides/_rels/slide6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9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92.xml"/><Relationship Id="rId1" Type="http://schemas.openxmlformats.org/officeDocument/2006/relationships/slideLayout" Target="../slideLayouts/slideLayout10.xml"/><Relationship Id="rId4" Type="http://schemas.openxmlformats.org/officeDocument/2006/relationships/image" Target="../media/image72.jp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383"/>
          </a:xfrm>
        </p:spPr>
        <p:txBody>
          <a:bodyPr>
            <a:normAutofit fontScale="90000"/>
          </a:bodyPr>
          <a:lstStyle/>
          <a:p>
            <a:r>
              <a:rPr lang="en-US" sz="4400" dirty="0"/>
              <a:t>Hazardous Materials Safety &amp; Security</a:t>
            </a:r>
            <a:br>
              <a:rPr lang="en-US" sz="4400" dirty="0"/>
            </a:br>
            <a:r>
              <a:rPr lang="en-US" sz="4400" dirty="0"/>
              <a:t>Awareness </a:t>
            </a:r>
            <a:r>
              <a:rPr lang="en-US" sz="4400" dirty="0" smtClean="0"/>
              <a:t>Training</a:t>
            </a:r>
            <a:r>
              <a:rPr lang="en-US" dirty="0" smtClean="0"/>
              <a:t/>
            </a:r>
            <a:br>
              <a:rPr lang="en-US" dirty="0" smtClean="0"/>
            </a:br>
            <a:r>
              <a:rPr lang="en-US" dirty="0" smtClean="0"/>
              <a:t>Section </a:t>
            </a:r>
            <a:r>
              <a:rPr lang="en-US" dirty="0"/>
              <a:t>III</a:t>
            </a:r>
          </a:p>
        </p:txBody>
      </p:sp>
      <p:sp>
        <p:nvSpPr>
          <p:cNvPr id="3" name="Subtitle 2"/>
          <p:cNvSpPr>
            <a:spLocks noGrp="1"/>
          </p:cNvSpPr>
          <p:nvPr>
            <p:ph idx="1"/>
          </p:nvPr>
        </p:nvSpPr>
        <p:spPr>
          <a:xfrm>
            <a:off x="100208" y="2474259"/>
            <a:ext cx="9043792" cy="2710928"/>
          </a:xfrm>
        </p:spPr>
        <p:txBody>
          <a:bodyPr>
            <a:normAutofit/>
          </a:bodyPr>
          <a:lstStyle/>
          <a:p>
            <a:pPr algn="ctr"/>
            <a:r>
              <a:rPr lang="en-US" sz="4000" b="1" dirty="0" smtClean="0"/>
              <a:t>Gathering and Analyzing Information</a:t>
            </a:r>
          </a:p>
        </p:txBody>
      </p:sp>
    </p:spTree>
    <p:extLst>
      <p:ext uri="{BB962C8B-B14F-4D97-AF65-F5344CB8AC3E}">
        <p14:creationId xmlns:p14="http://schemas.microsoft.com/office/powerpoint/2010/main" val="1295220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3.1: Example </a:t>
            </a:r>
            <a:r>
              <a:rPr lang="en-US" dirty="0" smtClean="0"/>
              <a:t>2</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pPr/>
              <a:t>10</a:t>
            </a:fld>
            <a:endParaRPr lang="en-US" dirty="0"/>
          </a:p>
        </p:txBody>
      </p:sp>
      <p:pic>
        <p:nvPicPr>
          <p:cNvPr id="5" name="Picture 4" title="Activity 3.1: Example 2 Dockworker oversees refueling of ship"/>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375" y="1341344"/>
            <a:ext cx="7715250" cy="5143500"/>
          </a:xfrm>
          <a:prstGeom prst="rect">
            <a:avLst/>
          </a:prstGeom>
        </p:spPr>
      </p:pic>
    </p:spTree>
    <p:extLst>
      <p:ext uri="{BB962C8B-B14F-4D97-AF65-F5344CB8AC3E}">
        <p14:creationId xmlns:p14="http://schemas.microsoft.com/office/powerpoint/2010/main" val="612109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Markings</a:t>
            </a:r>
          </a:p>
        </p:txBody>
      </p:sp>
      <p:sp>
        <p:nvSpPr>
          <p:cNvPr id="4" name="Slide Number Placeholder 3"/>
          <p:cNvSpPr>
            <a:spLocks noGrp="1"/>
          </p:cNvSpPr>
          <p:nvPr>
            <p:ph type="sldNum" sz="quarter" idx="12"/>
          </p:nvPr>
        </p:nvSpPr>
        <p:spPr/>
        <p:txBody>
          <a:bodyPr/>
          <a:lstStyle/>
          <a:p>
            <a:fld id="{17FBE5AA-9EF5-43AA-9768-6F52FAFCFDFA}" type="slidenum">
              <a:rPr lang="en-US" smtClean="0"/>
              <a:t>100</a:t>
            </a:fld>
            <a:endParaRPr lang="en-US" dirty="0"/>
          </a:p>
        </p:txBody>
      </p:sp>
      <p:pic>
        <p:nvPicPr>
          <p:cNvPr id="8" name="Content Placeholder 7" title="Example of Hazardous Materials Markings"/>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96744" y="1144186"/>
            <a:ext cx="4219575" cy="1647825"/>
          </a:xfrm>
        </p:spPr>
      </p:pic>
      <p:pic>
        <p:nvPicPr>
          <p:cNvPr id="9" name="Picture 8" title="Hazardous Materials Markings Exampl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57631" y="2893079"/>
            <a:ext cx="4114800" cy="1609725"/>
          </a:xfrm>
          <a:prstGeom prst="rect">
            <a:avLst/>
          </a:prstGeom>
        </p:spPr>
      </p:pic>
      <p:pic>
        <p:nvPicPr>
          <p:cNvPr id="10" name="Picture 9" title="3rd example Hazardous Materials Marking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44115" y="4679184"/>
            <a:ext cx="4076700" cy="1781175"/>
          </a:xfrm>
          <a:prstGeom prst="rect">
            <a:avLst/>
          </a:prstGeom>
        </p:spPr>
      </p:pic>
    </p:spTree>
    <p:extLst>
      <p:ext uri="{BB962C8B-B14F-4D97-AF65-F5344CB8AC3E}">
        <p14:creationId xmlns:p14="http://schemas.microsoft.com/office/powerpoint/2010/main" val="37658119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Railcar Stencils</a:t>
            </a:r>
          </a:p>
        </p:txBody>
      </p:sp>
      <p:sp>
        <p:nvSpPr>
          <p:cNvPr id="3" name="Content Placeholder 2"/>
          <p:cNvSpPr>
            <a:spLocks noGrp="1"/>
          </p:cNvSpPr>
          <p:nvPr>
            <p:ph idx="1"/>
          </p:nvPr>
        </p:nvSpPr>
        <p:spPr>
          <a:xfrm>
            <a:off x="628650" y="2035174"/>
            <a:ext cx="7886700" cy="4583990"/>
          </a:xfrm>
        </p:spPr>
        <p:txBody>
          <a:bodyPr>
            <a:normAutofit fontScale="92500" lnSpcReduction="20000"/>
          </a:bodyPr>
          <a:lstStyle/>
          <a:p>
            <a:pPr lvl="1"/>
            <a:r>
              <a:rPr lang="en-US" dirty="0"/>
              <a:t>Reporting marks and number</a:t>
            </a:r>
          </a:p>
          <a:p>
            <a:pPr lvl="2"/>
            <a:r>
              <a:rPr lang="en-US" dirty="0"/>
              <a:t>Left end when facing tank car</a:t>
            </a:r>
          </a:p>
          <a:p>
            <a:pPr lvl="2"/>
            <a:r>
              <a:rPr lang="en-US" dirty="0"/>
              <a:t>Weight/volume</a:t>
            </a:r>
          </a:p>
          <a:p>
            <a:pPr lvl="1"/>
            <a:r>
              <a:rPr lang="en-US" dirty="0"/>
              <a:t>DOT specifications</a:t>
            </a:r>
          </a:p>
          <a:p>
            <a:pPr lvl="2"/>
            <a:r>
              <a:rPr lang="en-US" dirty="0"/>
              <a:t>Right end when facing tank </a:t>
            </a:r>
            <a:r>
              <a:rPr lang="en-US" dirty="0" smtClean="0"/>
              <a:t>car</a:t>
            </a:r>
          </a:p>
          <a:p>
            <a:pPr lvl="2"/>
            <a:r>
              <a:rPr lang="en-US" dirty="0" smtClean="0"/>
              <a:t>Tank material</a:t>
            </a:r>
          </a:p>
          <a:p>
            <a:pPr lvl="2"/>
            <a:r>
              <a:rPr lang="en-US" dirty="0" smtClean="0"/>
              <a:t>Test </a:t>
            </a:r>
            <a:r>
              <a:rPr lang="en-US" dirty="0"/>
              <a:t>pressure/relief </a:t>
            </a:r>
            <a:r>
              <a:rPr lang="en-US" dirty="0" smtClean="0"/>
              <a:t>settings</a:t>
            </a:r>
          </a:p>
          <a:p>
            <a:pPr lvl="2"/>
            <a:r>
              <a:rPr lang="en-US" dirty="0" smtClean="0"/>
              <a:t>Product </a:t>
            </a:r>
            <a:r>
              <a:rPr lang="en-US" dirty="0"/>
              <a:t>name (dedicated cars)</a:t>
            </a:r>
          </a:p>
          <a:p>
            <a:pPr lvl="1"/>
            <a:r>
              <a:rPr lang="en-US" dirty="0"/>
              <a:t>Listed in </a:t>
            </a:r>
            <a:r>
              <a:rPr lang="en-US" dirty="0" smtClean="0"/>
              <a:t>ERG</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101</a:t>
            </a:fld>
            <a:endParaRPr lang="en-US" dirty="0"/>
          </a:p>
        </p:txBody>
      </p:sp>
    </p:spTree>
    <p:extLst>
      <p:ext uri="{BB962C8B-B14F-4D97-AF65-F5344CB8AC3E}">
        <p14:creationId xmlns:p14="http://schemas.microsoft.com/office/powerpoint/2010/main" val="34197550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title="mage of a tank car with various marking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177003" y="1151067"/>
            <a:ext cx="7201860" cy="5142155"/>
          </a:xfrm>
        </p:spPr>
      </p:pic>
      <p:sp>
        <p:nvSpPr>
          <p:cNvPr id="2" name="Title 1"/>
          <p:cNvSpPr>
            <a:spLocks noGrp="1"/>
          </p:cNvSpPr>
          <p:nvPr>
            <p:ph type="title"/>
          </p:nvPr>
        </p:nvSpPr>
        <p:spPr/>
        <p:txBody>
          <a:bodyPr/>
          <a:lstStyle/>
          <a:p>
            <a:r>
              <a:rPr lang="en-US" dirty="0" smtClean="0"/>
              <a:t>Tank Car Markings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102</a:t>
            </a:fld>
            <a:endParaRPr lang="en-US" dirty="0"/>
          </a:p>
        </p:txBody>
      </p:sp>
      <p:sp>
        <p:nvSpPr>
          <p:cNvPr id="6" name="Rectangle 7"/>
          <p:cNvSpPr>
            <a:spLocks noChangeArrowheads="1"/>
          </p:cNvSpPr>
          <p:nvPr/>
        </p:nvSpPr>
        <p:spPr bwMode="auto">
          <a:xfrm>
            <a:off x="2748544" y="4004885"/>
            <a:ext cx="1667252" cy="39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ゴシック" pitchFamily="-92"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ゴシック" pitchFamily="-92"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ゴシック" pitchFamily="-92"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9pPr>
          </a:lstStyle>
          <a:p>
            <a:pPr eaLnBrk="0" fontAlgn="base" hangingPunct="0">
              <a:lnSpc>
                <a:spcPct val="91000"/>
              </a:lnSpc>
              <a:spcBef>
                <a:spcPct val="30000"/>
              </a:spcBef>
              <a:spcAft>
                <a:spcPct val="0"/>
              </a:spcAft>
              <a:buFontTx/>
              <a:buNone/>
            </a:pPr>
            <a:r>
              <a:rPr lang="en-US" altLang="en-US" sz="2200" b="1" dirty="0" smtClean="0">
                <a:solidFill>
                  <a:srgbClr val="C00000"/>
                </a:solidFill>
                <a:latin typeface="+mn-lt"/>
                <a:ea typeface="ＭＳ Ｐゴシック" panose="020B0600070205080204" pitchFamily="34" charset="-128"/>
              </a:rPr>
              <a:t>Weight </a:t>
            </a:r>
            <a:r>
              <a:rPr lang="en-US" altLang="en-US" sz="2200" b="1" dirty="0">
                <a:solidFill>
                  <a:srgbClr val="C00000"/>
                </a:solidFill>
                <a:latin typeface="+mn-lt"/>
                <a:ea typeface="ＭＳ Ｐゴシック" panose="020B0600070205080204" pitchFamily="34" charset="-128"/>
              </a:rPr>
              <a:t>L</a:t>
            </a:r>
            <a:r>
              <a:rPr lang="en-US" altLang="en-US" sz="2200" b="1" dirty="0" smtClean="0">
                <a:solidFill>
                  <a:srgbClr val="C00000"/>
                </a:solidFill>
                <a:latin typeface="+mn-lt"/>
                <a:ea typeface="ＭＳ Ｐゴシック" panose="020B0600070205080204" pitchFamily="34" charset="-128"/>
              </a:rPr>
              <a:t>imit</a:t>
            </a:r>
            <a:endParaRPr lang="en-US" altLang="en-US" sz="2200" b="1" dirty="0">
              <a:solidFill>
                <a:srgbClr val="C00000"/>
              </a:solidFill>
              <a:latin typeface="+mn-lt"/>
              <a:ea typeface="ＭＳ Ｐゴシック" panose="020B0600070205080204" pitchFamily="34" charset="-128"/>
            </a:endParaRPr>
          </a:p>
        </p:txBody>
      </p:sp>
      <p:sp>
        <p:nvSpPr>
          <p:cNvPr id="7" name="Rectangle 4"/>
          <p:cNvSpPr>
            <a:spLocks noChangeArrowheads="1"/>
          </p:cNvSpPr>
          <p:nvPr/>
        </p:nvSpPr>
        <p:spPr bwMode="auto">
          <a:xfrm>
            <a:off x="2464878" y="2324347"/>
            <a:ext cx="159017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ゴシック" pitchFamily="-92"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ゴシック" pitchFamily="-92"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ゴシック" pitchFamily="-92"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9pPr>
          </a:lstStyle>
          <a:p>
            <a:pPr eaLnBrk="0" fontAlgn="base" hangingPunct="0">
              <a:spcBef>
                <a:spcPct val="0"/>
              </a:spcBef>
              <a:spcAft>
                <a:spcPct val="0"/>
              </a:spcAft>
              <a:buFontTx/>
              <a:buNone/>
            </a:pPr>
            <a:r>
              <a:rPr lang="en-US" altLang="en-US" sz="1800" b="1" dirty="0">
                <a:solidFill>
                  <a:prstClr val="black"/>
                </a:solidFill>
                <a:ea typeface="ＭＳ Ｐゴシック" panose="020B0600070205080204" pitchFamily="34" charset="-128"/>
                <a:cs typeface="Times New Roman" panose="02020603050405020304" pitchFamily="18" charset="0"/>
              </a:rPr>
              <a:t>ABCX 123456</a:t>
            </a:r>
          </a:p>
        </p:txBody>
      </p:sp>
      <p:sp>
        <p:nvSpPr>
          <p:cNvPr id="8" name="Rectangle 5"/>
          <p:cNvSpPr>
            <a:spLocks noChangeArrowheads="1"/>
          </p:cNvSpPr>
          <p:nvPr/>
        </p:nvSpPr>
        <p:spPr bwMode="auto">
          <a:xfrm>
            <a:off x="2464878" y="2643718"/>
            <a:ext cx="2385287" cy="27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ゴシック" pitchFamily="-92"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ゴシック" pitchFamily="-92"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ゴシック" pitchFamily="-92"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9pPr>
          </a:lstStyle>
          <a:p>
            <a:pPr eaLnBrk="0" fontAlgn="base" hangingPunct="0">
              <a:lnSpc>
                <a:spcPct val="91000"/>
              </a:lnSpc>
              <a:spcBef>
                <a:spcPct val="30000"/>
              </a:spcBef>
              <a:spcAft>
                <a:spcPct val="0"/>
              </a:spcAft>
              <a:buFontTx/>
              <a:buNone/>
            </a:pPr>
            <a:r>
              <a:rPr lang="en-US" altLang="en-US" sz="1300" dirty="0">
                <a:solidFill>
                  <a:prstClr val="black"/>
                </a:solidFill>
                <a:ea typeface="ＭＳ Ｐゴシック" panose="020B0600070205080204" pitchFamily="34" charset="-128"/>
                <a:cs typeface="Times New Roman" panose="02020603050405020304" pitchFamily="18" charset="0"/>
              </a:rPr>
              <a:t>LD LMT 000000 </a:t>
            </a:r>
            <a:r>
              <a:rPr lang="en-US" altLang="en-US" sz="1300" dirty="0" err="1" smtClean="0">
                <a:solidFill>
                  <a:prstClr val="black"/>
                </a:solidFill>
                <a:ea typeface="ＭＳ Ｐゴシック" panose="020B0600070205080204" pitchFamily="34" charset="-128"/>
                <a:cs typeface="Times New Roman" panose="02020603050405020304" pitchFamily="18" charset="0"/>
              </a:rPr>
              <a:t>lb</a:t>
            </a:r>
            <a:r>
              <a:rPr lang="en-US" altLang="en-US" sz="1300" dirty="0" smtClean="0">
                <a:solidFill>
                  <a:prstClr val="black"/>
                </a:solidFill>
                <a:ea typeface="ＭＳ Ｐゴシック" panose="020B0600070205080204" pitchFamily="34" charset="-128"/>
                <a:cs typeface="Times New Roman" panose="02020603050405020304" pitchFamily="18" charset="0"/>
              </a:rPr>
              <a:t> </a:t>
            </a:r>
            <a:r>
              <a:rPr lang="en-US" altLang="en-US" sz="1300" dirty="0">
                <a:ea typeface="ＭＳ Ｐゴシック" panose="020B0600070205080204" pitchFamily="34" charset="-128"/>
                <a:cs typeface="Times New Roman" panose="02020603050405020304" pitchFamily="18" charset="0"/>
              </a:rPr>
              <a:t>00000 </a:t>
            </a:r>
            <a:r>
              <a:rPr lang="en-US" altLang="en-US" sz="1300" dirty="0" smtClean="0">
                <a:ea typeface="ＭＳ Ｐゴシック" panose="020B0600070205080204" pitchFamily="34" charset="-128"/>
                <a:cs typeface="Times New Roman" panose="02020603050405020304" pitchFamily="18" charset="0"/>
              </a:rPr>
              <a:t>kg</a:t>
            </a:r>
            <a:endParaRPr lang="en-US" altLang="en-US" sz="1300" dirty="0">
              <a:ea typeface="ＭＳ Ｐゴシック" panose="020B0600070205080204" pitchFamily="34" charset="-128"/>
              <a:cs typeface="Times New Roman" panose="02020603050405020304" pitchFamily="18" charset="0"/>
            </a:endParaRPr>
          </a:p>
        </p:txBody>
      </p:sp>
      <p:sp>
        <p:nvSpPr>
          <p:cNvPr id="10" name="Rectangle 9"/>
          <p:cNvSpPr>
            <a:spLocks noChangeArrowheads="1"/>
          </p:cNvSpPr>
          <p:nvPr/>
        </p:nvSpPr>
        <p:spPr bwMode="auto">
          <a:xfrm>
            <a:off x="1168048" y="1351602"/>
            <a:ext cx="2593660" cy="70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ゴシック" pitchFamily="-92"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ゴシック" pitchFamily="-92"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ゴシック" pitchFamily="-92"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9pPr>
          </a:lstStyle>
          <a:p>
            <a:pPr algn="ctr" eaLnBrk="0" fontAlgn="base" hangingPunct="0">
              <a:lnSpc>
                <a:spcPct val="91000"/>
              </a:lnSpc>
              <a:spcBef>
                <a:spcPct val="30000"/>
              </a:spcBef>
              <a:spcAft>
                <a:spcPct val="0"/>
              </a:spcAft>
              <a:buFontTx/>
              <a:buNone/>
            </a:pPr>
            <a:r>
              <a:rPr lang="en-US" altLang="en-US" sz="2200" b="1" dirty="0">
                <a:solidFill>
                  <a:srgbClr val="C00000"/>
                </a:solidFill>
                <a:latin typeface="+mn-lt"/>
                <a:ea typeface="ＭＳ Ｐゴシック" panose="020B0600070205080204" pitchFamily="34" charset="-128"/>
              </a:rPr>
              <a:t>C</a:t>
            </a:r>
            <a:r>
              <a:rPr lang="en-US" altLang="en-US" sz="2200" b="1" dirty="0" smtClean="0">
                <a:solidFill>
                  <a:srgbClr val="C00000"/>
                </a:solidFill>
                <a:latin typeface="+mn-lt"/>
                <a:ea typeface="ＭＳ Ｐゴシック" panose="020B0600070205080204" pitchFamily="34" charset="-128"/>
              </a:rPr>
              <a:t>ar Initial &amp; Number</a:t>
            </a:r>
            <a:br>
              <a:rPr lang="en-US" altLang="en-US" sz="2200" b="1" dirty="0" smtClean="0">
                <a:solidFill>
                  <a:srgbClr val="C00000"/>
                </a:solidFill>
                <a:latin typeface="+mn-lt"/>
                <a:ea typeface="ＭＳ Ｐゴシック" panose="020B0600070205080204" pitchFamily="34" charset="-128"/>
              </a:rPr>
            </a:br>
            <a:r>
              <a:rPr lang="en-US" altLang="en-US" sz="2200" b="1" dirty="0" smtClean="0">
                <a:solidFill>
                  <a:srgbClr val="C00000"/>
                </a:solidFill>
                <a:latin typeface="+mn-lt"/>
                <a:ea typeface="ＭＳ Ｐゴシック" panose="020B0600070205080204" pitchFamily="34" charset="-128"/>
              </a:rPr>
              <a:t>(reporting marks)</a:t>
            </a:r>
            <a:endParaRPr lang="en-US" altLang="en-US" sz="2200" b="1" dirty="0">
              <a:solidFill>
                <a:srgbClr val="C00000"/>
              </a:solidFill>
              <a:latin typeface="+mn-lt"/>
              <a:ea typeface="ＭＳ Ｐゴシック" panose="020B0600070205080204" pitchFamily="34" charset="-128"/>
            </a:endParaRPr>
          </a:p>
        </p:txBody>
      </p:sp>
      <p:sp>
        <p:nvSpPr>
          <p:cNvPr id="11" name="Rectangle 10"/>
          <p:cNvSpPr/>
          <p:nvPr/>
        </p:nvSpPr>
        <p:spPr>
          <a:xfrm>
            <a:off x="5994223" y="1350640"/>
            <a:ext cx="1836228" cy="769441"/>
          </a:xfrm>
          <a:prstGeom prst="rect">
            <a:avLst/>
          </a:prstGeom>
        </p:spPr>
        <p:txBody>
          <a:bodyPr wrap="square">
            <a:spAutoFit/>
          </a:bodyPr>
          <a:lstStyle/>
          <a:p>
            <a:pPr lvl="0" algn="ctr" eaLnBrk="0" fontAlgn="base" hangingPunct="0">
              <a:spcBef>
                <a:spcPct val="0"/>
              </a:spcBef>
              <a:spcAft>
                <a:spcPct val="0"/>
              </a:spcAft>
            </a:pPr>
            <a:r>
              <a:rPr lang="en-US" altLang="en-US" sz="2200" b="1" dirty="0" smtClean="0">
                <a:solidFill>
                  <a:srgbClr val="C00000"/>
                </a:solidFill>
                <a:ea typeface="ＭＳ Ｐゴシック" panose="020B0600070205080204" pitchFamily="34" charset="-128"/>
              </a:rPr>
              <a:t>Specification </a:t>
            </a:r>
            <a:br>
              <a:rPr lang="en-US" altLang="en-US" sz="2200" b="1" dirty="0" smtClean="0">
                <a:solidFill>
                  <a:srgbClr val="C00000"/>
                </a:solidFill>
                <a:ea typeface="ＭＳ Ｐゴシック" panose="020B0600070205080204" pitchFamily="34" charset="-128"/>
              </a:rPr>
            </a:br>
            <a:r>
              <a:rPr lang="en-US" altLang="en-US" sz="2200" b="1" dirty="0" smtClean="0">
                <a:solidFill>
                  <a:srgbClr val="C00000"/>
                </a:solidFill>
                <a:ea typeface="ＭＳ Ｐゴシック" panose="020B0600070205080204" pitchFamily="34" charset="-128"/>
              </a:rPr>
              <a:t>Stencil</a:t>
            </a:r>
            <a:endParaRPr lang="en-US" altLang="en-US" sz="2200" b="1" dirty="0">
              <a:solidFill>
                <a:srgbClr val="C00000"/>
              </a:solidFill>
              <a:ea typeface="ＭＳ Ｐゴシック" panose="020B0600070205080204" pitchFamily="34" charset="-128"/>
            </a:endParaRPr>
          </a:p>
        </p:txBody>
      </p:sp>
      <p:sp>
        <p:nvSpPr>
          <p:cNvPr id="12" name="Rectangle 14"/>
          <p:cNvSpPr>
            <a:spLocks noChangeArrowheads="1"/>
          </p:cNvSpPr>
          <p:nvPr/>
        </p:nvSpPr>
        <p:spPr bwMode="auto">
          <a:xfrm>
            <a:off x="3858302" y="5482169"/>
            <a:ext cx="1965026" cy="70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ゴシック" pitchFamily="-92"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ゴシック" pitchFamily="-92"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ゴシック" pitchFamily="-92"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9pPr>
          </a:lstStyle>
          <a:p>
            <a:pPr algn="ctr" eaLnBrk="0" fontAlgn="base" hangingPunct="0">
              <a:lnSpc>
                <a:spcPct val="91000"/>
              </a:lnSpc>
              <a:spcBef>
                <a:spcPts val="0"/>
              </a:spcBef>
              <a:spcAft>
                <a:spcPct val="0"/>
              </a:spcAft>
              <a:buFontTx/>
              <a:buNone/>
            </a:pPr>
            <a:r>
              <a:rPr lang="en-US" altLang="en-US" sz="2200" b="1" dirty="0" smtClean="0">
                <a:solidFill>
                  <a:srgbClr val="C00000"/>
                </a:solidFill>
                <a:latin typeface="+mn-lt"/>
                <a:ea typeface="ＭＳ Ｐゴシック" panose="020B0600070205080204" pitchFamily="34" charset="-128"/>
              </a:rPr>
              <a:t>Water Capacity</a:t>
            </a:r>
          </a:p>
          <a:p>
            <a:pPr algn="ctr" eaLnBrk="0" fontAlgn="base" hangingPunct="0">
              <a:lnSpc>
                <a:spcPct val="91000"/>
              </a:lnSpc>
              <a:spcBef>
                <a:spcPts val="0"/>
              </a:spcBef>
              <a:spcAft>
                <a:spcPct val="0"/>
              </a:spcAft>
              <a:buFontTx/>
              <a:buNone/>
            </a:pPr>
            <a:r>
              <a:rPr lang="en-US" altLang="en-US" sz="2200" b="1" dirty="0" smtClean="0">
                <a:solidFill>
                  <a:srgbClr val="C00000"/>
                </a:solidFill>
                <a:latin typeface="+mn-lt"/>
                <a:ea typeface="ＭＳ Ｐゴシック" panose="020B0600070205080204" pitchFamily="34" charset="-128"/>
              </a:rPr>
              <a:t>Stencil</a:t>
            </a:r>
            <a:endParaRPr lang="en-US" altLang="en-US" sz="2200" b="1" dirty="0">
              <a:solidFill>
                <a:srgbClr val="C00000"/>
              </a:solidFill>
              <a:latin typeface="+mn-lt"/>
              <a:ea typeface="ＭＳ Ｐゴシック" panose="020B0600070205080204" pitchFamily="34" charset="-128"/>
            </a:endParaRPr>
          </a:p>
        </p:txBody>
      </p:sp>
      <p:sp>
        <p:nvSpPr>
          <p:cNvPr id="14" name="Rectangle 6"/>
          <p:cNvSpPr>
            <a:spLocks noChangeArrowheads="1"/>
          </p:cNvSpPr>
          <p:nvPr/>
        </p:nvSpPr>
        <p:spPr bwMode="auto">
          <a:xfrm>
            <a:off x="5199190" y="2264395"/>
            <a:ext cx="1705596" cy="85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MS Pゴシック" pitchFamily="-92" charset="-128"/>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ゴシック" pitchFamily="-92" charset="-128"/>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ゴシック" pitchFamily="-92" charset="-128"/>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ゴシック" pitchFamily="-92" charset="-128"/>
              </a:defRPr>
            </a:lvl9pPr>
          </a:lstStyle>
          <a:p>
            <a:pPr eaLnBrk="0" fontAlgn="base" hangingPunct="0">
              <a:lnSpc>
                <a:spcPct val="91000"/>
              </a:lnSpc>
              <a:spcBef>
                <a:spcPct val="30000"/>
              </a:spcBef>
              <a:spcAft>
                <a:spcPct val="0"/>
              </a:spcAft>
              <a:buFontTx/>
              <a:buNone/>
            </a:pPr>
            <a:r>
              <a:rPr lang="en-US" altLang="en-US" sz="1100" b="1" dirty="0">
                <a:ea typeface="ＭＳ Ｐゴシック" panose="020B0600070205080204" pitchFamily="34" charset="-128"/>
              </a:rPr>
              <a:t>SAFETY VALVE 75 PSI</a:t>
            </a:r>
            <a:br>
              <a:rPr lang="en-US" altLang="en-US" sz="1100" b="1" dirty="0">
                <a:ea typeface="ＭＳ Ｐゴシック" panose="020B0600070205080204" pitchFamily="34" charset="-128"/>
              </a:rPr>
            </a:br>
            <a:r>
              <a:rPr lang="en-US" altLang="en-US" sz="1100" b="1" dirty="0">
                <a:ea typeface="ＭＳ Ｐゴシック" panose="020B0600070205080204" pitchFamily="34" charset="-128"/>
              </a:rPr>
              <a:t>TESTED 00/00/00</a:t>
            </a:r>
            <a:br>
              <a:rPr lang="en-US" altLang="en-US" sz="1100" b="1" dirty="0">
                <a:ea typeface="ＭＳ Ｐゴシック" panose="020B0600070205080204" pitchFamily="34" charset="-128"/>
              </a:rPr>
            </a:br>
            <a:r>
              <a:rPr lang="en-US" altLang="en-US" sz="1100" b="1" dirty="0">
                <a:ea typeface="ＭＳ Ｐゴシック" panose="020B0600070205080204" pitchFamily="34" charset="-128"/>
              </a:rPr>
              <a:t>DUE    00/00/00</a:t>
            </a:r>
            <a:br>
              <a:rPr lang="en-US" altLang="en-US" sz="1100" b="1" dirty="0">
                <a:ea typeface="ＭＳ Ｐゴシック" panose="020B0600070205080204" pitchFamily="34" charset="-128"/>
              </a:rPr>
            </a:br>
            <a:r>
              <a:rPr lang="en-US" altLang="en-US" sz="1100" b="1" dirty="0">
                <a:ea typeface="ＭＳ Ｐゴシック" panose="020B0600070205080204" pitchFamily="34" charset="-128"/>
              </a:rPr>
              <a:t>TANK   100 PSI</a:t>
            </a:r>
            <a:br>
              <a:rPr lang="en-US" altLang="en-US" sz="1100" b="1" dirty="0">
                <a:ea typeface="ＭＳ Ｐゴシック" panose="020B0600070205080204" pitchFamily="34" charset="-128"/>
              </a:rPr>
            </a:br>
            <a:r>
              <a:rPr lang="en-US" altLang="en-US" sz="1100" b="1" dirty="0">
                <a:ea typeface="ＭＳ Ｐゴシック" panose="020B0600070205080204" pitchFamily="34" charset="-128"/>
              </a:rPr>
              <a:t>DUE    00/00/00</a:t>
            </a:r>
          </a:p>
        </p:txBody>
      </p:sp>
      <p:sp>
        <p:nvSpPr>
          <p:cNvPr id="15" name="Line 10" descr="Arrow indicating the Car Initial and Number on the tank car" title="Red Arrow"/>
          <p:cNvSpPr>
            <a:spLocks noChangeShapeType="1"/>
          </p:cNvSpPr>
          <p:nvPr/>
        </p:nvSpPr>
        <p:spPr bwMode="auto">
          <a:xfrm>
            <a:off x="2075512" y="2001329"/>
            <a:ext cx="524145" cy="482704"/>
          </a:xfrm>
          <a:prstGeom prst="line">
            <a:avLst/>
          </a:prstGeom>
          <a:noFill/>
          <a:ln w="50800">
            <a:solidFill>
              <a:srgbClr val="C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16" name="Line 10" descr="Arrow indicating the Water Capacity Stencil on the tank car" title="Red Arrow"/>
          <p:cNvSpPr>
            <a:spLocks noChangeShapeType="1"/>
          </p:cNvSpPr>
          <p:nvPr/>
        </p:nvSpPr>
        <p:spPr bwMode="auto">
          <a:xfrm flipV="1">
            <a:off x="5182491" y="4717554"/>
            <a:ext cx="798887" cy="669318"/>
          </a:xfrm>
          <a:prstGeom prst="line">
            <a:avLst/>
          </a:prstGeom>
          <a:noFill/>
          <a:ln w="50800">
            <a:solidFill>
              <a:srgbClr val="C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17" name="Line 10" descr="Arrow indicating the Weight Limit on the tank car" title="Red Arrow"/>
          <p:cNvSpPr>
            <a:spLocks noChangeShapeType="1"/>
          </p:cNvSpPr>
          <p:nvPr/>
        </p:nvSpPr>
        <p:spPr bwMode="auto">
          <a:xfrm flipH="1" flipV="1">
            <a:off x="3761708" y="2915524"/>
            <a:ext cx="39338" cy="1083586"/>
          </a:xfrm>
          <a:prstGeom prst="line">
            <a:avLst/>
          </a:prstGeom>
          <a:noFill/>
          <a:ln w="50800">
            <a:solidFill>
              <a:srgbClr val="C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endParaRPr>
          </a:p>
        </p:txBody>
      </p:sp>
      <p:sp>
        <p:nvSpPr>
          <p:cNvPr id="18" name="Line 10" descr="Arrow indicating the Specifications Stencil on the tank car" title="Red Arrow"/>
          <p:cNvSpPr>
            <a:spLocks noChangeShapeType="1"/>
          </p:cNvSpPr>
          <p:nvPr/>
        </p:nvSpPr>
        <p:spPr bwMode="auto">
          <a:xfrm flipH="1">
            <a:off x="6092904" y="1827255"/>
            <a:ext cx="247404" cy="415426"/>
          </a:xfrm>
          <a:prstGeom prst="line">
            <a:avLst/>
          </a:prstGeom>
          <a:noFill/>
          <a:ln w="50800">
            <a:solidFill>
              <a:srgbClr val="C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133785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Intermodal Container containing mark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40387" y="4465264"/>
            <a:ext cx="3562350" cy="1800225"/>
          </a:xfrm>
          <a:prstGeom prst="rect">
            <a:avLst/>
          </a:prstGeom>
        </p:spPr>
      </p:pic>
      <p:pic>
        <p:nvPicPr>
          <p:cNvPr id="9" name="Picture 8" title="Railway Car containing marking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0982" y="4672124"/>
            <a:ext cx="4638675" cy="1838325"/>
          </a:xfrm>
          <a:prstGeom prst="rect">
            <a:avLst/>
          </a:prstGeom>
        </p:spPr>
      </p:pic>
      <p:sp>
        <p:nvSpPr>
          <p:cNvPr id="2" name="Title 1"/>
          <p:cNvSpPr>
            <a:spLocks noGrp="1"/>
          </p:cNvSpPr>
          <p:nvPr>
            <p:ph type="title"/>
          </p:nvPr>
        </p:nvSpPr>
        <p:spPr>
          <a:xfrm>
            <a:off x="477672" y="225427"/>
            <a:ext cx="8202304" cy="1209673"/>
          </a:xfrm>
        </p:spPr>
        <p:txBody>
          <a:bodyPr/>
          <a:lstStyle/>
          <a:p>
            <a:r>
              <a:rPr lang="en-US" dirty="0"/>
              <a:t>Reporting Rail &amp; </a:t>
            </a:r>
            <a:r>
              <a:rPr lang="en-US" dirty="0" smtClean="0"/>
              <a:t>Intermodal Markings</a:t>
            </a:r>
            <a:endParaRPr lang="en-US" dirty="0"/>
          </a:p>
        </p:txBody>
      </p:sp>
      <p:sp>
        <p:nvSpPr>
          <p:cNvPr id="3" name="Content Placeholder 2"/>
          <p:cNvSpPr>
            <a:spLocks noGrp="1"/>
          </p:cNvSpPr>
          <p:nvPr>
            <p:ph idx="1"/>
          </p:nvPr>
        </p:nvSpPr>
        <p:spPr>
          <a:xfrm>
            <a:off x="628650" y="1435100"/>
            <a:ext cx="7886700" cy="3201751"/>
          </a:xfrm>
        </p:spPr>
        <p:txBody>
          <a:bodyPr>
            <a:normAutofit fontScale="85000" lnSpcReduction="20000"/>
          </a:bodyPr>
          <a:lstStyle/>
          <a:p>
            <a:pPr lvl="1"/>
            <a:r>
              <a:rPr lang="en-US" dirty="0" smtClean="0"/>
              <a:t>Markings can be thought of as “license plates”</a:t>
            </a:r>
            <a:endParaRPr lang="en-US" dirty="0"/>
          </a:p>
          <a:p>
            <a:pPr lvl="1"/>
            <a:r>
              <a:rPr lang="en-US" dirty="0"/>
              <a:t>Shipping </a:t>
            </a:r>
            <a:r>
              <a:rPr lang="en-US" dirty="0" smtClean="0"/>
              <a:t>papers</a:t>
            </a:r>
          </a:p>
          <a:p>
            <a:pPr lvl="1"/>
            <a:r>
              <a:rPr lang="en-US" dirty="0" smtClean="0"/>
              <a:t>Locations</a:t>
            </a:r>
            <a:endParaRPr lang="en-US" dirty="0"/>
          </a:p>
          <a:p>
            <a:pPr lvl="2"/>
            <a:r>
              <a:rPr lang="en-US" dirty="0"/>
              <a:t>Upper left on </a:t>
            </a:r>
            <a:r>
              <a:rPr lang="en-US" dirty="0" smtClean="0"/>
              <a:t>the side </a:t>
            </a:r>
            <a:r>
              <a:rPr lang="en-US" dirty="0"/>
              <a:t>of </a:t>
            </a:r>
            <a:r>
              <a:rPr lang="en-US" dirty="0" smtClean="0"/>
              <a:t>railway </a:t>
            </a:r>
            <a:r>
              <a:rPr lang="en-US" dirty="0"/>
              <a:t>cars</a:t>
            </a:r>
          </a:p>
          <a:p>
            <a:pPr lvl="2"/>
            <a:r>
              <a:rPr lang="en-US" dirty="0"/>
              <a:t>Top center on </a:t>
            </a:r>
            <a:r>
              <a:rPr lang="en-US" dirty="0" smtClean="0"/>
              <a:t>railway </a:t>
            </a:r>
            <a:r>
              <a:rPr lang="en-US" dirty="0"/>
              <a:t>tank heads</a:t>
            </a:r>
          </a:p>
          <a:p>
            <a:pPr lvl="2"/>
            <a:r>
              <a:rPr lang="en-US" dirty="0"/>
              <a:t>Upper right on </a:t>
            </a:r>
            <a:r>
              <a:rPr lang="en-US" dirty="0" smtClean="0"/>
              <a:t>the sides and </a:t>
            </a:r>
            <a:r>
              <a:rPr lang="en-US" dirty="0"/>
              <a:t>ends of </a:t>
            </a:r>
            <a:r>
              <a:rPr lang="en-US" dirty="0" smtClean="0"/>
              <a:t>intermodal containers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103</a:t>
            </a:fld>
            <a:endParaRPr lang="en-US" dirty="0"/>
          </a:p>
        </p:txBody>
      </p:sp>
      <p:sp>
        <p:nvSpPr>
          <p:cNvPr id="7" name="Donut 6" descr="Red circle around the markings on a Railway Car" title="Red Circle"/>
          <p:cNvSpPr/>
          <p:nvPr/>
        </p:nvSpPr>
        <p:spPr>
          <a:xfrm>
            <a:off x="1066135" y="5240740"/>
            <a:ext cx="1390462" cy="949260"/>
          </a:xfrm>
          <a:prstGeom prst="donut">
            <a:avLst>
              <a:gd name="adj" fmla="val 5235"/>
            </a:avLst>
          </a:prstGeom>
          <a:solidFill>
            <a:srgbClr val="C00000"/>
          </a:solidFill>
          <a:ln w="15875" cap="rnd" cmpd="sng" algn="ctr">
            <a:solidFill>
              <a:srgbClr val="C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
        <p:nvSpPr>
          <p:cNvPr id="8" name="Donut 7" descr="Red Circle around the markings on an Intermodal Container" title="Red Circle"/>
          <p:cNvSpPr/>
          <p:nvPr/>
        </p:nvSpPr>
        <p:spPr>
          <a:xfrm>
            <a:off x="7254690" y="4661919"/>
            <a:ext cx="1452015" cy="1087375"/>
          </a:xfrm>
          <a:prstGeom prst="donut">
            <a:avLst>
              <a:gd name="adj" fmla="val 5235"/>
            </a:avLst>
          </a:prstGeom>
          <a:solidFill>
            <a:srgbClr val="C00000"/>
          </a:solidFill>
          <a:ln w="15875" cap="rnd" cmpd="sng" algn="ctr">
            <a:solidFill>
              <a:srgbClr val="C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1749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Military </a:t>
            </a:r>
            <a:r>
              <a:rPr lang="en-US" dirty="0" smtClean="0"/>
              <a:t>Markings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104</a:t>
            </a:fld>
            <a:endParaRPr lang="en-US" dirty="0"/>
          </a:p>
        </p:txBody>
      </p:sp>
      <p:pic>
        <p:nvPicPr>
          <p:cNvPr id="6" name="Content Placeholder 5" title="Image depicting the various signs and symbols of the Military Marking System"/>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33382" y="2035175"/>
            <a:ext cx="5277236" cy="4140200"/>
          </a:xfrm>
        </p:spPr>
      </p:pic>
    </p:spTree>
    <p:extLst>
      <p:ext uri="{BB962C8B-B14F-4D97-AF65-F5344CB8AC3E}">
        <p14:creationId xmlns:p14="http://schemas.microsoft.com/office/powerpoint/2010/main" val="31001622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3.3</a:t>
            </a:r>
            <a:br>
              <a:rPr lang="en-US" dirty="0"/>
            </a:br>
            <a:r>
              <a:rPr lang="en-US" dirty="0"/>
              <a:t>Recognizing Placards and Markings</a:t>
            </a:r>
          </a:p>
        </p:txBody>
      </p:sp>
      <p:sp>
        <p:nvSpPr>
          <p:cNvPr id="4" name="Slide Number Placeholder 3"/>
          <p:cNvSpPr>
            <a:spLocks noGrp="1"/>
          </p:cNvSpPr>
          <p:nvPr>
            <p:ph type="sldNum" sz="quarter" idx="12"/>
          </p:nvPr>
        </p:nvSpPr>
        <p:spPr/>
        <p:txBody>
          <a:bodyPr/>
          <a:lstStyle/>
          <a:p>
            <a:fld id="{17FBE5AA-9EF5-43AA-9768-6F52FAFCFDFA}" type="slidenum">
              <a:rPr lang="en-US" smtClean="0"/>
              <a:t>105</a:t>
            </a:fld>
            <a:endParaRPr lang="en-US" dirty="0"/>
          </a:p>
        </p:txBody>
      </p:sp>
      <p:sp>
        <p:nvSpPr>
          <p:cNvPr id="5" name="Content Placeholder 2"/>
          <p:cNvSpPr>
            <a:spLocks noGrp="1"/>
          </p:cNvSpPr>
          <p:nvPr>
            <p:ph idx="1"/>
          </p:nvPr>
        </p:nvSpPr>
        <p:spPr>
          <a:xfrm>
            <a:off x="628650" y="2035174"/>
            <a:ext cx="7886700" cy="4140201"/>
          </a:xfrm>
        </p:spPr>
        <p:txBody>
          <a:bodyPr>
            <a:normAutofit/>
          </a:bodyPr>
          <a:lstStyle/>
          <a:p>
            <a:r>
              <a:rPr lang="en-US" dirty="0" smtClean="0"/>
              <a:t>Using </a:t>
            </a:r>
            <a:r>
              <a:rPr lang="en-US" dirty="0"/>
              <a:t>the ERG, view the following slides and identify:</a:t>
            </a:r>
          </a:p>
          <a:p>
            <a:pPr lvl="1"/>
            <a:r>
              <a:rPr lang="en-US" dirty="0" smtClean="0"/>
              <a:t>Placard</a:t>
            </a:r>
            <a:endParaRPr lang="en-US" dirty="0"/>
          </a:p>
          <a:p>
            <a:pPr lvl="1"/>
            <a:r>
              <a:rPr lang="en-US" dirty="0"/>
              <a:t>Class</a:t>
            </a:r>
          </a:p>
          <a:p>
            <a:pPr lvl="1"/>
            <a:r>
              <a:rPr lang="en-US" dirty="0"/>
              <a:t>Material</a:t>
            </a:r>
          </a:p>
          <a:p>
            <a:pPr lvl="1"/>
            <a:r>
              <a:rPr lang="en-US" dirty="0" smtClean="0"/>
              <a:t>ERG page number</a:t>
            </a:r>
            <a:endParaRPr lang="en-US" dirty="0"/>
          </a:p>
          <a:p>
            <a:pPr lvl="1"/>
            <a:r>
              <a:rPr lang="en-US" dirty="0"/>
              <a:t>Other </a:t>
            </a:r>
            <a:r>
              <a:rPr lang="en-US" dirty="0" smtClean="0"/>
              <a:t>useful information</a:t>
            </a:r>
            <a:endParaRPr lang="en-US" dirty="0"/>
          </a:p>
        </p:txBody>
      </p:sp>
    </p:spTree>
    <p:extLst>
      <p:ext uri="{BB962C8B-B14F-4D97-AF65-F5344CB8AC3E}">
        <p14:creationId xmlns:p14="http://schemas.microsoft.com/office/powerpoint/2010/main" val="40069181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5" descr="Intermodal Container with visible placard" title="Activity 3.3: Exampl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3954" y="1234130"/>
            <a:ext cx="6766672" cy="50750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5413" name="Picture 5" descr="Zoom-in of a green diamond placard that contains the numbers 1858 and 2" title="Placar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8650" y="1821776"/>
            <a:ext cx="1893346" cy="200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5414" name="Straight Connector 2" descr="White line meant to illustrate zooming-in" title="White line"/>
          <p:cNvCxnSpPr>
            <a:cxnSpLocks noChangeShapeType="1"/>
          </p:cNvCxnSpPr>
          <p:nvPr/>
        </p:nvCxnSpPr>
        <p:spPr bwMode="auto">
          <a:xfrm>
            <a:off x="2521996" y="1821776"/>
            <a:ext cx="4180018" cy="281477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45415" name="Straight Connector 4" descr="White line meant to illustrate zooming-in" title="White line"/>
          <p:cNvCxnSpPr>
            <a:cxnSpLocks noChangeShapeType="1"/>
          </p:cNvCxnSpPr>
          <p:nvPr/>
        </p:nvCxnSpPr>
        <p:spPr bwMode="auto">
          <a:xfrm>
            <a:off x="653780" y="3822699"/>
            <a:ext cx="6145053" cy="1447949"/>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dirty="0"/>
              <a:t>Activity </a:t>
            </a:r>
            <a:r>
              <a:rPr lang="en-US" dirty="0" smtClean="0"/>
              <a:t>3.3: </a:t>
            </a:r>
            <a:r>
              <a:rPr lang="en-US" dirty="0"/>
              <a:t>Example </a:t>
            </a:r>
            <a:r>
              <a:rPr lang="en-US" dirty="0" smtClean="0"/>
              <a:t>1</a:t>
            </a:r>
            <a:endParaRPr lang="en-US" dirty="0"/>
          </a:p>
        </p:txBody>
      </p:sp>
      <p:sp>
        <p:nvSpPr>
          <p:cNvPr id="3" name="Slide Number Placeholder 2"/>
          <p:cNvSpPr>
            <a:spLocks noGrp="1"/>
          </p:cNvSpPr>
          <p:nvPr>
            <p:ph type="sldNum" sz="quarter" idx="12"/>
          </p:nvPr>
        </p:nvSpPr>
        <p:spPr/>
        <p:txBody>
          <a:bodyPr/>
          <a:lstStyle/>
          <a:p>
            <a:fld id="{17FBE5AA-9EF5-43AA-9768-6F52FAFCFDFA}" type="slidenum">
              <a:rPr lang="en-US" smtClean="0"/>
              <a:t>106</a:t>
            </a:fld>
            <a:endParaRPr lang="en-US"/>
          </a:p>
        </p:txBody>
      </p:sp>
    </p:spTree>
    <p:extLst>
      <p:ext uri="{BB962C8B-B14F-4D97-AF65-F5344CB8AC3E}">
        <p14:creationId xmlns:p14="http://schemas.microsoft.com/office/powerpoint/2010/main" val="2298467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anker truck with visible plac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741" y="1171479"/>
            <a:ext cx="5917721" cy="5141343"/>
          </a:xfrm>
          <a:prstGeom prst="rect">
            <a:avLst/>
          </a:prstGeom>
        </p:spPr>
      </p:pic>
      <p:cxnSp>
        <p:nvCxnSpPr>
          <p:cNvPr id="146438" name="Straight Connector 2" descr="White line meant to illustrate zooming-in" title="White line"/>
          <p:cNvCxnSpPr>
            <a:cxnSpLocks noChangeShapeType="1"/>
          </p:cNvCxnSpPr>
          <p:nvPr/>
        </p:nvCxnSpPr>
        <p:spPr bwMode="auto">
          <a:xfrm>
            <a:off x="2597019" y="2261745"/>
            <a:ext cx="4406209" cy="1121217"/>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46439" name="Straight Connector 4" descr="White line meant to illustrate zooming-in" title="White line"/>
          <p:cNvCxnSpPr>
            <a:cxnSpLocks noChangeShapeType="1"/>
          </p:cNvCxnSpPr>
          <p:nvPr/>
        </p:nvCxnSpPr>
        <p:spPr bwMode="auto">
          <a:xfrm flipV="1">
            <a:off x="2597019" y="4034118"/>
            <a:ext cx="4406209" cy="658855"/>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3" name="Title 2"/>
          <p:cNvSpPr>
            <a:spLocks noGrp="1"/>
          </p:cNvSpPr>
          <p:nvPr>
            <p:ph type="title"/>
          </p:nvPr>
        </p:nvSpPr>
        <p:spPr/>
        <p:txBody>
          <a:bodyPr/>
          <a:lstStyle/>
          <a:p>
            <a:r>
              <a:rPr lang="en-US" dirty="0"/>
              <a:t>Activity 3.3: Example </a:t>
            </a:r>
            <a:r>
              <a:rPr lang="en-US" dirty="0" smtClean="0"/>
              <a:t>2</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107</a:t>
            </a:fld>
            <a:endParaRPr lang="en-US"/>
          </a:p>
        </p:txBody>
      </p:sp>
      <p:pic>
        <p:nvPicPr>
          <p:cNvPr id="5" name="Picture 4" title="Zoom-in of a white diamond placard that contains the number 16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14" y="2256342"/>
            <a:ext cx="2213811" cy="2420471"/>
          </a:xfrm>
          <a:prstGeom prst="rect">
            <a:avLst/>
          </a:prstGeom>
        </p:spPr>
      </p:pic>
    </p:spTree>
    <p:extLst>
      <p:ext uri="{BB962C8B-B14F-4D97-AF65-F5344CB8AC3E}">
        <p14:creationId xmlns:p14="http://schemas.microsoft.com/office/powerpoint/2010/main" val="9277865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5" descr="Tanker truck with visible placard" title="Activity 3.3: Exampl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1992" y="1323192"/>
            <a:ext cx="7778634" cy="492931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7461" name="Picture 5" descr="Zoom-in of a white diamond placard that contains the word hot and number 3257" title="Placa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9394" y="3252787"/>
            <a:ext cx="293846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7462" name="Straight Connector 2" descr="White line meant to illustrate zooming-in" title="White line"/>
          <p:cNvCxnSpPr>
            <a:cxnSpLocks noChangeShapeType="1"/>
          </p:cNvCxnSpPr>
          <p:nvPr/>
        </p:nvCxnSpPr>
        <p:spPr bwMode="auto">
          <a:xfrm flipV="1">
            <a:off x="3167856" y="3012141"/>
            <a:ext cx="2609000" cy="240646"/>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47463" name="Straight Connector 4" descr="White line meant to illustrate zooming-in" title="White line"/>
          <p:cNvCxnSpPr>
            <a:cxnSpLocks noChangeShapeType="1"/>
          </p:cNvCxnSpPr>
          <p:nvPr/>
        </p:nvCxnSpPr>
        <p:spPr bwMode="auto">
          <a:xfrm flipV="1">
            <a:off x="3167856" y="3700631"/>
            <a:ext cx="2684304" cy="2866858"/>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3" name="Title 2"/>
          <p:cNvSpPr>
            <a:spLocks noGrp="1"/>
          </p:cNvSpPr>
          <p:nvPr>
            <p:ph type="title"/>
          </p:nvPr>
        </p:nvSpPr>
        <p:spPr/>
        <p:txBody>
          <a:bodyPr/>
          <a:lstStyle/>
          <a:p>
            <a:r>
              <a:rPr lang="en-US" dirty="0"/>
              <a:t>Activity 3.3: Example </a:t>
            </a:r>
            <a:r>
              <a:rPr lang="en-US" dirty="0" smtClean="0"/>
              <a:t>3</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108</a:t>
            </a:fld>
            <a:endParaRPr lang="en-US"/>
          </a:p>
        </p:txBody>
      </p:sp>
    </p:spTree>
    <p:extLst>
      <p:ext uri="{BB962C8B-B14F-4D97-AF65-F5344CB8AC3E}">
        <p14:creationId xmlns:p14="http://schemas.microsoft.com/office/powerpoint/2010/main" val="39852642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 Example 4 Tanker truck with visible placar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70983" y="1270135"/>
            <a:ext cx="7335982" cy="5070764"/>
          </a:xfrm>
          <a:prstGeom prst="rect">
            <a:avLst/>
          </a:prstGeom>
        </p:spPr>
      </p:pic>
      <p:pic>
        <p:nvPicPr>
          <p:cNvPr id="148485" name="Picture 5" descr="Zoom-in of a red diamond placard that contains the number 1866" title="Placa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0456" y="3556841"/>
            <a:ext cx="2999460" cy="301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8486" name="Straight Connector 2" descr="White line meant to illustrate zooming-in" title="White line"/>
          <p:cNvCxnSpPr>
            <a:cxnSpLocks noChangeShapeType="1"/>
          </p:cNvCxnSpPr>
          <p:nvPr/>
        </p:nvCxnSpPr>
        <p:spPr bwMode="auto">
          <a:xfrm flipV="1">
            <a:off x="3289916" y="3238052"/>
            <a:ext cx="2357849" cy="338585"/>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48487" name="Straight Connector 4" descr="White line meant to illustrate zooming-in" title="White line"/>
          <p:cNvCxnSpPr>
            <a:cxnSpLocks noChangeShapeType="1"/>
          </p:cNvCxnSpPr>
          <p:nvPr/>
        </p:nvCxnSpPr>
        <p:spPr bwMode="auto">
          <a:xfrm flipV="1">
            <a:off x="3289916" y="3969572"/>
            <a:ext cx="2261030" cy="2597916"/>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3" name="Title 2"/>
          <p:cNvSpPr>
            <a:spLocks noGrp="1"/>
          </p:cNvSpPr>
          <p:nvPr>
            <p:ph type="title"/>
          </p:nvPr>
        </p:nvSpPr>
        <p:spPr/>
        <p:txBody>
          <a:bodyPr/>
          <a:lstStyle/>
          <a:p>
            <a:r>
              <a:rPr lang="en-US" dirty="0"/>
              <a:t>Activity 3.3: Example </a:t>
            </a:r>
            <a:r>
              <a:rPr lang="en-US" dirty="0" smtClean="0"/>
              <a:t>4</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109</a:t>
            </a:fld>
            <a:endParaRPr lang="en-US"/>
          </a:p>
        </p:txBody>
      </p:sp>
    </p:spTree>
    <p:extLst>
      <p:ext uri="{BB962C8B-B14F-4D97-AF65-F5344CB8AC3E}">
        <p14:creationId xmlns:p14="http://schemas.microsoft.com/office/powerpoint/2010/main" val="81869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3.1: Example </a:t>
            </a:r>
            <a:r>
              <a:rPr lang="en-US" dirty="0" smtClean="0"/>
              <a:t>3</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pPr/>
              <a:t>11</a:t>
            </a:fld>
            <a:endParaRPr lang="en-US" dirty="0"/>
          </a:p>
        </p:txBody>
      </p:sp>
      <p:pic>
        <p:nvPicPr>
          <p:cNvPr id="6" name="Picture 5" title="Activity 3.1: Example 3 Container ship at por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1144" y="1280328"/>
            <a:ext cx="8162925" cy="5114925"/>
          </a:xfrm>
          <a:prstGeom prst="rect">
            <a:avLst/>
          </a:prstGeom>
        </p:spPr>
      </p:pic>
    </p:spTree>
    <p:extLst>
      <p:ext uri="{BB962C8B-B14F-4D97-AF65-F5344CB8AC3E}">
        <p14:creationId xmlns:p14="http://schemas.microsoft.com/office/powerpoint/2010/main" val="27400566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4" descr="Large truck transporting cylindrical containers with two visible placards" title="Activity 3.3: Exampl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170" y="1357761"/>
            <a:ext cx="7086600" cy="512127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9509" name="Picture 5" descr="Zoom-in of two placards. One placard is white and yellow with the word radioactive on it. One placard is white and black with the word corrosive and the number 8 on it" title="Placard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92445" y="3465513"/>
            <a:ext cx="39401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9510" name="Straight Connector 2" descr="White line meant to illustrate zooming-in" title="White line"/>
          <p:cNvCxnSpPr>
            <a:cxnSpLocks noChangeShapeType="1"/>
          </p:cNvCxnSpPr>
          <p:nvPr/>
        </p:nvCxnSpPr>
        <p:spPr bwMode="auto">
          <a:xfrm flipH="1" flipV="1">
            <a:off x="902746" y="3098202"/>
            <a:ext cx="4089700" cy="367312"/>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49511" name="Straight Connector 4" descr="White line meant to illustrate zooming-in" title="White line"/>
          <p:cNvCxnSpPr>
            <a:cxnSpLocks noChangeShapeType="1"/>
          </p:cNvCxnSpPr>
          <p:nvPr/>
        </p:nvCxnSpPr>
        <p:spPr bwMode="auto">
          <a:xfrm flipH="1" flipV="1">
            <a:off x="902746" y="4077148"/>
            <a:ext cx="4089700" cy="1934716"/>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3" name="Title 2"/>
          <p:cNvSpPr>
            <a:spLocks noGrp="1"/>
          </p:cNvSpPr>
          <p:nvPr>
            <p:ph type="title"/>
          </p:nvPr>
        </p:nvSpPr>
        <p:spPr/>
        <p:txBody>
          <a:bodyPr/>
          <a:lstStyle/>
          <a:p>
            <a:r>
              <a:rPr lang="en-US" dirty="0"/>
              <a:t>Activity 3.3: Example </a:t>
            </a:r>
            <a:r>
              <a:rPr lang="en-US" dirty="0" smtClean="0"/>
              <a:t>5</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110</a:t>
            </a:fld>
            <a:endParaRPr lang="en-US"/>
          </a:p>
        </p:txBody>
      </p:sp>
    </p:spTree>
    <p:extLst>
      <p:ext uri="{BB962C8B-B14F-4D97-AF65-F5344CB8AC3E}">
        <p14:creationId xmlns:p14="http://schemas.microsoft.com/office/powerpoint/2010/main" val="25032264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7" descr="Black storage cylinder with visible placard" title="Activity 3.3: Exampl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4107" y="1163618"/>
            <a:ext cx="6477000" cy="51450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0533" name="Picture 5" descr="Zoom-in of a red diamond placard that contains the numbers 1268 and 3" title="Placa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2893" y="1300153"/>
            <a:ext cx="375761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0534" name="Straight Connector 2" descr="White line meant to illustrate zooming-in" title="White line"/>
          <p:cNvCxnSpPr>
            <a:cxnSpLocks noChangeShapeType="1"/>
          </p:cNvCxnSpPr>
          <p:nvPr/>
        </p:nvCxnSpPr>
        <p:spPr bwMode="auto">
          <a:xfrm>
            <a:off x="4519613" y="0"/>
            <a:ext cx="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50535" name="Straight Connector 4" descr="White line meant to illustrate zooming-in" title="White line"/>
          <p:cNvCxnSpPr>
            <a:cxnSpLocks noChangeShapeType="1"/>
          </p:cNvCxnSpPr>
          <p:nvPr/>
        </p:nvCxnSpPr>
        <p:spPr bwMode="auto">
          <a:xfrm>
            <a:off x="4050506" y="1300153"/>
            <a:ext cx="1878807" cy="3906548"/>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150536" name="Straight Connector 6" descr="White line meant to illustrate zooming-in" title="White line"/>
          <p:cNvCxnSpPr>
            <a:cxnSpLocks noChangeShapeType="1"/>
          </p:cNvCxnSpPr>
          <p:nvPr/>
        </p:nvCxnSpPr>
        <p:spPr bwMode="auto">
          <a:xfrm>
            <a:off x="2228254" y="4521770"/>
            <a:ext cx="3644504" cy="170179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3" name="Title 2"/>
          <p:cNvSpPr>
            <a:spLocks noGrp="1"/>
          </p:cNvSpPr>
          <p:nvPr>
            <p:ph type="title"/>
          </p:nvPr>
        </p:nvSpPr>
        <p:spPr/>
        <p:txBody>
          <a:bodyPr/>
          <a:lstStyle/>
          <a:p>
            <a:r>
              <a:rPr lang="en-US" dirty="0"/>
              <a:t>Activity 3.3: Example </a:t>
            </a:r>
            <a:r>
              <a:rPr lang="en-US" dirty="0" smtClean="0"/>
              <a:t>6</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111</a:t>
            </a:fld>
            <a:endParaRPr lang="en-US"/>
          </a:p>
        </p:txBody>
      </p:sp>
    </p:spTree>
    <p:extLst>
      <p:ext uri="{BB962C8B-B14F-4D97-AF65-F5344CB8AC3E}">
        <p14:creationId xmlns:p14="http://schemas.microsoft.com/office/powerpoint/2010/main" val="24333677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 5: Written Resources</a:t>
            </a:r>
          </a:p>
        </p:txBody>
      </p:sp>
      <p:sp>
        <p:nvSpPr>
          <p:cNvPr id="3" name="Content Placeholder 2"/>
          <p:cNvSpPr>
            <a:spLocks noGrp="1"/>
          </p:cNvSpPr>
          <p:nvPr>
            <p:ph idx="1"/>
          </p:nvPr>
        </p:nvSpPr>
        <p:spPr/>
        <p:txBody>
          <a:bodyPr/>
          <a:lstStyle/>
          <a:p>
            <a:pPr lvl="1">
              <a:lnSpc>
                <a:spcPct val="150000"/>
              </a:lnSpc>
            </a:pPr>
            <a:r>
              <a:rPr lang="en-US" dirty="0"/>
              <a:t>Manifest/Shipping Papers</a:t>
            </a:r>
          </a:p>
          <a:p>
            <a:pPr lvl="1">
              <a:lnSpc>
                <a:spcPct val="150000"/>
              </a:lnSpc>
            </a:pPr>
            <a:r>
              <a:rPr lang="en-US" dirty="0"/>
              <a:t>Material Safety Data Sheets (</a:t>
            </a:r>
            <a:r>
              <a:rPr lang="en-US" dirty="0" smtClean="0"/>
              <a:t>MSDS)</a:t>
            </a:r>
          </a:p>
          <a:p>
            <a:pPr lvl="1">
              <a:lnSpc>
                <a:spcPct val="150000"/>
              </a:lnSpc>
            </a:pPr>
            <a:r>
              <a:rPr lang="en-US" dirty="0" smtClean="0"/>
              <a:t>Safety </a:t>
            </a:r>
            <a:r>
              <a:rPr lang="en-US" dirty="0"/>
              <a:t>Data Sheets (SDS</a:t>
            </a:r>
            <a:r>
              <a:rPr lang="en-US" dirty="0" smtClean="0"/>
              <a:t>) – GHS</a:t>
            </a:r>
          </a:p>
          <a:p>
            <a:pPr lvl="1">
              <a:lnSpc>
                <a:spcPct val="150000"/>
              </a:lnSpc>
            </a:pPr>
            <a:r>
              <a:rPr lang="en-US" dirty="0" smtClean="0"/>
              <a:t>NIOSH</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112</a:t>
            </a:fld>
            <a:endParaRPr lang="en-US" dirty="0"/>
          </a:p>
        </p:txBody>
      </p:sp>
    </p:spTree>
    <p:extLst>
      <p:ext uri="{BB962C8B-B14F-4D97-AF65-F5344CB8AC3E}">
        <p14:creationId xmlns:p14="http://schemas.microsoft.com/office/powerpoint/2010/main" val="17427679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 5: </a:t>
            </a:r>
            <a:r>
              <a:rPr lang="en-US" dirty="0" smtClean="0"/>
              <a:t> Written </a:t>
            </a:r>
            <a:r>
              <a:rPr lang="en-US" dirty="0"/>
              <a:t>Resources</a:t>
            </a:r>
          </a:p>
        </p:txBody>
      </p:sp>
      <p:sp>
        <p:nvSpPr>
          <p:cNvPr id="3" name="Content Placeholder 2"/>
          <p:cNvSpPr>
            <a:spLocks noGrp="1"/>
          </p:cNvSpPr>
          <p:nvPr>
            <p:ph idx="1"/>
          </p:nvPr>
        </p:nvSpPr>
        <p:spPr/>
        <p:txBody>
          <a:bodyPr/>
          <a:lstStyle/>
          <a:p>
            <a:r>
              <a:rPr lang="en-US" dirty="0"/>
              <a:t>DOT Required Description</a:t>
            </a:r>
          </a:p>
          <a:p>
            <a:pPr lvl="1"/>
            <a:r>
              <a:rPr lang="en-US" dirty="0"/>
              <a:t>Proper </a:t>
            </a:r>
            <a:r>
              <a:rPr lang="en-US" dirty="0" smtClean="0"/>
              <a:t>shipping name</a:t>
            </a:r>
            <a:endParaRPr lang="en-US" dirty="0"/>
          </a:p>
          <a:p>
            <a:pPr lvl="1"/>
            <a:r>
              <a:rPr lang="en-US" dirty="0"/>
              <a:t>Hazard c</a:t>
            </a:r>
            <a:r>
              <a:rPr lang="en-US" dirty="0" smtClean="0"/>
              <a:t>lass </a:t>
            </a:r>
            <a:r>
              <a:rPr lang="en-US" dirty="0"/>
              <a:t>or </a:t>
            </a:r>
            <a:r>
              <a:rPr lang="en-US" dirty="0" smtClean="0"/>
              <a:t>division</a:t>
            </a:r>
            <a:endParaRPr lang="en-US" dirty="0"/>
          </a:p>
          <a:p>
            <a:pPr lvl="1"/>
            <a:r>
              <a:rPr lang="en-US" dirty="0"/>
              <a:t>ID n</a:t>
            </a:r>
            <a:r>
              <a:rPr lang="en-US" dirty="0" smtClean="0"/>
              <a:t>umber</a:t>
            </a:r>
            <a:endParaRPr lang="en-US" dirty="0"/>
          </a:p>
          <a:p>
            <a:pPr lvl="1"/>
            <a:r>
              <a:rPr lang="en-US" dirty="0"/>
              <a:t>Packing g</a:t>
            </a:r>
            <a:r>
              <a:rPr lang="en-US" dirty="0" smtClean="0"/>
              <a:t>roup</a:t>
            </a:r>
            <a:endParaRPr lang="en-US" dirty="0"/>
          </a:p>
          <a:p>
            <a:pPr lvl="1"/>
            <a:r>
              <a:rPr lang="en-US" dirty="0" smtClean="0"/>
              <a:t>Quantity</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113</a:t>
            </a:fld>
            <a:endParaRPr lang="en-US" dirty="0"/>
          </a:p>
        </p:txBody>
      </p:sp>
    </p:spTree>
    <p:extLst>
      <p:ext uri="{BB962C8B-B14F-4D97-AF65-F5344CB8AC3E}">
        <p14:creationId xmlns:p14="http://schemas.microsoft.com/office/powerpoint/2010/main" val="30371572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Papers</a:t>
            </a:r>
          </a:p>
        </p:txBody>
      </p:sp>
      <p:sp>
        <p:nvSpPr>
          <p:cNvPr id="3" name="Content Placeholder 2"/>
          <p:cNvSpPr>
            <a:spLocks noGrp="1"/>
          </p:cNvSpPr>
          <p:nvPr>
            <p:ph idx="1"/>
          </p:nvPr>
        </p:nvSpPr>
        <p:spPr>
          <a:xfrm>
            <a:off x="628650" y="1435100"/>
            <a:ext cx="7886700" cy="4741863"/>
          </a:xfrm>
        </p:spPr>
        <p:txBody>
          <a:bodyPr>
            <a:normAutofit fontScale="92500" lnSpcReduction="10000"/>
          </a:bodyPr>
          <a:lstStyle/>
          <a:p>
            <a:pPr lvl="1"/>
            <a:r>
              <a:rPr lang="en-US" dirty="0" smtClean="0"/>
              <a:t>Each mode </a:t>
            </a:r>
            <a:r>
              <a:rPr lang="en-US" dirty="0"/>
              <a:t>of transportation has a specific name and location for its manifest/shipping papers</a:t>
            </a:r>
          </a:p>
          <a:p>
            <a:pPr lvl="1"/>
            <a:r>
              <a:rPr lang="en-US" dirty="0"/>
              <a:t>Person in charge of </a:t>
            </a:r>
            <a:r>
              <a:rPr lang="en-US" dirty="0" smtClean="0"/>
              <a:t>vessel/vehicle must maintain these papers</a:t>
            </a:r>
          </a:p>
          <a:p>
            <a:pPr lvl="1"/>
            <a:r>
              <a:rPr lang="en-US" dirty="0"/>
              <a:t>Shipping paper details</a:t>
            </a:r>
          </a:p>
          <a:p>
            <a:pPr lvl="2"/>
            <a:r>
              <a:rPr lang="en-US" dirty="0"/>
              <a:t>No </a:t>
            </a:r>
            <a:r>
              <a:rPr lang="en-US" dirty="0" smtClean="0"/>
              <a:t>abbreviations (unless </a:t>
            </a:r>
            <a:r>
              <a:rPr lang="en-US" dirty="0"/>
              <a:t>DOT </a:t>
            </a:r>
            <a:r>
              <a:rPr lang="en-US" dirty="0" smtClean="0"/>
              <a:t>approved)</a:t>
            </a:r>
            <a:endParaRPr lang="en-US" dirty="0"/>
          </a:p>
          <a:p>
            <a:pPr lvl="2"/>
            <a:r>
              <a:rPr lang="en-US" dirty="0"/>
              <a:t>Emergency response phone number</a:t>
            </a:r>
          </a:p>
          <a:p>
            <a:pPr lvl="2"/>
            <a:r>
              <a:rPr lang="en-US" dirty="0"/>
              <a:t>Quantity of material</a:t>
            </a:r>
          </a:p>
          <a:p>
            <a:pPr lvl="2"/>
            <a:r>
              <a:rPr lang="en-US" dirty="0"/>
              <a:t>Number of </a:t>
            </a:r>
            <a:r>
              <a:rPr lang="en-US" dirty="0" smtClean="0"/>
              <a:t>containers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114</a:t>
            </a:fld>
            <a:endParaRPr lang="en-US" dirty="0"/>
          </a:p>
        </p:txBody>
      </p:sp>
    </p:spTree>
    <p:extLst>
      <p:ext uri="{BB962C8B-B14F-4D97-AF65-F5344CB8AC3E}">
        <p14:creationId xmlns:p14="http://schemas.microsoft.com/office/powerpoint/2010/main" val="33892305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Shipping Papers</a:t>
            </a:r>
            <a:endParaRPr lang="en-US" dirty="0"/>
          </a:p>
        </p:txBody>
      </p:sp>
      <p:sp>
        <p:nvSpPr>
          <p:cNvPr id="3" name="Content Placeholder 2"/>
          <p:cNvSpPr>
            <a:spLocks noGrp="1"/>
          </p:cNvSpPr>
          <p:nvPr>
            <p:ph idx="1"/>
          </p:nvPr>
        </p:nvSpPr>
        <p:spPr>
          <a:xfrm>
            <a:off x="628650" y="972309"/>
            <a:ext cx="3881934" cy="5777741"/>
          </a:xfrm>
        </p:spPr>
        <p:txBody>
          <a:bodyPr>
            <a:noAutofit/>
          </a:bodyPr>
          <a:lstStyle/>
          <a:p>
            <a:pPr>
              <a:lnSpc>
                <a:spcPct val="100000"/>
              </a:lnSpc>
              <a:spcBef>
                <a:spcPts val="0"/>
              </a:spcBef>
              <a:spcAft>
                <a:spcPts val="0"/>
              </a:spcAft>
            </a:pPr>
            <a:r>
              <a:rPr lang="en-US" dirty="0"/>
              <a:t>Highway</a:t>
            </a:r>
          </a:p>
          <a:p>
            <a:pPr lvl="1">
              <a:lnSpc>
                <a:spcPct val="100000"/>
              </a:lnSpc>
              <a:spcBef>
                <a:spcPts val="0"/>
              </a:spcBef>
              <a:spcAft>
                <a:spcPts val="0"/>
              </a:spcAft>
            </a:pPr>
            <a:r>
              <a:rPr lang="en-US" sz="2200" dirty="0" smtClean="0"/>
              <a:t>Name:</a:t>
            </a:r>
            <a:r>
              <a:rPr lang="en-US" sz="2200" dirty="0"/>
              <a:t> </a:t>
            </a:r>
            <a:r>
              <a:rPr lang="en-US" sz="2200" dirty="0" smtClean="0"/>
              <a:t>Bill </a:t>
            </a:r>
            <a:r>
              <a:rPr lang="en-US" sz="2200" dirty="0"/>
              <a:t>of Lading</a:t>
            </a:r>
          </a:p>
          <a:p>
            <a:pPr lvl="1">
              <a:lnSpc>
                <a:spcPct val="100000"/>
              </a:lnSpc>
              <a:spcBef>
                <a:spcPts val="0"/>
              </a:spcBef>
              <a:spcAft>
                <a:spcPts val="0"/>
              </a:spcAft>
            </a:pPr>
            <a:r>
              <a:rPr lang="en-US" sz="2200" dirty="0" smtClean="0"/>
              <a:t>Location: Cab </a:t>
            </a:r>
            <a:r>
              <a:rPr lang="en-US" sz="2200" dirty="0"/>
              <a:t>or </a:t>
            </a:r>
            <a:r>
              <a:rPr lang="en-US" sz="2200" dirty="0" smtClean="0"/>
              <a:t>driver</a:t>
            </a:r>
          </a:p>
          <a:p>
            <a:pPr marL="457200" lvl="1" indent="0">
              <a:lnSpc>
                <a:spcPct val="100000"/>
              </a:lnSpc>
              <a:spcBef>
                <a:spcPts val="0"/>
              </a:spcBef>
              <a:spcAft>
                <a:spcPts val="0"/>
              </a:spcAft>
              <a:buNone/>
            </a:pPr>
            <a:endParaRPr lang="en-US" dirty="0"/>
          </a:p>
          <a:p>
            <a:pPr>
              <a:lnSpc>
                <a:spcPct val="100000"/>
              </a:lnSpc>
              <a:spcBef>
                <a:spcPts val="0"/>
              </a:spcBef>
              <a:spcAft>
                <a:spcPts val="0"/>
              </a:spcAft>
            </a:pPr>
            <a:r>
              <a:rPr lang="en-US" dirty="0"/>
              <a:t>Railway</a:t>
            </a:r>
          </a:p>
          <a:p>
            <a:pPr lvl="1">
              <a:lnSpc>
                <a:spcPct val="100000"/>
              </a:lnSpc>
              <a:spcBef>
                <a:spcPts val="0"/>
              </a:spcBef>
              <a:spcAft>
                <a:spcPts val="0"/>
              </a:spcAft>
            </a:pPr>
            <a:r>
              <a:rPr lang="en-US" sz="2200" dirty="0"/>
              <a:t>Name: Consist or Waybill</a:t>
            </a:r>
          </a:p>
          <a:p>
            <a:pPr lvl="1">
              <a:lnSpc>
                <a:spcPct val="100000"/>
              </a:lnSpc>
              <a:spcBef>
                <a:spcPts val="0"/>
              </a:spcBef>
              <a:spcAft>
                <a:spcPts val="0"/>
              </a:spcAft>
            </a:pPr>
            <a:r>
              <a:rPr lang="en-US" sz="2200" dirty="0" smtClean="0"/>
              <a:t>Location</a:t>
            </a:r>
            <a:r>
              <a:rPr lang="en-US" sz="2200" dirty="0"/>
              <a:t>: </a:t>
            </a:r>
            <a:r>
              <a:rPr lang="en-US" sz="2200" dirty="0" smtClean="0"/>
              <a:t>Crew </a:t>
            </a:r>
            <a:r>
              <a:rPr lang="en-US" sz="2200" dirty="0"/>
              <a:t>or </a:t>
            </a:r>
            <a:r>
              <a:rPr lang="en-US" sz="2200" dirty="0" smtClean="0"/>
              <a:t>engine</a:t>
            </a:r>
          </a:p>
          <a:p>
            <a:pPr>
              <a:lnSpc>
                <a:spcPct val="100000"/>
              </a:lnSpc>
              <a:spcBef>
                <a:spcPts val="0"/>
              </a:spcBef>
              <a:spcAft>
                <a:spcPts val="0"/>
              </a:spcAft>
            </a:pPr>
            <a:endParaRPr lang="en-US" dirty="0" smtClean="0"/>
          </a:p>
          <a:p>
            <a:pPr>
              <a:lnSpc>
                <a:spcPct val="100000"/>
              </a:lnSpc>
              <a:spcBef>
                <a:spcPts val="0"/>
              </a:spcBef>
              <a:spcAft>
                <a:spcPts val="0"/>
              </a:spcAft>
            </a:pPr>
            <a:r>
              <a:rPr lang="en-US" dirty="0" smtClean="0"/>
              <a:t>Waste</a:t>
            </a:r>
            <a:endParaRPr lang="en-US" dirty="0"/>
          </a:p>
          <a:p>
            <a:pPr lvl="1">
              <a:lnSpc>
                <a:spcPct val="100000"/>
              </a:lnSpc>
              <a:spcBef>
                <a:spcPts val="0"/>
              </a:spcBef>
              <a:spcAft>
                <a:spcPts val="0"/>
              </a:spcAft>
            </a:pPr>
            <a:r>
              <a:rPr lang="en-US" sz="2200" dirty="0"/>
              <a:t>Name: </a:t>
            </a:r>
            <a:r>
              <a:rPr lang="en-US" sz="2200" dirty="0" smtClean="0"/>
              <a:t>Hazardous Waste Manifest</a:t>
            </a:r>
            <a:endParaRPr lang="en-US" sz="2200" dirty="0"/>
          </a:p>
          <a:p>
            <a:pPr lvl="1">
              <a:lnSpc>
                <a:spcPct val="100000"/>
              </a:lnSpc>
              <a:spcBef>
                <a:spcPts val="0"/>
              </a:spcBef>
              <a:spcAft>
                <a:spcPts val="0"/>
              </a:spcAft>
            </a:pPr>
            <a:r>
              <a:rPr lang="en-US" sz="2200" dirty="0"/>
              <a:t>Location: </a:t>
            </a:r>
            <a:r>
              <a:rPr lang="en-US" sz="2200" dirty="0" smtClean="0"/>
              <a:t>Person in charge of vessel/vehicle</a:t>
            </a:r>
            <a:endParaRPr lang="en-US" sz="2200" dirty="0"/>
          </a:p>
        </p:txBody>
      </p:sp>
      <p:sp>
        <p:nvSpPr>
          <p:cNvPr id="4" name="Slide Number Placeholder 3"/>
          <p:cNvSpPr>
            <a:spLocks noGrp="1"/>
          </p:cNvSpPr>
          <p:nvPr>
            <p:ph type="sldNum" sz="quarter" idx="12"/>
          </p:nvPr>
        </p:nvSpPr>
        <p:spPr/>
        <p:txBody>
          <a:bodyPr/>
          <a:lstStyle/>
          <a:p>
            <a:fld id="{17FBE5AA-9EF5-43AA-9768-6F52FAFCFDFA}" type="slidenum">
              <a:rPr lang="en-US" smtClean="0"/>
              <a:t>115</a:t>
            </a:fld>
            <a:endParaRPr lang="en-US" dirty="0"/>
          </a:p>
        </p:txBody>
      </p:sp>
      <p:sp>
        <p:nvSpPr>
          <p:cNvPr id="5" name="Content Placeholder 2"/>
          <p:cNvSpPr txBox="1">
            <a:spLocks/>
          </p:cNvSpPr>
          <p:nvPr/>
        </p:nvSpPr>
        <p:spPr>
          <a:xfrm>
            <a:off x="4912200" y="1080258"/>
            <a:ext cx="4504756" cy="4351338"/>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8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dirty="0" smtClean="0"/>
              <a:t>Water</a:t>
            </a:r>
          </a:p>
          <a:p>
            <a:pPr lvl="1">
              <a:lnSpc>
                <a:spcPct val="100000"/>
              </a:lnSpc>
              <a:spcBef>
                <a:spcPts val="0"/>
              </a:spcBef>
              <a:spcAft>
                <a:spcPts val="0"/>
              </a:spcAft>
            </a:pPr>
            <a:r>
              <a:rPr lang="en-US" sz="2200" dirty="0" smtClean="0"/>
              <a:t>Name</a:t>
            </a:r>
            <a:r>
              <a:rPr lang="en-US" sz="2200" dirty="0"/>
              <a:t>: Dangerous Cargo Manifest</a:t>
            </a:r>
          </a:p>
          <a:p>
            <a:pPr lvl="1">
              <a:lnSpc>
                <a:spcPct val="100000"/>
              </a:lnSpc>
              <a:spcBef>
                <a:spcPts val="0"/>
              </a:spcBef>
              <a:spcAft>
                <a:spcPts val="0"/>
              </a:spcAft>
            </a:pPr>
            <a:r>
              <a:rPr lang="en-US" sz="2200" dirty="0" smtClean="0"/>
              <a:t>Location</a:t>
            </a:r>
            <a:r>
              <a:rPr lang="en-US" sz="2200" dirty="0"/>
              <a:t>: </a:t>
            </a:r>
            <a:r>
              <a:rPr lang="en-US" sz="2200" dirty="0" smtClean="0"/>
              <a:t>Ship Captain</a:t>
            </a:r>
            <a:r>
              <a:rPr lang="en-US" sz="2200" dirty="0"/>
              <a:t>, </a:t>
            </a:r>
            <a:r>
              <a:rPr lang="en-US" sz="2200" dirty="0" smtClean="0"/>
              <a:t>wheelhouse, </a:t>
            </a:r>
            <a:r>
              <a:rPr lang="en-US" sz="2200" dirty="0"/>
              <a:t>or special container in </a:t>
            </a:r>
            <a:r>
              <a:rPr lang="en-US" sz="2200" dirty="0" smtClean="0"/>
              <a:t>barges</a:t>
            </a:r>
          </a:p>
          <a:p>
            <a:pPr marL="457200" lvl="1" indent="0">
              <a:lnSpc>
                <a:spcPct val="100000"/>
              </a:lnSpc>
              <a:spcBef>
                <a:spcPts val="0"/>
              </a:spcBef>
              <a:spcAft>
                <a:spcPts val="0"/>
              </a:spcAft>
              <a:buNone/>
            </a:pPr>
            <a:endParaRPr lang="en-US" dirty="0" smtClean="0"/>
          </a:p>
          <a:p>
            <a:pPr>
              <a:lnSpc>
                <a:spcPct val="100000"/>
              </a:lnSpc>
              <a:spcBef>
                <a:spcPts val="0"/>
              </a:spcBef>
              <a:spcAft>
                <a:spcPts val="0"/>
              </a:spcAft>
            </a:pPr>
            <a:r>
              <a:rPr lang="en-US" dirty="0" smtClean="0"/>
              <a:t>Air</a:t>
            </a:r>
          </a:p>
          <a:p>
            <a:pPr lvl="1">
              <a:lnSpc>
                <a:spcPct val="100000"/>
              </a:lnSpc>
              <a:spcBef>
                <a:spcPts val="0"/>
              </a:spcBef>
              <a:spcAft>
                <a:spcPts val="0"/>
              </a:spcAft>
            </a:pPr>
            <a:r>
              <a:rPr lang="en-US" sz="2200" dirty="0" smtClean="0"/>
              <a:t>Name: Air Bill</a:t>
            </a:r>
          </a:p>
          <a:p>
            <a:pPr lvl="1">
              <a:lnSpc>
                <a:spcPct val="100000"/>
              </a:lnSpc>
              <a:spcBef>
                <a:spcPts val="0"/>
              </a:spcBef>
              <a:spcAft>
                <a:spcPts val="0"/>
              </a:spcAft>
            </a:pPr>
            <a:r>
              <a:rPr lang="en-US" sz="2200" dirty="0" smtClean="0"/>
              <a:t>Location</a:t>
            </a:r>
            <a:r>
              <a:rPr lang="en-US" sz="2200" dirty="0"/>
              <a:t>: Pilot or cockpit</a:t>
            </a:r>
          </a:p>
        </p:txBody>
      </p:sp>
    </p:spTree>
    <p:extLst>
      <p:ext uri="{BB962C8B-B14F-4D97-AF65-F5344CB8AC3E}">
        <p14:creationId xmlns:p14="http://schemas.microsoft.com/office/powerpoint/2010/main" val="34504444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Data </a:t>
            </a:r>
            <a:r>
              <a:rPr lang="en-US" dirty="0" smtClean="0"/>
              <a:t>Sheets</a:t>
            </a:r>
            <a:endParaRPr lang="en-US" dirty="0"/>
          </a:p>
        </p:txBody>
      </p:sp>
      <p:sp>
        <p:nvSpPr>
          <p:cNvPr id="3" name="Content Placeholder 2"/>
          <p:cNvSpPr>
            <a:spLocks noGrp="1"/>
          </p:cNvSpPr>
          <p:nvPr>
            <p:ph idx="1"/>
          </p:nvPr>
        </p:nvSpPr>
        <p:spPr/>
        <p:txBody>
          <a:bodyPr>
            <a:normAutofit lnSpcReduction="10000"/>
          </a:bodyPr>
          <a:lstStyle/>
          <a:p>
            <a:r>
              <a:rPr lang="en-US" dirty="0"/>
              <a:t>Material Safety Data Sheet (MSDS)</a:t>
            </a:r>
          </a:p>
          <a:p>
            <a:pPr lvl="1"/>
            <a:r>
              <a:rPr lang="en-US" dirty="0"/>
              <a:t>Format </a:t>
            </a:r>
            <a:r>
              <a:rPr lang="en-US" dirty="0" smtClean="0"/>
              <a:t>not regulated </a:t>
            </a:r>
            <a:r>
              <a:rPr lang="en-US" dirty="0"/>
              <a:t>by </a:t>
            </a:r>
            <a:r>
              <a:rPr lang="en-US" dirty="0" smtClean="0"/>
              <a:t>29 </a:t>
            </a:r>
            <a:r>
              <a:rPr lang="en-US" dirty="0"/>
              <a:t>CFR 1910.1200</a:t>
            </a:r>
          </a:p>
          <a:p>
            <a:pPr lvl="1"/>
            <a:r>
              <a:rPr lang="en-US" dirty="0"/>
              <a:t>Style and </a:t>
            </a:r>
            <a:r>
              <a:rPr lang="en-US" dirty="0" smtClean="0"/>
              <a:t>content vary</a:t>
            </a:r>
            <a:endParaRPr lang="en-US" dirty="0"/>
          </a:p>
          <a:p>
            <a:endParaRPr lang="en-US" dirty="0"/>
          </a:p>
          <a:p>
            <a:r>
              <a:rPr lang="en-US" dirty="0"/>
              <a:t>Safety Data Sheet (SDS)</a:t>
            </a:r>
          </a:p>
          <a:p>
            <a:pPr lvl="1"/>
            <a:r>
              <a:rPr lang="en-US" dirty="0"/>
              <a:t>Global Harmonization System (GHS)</a:t>
            </a:r>
          </a:p>
          <a:p>
            <a:pPr lvl="1"/>
            <a:r>
              <a:rPr lang="en-US" dirty="0"/>
              <a:t>Format is </a:t>
            </a:r>
            <a:r>
              <a:rPr lang="en-US" dirty="0" smtClean="0"/>
              <a:t>regulated</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116</a:t>
            </a:fld>
            <a:endParaRPr lang="en-US" dirty="0"/>
          </a:p>
        </p:txBody>
      </p:sp>
    </p:spTree>
    <p:extLst>
      <p:ext uri="{BB962C8B-B14F-4D97-AF65-F5344CB8AC3E}">
        <p14:creationId xmlns:p14="http://schemas.microsoft.com/office/powerpoint/2010/main" val="38518043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16-Section Safety Data Sheet</a:t>
            </a:r>
          </a:p>
        </p:txBody>
      </p:sp>
      <p:sp>
        <p:nvSpPr>
          <p:cNvPr id="4" name="Slide Number Placeholder 3"/>
          <p:cNvSpPr>
            <a:spLocks noGrp="1"/>
          </p:cNvSpPr>
          <p:nvPr>
            <p:ph type="sldNum" sz="quarter" idx="12"/>
          </p:nvPr>
        </p:nvSpPr>
        <p:spPr/>
        <p:txBody>
          <a:bodyPr/>
          <a:lstStyle/>
          <a:p>
            <a:fld id="{17FBE5AA-9EF5-43AA-9768-6F52FAFCFDFA}" type="slidenum">
              <a:rPr lang="en-US" smtClean="0"/>
              <a:t>117</a:t>
            </a:fld>
            <a:endParaRPr lang="en-US" dirty="0"/>
          </a:p>
        </p:txBody>
      </p:sp>
      <p:sp>
        <p:nvSpPr>
          <p:cNvPr id="5" name="Content Placeholder 4"/>
          <p:cNvSpPr>
            <a:spLocks noGrp="1"/>
          </p:cNvSpPr>
          <p:nvPr>
            <p:ph idx="1"/>
          </p:nvPr>
        </p:nvSpPr>
        <p:spPr>
          <a:xfrm>
            <a:off x="524444" y="1309473"/>
            <a:ext cx="4047556" cy="5258014"/>
          </a:xfrm>
        </p:spPr>
        <p:txBody>
          <a:bodyPr>
            <a:normAutofit fontScale="70000" lnSpcReduction="20000"/>
          </a:bodyPr>
          <a:lstStyle/>
          <a:p>
            <a:pPr marL="395288" indent="-395288">
              <a:buFont typeface="+mj-lt"/>
              <a:buAutoNum type="arabicPeriod"/>
            </a:pPr>
            <a:r>
              <a:rPr lang="en-US" dirty="0"/>
              <a:t>Identification of the substance</a:t>
            </a:r>
            <a:br>
              <a:rPr lang="en-US" dirty="0"/>
            </a:br>
            <a:r>
              <a:rPr lang="en-US" dirty="0"/>
              <a:t>or mixture and of the </a:t>
            </a:r>
            <a:r>
              <a:rPr lang="en-US" dirty="0" smtClean="0"/>
              <a:t>supplier</a:t>
            </a:r>
          </a:p>
          <a:p>
            <a:pPr marL="395288" indent="-395288">
              <a:buFont typeface="+mj-lt"/>
              <a:buAutoNum type="arabicPeriod"/>
            </a:pPr>
            <a:r>
              <a:rPr lang="en-US" dirty="0" smtClean="0"/>
              <a:t>Hazards identification</a:t>
            </a:r>
          </a:p>
          <a:p>
            <a:pPr marL="395288" indent="-395288">
              <a:buFont typeface="+mj-lt"/>
              <a:buAutoNum type="arabicPeriod"/>
            </a:pPr>
            <a:r>
              <a:rPr lang="en-US" dirty="0" smtClean="0"/>
              <a:t>Composition/information </a:t>
            </a:r>
            <a:r>
              <a:rPr lang="en-US" dirty="0"/>
              <a:t>on ingredients </a:t>
            </a:r>
            <a:r>
              <a:rPr lang="en-US" dirty="0" smtClean="0"/>
              <a:t>Substance/Mixture</a:t>
            </a:r>
          </a:p>
          <a:p>
            <a:pPr marL="395288" indent="-395288">
              <a:buFont typeface="+mj-lt"/>
              <a:buAutoNum type="arabicPeriod"/>
            </a:pPr>
            <a:r>
              <a:rPr lang="en-US" dirty="0" smtClean="0"/>
              <a:t>First </a:t>
            </a:r>
            <a:r>
              <a:rPr lang="en-US" dirty="0"/>
              <a:t>aid measures </a:t>
            </a:r>
            <a:endParaRPr lang="en-US" dirty="0" smtClean="0"/>
          </a:p>
          <a:p>
            <a:pPr marL="395288" indent="-395288">
              <a:buFont typeface="+mj-lt"/>
              <a:buAutoNum type="arabicPeriod"/>
            </a:pPr>
            <a:r>
              <a:rPr lang="en-US" dirty="0" smtClean="0"/>
              <a:t>Firefighting measures</a:t>
            </a:r>
          </a:p>
          <a:p>
            <a:pPr marL="395288" indent="-395288">
              <a:buFont typeface="+mj-lt"/>
              <a:buAutoNum type="arabicPeriod"/>
            </a:pPr>
            <a:r>
              <a:rPr lang="en-US" dirty="0" smtClean="0"/>
              <a:t>Accidental </a:t>
            </a:r>
            <a:r>
              <a:rPr lang="en-US" dirty="0"/>
              <a:t>release </a:t>
            </a:r>
            <a:r>
              <a:rPr lang="en-US" dirty="0" smtClean="0"/>
              <a:t>measures</a:t>
            </a:r>
          </a:p>
          <a:p>
            <a:pPr marL="395288" indent="-395288">
              <a:buFont typeface="+mj-lt"/>
              <a:buAutoNum type="arabicPeriod"/>
            </a:pPr>
            <a:r>
              <a:rPr lang="en-US" dirty="0" smtClean="0"/>
              <a:t>Handling </a:t>
            </a:r>
            <a:r>
              <a:rPr lang="en-US" dirty="0"/>
              <a:t>and </a:t>
            </a:r>
            <a:r>
              <a:rPr lang="en-US" dirty="0" smtClean="0"/>
              <a:t>storage</a:t>
            </a:r>
          </a:p>
          <a:p>
            <a:pPr marL="395288" indent="-395288">
              <a:buFont typeface="+mj-lt"/>
              <a:buAutoNum type="arabicPeriod"/>
            </a:pPr>
            <a:r>
              <a:rPr lang="en-US" dirty="0" smtClean="0"/>
              <a:t>Exposure </a:t>
            </a:r>
            <a:r>
              <a:rPr lang="en-US" dirty="0"/>
              <a:t>controls/personal </a:t>
            </a:r>
            <a:r>
              <a:rPr lang="en-US" dirty="0" smtClean="0"/>
              <a:t>protection</a:t>
            </a:r>
          </a:p>
          <a:p>
            <a:pPr marL="395288" indent="-395288">
              <a:buFont typeface="+mj-lt"/>
              <a:buAutoNum type="arabicPeriod"/>
            </a:pPr>
            <a:r>
              <a:rPr lang="en-US" dirty="0"/>
              <a:t>Physical and chemical </a:t>
            </a:r>
            <a:r>
              <a:rPr lang="en-US" dirty="0" smtClean="0"/>
              <a:t>properties</a:t>
            </a:r>
          </a:p>
          <a:p>
            <a:pPr marL="395288" indent="-395288">
              <a:buFont typeface="+mj-lt"/>
              <a:buAutoNum type="arabicPeriod"/>
            </a:pPr>
            <a:r>
              <a:rPr lang="en-US" dirty="0"/>
              <a:t>Stability and </a:t>
            </a:r>
            <a:r>
              <a:rPr lang="en-US" dirty="0" smtClean="0"/>
              <a:t>reactivity</a:t>
            </a:r>
            <a:endParaRPr lang="en-US" dirty="0"/>
          </a:p>
        </p:txBody>
      </p:sp>
      <p:sp>
        <p:nvSpPr>
          <p:cNvPr id="6" name="Content Placeholder 4"/>
          <p:cNvSpPr txBox="1">
            <a:spLocks/>
          </p:cNvSpPr>
          <p:nvPr/>
        </p:nvSpPr>
        <p:spPr>
          <a:xfrm>
            <a:off x="5145208" y="1309473"/>
            <a:ext cx="3815542" cy="5074882"/>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8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11"/>
            </a:pPr>
            <a:r>
              <a:rPr lang="en-US" sz="2000" dirty="0" smtClean="0"/>
              <a:t>Toxicological </a:t>
            </a:r>
            <a:endParaRPr lang="en-US" sz="2000" dirty="0"/>
          </a:p>
          <a:p>
            <a:pPr marL="457200" indent="-457200">
              <a:buFont typeface="+mj-lt"/>
              <a:buAutoNum type="arabicPeriod" startAt="11"/>
            </a:pPr>
            <a:r>
              <a:rPr lang="en-US" sz="2000" dirty="0"/>
              <a:t>Ecological information</a:t>
            </a:r>
            <a:br>
              <a:rPr lang="en-US" sz="2000" dirty="0"/>
            </a:br>
            <a:r>
              <a:rPr lang="en-US" sz="2000" dirty="0"/>
              <a:t>(non mandatory)</a:t>
            </a:r>
          </a:p>
          <a:p>
            <a:pPr marL="457200" indent="-457200">
              <a:buFont typeface="+mj-lt"/>
              <a:buAutoNum type="arabicPeriod" startAt="11"/>
            </a:pPr>
            <a:r>
              <a:rPr lang="en-US" sz="2000" dirty="0"/>
              <a:t>Disposal considerations</a:t>
            </a:r>
            <a:br>
              <a:rPr lang="en-US" sz="2000" dirty="0"/>
            </a:br>
            <a:r>
              <a:rPr lang="en-US" sz="2000" dirty="0"/>
              <a:t>(non mandatory)</a:t>
            </a:r>
          </a:p>
          <a:p>
            <a:pPr marL="457200" indent="-457200">
              <a:buFont typeface="+mj-lt"/>
              <a:buAutoNum type="arabicPeriod" startAt="11"/>
            </a:pPr>
            <a:r>
              <a:rPr lang="en-US" sz="2000" dirty="0"/>
              <a:t>Transport information</a:t>
            </a:r>
            <a:br>
              <a:rPr lang="en-US" sz="2000" dirty="0"/>
            </a:br>
            <a:r>
              <a:rPr lang="en-US" sz="2000" dirty="0"/>
              <a:t>(non mandatory)</a:t>
            </a:r>
          </a:p>
          <a:p>
            <a:pPr marL="457200" indent="-457200">
              <a:buFont typeface="+mj-lt"/>
              <a:buAutoNum type="arabicPeriod" startAt="11"/>
            </a:pPr>
            <a:r>
              <a:rPr lang="en-US" sz="2000" dirty="0"/>
              <a:t>Regulatory information</a:t>
            </a:r>
            <a:br>
              <a:rPr lang="en-US" sz="2000" dirty="0"/>
            </a:br>
            <a:r>
              <a:rPr lang="en-US" sz="2000" dirty="0"/>
              <a:t>(non mandatory)</a:t>
            </a:r>
          </a:p>
          <a:p>
            <a:pPr marL="457200" indent="-457200">
              <a:buFont typeface="+mj-lt"/>
              <a:buAutoNum type="arabicPeriod" startAt="11"/>
            </a:pPr>
            <a:r>
              <a:rPr lang="en-US" sz="2000" dirty="0"/>
              <a:t>Other information including information on preparation and revision of the SDS</a:t>
            </a:r>
          </a:p>
        </p:txBody>
      </p:sp>
    </p:spTree>
    <p:extLst>
      <p:ext uri="{BB962C8B-B14F-4D97-AF65-F5344CB8AC3E}">
        <p14:creationId xmlns:p14="http://schemas.microsoft.com/office/powerpoint/2010/main" val="30218890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a:t>
            </a:r>
            <a:r>
              <a:rPr lang="en-US" dirty="0" smtClean="0"/>
              <a:t>Safety Data Sheets</a:t>
            </a:r>
            <a:endParaRPr lang="en-US" dirty="0"/>
          </a:p>
        </p:txBody>
      </p:sp>
      <p:sp>
        <p:nvSpPr>
          <p:cNvPr id="3" name="Content Placeholder 2"/>
          <p:cNvSpPr>
            <a:spLocks noGrp="1"/>
          </p:cNvSpPr>
          <p:nvPr>
            <p:ph idx="1"/>
          </p:nvPr>
        </p:nvSpPr>
        <p:spPr>
          <a:xfrm>
            <a:off x="628650" y="1634556"/>
            <a:ext cx="7886700" cy="4351338"/>
          </a:xfrm>
        </p:spPr>
        <p:txBody>
          <a:bodyPr/>
          <a:lstStyle/>
          <a:p>
            <a:pPr lvl="1"/>
            <a:r>
              <a:rPr lang="en-US" dirty="0"/>
              <a:t>Required at fixed facilities</a:t>
            </a:r>
          </a:p>
          <a:p>
            <a:pPr lvl="1"/>
            <a:r>
              <a:rPr lang="en-US" dirty="0"/>
              <a:t>Might be with shipping papers</a:t>
            </a:r>
          </a:p>
          <a:p>
            <a:pPr lvl="1"/>
            <a:r>
              <a:rPr lang="en-US" dirty="0"/>
              <a:t>Shipper/Manufacturer</a:t>
            </a:r>
          </a:p>
          <a:p>
            <a:pPr lvl="1"/>
            <a:r>
              <a:rPr lang="en-US" dirty="0"/>
              <a:t>CHEMTREC</a:t>
            </a:r>
          </a:p>
          <a:p>
            <a:pPr lvl="1"/>
            <a:r>
              <a:rPr lang="en-US" dirty="0"/>
              <a:t>LEPC</a:t>
            </a:r>
          </a:p>
          <a:p>
            <a:pPr lvl="1"/>
            <a:r>
              <a:rPr lang="en-US" dirty="0"/>
              <a:t>On-line or paper </a:t>
            </a:r>
            <a:r>
              <a:rPr lang="en-US" dirty="0" smtClean="0"/>
              <a:t>collections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118</a:t>
            </a:fld>
            <a:endParaRPr lang="en-US" dirty="0"/>
          </a:p>
        </p:txBody>
      </p:sp>
    </p:spTree>
    <p:extLst>
      <p:ext uri="{BB962C8B-B14F-4D97-AF65-F5344CB8AC3E}">
        <p14:creationId xmlns:p14="http://schemas.microsoft.com/office/powerpoint/2010/main" val="31264487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 6: Senses</a:t>
            </a:r>
          </a:p>
        </p:txBody>
      </p:sp>
      <p:sp>
        <p:nvSpPr>
          <p:cNvPr id="3" name="Content Placeholder 2"/>
          <p:cNvSpPr>
            <a:spLocks noGrp="1"/>
          </p:cNvSpPr>
          <p:nvPr>
            <p:ph idx="1"/>
          </p:nvPr>
        </p:nvSpPr>
        <p:spPr/>
        <p:txBody>
          <a:bodyPr>
            <a:normAutofit fontScale="77500" lnSpcReduction="20000"/>
          </a:bodyPr>
          <a:lstStyle/>
          <a:p>
            <a:pPr lvl="1"/>
            <a:r>
              <a:rPr lang="en-US" dirty="0" smtClean="0"/>
              <a:t>Vision</a:t>
            </a:r>
          </a:p>
          <a:p>
            <a:pPr lvl="2"/>
            <a:r>
              <a:rPr lang="en-US" dirty="0" smtClean="0"/>
              <a:t>Colored clouds or fumes</a:t>
            </a:r>
          </a:p>
          <a:p>
            <a:pPr lvl="2"/>
            <a:r>
              <a:rPr lang="en-US" dirty="0" smtClean="0"/>
              <a:t>Containers that are dented, punctured, or on their side</a:t>
            </a:r>
            <a:endParaRPr lang="en-US" dirty="0"/>
          </a:p>
          <a:p>
            <a:pPr lvl="1"/>
            <a:r>
              <a:rPr lang="en-US" dirty="0" smtClean="0"/>
              <a:t>Hearing</a:t>
            </a:r>
          </a:p>
          <a:p>
            <a:pPr lvl="2"/>
            <a:r>
              <a:rPr lang="en-US" dirty="0"/>
              <a:t>S</a:t>
            </a:r>
            <a:r>
              <a:rPr lang="en-US" dirty="0" smtClean="0"/>
              <a:t>irens/alarms</a:t>
            </a:r>
          </a:p>
          <a:p>
            <a:pPr lvl="2"/>
            <a:r>
              <a:rPr lang="en-US" dirty="0"/>
              <a:t>C</a:t>
            </a:r>
            <a:r>
              <a:rPr lang="en-US" dirty="0" smtClean="0"/>
              <a:t>hemical reactions occurring in containers (bubbles, popping, etc.)</a:t>
            </a:r>
          </a:p>
          <a:p>
            <a:pPr lvl="1"/>
            <a:r>
              <a:rPr lang="en-US" dirty="0" smtClean="0"/>
              <a:t>Smell</a:t>
            </a:r>
          </a:p>
          <a:p>
            <a:pPr lvl="2"/>
            <a:r>
              <a:rPr lang="en-US" dirty="0" smtClean="0"/>
              <a:t>Scent can be the first sign of a chemical leak/spill</a:t>
            </a:r>
          </a:p>
        </p:txBody>
      </p:sp>
      <p:sp>
        <p:nvSpPr>
          <p:cNvPr id="4" name="Slide Number Placeholder 3"/>
          <p:cNvSpPr>
            <a:spLocks noGrp="1"/>
          </p:cNvSpPr>
          <p:nvPr>
            <p:ph type="sldNum" sz="quarter" idx="12"/>
          </p:nvPr>
        </p:nvSpPr>
        <p:spPr/>
        <p:txBody>
          <a:bodyPr/>
          <a:lstStyle/>
          <a:p>
            <a:fld id="{17FBE5AA-9EF5-43AA-9768-6F52FAFCFDFA}" type="slidenum">
              <a:rPr lang="en-US" smtClean="0"/>
              <a:t>119</a:t>
            </a:fld>
            <a:endParaRPr lang="en-US" dirty="0"/>
          </a:p>
        </p:txBody>
      </p:sp>
    </p:spTree>
    <p:extLst>
      <p:ext uri="{BB962C8B-B14F-4D97-AF65-F5344CB8AC3E}">
        <p14:creationId xmlns:p14="http://schemas.microsoft.com/office/powerpoint/2010/main" val="196261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3.1: Example </a:t>
            </a:r>
            <a:r>
              <a:rPr lang="en-US" dirty="0" smtClean="0"/>
              <a:t>4</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pPr/>
              <a:t>12</a:t>
            </a:fld>
            <a:endParaRPr lang="en-US" dirty="0"/>
          </a:p>
        </p:txBody>
      </p:sp>
      <p:pic>
        <p:nvPicPr>
          <p:cNvPr id="5" name="Picture 4" title="Activity 3.1: Example 4 Outdoor storage of unknown. mixed chemica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6569" y="1299377"/>
            <a:ext cx="7924800" cy="5076825"/>
          </a:xfrm>
          <a:prstGeom prst="rect">
            <a:avLst/>
          </a:prstGeom>
        </p:spPr>
      </p:pic>
    </p:spTree>
    <p:extLst>
      <p:ext uri="{BB962C8B-B14F-4D97-AF65-F5344CB8AC3E}">
        <p14:creationId xmlns:p14="http://schemas.microsoft.com/office/powerpoint/2010/main" val="28995668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lvl="1"/>
            <a:r>
              <a:rPr lang="en-US" dirty="0" smtClean="0"/>
              <a:t>Occupancy/Location</a:t>
            </a:r>
            <a:endParaRPr lang="en-US" dirty="0"/>
          </a:p>
          <a:p>
            <a:pPr lvl="1"/>
            <a:r>
              <a:rPr lang="en-US" dirty="0" smtClean="0"/>
              <a:t>Container/Vehicle </a:t>
            </a:r>
            <a:r>
              <a:rPr lang="en-US" dirty="0"/>
              <a:t>Shapes</a:t>
            </a:r>
          </a:p>
          <a:p>
            <a:pPr lvl="1"/>
            <a:r>
              <a:rPr lang="en-US" dirty="0"/>
              <a:t>Placards, </a:t>
            </a:r>
            <a:r>
              <a:rPr lang="en-US" dirty="0" smtClean="0"/>
              <a:t>Labels, </a:t>
            </a:r>
            <a:r>
              <a:rPr lang="en-US" dirty="0"/>
              <a:t>and Markings</a:t>
            </a:r>
          </a:p>
          <a:p>
            <a:pPr lvl="1"/>
            <a:r>
              <a:rPr lang="en-US" dirty="0"/>
              <a:t>Non-Transportation Markings and Colors</a:t>
            </a:r>
          </a:p>
          <a:p>
            <a:pPr lvl="1"/>
            <a:r>
              <a:rPr lang="en-US" dirty="0"/>
              <a:t>Written resources, Safety Data Sheets</a:t>
            </a:r>
          </a:p>
          <a:p>
            <a:pPr lvl="1"/>
            <a:r>
              <a:rPr lang="en-US" dirty="0"/>
              <a:t>Senses </a:t>
            </a:r>
          </a:p>
        </p:txBody>
      </p:sp>
      <p:sp>
        <p:nvSpPr>
          <p:cNvPr id="4" name="Slide Number Placeholder 3"/>
          <p:cNvSpPr>
            <a:spLocks noGrp="1"/>
          </p:cNvSpPr>
          <p:nvPr>
            <p:ph type="sldNum" sz="quarter" idx="12"/>
          </p:nvPr>
        </p:nvSpPr>
        <p:spPr/>
        <p:txBody>
          <a:bodyPr/>
          <a:lstStyle/>
          <a:p>
            <a:fld id="{17FBE5AA-9EF5-43AA-9768-6F52FAFCFDFA}" type="slidenum">
              <a:rPr lang="en-US" smtClean="0"/>
              <a:t>120</a:t>
            </a:fld>
            <a:endParaRPr lang="en-US" dirty="0"/>
          </a:p>
        </p:txBody>
      </p:sp>
    </p:spTree>
    <p:extLst>
      <p:ext uri="{BB962C8B-B14F-4D97-AF65-F5344CB8AC3E}">
        <p14:creationId xmlns:p14="http://schemas.microsoft.com/office/powerpoint/2010/main" val="159438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3.1: Example </a:t>
            </a:r>
            <a:r>
              <a:rPr lang="en-US" dirty="0" smtClean="0"/>
              <a:t>5</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pPr/>
              <a:t>13</a:t>
            </a:fld>
            <a:endParaRPr lang="en-US" dirty="0"/>
          </a:p>
        </p:txBody>
      </p:sp>
      <p:pic>
        <p:nvPicPr>
          <p:cNvPr id="5" name="Picture 4" title="Activity 3.1: Example 5 A tank truck is transferring materials at an industrial/commercial facili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710" y="1436426"/>
            <a:ext cx="8591550" cy="4867275"/>
          </a:xfrm>
          <a:prstGeom prst="rect">
            <a:avLst/>
          </a:prstGeom>
        </p:spPr>
      </p:pic>
    </p:spTree>
    <p:extLst>
      <p:ext uri="{BB962C8B-B14F-4D97-AF65-F5344CB8AC3E}">
        <p14:creationId xmlns:p14="http://schemas.microsoft.com/office/powerpoint/2010/main" val="147252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3.1: Example </a:t>
            </a:r>
            <a:r>
              <a:rPr lang="en-US" dirty="0" smtClean="0"/>
              <a:t>6</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pPr/>
              <a:t>14</a:t>
            </a:fld>
            <a:endParaRPr lang="en-US" dirty="0"/>
          </a:p>
        </p:txBody>
      </p:sp>
      <p:pic>
        <p:nvPicPr>
          <p:cNvPr id="5" name="Picture 4" title="Activity 3.1: Example 6 Storage tank on a doc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790" y="1441188"/>
            <a:ext cx="8553450" cy="4857750"/>
          </a:xfrm>
          <a:prstGeom prst="rect">
            <a:avLst/>
          </a:prstGeom>
        </p:spPr>
      </p:pic>
    </p:spTree>
    <p:extLst>
      <p:ext uri="{BB962C8B-B14F-4D97-AF65-F5344CB8AC3E}">
        <p14:creationId xmlns:p14="http://schemas.microsoft.com/office/powerpoint/2010/main" val="150351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Activity 3.1: Example </a:t>
            </a:r>
            <a:r>
              <a:rPr lang="en-US" dirty="0" smtClean="0"/>
              <a:t>7</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pPr/>
              <a:t>15</a:t>
            </a:fld>
            <a:endParaRPr lang="en-US" dirty="0"/>
          </a:p>
        </p:txBody>
      </p:sp>
      <p:pic>
        <p:nvPicPr>
          <p:cNvPr id="5" name="Picture 4" title="Activity 3.1: Example 7 Mutiple drums spilled on the highwa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3925" y="1227212"/>
            <a:ext cx="7296150" cy="5457825"/>
          </a:xfrm>
          <a:prstGeom prst="rect">
            <a:avLst/>
          </a:prstGeom>
        </p:spPr>
      </p:pic>
    </p:spTree>
    <p:extLst>
      <p:ext uri="{BB962C8B-B14F-4D97-AF65-F5344CB8AC3E}">
        <p14:creationId xmlns:p14="http://schemas.microsoft.com/office/powerpoint/2010/main" val="111952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Ammonia Spill </a:t>
            </a:r>
            <a:r>
              <a:rPr lang="en-US" dirty="0" smtClean="0"/>
              <a:t>Video</a:t>
            </a:r>
            <a:endParaRPr lang="en-US" dirty="0"/>
          </a:p>
        </p:txBody>
      </p:sp>
      <p:sp>
        <p:nvSpPr>
          <p:cNvPr id="3" name="Content Placeholder 2"/>
          <p:cNvSpPr>
            <a:spLocks noGrp="1"/>
          </p:cNvSpPr>
          <p:nvPr>
            <p:ph idx="1"/>
          </p:nvPr>
        </p:nvSpPr>
        <p:spPr/>
        <p:txBody>
          <a:bodyPr/>
          <a:lstStyle/>
          <a:p>
            <a:r>
              <a:rPr lang="en-US" dirty="0" smtClean="0"/>
              <a:t>WATCH ON YOU TUBE </a:t>
            </a:r>
          </a:p>
          <a:p>
            <a:endParaRPr lang="en-US" dirty="0"/>
          </a:p>
          <a:p>
            <a:r>
              <a:rPr lang="en-US" dirty="0" smtClean="0"/>
              <a:t>https</a:t>
            </a:r>
            <a:r>
              <a:rPr lang="en-US" dirty="0"/>
              <a:t>://www.youtube.com/watch?v=sNkdAs1e7Cw</a:t>
            </a:r>
          </a:p>
        </p:txBody>
      </p:sp>
      <p:sp>
        <p:nvSpPr>
          <p:cNvPr id="4" name="Slide Number Placeholder 3"/>
          <p:cNvSpPr>
            <a:spLocks noGrp="1"/>
          </p:cNvSpPr>
          <p:nvPr>
            <p:ph type="sldNum" sz="quarter" idx="12"/>
          </p:nvPr>
        </p:nvSpPr>
        <p:spPr/>
        <p:txBody>
          <a:bodyPr/>
          <a:lstStyle/>
          <a:p>
            <a:fld id="{17FBE5AA-9EF5-43AA-9768-6F52FAFCFDFA}" type="slidenum">
              <a:rPr lang="en-US" smtClean="0"/>
              <a:t>16</a:t>
            </a:fld>
            <a:endParaRPr lang="en-US" dirty="0"/>
          </a:p>
        </p:txBody>
      </p:sp>
    </p:spTree>
    <p:extLst>
      <p:ext uri="{BB962C8B-B14F-4D97-AF65-F5344CB8AC3E}">
        <p14:creationId xmlns:p14="http://schemas.microsoft.com/office/powerpoint/2010/main" val="1901978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 2 :Container/Vehicle Shapes</a:t>
            </a:r>
          </a:p>
        </p:txBody>
      </p:sp>
      <p:sp>
        <p:nvSpPr>
          <p:cNvPr id="3" name="Content Placeholder 2"/>
          <p:cNvSpPr>
            <a:spLocks noGrp="1"/>
          </p:cNvSpPr>
          <p:nvPr>
            <p:ph idx="1"/>
          </p:nvPr>
        </p:nvSpPr>
        <p:spPr/>
        <p:txBody>
          <a:bodyPr/>
          <a:lstStyle/>
          <a:p>
            <a:r>
              <a:rPr lang="en-US" dirty="0" smtClean="0"/>
              <a:t>Container characteristics can indicate content/hazard</a:t>
            </a:r>
            <a:endParaRPr lang="en-US" dirty="0"/>
          </a:p>
          <a:p>
            <a:pPr lvl="1"/>
            <a:r>
              <a:rPr lang="en-US" dirty="0"/>
              <a:t>Shape</a:t>
            </a:r>
          </a:p>
          <a:p>
            <a:pPr lvl="1"/>
            <a:r>
              <a:rPr lang="en-US" dirty="0"/>
              <a:t>Size</a:t>
            </a:r>
          </a:p>
          <a:p>
            <a:pPr lvl="1"/>
            <a:r>
              <a:rPr lang="en-US" dirty="0"/>
              <a:t>Composition</a:t>
            </a:r>
          </a:p>
          <a:p>
            <a:pPr lvl="1"/>
            <a:r>
              <a:rPr lang="en-US" dirty="0"/>
              <a:t>Transport vehicle </a:t>
            </a:r>
            <a:r>
              <a:rPr lang="en-US" dirty="0" smtClean="0"/>
              <a:t>type</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17</a:t>
            </a:fld>
            <a:endParaRPr lang="en-US" dirty="0"/>
          </a:p>
        </p:txBody>
      </p:sp>
    </p:spTree>
    <p:extLst>
      <p:ext uri="{BB962C8B-B14F-4D97-AF65-F5344CB8AC3E}">
        <p14:creationId xmlns:p14="http://schemas.microsoft.com/office/powerpoint/2010/main" val="412330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Modes</a:t>
            </a:r>
          </a:p>
        </p:txBody>
      </p:sp>
      <p:sp>
        <p:nvSpPr>
          <p:cNvPr id="3" name="Content Placeholder 2"/>
          <p:cNvSpPr>
            <a:spLocks noGrp="1"/>
          </p:cNvSpPr>
          <p:nvPr>
            <p:ph idx="1"/>
          </p:nvPr>
        </p:nvSpPr>
        <p:spPr/>
        <p:txBody>
          <a:bodyPr>
            <a:normAutofit/>
          </a:bodyPr>
          <a:lstStyle/>
          <a:p>
            <a:pPr lvl="1"/>
            <a:r>
              <a:rPr lang="en-US" sz="2800" dirty="0"/>
              <a:t>Highway</a:t>
            </a:r>
          </a:p>
          <a:p>
            <a:pPr lvl="1"/>
            <a:r>
              <a:rPr lang="en-US" sz="2800" dirty="0" smtClean="0"/>
              <a:t>Railway</a:t>
            </a:r>
            <a:endParaRPr lang="en-US" sz="2800" dirty="0"/>
          </a:p>
          <a:p>
            <a:pPr lvl="1"/>
            <a:r>
              <a:rPr lang="en-US" sz="2800" dirty="0" smtClean="0"/>
              <a:t>Water</a:t>
            </a:r>
            <a:endParaRPr lang="en-US" sz="2800" dirty="0"/>
          </a:p>
          <a:p>
            <a:pPr lvl="1"/>
            <a:r>
              <a:rPr lang="en-US" sz="2800" dirty="0"/>
              <a:t>Air</a:t>
            </a:r>
          </a:p>
          <a:p>
            <a:pPr lvl="1"/>
            <a:r>
              <a:rPr lang="en-US" sz="2800" dirty="0" smtClean="0"/>
              <a:t>Pipeline</a:t>
            </a:r>
            <a:endParaRPr lang="en-US" sz="2800" dirty="0"/>
          </a:p>
        </p:txBody>
      </p:sp>
      <p:sp>
        <p:nvSpPr>
          <p:cNvPr id="4" name="Slide Number Placeholder 3"/>
          <p:cNvSpPr>
            <a:spLocks noGrp="1"/>
          </p:cNvSpPr>
          <p:nvPr>
            <p:ph type="sldNum" sz="quarter" idx="12"/>
          </p:nvPr>
        </p:nvSpPr>
        <p:spPr/>
        <p:txBody>
          <a:bodyPr/>
          <a:lstStyle/>
          <a:p>
            <a:fld id="{17FBE5AA-9EF5-43AA-9768-6F52FAFCFDFA}" type="slidenum">
              <a:rPr lang="en-US" smtClean="0"/>
              <a:t>18</a:t>
            </a:fld>
            <a:endParaRPr lang="en-US" dirty="0"/>
          </a:p>
        </p:txBody>
      </p:sp>
      <p:pic>
        <p:nvPicPr>
          <p:cNvPr id="6" name="Picture 5" title="Airplane, large cargo ship, and 18-wheeler truck displaye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79589" y="2060425"/>
            <a:ext cx="4095750" cy="4286250"/>
          </a:xfrm>
          <a:prstGeom prst="rect">
            <a:avLst/>
          </a:prstGeom>
        </p:spPr>
      </p:pic>
    </p:spTree>
    <p:extLst>
      <p:ext uri="{BB962C8B-B14F-4D97-AF65-F5344CB8AC3E}">
        <p14:creationId xmlns:p14="http://schemas.microsoft.com/office/powerpoint/2010/main" val="69255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Transportation</a:t>
            </a:r>
            <a:endParaRPr lang="en-US" dirty="0"/>
          </a:p>
        </p:txBody>
      </p:sp>
      <p:sp>
        <p:nvSpPr>
          <p:cNvPr id="3" name="Content Placeholder 2"/>
          <p:cNvSpPr>
            <a:spLocks noGrp="1"/>
          </p:cNvSpPr>
          <p:nvPr>
            <p:ph idx="1"/>
          </p:nvPr>
        </p:nvSpPr>
        <p:spPr>
          <a:xfrm>
            <a:off x="1406692" y="1090190"/>
            <a:ext cx="2724150" cy="4140201"/>
          </a:xfrm>
        </p:spPr>
        <p:txBody>
          <a:bodyPr>
            <a:normAutofit/>
          </a:bodyPr>
          <a:lstStyle/>
          <a:p>
            <a:pPr lvl="1"/>
            <a:r>
              <a:rPr lang="en-US" dirty="0"/>
              <a:t>Box </a:t>
            </a:r>
            <a:r>
              <a:rPr lang="en-US" dirty="0" smtClean="0"/>
              <a:t>trailer</a:t>
            </a:r>
          </a:p>
          <a:p>
            <a:pPr lvl="1"/>
            <a:r>
              <a:rPr lang="en-US" dirty="0" smtClean="0"/>
              <a:t>Flatbed</a:t>
            </a:r>
          </a:p>
          <a:p>
            <a:pPr lvl="1"/>
            <a:r>
              <a:rPr lang="en-US" dirty="0" smtClean="0"/>
              <a:t>Dry bulk</a:t>
            </a:r>
          </a:p>
          <a:p>
            <a:pPr lvl="1"/>
            <a:r>
              <a:rPr lang="en-US" dirty="0" smtClean="0"/>
              <a:t>Van</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19</a:t>
            </a:fld>
            <a:endParaRPr lang="en-US" dirty="0"/>
          </a:p>
        </p:txBody>
      </p:sp>
      <p:sp>
        <p:nvSpPr>
          <p:cNvPr id="5" name="Content Placeholder 2"/>
          <p:cNvSpPr txBox="1">
            <a:spLocks/>
          </p:cNvSpPr>
          <p:nvPr/>
        </p:nvSpPr>
        <p:spPr>
          <a:xfrm>
            <a:off x="4590548" y="1321961"/>
            <a:ext cx="3465095" cy="4140201"/>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Tube </a:t>
            </a:r>
            <a:r>
              <a:rPr lang="en-US" dirty="0" smtClean="0"/>
              <a:t>trailer</a:t>
            </a:r>
            <a:endParaRPr lang="en-US" dirty="0"/>
          </a:p>
          <a:p>
            <a:pPr lvl="1"/>
            <a:r>
              <a:rPr lang="en-US" dirty="0"/>
              <a:t>Tank </a:t>
            </a:r>
            <a:r>
              <a:rPr lang="en-US" dirty="0" smtClean="0"/>
              <a:t>trailer</a:t>
            </a:r>
            <a:endParaRPr lang="en-US" dirty="0"/>
          </a:p>
          <a:p>
            <a:pPr lvl="1"/>
            <a:r>
              <a:rPr lang="en-US" dirty="0"/>
              <a:t>Personal </a:t>
            </a:r>
            <a:r>
              <a:rPr lang="en-US" dirty="0" smtClean="0"/>
              <a:t>or company vehicle</a:t>
            </a:r>
          </a:p>
          <a:p>
            <a:pPr lvl="1"/>
            <a:endParaRPr lang="en-US" dirty="0"/>
          </a:p>
        </p:txBody>
      </p:sp>
      <p:sp>
        <p:nvSpPr>
          <p:cNvPr id="6" name="Content Placeholder 2"/>
          <p:cNvSpPr txBox="1">
            <a:spLocks/>
          </p:cNvSpPr>
          <p:nvPr/>
        </p:nvSpPr>
        <p:spPr>
          <a:xfrm>
            <a:off x="461962" y="4614026"/>
            <a:ext cx="8220075" cy="1953461"/>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Approximately 50% of all highway transports are carrying hazardous materials</a:t>
            </a:r>
          </a:p>
          <a:p>
            <a:pPr marL="1371600" lvl="2">
              <a:buFont typeface="Arial" panose="020B0604020202020204" pitchFamily="34" charset="0"/>
              <a:buChar char="•"/>
            </a:pPr>
            <a:r>
              <a:rPr lang="en-US" dirty="0"/>
              <a:t>O</a:t>
            </a:r>
            <a:r>
              <a:rPr lang="en-US" dirty="0" smtClean="0"/>
              <a:t>nly 50% of </a:t>
            </a:r>
            <a:r>
              <a:rPr lang="en-US" dirty="0"/>
              <a:t>these </a:t>
            </a:r>
            <a:r>
              <a:rPr lang="en-US" dirty="0" smtClean="0"/>
              <a:t>transports containing </a:t>
            </a:r>
            <a:r>
              <a:rPr lang="en-US" dirty="0"/>
              <a:t>hazardous materials are required to display placards</a:t>
            </a:r>
            <a:endParaRPr lang="en-US" dirty="0" smtClean="0"/>
          </a:p>
        </p:txBody>
      </p:sp>
    </p:spTree>
    <p:extLst>
      <p:ext uri="{BB962C8B-B14F-4D97-AF65-F5344CB8AC3E}">
        <p14:creationId xmlns:p14="http://schemas.microsoft.com/office/powerpoint/2010/main" val="304877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Acknowledgement</a:t>
            </a:r>
          </a:p>
        </p:txBody>
      </p:sp>
      <p:sp>
        <p:nvSpPr>
          <p:cNvPr id="3" name="Content Placeholder 2"/>
          <p:cNvSpPr>
            <a:spLocks noGrp="1"/>
          </p:cNvSpPr>
          <p:nvPr>
            <p:ph idx="1"/>
          </p:nvPr>
        </p:nvSpPr>
        <p:spPr>
          <a:xfrm>
            <a:off x="926592" y="2035174"/>
            <a:ext cx="7588758" cy="4140201"/>
          </a:xfrm>
        </p:spPr>
        <p:txBody>
          <a:bodyPr/>
          <a:lstStyle/>
          <a:p>
            <a:r>
              <a:rPr lang="en-US" dirty="0"/>
              <a:t>This material was produced under grant number </a:t>
            </a:r>
            <a:r>
              <a:rPr lang="en-US" dirty="0" smtClean="0"/>
              <a:t>SH-31200-SH7 </a:t>
            </a:r>
            <a:r>
              <a:rPr lang="en-US"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dirty="0" smtClean="0"/>
              <a:t>.</a:t>
            </a:r>
            <a:endParaRPr lang="en-US" dirty="0"/>
          </a:p>
        </p:txBody>
      </p:sp>
      <p:sp>
        <p:nvSpPr>
          <p:cNvPr id="4" name="Slide Number Placeholder 3"/>
          <p:cNvSpPr>
            <a:spLocks noGrp="1"/>
          </p:cNvSpPr>
          <p:nvPr>
            <p:ph type="sldNum" sz="quarter" idx="12"/>
          </p:nvPr>
        </p:nvSpPr>
        <p:spPr/>
        <p:txBody>
          <a:bodyPr/>
          <a:lstStyle/>
          <a:p>
            <a:fld id="{4143DF73-E6D7-4BFA-8DED-47BBF436CC30}" type="slidenum">
              <a:rPr lang="en-US" smtClean="0"/>
              <a:t>2</a:t>
            </a:fld>
            <a:endParaRPr lang="en-US"/>
          </a:p>
        </p:txBody>
      </p:sp>
    </p:spTree>
    <p:extLst>
      <p:ext uri="{BB962C8B-B14F-4D97-AF65-F5344CB8AC3E}">
        <p14:creationId xmlns:p14="http://schemas.microsoft.com/office/powerpoint/2010/main" val="2082228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Trailer</a:t>
            </a:r>
          </a:p>
        </p:txBody>
      </p:sp>
      <p:sp>
        <p:nvSpPr>
          <p:cNvPr id="4" name="Slide Number Placeholder 3"/>
          <p:cNvSpPr>
            <a:spLocks noGrp="1"/>
          </p:cNvSpPr>
          <p:nvPr>
            <p:ph type="sldNum" sz="quarter" idx="12"/>
          </p:nvPr>
        </p:nvSpPr>
        <p:spPr/>
        <p:txBody>
          <a:bodyPr/>
          <a:lstStyle/>
          <a:p>
            <a:fld id="{17FBE5AA-9EF5-43AA-9768-6F52FAFCFDFA}" type="slidenum">
              <a:rPr lang="en-US" smtClean="0"/>
              <a:t>20</a:t>
            </a:fld>
            <a:endParaRPr lang="en-US" dirty="0"/>
          </a:p>
        </p:txBody>
      </p:sp>
      <p:sp>
        <p:nvSpPr>
          <p:cNvPr id="7" name="Content Placeholder 2"/>
          <p:cNvSpPr txBox="1">
            <a:spLocks/>
          </p:cNvSpPr>
          <p:nvPr/>
        </p:nvSpPr>
        <p:spPr>
          <a:xfrm>
            <a:off x="4690812" y="1568949"/>
            <a:ext cx="3959392" cy="4351338"/>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30000"/>
              </a:lnSpc>
            </a:pPr>
            <a:r>
              <a:rPr lang="en-US" dirty="0" smtClean="0"/>
              <a:t>Typically </a:t>
            </a:r>
            <a:r>
              <a:rPr lang="en-US" dirty="0"/>
              <a:t>mixed </a:t>
            </a:r>
            <a:r>
              <a:rPr lang="en-US" dirty="0" smtClean="0"/>
              <a:t>cargo</a:t>
            </a:r>
          </a:p>
          <a:p>
            <a:pPr lvl="2">
              <a:lnSpc>
                <a:spcPct val="120000"/>
              </a:lnSpc>
            </a:pPr>
            <a:r>
              <a:rPr lang="en-US" dirty="0" smtClean="0"/>
              <a:t>bags</a:t>
            </a:r>
          </a:p>
          <a:p>
            <a:pPr lvl="2">
              <a:lnSpc>
                <a:spcPct val="120000"/>
              </a:lnSpc>
            </a:pPr>
            <a:r>
              <a:rPr lang="en-US" dirty="0" smtClean="0"/>
              <a:t>boxes</a:t>
            </a:r>
          </a:p>
          <a:p>
            <a:pPr lvl="2">
              <a:lnSpc>
                <a:spcPct val="120000"/>
              </a:lnSpc>
            </a:pPr>
            <a:r>
              <a:rPr lang="en-US" dirty="0" smtClean="0"/>
              <a:t>drums</a:t>
            </a:r>
          </a:p>
          <a:p>
            <a:pPr lvl="2">
              <a:lnSpc>
                <a:spcPct val="120000"/>
              </a:lnSpc>
            </a:pPr>
            <a:r>
              <a:rPr lang="en-US" dirty="0" smtClean="0"/>
              <a:t>tanks</a:t>
            </a:r>
          </a:p>
          <a:p>
            <a:pPr lvl="2">
              <a:lnSpc>
                <a:spcPct val="120000"/>
              </a:lnSpc>
            </a:pPr>
            <a:r>
              <a:rPr lang="en-US" dirty="0" smtClean="0"/>
              <a:t>cylinders</a:t>
            </a:r>
          </a:p>
          <a:p>
            <a:pPr lvl="1">
              <a:lnSpc>
                <a:spcPct val="130000"/>
              </a:lnSpc>
            </a:pPr>
            <a:r>
              <a:rPr lang="en-US" dirty="0"/>
              <a:t>S</a:t>
            </a:r>
            <a:r>
              <a:rPr lang="en-US" dirty="0" smtClean="0"/>
              <a:t>everal placards or none</a:t>
            </a:r>
          </a:p>
          <a:p>
            <a:pPr lvl="1">
              <a:lnSpc>
                <a:spcPct val="130000"/>
              </a:lnSpc>
            </a:pPr>
            <a:r>
              <a:rPr lang="en-US" dirty="0" smtClean="0"/>
              <a:t>Cargo not visible</a:t>
            </a:r>
            <a:endParaRPr lang="en-US" dirty="0"/>
          </a:p>
        </p:txBody>
      </p:sp>
      <p:pic>
        <p:nvPicPr>
          <p:cNvPr id="6" name="Content Placeholder 5" title="Rear view of a Box Traile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28114" y="1801243"/>
            <a:ext cx="4152900" cy="3905250"/>
          </a:xfrm>
        </p:spPr>
      </p:pic>
    </p:spTree>
    <p:extLst>
      <p:ext uri="{BB962C8B-B14F-4D97-AF65-F5344CB8AC3E}">
        <p14:creationId xmlns:p14="http://schemas.microsoft.com/office/powerpoint/2010/main" val="104936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Flatbed</a:t>
            </a:r>
            <a:endParaRPr lang="en-US" dirty="0"/>
          </a:p>
        </p:txBody>
      </p:sp>
      <p:sp>
        <p:nvSpPr>
          <p:cNvPr id="3" name="Content Placeholder 2"/>
          <p:cNvSpPr>
            <a:spLocks noGrp="1"/>
          </p:cNvSpPr>
          <p:nvPr>
            <p:ph idx="1"/>
          </p:nvPr>
        </p:nvSpPr>
        <p:spPr>
          <a:xfrm>
            <a:off x="154956" y="1528477"/>
            <a:ext cx="3871729" cy="4351338"/>
          </a:xfrm>
        </p:spPr>
        <p:txBody>
          <a:bodyPr/>
          <a:lstStyle/>
          <a:p>
            <a:pPr lvl="1">
              <a:lnSpc>
                <a:spcPct val="150000"/>
              </a:lnSpc>
            </a:pPr>
            <a:r>
              <a:rPr lang="en-US" dirty="0"/>
              <a:t>Large </a:t>
            </a:r>
            <a:r>
              <a:rPr lang="en-US" dirty="0" smtClean="0"/>
              <a:t>Objects</a:t>
            </a:r>
          </a:p>
          <a:p>
            <a:pPr lvl="1">
              <a:lnSpc>
                <a:spcPct val="150000"/>
              </a:lnSpc>
            </a:pPr>
            <a:r>
              <a:rPr lang="en-US" dirty="0" smtClean="0"/>
              <a:t>Bulk </a:t>
            </a:r>
          </a:p>
          <a:p>
            <a:pPr lvl="1">
              <a:lnSpc>
                <a:spcPct val="150000"/>
              </a:lnSpc>
            </a:pPr>
            <a:r>
              <a:rPr lang="en-US" dirty="0" smtClean="0"/>
              <a:t>Non-bulk</a:t>
            </a:r>
          </a:p>
          <a:p>
            <a:pPr lvl="1">
              <a:lnSpc>
                <a:spcPct val="150000"/>
              </a:lnSpc>
            </a:pPr>
            <a:r>
              <a:rPr lang="en-US" dirty="0" smtClean="0"/>
              <a:t>All </a:t>
            </a:r>
            <a:r>
              <a:rPr lang="en-US" dirty="0"/>
              <a:t>classes of </a:t>
            </a:r>
            <a:r>
              <a:rPr lang="en-US" dirty="0" smtClean="0"/>
              <a:t>hazmat</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21</a:t>
            </a:fld>
            <a:endParaRPr lang="en-US" dirty="0"/>
          </a:p>
        </p:txBody>
      </p:sp>
      <p:pic>
        <p:nvPicPr>
          <p:cNvPr id="6" name="Picture 5" title="Rear view of a Flatbed Trail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1571" y="1561540"/>
            <a:ext cx="4314825" cy="4057650"/>
          </a:xfrm>
          <a:prstGeom prst="rect">
            <a:avLst/>
          </a:prstGeom>
        </p:spPr>
      </p:pic>
    </p:spTree>
    <p:extLst>
      <p:ext uri="{BB962C8B-B14F-4D97-AF65-F5344CB8AC3E}">
        <p14:creationId xmlns:p14="http://schemas.microsoft.com/office/powerpoint/2010/main" val="2623922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Dry Bulk Cargo Tank</a:t>
            </a:r>
          </a:p>
        </p:txBody>
      </p:sp>
      <p:sp>
        <p:nvSpPr>
          <p:cNvPr id="4" name="Slide Number Placeholder 3"/>
          <p:cNvSpPr>
            <a:spLocks noGrp="1"/>
          </p:cNvSpPr>
          <p:nvPr>
            <p:ph type="sldNum" sz="quarter" idx="12"/>
          </p:nvPr>
        </p:nvSpPr>
        <p:spPr/>
        <p:txBody>
          <a:bodyPr/>
          <a:lstStyle/>
          <a:p>
            <a:fld id="{17FBE5AA-9EF5-43AA-9768-6F52FAFCFDFA}" type="slidenum">
              <a:rPr lang="en-US" smtClean="0"/>
              <a:t>22</a:t>
            </a:fld>
            <a:endParaRPr lang="en-US" dirty="0"/>
          </a:p>
        </p:txBody>
      </p:sp>
      <p:sp>
        <p:nvSpPr>
          <p:cNvPr id="6" name="Content Placeholder 2"/>
          <p:cNvSpPr txBox="1">
            <a:spLocks/>
          </p:cNvSpPr>
          <p:nvPr/>
        </p:nvSpPr>
        <p:spPr>
          <a:xfrm>
            <a:off x="5306031" y="1734343"/>
            <a:ext cx="3626017" cy="4351338"/>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30000"/>
              </a:lnSpc>
            </a:pPr>
            <a:r>
              <a:rPr lang="en-US" dirty="0"/>
              <a:t>Carries solid </a:t>
            </a:r>
            <a:r>
              <a:rPr lang="en-US" dirty="0" smtClean="0"/>
              <a:t>materials</a:t>
            </a:r>
            <a:endParaRPr lang="en-US" dirty="0"/>
          </a:p>
          <a:p>
            <a:pPr lvl="2">
              <a:lnSpc>
                <a:spcPct val="130000"/>
              </a:lnSpc>
            </a:pPr>
            <a:r>
              <a:rPr lang="en-US" dirty="0" smtClean="0"/>
              <a:t>Dusts</a:t>
            </a:r>
          </a:p>
          <a:p>
            <a:pPr lvl="2">
              <a:lnSpc>
                <a:spcPct val="130000"/>
              </a:lnSpc>
            </a:pPr>
            <a:r>
              <a:rPr lang="en-US" dirty="0" smtClean="0"/>
              <a:t>Powder</a:t>
            </a:r>
          </a:p>
          <a:p>
            <a:pPr lvl="2">
              <a:lnSpc>
                <a:spcPct val="130000"/>
              </a:lnSpc>
            </a:pPr>
            <a:r>
              <a:rPr lang="en-US" dirty="0" smtClean="0"/>
              <a:t>Pellets</a:t>
            </a:r>
            <a:endParaRPr lang="en-US" dirty="0"/>
          </a:p>
          <a:p>
            <a:pPr lvl="1">
              <a:lnSpc>
                <a:spcPct val="130000"/>
              </a:lnSpc>
            </a:pPr>
            <a:r>
              <a:rPr lang="en-US" dirty="0"/>
              <a:t>Guide 134</a:t>
            </a:r>
          </a:p>
          <a:p>
            <a:pPr lvl="1">
              <a:lnSpc>
                <a:spcPct val="130000"/>
              </a:lnSpc>
            </a:pPr>
            <a:r>
              <a:rPr lang="en-US" dirty="0"/>
              <a:t>Materials can be corrosives/oxidizers</a:t>
            </a:r>
          </a:p>
          <a:p>
            <a:pPr lvl="1">
              <a:lnSpc>
                <a:spcPct val="130000"/>
              </a:lnSpc>
            </a:pPr>
            <a:r>
              <a:rPr lang="en-US" dirty="0"/>
              <a:t>V or W shape on the bottom of trailer</a:t>
            </a:r>
          </a:p>
        </p:txBody>
      </p:sp>
      <p:pic>
        <p:nvPicPr>
          <p:cNvPr id="7" name="Content Placeholder 6" title="Side view of a Dry Bulk Cargo Tank"/>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33873" y="2343439"/>
            <a:ext cx="4857750" cy="3057525"/>
          </a:xfrm>
        </p:spPr>
      </p:pic>
    </p:spTree>
    <p:extLst>
      <p:ext uri="{BB962C8B-B14F-4D97-AF65-F5344CB8AC3E}">
        <p14:creationId xmlns:p14="http://schemas.microsoft.com/office/powerpoint/2010/main" val="2203407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Tank </a:t>
            </a:r>
            <a:r>
              <a:rPr lang="en-US" dirty="0" smtClean="0"/>
              <a:t>Trailers</a:t>
            </a:r>
            <a:endParaRPr lang="en-US" dirty="0"/>
          </a:p>
        </p:txBody>
      </p:sp>
      <p:sp>
        <p:nvSpPr>
          <p:cNvPr id="3" name="Content Placeholder 2"/>
          <p:cNvSpPr>
            <a:spLocks noGrp="1"/>
          </p:cNvSpPr>
          <p:nvPr>
            <p:ph idx="1"/>
          </p:nvPr>
        </p:nvSpPr>
        <p:spPr>
          <a:xfrm>
            <a:off x="628650" y="1620908"/>
            <a:ext cx="7886700" cy="4351338"/>
          </a:xfrm>
        </p:spPr>
        <p:txBody>
          <a:bodyPr/>
          <a:lstStyle/>
          <a:p>
            <a:pPr lvl="1">
              <a:lnSpc>
                <a:spcPct val="150000"/>
              </a:lnSpc>
            </a:pPr>
            <a:r>
              <a:rPr lang="en-US" dirty="0"/>
              <a:t>Built to government specifications</a:t>
            </a:r>
          </a:p>
          <a:p>
            <a:pPr lvl="2">
              <a:lnSpc>
                <a:spcPct val="150000"/>
              </a:lnSpc>
            </a:pPr>
            <a:r>
              <a:rPr lang="en-US" dirty="0"/>
              <a:t>Motor Carrier (MC)</a:t>
            </a:r>
          </a:p>
          <a:p>
            <a:pPr lvl="2">
              <a:lnSpc>
                <a:spcPct val="150000"/>
              </a:lnSpc>
            </a:pPr>
            <a:r>
              <a:rPr lang="en-US" dirty="0"/>
              <a:t>Dept. of Transportation (DOT)</a:t>
            </a:r>
          </a:p>
          <a:p>
            <a:pPr lvl="2">
              <a:lnSpc>
                <a:spcPct val="150000"/>
              </a:lnSpc>
            </a:pPr>
            <a:r>
              <a:rPr lang="en-US" dirty="0"/>
              <a:t>Transport Canada (TC)</a:t>
            </a:r>
          </a:p>
          <a:p>
            <a:pPr lvl="1">
              <a:lnSpc>
                <a:spcPct val="150000"/>
              </a:lnSpc>
            </a:pPr>
            <a:r>
              <a:rPr lang="en-US" dirty="0" smtClean="0"/>
              <a:t>Various tank </a:t>
            </a:r>
            <a:r>
              <a:rPr lang="en-US" dirty="0"/>
              <a:t>truck diagrams in </a:t>
            </a:r>
            <a:r>
              <a:rPr lang="en-US" dirty="0" smtClean="0"/>
              <a:t>ERG</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23</a:t>
            </a:fld>
            <a:endParaRPr lang="en-US" dirty="0"/>
          </a:p>
        </p:txBody>
      </p:sp>
    </p:spTree>
    <p:extLst>
      <p:ext uri="{BB962C8B-B14F-4D97-AF65-F5344CB8AC3E}">
        <p14:creationId xmlns:p14="http://schemas.microsoft.com/office/powerpoint/2010/main" val="416927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Pressure Chemical </a:t>
            </a:r>
            <a:r>
              <a:rPr lang="en-US" dirty="0" smtClean="0"/>
              <a:t>Tank</a:t>
            </a:r>
            <a:br>
              <a:rPr lang="en-US" dirty="0" smtClean="0"/>
            </a:br>
            <a:r>
              <a:rPr lang="en-US" dirty="0" smtClean="0"/>
              <a:t>MC </a:t>
            </a:r>
            <a:r>
              <a:rPr lang="en-US" dirty="0"/>
              <a:t>306 / DOT 406</a:t>
            </a:r>
          </a:p>
        </p:txBody>
      </p:sp>
      <p:sp>
        <p:nvSpPr>
          <p:cNvPr id="3" name="Content Placeholder 2"/>
          <p:cNvSpPr>
            <a:spLocks noGrp="1"/>
          </p:cNvSpPr>
          <p:nvPr>
            <p:ph idx="1"/>
          </p:nvPr>
        </p:nvSpPr>
        <p:spPr>
          <a:xfrm>
            <a:off x="628650" y="4916553"/>
            <a:ext cx="7886700" cy="1366198"/>
          </a:xfrm>
        </p:spPr>
        <p:txBody>
          <a:bodyPr>
            <a:normAutofit fontScale="77500" lnSpcReduction="20000"/>
          </a:bodyPr>
          <a:lstStyle/>
          <a:p>
            <a:pPr lvl="1"/>
            <a:r>
              <a:rPr lang="en-US" dirty="0"/>
              <a:t>Oval/Elliptical</a:t>
            </a:r>
          </a:p>
          <a:p>
            <a:pPr lvl="1"/>
            <a:r>
              <a:rPr lang="en-US" dirty="0"/>
              <a:t>Aluminum construction with bottom piping</a:t>
            </a:r>
          </a:p>
          <a:p>
            <a:pPr lvl="1"/>
            <a:r>
              <a:rPr lang="en-US" dirty="0"/>
              <a:t>Shell may be smooth or external </a:t>
            </a:r>
            <a:r>
              <a:rPr lang="en-US" dirty="0" smtClean="0"/>
              <a:t>ribs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24</a:t>
            </a:fld>
            <a:endParaRPr lang="en-US" dirty="0"/>
          </a:p>
        </p:txBody>
      </p:sp>
      <p:pic>
        <p:nvPicPr>
          <p:cNvPr id="7" name="Picture 6" title="Rear view of a Low Pressure Chemical Tan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110" y="1701668"/>
            <a:ext cx="3686175" cy="2981325"/>
          </a:xfrm>
          <a:prstGeom prst="rect">
            <a:avLst/>
          </a:prstGeom>
        </p:spPr>
      </p:pic>
      <p:pic>
        <p:nvPicPr>
          <p:cNvPr id="8" name="Picture 7" title="Rear view of a Low Pressure Chemical Tank"/>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6784" y="1623004"/>
            <a:ext cx="4371975" cy="3095625"/>
          </a:xfrm>
          <a:prstGeom prst="rect">
            <a:avLst/>
          </a:prstGeom>
        </p:spPr>
      </p:pic>
    </p:spTree>
    <p:extLst>
      <p:ext uri="{BB962C8B-B14F-4D97-AF65-F5344CB8AC3E}">
        <p14:creationId xmlns:p14="http://schemas.microsoft.com/office/powerpoint/2010/main" val="122558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DOT </a:t>
            </a:r>
            <a:r>
              <a:rPr lang="en-US" dirty="0" smtClean="0"/>
              <a:t>306 / 406 </a:t>
            </a:r>
            <a:r>
              <a:rPr lang="en-US" dirty="0"/>
              <a:t>Compared </a:t>
            </a:r>
            <a:r>
              <a:rPr lang="en-US" dirty="0" smtClean="0"/>
              <a:t>to</a:t>
            </a:r>
            <a:br>
              <a:rPr lang="en-US" dirty="0" smtClean="0"/>
            </a:br>
            <a:r>
              <a:rPr lang="en-US" dirty="0" smtClean="0"/>
              <a:t>DOT 307 / 407</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25</a:t>
            </a:fld>
            <a:endParaRPr lang="en-US" dirty="0"/>
          </a:p>
        </p:txBody>
      </p:sp>
      <p:pic>
        <p:nvPicPr>
          <p:cNvPr id="6" name="Content Placeholder 5" title="Comparison of DOT 306 / 406 vs. DOT 307 / 407 truck"/>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00990" y="1825625"/>
            <a:ext cx="6942019" cy="4351338"/>
          </a:xfrm>
        </p:spPr>
      </p:pic>
    </p:spTree>
    <p:extLst>
      <p:ext uri="{BB962C8B-B14F-4D97-AF65-F5344CB8AC3E}">
        <p14:creationId xmlns:p14="http://schemas.microsoft.com/office/powerpoint/2010/main" val="81495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Pressure Tank MC 331</a:t>
            </a:r>
          </a:p>
        </p:txBody>
      </p:sp>
      <p:sp>
        <p:nvSpPr>
          <p:cNvPr id="3" name="Content Placeholder 2"/>
          <p:cNvSpPr>
            <a:spLocks noGrp="1"/>
          </p:cNvSpPr>
          <p:nvPr>
            <p:ph idx="1"/>
          </p:nvPr>
        </p:nvSpPr>
        <p:spPr>
          <a:xfrm>
            <a:off x="628650" y="4539915"/>
            <a:ext cx="7886700" cy="1845010"/>
          </a:xfrm>
        </p:spPr>
        <p:txBody>
          <a:bodyPr>
            <a:normAutofit fontScale="77500" lnSpcReduction="20000"/>
          </a:bodyPr>
          <a:lstStyle/>
          <a:p>
            <a:pPr lvl="1"/>
            <a:r>
              <a:rPr lang="en-US" dirty="0"/>
              <a:t>Round cross section</a:t>
            </a:r>
          </a:p>
          <a:p>
            <a:pPr lvl="2"/>
            <a:r>
              <a:rPr lang="en-US" dirty="0"/>
              <a:t>Liquefied petroleum </a:t>
            </a:r>
            <a:r>
              <a:rPr lang="en-US" dirty="0" smtClean="0"/>
              <a:t>gases</a:t>
            </a:r>
            <a:endParaRPr lang="en-US" dirty="0"/>
          </a:p>
          <a:p>
            <a:pPr lvl="2"/>
            <a:r>
              <a:rPr lang="en-US" dirty="0"/>
              <a:t>Liquefied compressed gases</a:t>
            </a:r>
          </a:p>
          <a:p>
            <a:pPr lvl="1"/>
            <a:r>
              <a:rPr lang="en-US" dirty="0"/>
              <a:t>Subject to “Boiling Liquid Expanding Vapor </a:t>
            </a:r>
            <a:r>
              <a:rPr lang="en-US" dirty="0" smtClean="0"/>
              <a:t>Explosion” (BLEVE)</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26</a:t>
            </a:fld>
            <a:endParaRPr lang="en-US" dirty="0"/>
          </a:p>
        </p:txBody>
      </p:sp>
      <p:pic>
        <p:nvPicPr>
          <p:cNvPr id="6" name="Picture 5" title="Side view of a High Pressure Tank MC 33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1481" y="1329353"/>
            <a:ext cx="5867400" cy="3295650"/>
          </a:xfrm>
          <a:prstGeom prst="rect">
            <a:avLst/>
          </a:prstGeom>
        </p:spPr>
      </p:pic>
    </p:spTree>
    <p:extLst>
      <p:ext uri="{BB962C8B-B14F-4D97-AF65-F5344CB8AC3E}">
        <p14:creationId xmlns:p14="http://schemas.microsoft.com/office/powerpoint/2010/main" val="69857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Cryogenic Liquid Tank MC 338</a:t>
            </a:r>
          </a:p>
        </p:txBody>
      </p:sp>
      <p:sp>
        <p:nvSpPr>
          <p:cNvPr id="3" name="Content Placeholder 2"/>
          <p:cNvSpPr>
            <a:spLocks noGrp="1"/>
          </p:cNvSpPr>
          <p:nvPr>
            <p:ph idx="1"/>
          </p:nvPr>
        </p:nvSpPr>
        <p:spPr>
          <a:xfrm>
            <a:off x="628650" y="4465804"/>
            <a:ext cx="7886700" cy="2101683"/>
          </a:xfrm>
        </p:spPr>
        <p:txBody>
          <a:bodyPr>
            <a:normAutofit fontScale="92500" lnSpcReduction="20000"/>
          </a:bodyPr>
          <a:lstStyle/>
          <a:p>
            <a:pPr lvl="1"/>
            <a:r>
              <a:rPr lang="en-US" dirty="0"/>
              <a:t>Gases Transported as </a:t>
            </a:r>
            <a:r>
              <a:rPr lang="en-US" dirty="0" smtClean="0"/>
              <a:t>liquid</a:t>
            </a:r>
          </a:p>
          <a:p>
            <a:pPr lvl="1"/>
            <a:r>
              <a:rPr lang="en-US" dirty="0" smtClean="0"/>
              <a:t>Product </a:t>
            </a:r>
            <a:r>
              <a:rPr lang="en-US" dirty="0"/>
              <a:t>name on each side of </a:t>
            </a:r>
            <a:r>
              <a:rPr lang="en-US" dirty="0" smtClean="0"/>
              <a:t>trailer</a:t>
            </a:r>
          </a:p>
          <a:p>
            <a:pPr lvl="1"/>
            <a:r>
              <a:rPr lang="en-US" dirty="0" smtClean="0"/>
              <a:t>Large </a:t>
            </a:r>
            <a:r>
              <a:rPr lang="en-US" dirty="0"/>
              <a:t>bulky shell with heavy </a:t>
            </a:r>
            <a:r>
              <a:rPr lang="en-US" dirty="0" smtClean="0"/>
              <a:t>insulation</a:t>
            </a:r>
          </a:p>
          <a:p>
            <a:pPr lvl="1"/>
            <a:r>
              <a:rPr lang="en-US" dirty="0" smtClean="0"/>
              <a:t>Loading </a:t>
            </a:r>
            <a:r>
              <a:rPr lang="en-US" dirty="0"/>
              <a:t>station in middle or end of </a:t>
            </a:r>
            <a:r>
              <a:rPr lang="en-US" dirty="0" smtClean="0"/>
              <a:t>trailed</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27</a:t>
            </a:fld>
            <a:endParaRPr lang="en-US" dirty="0"/>
          </a:p>
        </p:txBody>
      </p:sp>
      <p:pic>
        <p:nvPicPr>
          <p:cNvPr id="6" name="Picture 5" title="Sideview of a Cryogenic Liquid Tank MC 33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7914" y="1444381"/>
            <a:ext cx="6496050" cy="2828925"/>
          </a:xfrm>
          <a:prstGeom prst="rect">
            <a:avLst/>
          </a:prstGeom>
        </p:spPr>
      </p:pic>
    </p:spTree>
    <p:extLst>
      <p:ext uri="{BB962C8B-B14F-4D97-AF65-F5344CB8AC3E}">
        <p14:creationId xmlns:p14="http://schemas.microsoft.com/office/powerpoint/2010/main" val="2338208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 </a:t>
            </a:r>
            <a:r>
              <a:rPr lang="en-US" dirty="0" smtClean="0"/>
              <a:t>Trailer</a:t>
            </a:r>
            <a:endParaRPr lang="en-US" dirty="0"/>
          </a:p>
        </p:txBody>
      </p:sp>
      <p:sp>
        <p:nvSpPr>
          <p:cNvPr id="3" name="Content Placeholder 2"/>
          <p:cNvSpPr>
            <a:spLocks noGrp="1"/>
          </p:cNvSpPr>
          <p:nvPr>
            <p:ph idx="1"/>
          </p:nvPr>
        </p:nvSpPr>
        <p:spPr>
          <a:xfrm>
            <a:off x="628650" y="4315325"/>
            <a:ext cx="7886700" cy="2294022"/>
          </a:xfrm>
        </p:spPr>
        <p:txBody>
          <a:bodyPr>
            <a:normAutofit fontScale="77500" lnSpcReduction="20000"/>
          </a:bodyPr>
          <a:lstStyle/>
          <a:p>
            <a:pPr lvl="1"/>
            <a:r>
              <a:rPr lang="en-US" dirty="0"/>
              <a:t>Group of compressed gas cylinders </a:t>
            </a:r>
          </a:p>
          <a:p>
            <a:pPr lvl="1"/>
            <a:r>
              <a:rPr lang="en-US" dirty="0"/>
              <a:t>Gases under high pressure</a:t>
            </a:r>
          </a:p>
          <a:p>
            <a:pPr lvl="1"/>
            <a:r>
              <a:rPr lang="en-US" dirty="0"/>
              <a:t>Products </a:t>
            </a:r>
            <a:r>
              <a:rPr lang="en-US" dirty="0" smtClean="0"/>
              <a:t>carried include</a:t>
            </a:r>
            <a:endParaRPr lang="en-US" dirty="0"/>
          </a:p>
          <a:p>
            <a:pPr lvl="2"/>
            <a:r>
              <a:rPr lang="en-US" dirty="0"/>
              <a:t>Helium/Oxygen/Hydrogen</a:t>
            </a:r>
          </a:p>
          <a:p>
            <a:pPr lvl="2"/>
            <a:r>
              <a:rPr lang="en-US" dirty="0"/>
              <a:t>Refrigerant </a:t>
            </a:r>
            <a:r>
              <a:rPr lang="en-US" dirty="0" smtClean="0"/>
              <a:t>gases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28</a:t>
            </a:fld>
            <a:endParaRPr lang="en-US" dirty="0"/>
          </a:p>
        </p:txBody>
      </p:sp>
      <p:pic>
        <p:nvPicPr>
          <p:cNvPr id="6" name="Picture 5" title="Rear and side view of a Tube Trail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4368" y="1174880"/>
            <a:ext cx="5734050" cy="3152775"/>
          </a:xfrm>
          <a:prstGeom prst="rect">
            <a:avLst/>
          </a:prstGeom>
        </p:spPr>
      </p:pic>
    </p:spTree>
    <p:extLst>
      <p:ext uri="{BB962C8B-B14F-4D97-AF65-F5344CB8AC3E}">
        <p14:creationId xmlns:p14="http://schemas.microsoft.com/office/powerpoint/2010/main" val="2493518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or Company </a:t>
            </a:r>
            <a:r>
              <a:rPr lang="en-US" dirty="0" smtClean="0"/>
              <a:t>Vehicle</a:t>
            </a:r>
            <a:endParaRPr lang="en-US" dirty="0"/>
          </a:p>
        </p:txBody>
      </p:sp>
      <p:sp>
        <p:nvSpPr>
          <p:cNvPr id="3" name="Content Placeholder 2"/>
          <p:cNvSpPr>
            <a:spLocks noGrp="1"/>
          </p:cNvSpPr>
          <p:nvPr>
            <p:ph idx="1"/>
          </p:nvPr>
        </p:nvSpPr>
        <p:spPr>
          <a:xfrm>
            <a:off x="628650" y="4636168"/>
            <a:ext cx="7886700" cy="2113882"/>
          </a:xfrm>
        </p:spPr>
        <p:txBody>
          <a:bodyPr>
            <a:normAutofit fontScale="70000" lnSpcReduction="20000"/>
          </a:bodyPr>
          <a:lstStyle/>
          <a:p>
            <a:pPr lvl="1"/>
            <a:r>
              <a:rPr lang="en-US" dirty="0" smtClean="0"/>
              <a:t>Awareness.. Do not assume</a:t>
            </a:r>
          </a:p>
          <a:p>
            <a:pPr lvl="1"/>
            <a:r>
              <a:rPr lang="en-US" dirty="0" smtClean="0"/>
              <a:t>Items </a:t>
            </a:r>
            <a:r>
              <a:rPr lang="en-US" dirty="0"/>
              <a:t>often transported</a:t>
            </a:r>
          </a:p>
          <a:p>
            <a:pPr lvl="2"/>
            <a:r>
              <a:rPr lang="en-US" dirty="0"/>
              <a:t>Radioactive pharmaceuticals</a:t>
            </a:r>
          </a:p>
          <a:p>
            <a:pPr lvl="2"/>
            <a:r>
              <a:rPr lang="en-US" dirty="0"/>
              <a:t>Industrial </a:t>
            </a:r>
            <a:r>
              <a:rPr lang="en-US" dirty="0" smtClean="0"/>
              <a:t>chemicals</a:t>
            </a:r>
          </a:p>
          <a:p>
            <a:pPr lvl="2"/>
            <a:r>
              <a:rPr lang="en-US" dirty="0" smtClean="0"/>
              <a:t>Household chemicals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29</a:t>
            </a:fld>
            <a:endParaRPr lang="en-US" dirty="0"/>
          </a:p>
        </p:txBody>
      </p:sp>
      <p:pic>
        <p:nvPicPr>
          <p:cNvPr id="7" name="Picture 6" title="Burnt Company Vehicle after a fir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130" y="1316131"/>
            <a:ext cx="5238750" cy="3257550"/>
          </a:xfrm>
          <a:prstGeom prst="rect">
            <a:avLst/>
          </a:prstGeom>
        </p:spPr>
      </p:pic>
      <p:pic>
        <p:nvPicPr>
          <p:cNvPr id="8" name="Picture 7" title="Truck bed of a Personal Vehicle with unknown content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57912" y="1288620"/>
            <a:ext cx="2314575" cy="3248025"/>
          </a:xfrm>
          <a:prstGeom prst="rect">
            <a:avLst/>
          </a:prstGeom>
        </p:spPr>
      </p:pic>
    </p:spTree>
    <p:extLst>
      <p:ext uri="{BB962C8B-B14F-4D97-AF65-F5344CB8AC3E}">
        <p14:creationId xmlns:p14="http://schemas.microsoft.com/office/powerpoint/2010/main" val="293333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III Objectives</a:t>
            </a:r>
          </a:p>
        </p:txBody>
      </p:sp>
      <p:sp>
        <p:nvSpPr>
          <p:cNvPr id="3" name="Content Placeholder 2"/>
          <p:cNvSpPr>
            <a:spLocks noGrp="1"/>
          </p:cNvSpPr>
          <p:nvPr>
            <p:ph idx="1"/>
          </p:nvPr>
        </p:nvSpPr>
        <p:spPr>
          <a:xfrm>
            <a:off x="628650" y="1825625"/>
            <a:ext cx="7886700" cy="4655386"/>
          </a:xfrm>
        </p:spPr>
        <p:txBody>
          <a:bodyPr>
            <a:normAutofit lnSpcReduction="10000"/>
          </a:bodyPr>
          <a:lstStyle/>
          <a:p>
            <a:pPr marL="457200" indent="-457200">
              <a:buFont typeface="Arial" panose="020B0604020202020204" pitchFamily="34" charset="0"/>
              <a:buChar char="•"/>
            </a:pPr>
            <a:r>
              <a:rPr lang="en-US" dirty="0"/>
              <a:t>List six clues for hazardous materials/WMD recognition and </a:t>
            </a:r>
            <a:r>
              <a:rPr lang="en-US" dirty="0" smtClean="0"/>
              <a:t>identification</a:t>
            </a:r>
          </a:p>
          <a:p>
            <a:pPr marL="457200" indent="-457200">
              <a:buFont typeface="Arial" panose="020B0604020202020204" pitchFamily="34" charset="0"/>
              <a:buChar char="•"/>
            </a:pPr>
            <a:r>
              <a:rPr lang="en-US" dirty="0" smtClean="0"/>
              <a:t>Recognize </a:t>
            </a:r>
            <a:r>
              <a:rPr lang="en-US" dirty="0"/>
              <a:t>the appropriate U.N./DOT hazard class for various substances</a:t>
            </a:r>
          </a:p>
          <a:p>
            <a:pPr marL="457200" indent="-457200">
              <a:buFont typeface="Arial" panose="020B0604020202020204" pitchFamily="34" charset="0"/>
              <a:buChar char="•"/>
            </a:pPr>
            <a:r>
              <a:rPr lang="en-US" dirty="0"/>
              <a:t>Identify the product name using U.N. identification numbers</a:t>
            </a:r>
          </a:p>
          <a:p>
            <a:pPr marL="457200" indent="-457200">
              <a:buFont typeface="Arial" panose="020B0604020202020204" pitchFamily="34" charset="0"/>
              <a:buChar char="•"/>
            </a:pPr>
            <a:r>
              <a:rPr lang="en-US" dirty="0"/>
              <a:t>Recognize the general </a:t>
            </a:r>
            <a:r>
              <a:rPr lang="en-US" dirty="0" smtClean="0"/>
              <a:t>type </a:t>
            </a:r>
            <a:r>
              <a:rPr lang="en-US" dirty="0"/>
              <a:t>of container, product and hazards that may be </a:t>
            </a:r>
            <a:r>
              <a:rPr lang="en-US" dirty="0" smtClean="0"/>
              <a:t>present in various types of transportation vessels</a:t>
            </a:r>
            <a:endParaRPr lang="en-US" dirty="0"/>
          </a:p>
        </p:txBody>
      </p:sp>
      <p:sp>
        <p:nvSpPr>
          <p:cNvPr id="5" name="Slide Number Placeholder 4"/>
          <p:cNvSpPr>
            <a:spLocks noGrp="1"/>
          </p:cNvSpPr>
          <p:nvPr>
            <p:ph type="sldNum" sz="quarter" idx="12"/>
          </p:nvPr>
        </p:nvSpPr>
        <p:spPr/>
        <p:txBody>
          <a:bodyPr/>
          <a:lstStyle/>
          <a:p>
            <a:fld id="{17FBE5AA-9EF5-43AA-9768-6F52FAFCFDFA}" type="slidenum">
              <a:rPr lang="en-US" smtClean="0"/>
              <a:t>3</a:t>
            </a:fld>
            <a:endParaRPr lang="en-US" dirty="0"/>
          </a:p>
        </p:txBody>
      </p:sp>
    </p:spTree>
    <p:extLst>
      <p:ext uri="{BB962C8B-B14F-4D97-AF65-F5344CB8AC3E}">
        <p14:creationId xmlns:p14="http://schemas.microsoft.com/office/powerpoint/2010/main" val="853417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Railway Transportation</a:t>
            </a:r>
            <a:endParaRPr lang="en-US" dirty="0"/>
          </a:p>
        </p:txBody>
      </p:sp>
      <p:sp>
        <p:nvSpPr>
          <p:cNvPr id="3" name="Content Placeholder 2"/>
          <p:cNvSpPr>
            <a:spLocks noGrp="1"/>
          </p:cNvSpPr>
          <p:nvPr>
            <p:ph idx="1"/>
          </p:nvPr>
        </p:nvSpPr>
        <p:spPr/>
        <p:txBody>
          <a:bodyPr>
            <a:normAutofit fontScale="92500" lnSpcReduction="20000"/>
          </a:bodyPr>
          <a:lstStyle/>
          <a:p>
            <a:pPr lvl="1">
              <a:lnSpc>
                <a:spcPct val="150000"/>
              </a:lnSpc>
            </a:pPr>
            <a:r>
              <a:rPr lang="en-US" dirty="0" smtClean="0"/>
              <a:t>Boxcar</a:t>
            </a:r>
          </a:p>
          <a:p>
            <a:pPr lvl="1">
              <a:lnSpc>
                <a:spcPct val="150000"/>
              </a:lnSpc>
            </a:pPr>
            <a:r>
              <a:rPr lang="en-US" dirty="0" smtClean="0"/>
              <a:t>Flatcar</a:t>
            </a:r>
          </a:p>
          <a:p>
            <a:pPr lvl="1">
              <a:lnSpc>
                <a:spcPct val="150000"/>
              </a:lnSpc>
            </a:pPr>
            <a:r>
              <a:rPr lang="en-US" dirty="0" smtClean="0"/>
              <a:t>Gondola</a:t>
            </a:r>
          </a:p>
          <a:p>
            <a:pPr lvl="1">
              <a:lnSpc>
                <a:spcPct val="150000"/>
              </a:lnSpc>
            </a:pPr>
            <a:r>
              <a:rPr lang="en-US" dirty="0" smtClean="0"/>
              <a:t>Covered </a:t>
            </a:r>
            <a:r>
              <a:rPr lang="en-US" dirty="0"/>
              <a:t>Hopper </a:t>
            </a:r>
            <a:r>
              <a:rPr lang="en-US" dirty="0" smtClean="0"/>
              <a:t>Car</a:t>
            </a:r>
          </a:p>
          <a:p>
            <a:pPr lvl="1">
              <a:lnSpc>
                <a:spcPct val="150000"/>
              </a:lnSpc>
            </a:pPr>
            <a:r>
              <a:rPr lang="en-US" dirty="0" smtClean="0"/>
              <a:t>Open </a:t>
            </a:r>
            <a:r>
              <a:rPr lang="en-US" dirty="0"/>
              <a:t>Hopper </a:t>
            </a:r>
            <a:r>
              <a:rPr lang="en-US" dirty="0" smtClean="0"/>
              <a:t>Car</a:t>
            </a:r>
          </a:p>
          <a:p>
            <a:pPr lvl="1">
              <a:lnSpc>
                <a:spcPct val="150000"/>
              </a:lnSpc>
            </a:pPr>
            <a:r>
              <a:rPr lang="en-US" dirty="0" smtClean="0"/>
              <a:t>Low-Pressure </a:t>
            </a:r>
            <a:r>
              <a:rPr lang="en-US" dirty="0"/>
              <a:t>Tank </a:t>
            </a:r>
            <a:r>
              <a:rPr lang="en-US" dirty="0" smtClean="0"/>
              <a:t>Car</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30</a:t>
            </a:fld>
            <a:endParaRPr lang="en-US" dirty="0"/>
          </a:p>
        </p:txBody>
      </p:sp>
      <p:sp>
        <p:nvSpPr>
          <p:cNvPr id="5" name="Content Placeholder 2"/>
          <p:cNvSpPr txBox="1">
            <a:spLocks/>
          </p:cNvSpPr>
          <p:nvPr/>
        </p:nvSpPr>
        <p:spPr>
          <a:xfrm>
            <a:off x="4078204" y="1435100"/>
            <a:ext cx="4732421" cy="4351338"/>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lang="en-US" dirty="0" smtClean="0"/>
              <a:t>High </a:t>
            </a:r>
            <a:r>
              <a:rPr lang="en-US" dirty="0"/>
              <a:t>Pressure Tank Car</a:t>
            </a:r>
          </a:p>
          <a:p>
            <a:pPr lvl="1">
              <a:lnSpc>
                <a:spcPct val="150000"/>
              </a:lnSpc>
            </a:pPr>
            <a:r>
              <a:rPr lang="en-US" dirty="0"/>
              <a:t>Cryogenic Tank Car</a:t>
            </a:r>
          </a:p>
          <a:p>
            <a:pPr lvl="1">
              <a:lnSpc>
                <a:spcPct val="150000"/>
              </a:lnSpc>
            </a:pPr>
            <a:r>
              <a:rPr lang="en-US" dirty="0"/>
              <a:t>Trailer on a Flat Car (TOFC)</a:t>
            </a:r>
          </a:p>
          <a:p>
            <a:pPr lvl="1">
              <a:lnSpc>
                <a:spcPct val="150000"/>
              </a:lnSpc>
            </a:pPr>
            <a:r>
              <a:rPr lang="en-US" dirty="0"/>
              <a:t>Container on a Flat Car (COFC)</a:t>
            </a:r>
          </a:p>
          <a:p>
            <a:pPr lvl="1">
              <a:lnSpc>
                <a:spcPct val="150000"/>
              </a:lnSpc>
            </a:pPr>
            <a:r>
              <a:rPr lang="en-US" dirty="0"/>
              <a:t>Intermodal Tank Car</a:t>
            </a:r>
          </a:p>
        </p:txBody>
      </p:sp>
    </p:spTree>
    <p:extLst>
      <p:ext uri="{BB962C8B-B14F-4D97-AF65-F5344CB8AC3E}">
        <p14:creationId xmlns:p14="http://schemas.microsoft.com/office/powerpoint/2010/main" val="2451713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Car</a:t>
            </a:r>
          </a:p>
        </p:txBody>
      </p:sp>
      <p:sp>
        <p:nvSpPr>
          <p:cNvPr id="4" name="Slide Number Placeholder 3"/>
          <p:cNvSpPr>
            <a:spLocks noGrp="1"/>
          </p:cNvSpPr>
          <p:nvPr>
            <p:ph type="sldNum" sz="quarter" idx="12"/>
          </p:nvPr>
        </p:nvSpPr>
        <p:spPr/>
        <p:txBody>
          <a:bodyPr/>
          <a:lstStyle/>
          <a:p>
            <a:fld id="{17FBE5AA-9EF5-43AA-9768-6F52FAFCFDFA}" type="slidenum">
              <a:rPr lang="en-US" smtClean="0"/>
              <a:t>31</a:t>
            </a:fld>
            <a:endParaRPr lang="en-US" dirty="0"/>
          </a:p>
        </p:txBody>
      </p:sp>
      <p:pic>
        <p:nvPicPr>
          <p:cNvPr id="6" name="Content Placeholder 5" title="Side view of a Box Ca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43108" y="1825625"/>
            <a:ext cx="6657784" cy="4351338"/>
          </a:xfrm>
        </p:spPr>
      </p:pic>
    </p:spTree>
    <p:extLst>
      <p:ext uri="{BB962C8B-B14F-4D97-AF65-F5344CB8AC3E}">
        <p14:creationId xmlns:p14="http://schemas.microsoft.com/office/powerpoint/2010/main" val="2191097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Covered Hopper Car</a:t>
            </a:r>
          </a:p>
        </p:txBody>
      </p:sp>
      <p:sp>
        <p:nvSpPr>
          <p:cNvPr id="4" name="Slide Number Placeholder 3"/>
          <p:cNvSpPr>
            <a:spLocks noGrp="1"/>
          </p:cNvSpPr>
          <p:nvPr>
            <p:ph type="sldNum" sz="quarter" idx="12"/>
          </p:nvPr>
        </p:nvSpPr>
        <p:spPr/>
        <p:txBody>
          <a:bodyPr/>
          <a:lstStyle/>
          <a:p>
            <a:fld id="{17FBE5AA-9EF5-43AA-9768-6F52FAFCFDFA}" type="slidenum">
              <a:rPr lang="en-US" smtClean="0"/>
              <a:t>32</a:t>
            </a:fld>
            <a:endParaRPr lang="en-US" dirty="0"/>
          </a:p>
        </p:txBody>
      </p:sp>
      <p:pic>
        <p:nvPicPr>
          <p:cNvPr id="6" name="Content Placeholder 5" title="Side view of a Covered Hopper Ca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93969" y="1825625"/>
            <a:ext cx="6356061" cy="4351338"/>
          </a:xfrm>
        </p:spPr>
      </p:pic>
    </p:spTree>
    <p:extLst>
      <p:ext uri="{BB962C8B-B14F-4D97-AF65-F5344CB8AC3E}">
        <p14:creationId xmlns:p14="http://schemas.microsoft.com/office/powerpoint/2010/main" val="4219871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Hopper Car</a:t>
            </a:r>
          </a:p>
        </p:txBody>
      </p:sp>
      <p:sp>
        <p:nvSpPr>
          <p:cNvPr id="4" name="Slide Number Placeholder 3"/>
          <p:cNvSpPr>
            <a:spLocks noGrp="1"/>
          </p:cNvSpPr>
          <p:nvPr>
            <p:ph type="sldNum" sz="quarter" idx="12"/>
          </p:nvPr>
        </p:nvSpPr>
        <p:spPr/>
        <p:txBody>
          <a:bodyPr/>
          <a:lstStyle/>
          <a:p>
            <a:fld id="{17FBE5AA-9EF5-43AA-9768-6F52FAFCFDFA}" type="slidenum">
              <a:rPr lang="en-US" smtClean="0"/>
              <a:t>33</a:t>
            </a:fld>
            <a:endParaRPr lang="en-US" dirty="0"/>
          </a:p>
        </p:txBody>
      </p:sp>
      <p:pic>
        <p:nvPicPr>
          <p:cNvPr id="6" name="Content Placeholder 5" title="Side view of an Open Hopper Ca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190488"/>
            <a:ext cx="7886700" cy="3621612"/>
          </a:xfrm>
        </p:spPr>
      </p:pic>
    </p:spTree>
    <p:extLst>
      <p:ext uri="{BB962C8B-B14F-4D97-AF65-F5344CB8AC3E}">
        <p14:creationId xmlns:p14="http://schemas.microsoft.com/office/powerpoint/2010/main" val="204821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Low-Pressure Tank Car</a:t>
            </a:r>
          </a:p>
        </p:txBody>
      </p:sp>
      <p:sp>
        <p:nvSpPr>
          <p:cNvPr id="3" name="Content Placeholder 2"/>
          <p:cNvSpPr>
            <a:spLocks noGrp="1"/>
          </p:cNvSpPr>
          <p:nvPr>
            <p:ph idx="1"/>
          </p:nvPr>
        </p:nvSpPr>
        <p:spPr/>
        <p:txBody>
          <a:bodyPr/>
          <a:lstStyle/>
          <a:p>
            <a:pPr lvl="1"/>
            <a:r>
              <a:rPr lang="en-US" dirty="0"/>
              <a:t>Solids – sulfur, phosphorus</a:t>
            </a:r>
          </a:p>
          <a:p>
            <a:pPr lvl="1"/>
            <a:r>
              <a:rPr lang="en-US" dirty="0"/>
              <a:t>Liquids – industrial solvents, motor fuels, food grade products </a:t>
            </a:r>
          </a:p>
          <a:p>
            <a:pPr lvl="1"/>
            <a:r>
              <a:rPr lang="en-US" dirty="0"/>
              <a:t>May have 6 compartments </a:t>
            </a:r>
          </a:p>
          <a:p>
            <a:pPr lvl="1"/>
            <a:r>
              <a:rPr lang="en-US" dirty="0"/>
              <a:t>Tank within a tank</a:t>
            </a:r>
          </a:p>
          <a:p>
            <a:pPr lvl="2"/>
            <a:r>
              <a:rPr lang="en-US" dirty="0"/>
              <a:t>Outer shell holds insulation over an inner </a:t>
            </a:r>
            <a:r>
              <a:rPr lang="en-US" dirty="0" smtClean="0"/>
              <a:t>tank</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34</a:t>
            </a:fld>
            <a:endParaRPr lang="en-US" dirty="0"/>
          </a:p>
        </p:txBody>
      </p:sp>
    </p:spTree>
    <p:extLst>
      <p:ext uri="{BB962C8B-B14F-4D97-AF65-F5344CB8AC3E}">
        <p14:creationId xmlns:p14="http://schemas.microsoft.com/office/powerpoint/2010/main" val="1726108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Low-Pressure Tank </a:t>
            </a:r>
            <a:r>
              <a:rPr lang="en-US" dirty="0" smtClean="0"/>
              <a:t>Car </a:t>
            </a:r>
            <a:endParaRPr lang="en-US" dirty="0"/>
          </a:p>
        </p:txBody>
      </p:sp>
      <p:sp>
        <p:nvSpPr>
          <p:cNvPr id="3" name="Content Placeholder 2"/>
          <p:cNvSpPr>
            <a:spLocks noGrp="1"/>
          </p:cNvSpPr>
          <p:nvPr>
            <p:ph idx="1"/>
          </p:nvPr>
        </p:nvSpPr>
        <p:spPr>
          <a:xfrm>
            <a:off x="628650" y="4595254"/>
            <a:ext cx="7886700" cy="2014093"/>
          </a:xfrm>
        </p:spPr>
        <p:txBody>
          <a:bodyPr>
            <a:normAutofit fontScale="70000" lnSpcReduction="20000"/>
          </a:bodyPr>
          <a:lstStyle/>
          <a:p>
            <a:pPr lvl="1"/>
            <a:r>
              <a:rPr lang="en-US" dirty="0"/>
              <a:t>Non-pressure may not be accurate description</a:t>
            </a:r>
          </a:p>
          <a:p>
            <a:pPr lvl="2"/>
            <a:r>
              <a:rPr lang="en-US" dirty="0"/>
              <a:t>Non-pressure may have up to 100 psi</a:t>
            </a:r>
          </a:p>
          <a:p>
            <a:pPr lvl="1"/>
            <a:r>
              <a:rPr lang="en-US" dirty="0"/>
              <a:t>Man-way and </a:t>
            </a:r>
            <a:r>
              <a:rPr lang="en-US" dirty="0" smtClean="0"/>
              <a:t>fittings </a:t>
            </a:r>
            <a:r>
              <a:rPr lang="en-US" dirty="0"/>
              <a:t>on top of car</a:t>
            </a:r>
          </a:p>
          <a:p>
            <a:pPr lvl="1"/>
            <a:r>
              <a:rPr lang="en-US" dirty="0"/>
              <a:t>Carry solids that can be liquefied with heat for loading or unloading</a:t>
            </a:r>
          </a:p>
        </p:txBody>
      </p:sp>
      <p:sp>
        <p:nvSpPr>
          <p:cNvPr id="4" name="Slide Number Placeholder 3"/>
          <p:cNvSpPr>
            <a:spLocks noGrp="1"/>
          </p:cNvSpPr>
          <p:nvPr>
            <p:ph type="sldNum" sz="quarter" idx="12"/>
          </p:nvPr>
        </p:nvSpPr>
        <p:spPr/>
        <p:txBody>
          <a:bodyPr/>
          <a:lstStyle/>
          <a:p>
            <a:fld id="{17FBE5AA-9EF5-43AA-9768-6F52FAFCFDFA}" type="slidenum">
              <a:rPr lang="en-US" smtClean="0"/>
              <a:t>35</a:t>
            </a:fld>
            <a:endParaRPr lang="en-US" dirty="0"/>
          </a:p>
        </p:txBody>
      </p:sp>
      <p:pic>
        <p:nvPicPr>
          <p:cNvPr id="6" name="Picture 5" title="Side view of a Low-Pressure Tank Ca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8826" y="1258981"/>
            <a:ext cx="7486650" cy="3371850"/>
          </a:xfrm>
          <a:prstGeom prst="rect">
            <a:avLst/>
          </a:prstGeom>
        </p:spPr>
      </p:pic>
    </p:spTree>
    <p:extLst>
      <p:ext uri="{BB962C8B-B14F-4D97-AF65-F5344CB8AC3E}">
        <p14:creationId xmlns:p14="http://schemas.microsoft.com/office/powerpoint/2010/main" val="2589737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Tank Car</a:t>
            </a:r>
          </a:p>
        </p:txBody>
      </p:sp>
      <p:sp>
        <p:nvSpPr>
          <p:cNvPr id="3" name="Content Placeholder 2"/>
          <p:cNvSpPr>
            <a:spLocks noGrp="1"/>
          </p:cNvSpPr>
          <p:nvPr>
            <p:ph idx="1"/>
          </p:nvPr>
        </p:nvSpPr>
        <p:spPr/>
        <p:txBody>
          <a:bodyPr/>
          <a:lstStyle/>
          <a:p>
            <a:pPr lvl="1"/>
            <a:r>
              <a:rPr lang="en-US" dirty="0"/>
              <a:t>Large, round protective housing on top contains all valves</a:t>
            </a:r>
          </a:p>
          <a:p>
            <a:pPr lvl="1"/>
            <a:r>
              <a:rPr lang="en-US" dirty="0"/>
              <a:t>May carry liquefied compressed gases</a:t>
            </a:r>
          </a:p>
          <a:p>
            <a:pPr lvl="2"/>
            <a:r>
              <a:rPr lang="en-US" dirty="0" smtClean="0"/>
              <a:t>Poisons</a:t>
            </a:r>
          </a:p>
          <a:p>
            <a:pPr lvl="2"/>
            <a:r>
              <a:rPr lang="en-US" dirty="0" smtClean="0"/>
              <a:t>Oxidizers</a:t>
            </a:r>
          </a:p>
          <a:p>
            <a:pPr lvl="2"/>
            <a:r>
              <a:rPr lang="en-US" dirty="0" smtClean="0"/>
              <a:t>Asphyxiants</a:t>
            </a:r>
          </a:p>
          <a:p>
            <a:pPr lvl="2"/>
            <a:r>
              <a:rPr lang="en-US" dirty="0" smtClean="0"/>
              <a:t>Other </a:t>
            </a:r>
            <a:r>
              <a:rPr lang="en-US" dirty="0"/>
              <a:t>combinations</a:t>
            </a:r>
          </a:p>
          <a:p>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36</a:t>
            </a:fld>
            <a:endParaRPr lang="en-US" dirty="0"/>
          </a:p>
        </p:txBody>
      </p:sp>
    </p:spTree>
    <p:extLst>
      <p:ext uri="{BB962C8B-B14F-4D97-AF65-F5344CB8AC3E}">
        <p14:creationId xmlns:p14="http://schemas.microsoft.com/office/powerpoint/2010/main" val="1089651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Tank </a:t>
            </a:r>
            <a:r>
              <a:rPr lang="en-US" dirty="0" smtClean="0"/>
              <a:t>Car </a:t>
            </a:r>
            <a:endParaRPr lang="en-US" dirty="0"/>
          </a:p>
        </p:txBody>
      </p:sp>
      <p:sp>
        <p:nvSpPr>
          <p:cNvPr id="3" name="Content Placeholder 2"/>
          <p:cNvSpPr>
            <a:spLocks noGrp="1"/>
          </p:cNvSpPr>
          <p:nvPr>
            <p:ph idx="1"/>
          </p:nvPr>
        </p:nvSpPr>
        <p:spPr>
          <a:xfrm>
            <a:off x="628650" y="4684879"/>
            <a:ext cx="7886700" cy="1700046"/>
          </a:xfrm>
        </p:spPr>
        <p:txBody>
          <a:bodyPr>
            <a:normAutofit fontScale="77500" lnSpcReduction="20000"/>
          </a:bodyPr>
          <a:lstStyle/>
          <a:p>
            <a:pPr lvl="1"/>
            <a:r>
              <a:rPr lang="en-US" dirty="0"/>
              <a:t>Insulated or non insulated</a:t>
            </a:r>
          </a:p>
          <a:p>
            <a:pPr lvl="1"/>
            <a:r>
              <a:rPr lang="en-US" dirty="0"/>
              <a:t>May have thermal protection coating sprayed on exterior</a:t>
            </a:r>
          </a:p>
          <a:p>
            <a:pPr lvl="1"/>
            <a:r>
              <a:rPr lang="en-US" dirty="0"/>
              <a:t>May experience </a:t>
            </a:r>
            <a:r>
              <a:rPr lang="en-US" dirty="0" smtClean="0"/>
              <a:t>BLEVE </a:t>
            </a:r>
            <a:r>
              <a:rPr lang="en-US" dirty="0"/>
              <a:t>if involved in </a:t>
            </a:r>
            <a:r>
              <a:rPr lang="en-US" dirty="0" smtClean="0"/>
              <a:t>fire</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37</a:t>
            </a:fld>
            <a:endParaRPr lang="en-US" dirty="0"/>
          </a:p>
        </p:txBody>
      </p:sp>
      <p:pic>
        <p:nvPicPr>
          <p:cNvPr id="6" name="Picture 5" title="Side view of a Pressure Tank Ca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1261782"/>
            <a:ext cx="6553200" cy="3581400"/>
          </a:xfrm>
          <a:prstGeom prst="rect">
            <a:avLst/>
          </a:prstGeom>
        </p:spPr>
      </p:pic>
    </p:spTree>
    <p:extLst>
      <p:ext uri="{BB962C8B-B14F-4D97-AF65-F5344CB8AC3E}">
        <p14:creationId xmlns:p14="http://schemas.microsoft.com/office/powerpoint/2010/main" val="2145225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Cryogenic Tank Car</a:t>
            </a:r>
          </a:p>
        </p:txBody>
      </p:sp>
      <p:sp>
        <p:nvSpPr>
          <p:cNvPr id="3" name="Content Placeholder 2"/>
          <p:cNvSpPr>
            <a:spLocks noGrp="1"/>
          </p:cNvSpPr>
          <p:nvPr>
            <p:ph idx="1"/>
          </p:nvPr>
        </p:nvSpPr>
        <p:spPr>
          <a:xfrm>
            <a:off x="628650" y="4010526"/>
            <a:ext cx="8181975" cy="2739524"/>
          </a:xfrm>
        </p:spPr>
        <p:txBody>
          <a:bodyPr>
            <a:normAutofit fontScale="70000" lnSpcReduction="20000"/>
          </a:bodyPr>
          <a:lstStyle/>
          <a:p>
            <a:pPr lvl="1"/>
            <a:r>
              <a:rPr lang="en-US" dirty="0"/>
              <a:t>Tank within a tank</a:t>
            </a:r>
          </a:p>
          <a:p>
            <a:pPr lvl="1"/>
            <a:r>
              <a:rPr lang="en-US" dirty="0"/>
              <a:t>Loading and unloading fittings underneath at the center or end of car</a:t>
            </a:r>
          </a:p>
          <a:p>
            <a:pPr lvl="1"/>
            <a:r>
              <a:rPr lang="en-US" dirty="0" smtClean="0"/>
              <a:t>Common products shipped</a:t>
            </a:r>
            <a:endParaRPr lang="en-US" dirty="0"/>
          </a:p>
          <a:p>
            <a:pPr lvl="2"/>
            <a:r>
              <a:rPr lang="en-US" dirty="0"/>
              <a:t>Nitrogen</a:t>
            </a:r>
          </a:p>
          <a:p>
            <a:pPr lvl="2"/>
            <a:r>
              <a:rPr lang="en-US" dirty="0"/>
              <a:t>Oxygen</a:t>
            </a:r>
          </a:p>
          <a:p>
            <a:pPr lvl="2"/>
            <a:r>
              <a:rPr lang="en-US" dirty="0"/>
              <a:t>Carbon </a:t>
            </a:r>
            <a:r>
              <a:rPr lang="en-US" dirty="0" smtClean="0"/>
              <a:t>monoxide</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38</a:t>
            </a:fld>
            <a:endParaRPr lang="en-US" dirty="0"/>
          </a:p>
        </p:txBody>
      </p:sp>
      <p:pic>
        <p:nvPicPr>
          <p:cNvPr id="6" name="Picture 5" title="Side view of a Cryogenic Tank Ca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508" y="1206481"/>
            <a:ext cx="7458075" cy="2809875"/>
          </a:xfrm>
          <a:prstGeom prst="rect">
            <a:avLst/>
          </a:prstGeom>
        </p:spPr>
      </p:pic>
    </p:spTree>
    <p:extLst>
      <p:ext uri="{BB962C8B-B14F-4D97-AF65-F5344CB8AC3E}">
        <p14:creationId xmlns:p14="http://schemas.microsoft.com/office/powerpoint/2010/main" val="1646122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Intermodal (IM) Containers</a:t>
            </a:r>
            <a:endParaRPr lang="en-US" dirty="0"/>
          </a:p>
        </p:txBody>
      </p:sp>
      <p:sp>
        <p:nvSpPr>
          <p:cNvPr id="3" name="Content Placeholder 2"/>
          <p:cNvSpPr>
            <a:spLocks noGrp="1"/>
          </p:cNvSpPr>
          <p:nvPr>
            <p:ph idx="1"/>
          </p:nvPr>
        </p:nvSpPr>
        <p:spPr/>
        <p:txBody>
          <a:bodyPr>
            <a:normAutofit/>
          </a:bodyPr>
          <a:lstStyle/>
          <a:p>
            <a:pPr lvl="1"/>
            <a:r>
              <a:rPr lang="en-US" dirty="0"/>
              <a:t>Highway to Rail to Water</a:t>
            </a:r>
          </a:p>
          <a:p>
            <a:pPr lvl="1"/>
            <a:r>
              <a:rPr lang="en-US" dirty="0"/>
              <a:t>Carry any type of material</a:t>
            </a:r>
          </a:p>
          <a:p>
            <a:pPr lvl="1"/>
            <a:r>
              <a:rPr lang="en-US" dirty="0"/>
              <a:t>Often affixed to railcars</a:t>
            </a:r>
          </a:p>
          <a:p>
            <a:pPr lvl="1"/>
            <a:r>
              <a:rPr lang="en-US" dirty="0"/>
              <a:t>May be:</a:t>
            </a:r>
          </a:p>
          <a:p>
            <a:pPr lvl="2"/>
            <a:r>
              <a:rPr lang="en-US" dirty="0"/>
              <a:t>Trailers</a:t>
            </a:r>
          </a:p>
          <a:p>
            <a:pPr lvl="2"/>
            <a:r>
              <a:rPr lang="en-US" dirty="0"/>
              <a:t>Box like containers</a:t>
            </a:r>
          </a:p>
          <a:p>
            <a:pPr lvl="2"/>
            <a:r>
              <a:rPr lang="en-US" dirty="0"/>
              <a:t>Tank supported by </a:t>
            </a:r>
            <a:r>
              <a:rPr lang="en-US" dirty="0" smtClean="0"/>
              <a:t>frame</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39</a:t>
            </a:fld>
            <a:endParaRPr lang="en-US" dirty="0"/>
          </a:p>
        </p:txBody>
      </p:sp>
    </p:spTree>
    <p:extLst>
      <p:ext uri="{BB962C8B-B14F-4D97-AF65-F5344CB8AC3E}">
        <p14:creationId xmlns:p14="http://schemas.microsoft.com/office/powerpoint/2010/main" val="275223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and Identification Clues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Occupancy/Location</a:t>
            </a:r>
          </a:p>
          <a:p>
            <a:pPr marL="514350" indent="-514350">
              <a:buAutoNum type="arabicPeriod" startAt="2"/>
            </a:pPr>
            <a:r>
              <a:rPr lang="en-US" dirty="0" smtClean="0"/>
              <a:t>Container/Vehicle Shapes</a:t>
            </a:r>
          </a:p>
          <a:p>
            <a:pPr marL="514350" indent="-514350">
              <a:buAutoNum type="arabicPeriod" startAt="2"/>
            </a:pPr>
            <a:r>
              <a:rPr lang="en-US" dirty="0" smtClean="0"/>
              <a:t>Placards, Labels, and Markings</a:t>
            </a:r>
          </a:p>
          <a:p>
            <a:pPr marL="514350" indent="-514350">
              <a:buAutoNum type="arabicPeriod" startAt="2"/>
            </a:pPr>
            <a:r>
              <a:rPr lang="en-US" dirty="0" smtClean="0"/>
              <a:t>Non-Transportation Markings and Colors</a:t>
            </a:r>
          </a:p>
          <a:p>
            <a:pPr marL="514350" indent="-514350">
              <a:buAutoNum type="arabicPeriod" startAt="2"/>
            </a:pPr>
            <a:r>
              <a:rPr lang="en-US" dirty="0" smtClean="0"/>
              <a:t>Written resources, Safety Data Sheets</a:t>
            </a:r>
          </a:p>
          <a:p>
            <a:pPr marL="514350" indent="-514350">
              <a:buAutoNum type="arabicPeriod" startAt="2"/>
            </a:pPr>
            <a:r>
              <a:rPr lang="en-US" dirty="0" smtClean="0"/>
              <a:t>Senses </a:t>
            </a:r>
            <a:endParaRPr lang="en-US" dirty="0"/>
          </a:p>
        </p:txBody>
      </p:sp>
      <p:sp>
        <p:nvSpPr>
          <p:cNvPr id="7" name="Slide Number Placeholder 6"/>
          <p:cNvSpPr>
            <a:spLocks noGrp="1"/>
          </p:cNvSpPr>
          <p:nvPr>
            <p:ph type="sldNum" sz="quarter" idx="12"/>
          </p:nvPr>
        </p:nvSpPr>
        <p:spPr/>
        <p:txBody>
          <a:bodyPr/>
          <a:lstStyle/>
          <a:p>
            <a:fld id="{17FBE5AA-9EF5-43AA-9768-6F52FAFCFDFA}" type="slidenum">
              <a:rPr lang="en-US" smtClean="0"/>
              <a:t>4</a:t>
            </a:fld>
            <a:endParaRPr lang="en-US" dirty="0"/>
          </a:p>
        </p:txBody>
      </p:sp>
    </p:spTree>
    <p:extLst>
      <p:ext uri="{BB962C8B-B14F-4D97-AF65-F5344CB8AC3E}">
        <p14:creationId xmlns:p14="http://schemas.microsoft.com/office/powerpoint/2010/main" val="2383902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Intermodal (IM) </a:t>
            </a:r>
            <a:r>
              <a:rPr lang="en-US" dirty="0" smtClean="0"/>
              <a:t>Containers </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40</a:t>
            </a:fld>
            <a:endParaRPr lang="en-US" dirty="0"/>
          </a:p>
        </p:txBody>
      </p:sp>
      <p:pic>
        <p:nvPicPr>
          <p:cNvPr id="16" name="Picture 15" title="Intermodal (IM) Containe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7222" y="1414743"/>
            <a:ext cx="6838950" cy="4781550"/>
          </a:xfrm>
          <a:prstGeom prst="rect">
            <a:avLst/>
          </a:prstGeom>
        </p:spPr>
      </p:pic>
    </p:spTree>
    <p:extLst>
      <p:ext uri="{BB962C8B-B14F-4D97-AF65-F5344CB8AC3E}">
        <p14:creationId xmlns:p14="http://schemas.microsoft.com/office/powerpoint/2010/main" val="4186273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Transportation</a:t>
            </a:r>
          </a:p>
        </p:txBody>
      </p:sp>
      <p:sp>
        <p:nvSpPr>
          <p:cNvPr id="3" name="Content Placeholder 2"/>
          <p:cNvSpPr>
            <a:spLocks noGrp="1"/>
          </p:cNvSpPr>
          <p:nvPr>
            <p:ph idx="1"/>
          </p:nvPr>
        </p:nvSpPr>
        <p:spPr>
          <a:xfrm>
            <a:off x="0" y="1854186"/>
            <a:ext cx="3506622" cy="4140201"/>
          </a:xfrm>
        </p:spPr>
        <p:txBody>
          <a:bodyPr/>
          <a:lstStyle/>
          <a:p>
            <a:pPr lvl="1">
              <a:spcBef>
                <a:spcPts val="1200"/>
              </a:spcBef>
            </a:pPr>
            <a:r>
              <a:rPr lang="en-US" dirty="0"/>
              <a:t>Ships and barges</a:t>
            </a:r>
          </a:p>
          <a:p>
            <a:pPr lvl="1">
              <a:spcBef>
                <a:spcPts val="1200"/>
              </a:spcBef>
            </a:pPr>
            <a:r>
              <a:rPr lang="en-US" dirty="0"/>
              <a:t>Large quantities of product</a:t>
            </a:r>
          </a:p>
          <a:p>
            <a:pPr lvl="1">
              <a:spcBef>
                <a:spcPts val="1200"/>
              </a:spcBef>
            </a:pPr>
            <a:r>
              <a:rPr lang="en-US" dirty="0"/>
              <a:t>Large problems during an </a:t>
            </a:r>
            <a:r>
              <a:rPr lang="en-US" dirty="0" smtClean="0"/>
              <a:t>incident</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41</a:t>
            </a:fld>
            <a:endParaRPr lang="en-US" dirty="0"/>
          </a:p>
        </p:txBody>
      </p:sp>
      <p:pic>
        <p:nvPicPr>
          <p:cNvPr id="6" name="Picture 5" title="Sinking cargo ship"/>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60626" y="2800742"/>
            <a:ext cx="5200650" cy="2676525"/>
          </a:xfrm>
          <a:prstGeom prst="rect">
            <a:avLst/>
          </a:prstGeom>
        </p:spPr>
      </p:pic>
    </p:spTree>
    <p:extLst>
      <p:ext uri="{BB962C8B-B14F-4D97-AF65-F5344CB8AC3E}">
        <p14:creationId xmlns:p14="http://schemas.microsoft.com/office/powerpoint/2010/main" val="3060431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 Port</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42</a:t>
            </a:fld>
            <a:endParaRPr lang="en-US" dirty="0"/>
          </a:p>
        </p:txBody>
      </p:sp>
      <p:pic>
        <p:nvPicPr>
          <p:cNvPr id="5" name="Content Placeholder 4" title="Container ship docked at a River Por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56494" y="1825625"/>
            <a:ext cx="7431012" cy="4351338"/>
          </a:xfrm>
        </p:spPr>
      </p:pic>
    </p:spTree>
    <p:extLst>
      <p:ext uri="{BB962C8B-B14F-4D97-AF65-F5344CB8AC3E}">
        <p14:creationId xmlns:p14="http://schemas.microsoft.com/office/powerpoint/2010/main" val="2443286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Tanker Ship</a:t>
            </a:r>
          </a:p>
        </p:txBody>
      </p:sp>
      <p:sp>
        <p:nvSpPr>
          <p:cNvPr id="4" name="Slide Number Placeholder 3"/>
          <p:cNvSpPr>
            <a:spLocks noGrp="1"/>
          </p:cNvSpPr>
          <p:nvPr>
            <p:ph type="sldNum" sz="quarter" idx="12"/>
          </p:nvPr>
        </p:nvSpPr>
        <p:spPr/>
        <p:txBody>
          <a:bodyPr/>
          <a:lstStyle/>
          <a:p>
            <a:fld id="{17FBE5AA-9EF5-43AA-9768-6F52FAFCFDFA}" type="slidenum">
              <a:rPr lang="en-US" smtClean="0"/>
              <a:t>43</a:t>
            </a:fld>
            <a:endParaRPr lang="en-US" dirty="0"/>
          </a:p>
        </p:txBody>
      </p:sp>
      <p:pic>
        <p:nvPicPr>
          <p:cNvPr id="5" name="Content Placeholder 4" title="Rear view of a Tanker Ship"/>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47587" y="1825625"/>
            <a:ext cx="5848825" cy="4351338"/>
          </a:xfrm>
        </p:spPr>
      </p:pic>
    </p:spTree>
    <p:extLst>
      <p:ext uri="{BB962C8B-B14F-4D97-AF65-F5344CB8AC3E}">
        <p14:creationId xmlns:p14="http://schemas.microsoft.com/office/powerpoint/2010/main" val="1254742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Tanker Ship </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44</a:t>
            </a:fld>
            <a:endParaRPr lang="en-US" dirty="0"/>
          </a:p>
        </p:txBody>
      </p:sp>
      <p:pic>
        <p:nvPicPr>
          <p:cNvPr id="5" name="Content Placeholder 4" title="Front and side view of a Tanker Ship"/>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43101" y="1825625"/>
            <a:ext cx="7257797" cy="4351338"/>
          </a:xfrm>
        </p:spPr>
      </p:pic>
    </p:spTree>
    <p:extLst>
      <p:ext uri="{BB962C8B-B14F-4D97-AF65-F5344CB8AC3E}">
        <p14:creationId xmlns:p14="http://schemas.microsoft.com/office/powerpoint/2010/main" val="55279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Coastal </a:t>
            </a:r>
            <a:r>
              <a:rPr lang="en-US" dirty="0" smtClean="0"/>
              <a:t>Trading Vessel </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45</a:t>
            </a:fld>
            <a:endParaRPr lang="en-US" dirty="0"/>
          </a:p>
        </p:txBody>
      </p:sp>
      <p:pic>
        <p:nvPicPr>
          <p:cNvPr id="6" name="Content Placeholder 5" title="Side view of a Coastal Trading Vessel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21725" y="1825625"/>
            <a:ext cx="7700549" cy="4351338"/>
          </a:xfrm>
        </p:spPr>
      </p:pic>
    </p:spTree>
    <p:extLst>
      <p:ext uri="{BB962C8B-B14F-4D97-AF65-F5344CB8AC3E}">
        <p14:creationId xmlns:p14="http://schemas.microsoft.com/office/powerpoint/2010/main" val="2255131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Refrigerator “Reefer” Ship</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46</a:t>
            </a:fld>
            <a:endParaRPr lang="en-US" dirty="0"/>
          </a:p>
        </p:txBody>
      </p:sp>
      <p:pic>
        <p:nvPicPr>
          <p:cNvPr id="6" name="Content Placeholder 5" title="Rear and side view of a Refrigerator “Reefer” Ship"/>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07666" y="1825625"/>
            <a:ext cx="6928668" cy="4351338"/>
          </a:xfrm>
        </p:spPr>
      </p:pic>
    </p:spTree>
    <p:extLst>
      <p:ext uri="{BB962C8B-B14F-4D97-AF65-F5344CB8AC3E}">
        <p14:creationId xmlns:p14="http://schemas.microsoft.com/office/powerpoint/2010/main" val="370926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Lift Ships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47</a:t>
            </a:fld>
            <a:endParaRPr lang="en-US" dirty="0"/>
          </a:p>
        </p:txBody>
      </p:sp>
      <p:pic>
        <p:nvPicPr>
          <p:cNvPr id="7" name="Content Placeholder 6" title="Heavy Lift Ship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70045" y="1825625"/>
            <a:ext cx="6803910" cy="4351338"/>
          </a:xfrm>
        </p:spPr>
      </p:pic>
    </p:spTree>
    <p:extLst>
      <p:ext uri="{BB962C8B-B14F-4D97-AF65-F5344CB8AC3E}">
        <p14:creationId xmlns:p14="http://schemas.microsoft.com/office/powerpoint/2010/main" val="3319556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Cruise Ship</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48</a:t>
            </a:fld>
            <a:endParaRPr lang="en-US" dirty="0"/>
          </a:p>
        </p:txBody>
      </p:sp>
      <p:pic>
        <p:nvPicPr>
          <p:cNvPr id="6" name="Content Placeholder 5" title="Side view of a Cruise Ship"/>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1938338"/>
            <a:ext cx="7886700" cy="4125912"/>
          </a:xfrm>
        </p:spPr>
      </p:pic>
    </p:spTree>
    <p:extLst>
      <p:ext uri="{BB962C8B-B14F-4D97-AF65-F5344CB8AC3E}">
        <p14:creationId xmlns:p14="http://schemas.microsoft.com/office/powerpoint/2010/main" val="4213857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Livestock </a:t>
            </a:r>
            <a:r>
              <a:rPr lang="en-US" dirty="0" smtClean="0"/>
              <a:t>Vessel </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49</a:t>
            </a:fld>
            <a:endParaRPr lang="en-US" dirty="0"/>
          </a:p>
        </p:txBody>
      </p:sp>
      <p:pic>
        <p:nvPicPr>
          <p:cNvPr id="6" name="Content Placeholder 5" title="Front and side view of a Livestock Vessel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54405" y="1825625"/>
            <a:ext cx="6435189" cy="4351338"/>
          </a:xfrm>
        </p:spPr>
      </p:pic>
    </p:spTree>
    <p:extLst>
      <p:ext uri="{BB962C8B-B14F-4D97-AF65-F5344CB8AC3E}">
        <p14:creationId xmlns:p14="http://schemas.microsoft.com/office/powerpoint/2010/main" val="282156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 1: Occupancy/Location</a:t>
            </a:r>
          </a:p>
        </p:txBody>
      </p:sp>
      <p:sp>
        <p:nvSpPr>
          <p:cNvPr id="3" name="Content Placeholder 2"/>
          <p:cNvSpPr>
            <a:spLocks noGrp="1"/>
          </p:cNvSpPr>
          <p:nvPr>
            <p:ph idx="1"/>
          </p:nvPr>
        </p:nvSpPr>
        <p:spPr/>
        <p:txBody>
          <a:bodyPr>
            <a:normAutofit/>
          </a:bodyPr>
          <a:lstStyle/>
          <a:p>
            <a:r>
              <a:rPr lang="en-US" dirty="0" smtClean="0"/>
              <a:t>Type of occupancy at the incident scene</a:t>
            </a:r>
          </a:p>
          <a:p>
            <a:pPr lvl="1"/>
            <a:r>
              <a:rPr lang="en-US" dirty="0" smtClean="0"/>
              <a:t>Shipboard</a:t>
            </a:r>
          </a:p>
          <a:p>
            <a:pPr lvl="1"/>
            <a:r>
              <a:rPr lang="en-US" dirty="0" smtClean="0"/>
              <a:t>Dockside</a:t>
            </a:r>
            <a:endParaRPr lang="en-US" dirty="0"/>
          </a:p>
          <a:p>
            <a:pPr lvl="1"/>
            <a:r>
              <a:rPr lang="en-US" dirty="0"/>
              <a:t>Warehouse</a:t>
            </a:r>
          </a:p>
          <a:p>
            <a:pPr lvl="1"/>
            <a:r>
              <a:rPr lang="en-US" dirty="0"/>
              <a:t>Vehicle Type</a:t>
            </a:r>
          </a:p>
          <a:p>
            <a:pPr lvl="1"/>
            <a:r>
              <a:rPr lang="en-US" dirty="0"/>
              <a:t>Type of </a:t>
            </a:r>
            <a:r>
              <a:rPr lang="en-US" dirty="0" smtClean="0"/>
              <a:t>Industry</a:t>
            </a:r>
          </a:p>
        </p:txBody>
      </p:sp>
      <p:sp>
        <p:nvSpPr>
          <p:cNvPr id="5" name="Slide Number Placeholder 4"/>
          <p:cNvSpPr>
            <a:spLocks noGrp="1"/>
          </p:cNvSpPr>
          <p:nvPr>
            <p:ph type="sldNum" sz="quarter" idx="12"/>
          </p:nvPr>
        </p:nvSpPr>
        <p:spPr/>
        <p:txBody>
          <a:bodyPr/>
          <a:lstStyle/>
          <a:p>
            <a:fld id="{17FBE5AA-9EF5-43AA-9768-6F52FAFCFDFA}" type="slidenum">
              <a:rPr lang="en-US" smtClean="0"/>
              <a:t>5</a:t>
            </a:fld>
            <a:endParaRPr lang="en-US" dirty="0"/>
          </a:p>
        </p:txBody>
      </p:sp>
    </p:spTree>
    <p:extLst>
      <p:ext uri="{BB962C8B-B14F-4D97-AF65-F5344CB8AC3E}">
        <p14:creationId xmlns:p14="http://schemas.microsoft.com/office/powerpoint/2010/main" val="498076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a:t>
            </a:r>
            <a:r>
              <a:rPr lang="en-US" dirty="0"/>
              <a:t>Transportation</a:t>
            </a:r>
          </a:p>
        </p:txBody>
      </p:sp>
      <p:sp>
        <p:nvSpPr>
          <p:cNvPr id="5" name="Content Placeholder 4"/>
          <p:cNvSpPr>
            <a:spLocks noGrp="1"/>
          </p:cNvSpPr>
          <p:nvPr>
            <p:ph idx="1"/>
          </p:nvPr>
        </p:nvSpPr>
        <p:spPr/>
        <p:txBody>
          <a:bodyPr>
            <a:normAutofit lnSpcReduction="10000"/>
          </a:bodyPr>
          <a:lstStyle/>
          <a:p>
            <a:pPr lvl="1"/>
            <a:r>
              <a:rPr lang="en-US" dirty="0" smtClean="0"/>
              <a:t>Hazmats transported in </a:t>
            </a:r>
            <a:r>
              <a:rPr lang="en-US" dirty="0"/>
              <a:t>dedicated cargo planes or </a:t>
            </a:r>
            <a:r>
              <a:rPr lang="en-US" dirty="0" smtClean="0"/>
              <a:t>passenger planes</a:t>
            </a:r>
            <a:endParaRPr lang="en-US" dirty="0"/>
          </a:p>
          <a:p>
            <a:pPr lvl="1"/>
            <a:r>
              <a:rPr lang="en-US" dirty="0"/>
              <a:t>Heavily regulated</a:t>
            </a:r>
          </a:p>
          <a:p>
            <a:pPr lvl="1"/>
            <a:r>
              <a:rPr lang="en-US" dirty="0"/>
              <a:t>Quantities limited by type of aircraft and chemical</a:t>
            </a:r>
          </a:p>
          <a:p>
            <a:pPr lvl="1"/>
            <a:r>
              <a:rPr lang="en-US" dirty="0"/>
              <a:t>Aircraft carries large amounts of fuel</a:t>
            </a:r>
          </a:p>
          <a:p>
            <a:pPr lvl="1"/>
            <a:r>
              <a:rPr lang="en-US" dirty="0"/>
              <a:t>Cargo aircraft uses containers called </a:t>
            </a:r>
            <a:r>
              <a:rPr lang="en-US" dirty="0" smtClean="0"/>
              <a:t>“Unit </a:t>
            </a:r>
            <a:r>
              <a:rPr lang="en-US" dirty="0"/>
              <a:t>L</a:t>
            </a:r>
            <a:r>
              <a:rPr lang="en-US" dirty="0" smtClean="0"/>
              <a:t>oad Device</a:t>
            </a:r>
            <a:r>
              <a:rPr lang="en-US" dirty="0"/>
              <a:t>” (ULD</a:t>
            </a:r>
            <a:r>
              <a:rPr lang="en-US" dirty="0" smtClean="0"/>
              <a:t>)</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50</a:t>
            </a:fld>
            <a:endParaRPr lang="en-US" dirty="0"/>
          </a:p>
        </p:txBody>
      </p:sp>
    </p:spTree>
    <p:extLst>
      <p:ext uri="{BB962C8B-B14F-4D97-AF65-F5344CB8AC3E}">
        <p14:creationId xmlns:p14="http://schemas.microsoft.com/office/powerpoint/2010/main" val="1792937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Plane</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51</a:t>
            </a:fld>
            <a:endParaRPr lang="en-US" dirty="0"/>
          </a:p>
        </p:txBody>
      </p:sp>
      <p:pic>
        <p:nvPicPr>
          <p:cNvPr id="6" name="Content Placeholder 5" title="Side view of a Cargo Plane with open cargo hatch"/>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16801" y="1825625"/>
            <a:ext cx="6510398" cy="4351338"/>
          </a:xfrm>
        </p:spPr>
      </p:pic>
    </p:spTree>
    <p:extLst>
      <p:ext uri="{BB962C8B-B14F-4D97-AF65-F5344CB8AC3E}">
        <p14:creationId xmlns:p14="http://schemas.microsoft.com/office/powerpoint/2010/main" val="1721197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Pipeline </a:t>
            </a:r>
            <a:r>
              <a:rPr lang="en-US" dirty="0"/>
              <a:t>Transportation</a:t>
            </a:r>
          </a:p>
        </p:txBody>
      </p:sp>
      <p:sp>
        <p:nvSpPr>
          <p:cNvPr id="5" name="Content Placeholder 4"/>
          <p:cNvSpPr>
            <a:spLocks noGrp="1"/>
          </p:cNvSpPr>
          <p:nvPr>
            <p:ph idx="1"/>
          </p:nvPr>
        </p:nvSpPr>
        <p:spPr>
          <a:xfrm>
            <a:off x="628650" y="1825625"/>
            <a:ext cx="3970646" cy="4140201"/>
          </a:xfrm>
        </p:spPr>
        <p:txBody>
          <a:bodyPr/>
          <a:lstStyle/>
          <a:p>
            <a:pPr lvl="1"/>
            <a:r>
              <a:rPr lang="en-US" dirty="0"/>
              <a:t>Below or above ground</a:t>
            </a:r>
          </a:p>
          <a:p>
            <a:pPr lvl="1"/>
            <a:r>
              <a:rPr lang="en-US" dirty="0"/>
              <a:t>Carries variety of products</a:t>
            </a:r>
          </a:p>
          <a:p>
            <a:pPr lvl="1"/>
            <a:r>
              <a:rPr lang="en-US" dirty="0"/>
              <a:t>Multiple products may be carried</a:t>
            </a:r>
          </a:p>
          <a:p>
            <a:pPr lvl="1"/>
            <a:r>
              <a:rPr lang="en-US" dirty="0"/>
              <a:t>High pressures</a:t>
            </a:r>
          </a:p>
        </p:txBody>
      </p:sp>
      <p:sp>
        <p:nvSpPr>
          <p:cNvPr id="4" name="Slide Number Placeholder 3"/>
          <p:cNvSpPr>
            <a:spLocks noGrp="1"/>
          </p:cNvSpPr>
          <p:nvPr>
            <p:ph type="sldNum" sz="quarter" idx="12"/>
          </p:nvPr>
        </p:nvSpPr>
        <p:spPr/>
        <p:txBody>
          <a:bodyPr/>
          <a:lstStyle/>
          <a:p>
            <a:fld id="{17FBE5AA-9EF5-43AA-9768-6F52FAFCFDFA}" type="slidenum">
              <a:rPr lang="en-US" smtClean="0"/>
              <a:t>52</a:t>
            </a:fld>
            <a:endParaRPr lang="en-US" dirty="0"/>
          </a:p>
        </p:txBody>
      </p:sp>
      <p:pic>
        <p:nvPicPr>
          <p:cNvPr id="6" name="Picture 5" title="Vertical yellow sign warning of a petroleum pipel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9408" y="1848971"/>
            <a:ext cx="3571875" cy="4343400"/>
          </a:xfrm>
          <a:prstGeom prst="rect">
            <a:avLst/>
          </a:prstGeom>
        </p:spPr>
      </p:pic>
    </p:spTree>
    <p:extLst>
      <p:ext uri="{BB962C8B-B14F-4D97-AF65-F5344CB8AC3E}">
        <p14:creationId xmlns:p14="http://schemas.microsoft.com/office/powerpoint/2010/main" val="3024236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Pipeline Markers</a:t>
            </a:r>
            <a:endParaRPr lang="en-US" dirty="0"/>
          </a:p>
        </p:txBody>
      </p:sp>
      <p:sp>
        <p:nvSpPr>
          <p:cNvPr id="3" name="Content Placeholder 2"/>
          <p:cNvSpPr>
            <a:spLocks noGrp="1"/>
          </p:cNvSpPr>
          <p:nvPr>
            <p:ph idx="1"/>
          </p:nvPr>
        </p:nvSpPr>
        <p:spPr>
          <a:xfrm>
            <a:off x="4471490" y="1708125"/>
            <a:ext cx="4339135" cy="4351338"/>
          </a:xfrm>
        </p:spPr>
        <p:txBody>
          <a:bodyPr/>
          <a:lstStyle/>
          <a:p>
            <a:pPr lvl="1">
              <a:spcAft>
                <a:spcPts val="1200"/>
              </a:spcAft>
            </a:pPr>
            <a:r>
              <a:rPr lang="en-US" dirty="0" smtClean="0"/>
              <a:t>Indicate where line crosses </a:t>
            </a:r>
            <a:r>
              <a:rPr lang="en-US" dirty="0"/>
              <a:t>or goes under water, roads, residential  areas, </a:t>
            </a:r>
            <a:r>
              <a:rPr lang="en-US" dirty="0" smtClean="0"/>
              <a:t>etc.</a:t>
            </a:r>
          </a:p>
          <a:p>
            <a:pPr lvl="1">
              <a:spcAft>
                <a:spcPts val="1200"/>
              </a:spcAft>
            </a:pPr>
            <a:r>
              <a:rPr lang="en-US" dirty="0" smtClean="0"/>
              <a:t>Pipeline rights </a:t>
            </a:r>
            <a:r>
              <a:rPr lang="en-US" dirty="0"/>
              <a:t>of </a:t>
            </a:r>
            <a:r>
              <a:rPr lang="en-US" dirty="0" smtClean="0"/>
              <a:t>way are </a:t>
            </a:r>
            <a:r>
              <a:rPr lang="en-US" dirty="0"/>
              <a:t>about </a:t>
            </a:r>
            <a:r>
              <a:rPr lang="en-US" dirty="0" smtClean="0"/>
              <a:t>50ft </a:t>
            </a:r>
            <a:r>
              <a:rPr lang="en-US" dirty="0"/>
              <a:t>wide</a:t>
            </a:r>
          </a:p>
          <a:p>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53</a:t>
            </a:fld>
            <a:endParaRPr lang="en-US" dirty="0"/>
          </a:p>
        </p:txBody>
      </p:sp>
      <p:pic>
        <p:nvPicPr>
          <p:cNvPr id="6" name="Picture 5" title="Circular yellow sign warning of a petroleum pipel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294" y="1957892"/>
            <a:ext cx="3981450" cy="3200400"/>
          </a:xfrm>
          <a:prstGeom prst="rect">
            <a:avLst/>
          </a:prstGeom>
        </p:spPr>
      </p:pic>
    </p:spTree>
    <p:extLst>
      <p:ext uri="{BB962C8B-B14F-4D97-AF65-F5344CB8AC3E}">
        <p14:creationId xmlns:p14="http://schemas.microsoft.com/office/powerpoint/2010/main" val="2169176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3.2</a:t>
            </a:r>
            <a:br>
              <a:rPr lang="en-US" dirty="0"/>
            </a:br>
            <a:r>
              <a:rPr lang="en-US" dirty="0"/>
              <a:t>Recognizing transportation containers</a:t>
            </a:r>
          </a:p>
        </p:txBody>
      </p:sp>
      <p:sp>
        <p:nvSpPr>
          <p:cNvPr id="4" name="Slide Number Placeholder 3"/>
          <p:cNvSpPr>
            <a:spLocks noGrp="1"/>
          </p:cNvSpPr>
          <p:nvPr>
            <p:ph type="sldNum" sz="quarter" idx="12"/>
          </p:nvPr>
        </p:nvSpPr>
        <p:spPr/>
        <p:txBody>
          <a:bodyPr/>
          <a:lstStyle/>
          <a:p>
            <a:fld id="{17FBE5AA-9EF5-43AA-9768-6F52FAFCFDFA}" type="slidenum">
              <a:rPr lang="en-US" smtClean="0"/>
              <a:t>54</a:t>
            </a:fld>
            <a:endParaRPr lang="en-US" dirty="0"/>
          </a:p>
        </p:txBody>
      </p:sp>
      <p:sp>
        <p:nvSpPr>
          <p:cNvPr id="6" name="Content Placeholder 2"/>
          <p:cNvSpPr>
            <a:spLocks noGrp="1"/>
          </p:cNvSpPr>
          <p:nvPr>
            <p:ph idx="1"/>
          </p:nvPr>
        </p:nvSpPr>
        <p:spPr>
          <a:xfrm>
            <a:off x="628650" y="1825625"/>
            <a:ext cx="7886700" cy="4140201"/>
          </a:xfrm>
        </p:spPr>
        <p:txBody>
          <a:bodyPr>
            <a:normAutofit fontScale="92500" lnSpcReduction="20000"/>
          </a:bodyPr>
          <a:lstStyle/>
          <a:p>
            <a:r>
              <a:rPr lang="en-US" dirty="0" smtClean="0"/>
              <a:t>Using </a:t>
            </a:r>
            <a:r>
              <a:rPr lang="en-US" dirty="0"/>
              <a:t>the ERG, view the following slides and identify:</a:t>
            </a:r>
          </a:p>
          <a:p>
            <a:pPr lvl="1"/>
            <a:r>
              <a:rPr lang="en-US" dirty="0" smtClean="0"/>
              <a:t>Location</a:t>
            </a:r>
          </a:p>
          <a:p>
            <a:pPr lvl="1"/>
            <a:r>
              <a:rPr lang="en-US" dirty="0" smtClean="0"/>
              <a:t>Type </a:t>
            </a:r>
            <a:r>
              <a:rPr lang="en-US" dirty="0"/>
              <a:t>of </a:t>
            </a:r>
            <a:r>
              <a:rPr lang="en-US" dirty="0" smtClean="0"/>
              <a:t>occupancy</a:t>
            </a:r>
          </a:p>
          <a:p>
            <a:pPr lvl="2"/>
            <a:r>
              <a:rPr lang="en-US" dirty="0" smtClean="0"/>
              <a:t>Property</a:t>
            </a:r>
          </a:p>
          <a:p>
            <a:pPr lvl="2"/>
            <a:r>
              <a:rPr lang="en-US" dirty="0" smtClean="0"/>
              <a:t>Life</a:t>
            </a:r>
            <a:endParaRPr lang="en-US" dirty="0"/>
          </a:p>
          <a:p>
            <a:pPr lvl="1"/>
            <a:r>
              <a:rPr lang="en-US" dirty="0"/>
              <a:t>Material</a:t>
            </a:r>
          </a:p>
          <a:p>
            <a:pPr lvl="1"/>
            <a:r>
              <a:rPr lang="en-US" dirty="0"/>
              <a:t>ERG </a:t>
            </a:r>
            <a:r>
              <a:rPr lang="en-US" dirty="0" smtClean="0"/>
              <a:t>page number</a:t>
            </a:r>
            <a:endParaRPr lang="en-US" dirty="0"/>
          </a:p>
          <a:p>
            <a:pPr lvl="1"/>
            <a:r>
              <a:rPr lang="en-US" dirty="0"/>
              <a:t>Other </a:t>
            </a:r>
            <a:r>
              <a:rPr lang="en-US" dirty="0" smtClean="0"/>
              <a:t>useful information</a:t>
            </a:r>
            <a:endParaRPr lang="en-US" dirty="0"/>
          </a:p>
        </p:txBody>
      </p:sp>
    </p:spTree>
    <p:extLst>
      <p:ext uri="{BB962C8B-B14F-4D97-AF65-F5344CB8AC3E}">
        <p14:creationId xmlns:p14="http://schemas.microsoft.com/office/powerpoint/2010/main" val="1739439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Activity 3.2: Example 1 Rearview of a container ship tipping ov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6664" y="2538581"/>
            <a:ext cx="4895850" cy="3695700"/>
          </a:xfrm>
          <a:prstGeom prst="rect">
            <a:avLst/>
          </a:prstGeom>
        </p:spPr>
      </p:pic>
      <p:sp>
        <p:nvSpPr>
          <p:cNvPr id="3" name="Title 2"/>
          <p:cNvSpPr>
            <a:spLocks noGrp="1"/>
          </p:cNvSpPr>
          <p:nvPr>
            <p:ph type="title"/>
          </p:nvPr>
        </p:nvSpPr>
        <p:spPr/>
        <p:txBody>
          <a:bodyPr/>
          <a:lstStyle/>
          <a:p>
            <a:r>
              <a:rPr lang="en-US" dirty="0"/>
              <a:t>Activity </a:t>
            </a:r>
            <a:r>
              <a:rPr lang="en-US" dirty="0" smtClean="0"/>
              <a:t>3.2: </a:t>
            </a:r>
            <a:r>
              <a:rPr lang="en-US" dirty="0"/>
              <a:t>Example </a:t>
            </a:r>
            <a:r>
              <a:rPr lang="en-US" dirty="0" smtClean="0"/>
              <a:t>1</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55</a:t>
            </a:fld>
            <a:endParaRPr lang="en-US"/>
          </a:p>
        </p:txBody>
      </p:sp>
      <p:pic>
        <p:nvPicPr>
          <p:cNvPr id="6" name="Picture 5" title="Activity 3.2: Example 1 Side view of a container ship tipping ove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1986" y="1322797"/>
            <a:ext cx="4867275" cy="3609975"/>
          </a:xfrm>
          <a:prstGeom prst="rect">
            <a:avLst/>
          </a:prstGeom>
        </p:spPr>
      </p:pic>
    </p:spTree>
    <p:extLst>
      <p:ext uri="{BB962C8B-B14F-4D97-AF65-F5344CB8AC3E}">
        <p14:creationId xmlns:p14="http://schemas.microsoft.com/office/powerpoint/2010/main" val="1878892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3.2: Example </a:t>
            </a:r>
            <a:r>
              <a:rPr lang="en-US" dirty="0" smtClean="0"/>
              <a:t>2</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56</a:t>
            </a:fld>
            <a:endParaRPr lang="en-US"/>
          </a:p>
        </p:txBody>
      </p:sp>
      <p:pic>
        <p:nvPicPr>
          <p:cNvPr id="5" name="Picture 4" title="Activity 3.2: Example 2 Tanker truck laying on its side in the middle of a roa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453" y="1234440"/>
            <a:ext cx="8132064" cy="5120640"/>
          </a:xfrm>
          <a:prstGeom prst="rect">
            <a:avLst/>
          </a:prstGeom>
        </p:spPr>
      </p:pic>
    </p:spTree>
    <p:extLst>
      <p:ext uri="{BB962C8B-B14F-4D97-AF65-F5344CB8AC3E}">
        <p14:creationId xmlns:p14="http://schemas.microsoft.com/office/powerpoint/2010/main" val="1718659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3.2: Example </a:t>
            </a:r>
            <a:r>
              <a:rPr lang="en-US" dirty="0" smtClean="0"/>
              <a:t>3</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57</a:t>
            </a:fld>
            <a:endParaRPr lang="en-US"/>
          </a:p>
        </p:txBody>
      </p:sp>
      <p:pic>
        <p:nvPicPr>
          <p:cNvPr id="5" name="Picture 4" title="Activity 3.2: Example 3 Smoke coming out of containers on a cargo ship"/>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50" y="1235000"/>
            <a:ext cx="8191500" cy="5162550"/>
          </a:xfrm>
          <a:prstGeom prst="rect">
            <a:avLst/>
          </a:prstGeom>
        </p:spPr>
      </p:pic>
    </p:spTree>
    <p:extLst>
      <p:ext uri="{BB962C8B-B14F-4D97-AF65-F5344CB8AC3E}">
        <p14:creationId xmlns:p14="http://schemas.microsoft.com/office/powerpoint/2010/main" val="3249338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3.2: Example </a:t>
            </a:r>
            <a:r>
              <a:rPr lang="en-US" dirty="0" smtClean="0"/>
              <a:t>4</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58</a:t>
            </a:fld>
            <a:endParaRPr lang="en-US"/>
          </a:p>
        </p:txBody>
      </p:sp>
      <p:pic>
        <p:nvPicPr>
          <p:cNvPr id="5" name="Picture 4" title="Activity 3.2: Example 4 Side view of a High-Pressure Tank ca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50016"/>
            <a:ext cx="9144000" cy="4338880"/>
          </a:xfrm>
          <a:prstGeom prst="rect">
            <a:avLst/>
          </a:prstGeom>
        </p:spPr>
      </p:pic>
    </p:spTree>
    <p:extLst>
      <p:ext uri="{BB962C8B-B14F-4D97-AF65-F5344CB8AC3E}">
        <p14:creationId xmlns:p14="http://schemas.microsoft.com/office/powerpoint/2010/main" val="2109874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3.2: Example </a:t>
            </a:r>
            <a:r>
              <a:rPr lang="en-US" dirty="0" smtClean="0"/>
              <a:t>5</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59</a:t>
            </a:fld>
            <a:endParaRPr lang="en-US"/>
          </a:p>
        </p:txBody>
      </p:sp>
      <p:pic>
        <p:nvPicPr>
          <p:cNvPr id="5" name="Picture 4" title="Activity 3.2: Example 5 Rear and side view of a Liquid Tank Trail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7084" y="1282794"/>
            <a:ext cx="8686800" cy="5153025"/>
          </a:xfrm>
          <a:prstGeom prst="rect">
            <a:avLst/>
          </a:prstGeom>
        </p:spPr>
      </p:pic>
    </p:spTree>
    <p:extLst>
      <p:ext uri="{BB962C8B-B14F-4D97-AF65-F5344CB8AC3E}">
        <p14:creationId xmlns:p14="http://schemas.microsoft.com/office/powerpoint/2010/main" val="223018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 1: </a:t>
            </a:r>
            <a:r>
              <a:rPr lang="en-US" dirty="0" smtClean="0"/>
              <a:t> Occupancy/Location</a:t>
            </a:r>
            <a:endParaRPr lang="en-US" dirty="0"/>
          </a:p>
        </p:txBody>
      </p:sp>
      <p:sp>
        <p:nvSpPr>
          <p:cNvPr id="3" name="Content Placeholder 2"/>
          <p:cNvSpPr>
            <a:spLocks noGrp="1"/>
          </p:cNvSpPr>
          <p:nvPr>
            <p:ph idx="1"/>
          </p:nvPr>
        </p:nvSpPr>
        <p:spPr/>
        <p:txBody>
          <a:bodyPr>
            <a:normAutofit/>
          </a:bodyPr>
          <a:lstStyle/>
          <a:p>
            <a:r>
              <a:rPr lang="en-US" dirty="0"/>
              <a:t>Knowledge of the specific geographic area or transportation </a:t>
            </a:r>
            <a:r>
              <a:rPr lang="en-US" dirty="0" smtClean="0"/>
              <a:t>corridor</a:t>
            </a:r>
            <a:endParaRPr lang="en-US" dirty="0"/>
          </a:p>
          <a:p>
            <a:pPr lvl="1"/>
            <a:r>
              <a:rPr lang="en-US" dirty="0" smtClean="0"/>
              <a:t>Port</a:t>
            </a:r>
          </a:p>
          <a:p>
            <a:pPr lvl="1"/>
            <a:r>
              <a:rPr lang="en-US" dirty="0" smtClean="0"/>
              <a:t>Off </a:t>
            </a:r>
            <a:r>
              <a:rPr lang="en-US" dirty="0"/>
              <a:t>shore </a:t>
            </a:r>
            <a:r>
              <a:rPr lang="en-US" dirty="0" smtClean="0"/>
              <a:t>facility</a:t>
            </a:r>
          </a:p>
          <a:p>
            <a:pPr lvl="1"/>
            <a:r>
              <a:rPr lang="en-US" dirty="0" smtClean="0"/>
              <a:t>Interstate highway</a:t>
            </a:r>
          </a:p>
          <a:p>
            <a:pPr lvl="1"/>
            <a:r>
              <a:rPr lang="en-US" dirty="0" smtClean="0"/>
              <a:t>Rail line</a:t>
            </a:r>
          </a:p>
          <a:p>
            <a:pPr lvl="1"/>
            <a:r>
              <a:rPr lang="en-US" dirty="0" smtClean="0"/>
              <a:t>Pipeline</a:t>
            </a:r>
            <a:endParaRPr lang="en-US" dirty="0"/>
          </a:p>
        </p:txBody>
      </p:sp>
      <p:sp>
        <p:nvSpPr>
          <p:cNvPr id="5" name="Slide Number Placeholder 4"/>
          <p:cNvSpPr>
            <a:spLocks noGrp="1"/>
          </p:cNvSpPr>
          <p:nvPr>
            <p:ph type="sldNum" sz="quarter" idx="12"/>
          </p:nvPr>
        </p:nvSpPr>
        <p:spPr/>
        <p:txBody>
          <a:bodyPr/>
          <a:lstStyle/>
          <a:p>
            <a:fld id="{17FBE5AA-9EF5-43AA-9768-6F52FAFCFDFA}" type="slidenum">
              <a:rPr lang="en-US" smtClean="0"/>
              <a:t>6</a:t>
            </a:fld>
            <a:endParaRPr lang="en-US" dirty="0"/>
          </a:p>
        </p:txBody>
      </p:sp>
    </p:spTree>
    <p:extLst>
      <p:ext uri="{BB962C8B-B14F-4D97-AF65-F5344CB8AC3E}">
        <p14:creationId xmlns:p14="http://schemas.microsoft.com/office/powerpoint/2010/main" val="4141466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3.2: Example </a:t>
            </a:r>
            <a:r>
              <a:rPr lang="en-US" dirty="0" smtClean="0"/>
              <a:t>6</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60</a:t>
            </a:fld>
            <a:endParaRPr lang="en-US"/>
          </a:p>
        </p:txBody>
      </p:sp>
      <p:pic>
        <p:nvPicPr>
          <p:cNvPr id="5" name="Picture 4" title="Activity 3.2: Example 6 Side view of a Tube Trail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870" y="1334116"/>
            <a:ext cx="8458200" cy="5114925"/>
          </a:xfrm>
          <a:prstGeom prst="rect">
            <a:avLst/>
          </a:prstGeom>
        </p:spPr>
      </p:pic>
    </p:spTree>
    <p:extLst>
      <p:ext uri="{BB962C8B-B14F-4D97-AF65-F5344CB8AC3E}">
        <p14:creationId xmlns:p14="http://schemas.microsoft.com/office/powerpoint/2010/main" val="1569418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3.2: Example </a:t>
            </a:r>
            <a:r>
              <a:rPr lang="en-US" dirty="0" smtClean="0"/>
              <a:t>7</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61</a:t>
            </a:fld>
            <a:endParaRPr lang="en-US"/>
          </a:p>
        </p:txBody>
      </p:sp>
      <p:pic>
        <p:nvPicPr>
          <p:cNvPr id="5" name="Picture 4" title="Activity 3.2: Example 7 Side view of a Liquid Natural Gas-carrying vesse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7175" y="1315627"/>
            <a:ext cx="8629650" cy="4829175"/>
          </a:xfrm>
          <a:prstGeom prst="rect">
            <a:avLst/>
          </a:prstGeom>
        </p:spPr>
      </p:pic>
    </p:spTree>
    <p:extLst>
      <p:ext uri="{BB962C8B-B14F-4D97-AF65-F5344CB8AC3E}">
        <p14:creationId xmlns:p14="http://schemas.microsoft.com/office/powerpoint/2010/main" val="3644284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Fixed-Site </a:t>
            </a:r>
            <a:r>
              <a:rPr lang="en-US" dirty="0"/>
              <a:t>Containers</a:t>
            </a:r>
          </a:p>
        </p:txBody>
      </p:sp>
      <p:sp>
        <p:nvSpPr>
          <p:cNvPr id="3" name="Content Placeholder 2"/>
          <p:cNvSpPr>
            <a:spLocks noGrp="1"/>
          </p:cNvSpPr>
          <p:nvPr>
            <p:ph idx="1"/>
          </p:nvPr>
        </p:nvSpPr>
        <p:spPr>
          <a:xfrm>
            <a:off x="628650" y="1825625"/>
            <a:ext cx="7886700" cy="4725300"/>
          </a:xfrm>
        </p:spPr>
        <p:txBody>
          <a:bodyPr>
            <a:normAutofit lnSpcReduction="10000"/>
          </a:bodyPr>
          <a:lstStyle/>
          <a:p>
            <a:pPr lvl="1"/>
            <a:r>
              <a:rPr lang="en-US" dirty="0"/>
              <a:t>Various </a:t>
            </a:r>
            <a:r>
              <a:rPr lang="en-US" dirty="0" smtClean="0"/>
              <a:t>different types </a:t>
            </a:r>
            <a:r>
              <a:rPr lang="en-US" dirty="0"/>
              <a:t>of </a:t>
            </a:r>
            <a:r>
              <a:rPr lang="en-US" dirty="0" smtClean="0"/>
              <a:t>containers</a:t>
            </a:r>
            <a:endParaRPr lang="en-US" dirty="0"/>
          </a:p>
          <a:p>
            <a:pPr lvl="1"/>
            <a:r>
              <a:rPr lang="en-US" dirty="0"/>
              <a:t>Potential for </a:t>
            </a:r>
            <a:r>
              <a:rPr lang="en-US" dirty="0" smtClean="0"/>
              <a:t>large </a:t>
            </a:r>
            <a:r>
              <a:rPr lang="en-US" dirty="0"/>
              <a:t>quantities</a:t>
            </a:r>
          </a:p>
          <a:p>
            <a:pPr lvl="1"/>
            <a:r>
              <a:rPr lang="en-US" dirty="0"/>
              <a:t>Can include transport </a:t>
            </a:r>
            <a:r>
              <a:rPr lang="en-US" dirty="0" smtClean="0"/>
              <a:t>containers</a:t>
            </a:r>
          </a:p>
          <a:p>
            <a:pPr lvl="1"/>
            <a:r>
              <a:rPr lang="en-US" dirty="0" smtClean="0"/>
              <a:t>Containers are classified by pressure</a:t>
            </a:r>
          </a:p>
          <a:p>
            <a:pPr lvl="2"/>
            <a:r>
              <a:rPr lang="en-US" dirty="0"/>
              <a:t>Atmospheric: 0 - 5 </a:t>
            </a:r>
            <a:r>
              <a:rPr lang="en-US" dirty="0" smtClean="0"/>
              <a:t>psi</a:t>
            </a:r>
          </a:p>
          <a:p>
            <a:pPr lvl="2"/>
            <a:r>
              <a:rPr lang="en-US" dirty="0" smtClean="0"/>
              <a:t>Low </a:t>
            </a:r>
            <a:r>
              <a:rPr lang="en-US" dirty="0"/>
              <a:t>pressure: 5 - 100 </a:t>
            </a:r>
            <a:r>
              <a:rPr lang="en-US" dirty="0" smtClean="0"/>
              <a:t>psi</a:t>
            </a:r>
          </a:p>
          <a:p>
            <a:pPr lvl="2"/>
            <a:r>
              <a:rPr lang="en-US" dirty="0" smtClean="0"/>
              <a:t>High </a:t>
            </a:r>
            <a:r>
              <a:rPr lang="en-US" dirty="0"/>
              <a:t>pressure: 100 - 3,000 </a:t>
            </a:r>
            <a:r>
              <a:rPr lang="en-US" dirty="0" smtClean="0"/>
              <a:t>psi</a:t>
            </a:r>
          </a:p>
          <a:p>
            <a:pPr lvl="2"/>
            <a:r>
              <a:rPr lang="en-US" dirty="0" smtClean="0"/>
              <a:t>Ultra </a:t>
            </a:r>
            <a:r>
              <a:rPr lang="en-US" dirty="0"/>
              <a:t>high-pressure: &gt; 3,000 </a:t>
            </a:r>
            <a:r>
              <a:rPr lang="en-US" dirty="0" smtClean="0"/>
              <a:t>psi</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62</a:t>
            </a:fld>
            <a:endParaRPr lang="en-US" dirty="0"/>
          </a:p>
        </p:txBody>
      </p:sp>
    </p:spTree>
    <p:extLst>
      <p:ext uri="{BB962C8B-B14F-4D97-AF65-F5344CB8AC3E}">
        <p14:creationId xmlns:p14="http://schemas.microsoft.com/office/powerpoint/2010/main" val="1112428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a:t>
            </a:r>
          </a:p>
        </p:txBody>
      </p:sp>
      <p:sp>
        <p:nvSpPr>
          <p:cNvPr id="3" name="Content Placeholder 2"/>
          <p:cNvSpPr>
            <a:spLocks noGrp="1"/>
          </p:cNvSpPr>
          <p:nvPr>
            <p:ph idx="1"/>
          </p:nvPr>
        </p:nvSpPr>
        <p:spPr>
          <a:xfrm>
            <a:off x="628650" y="2112228"/>
            <a:ext cx="7886700" cy="4465993"/>
          </a:xfrm>
        </p:spPr>
        <p:txBody>
          <a:bodyPr>
            <a:normAutofit fontScale="85000" lnSpcReduction="20000"/>
          </a:bodyPr>
          <a:lstStyle/>
          <a:p>
            <a:pPr lvl="1"/>
            <a:r>
              <a:rPr lang="en-US" dirty="0"/>
              <a:t>Contains liquids or solids</a:t>
            </a:r>
          </a:p>
          <a:p>
            <a:pPr lvl="1"/>
            <a:r>
              <a:rPr lang="en-US" dirty="0"/>
              <a:t>Size range </a:t>
            </a:r>
            <a:r>
              <a:rPr lang="en-US" dirty="0" smtClean="0"/>
              <a:t>and configurations </a:t>
            </a:r>
            <a:r>
              <a:rPr lang="en-US" dirty="0"/>
              <a:t>vary</a:t>
            </a:r>
          </a:p>
          <a:p>
            <a:pPr lvl="1"/>
            <a:r>
              <a:rPr lang="en-US" dirty="0" smtClean="0"/>
              <a:t>Multi-container </a:t>
            </a:r>
            <a:r>
              <a:rPr lang="en-US" dirty="0"/>
              <a:t>packages common</a:t>
            </a:r>
          </a:p>
          <a:p>
            <a:pPr lvl="1"/>
            <a:r>
              <a:rPr lang="en-US" dirty="0"/>
              <a:t>Above and below ground fuel storage </a:t>
            </a:r>
            <a:r>
              <a:rPr lang="en-US" dirty="0" smtClean="0"/>
              <a:t>tanks</a:t>
            </a:r>
          </a:p>
          <a:p>
            <a:pPr lvl="1"/>
            <a:r>
              <a:rPr lang="en-US" dirty="0" smtClean="0"/>
              <a:t>Types of packaging</a:t>
            </a:r>
          </a:p>
          <a:p>
            <a:pPr lvl="2"/>
            <a:r>
              <a:rPr lang="en-US" dirty="0"/>
              <a:t>Bags</a:t>
            </a:r>
          </a:p>
          <a:p>
            <a:pPr lvl="2"/>
            <a:r>
              <a:rPr lang="en-US" dirty="0"/>
              <a:t>Jars</a:t>
            </a:r>
          </a:p>
          <a:p>
            <a:pPr lvl="2"/>
            <a:r>
              <a:rPr lang="en-US" dirty="0"/>
              <a:t>Boxes</a:t>
            </a:r>
          </a:p>
          <a:p>
            <a:pPr lvl="2"/>
            <a:r>
              <a:rPr lang="en-US" dirty="0" smtClean="0"/>
              <a:t>Totes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63</a:t>
            </a:fld>
            <a:endParaRPr lang="en-US" dirty="0"/>
          </a:p>
        </p:txBody>
      </p:sp>
      <p:sp>
        <p:nvSpPr>
          <p:cNvPr id="5" name="Content Placeholder 2"/>
          <p:cNvSpPr txBox="1">
            <a:spLocks/>
          </p:cNvSpPr>
          <p:nvPr/>
        </p:nvSpPr>
        <p:spPr>
          <a:xfrm>
            <a:off x="2989713" y="3490652"/>
            <a:ext cx="5525637" cy="4140201"/>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600"/>
              </a:spcBef>
              <a:spcAft>
                <a:spcPts val="600"/>
              </a:spcAft>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3pPr>
            <a:lvl4pPr marL="17145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4pPr>
            <a:lvl5pPr marL="2171700" indent="-342900" algn="l" defTabSz="914400" rtl="0" eaLnBrk="1" latinLnBrk="0" hangingPunct="1">
              <a:lnSpc>
                <a:spcPct val="110000"/>
              </a:lnSpc>
              <a:spcBef>
                <a:spcPts val="600"/>
              </a:spcBef>
              <a:spcAft>
                <a:spcPts val="600"/>
              </a:spcAft>
              <a:buFont typeface="Calibri" panose="020F050202020403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2200" dirty="0" smtClean="0"/>
              <a:t>Cans</a:t>
            </a:r>
          </a:p>
          <a:p>
            <a:pPr lvl="2"/>
            <a:r>
              <a:rPr lang="en-US" sz="2200" dirty="0" smtClean="0"/>
              <a:t>Drums</a:t>
            </a:r>
          </a:p>
          <a:p>
            <a:pPr lvl="2"/>
            <a:r>
              <a:rPr lang="en-US" sz="2200" dirty="0" smtClean="0"/>
              <a:t>Liquid Fuel Storage Tanks</a:t>
            </a:r>
          </a:p>
          <a:p>
            <a:pPr lvl="2"/>
            <a:endParaRPr lang="en-US" sz="2200" dirty="0"/>
          </a:p>
        </p:txBody>
      </p:sp>
    </p:spTree>
    <p:extLst>
      <p:ext uri="{BB962C8B-B14F-4D97-AF65-F5344CB8AC3E}">
        <p14:creationId xmlns:p14="http://schemas.microsoft.com/office/powerpoint/2010/main" val="81640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Containers</a:t>
            </a:r>
          </a:p>
        </p:txBody>
      </p:sp>
      <p:sp>
        <p:nvSpPr>
          <p:cNvPr id="3" name="Content Placeholder 2"/>
          <p:cNvSpPr>
            <a:spLocks noGrp="1"/>
          </p:cNvSpPr>
          <p:nvPr>
            <p:ph idx="1"/>
          </p:nvPr>
        </p:nvSpPr>
        <p:spPr>
          <a:xfrm>
            <a:off x="628650" y="1625161"/>
            <a:ext cx="7886700" cy="4351338"/>
          </a:xfrm>
        </p:spPr>
        <p:txBody>
          <a:bodyPr>
            <a:normAutofit/>
          </a:bodyPr>
          <a:lstStyle/>
          <a:p>
            <a:pPr lvl="1"/>
            <a:r>
              <a:rPr lang="en-US" sz="2800" dirty="0"/>
              <a:t>Smaller </a:t>
            </a:r>
            <a:r>
              <a:rPr lang="en-US" sz="2800" dirty="0" smtClean="0"/>
              <a:t>quantities</a:t>
            </a:r>
          </a:p>
          <a:p>
            <a:pPr lvl="1"/>
            <a:r>
              <a:rPr lang="en-US" sz="2800" dirty="0" smtClean="0"/>
              <a:t>Various </a:t>
            </a:r>
            <a:r>
              <a:rPr lang="en-US" sz="2800" dirty="0"/>
              <a:t>sizes and </a:t>
            </a:r>
            <a:r>
              <a:rPr lang="en-US" sz="2800" dirty="0" smtClean="0"/>
              <a:t>shapes</a:t>
            </a:r>
          </a:p>
          <a:p>
            <a:pPr lvl="1"/>
            <a:r>
              <a:rPr lang="en-US" sz="2800" dirty="0" smtClean="0"/>
              <a:t>DOT </a:t>
            </a:r>
            <a:r>
              <a:rPr lang="en-US" sz="2800" dirty="0"/>
              <a:t>labels affixed to packages for </a:t>
            </a:r>
            <a:r>
              <a:rPr lang="en-US" sz="2800" dirty="0" smtClean="0"/>
              <a:t>transportation</a:t>
            </a:r>
          </a:p>
          <a:p>
            <a:pPr lvl="1"/>
            <a:r>
              <a:rPr lang="en-US" sz="2800" dirty="0" smtClean="0"/>
              <a:t>Facility </a:t>
            </a:r>
            <a:r>
              <a:rPr lang="en-US" sz="2800" dirty="0"/>
              <a:t>markings may be different on non-transport storage or </a:t>
            </a:r>
            <a:r>
              <a:rPr lang="en-US" sz="2800" dirty="0" smtClean="0"/>
              <a:t>usage</a:t>
            </a:r>
            <a:endParaRPr lang="en-US" sz="2800" dirty="0"/>
          </a:p>
        </p:txBody>
      </p:sp>
      <p:sp>
        <p:nvSpPr>
          <p:cNvPr id="4" name="Slide Number Placeholder 3"/>
          <p:cNvSpPr>
            <a:spLocks noGrp="1"/>
          </p:cNvSpPr>
          <p:nvPr>
            <p:ph type="sldNum" sz="quarter" idx="12"/>
          </p:nvPr>
        </p:nvSpPr>
        <p:spPr/>
        <p:txBody>
          <a:bodyPr/>
          <a:lstStyle/>
          <a:p>
            <a:fld id="{17FBE5AA-9EF5-43AA-9768-6F52FAFCFDFA}" type="slidenum">
              <a:rPr lang="en-US" smtClean="0"/>
              <a:t>64</a:t>
            </a:fld>
            <a:endParaRPr lang="en-US" dirty="0"/>
          </a:p>
        </p:txBody>
      </p:sp>
    </p:spTree>
    <p:extLst>
      <p:ext uri="{BB962C8B-B14F-4D97-AF65-F5344CB8AC3E}">
        <p14:creationId xmlns:p14="http://schemas.microsoft.com/office/powerpoint/2010/main" val="2185695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Non-Bulk </a:t>
            </a:r>
            <a:r>
              <a:rPr lang="en-US" dirty="0" smtClean="0"/>
              <a:t>Bag</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65</a:t>
            </a:fld>
            <a:endParaRPr lang="en-US" dirty="0"/>
          </a:p>
        </p:txBody>
      </p:sp>
      <p:pic>
        <p:nvPicPr>
          <p:cNvPr id="6" name="Content Placeholder 5" title="Non-Bulk Ba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99960" y="1825625"/>
            <a:ext cx="5744080" cy="4351338"/>
          </a:xfrm>
        </p:spPr>
      </p:pic>
    </p:spTree>
    <p:extLst>
      <p:ext uri="{BB962C8B-B14F-4D97-AF65-F5344CB8AC3E}">
        <p14:creationId xmlns:p14="http://schemas.microsoft.com/office/powerpoint/2010/main" val="792698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Blue Dru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5175" y="3065032"/>
            <a:ext cx="2514600" cy="3352800"/>
          </a:xfrm>
          <a:prstGeom prst="rect">
            <a:avLst/>
          </a:prstGeom>
        </p:spPr>
      </p:pic>
      <p:sp>
        <p:nvSpPr>
          <p:cNvPr id="2" name="Title 1"/>
          <p:cNvSpPr>
            <a:spLocks noGrp="1"/>
          </p:cNvSpPr>
          <p:nvPr>
            <p:ph type="title"/>
          </p:nvPr>
        </p:nvSpPr>
        <p:spPr/>
        <p:txBody>
          <a:bodyPr/>
          <a:lstStyle/>
          <a:p>
            <a:r>
              <a:rPr lang="en-US" dirty="0"/>
              <a:t>Non-Bulk </a:t>
            </a:r>
            <a:r>
              <a:rPr lang="en-US" dirty="0" smtClean="0"/>
              <a:t>Containers</a:t>
            </a:r>
            <a:endParaRPr lang="en-US" dirty="0"/>
          </a:p>
        </p:txBody>
      </p:sp>
      <p:sp>
        <p:nvSpPr>
          <p:cNvPr id="3" name="Content Placeholder 2"/>
          <p:cNvSpPr>
            <a:spLocks noGrp="1"/>
          </p:cNvSpPr>
          <p:nvPr>
            <p:ph idx="1"/>
          </p:nvPr>
        </p:nvSpPr>
        <p:spPr>
          <a:xfrm>
            <a:off x="525990" y="1893864"/>
            <a:ext cx="4748568" cy="4351338"/>
          </a:xfrm>
        </p:spPr>
        <p:txBody>
          <a:bodyPr>
            <a:normAutofit fontScale="77500" lnSpcReduction="20000"/>
          </a:bodyPr>
          <a:lstStyle/>
          <a:p>
            <a:r>
              <a:rPr lang="en-US" dirty="0"/>
              <a:t>Drums</a:t>
            </a:r>
          </a:p>
          <a:p>
            <a:pPr lvl="1"/>
            <a:r>
              <a:rPr lang="en-US" dirty="0"/>
              <a:t>Construction </a:t>
            </a:r>
            <a:r>
              <a:rPr lang="en-US" dirty="0" smtClean="0"/>
              <a:t>materials</a:t>
            </a:r>
            <a:endParaRPr lang="en-US" dirty="0"/>
          </a:p>
          <a:p>
            <a:pPr lvl="2"/>
            <a:r>
              <a:rPr lang="en-US" dirty="0"/>
              <a:t>Fiberboard</a:t>
            </a:r>
          </a:p>
          <a:p>
            <a:pPr lvl="2"/>
            <a:r>
              <a:rPr lang="en-US" dirty="0" smtClean="0"/>
              <a:t>Metal</a:t>
            </a:r>
          </a:p>
          <a:p>
            <a:pPr lvl="2"/>
            <a:r>
              <a:rPr lang="en-US" dirty="0" smtClean="0"/>
              <a:t>Plastic</a:t>
            </a:r>
            <a:endParaRPr lang="en-US" dirty="0"/>
          </a:p>
          <a:p>
            <a:pPr lvl="1"/>
            <a:r>
              <a:rPr lang="en-US" dirty="0"/>
              <a:t>Openings</a:t>
            </a:r>
          </a:p>
          <a:p>
            <a:pPr lvl="2"/>
            <a:r>
              <a:rPr lang="en-US" dirty="0"/>
              <a:t>Open head, </a:t>
            </a:r>
            <a:r>
              <a:rPr lang="en-US" dirty="0" smtClean="0"/>
              <a:t>chime/bolt </a:t>
            </a:r>
            <a:r>
              <a:rPr lang="en-US" dirty="0"/>
              <a:t>ring</a:t>
            </a:r>
          </a:p>
          <a:p>
            <a:pPr lvl="2"/>
            <a:r>
              <a:rPr lang="en-US" dirty="0"/>
              <a:t>Tight or closed head, </a:t>
            </a:r>
            <a:br>
              <a:rPr lang="en-US" dirty="0"/>
            </a:br>
            <a:r>
              <a:rPr lang="en-US" dirty="0"/>
              <a:t>bung &amp; inspection holes</a:t>
            </a:r>
          </a:p>
          <a:p>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66</a:t>
            </a:fld>
            <a:endParaRPr lang="en-US" dirty="0"/>
          </a:p>
        </p:txBody>
      </p:sp>
      <p:pic>
        <p:nvPicPr>
          <p:cNvPr id="7" name="Picture 6" title="Black Dru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2444" y="1246655"/>
            <a:ext cx="2314575" cy="3181350"/>
          </a:xfrm>
          <a:prstGeom prst="rect">
            <a:avLst/>
          </a:prstGeom>
        </p:spPr>
      </p:pic>
    </p:spTree>
    <p:extLst>
      <p:ext uri="{BB962C8B-B14F-4D97-AF65-F5344CB8AC3E}">
        <p14:creationId xmlns:p14="http://schemas.microsoft.com/office/powerpoint/2010/main" val="237673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Non-Bulk </a:t>
            </a:r>
            <a:r>
              <a:rPr lang="en-US" dirty="0" smtClean="0"/>
              <a:t>Containers </a:t>
            </a:r>
            <a:endParaRPr lang="en-US" dirty="0"/>
          </a:p>
        </p:txBody>
      </p:sp>
      <p:sp>
        <p:nvSpPr>
          <p:cNvPr id="3" name="Content Placeholder 2"/>
          <p:cNvSpPr>
            <a:spLocks noGrp="1"/>
          </p:cNvSpPr>
          <p:nvPr>
            <p:ph idx="1"/>
          </p:nvPr>
        </p:nvSpPr>
        <p:spPr>
          <a:xfrm>
            <a:off x="826241" y="1365159"/>
            <a:ext cx="4748568" cy="4351338"/>
          </a:xfrm>
        </p:spPr>
        <p:txBody>
          <a:bodyPr>
            <a:normAutofit/>
          </a:bodyPr>
          <a:lstStyle/>
          <a:p>
            <a:r>
              <a:rPr lang="en-US" dirty="0"/>
              <a:t>Pressurized cylinders</a:t>
            </a:r>
          </a:p>
          <a:p>
            <a:pPr lvl="1"/>
            <a:r>
              <a:rPr lang="en-US" dirty="0"/>
              <a:t>May </a:t>
            </a:r>
            <a:r>
              <a:rPr lang="en-US" dirty="0" smtClean="0"/>
              <a:t>hold</a:t>
            </a:r>
            <a:endParaRPr lang="en-US" dirty="0"/>
          </a:p>
          <a:p>
            <a:pPr lvl="2"/>
            <a:r>
              <a:rPr lang="en-US" dirty="0" smtClean="0"/>
              <a:t>Liquefied </a:t>
            </a:r>
            <a:r>
              <a:rPr lang="en-US" dirty="0"/>
              <a:t>or </a:t>
            </a:r>
            <a:br>
              <a:rPr lang="en-US" dirty="0"/>
            </a:br>
            <a:r>
              <a:rPr lang="en-US" dirty="0" smtClean="0"/>
              <a:t>non-liquefied </a:t>
            </a:r>
            <a:r>
              <a:rPr lang="en-US" dirty="0"/>
              <a:t>gas</a:t>
            </a:r>
          </a:p>
          <a:p>
            <a:pPr lvl="2"/>
            <a:r>
              <a:rPr lang="en-US" dirty="0"/>
              <a:t>Dissolved gases</a:t>
            </a:r>
          </a:p>
          <a:p>
            <a:pPr lvl="2"/>
            <a:r>
              <a:rPr lang="en-US" dirty="0"/>
              <a:t>Solids or liquids</a:t>
            </a:r>
          </a:p>
          <a:p>
            <a:pPr lvl="2"/>
            <a:r>
              <a:rPr lang="en-US" dirty="0" smtClean="0"/>
              <a:t>Cryogenics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67</a:t>
            </a:fld>
            <a:endParaRPr lang="en-US" dirty="0"/>
          </a:p>
        </p:txBody>
      </p:sp>
      <p:pic>
        <p:nvPicPr>
          <p:cNvPr id="5" name="Picture 4" title="Two examples of pressurized cylinde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4845" y="1503324"/>
            <a:ext cx="3200400" cy="4238625"/>
          </a:xfrm>
          <a:prstGeom prst="rect">
            <a:avLst/>
          </a:prstGeom>
        </p:spPr>
      </p:pic>
    </p:spTree>
    <p:extLst>
      <p:ext uri="{BB962C8B-B14F-4D97-AF65-F5344CB8AC3E}">
        <p14:creationId xmlns:p14="http://schemas.microsoft.com/office/powerpoint/2010/main" val="1726582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Pressure</a:t>
            </a:r>
            <a:endParaRPr lang="en-US" dirty="0"/>
          </a:p>
        </p:txBody>
      </p:sp>
      <p:sp>
        <p:nvSpPr>
          <p:cNvPr id="3" name="Content Placeholder 2"/>
          <p:cNvSpPr>
            <a:spLocks noGrp="1"/>
          </p:cNvSpPr>
          <p:nvPr>
            <p:ph idx="1"/>
          </p:nvPr>
        </p:nvSpPr>
        <p:spPr/>
        <p:txBody>
          <a:bodyPr>
            <a:normAutofit/>
          </a:bodyPr>
          <a:lstStyle/>
          <a:p>
            <a:pPr lvl="1"/>
            <a:r>
              <a:rPr lang="en-US" sz="2800" dirty="0"/>
              <a:t>Special Drums</a:t>
            </a:r>
          </a:p>
          <a:p>
            <a:pPr lvl="1"/>
            <a:r>
              <a:rPr lang="en-US" sz="2800" dirty="0"/>
              <a:t>Equipment/processing</a:t>
            </a:r>
          </a:p>
          <a:p>
            <a:pPr lvl="1"/>
            <a:r>
              <a:rPr lang="en-US" sz="2800" dirty="0"/>
              <a:t>Storage Tanks</a:t>
            </a:r>
          </a:p>
          <a:p>
            <a:pPr lvl="1"/>
            <a:r>
              <a:rPr lang="en-US" sz="2800" dirty="0"/>
              <a:t>Pipelines</a:t>
            </a:r>
          </a:p>
          <a:p>
            <a:pPr lvl="1"/>
            <a:r>
              <a:rPr lang="en-US" sz="2800" dirty="0"/>
              <a:t>Used for Volatile liquids, solids and some </a:t>
            </a:r>
            <a:r>
              <a:rPr lang="en-US" sz="2800" dirty="0" smtClean="0"/>
              <a:t>gases</a:t>
            </a:r>
            <a:endParaRPr lang="en-US" sz="2800" dirty="0"/>
          </a:p>
        </p:txBody>
      </p:sp>
      <p:sp>
        <p:nvSpPr>
          <p:cNvPr id="4" name="Slide Number Placeholder 3"/>
          <p:cNvSpPr>
            <a:spLocks noGrp="1"/>
          </p:cNvSpPr>
          <p:nvPr>
            <p:ph type="sldNum" sz="quarter" idx="12"/>
          </p:nvPr>
        </p:nvSpPr>
        <p:spPr/>
        <p:txBody>
          <a:bodyPr/>
          <a:lstStyle/>
          <a:p>
            <a:fld id="{17FBE5AA-9EF5-43AA-9768-6F52FAFCFDFA}" type="slidenum">
              <a:rPr lang="en-US" smtClean="0"/>
              <a:t>68</a:t>
            </a:fld>
            <a:endParaRPr lang="en-US" dirty="0"/>
          </a:p>
        </p:txBody>
      </p:sp>
    </p:spTree>
    <p:extLst>
      <p:ext uri="{BB962C8B-B14F-4D97-AF65-F5344CB8AC3E}">
        <p14:creationId xmlns:p14="http://schemas.microsoft.com/office/powerpoint/2010/main" val="105421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Horizontal Cylindrical </a:t>
            </a:r>
            <a:r>
              <a:rPr lang="en-US" dirty="0" smtClean="0"/>
              <a:t>Tank</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t>69</a:t>
            </a:fld>
            <a:endParaRPr lang="en-US"/>
          </a:p>
        </p:txBody>
      </p:sp>
      <p:pic>
        <p:nvPicPr>
          <p:cNvPr id="5" name="Picture 4" title="Two Horizontal Cylindrical Tanks behind a fence with a sign that says &quot;flammable liquids&quo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2462" y="1157399"/>
            <a:ext cx="8191500" cy="5210175"/>
          </a:xfrm>
          <a:prstGeom prst="rect">
            <a:avLst/>
          </a:prstGeom>
        </p:spPr>
      </p:pic>
    </p:spTree>
    <p:extLst>
      <p:ext uri="{BB962C8B-B14F-4D97-AF65-F5344CB8AC3E}">
        <p14:creationId xmlns:p14="http://schemas.microsoft.com/office/powerpoint/2010/main" val="315606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 1: </a:t>
            </a:r>
            <a:r>
              <a:rPr lang="en-US" dirty="0" smtClean="0"/>
              <a:t> Occupancy/Location </a:t>
            </a:r>
            <a:endParaRPr lang="en-US" dirty="0"/>
          </a:p>
        </p:txBody>
      </p:sp>
      <p:sp>
        <p:nvSpPr>
          <p:cNvPr id="3" name="Content Placeholder 2"/>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All occupancies or locations have </a:t>
            </a:r>
            <a:r>
              <a:rPr lang="en-US" dirty="0" smtClean="0"/>
              <a:t>the potential </a:t>
            </a:r>
            <a:r>
              <a:rPr lang="en-US" dirty="0"/>
              <a:t>to involve hazardous </a:t>
            </a:r>
            <a:r>
              <a:rPr lang="en-US" dirty="0" smtClean="0"/>
              <a:t>substances/WMD</a:t>
            </a:r>
          </a:p>
          <a:p>
            <a:pPr marL="457200" indent="-457200">
              <a:buFont typeface="Arial" panose="020B0604020202020204" pitchFamily="34" charset="0"/>
              <a:buChar char="•"/>
            </a:pPr>
            <a:r>
              <a:rPr lang="en-US" dirty="0" smtClean="0"/>
              <a:t>Awareness </a:t>
            </a:r>
            <a:endParaRPr lang="en-US" dirty="0"/>
          </a:p>
          <a:p>
            <a:pPr marL="457200" indent="-457200">
              <a:buFont typeface="Arial" panose="020B0604020202020204" pitchFamily="34" charset="0"/>
              <a:buChar char="•"/>
            </a:pPr>
            <a:r>
              <a:rPr lang="en-US" dirty="0" smtClean="0"/>
              <a:t>Vessel </a:t>
            </a:r>
            <a:r>
              <a:rPr lang="en-US" dirty="0"/>
              <a:t>Emergency Plans</a:t>
            </a:r>
          </a:p>
          <a:p>
            <a:pPr marL="457200" indent="-457200">
              <a:buFont typeface="Arial" panose="020B0604020202020204" pitchFamily="34" charset="0"/>
              <a:buChar char="•"/>
            </a:pPr>
            <a:r>
              <a:rPr lang="en-US" dirty="0"/>
              <a:t>Facility Emergency </a:t>
            </a:r>
            <a:r>
              <a:rPr lang="en-US" dirty="0" smtClean="0"/>
              <a:t>Plans</a:t>
            </a:r>
          </a:p>
          <a:p>
            <a:pPr marL="457200" indent="-457200">
              <a:buFont typeface="Arial" panose="020B0604020202020204" pitchFamily="34" charset="0"/>
              <a:buChar char="•"/>
            </a:pPr>
            <a:endParaRPr lang="en-US" dirty="0"/>
          </a:p>
          <a:p>
            <a:r>
              <a:rPr lang="en-US" dirty="0"/>
              <a:t>Always consider hazardous substances may be </a:t>
            </a:r>
            <a:r>
              <a:rPr lang="en-US" dirty="0" smtClean="0"/>
              <a:t>present!</a:t>
            </a:r>
            <a:endParaRPr lang="en-US" dirty="0"/>
          </a:p>
        </p:txBody>
      </p:sp>
      <p:sp>
        <p:nvSpPr>
          <p:cNvPr id="5" name="Slide Number Placeholder 4"/>
          <p:cNvSpPr>
            <a:spLocks noGrp="1"/>
          </p:cNvSpPr>
          <p:nvPr>
            <p:ph type="sldNum" sz="quarter" idx="12"/>
          </p:nvPr>
        </p:nvSpPr>
        <p:spPr/>
        <p:txBody>
          <a:bodyPr/>
          <a:lstStyle/>
          <a:p>
            <a:fld id="{17FBE5AA-9EF5-43AA-9768-6F52FAFCFDFA}" type="slidenum">
              <a:rPr lang="en-US" smtClean="0"/>
              <a:t>7</a:t>
            </a:fld>
            <a:endParaRPr lang="en-US" dirty="0"/>
          </a:p>
        </p:txBody>
      </p:sp>
    </p:spTree>
    <p:extLst>
      <p:ext uri="{BB962C8B-B14F-4D97-AF65-F5344CB8AC3E}">
        <p14:creationId xmlns:p14="http://schemas.microsoft.com/office/powerpoint/2010/main" val="3774122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Covered Top Floating Roof Tank with Geodesic Dome</a:t>
            </a:r>
          </a:p>
        </p:txBody>
      </p:sp>
      <p:sp>
        <p:nvSpPr>
          <p:cNvPr id="2" name="Slide Number Placeholder 1"/>
          <p:cNvSpPr>
            <a:spLocks noGrp="1"/>
          </p:cNvSpPr>
          <p:nvPr>
            <p:ph type="sldNum" sz="quarter" idx="12"/>
          </p:nvPr>
        </p:nvSpPr>
        <p:spPr/>
        <p:txBody>
          <a:bodyPr/>
          <a:lstStyle/>
          <a:p>
            <a:fld id="{17FBE5AA-9EF5-43AA-9768-6F52FAFCFDFA}" type="slidenum">
              <a:rPr lang="en-US" smtClean="0"/>
              <a:t>70</a:t>
            </a:fld>
            <a:endParaRPr lang="en-US"/>
          </a:p>
        </p:txBody>
      </p:sp>
      <p:pic>
        <p:nvPicPr>
          <p:cNvPr id="3" name="Picture 2" title="Three Covered Top Floating Roof Tanks with Geodesic Dom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43691"/>
            <a:ext cx="9144000" cy="4295775"/>
          </a:xfrm>
          <a:prstGeom prst="rect">
            <a:avLst/>
          </a:prstGeom>
        </p:spPr>
      </p:pic>
    </p:spTree>
    <p:extLst>
      <p:ext uri="{BB962C8B-B14F-4D97-AF65-F5344CB8AC3E}">
        <p14:creationId xmlns:p14="http://schemas.microsoft.com/office/powerpoint/2010/main" val="2070678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High Pressure</a:t>
            </a:r>
          </a:p>
        </p:txBody>
      </p:sp>
      <p:sp>
        <p:nvSpPr>
          <p:cNvPr id="6" name="Content Placeholder 5"/>
          <p:cNvSpPr>
            <a:spLocks noGrp="1"/>
          </p:cNvSpPr>
          <p:nvPr>
            <p:ph idx="1"/>
          </p:nvPr>
        </p:nvSpPr>
        <p:spPr/>
        <p:txBody>
          <a:bodyPr>
            <a:normAutofit/>
          </a:bodyPr>
          <a:lstStyle/>
          <a:p>
            <a:pPr lvl="1"/>
            <a:r>
              <a:rPr lang="en-US" sz="2800" dirty="0"/>
              <a:t>Cylinders </a:t>
            </a:r>
            <a:r>
              <a:rPr lang="en-US" sz="2800" dirty="0" smtClean="0"/>
              <a:t>and spheres </a:t>
            </a:r>
            <a:endParaRPr lang="en-US" sz="2800" dirty="0"/>
          </a:p>
          <a:p>
            <a:pPr lvl="2"/>
            <a:r>
              <a:rPr lang="en-US" sz="2800" dirty="0"/>
              <a:t>    </a:t>
            </a:r>
            <a:r>
              <a:rPr lang="en-US" sz="2800" dirty="0" smtClean="0"/>
              <a:t>Ex. Medical oxygen cylinders</a:t>
            </a:r>
            <a:endParaRPr lang="en-US" sz="2800" dirty="0"/>
          </a:p>
          <a:p>
            <a:pPr lvl="1"/>
            <a:r>
              <a:rPr lang="en-US" sz="2800" dirty="0"/>
              <a:t>Normally contain gases, liquids or powders</a:t>
            </a:r>
          </a:p>
          <a:p>
            <a:pPr lvl="1"/>
            <a:r>
              <a:rPr lang="en-US" sz="2800" dirty="0"/>
              <a:t>Usually above </a:t>
            </a:r>
            <a:r>
              <a:rPr lang="en-US" sz="2800" dirty="0" smtClean="0"/>
              <a:t>ground</a:t>
            </a:r>
            <a:endParaRPr lang="en-US" sz="2800" dirty="0"/>
          </a:p>
        </p:txBody>
      </p:sp>
      <p:sp>
        <p:nvSpPr>
          <p:cNvPr id="4" name="Slide Number Placeholder 3"/>
          <p:cNvSpPr>
            <a:spLocks noGrp="1"/>
          </p:cNvSpPr>
          <p:nvPr>
            <p:ph type="sldNum" sz="quarter" idx="12"/>
          </p:nvPr>
        </p:nvSpPr>
        <p:spPr/>
        <p:txBody>
          <a:bodyPr/>
          <a:lstStyle/>
          <a:p>
            <a:fld id="{17FBE5AA-9EF5-43AA-9768-6F52FAFCFDFA}" type="slidenum">
              <a:rPr lang="en-US" smtClean="0"/>
              <a:t>71</a:t>
            </a:fld>
            <a:endParaRPr lang="en-US" dirty="0"/>
          </a:p>
        </p:txBody>
      </p:sp>
    </p:spTree>
    <p:extLst>
      <p:ext uri="{BB962C8B-B14F-4D97-AF65-F5344CB8AC3E}">
        <p14:creationId xmlns:p14="http://schemas.microsoft.com/office/powerpoint/2010/main" val="1609692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High-Pressure Spherical </a:t>
            </a:r>
            <a:r>
              <a:rPr lang="en-US" dirty="0" smtClean="0"/>
              <a:t>Tank</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72</a:t>
            </a:fld>
            <a:endParaRPr lang="en-US" dirty="0"/>
          </a:p>
        </p:txBody>
      </p:sp>
      <p:pic>
        <p:nvPicPr>
          <p:cNvPr id="6" name="Content Placeholder 5" title="Side view of a High-Pressure Spherical Tank"/>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64446" y="1825625"/>
            <a:ext cx="4215108" cy="4351338"/>
          </a:xfrm>
        </p:spPr>
      </p:pic>
    </p:spTree>
    <p:extLst>
      <p:ext uri="{BB962C8B-B14F-4D97-AF65-F5344CB8AC3E}">
        <p14:creationId xmlns:p14="http://schemas.microsoft.com/office/powerpoint/2010/main" val="34238875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225427"/>
            <a:ext cx="8428488" cy="1209673"/>
          </a:xfrm>
        </p:spPr>
        <p:txBody>
          <a:bodyPr>
            <a:normAutofit/>
          </a:bodyPr>
          <a:lstStyle/>
          <a:p>
            <a:r>
              <a:rPr lang="en-US" dirty="0"/>
              <a:t>High-Pressure Horizontal </a:t>
            </a:r>
            <a:r>
              <a:rPr lang="en-US" dirty="0" smtClean="0"/>
              <a:t>“Bullet” Tank</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73</a:t>
            </a:fld>
            <a:endParaRPr lang="en-US" dirty="0"/>
          </a:p>
        </p:txBody>
      </p:sp>
      <p:pic>
        <p:nvPicPr>
          <p:cNvPr id="5" name="Content Placeholder 4" title="Side view of a High-Pressure Horizontal “Bullet” Tank"/>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582675"/>
            <a:ext cx="7886700" cy="2837238"/>
          </a:xfrm>
        </p:spPr>
      </p:pic>
    </p:spTree>
    <p:extLst>
      <p:ext uri="{BB962C8B-B14F-4D97-AF65-F5344CB8AC3E}">
        <p14:creationId xmlns:p14="http://schemas.microsoft.com/office/powerpoint/2010/main" val="3909721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Packaging </a:t>
            </a:r>
            <a:r>
              <a:rPr lang="en-US" dirty="0" smtClean="0"/>
              <a:t>of Radioactive </a:t>
            </a:r>
            <a:r>
              <a:rPr lang="en-US" dirty="0"/>
              <a:t>Materials</a:t>
            </a:r>
          </a:p>
        </p:txBody>
      </p:sp>
      <p:sp>
        <p:nvSpPr>
          <p:cNvPr id="3" name="Content Placeholder 2"/>
          <p:cNvSpPr>
            <a:spLocks noGrp="1"/>
          </p:cNvSpPr>
          <p:nvPr>
            <p:ph idx="1"/>
          </p:nvPr>
        </p:nvSpPr>
        <p:spPr>
          <a:xfrm>
            <a:off x="628650" y="1948455"/>
            <a:ext cx="7886700" cy="4140201"/>
          </a:xfrm>
        </p:spPr>
        <p:txBody>
          <a:bodyPr>
            <a:normAutofit/>
          </a:bodyPr>
          <a:lstStyle/>
          <a:p>
            <a:pPr lvl="1"/>
            <a:r>
              <a:rPr lang="en-US" sz="2800" dirty="0"/>
              <a:t>Packed and shipped under strict regulations</a:t>
            </a:r>
          </a:p>
          <a:p>
            <a:pPr lvl="1"/>
            <a:r>
              <a:rPr lang="en-US" sz="2800" dirty="0"/>
              <a:t>Regulations designed to protect:</a:t>
            </a:r>
          </a:p>
          <a:p>
            <a:pPr lvl="2"/>
            <a:r>
              <a:rPr lang="en-US" sz="2800" dirty="0"/>
              <a:t>Public</a:t>
            </a:r>
          </a:p>
          <a:p>
            <a:pPr lvl="2"/>
            <a:r>
              <a:rPr lang="en-US" sz="2800" dirty="0"/>
              <a:t>Transportation workers</a:t>
            </a:r>
          </a:p>
          <a:p>
            <a:pPr lvl="2"/>
            <a:r>
              <a:rPr lang="en-US" sz="2800" dirty="0"/>
              <a:t>Environment </a:t>
            </a:r>
          </a:p>
          <a:p>
            <a:pPr lvl="1"/>
            <a:r>
              <a:rPr lang="en-US" sz="2800" dirty="0"/>
              <a:t>Packaging depends on form, </a:t>
            </a:r>
            <a:r>
              <a:rPr lang="en-US" sz="2800" dirty="0" smtClean="0"/>
              <a:t>type, </a:t>
            </a:r>
            <a:r>
              <a:rPr lang="en-US" sz="2800" dirty="0"/>
              <a:t>and </a:t>
            </a:r>
            <a:r>
              <a:rPr lang="en-US" sz="2800" dirty="0" smtClean="0"/>
              <a:t>activity</a:t>
            </a:r>
            <a:endParaRPr lang="en-US" sz="2800" dirty="0"/>
          </a:p>
        </p:txBody>
      </p:sp>
      <p:sp>
        <p:nvSpPr>
          <p:cNvPr id="4" name="Slide Number Placeholder 3"/>
          <p:cNvSpPr>
            <a:spLocks noGrp="1"/>
          </p:cNvSpPr>
          <p:nvPr>
            <p:ph type="sldNum" sz="quarter" idx="12"/>
          </p:nvPr>
        </p:nvSpPr>
        <p:spPr/>
        <p:txBody>
          <a:bodyPr/>
          <a:lstStyle/>
          <a:p>
            <a:fld id="{17FBE5AA-9EF5-43AA-9768-6F52FAFCFDFA}" type="slidenum">
              <a:rPr lang="en-US" smtClean="0"/>
              <a:t>74</a:t>
            </a:fld>
            <a:endParaRPr lang="en-US" dirty="0"/>
          </a:p>
        </p:txBody>
      </p:sp>
    </p:spTree>
    <p:extLst>
      <p:ext uri="{BB962C8B-B14F-4D97-AF65-F5344CB8AC3E}">
        <p14:creationId xmlns:p14="http://schemas.microsoft.com/office/powerpoint/2010/main" val="35505499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Packaging</a:t>
            </a:r>
          </a:p>
        </p:txBody>
      </p:sp>
      <p:sp>
        <p:nvSpPr>
          <p:cNvPr id="3" name="Content Placeholder 2"/>
          <p:cNvSpPr>
            <a:spLocks noGrp="1"/>
          </p:cNvSpPr>
          <p:nvPr>
            <p:ph idx="1"/>
          </p:nvPr>
        </p:nvSpPr>
        <p:spPr/>
        <p:txBody>
          <a:bodyPr/>
          <a:lstStyle/>
          <a:p>
            <a:pPr lvl="1">
              <a:lnSpc>
                <a:spcPct val="150000"/>
              </a:lnSpc>
            </a:pPr>
            <a:r>
              <a:rPr lang="en-US" dirty="0" smtClean="0"/>
              <a:t>Excepted</a:t>
            </a:r>
          </a:p>
          <a:p>
            <a:pPr lvl="1">
              <a:lnSpc>
                <a:spcPct val="150000"/>
              </a:lnSpc>
            </a:pPr>
            <a:r>
              <a:rPr lang="en-US" dirty="0" smtClean="0"/>
              <a:t>Strong Tight</a:t>
            </a:r>
          </a:p>
          <a:p>
            <a:pPr lvl="1">
              <a:lnSpc>
                <a:spcPct val="150000"/>
              </a:lnSpc>
            </a:pPr>
            <a:r>
              <a:rPr lang="en-US" dirty="0" smtClean="0"/>
              <a:t>Type A</a:t>
            </a:r>
          </a:p>
          <a:p>
            <a:pPr lvl="1">
              <a:lnSpc>
                <a:spcPct val="150000"/>
              </a:lnSpc>
            </a:pPr>
            <a:r>
              <a:rPr lang="en-US" dirty="0" smtClean="0"/>
              <a:t>Type B</a:t>
            </a:r>
          </a:p>
        </p:txBody>
      </p:sp>
      <p:sp>
        <p:nvSpPr>
          <p:cNvPr id="4" name="Slide Number Placeholder 3"/>
          <p:cNvSpPr>
            <a:spLocks noGrp="1"/>
          </p:cNvSpPr>
          <p:nvPr>
            <p:ph type="sldNum" sz="quarter" idx="12"/>
          </p:nvPr>
        </p:nvSpPr>
        <p:spPr/>
        <p:txBody>
          <a:bodyPr/>
          <a:lstStyle/>
          <a:p>
            <a:fld id="{17FBE5AA-9EF5-43AA-9768-6F52FAFCFDFA}" type="slidenum">
              <a:rPr lang="en-US" smtClean="0"/>
              <a:t>75</a:t>
            </a:fld>
            <a:endParaRPr lang="en-US" dirty="0"/>
          </a:p>
        </p:txBody>
      </p:sp>
    </p:spTree>
    <p:extLst>
      <p:ext uri="{BB962C8B-B14F-4D97-AF65-F5344CB8AC3E}">
        <p14:creationId xmlns:p14="http://schemas.microsoft.com/office/powerpoint/2010/main" val="29418991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Packaging </a:t>
            </a:r>
            <a:endParaRPr lang="en-US" dirty="0"/>
          </a:p>
        </p:txBody>
      </p:sp>
      <p:sp>
        <p:nvSpPr>
          <p:cNvPr id="3" name="Content Placeholder 2"/>
          <p:cNvSpPr>
            <a:spLocks noGrp="1"/>
          </p:cNvSpPr>
          <p:nvPr>
            <p:ph idx="1"/>
          </p:nvPr>
        </p:nvSpPr>
        <p:spPr>
          <a:xfrm>
            <a:off x="628650" y="2016693"/>
            <a:ext cx="7886700" cy="4140201"/>
          </a:xfrm>
        </p:spPr>
        <p:txBody>
          <a:bodyPr>
            <a:normAutofit fontScale="92500" lnSpcReduction="20000"/>
          </a:bodyPr>
          <a:lstStyle/>
          <a:p>
            <a:r>
              <a:rPr lang="en-US" dirty="0" smtClean="0"/>
              <a:t>Excepted</a:t>
            </a:r>
          </a:p>
          <a:p>
            <a:pPr lvl="1"/>
            <a:r>
              <a:rPr lang="en-US" dirty="0" smtClean="0"/>
              <a:t>For </a:t>
            </a:r>
            <a:r>
              <a:rPr lang="en-US" dirty="0"/>
              <a:t>small amounts or </a:t>
            </a:r>
            <a:r>
              <a:rPr lang="en-US" dirty="0" smtClean="0"/>
              <a:t>radioactivity</a:t>
            </a:r>
          </a:p>
          <a:p>
            <a:pPr lvl="1"/>
            <a:r>
              <a:rPr lang="en-US" dirty="0" smtClean="0"/>
              <a:t>Typical </a:t>
            </a:r>
            <a:r>
              <a:rPr lang="en-US" dirty="0"/>
              <a:t>shipping </a:t>
            </a:r>
            <a:r>
              <a:rPr lang="en-US" dirty="0" smtClean="0"/>
              <a:t>packages</a:t>
            </a:r>
          </a:p>
          <a:p>
            <a:pPr lvl="1"/>
            <a:r>
              <a:rPr lang="en-US" dirty="0" smtClean="0"/>
              <a:t>Not </a:t>
            </a:r>
            <a:r>
              <a:rPr lang="en-US" dirty="0"/>
              <a:t>required to be </a:t>
            </a:r>
            <a:r>
              <a:rPr lang="en-US" dirty="0" smtClean="0"/>
              <a:t>labeled</a:t>
            </a:r>
          </a:p>
          <a:p>
            <a:pPr lvl="1"/>
            <a:r>
              <a:rPr lang="en-US" dirty="0" smtClean="0"/>
              <a:t>Examples</a:t>
            </a:r>
            <a:r>
              <a:rPr lang="en-US" dirty="0"/>
              <a:t>:</a:t>
            </a:r>
          </a:p>
          <a:p>
            <a:pPr lvl="2"/>
            <a:r>
              <a:rPr lang="en-US" dirty="0"/>
              <a:t>S</a:t>
            </a:r>
            <a:r>
              <a:rPr lang="en-US" dirty="0" smtClean="0"/>
              <a:t>moke </a:t>
            </a:r>
            <a:r>
              <a:rPr lang="en-US" dirty="0"/>
              <a:t>detectors</a:t>
            </a:r>
          </a:p>
          <a:p>
            <a:pPr lvl="2"/>
            <a:r>
              <a:rPr lang="en-US" dirty="0"/>
              <a:t>L</a:t>
            </a:r>
            <a:r>
              <a:rPr lang="en-US" dirty="0" smtClean="0"/>
              <a:t>uminous </a:t>
            </a:r>
            <a:r>
              <a:rPr lang="en-US" dirty="0"/>
              <a:t>watch dials</a:t>
            </a:r>
          </a:p>
          <a:p>
            <a:pPr lvl="2"/>
            <a:r>
              <a:rPr lang="en-US" dirty="0"/>
              <a:t>M</a:t>
            </a:r>
            <a:r>
              <a:rPr lang="en-US" dirty="0" smtClean="0"/>
              <a:t>edical </a:t>
            </a:r>
            <a:r>
              <a:rPr lang="en-US" dirty="0"/>
              <a:t>diagnostic </a:t>
            </a:r>
            <a:r>
              <a:rPr lang="en-US" dirty="0" smtClean="0"/>
              <a:t>kits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76</a:t>
            </a:fld>
            <a:endParaRPr lang="en-US" dirty="0"/>
          </a:p>
        </p:txBody>
      </p:sp>
    </p:spTree>
    <p:extLst>
      <p:ext uri="{BB962C8B-B14F-4D97-AF65-F5344CB8AC3E}">
        <p14:creationId xmlns:p14="http://schemas.microsoft.com/office/powerpoint/2010/main" val="25252831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Types </a:t>
            </a:r>
            <a:r>
              <a:rPr lang="en-US" dirty="0"/>
              <a:t>of Packaging</a:t>
            </a:r>
          </a:p>
        </p:txBody>
      </p:sp>
      <p:sp>
        <p:nvSpPr>
          <p:cNvPr id="3" name="Content Placeholder 2"/>
          <p:cNvSpPr>
            <a:spLocks noGrp="1"/>
          </p:cNvSpPr>
          <p:nvPr>
            <p:ph idx="1"/>
          </p:nvPr>
        </p:nvSpPr>
        <p:spPr/>
        <p:txBody>
          <a:bodyPr/>
          <a:lstStyle/>
          <a:p>
            <a:r>
              <a:rPr lang="en-US" dirty="0"/>
              <a:t>Strong </a:t>
            </a:r>
            <a:r>
              <a:rPr lang="en-US" dirty="0" smtClean="0"/>
              <a:t>Tight</a:t>
            </a:r>
            <a:endParaRPr lang="en-US" dirty="0"/>
          </a:p>
          <a:p>
            <a:pPr lvl="1"/>
            <a:r>
              <a:rPr lang="en-US" dirty="0"/>
              <a:t>Low Specific Activity (LSA) materials</a:t>
            </a:r>
          </a:p>
          <a:p>
            <a:pPr lvl="1"/>
            <a:r>
              <a:rPr lang="en-US" dirty="0"/>
              <a:t>Materials from laboratories, power plants, </a:t>
            </a:r>
            <a:r>
              <a:rPr lang="en-US" dirty="0" smtClean="0"/>
              <a:t>and hospitals</a:t>
            </a:r>
            <a:endParaRPr lang="en-US" dirty="0"/>
          </a:p>
          <a:p>
            <a:pPr lvl="1"/>
            <a:r>
              <a:rPr lang="en-US" dirty="0"/>
              <a:t>Type A packaging</a:t>
            </a:r>
          </a:p>
          <a:p>
            <a:pPr lvl="2"/>
            <a:r>
              <a:rPr lang="en-US" dirty="0" smtClean="0"/>
              <a:t>Labeled </a:t>
            </a:r>
            <a:r>
              <a:rPr lang="en-US" dirty="0"/>
              <a:t>“RADIOACTIVE LSA”</a:t>
            </a:r>
          </a:p>
          <a:p>
            <a:pPr lvl="2"/>
            <a:r>
              <a:rPr lang="en-US" dirty="0" smtClean="0"/>
              <a:t>Danger </a:t>
            </a:r>
            <a:r>
              <a:rPr lang="en-US" dirty="0"/>
              <a:t>is </a:t>
            </a:r>
            <a:r>
              <a:rPr lang="en-US" dirty="0" smtClean="0"/>
              <a:t>minimal</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77</a:t>
            </a:fld>
            <a:endParaRPr lang="en-US" dirty="0"/>
          </a:p>
        </p:txBody>
      </p:sp>
    </p:spTree>
    <p:extLst>
      <p:ext uri="{BB962C8B-B14F-4D97-AF65-F5344CB8AC3E}">
        <p14:creationId xmlns:p14="http://schemas.microsoft.com/office/powerpoint/2010/main" val="828110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Packaging  </a:t>
            </a:r>
            <a:endParaRPr lang="en-US" dirty="0"/>
          </a:p>
        </p:txBody>
      </p:sp>
      <p:sp>
        <p:nvSpPr>
          <p:cNvPr id="3" name="Content Placeholder 2"/>
          <p:cNvSpPr>
            <a:spLocks noGrp="1"/>
          </p:cNvSpPr>
          <p:nvPr>
            <p:ph idx="1"/>
          </p:nvPr>
        </p:nvSpPr>
        <p:spPr>
          <a:xfrm>
            <a:off x="628650" y="2035174"/>
            <a:ext cx="7886700" cy="4488456"/>
          </a:xfrm>
        </p:spPr>
        <p:txBody>
          <a:bodyPr>
            <a:normAutofit fontScale="92500" lnSpcReduction="10000"/>
          </a:bodyPr>
          <a:lstStyle/>
          <a:p>
            <a:r>
              <a:rPr lang="en-US" dirty="0"/>
              <a:t>Type </a:t>
            </a:r>
            <a:r>
              <a:rPr lang="en-US" dirty="0" smtClean="0"/>
              <a:t>A</a:t>
            </a:r>
            <a:endParaRPr lang="en-US" dirty="0"/>
          </a:p>
          <a:p>
            <a:pPr lvl="1"/>
            <a:r>
              <a:rPr lang="en-US" dirty="0"/>
              <a:t>Greater amounts of activity</a:t>
            </a:r>
          </a:p>
          <a:p>
            <a:pPr lvl="1"/>
            <a:r>
              <a:rPr lang="en-US" dirty="0"/>
              <a:t>Designed to hold contents in rough handling</a:t>
            </a:r>
          </a:p>
          <a:p>
            <a:pPr lvl="1"/>
            <a:r>
              <a:rPr lang="en-US" dirty="0"/>
              <a:t>Amount is specified by radionuclide and form</a:t>
            </a:r>
          </a:p>
          <a:p>
            <a:pPr lvl="1"/>
            <a:r>
              <a:rPr lang="en-US" dirty="0" smtClean="0"/>
              <a:t>Examples</a:t>
            </a:r>
            <a:endParaRPr lang="en-US" dirty="0"/>
          </a:p>
          <a:p>
            <a:pPr lvl="2"/>
            <a:r>
              <a:rPr lang="en-US" dirty="0"/>
              <a:t>Radiopharmaceuticals</a:t>
            </a:r>
          </a:p>
          <a:p>
            <a:pPr lvl="2"/>
            <a:r>
              <a:rPr lang="en-US" dirty="0"/>
              <a:t>Industrial radiography sources</a:t>
            </a:r>
          </a:p>
          <a:p>
            <a:pPr lvl="2"/>
            <a:r>
              <a:rPr lang="en-US" dirty="0" smtClean="0"/>
              <a:t>Research sources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78</a:t>
            </a:fld>
            <a:endParaRPr lang="en-US" dirty="0"/>
          </a:p>
        </p:txBody>
      </p:sp>
    </p:spTree>
    <p:extLst>
      <p:ext uri="{BB962C8B-B14F-4D97-AF65-F5344CB8AC3E}">
        <p14:creationId xmlns:p14="http://schemas.microsoft.com/office/powerpoint/2010/main" val="338508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Types </a:t>
            </a:r>
            <a:r>
              <a:rPr lang="en-US" dirty="0"/>
              <a:t>of </a:t>
            </a:r>
            <a:r>
              <a:rPr lang="en-US" dirty="0" smtClean="0"/>
              <a:t>Packaging </a:t>
            </a:r>
            <a:endParaRPr lang="en-US" dirty="0"/>
          </a:p>
        </p:txBody>
      </p:sp>
      <p:sp>
        <p:nvSpPr>
          <p:cNvPr id="3" name="Content Placeholder 2"/>
          <p:cNvSpPr>
            <a:spLocks noGrp="1"/>
          </p:cNvSpPr>
          <p:nvPr>
            <p:ph idx="1"/>
          </p:nvPr>
        </p:nvSpPr>
        <p:spPr/>
        <p:txBody>
          <a:bodyPr>
            <a:normAutofit lnSpcReduction="10000"/>
          </a:bodyPr>
          <a:lstStyle/>
          <a:p>
            <a:r>
              <a:rPr lang="en-US" dirty="0"/>
              <a:t>Type </a:t>
            </a:r>
            <a:r>
              <a:rPr lang="en-US" dirty="0" smtClean="0"/>
              <a:t>B</a:t>
            </a:r>
            <a:endParaRPr lang="en-US" dirty="0"/>
          </a:p>
          <a:p>
            <a:pPr lvl="1"/>
            <a:r>
              <a:rPr lang="en-US" dirty="0"/>
              <a:t>Highly radioactive</a:t>
            </a:r>
          </a:p>
          <a:p>
            <a:pPr lvl="1"/>
            <a:r>
              <a:rPr lang="en-US" dirty="0"/>
              <a:t>No recorded failures during transportation</a:t>
            </a:r>
          </a:p>
          <a:p>
            <a:pPr lvl="1"/>
            <a:r>
              <a:rPr lang="en-US" dirty="0"/>
              <a:t>Designed to hold contents under:</a:t>
            </a:r>
          </a:p>
          <a:p>
            <a:pPr lvl="2"/>
            <a:r>
              <a:rPr lang="en-US" dirty="0"/>
              <a:t>Extreme accident conditions</a:t>
            </a:r>
          </a:p>
          <a:p>
            <a:pPr lvl="2"/>
            <a:r>
              <a:rPr lang="en-US" dirty="0"/>
              <a:t>Submersion in water</a:t>
            </a:r>
          </a:p>
          <a:p>
            <a:pPr lvl="2"/>
            <a:r>
              <a:rPr lang="en-US" dirty="0"/>
              <a:t>Puncture, </a:t>
            </a:r>
            <a:r>
              <a:rPr lang="en-US" dirty="0" smtClean="0"/>
              <a:t>fall, </a:t>
            </a:r>
            <a:r>
              <a:rPr lang="en-US" dirty="0"/>
              <a:t>and thermal </a:t>
            </a:r>
            <a:r>
              <a:rPr lang="en-US" dirty="0" smtClean="0"/>
              <a:t>extremes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79</a:t>
            </a:fld>
            <a:endParaRPr lang="en-US" dirty="0"/>
          </a:p>
        </p:txBody>
      </p:sp>
    </p:spTree>
    <p:extLst>
      <p:ext uri="{BB962C8B-B14F-4D97-AF65-F5344CB8AC3E}">
        <p14:creationId xmlns:p14="http://schemas.microsoft.com/office/powerpoint/2010/main" val="5969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3.1</a:t>
            </a:r>
            <a:br>
              <a:rPr lang="en-US" dirty="0"/>
            </a:br>
            <a:r>
              <a:rPr lang="en-US" dirty="0"/>
              <a:t>Recognizing Occupancy and Location</a:t>
            </a:r>
          </a:p>
        </p:txBody>
      </p:sp>
      <p:sp>
        <p:nvSpPr>
          <p:cNvPr id="3" name="Content Placeholder 2"/>
          <p:cNvSpPr>
            <a:spLocks noGrp="1"/>
          </p:cNvSpPr>
          <p:nvPr>
            <p:ph idx="1"/>
          </p:nvPr>
        </p:nvSpPr>
        <p:spPr/>
        <p:txBody>
          <a:bodyPr>
            <a:normAutofit fontScale="92500" lnSpcReduction="20000"/>
          </a:bodyPr>
          <a:lstStyle/>
          <a:p>
            <a:r>
              <a:rPr lang="en-US" dirty="0" smtClean="0"/>
              <a:t>Using </a:t>
            </a:r>
            <a:r>
              <a:rPr lang="en-US" dirty="0"/>
              <a:t>the ERG, view the following slides and identify:</a:t>
            </a:r>
          </a:p>
          <a:p>
            <a:pPr lvl="1"/>
            <a:r>
              <a:rPr lang="en-US" dirty="0" smtClean="0"/>
              <a:t>Location</a:t>
            </a:r>
          </a:p>
          <a:p>
            <a:pPr lvl="1"/>
            <a:r>
              <a:rPr lang="en-US" dirty="0" smtClean="0"/>
              <a:t>Type </a:t>
            </a:r>
            <a:r>
              <a:rPr lang="en-US" dirty="0"/>
              <a:t>of </a:t>
            </a:r>
            <a:r>
              <a:rPr lang="en-US" dirty="0" smtClean="0"/>
              <a:t>occupancy</a:t>
            </a:r>
          </a:p>
          <a:p>
            <a:pPr lvl="2"/>
            <a:r>
              <a:rPr lang="en-US" dirty="0" smtClean="0"/>
              <a:t>Property</a:t>
            </a:r>
          </a:p>
          <a:p>
            <a:pPr lvl="2"/>
            <a:r>
              <a:rPr lang="en-US" dirty="0" smtClean="0"/>
              <a:t>Life</a:t>
            </a:r>
            <a:endParaRPr lang="en-US" dirty="0"/>
          </a:p>
          <a:p>
            <a:pPr lvl="1"/>
            <a:r>
              <a:rPr lang="en-US" dirty="0"/>
              <a:t>Material</a:t>
            </a:r>
          </a:p>
          <a:p>
            <a:pPr lvl="1"/>
            <a:r>
              <a:rPr lang="en-US" dirty="0"/>
              <a:t>ERG </a:t>
            </a:r>
            <a:r>
              <a:rPr lang="en-US" dirty="0" smtClean="0"/>
              <a:t>page number</a:t>
            </a:r>
            <a:endParaRPr lang="en-US" dirty="0"/>
          </a:p>
          <a:p>
            <a:pPr lvl="1"/>
            <a:r>
              <a:rPr lang="en-US" dirty="0"/>
              <a:t>Other </a:t>
            </a:r>
            <a:r>
              <a:rPr lang="en-US" dirty="0" smtClean="0"/>
              <a:t>useful information</a:t>
            </a:r>
            <a:endParaRPr lang="en-US" dirty="0"/>
          </a:p>
        </p:txBody>
      </p:sp>
      <p:sp>
        <p:nvSpPr>
          <p:cNvPr id="5" name="Slide Number Placeholder 4"/>
          <p:cNvSpPr>
            <a:spLocks noGrp="1"/>
          </p:cNvSpPr>
          <p:nvPr>
            <p:ph type="sldNum" sz="quarter" idx="12"/>
          </p:nvPr>
        </p:nvSpPr>
        <p:spPr/>
        <p:txBody>
          <a:bodyPr/>
          <a:lstStyle/>
          <a:p>
            <a:fld id="{17FBE5AA-9EF5-43AA-9768-6F52FAFCFDFA}" type="slidenum">
              <a:rPr lang="en-US" smtClean="0"/>
              <a:t>8</a:t>
            </a:fld>
            <a:endParaRPr lang="en-US" dirty="0"/>
          </a:p>
        </p:txBody>
      </p:sp>
    </p:spTree>
    <p:extLst>
      <p:ext uri="{BB962C8B-B14F-4D97-AF65-F5344CB8AC3E}">
        <p14:creationId xmlns:p14="http://schemas.microsoft.com/office/powerpoint/2010/main" val="618997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225427"/>
            <a:ext cx="8243248" cy="1209673"/>
          </a:xfrm>
        </p:spPr>
        <p:txBody>
          <a:bodyPr/>
          <a:lstStyle/>
          <a:p>
            <a:r>
              <a:rPr lang="en-US" dirty="0"/>
              <a:t>Clue 3: Placards, </a:t>
            </a:r>
            <a:r>
              <a:rPr lang="en-US" dirty="0" smtClean="0"/>
              <a:t>Labels, </a:t>
            </a:r>
            <a:r>
              <a:rPr lang="en-US" dirty="0"/>
              <a:t>and Markings</a:t>
            </a:r>
          </a:p>
        </p:txBody>
      </p:sp>
      <p:sp>
        <p:nvSpPr>
          <p:cNvPr id="3" name="Content Placeholder 2"/>
          <p:cNvSpPr>
            <a:spLocks noGrp="1"/>
          </p:cNvSpPr>
          <p:nvPr>
            <p:ph idx="1"/>
          </p:nvPr>
        </p:nvSpPr>
        <p:spPr>
          <a:xfrm>
            <a:off x="355695" y="2035173"/>
            <a:ext cx="3834168" cy="4140201"/>
          </a:xfrm>
        </p:spPr>
        <p:txBody>
          <a:bodyPr/>
          <a:lstStyle/>
          <a:p>
            <a:pPr lvl="1">
              <a:lnSpc>
                <a:spcPct val="150000"/>
              </a:lnSpc>
            </a:pPr>
            <a:r>
              <a:rPr lang="en-US" dirty="0"/>
              <a:t>Identify presence</a:t>
            </a:r>
          </a:p>
          <a:p>
            <a:pPr lvl="1">
              <a:lnSpc>
                <a:spcPct val="150000"/>
              </a:lnSpc>
            </a:pPr>
            <a:r>
              <a:rPr lang="en-US" dirty="0"/>
              <a:t>Identify </a:t>
            </a:r>
            <a:r>
              <a:rPr lang="en-US" dirty="0" smtClean="0"/>
              <a:t>dangers</a:t>
            </a:r>
          </a:p>
          <a:p>
            <a:pPr lvl="1">
              <a:lnSpc>
                <a:spcPct val="150000"/>
              </a:lnSpc>
            </a:pPr>
            <a:r>
              <a:rPr lang="en-US" dirty="0" smtClean="0"/>
              <a:t>Identify products</a:t>
            </a:r>
          </a:p>
          <a:p>
            <a:pPr lvl="1">
              <a:lnSpc>
                <a:spcPct val="150000"/>
              </a:lnSpc>
            </a:pPr>
            <a:r>
              <a:rPr lang="en-US" dirty="0" smtClean="0"/>
              <a:t>Not </a:t>
            </a:r>
            <a:r>
              <a:rPr lang="en-US" dirty="0"/>
              <a:t>always uniform</a:t>
            </a:r>
          </a:p>
        </p:txBody>
      </p:sp>
      <p:sp>
        <p:nvSpPr>
          <p:cNvPr id="4" name="Slide Number Placeholder 3"/>
          <p:cNvSpPr>
            <a:spLocks noGrp="1"/>
          </p:cNvSpPr>
          <p:nvPr>
            <p:ph type="sldNum" sz="quarter" idx="12"/>
          </p:nvPr>
        </p:nvSpPr>
        <p:spPr/>
        <p:txBody>
          <a:bodyPr/>
          <a:lstStyle/>
          <a:p>
            <a:fld id="{17FBE5AA-9EF5-43AA-9768-6F52FAFCFDFA}" type="slidenum">
              <a:rPr lang="en-US" smtClean="0"/>
              <a:t>80</a:t>
            </a:fld>
            <a:endParaRPr lang="en-US" dirty="0"/>
          </a:p>
        </p:txBody>
      </p:sp>
      <p:pic>
        <p:nvPicPr>
          <p:cNvPr id="6" name="Picture 5" title="Two placards on the rear of a tank: one is a horizontal yellow sign with the number 1951 and the second is a green diamond with the numbers 1951 and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3430" y="2183578"/>
            <a:ext cx="4000500" cy="3695700"/>
          </a:xfrm>
          <a:prstGeom prst="rect">
            <a:avLst/>
          </a:prstGeom>
        </p:spPr>
      </p:pic>
    </p:spTree>
    <p:extLst>
      <p:ext uri="{BB962C8B-B14F-4D97-AF65-F5344CB8AC3E}">
        <p14:creationId xmlns:p14="http://schemas.microsoft.com/office/powerpoint/2010/main" val="5873213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Placards</a:t>
            </a:r>
          </a:p>
        </p:txBody>
      </p:sp>
      <p:sp>
        <p:nvSpPr>
          <p:cNvPr id="3" name="Content Placeholder 2"/>
          <p:cNvSpPr>
            <a:spLocks noGrp="1"/>
          </p:cNvSpPr>
          <p:nvPr>
            <p:ph idx="1"/>
          </p:nvPr>
        </p:nvSpPr>
        <p:spPr/>
        <p:txBody>
          <a:bodyPr>
            <a:normAutofit lnSpcReduction="10000"/>
          </a:bodyPr>
          <a:lstStyle/>
          <a:p>
            <a:pPr lvl="1"/>
            <a:r>
              <a:rPr lang="en-US" dirty="0" smtClean="0"/>
              <a:t>10.75 inch </a:t>
            </a:r>
            <a:r>
              <a:rPr lang="en-US" dirty="0"/>
              <a:t>diamond</a:t>
            </a:r>
          </a:p>
          <a:p>
            <a:pPr lvl="1"/>
            <a:r>
              <a:rPr lang="en-US" dirty="0" smtClean="0"/>
              <a:t>Color-coded</a:t>
            </a:r>
            <a:endParaRPr lang="en-US" dirty="0"/>
          </a:p>
          <a:p>
            <a:pPr lvl="1"/>
            <a:r>
              <a:rPr lang="en-US" dirty="0" smtClean="0"/>
              <a:t>Contain symbols</a:t>
            </a:r>
            <a:endParaRPr lang="en-US" dirty="0"/>
          </a:p>
          <a:p>
            <a:pPr lvl="1"/>
            <a:r>
              <a:rPr lang="en-US" dirty="0"/>
              <a:t>Applied to sides and ends of containers</a:t>
            </a:r>
          </a:p>
          <a:p>
            <a:pPr lvl="1"/>
            <a:r>
              <a:rPr lang="en-US" dirty="0"/>
              <a:t>Nine hazard </a:t>
            </a:r>
            <a:r>
              <a:rPr lang="en-US" dirty="0" smtClean="0"/>
              <a:t>classes, listed </a:t>
            </a:r>
            <a:r>
              <a:rPr lang="en-US" dirty="0"/>
              <a:t>on Chart 15</a:t>
            </a:r>
          </a:p>
          <a:p>
            <a:pPr lvl="2"/>
            <a:r>
              <a:rPr lang="en-US" dirty="0"/>
              <a:t>Table 1 (placard any quantity)</a:t>
            </a:r>
          </a:p>
          <a:p>
            <a:pPr lvl="2"/>
            <a:r>
              <a:rPr lang="en-US" dirty="0"/>
              <a:t>Table 2 (placard </a:t>
            </a:r>
            <a:r>
              <a:rPr lang="en-US" dirty="0" smtClean="0"/>
              <a:t>1,001 lbs. </a:t>
            </a:r>
            <a:r>
              <a:rPr lang="en-US" dirty="0"/>
              <a:t>or more</a:t>
            </a:r>
            <a:r>
              <a:rPr lang="en-US" dirty="0" smtClean="0"/>
              <a:t>)</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81</a:t>
            </a:fld>
            <a:endParaRPr lang="en-US" dirty="0"/>
          </a:p>
        </p:txBody>
      </p:sp>
    </p:spTree>
    <p:extLst>
      <p:ext uri="{BB962C8B-B14F-4D97-AF65-F5344CB8AC3E}">
        <p14:creationId xmlns:p14="http://schemas.microsoft.com/office/powerpoint/2010/main" val="193754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 1: Explosives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82</a:t>
            </a:fld>
            <a:endParaRPr lang="en-US" dirty="0"/>
          </a:p>
        </p:txBody>
      </p:sp>
      <p:pic>
        <p:nvPicPr>
          <p:cNvPr id="6" name="Content Placeholder 5" title="Class 1: Explosives placard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00223" y="1825625"/>
            <a:ext cx="4343553" cy="4351338"/>
          </a:xfrm>
        </p:spPr>
      </p:pic>
    </p:spTree>
    <p:extLst>
      <p:ext uri="{BB962C8B-B14F-4D97-AF65-F5344CB8AC3E}">
        <p14:creationId xmlns:p14="http://schemas.microsoft.com/office/powerpoint/2010/main" val="28523274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 2: Gasses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83</a:t>
            </a:fld>
            <a:endParaRPr lang="en-US" dirty="0"/>
          </a:p>
        </p:txBody>
      </p:sp>
      <p:pic>
        <p:nvPicPr>
          <p:cNvPr id="6" name="Content Placeholder 5" title="Four examples of Class 2: Gas placard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07904" y="1825625"/>
            <a:ext cx="4328192" cy="4351338"/>
          </a:xfrm>
        </p:spPr>
      </p:pic>
    </p:spTree>
    <p:extLst>
      <p:ext uri="{BB962C8B-B14F-4D97-AF65-F5344CB8AC3E}">
        <p14:creationId xmlns:p14="http://schemas.microsoft.com/office/powerpoint/2010/main" val="17659032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3: Flammable Liquids</a:t>
            </a:r>
          </a:p>
        </p:txBody>
      </p:sp>
      <p:sp>
        <p:nvSpPr>
          <p:cNvPr id="4" name="Slide Number Placeholder 3"/>
          <p:cNvSpPr>
            <a:spLocks noGrp="1"/>
          </p:cNvSpPr>
          <p:nvPr>
            <p:ph type="sldNum" sz="quarter" idx="12"/>
          </p:nvPr>
        </p:nvSpPr>
        <p:spPr/>
        <p:txBody>
          <a:bodyPr/>
          <a:lstStyle/>
          <a:p>
            <a:fld id="{17FBE5AA-9EF5-43AA-9768-6F52FAFCFDFA}" type="slidenum">
              <a:rPr lang="en-US" smtClean="0"/>
              <a:t>84</a:t>
            </a:fld>
            <a:endParaRPr lang="en-US" dirty="0"/>
          </a:p>
        </p:txBody>
      </p:sp>
      <p:pic>
        <p:nvPicPr>
          <p:cNvPr id="2" name="Picture 1" title="Four examples of Class 3: Flammable Liquid placa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0489" y="1323863"/>
            <a:ext cx="5438775" cy="5372100"/>
          </a:xfrm>
          <a:prstGeom prst="rect">
            <a:avLst/>
          </a:prstGeom>
        </p:spPr>
      </p:pic>
    </p:spTree>
    <p:extLst>
      <p:ext uri="{BB962C8B-B14F-4D97-AF65-F5344CB8AC3E}">
        <p14:creationId xmlns:p14="http://schemas.microsoft.com/office/powerpoint/2010/main" val="2710301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4: Flammable Solids</a:t>
            </a:r>
          </a:p>
        </p:txBody>
      </p:sp>
      <p:sp>
        <p:nvSpPr>
          <p:cNvPr id="4" name="Slide Number Placeholder 3"/>
          <p:cNvSpPr>
            <a:spLocks noGrp="1"/>
          </p:cNvSpPr>
          <p:nvPr>
            <p:ph type="sldNum" sz="quarter" idx="12"/>
          </p:nvPr>
        </p:nvSpPr>
        <p:spPr/>
        <p:txBody>
          <a:bodyPr/>
          <a:lstStyle/>
          <a:p>
            <a:fld id="{17FBE5AA-9EF5-43AA-9768-6F52FAFCFDFA}" type="slidenum">
              <a:rPr lang="en-US" smtClean="0"/>
              <a:t>85</a:t>
            </a:fld>
            <a:endParaRPr lang="en-US" dirty="0"/>
          </a:p>
        </p:txBody>
      </p:sp>
      <p:pic>
        <p:nvPicPr>
          <p:cNvPr id="3" name="Picture 2" title="Three examples of Class 4: Flammable Solid placa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936" y="1286827"/>
            <a:ext cx="7334250" cy="5381625"/>
          </a:xfrm>
          <a:prstGeom prst="rect">
            <a:avLst/>
          </a:prstGeom>
        </p:spPr>
      </p:pic>
    </p:spTree>
    <p:extLst>
      <p:ext uri="{BB962C8B-B14F-4D97-AF65-F5344CB8AC3E}">
        <p14:creationId xmlns:p14="http://schemas.microsoft.com/office/powerpoint/2010/main" val="1967340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5: Oxidizers</a:t>
            </a:r>
          </a:p>
        </p:txBody>
      </p:sp>
      <p:sp>
        <p:nvSpPr>
          <p:cNvPr id="4" name="Slide Number Placeholder 3"/>
          <p:cNvSpPr>
            <a:spLocks noGrp="1"/>
          </p:cNvSpPr>
          <p:nvPr>
            <p:ph type="sldNum" sz="quarter" idx="12"/>
          </p:nvPr>
        </p:nvSpPr>
        <p:spPr/>
        <p:txBody>
          <a:bodyPr/>
          <a:lstStyle/>
          <a:p>
            <a:fld id="{17FBE5AA-9EF5-43AA-9768-6F52FAFCFDFA}" type="slidenum">
              <a:rPr lang="en-US" smtClean="0"/>
              <a:t>86</a:t>
            </a:fld>
            <a:endParaRPr lang="en-US" dirty="0"/>
          </a:p>
        </p:txBody>
      </p:sp>
      <p:pic>
        <p:nvPicPr>
          <p:cNvPr id="2" name="Picture 1" title="hree examples of Class 5: Oxidizer placa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6709" y="1114705"/>
            <a:ext cx="7067550" cy="5381625"/>
          </a:xfrm>
          <a:prstGeom prst="rect">
            <a:avLst/>
          </a:prstGeom>
        </p:spPr>
      </p:pic>
    </p:spTree>
    <p:extLst>
      <p:ext uri="{BB962C8B-B14F-4D97-AF65-F5344CB8AC3E}">
        <p14:creationId xmlns:p14="http://schemas.microsoft.com/office/powerpoint/2010/main" val="2234714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6: Toxic Materials</a:t>
            </a:r>
          </a:p>
        </p:txBody>
      </p:sp>
      <p:sp>
        <p:nvSpPr>
          <p:cNvPr id="4" name="Slide Number Placeholder 3"/>
          <p:cNvSpPr>
            <a:spLocks noGrp="1"/>
          </p:cNvSpPr>
          <p:nvPr>
            <p:ph type="sldNum" sz="quarter" idx="12"/>
          </p:nvPr>
        </p:nvSpPr>
        <p:spPr/>
        <p:txBody>
          <a:bodyPr/>
          <a:lstStyle/>
          <a:p>
            <a:fld id="{17FBE5AA-9EF5-43AA-9768-6F52FAFCFDFA}" type="slidenum">
              <a:rPr lang="en-US" smtClean="0"/>
              <a:t>87</a:t>
            </a:fld>
            <a:endParaRPr lang="en-US" dirty="0"/>
          </a:p>
        </p:txBody>
      </p:sp>
      <p:pic>
        <p:nvPicPr>
          <p:cNvPr id="3" name="Picture 2" title="Three examples of Class 6: Toxic Material placa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548" y="1190008"/>
            <a:ext cx="7143750" cy="5381625"/>
          </a:xfrm>
          <a:prstGeom prst="rect">
            <a:avLst/>
          </a:prstGeom>
        </p:spPr>
      </p:pic>
    </p:spTree>
    <p:extLst>
      <p:ext uri="{BB962C8B-B14F-4D97-AF65-F5344CB8AC3E}">
        <p14:creationId xmlns:p14="http://schemas.microsoft.com/office/powerpoint/2010/main" val="7653523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7: Radioactive Materials</a:t>
            </a:r>
          </a:p>
        </p:txBody>
      </p:sp>
      <p:sp>
        <p:nvSpPr>
          <p:cNvPr id="4" name="Slide Number Placeholder 3"/>
          <p:cNvSpPr>
            <a:spLocks noGrp="1"/>
          </p:cNvSpPr>
          <p:nvPr>
            <p:ph type="sldNum" sz="quarter" idx="12"/>
          </p:nvPr>
        </p:nvSpPr>
        <p:spPr/>
        <p:txBody>
          <a:bodyPr/>
          <a:lstStyle/>
          <a:p>
            <a:fld id="{17FBE5AA-9EF5-43AA-9768-6F52FAFCFDFA}" type="slidenum">
              <a:rPr lang="en-US" smtClean="0"/>
              <a:t>88</a:t>
            </a:fld>
            <a:endParaRPr lang="en-US" dirty="0"/>
          </a:p>
        </p:txBody>
      </p:sp>
      <p:pic>
        <p:nvPicPr>
          <p:cNvPr id="6" name="Picture 5" title="Example of a Class 7: Radioactive Material placar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2469" y="1130225"/>
            <a:ext cx="5305425" cy="5372100"/>
          </a:xfrm>
          <a:prstGeom prst="rect">
            <a:avLst/>
          </a:prstGeom>
        </p:spPr>
      </p:pic>
    </p:spTree>
    <p:extLst>
      <p:ext uri="{BB962C8B-B14F-4D97-AF65-F5344CB8AC3E}">
        <p14:creationId xmlns:p14="http://schemas.microsoft.com/office/powerpoint/2010/main" val="42126819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9: Miscellaneous</a:t>
            </a:r>
          </a:p>
        </p:txBody>
      </p:sp>
      <p:sp>
        <p:nvSpPr>
          <p:cNvPr id="4" name="Slide Number Placeholder 3"/>
          <p:cNvSpPr>
            <a:spLocks noGrp="1"/>
          </p:cNvSpPr>
          <p:nvPr>
            <p:ph type="sldNum" sz="quarter" idx="12"/>
          </p:nvPr>
        </p:nvSpPr>
        <p:spPr/>
        <p:txBody>
          <a:bodyPr/>
          <a:lstStyle/>
          <a:p>
            <a:fld id="{17FBE5AA-9EF5-43AA-9768-6F52FAFCFDFA}" type="slidenum">
              <a:rPr lang="en-US" smtClean="0"/>
              <a:t>89</a:t>
            </a:fld>
            <a:endParaRPr lang="en-US" dirty="0"/>
          </a:p>
        </p:txBody>
      </p:sp>
      <p:pic>
        <p:nvPicPr>
          <p:cNvPr id="2" name="Picture 1" title="Example of a Class 9: Miscellaneous placar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7081" y="1157736"/>
            <a:ext cx="5295900" cy="5381625"/>
          </a:xfrm>
          <a:prstGeom prst="rect">
            <a:avLst/>
          </a:prstGeom>
        </p:spPr>
      </p:pic>
    </p:spTree>
    <p:extLst>
      <p:ext uri="{BB962C8B-B14F-4D97-AF65-F5344CB8AC3E}">
        <p14:creationId xmlns:p14="http://schemas.microsoft.com/office/powerpoint/2010/main" val="407131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Activity </a:t>
            </a:r>
            <a:r>
              <a:rPr lang="en-US" dirty="0" smtClean="0"/>
              <a:t>3.1: Example 1</a:t>
            </a:r>
            <a:endParaRPr lang="en-US" dirty="0"/>
          </a:p>
        </p:txBody>
      </p:sp>
      <p:sp>
        <p:nvSpPr>
          <p:cNvPr id="2" name="Slide Number Placeholder 1"/>
          <p:cNvSpPr>
            <a:spLocks noGrp="1"/>
          </p:cNvSpPr>
          <p:nvPr>
            <p:ph type="sldNum" sz="quarter" idx="12"/>
          </p:nvPr>
        </p:nvSpPr>
        <p:spPr/>
        <p:txBody>
          <a:bodyPr/>
          <a:lstStyle/>
          <a:p>
            <a:fld id="{17FBE5AA-9EF5-43AA-9768-6F52FAFCFDFA}" type="slidenum">
              <a:rPr lang="en-US" smtClean="0"/>
              <a:pPr/>
              <a:t>9</a:t>
            </a:fld>
            <a:endParaRPr lang="en-US" dirty="0"/>
          </a:p>
        </p:txBody>
      </p:sp>
      <p:pic>
        <p:nvPicPr>
          <p:cNvPr id="5" name="Picture 4" title="Activity 3.1 example 1 Orange smoke billowing out of a facto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710" y="1203960"/>
            <a:ext cx="7829550" cy="5181600"/>
          </a:xfrm>
          <a:prstGeom prst="rect">
            <a:avLst/>
          </a:prstGeom>
        </p:spPr>
      </p:pic>
    </p:spTree>
    <p:extLst>
      <p:ext uri="{BB962C8B-B14F-4D97-AF65-F5344CB8AC3E}">
        <p14:creationId xmlns:p14="http://schemas.microsoft.com/office/powerpoint/2010/main" val="25892183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9: </a:t>
            </a:r>
            <a:r>
              <a:rPr lang="en-US" dirty="0" smtClean="0"/>
              <a:t> Miscellaneous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90</a:t>
            </a:fld>
            <a:endParaRPr lang="en-US" dirty="0"/>
          </a:p>
        </p:txBody>
      </p:sp>
      <p:pic>
        <p:nvPicPr>
          <p:cNvPr id="2" name="Picture 1" title="Example of a Class 9: Miscellaneous placar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243796"/>
            <a:ext cx="5181600" cy="5381625"/>
          </a:xfrm>
          <a:prstGeom prst="rect">
            <a:avLst/>
          </a:prstGeom>
        </p:spPr>
      </p:pic>
    </p:spTree>
    <p:extLst>
      <p:ext uri="{BB962C8B-B14F-4D97-AF65-F5344CB8AC3E}">
        <p14:creationId xmlns:p14="http://schemas.microsoft.com/office/powerpoint/2010/main" val="27606043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Marine Pollutant</a:t>
            </a:r>
          </a:p>
        </p:txBody>
      </p:sp>
      <p:sp>
        <p:nvSpPr>
          <p:cNvPr id="4" name="Slide Number Placeholder 3"/>
          <p:cNvSpPr>
            <a:spLocks noGrp="1"/>
          </p:cNvSpPr>
          <p:nvPr>
            <p:ph type="sldNum" sz="quarter" idx="12"/>
          </p:nvPr>
        </p:nvSpPr>
        <p:spPr/>
        <p:txBody>
          <a:bodyPr/>
          <a:lstStyle/>
          <a:p>
            <a:fld id="{17FBE5AA-9EF5-43AA-9768-6F52FAFCFDFA}" type="slidenum">
              <a:rPr lang="en-US" smtClean="0"/>
              <a:t>91</a:t>
            </a:fld>
            <a:endParaRPr lang="en-US" dirty="0"/>
          </a:p>
        </p:txBody>
      </p:sp>
      <p:pic>
        <p:nvPicPr>
          <p:cNvPr id="2" name="Picture 1" title="Placard with a fish and an &quot;X&quot; over the fish inside of a black triang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59069" y="2676637"/>
            <a:ext cx="4171950" cy="2171700"/>
          </a:xfrm>
          <a:prstGeom prst="rect">
            <a:avLst/>
          </a:prstGeom>
        </p:spPr>
      </p:pic>
      <p:pic>
        <p:nvPicPr>
          <p:cNvPr id="7" name="Picture 6" title="Placard with a dead fish depicted inside of a black diamon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014" y="1402438"/>
            <a:ext cx="3779520" cy="3773424"/>
          </a:xfrm>
          <a:prstGeom prst="rect">
            <a:avLst/>
          </a:prstGeom>
        </p:spPr>
      </p:pic>
    </p:spTree>
    <p:extLst>
      <p:ext uri="{BB962C8B-B14F-4D97-AF65-F5344CB8AC3E}">
        <p14:creationId xmlns:p14="http://schemas.microsoft.com/office/powerpoint/2010/main" val="5548421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Dangerous Placard</a:t>
            </a:r>
          </a:p>
        </p:txBody>
      </p:sp>
      <p:sp>
        <p:nvSpPr>
          <p:cNvPr id="4" name="Slide Number Placeholder 3"/>
          <p:cNvSpPr>
            <a:spLocks noGrp="1"/>
          </p:cNvSpPr>
          <p:nvPr>
            <p:ph type="sldNum" sz="quarter" idx="12"/>
          </p:nvPr>
        </p:nvSpPr>
        <p:spPr/>
        <p:txBody>
          <a:bodyPr/>
          <a:lstStyle/>
          <a:p>
            <a:fld id="{17FBE5AA-9EF5-43AA-9768-6F52FAFCFDFA}" type="slidenum">
              <a:rPr lang="en-US" smtClean="0"/>
              <a:t>92</a:t>
            </a:fld>
            <a:endParaRPr lang="en-US" dirty="0"/>
          </a:p>
        </p:txBody>
      </p:sp>
      <p:pic>
        <p:nvPicPr>
          <p:cNvPr id="2" name="Picture 1" title="Example of a Dangerous Placar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97224" y="1233039"/>
            <a:ext cx="5429250" cy="5381625"/>
          </a:xfrm>
          <a:prstGeom prst="rect">
            <a:avLst/>
          </a:prstGeom>
        </p:spPr>
      </p:pic>
    </p:spTree>
    <p:extLst>
      <p:ext uri="{BB962C8B-B14F-4D97-AF65-F5344CB8AC3E}">
        <p14:creationId xmlns:p14="http://schemas.microsoft.com/office/powerpoint/2010/main" val="1565016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a:t>
            </a:r>
          </a:p>
        </p:txBody>
      </p:sp>
      <p:sp>
        <p:nvSpPr>
          <p:cNvPr id="3" name="Content Placeholder 2"/>
          <p:cNvSpPr>
            <a:spLocks noGrp="1"/>
          </p:cNvSpPr>
          <p:nvPr>
            <p:ph idx="1"/>
          </p:nvPr>
        </p:nvSpPr>
        <p:spPr/>
        <p:txBody>
          <a:bodyPr>
            <a:normAutofit fontScale="92500"/>
          </a:bodyPr>
          <a:lstStyle/>
          <a:p>
            <a:pPr lvl="1"/>
            <a:r>
              <a:rPr lang="en-US" dirty="0"/>
              <a:t>4 inch square</a:t>
            </a:r>
          </a:p>
          <a:p>
            <a:pPr lvl="1"/>
            <a:r>
              <a:rPr lang="en-US" dirty="0" smtClean="0"/>
              <a:t>Scaled-down </a:t>
            </a:r>
            <a:r>
              <a:rPr lang="en-US" dirty="0"/>
              <a:t>version of placards</a:t>
            </a:r>
          </a:p>
          <a:p>
            <a:pPr lvl="1"/>
            <a:r>
              <a:rPr lang="en-US" dirty="0"/>
              <a:t>Used on individual packages</a:t>
            </a:r>
          </a:p>
          <a:p>
            <a:pPr lvl="1"/>
            <a:r>
              <a:rPr lang="en-US" dirty="0" smtClean="0"/>
              <a:t>Typically found in one </a:t>
            </a:r>
            <a:r>
              <a:rPr lang="en-US" dirty="0"/>
              <a:t>or two </a:t>
            </a:r>
            <a:r>
              <a:rPr lang="en-US" dirty="0" smtClean="0"/>
              <a:t>locations on package</a:t>
            </a:r>
            <a:endParaRPr lang="en-US" dirty="0"/>
          </a:p>
          <a:p>
            <a:pPr lvl="1"/>
            <a:r>
              <a:rPr lang="en-US" dirty="0"/>
              <a:t>Multiple products</a:t>
            </a:r>
          </a:p>
          <a:p>
            <a:pPr lvl="2"/>
            <a:r>
              <a:rPr lang="en-US" dirty="0"/>
              <a:t>Primary label</a:t>
            </a:r>
          </a:p>
          <a:p>
            <a:pPr lvl="2"/>
            <a:r>
              <a:rPr lang="en-US" dirty="0"/>
              <a:t>Subsidiary label for each </a:t>
            </a:r>
            <a:r>
              <a:rPr lang="en-US" dirty="0" smtClean="0"/>
              <a:t>hazard</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93</a:t>
            </a:fld>
            <a:endParaRPr lang="en-US" dirty="0"/>
          </a:p>
        </p:txBody>
      </p:sp>
    </p:spTree>
    <p:extLst>
      <p:ext uri="{BB962C8B-B14F-4D97-AF65-F5344CB8AC3E}">
        <p14:creationId xmlns:p14="http://schemas.microsoft.com/office/powerpoint/2010/main" val="31299934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 4: </a:t>
            </a:r>
            <a:r>
              <a:rPr lang="en-US" dirty="0" smtClean="0"/>
              <a:t>Non-Transportation Markings </a:t>
            </a:r>
            <a:r>
              <a:rPr lang="en-US" dirty="0"/>
              <a:t>and Colors</a:t>
            </a:r>
          </a:p>
        </p:txBody>
      </p:sp>
      <p:sp>
        <p:nvSpPr>
          <p:cNvPr id="3" name="Content Placeholder 2"/>
          <p:cNvSpPr>
            <a:spLocks noGrp="1"/>
          </p:cNvSpPr>
          <p:nvPr>
            <p:ph idx="1"/>
          </p:nvPr>
        </p:nvSpPr>
        <p:spPr/>
        <p:txBody>
          <a:bodyPr/>
          <a:lstStyle/>
          <a:p>
            <a:pPr lvl="1">
              <a:lnSpc>
                <a:spcPct val="150000"/>
              </a:lnSpc>
            </a:pPr>
            <a:r>
              <a:rPr lang="en-US" dirty="0"/>
              <a:t>NFPA </a:t>
            </a:r>
            <a:r>
              <a:rPr lang="en-US" dirty="0" smtClean="0"/>
              <a:t>704</a:t>
            </a:r>
          </a:p>
          <a:p>
            <a:pPr lvl="1">
              <a:lnSpc>
                <a:spcPct val="150000"/>
              </a:lnSpc>
            </a:pPr>
            <a:r>
              <a:rPr lang="en-US" dirty="0" smtClean="0"/>
              <a:t>Hazard Communications</a:t>
            </a:r>
          </a:p>
          <a:p>
            <a:pPr lvl="1">
              <a:lnSpc>
                <a:spcPct val="150000"/>
              </a:lnSpc>
            </a:pPr>
            <a:r>
              <a:rPr lang="en-US" dirty="0" smtClean="0"/>
              <a:t>Container Markings </a:t>
            </a:r>
            <a:r>
              <a:rPr lang="en-US" dirty="0"/>
              <a:t>and S</a:t>
            </a:r>
            <a:r>
              <a:rPr lang="en-US" dirty="0" smtClean="0"/>
              <a:t>tencils</a:t>
            </a:r>
          </a:p>
          <a:p>
            <a:pPr lvl="1">
              <a:lnSpc>
                <a:spcPct val="150000"/>
              </a:lnSpc>
            </a:pPr>
            <a:r>
              <a:rPr lang="en-US" dirty="0" smtClean="0"/>
              <a:t>Military Markings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94</a:t>
            </a:fld>
            <a:endParaRPr lang="en-US" dirty="0"/>
          </a:p>
        </p:txBody>
      </p:sp>
    </p:spTree>
    <p:extLst>
      <p:ext uri="{BB962C8B-B14F-4D97-AF65-F5344CB8AC3E}">
        <p14:creationId xmlns:p14="http://schemas.microsoft.com/office/powerpoint/2010/main" val="40692572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Fire Protection Association </a:t>
            </a:r>
            <a:r>
              <a:rPr lang="en-US" dirty="0" smtClean="0"/>
              <a:t>(NFPA) </a:t>
            </a:r>
            <a:r>
              <a:rPr lang="en-US" dirty="0"/>
              <a:t>704</a:t>
            </a:r>
          </a:p>
        </p:txBody>
      </p:sp>
      <p:sp>
        <p:nvSpPr>
          <p:cNvPr id="3" name="Content Placeholder 2"/>
          <p:cNvSpPr>
            <a:spLocks noGrp="1"/>
          </p:cNvSpPr>
          <p:nvPr>
            <p:ph idx="1"/>
          </p:nvPr>
        </p:nvSpPr>
        <p:spPr>
          <a:xfrm>
            <a:off x="4449170" y="2157055"/>
            <a:ext cx="4484285" cy="4140201"/>
          </a:xfrm>
        </p:spPr>
        <p:txBody>
          <a:bodyPr>
            <a:normAutofit/>
          </a:bodyPr>
          <a:lstStyle/>
          <a:p>
            <a:pPr lvl="1"/>
            <a:r>
              <a:rPr lang="en-US" dirty="0" smtClean="0"/>
              <a:t>Requirements for fixed-site locations</a:t>
            </a:r>
            <a:endParaRPr lang="en-US" dirty="0"/>
          </a:p>
          <a:p>
            <a:pPr lvl="1"/>
            <a:r>
              <a:rPr lang="en-US" dirty="0"/>
              <a:t>Identifies </a:t>
            </a:r>
            <a:r>
              <a:rPr lang="en-US" dirty="0" smtClean="0"/>
              <a:t>hazards and dangers</a:t>
            </a:r>
          </a:p>
          <a:p>
            <a:pPr lvl="1"/>
            <a:r>
              <a:rPr lang="en-US" dirty="0"/>
              <a:t>4-quadrant </a:t>
            </a:r>
            <a:r>
              <a:rPr lang="en-US" dirty="0" smtClean="0"/>
              <a:t>diamond</a:t>
            </a:r>
            <a:endParaRPr lang="en-US" dirty="0"/>
          </a:p>
          <a:p>
            <a:pPr lvl="1"/>
            <a:r>
              <a:rPr lang="en-US" dirty="0"/>
              <a:t>Color and numeric </a:t>
            </a:r>
            <a:r>
              <a:rPr lang="en-US" dirty="0" smtClean="0"/>
              <a:t>identifiers</a:t>
            </a:r>
          </a:p>
        </p:txBody>
      </p:sp>
      <p:sp>
        <p:nvSpPr>
          <p:cNvPr id="4" name="Slide Number Placeholder 3"/>
          <p:cNvSpPr>
            <a:spLocks noGrp="1"/>
          </p:cNvSpPr>
          <p:nvPr>
            <p:ph type="sldNum" sz="quarter" idx="12"/>
          </p:nvPr>
        </p:nvSpPr>
        <p:spPr/>
        <p:txBody>
          <a:bodyPr/>
          <a:lstStyle/>
          <a:p>
            <a:fld id="{17FBE5AA-9EF5-43AA-9768-6F52FAFCFDFA}" type="slidenum">
              <a:rPr lang="en-US" smtClean="0"/>
              <a:t>95</a:t>
            </a:fld>
            <a:endParaRPr lang="en-US" dirty="0"/>
          </a:p>
        </p:txBody>
      </p:sp>
      <p:pic>
        <p:nvPicPr>
          <p:cNvPr id="6" name="Picture 5" title="NFPA 4-quadrant diamo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7339" y="2078243"/>
            <a:ext cx="4067175" cy="4229100"/>
          </a:xfrm>
          <a:prstGeom prst="rect">
            <a:avLst/>
          </a:prstGeom>
        </p:spPr>
      </p:pic>
    </p:spTree>
    <p:extLst>
      <p:ext uri="{BB962C8B-B14F-4D97-AF65-F5344CB8AC3E}">
        <p14:creationId xmlns:p14="http://schemas.microsoft.com/office/powerpoint/2010/main" val="20523091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296" y="234197"/>
            <a:ext cx="2949178" cy="1600200"/>
          </a:xfrm>
        </p:spPr>
        <p:txBody>
          <a:bodyPr/>
          <a:lstStyle/>
          <a:p>
            <a:r>
              <a:rPr lang="en-US" dirty="0" smtClean="0"/>
              <a:t>NFPA 704 Diamond</a:t>
            </a:r>
            <a:endParaRPr lang="en-US" dirty="0"/>
          </a:p>
        </p:txBody>
      </p:sp>
      <p:sp>
        <p:nvSpPr>
          <p:cNvPr id="5" name="Slide Number Placeholder 4"/>
          <p:cNvSpPr>
            <a:spLocks noGrp="1"/>
          </p:cNvSpPr>
          <p:nvPr>
            <p:ph type="sldNum" sz="quarter" idx="12"/>
          </p:nvPr>
        </p:nvSpPr>
        <p:spPr/>
        <p:txBody>
          <a:bodyPr/>
          <a:lstStyle/>
          <a:p>
            <a:fld id="{17FBE5AA-9EF5-43AA-9768-6F52FAFCFDFA}" type="slidenum">
              <a:rPr lang="en-US" smtClean="0"/>
              <a:t>96</a:t>
            </a:fld>
            <a:endParaRPr lang="en-US"/>
          </a:p>
        </p:txBody>
      </p:sp>
      <p:pic>
        <p:nvPicPr>
          <p:cNvPr id="3" name="Picture 2" title="Examples of specific hazards that can be listed on an NFPA 4-quadrant diamo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048" y="1662897"/>
            <a:ext cx="4038600" cy="4543425"/>
          </a:xfrm>
          <a:prstGeom prst="rect">
            <a:avLst/>
          </a:prstGeom>
        </p:spPr>
      </p:pic>
      <p:pic>
        <p:nvPicPr>
          <p:cNvPr id="4" name="Picture 3" title="Lists of what can be found in each of the 4 quadrants of an NFPA 4-quadrant diamon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40891" y="163719"/>
            <a:ext cx="4457700" cy="6229350"/>
          </a:xfrm>
          <a:prstGeom prst="rect">
            <a:avLst/>
          </a:prstGeom>
        </p:spPr>
      </p:pic>
    </p:spTree>
    <p:extLst>
      <p:ext uri="{BB962C8B-B14F-4D97-AF65-F5344CB8AC3E}">
        <p14:creationId xmlns:p14="http://schemas.microsoft.com/office/powerpoint/2010/main" val="30267820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Communications</a:t>
            </a:r>
          </a:p>
        </p:txBody>
      </p:sp>
      <p:sp>
        <p:nvSpPr>
          <p:cNvPr id="3" name="Content Placeholder 2"/>
          <p:cNvSpPr>
            <a:spLocks noGrp="1"/>
          </p:cNvSpPr>
          <p:nvPr>
            <p:ph idx="1"/>
          </p:nvPr>
        </p:nvSpPr>
        <p:spPr>
          <a:xfrm>
            <a:off x="628649" y="2035174"/>
            <a:ext cx="7886701" cy="4140201"/>
          </a:xfrm>
        </p:spPr>
        <p:txBody>
          <a:bodyPr/>
          <a:lstStyle/>
          <a:p>
            <a:pPr lvl="1"/>
            <a:r>
              <a:rPr lang="en-US" dirty="0"/>
              <a:t>Referred to as Hazardous Materials Information System (HMIS)</a:t>
            </a:r>
          </a:p>
          <a:p>
            <a:pPr lvl="1"/>
            <a:r>
              <a:rPr lang="en-US" dirty="0" smtClean="0"/>
              <a:t>Colored bars </a:t>
            </a:r>
            <a:r>
              <a:rPr lang="en-US" dirty="0"/>
              <a:t>or diamonds</a:t>
            </a:r>
          </a:p>
          <a:p>
            <a:pPr lvl="1"/>
            <a:r>
              <a:rPr lang="en-US" dirty="0"/>
              <a:t>Similar to NFPA 704</a:t>
            </a:r>
          </a:p>
          <a:p>
            <a:pPr lvl="1"/>
            <a:r>
              <a:rPr lang="en-US" dirty="0" smtClean="0"/>
              <a:t>Found on </a:t>
            </a:r>
            <a:r>
              <a:rPr lang="en-US" dirty="0"/>
              <a:t>individual containers</a:t>
            </a:r>
          </a:p>
          <a:p>
            <a:pPr lvl="1"/>
            <a:r>
              <a:rPr lang="en-US" dirty="0"/>
              <a:t>For normal work </a:t>
            </a:r>
            <a:r>
              <a:rPr lang="en-US" dirty="0" smtClean="0"/>
              <a:t>environments, </a:t>
            </a:r>
            <a:r>
              <a:rPr lang="en-US" dirty="0"/>
              <a:t>not for </a:t>
            </a:r>
            <a:r>
              <a:rPr lang="en-US" dirty="0" smtClean="0"/>
              <a:t>emergencies</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97</a:t>
            </a:fld>
            <a:endParaRPr lang="en-US" dirty="0"/>
          </a:p>
        </p:txBody>
      </p:sp>
    </p:spTree>
    <p:extLst>
      <p:ext uri="{BB962C8B-B14F-4D97-AF65-F5344CB8AC3E}">
        <p14:creationId xmlns:p14="http://schemas.microsoft.com/office/powerpoint/2010/main" val="39486906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Hazardous </a:t>
            </a:r>
            <a:r>
              <a:rPr lang="en-US" dirty="0" smtClean="0"/>
              <a:t>Materials </a:t>
            </a:r>
            <a:r>
              <a:rPr lang="en-US" dirty="0"/>
              <a:t/>
            </a:r>
            <a:br>
              <a:rPr lang="en-US" dirty="0"/>
            </a:br>
            <a:r>
              <a:rPr lang="en-US" dirty="0"/>
              <a:t>Information System (HMIS)</a:t>
            </a:r>
          </a:p>
        </p:txBody>
      </p:sp>
      <p:sp>
        <p:nvSpPr>
          <p:cNvPr id="4" name="Slide Number Placeholder 3"/>
          <p:cNvSpPr>
            <a:spLocks noGrp="1"/>
          </p:cNvSpPr>
          <p:nvPr>
            <p:ph type="sldNum" sz="quarter" idx="12"/>
          </p:nvPr>
        </p:nvSpPr>
        <p:spPr/>
        <p:txBody>
          <a:bodyPr/>
          <a:lstStyle/>
          <a:p>
            <a:fld id="{17FBE5AA-9EF5-43AA-9768-6F52FAFCFDFA}" type="slidenum">
              <a:rPr lang="en-US" smtClean="0"/>
              <a:t>98</a:t>
            </a:fld>
            <a:endParaRPr lang="en-US" dirty="0"/>
          </a:p>
        </p:txBody>
      </p:sp>
      <p:pic>
        <p:nvPicPr>
          <p:cNvPr id="6" name="Content Placeholder 5" title="Blank sign available to communicate the hazards of a specific chemical"/>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7220" y="1825625"/>
            <a:ext cx="7309559" cy="4351338"/>
          </a:xfrm>
        </p:spPr>
      </p:pic>
    </p:spTree>
    <p:extLst>
      <p:ext uri="{BB962C8B-B14F-4D97-AF65-F5344CB8AC3E}">
        <p14:creationId xmlns:p14="http://schemas.microsoft.com/office/powerpoint/2010/main" val="15198017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DOT HAZMAT Markings</a:t>
            </a:r>
          </a:p>
        </p:txBody>
      </p:sp>
      <p:sp>
        <p:nvSpPr>
          <p:cNvPr id="3" name="Content Placeholder 2"/>
          <p:cNvSpPr>
            <a:spLocks noGrp="1"/>
          </p:cNvSpPr>
          <p:nvPr>
            <p:ph idx="1"/>
          </p:nvPr>
        </p:nvSpPr>
        <p:spPr>
          <a:xfrm>
            <a:off x="628650" y="2035174"/>
            <a:ext cx="7886700" cy="4488456"/>
          </a:xfrm>
        </p:spPr>
        <p:txBody>
          <a:bodyPr>
            <a:normAutofit/>
          </a:bodyPr>
          <a:lstStyle/>
          <a:p>
            <a:pPr lvl="1"/>
            <a:r>
              <a:rPr lang="en-US" dirty="0"/>
              <a:t>Hot M</a:t>
            </a:r>
            <a:r>
              <a:rPr lang="en-US" dirty="0" smtClean="0"/>
              <a:t>arking </a:t>
            </a:r>
            <a:r>
              <a:rPr lang="en-US" dirty="0"/>
              <a:t>- </a:t>
            </a:r>
            <a:r>
              <a:rPr lang="en-US" dirty="0" smtClean="0"/>
              <a:t>used </a:t>
            </a:r>
            <a:r>
              <a:rPr lang="en-US" dirty="0"/>
              <a:t>on elevated temperature products</a:t>
            </a:r>
          </a:p>
          <a:p>
            <a:pPr lvl="1"/>
            <a:r>
              <a:rPr lang="en-US" dirty="0"/>
              <a:t>Marine </a:t>
            </a:r>
            <a:r>
              <a:rPr lang="en-US" dirty="0" smtClean="0"/>
              <a:t>Pollutant </a:t>
            </a:r>
            <a:r>
              <a:rPr lang="en-US" dirty="0"/>
              <a:t>- </a:t>
            </a:r>
            <a:r>
              <a:rPr lang="en-US" dirty="0" smtClean="0"/>
              <a:t>products known to pollute water</a:t>
            </a:r>
            <a:endParaRPr lang="en-US" dirty="0"/>
          </a:p>
          <a:p>
            <a:pPr lvl="1"/>
            <a:r>
              <a:rPr lang="en-US" dirty="0"/>
              <a:t>Inhalation </a:t>
            </a:r>
            <a:r>
              <a:rPr lang="en-US" dirty="0" smtClean="0"/>
              <a:t>Hazard – products that are poisonous when inhaled</a:t>
            </a:r>
            <a:endParaRPr lang="en-US" dirty="0"/>
          </a:p>
          <a:p>
            <a:pPr lvl="1"/>
            <a:r>
              <a:rPr lang="en-US" dirty="0"/>
              <a:t>Infectious </a:t>
            </a:r>
            <a:r>
              <a:rPr lang="en-US" dirty="0" smtClean="0"/>
              <a:t>Substances </a:t>
            </a:r>
            <a:r>
              <a:rPr lang="en-US" dirty="0"/>
              <a:t>- </a:t>
            </a:r>
            <a:r>
              <a:rPr lang="en-US" dirty="0" smtClean="0"/>
              <a:t>products </a:t>
            </a:r>
            <a:r>
              <a:rPr lang="en-US" dirty="0"/>
              <a:t>that may affect public health (Class 6</a:t>
            </a:r>
            <a:r>
              <a:rPr lang="en-US" dirty="0" smtClean="0"/>
              <a:t>)</a:t>
            </a:r>
            <a:endParaRPr lang="en-US" dirty="0"/>
          </a:p>
        </p:txBody>
      </p:sp>
      <p:sp>
        <p:nvSpPr>
          <p:cNvPr id="4" name="Slide Number Placeholder 3"/>
          <p:cNvSpPr>
            <a:spLocks noGrp="1"/>
          </p:cNvSpPr>
          <p:nvPr>
            <p:ph type="sldNum" sz="quarter" idx="12"/>
          </p:nvPr>
        </p:nvSpPr>
        <p:spPr/>
        <p:txBody>
          <a:bodyPr/>
          <a:lstStyle/>
          <a:p>
            <a:fld id="{17FBE5AA-9EF5-43AA-9768-6F52FAFCFDFA}" type="slidenum">
              <a:rPr lang="en-US" smtClean="0"/>
              <a:t>99</a:t>
            </a:fld>
            <a:endParaRPr lang="en-US" dirty="0"/>
          </a:p>
        </p:txBody>
      </p:sp>
    </p:spTree>
    <p:extLst>
      <p:ext uri="{BB962C8B-B14F-4D97-AF65-F5344CB8AC3E}">
        <p14:creationId xmlns:p14="http://schemas.microsoft.com/office/powerpoint/2010/main" val="37338490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2371</Words>
  <Application>Microsoft Office PowerPoint</Application>
  <PresentationFormat>On-screen Show (4:3)</PresentationFormat>
  <Paragraphs>748</Paragraphs>
  <Slides>120</Slides>
  <Notes>111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120</vt:i4>
      </vt:variant>
    </vt:vector>
  </HeadingPairs>
  <TitlesOfParts>
    <vt:vector size="126" baseType="lpstr">
      <vt:lpstr>ＭＳ Ｐゴシック</vt:lpstr>
      <vt:lpstr>Arial</vt:lpstr>
      <vt:lpstr>Calibri</vt:lpstr>
      <vt:lpstr>Century Gothic</vt:lpstr>
      <vt:lpstr>Times New Roman</vt:lpstr>
      <vt:lpstr>Office Theme</vt:lpstr>
      <vt:lpstr>Hazardous Materials Safety &amp; Security Awareness Training Section III</vt:lpstr>
      <vt:lpstr>Funding Acknowledgement</vt:lpstr>
      <vt:lpstr>Section III Objectives</vt:lpstr>
      <vt:lpstr>Recognition and Identification Clues</vt:lpstr>
      <vt:lpstr>Clue 1: Occupancy/Location</vt:lpstr>
      <vt:lpstr>Clue 1:  Occupancy/Location</vt:lpstr>
      <vt:lpstr>Clue 1:  Occupancy/Location </vt:lpstr>
      <vt:lpstr>Activity 3.1 Recognizing Occupancy and Location</vt:lpstr>
      <vt:lpstr>Activity 3.1: Example 1</vt:lpstr>
      <vt:lpstr>Activity 3.1: Example 2</vt:lpstr>
      <vt:lpstr>Activity 3.1: Example 3</vt:lpstr>
      <vt:lpstr>Activity 3.1: Example 4</vt:lpstr>
      <vt:lpstr>Activity 3.1: Example 5</vt:lpstr>
      <vt:lpstr>Activity 3.1: Example 6</vt:lpstr>
      <vt:lpstr>Activity 3.1: Example 7</vt:lpstr>
      <vt:lpstr>Ammonia Spill Video</vt:lpstr>
      <vt:lpstr>Clue 2 :Container/Vehicle Shapes</vt:lpstr>
      <vt:lpstr>Transportation Modes</vt:lpstr>
      <vt:lpstr>Highway Transportation</vt:lpstr>
      <vt:lpstr>Box Trailer</vt:lpstr>
      <vt:lpstr>Flatbed</vt:lpstr>
      <vt:lpstr>Dry Bulk Cargo Tank</vt:lpstr>
      <vt:lpstr>Tank Trailers</vt:lpstr>
      <vt:lpstr>Low Pressure Chemical Tank MC 306 / DOT 406</vt:lpstr>
      <vt:lpstr>DOT 306 / 406 Compared to DOT 307 / 407</vt:lpstr>
      <vt:lpstr>High Pressure Tank MC 331</vt:lpstr>
      <vt:lpstr>Cryogenic Liquid Tank MC 338</vt:lpstr>
      <vt:lpstr>Tube Trailer</vt:lpstr>
      <vt:lpstr>Personal or Company Vehicle</vt:lpstr>
      <vt:lpstr>Railway Transportation</vt:lpstr>
      <vt:lpstr>Box Car</vt:lpstr>
      <vt:lpstr>Covered Hopper Car</vt:lpstr>
      <vt:lpstr>Open Hopper Car</vt:lpstr>
      <vt:lpstr>Low-Pressure Tank Car</vt:lpstr>
      <vt:lpstr>Low-Pressure Tank Car </vt:lpstr>
      <vt:lpstr>Pressure Tank Car</vt:lpstr>
      <vt:lpstr>Pressure Tank Car </vt:lpstr>
      <vt:lpstr>Cryogenic Tank Car</vt:lpstr>
      <vt:lpstr>Intermodal (IM) Containers</vt:lpstr>
      <vt:lpstr>Intermodal (IM) Containers </vt:lpstr>
      <vt:lpstr>Water Transportation</vt:lpstr>
      <vt:lpstr>River Port</vt:lpstr>
      <vt:lpstr>Tanker Ship</vt:lpstr>
      <vt:lpstr>Tanker Ship </vt:lpstr>
      <vt:lpstr>Coastal Trading Vessel </vt:lpstr>
      <vt:lpstr>Refrigerator “Reefer” Ship</vt:lpstr>
      <vt:lpstr>Heavy Lift Ships</vt:lpstr>
      <vt:lpstr>Cruise Ship</vt:lpstr>
      <vt:lpstr>Livestock Vessel </vt:lpstr>
      <vt:lpstr>Air Transportation</vt:lpstr>
      <vt:lpstr>Cargo Plane</vt:lpstr>
      <vt:lpstr>Pipeline Transportation</vt:lpstr>
      <vt:lpstr>Pipeline Markers</vt:lpstr>
      <vt:lpstr>Activity 3.2 Recognizing transportation containers</vt:lpstr>
      <vt:lpstr>Activity 3.2: Example 1</vt:lpstr>
      <vt:lpstr>Activity 3.2: Example 2</vt:lpstr>
      <vt:lpstr>Activity 3.2: Example 3</vt:lpstr>
      <vt:lpstr>Activity 3.2: Example 4</vt:lpstr>
      <vt:lpstr>Activity 3.2: Example 5</vt:lpstr>
      <vt:lpstr>Activity 3.2: Example 6</vt:lpstr>
      <vt:lpstr>Activity 3.2: Example 7</vt:lpstr>
      <vt:lpstr>Fixed-Site Containers</vt:lpstr>
      <vt:lpstr>Atmospheric</vt:lpstr>
      <vt:lpstr>Individual Containers</vt:lpstr>
      <vt:lpstr>Non-Bulk Bag</vt:lpstr>
      <vt:lpstr>Non-Bulk Containers</vt:lpstr>
      <vt:lpstr>Non-Bulk Containers </vt:lpstr>
      <vt:lpstr>Low Pressure</vt:lpstr>
      <vt:lpstr>Horizontal Cylindrical Tank</vt:lpstr>
      <vt:lpstr>Covered Top Floating Roof Tank with Geodesic Dome</vt:lpstr>
      <vt:lpstr>High Pressure</vt:lpstr>
      <vt:lpstr>High-Pressure Spherical Tank</vt:lpstr>
      <vt:lpstr>High-Pressure Horizontal “Bullet” Tank</vt:lpstr>
      <vt:lpstr>Packaging of Radioactive Materials</vt:lpstr>
      <vt:lpstr>Types of Packaging</vt:lpstr>
      <vt:lpstr>Types of Packaging </vt:lpstr>
      <vt:lpstr> Types of Packaging</vt:lpstr>
      <vt:lpstr>Types of Packaging  </vt:lpstr>
      <vt:lpstr> Types of Packaging </vt:lpstr>
      <vt:lpstr>Clue 3: Placards, Labels, and Markings</vt:lpstr>
      <vt:lpstr>Placards</vt:lpstr>
      <vt:lpstr>Class 1: Explosives</vt:lpstr>
      <vt:lpstr>Class 2: Gasses</vt:lpstr>
      <vt:lpstr>Class 3: Flammable Liquids</vt:lpstr>
      <vt:lpstr>Class 4: Flammable Solids</vt:lpstr>
      <vt:lpstr>Class 5: Oxidizers</vt:lpstr>
      <vt:lpstr>Class 6: Toxic Materials</vt:lpstr>
      <vt:lpstr>Class 7: Radioactive Materials</vt:lpstr>
      <vt:lpstr>Class 9: Miscellaneous</vt:lpstr>
      <vt:lpstr>Class 9:  Miscellaneous</vt:lpstr>
      <vt:lpstr>Marine Pollutant</vt:lpstr>
      <vt:lpstr>Dangerous Placard</vt:lpstr>
      <vt:lpstr>Labels</vt:lpstr>
      <vt:lpstr>Clue 4: Non-Transportation Markings and Colors</vt:lpstr>
      <vt:lpstr>National Fire Protection Association (NFPA) 704</vt:lpstr>
      <vt:lpstr>NFPA 704 Diamond</vt:lpstr>
      <vt:lpstr>Hazard Communications</vt:lpstr>
      <vt:lpstr>Hazardous Materials  Information System (HMIS)</vt:lpstr>
      <vt:lpstr>DOT HAZMAT Markings</vt:lpstr>
      <vt:lpstr>Markings</vt:lpstr>
      <vt:lpstr>Railcar Stencils</vt:lpstr>
      <vt:lpstr>Tank Car Markings</vt:lpstr>
      <vt:lpstr>Reporting Rail &amp; Intermodal Markings</vt:lpstr>
      <vt:lpstr>Military Markings</vt:lpstr>
      <vt:lpstr>Activity 3.3 Recognizing Placards and Markings</vt:lpstr>
      <vt:lpstr>Activity 3.3: Example 1</vt:lpstr>
      <vt:lpstr>Activity 3.3: Example 2</vt:lpstr>
      <vt:lpstr>Activity 3.3: Example 3</vt:lpstr>
      <vt:lpstr>Activity 3.3: Example 4</vt:lpstr>
      <vt:lpstr>Activity 3.3: Example 5</vt:lpstr>
      <vt:lpstr>Activity 3.3: Example 6</vt:lpstr>
      <vt:lpstr>Clue 5: Written Resources</vt:lpstr>
      <vt:lpstr>Clue 5:  Written Resources</vt:lpstr>
      <vt:lpstr>Shipping Papers</vt:lpstr>
      <vt:lpstr>Types of Shipping Papers</vt:lpstr>
      <vt:lpstr>Safety Data Sheets</vt:lpstr>
      <vt:lpstr>16-Section Safety Data Sheet</vt:lpstr>
      <vt:lpstr>Locating Safety Data Sheets</vt:lpstr>
      <vt:lpstr>Clue 6: Senses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2020-02-06T20:50:31Z</dcterms:created>
  <dcterms:modified xsi:type="dcterms:W3CDTF">2021-04-16T12:50:38Z</dcterms:modified>
</cp:coreProperties>
</file>