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6" r:id="rId2"/>
  </p:sldMasterIdLst>
  <p:notesMasterIdLst>
    <p:notesMasterId r:id="rId53"/>
  </p:notesMasterIdLst>
  <p:sldIdLst>
    <p:sldId id="256" r:id="rId3"/>
    <p:sldId id="30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6"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9" autoAdjust="0"/>
    <p:restoredTop sz="94215" autoAdjust="0"/>
  </p:normalViewPr>
  <p:slideViewPr>
    <p:cSldViewPr snapToGrid="0">
      <p:cViewPr varScale="1">
        <p:scale>
          <a:sx n="68" d="100"/>
          <a:sy n="68" d="100"/>
        </p:scale>
        <p:origin x="156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693C1-6694-42BB-BAAF-2384FDBEE10D}" type="datetimeFigureOut">
              <a:rPr lang="en-US" smtClean="0"/>
              <a:t>4/16/2021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6F04F-F51A-47BF-9C64-B7F48BDFB56F}" type="slidenum">
              <a:rPr lang="en-US" smtClean="0"/>
              <a:t>‹#›</a:t>
            </a:fld>
            <a:endParaRPr lang="en-US"/>
          </a:p>
        </p:txBody>
      </p:sp>
    </p:spTree>
    <p:extLst>
      <p:ext uri="{BB962C8B-B14F-4D97-AF65-F5344CB8AC3E}">
        <p14:creationId xmlns:p14="http://schemas.microsoft.com/office/powerpoint/2010/main" val="313123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CCCFD-CBB5-44AB-8386-B0ADFADC3844}" type="slidenum">
              <a:rPr lang="en-US" smtClean="0"/>
              <a:t>2</a:t>
            </a:fld>
            <a:endParaRPr lang="en-US"/>
          </a:p>
        </p:txBody>
      </p:sp>
    </p:spTree>
    <p:extLst>
      <p:ext uri="{BB962C8B-B14F-4D97-AF65-F5344CB8AC3E}">
        <p14:creationId xmlns:p14="http://schemas.microsoft.com/office/powerpoint/2010/main" val="105610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18</a:t>
            </a:fld>
            <a:endParaRPr lang="en-US"/>
          </a:p>
        </p:txBody>
      </p:sp>
    </p:spTree>
    <p:extLst>
      <p:ext uri="{BB962C8B-B14F-4D97-AF65-F5344CB8AC3E}">
        <p14:creationId xmlns:p14="http://schemas.microsoft.com/office/powerpoint/2010/main" val="280521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19</a:t>
            </a:fld>
            <a:endParaRPr lang="en-US"/>
          </a:p>
        </p:txBody>
      </p:sp>
    </p:spTree>
    <p:extLst>
      <p:ext uri="{BB962C8B-B14F-4D97-AF65-F5344CB8AC3E}">
        <p14:creationId xmlns:p14="http://schemas.microsoft.com/office/powerpoint/2010/main" val="70272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20</a:t>
            </a:fld>
            <a:endParaRPr lang="en-US"/>
          </a:p>
        </p:txBody>
      </p:sp>
    </p:spTree>
    <p:extLst>
      <p:ext uri="{BB962C8B-B14F-4D97-AF65-F5344CB8AC3E}">
        <p14:creationId xmlns:p14="http://schemas.microsoft.com/office/powerpoint/2010/main" val="29442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21</a:t>
            </a:fld>
            <a:endParaRPr lang="en-US"/>
          </a:p>
        </p:txBody>
      </p:sp>
    </p:spTree>
    <p:extLst>
      <p:ext uri="{BB962C8B-B14F-4D97-AF65-F5344CB8AC3E}">
        <p14:creationId xmlns:p14="http://schemas.microsoft.com/office/powerpoint/2010/main" val="176920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23</a:t>
            </a:fld>
            <a:endParaRPr lang="en-US"/>
          </a:p>
        </p:txBody>
      </p:sp>
    </p:spTree>
    <p:extLst>
      <p:ext uri="{BB962C8B-B14F-4D97-AF65-F5344CB8AC3E}">
        <p14:creationId xmlns:p14="http://schemas.microsoft.com/office/powerpoint/2010/main" val="1476152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25</a:t>
            </a:fld>
            <a:endParaRPr lang="en-US"/>
          </a:p>
        </p:txBody>
      </p:sp>
    </p:spTree>
    <p:extLst>
      <p:ext uri="{BB962C8B-B14F-4D97-AF65-F5344CB8AC3E}">
        <p14:creationId xmlns:p14="http://schemas.microsoft.com/office/powerpoint/2010/main" val="287500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27</a:t>
            </a:fld>
            <a:endParaRPr lang="en-US"/>
          </a:p>
        </p:txBody>
      </p:sp>
    </p:spTree>
    <p:extLst>
      <p:ext uri="{BB962C8B-B14F-4D97-AF65-F5344CB8AC3E}">
        <p14:creationId xmlns:p14="http://schemas.microsoft.com/office/powerpoint/2010/main" val="48140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28</a:t>
            </a:fld>
            <a:endParaRPr lang="en-US"/>
          </a:p>
        </p:txBody>
      </p:sp>
    </p:spTree>
    <p:extLst>
      <p:ext uri="{BB962C8B-B14F-4D97-AF65-F5344CB8AC3E}">
        <p14:creationId xmlns:p14="http://schemas.microsoft.com/office/powerpoint/2010/main" val="24740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29</a:t>
            </a:fld>
            <a:endParaRPr lang="en-US"/>
          </a:p>
        </p:txBody>
      </p:sp>
    </p:spTree>
    <p:extLst>
      <p:ext uri="{BB962C8B-B14F-4D97-AF65-F5344CB8AC3E}">
        <p14:creationId xmlns:p14="http://schemas.microsoft.com/office/powerpoint/2010/main" val="367569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30</a:t>
            </a:fld>
            <a:endParaRPr lang="en-US"/>
          </a:p>
        </p:txBody>
      </p:sp>
    </p:spTree>
    <p:extLst>
      <p:ext uri="{BB962C8B-B14F-4D97-AF65-F5344CB8AC3E}">
        <p14:creationId xmlns:p14="http://schemas.microsoft.com/office/powerpoint/2010/main" val="195607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6F04F-F51A-47BF-9C64-B7F48BDFB56F}" type="slidenum">
              <a:rPr lang="en-US" smtClean="0"/>
              <a:t>3</a:t>
            </a:fld>
            <a:endParaRPr lang="en-US"/>
          </a:p>
        </p:txBody>
      </p:sp>
    </p:spTree>
    <p:extLst>
      <p:ext uri="{BB962C8B-B14F-4D97-AF65-F5344CB8AC3E}">
        <p14:creationId xmlns:p14="http://schemas.microsoft.com/office/powerpoint/2010/main" val="234850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31</a:t>
            </a:fld>
            <a:endParaRPr lang="en-US"/>
          </a:p>
        </p:txBody>
      </p:sp>
    </p:spTree>
    <p:extLst>
      <p:ext uri="{BB962C8B-B14F-4D97-AF65-F5344CB8AC3E}">
        <p14:creationId xmlns:p14="http://schemas.microsoft.com/office/powerpoint/2010/main" val="2315122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34</a:t>
            </a:fld>
            <a:endParaRPr lang="en-US"/>
          </a:p>
        </p:txBody>
      </p:sp>
    </p:spTree>
    <p:extLst>
      <p:ext uri="{BB962C8B-B14F-4D97-AF65-F5344CB8AC3E}">
        <p14:creationId xmlns:p14="http://schemas.microsoft.com/office/powerpoint/2010/main" val="192053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35</a:t>
            </a:fld>
            <a:endParaRPr lang="en-US"/>
          </a:p>
        </p:txBody>
      </p:sp>
    </p:spTree>
    <p:extLst>
      <p:ext uri="{BB962C8B-B14F-4D97-AF65-F5344CB8AC3E}">
        <p14:creationId xmlns:p14="http://schemas.microsoft.com/office/powerpoint/2010/main" val="263943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eaLnBrk="1" hangingPunct="1">
              <a:buFontTx/>
              <a:buChar char="•"/>
            </a:pPr>
            <a:endParaRPr lang="en-US" alt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36</a:t>
            </a:fld>
            <a:endParaRPr lang="en-US"/>
          </a:p>
        </p:txBody>
      </p:sp>
    </p:spTree>
    <p:extLst>
      <p:ext uri="{BB962C8B-B14F-4D97-AF65-F5344CB8AC3E}">
        <p14:creationId xmlns:p14="http://schemas.microsoft.com/office/powerpoint/2010/main" val="3956015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37</a:t>
            </a:fld>
            <a:endParaRPr lang="en-US"/>
          </a:p>
        </p:txBody>
      </p:sp>
    </p:spTree>
    <p:extLst>
      <p:ext uri="{BB962C8B-B14F-4D97-AF65-F5344CB8AC3E}">
        <p14:creationId xmlns:p14="http://schemas.microsoft.com/office/powerpoint/2010/main" val="1349925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38</a:t>
            </a:fld>
            <a:endParaRPr lang="en-US"/>
          </a:p>
        </p:txBody>
      </p:sp>
    </p:spTree>
    <p:extLst>
      <p:ext uri="{BB962C8B-B14F-4D97-AF65-F5344CB8AC3E}">
        <p14:creationId xmlns:p14="http://schemas.microsoft.com/office/powerpoint/2010/main" val="50902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39</a:t>
            </a:fld>
            <a:endParaRPr lang="en-US"/>
          </a:p>
        </p:txBody>
      </p:sp>
    </p:spTree>
    <p:extLst>
      <p:ext uri="{BB962C8B-B14F-4D97-AF65-F5344CB8AC3E}">
        <p14:creationId xmlns:p14="http://schemas.microsoft.com/office/powerpoint/2010/main" val="1239514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40</a:t>
            </a:fld>
            <a:endParaRPr lang="en-US"/>
          </a:p>
        </p:txBody>
      </p:sp>
    </p:spTree>
    <p:extLst>
      <p:ext uri="{BB962C8B-B14F-4D97-AF65-F5344CB8AC3E}">
        <p14:creationId xmlns:p14="http://schemas.microsoft.com/office/powerpoint/2010/main" val="3709084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41</a:t>
            </a:fld>
            <a:endParaRPr lang="en-US"/>
          </a:p>
        </p:txBody>
      </p:sp>
    </p:spTree>
    <p:extLst>
      <p:ext uri="{BB962C8B-B14F-4D97-AF65-F5344CB8AC3E}">
        <p14:creationId xmlns:p14="http://schemas.microsoft.com/office/powerpoint/2010/main" val="335532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43</a:t>
            </a:fld>
            <a:endParaRPr lang="en-US"/>
          </a:p>
        </p:txBody>
      </p:sp>
    </p:spTree>
    <p:extLst>
      <p:ext uri="{BB962C8B-B14F-4D97-AF65-F5344CB8AC3E}">
        <p14:creationId xmlns:p14="http://schemas.microsoft.com/office/powerpoint/2010/main" val="173473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5</a:t>
            </a:fld>
            <a:endParaRPr lang="en-US"/>
          </a:p>
        </p:txBody>
      </p:sp>
    </p:spTree>
    <p:extLst>
      <p:ext uri="{BB962C8B-B14F-4D97-AF65-F5344CB8AC3E}">
        <p14:creationId xmlns:p14="http://schemas.microsoft.com/office/powerpoint/2010/main" val="333393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44</a:t>
            </a:fld>
            <a:endParaRPr lang="en-US"/>
          </a:p>
        </p:txBody>
      </p:sp>
    </p:spTree>
    <p:extLst>
      <p:ext uri="{BB962C8B-B14F-4D97-AF65-F5344CB8AC3E}">
        <p14:creationId xmlns:p14="http://schemas.microsoft.com/office/powerpoint/2010/main" val="4099114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46</a:t>
            </a:fld>
            <a:endParaRPr lang="en-US"/>
          </a:p>
        </p:txBody>
      </p:sp>
    </p:spTree>
    <p:extLst>
      <p:ext uri="{BB962C8B-B14F-4D97-AF65-F5344CB8AC3E}">
        <p14:creationId xmlns:p14="http://schemas.microsoft.com/office/powerpoint/2010/main" val="2452540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47</a:t>
            </a:fld>
            <a:endParaRPr lang="en-US"/>
          </a:p>
        </p:txBody>
      </p:sp>
    </p:spTree>
    <p:extLst>
      <p:ext uri="{BB962C8B-B14F-4D97-AF65-F5344CB8AC3E}">
        <p14:creationId xmlns:p14="http://schemas.microsoft.com/office/powerpoint/2010/main" val="299060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50</a:t>
            </a:fld>
            <a:endParaRPr lang="en-US"/>
          </a:p>
        </p:txBody>
      </p:sp>
    </p:spTree>
    <p:extLst>
      <p:ext uri="{BB962C8B-B14F-4D97-AF65-F5344CB8AC3E}">
        <p14:creationId xmlns:p14="http://schemas.microsoft.com/office/powerpoint/2010/main" val="406134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6</a:t>
            </a:fld>
            <a:endParaRPr lang="en-US"/>
          </a:p>
        </p:txBody>
      </p:sp>
    </p:spTree>
    <p:extLst>
      <p:ext uri="{BB962C8B-B14F-4D97-AF65-F5344CB8AC3E}">
        <p14:creationId xmlns:p14="http://schemas.microsoft.com/office/powerpoint/2010/main" val="296734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10</a:t>
            </a:fld>
            <a:endParaRPr lang="en-US"/>
          </a:p>
        </p:txBody>
      </p:sp>
    </p:spTree>
    <p:extLst>
      <p:ext uri="{BB962C8B-B14F-4D97-AF65-F5344CB8AC3E}">
        <p14:creationId xmlns:p14="http://schemas.microsoft.com/office/powerpoint/2010/main" val="211117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11</a:t>
            </a:fld>
            <a:endParaRPr lang="en-US"/>
          </a:p>
        </p:txBody>
      </p:sp>
    </p:spTree>
    <p:extLst>
      <p:ext uri="{BB962C8B-B14F-4D97-AF65-F5344CB8AC3E}">
        <p14:creationId xmlns:p14="http://schemas.microsoft.com/office/powerpoint/2010/main" val="79678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12</a:t>
            </a:fld>
            <a:endParaRPr lang="en-US"/>
          </a:p>
        </p:txBody>
      </p:sp>
    </p:spTree>
    <p:extLst>
      <p:ext uri="{BB962C8B-B14F-4D97-AF65-F5344CB8AC3E}">
        <p14:creationId xmlns:p14="http://schemas.microsoft.com/office/powerpoint/2010/main" val="171849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13</a:t>
            </a:fld>
            <a:endParaRPr lang="en-US"/>
          </a:p>
        </p:txBody>
      </p:sp>
    </p:spTree>
    <p:extLst>
      <p:ext uri="{BB962C8B-B14F-4D97-AF65-F5344CB8AC3E}">
        <p14:creationId xmlns:p14="http://schemas.microsoft.com/office/powerpoint/2010/main" val="5862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6F04F-F51A-47BF-9C64-B7F48BDFB56F}" type="slidenum">
              <a:rPr lang="en-US" smtClean="0"/>
              <a:t>15</a:t>
            </a:fld>
            <a:endParaRPr lang="en-US"/>
          </a:p>
        </p:txBody>
      </p:sp>
    </p:spTree>
    <p:extLst>
      <p:ext uri="{BB962C8B-B14F-4D97-AF65-F5344CB8AC3E}">
        <p14:creationId xmlns:p14="http://schemas.microsoft.com/office/powerpoint/2010/main" val="83826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1EFF1"/>
        </a:solidFill>
        <a:effectLst/>
      </p:bgPr>
    </p:bg>
    <p:spTree>
      <p:nvGrpSpPr>
        <p:cNvPr id="1" name=""/>
        <p:cNvGrpSpPr/>
        <p:nvPr/>
      </p:nvGrpSpPr>
      <p:grpSpPr>
        <a:xfrm>
          <a:off x="0" y="0"/>
          <a:ext cx="0" cy="0"/>
          <a:chOff x="0" y="0"/>
          <a:chExt cx="0" cy="0"/>
        </a:xfrm>
      </p:grpSpPr>
      <p:sp>
        <p:nvSpPr>
          <p:cNvPr id="7"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2060"/>
          </a:solidFill>
          <a:ln>
            <a:solidFill>
              <a:srgbClr val="002060"/>
            </a:solidFill>
          </a:ln>
          <a:effectLs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85800" y="1947059"/>
            <a:ext cx="7772400" cy="1488658"/>
          </a:xfrm>
        </p:spPr>
        <p:txBody>
          <a:bodyPr anchor="ctr">
            <a:normAutofit/>
          </a:bodyPr>
          <a:lstStyle>
            <a:lvl1pPr algn="ctr">
              <a:defRPr sz="48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3770252"/>
            <a:ext cx="9144000" cy="547931"/>
          </a:xfrm>
        </p:spPr>
        <p:txBody>
          <a:bodyPr>
            <a:no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500" y="5362726"/>
            <a:ext cx="2545275" cy="1116373"/>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5079244"/>
            <a:ext cx="2929886" cy="1495463"/>
          </a:xfrm>
          <a:prstGeom prst="rect">
            <a:avLst/>
          </a:prstGeom>
        </p:spPr>
      </p:pic>
      <p:sp>
        <p:nvSpPr>
          <p:cNvPr id="10" name="TextBox 9"/>
          <p:cNvSpPr txBox="1"/>
          <p:nvPr/>
        </p:nvSpPr>
        <p:spPr>
          <a:xfrm>
            <a:off x="0" y="430624"/>
            <a:ext cx="9144000" cy="1200329"/>
          </a:xfrm>
          <a:prstGeom prst="rect">
            <a:avLst/>
          </a:prstGeom>
          <a:noFill/>
        </p:spPr>
        <p:txBody>
          <a:bodyPr wrap="square" rtlCol="0">
            <a:spAutoFit/>
          </a:bodyPr>
          <a:lstStyle/>
          <a:p>
            <a:pPr algn="ctr"/>
            <a:r>
              <a:rPr lang="en-US" sz="3600" b="1" dirty="0" smtClean="0">
                <a:solidFill>
                  <a:schemeClr val="bg1"/>
                </a:solidFill>
              </a:rPr>
              <a:t>Hazardous Materials Safety &amp; Security</a:t>
            </a:r>
          </a:p>
          <a:p>
            <a:pPr algn="ctr"/>
            <a:r>
              <a:rPr lang="en-US" sz="3600" b="1" dirty="0" smtClean="0">
                <a:solidFill>
                  <a:schemeClr val="bg1"/>
                </a:solidFill>
              </a:rPr>
              <a:t>Awareness Training</a:t>
            </a:r>
            <a:endParaRPr lang="en-US" sz="3600" b="1" dirty="0">
              <a:solidFill>
                <a:schemeClr val="bg1"/>
              </a:solidFill>
            </a:endParaRPr>
          </a:p>
        </p:txBody>
      </p:sp>
    </p:spTree>
    <p:extLst>
      <p:ext uri="{BB962C8B-B14F-4D97-AF65-F5344CB8AC3E}">
        <p14:creationId xmlns:p14="http://schemas.microsoft.com/office/powerpoint/2010/main" val="403620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Autofit/>
          </a:bodyPr>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388068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242653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3740290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372056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2060"/>
          </a:solidFill>
          <a:ln>
            <a:solidFill>
              <a:srgbClr val="002060"/>
            </a:solidFill>
          </a:ln>
          <a:effectLs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0" y="541971"/>
            <a:ext cx="7929000" cy="2971051"/>
          </a:xfrm>
        </p:spPr>
        <p:txBody>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07500" y="4139348"/>
            <a:ext cx="7929000" cy="434974"/>
          </a:xfrm>
        </p:spPr>
        <p:txBody>
          <a:bodyPr anchor="t">
            <a:noAutofit/>
          </a:bodyPr>
          <a:lstStyle>
            <a:lvl1pPr marL="0" indent="0" algn="ctr">
              <a:buNone/>
              <a:defRPr sz="24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500" y="5362726"/>
            <a:ext cx="2545275" cy="111637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2114" y="5200648"/>
            <a:ext cx="3084386" cy="1378844"/>
          </a:xfrm>
          <a:prstGeom prst="rect">
            <a:avLst/>
          </a:prstGeom>
        </p:spPr>
      </p:pic>
    </p:spTree>
    <p:extLst>
      <p:ext uri="{BB962C8B-B14F-4D97-AF65-F5344CB8AC3E}">
        <p14:creationId xmlns:p14="http://schemas.microsoft.com/office/powerpoint/2010/main" val="35373802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ection slide">
    <p:bg>
      <p:bgPr>
        <a:solidFill>
          <a:srgbClr val="002060"/>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2">
              <a:lumMod val="40000"/>
              <a:lumOff val="60000"/>
            </a:schemeClr>
          </a:solidFill>
          <a:ln>
            <a:solidFill>
              <a:schemeClr val="tx2">
                <a:lumMod val="40000"/>
                <a:lumOff val="60000"/>
              </a:schemeClr>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14034" y="767530"/>
            <a:ext cx="7928999" cy="588677"/>
          </a:xfrm>
        </p:spPr>
        <p:txBody>
          <a:bodyPr/>
          <a:lstStyle>
            <a:lvl1pPr algn="ctr">
              <a:defRPr b="1" baseline="0">
                <a:ln>
                  <a:solidFill>
                    <a:srgbClr val="002060"/>
                  </a:solidFill>
                </a:ln>
                <a:solidFill>
                  <a:srgbClr val="0070C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6330" y="6336625"/>
            <a:ext cx="1048282" cy="459783"/>
          </a:xfrm>
          <a:prstGeom prst="rect">
            <a:avLst/>
          </a:prstGeom>
        </p:spPr>
      </p:pic>
    </p:spTree>
    <p:extLst>
      <p:ext uri="{BB962C8B-B14F-4D97-AF65-F5344CB8AC3E}">
        <p14:creationId xmlns:p14="http://schemas.microsoft.com/office/powerpoint/2010/main" val="28882224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1">
    <p:bg>
      <p:bgPr>
        <a:solidFill>
          <a:srgbClr val="F1EFF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31564" y="228600"/>
            <a:ext cx="7929000" cy="782053"/>
          </a:xfrm>
        </p:spPr>
        <p:txBody>
          <a:bodyPr/>
          <a:lstStyle>
            <a:lvl1pPr algn="ctr">
              <a:defRPr sz="3200">
                <a:ln>
                  <a:solidFill>
                    <a:srgbClr val="002060"/>
                  </a:solidFill>
                </a:ln>
                <a:solidFill>
                  <a:srgbClr val="0070C0"/>
                </a:solidFill>
                <a:effectLst/>
                <a:latin typeface="+mn-lt"/>
              </a:defRPr>
            </a:lvl1pPr>
          </a:lstStyle>
          <a:p>
            <a:r>
              <a:rPr lang="en-US" smtClean="0"/>
              <a:t>Click to edit Master title style</a:t>
            </a:r>
            <a:endParaRPr lang="en-US"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93" y="6346530"/>
            <a:ext cx="1048282" cy="459783"/>
          </a:xfrm>
          <a:prstGeom prst="rect">
            <a:avLst/>
          </a:prstGeom>
        </p:spPr>
      </p:pic>
    </p:spTree>
    <p:extLst>
      <p:ext uri="{BB962C8B-B14F-4D97-AF65-F5344CB8AC3E}">
        <p14:creationId xmlns:p14="http://schemas.microsoft.com/office/powerpoint/2010/main" val="23159410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7"/>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6330" y="6336625"/>
            <a:ext cx="1048282" cy="459783"/>
          </a:xfrm>
          <a:prstGeom prst="rect">
            <a:avLst/>
          </a:prstGeom>
        </p:spPr>
      </p:pic>
    </p:spTree>
    <p:extLst>
      <p:ext uri="{BB962C8B-B14F-4D97-AF65-F5344CB8AC3E}">
        <p14:creationId xmlns:p14="http://schemas.microsoft.com/office/powerpoint/2010/main" val="682030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ctrTitle"/>
          </p:nvPr>
        </p:nvSpPr>
        <p:spPr>
          <a:xfrm>
            <a:off x="631564" y="228600"/>
            <a:ext cx="7929000" cy="782053"/>
          </a:xfrm>
        </p:spPr>
        <p:txBody>
          <a:bodyPr/>
          <a:lstStyle>
            <a:lvl1pPr algn="ctr">
              <a:defRPr sz="3200"/>
            </a:lvl1pPr>
          </a:lstStyle>
          <a:p>
            <a:r>
              <a:rPr lang="en-US" smtClean="0"/>
              <a:t>Click to edit Master title style</a:t>
            </a:r>
            <a:endParaRPr lang="en-US" dirty="0"/>
          </a:p>
        </p:txBody>
      </p:sp>
      <p:pic>
        <p:nvPicPr>
          <p:cNvPr id="6" name="Picture 5"/>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6330" y="6336625"/>
            <a:ext cx="1048282" cy="459783"/>
          </a:xfrm>
          <a:prstGeom prst="rect">
            <a:avLst/>
          </a:prstGeom>
        </p:spPr>
      </p:pic>
    </p:spTree>
    <p:extLst>
      <p:ext uri="{BB962C8B-B14F-4D97-AF65-F5344CB8AC3E}">
        <p14:creationId xmlns:p14="http://schemas.microsoft.com/office/powerpoint/2010/main" val="471732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7" name="Freeform 6"/>
          <p:cNvSpPr/>
          <p:nvPr/>
        </p:nvSpPr>
        <p:spPr bwMode="auto">
          <a:xfrm>
            <a:off x="0" y="0"/>
            <a:ext cx="9144000" cy="182562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CD8DC">
              <a:lumMod val="40000"/>
              <a:lumOff val="60000"/>
            </a:srgbClr>
          </a:solidFill>
          <a:ln w="9525" cap="rnd" cmpd="sng" algn="ctr">
            <a:solidFill>
              <a:srgbClr val="DCD8DC">
                <a:lumMod val="40000"/>
                <a:lumOff val="60000"/>
              </a:srgbClr>
            </a:solidFill>
            <a:prstDash val="solid"/>
          </a:ln>
          <a:effectLst/>
          <a:extLst/>
        </p:spPr>
      </p:sp>
      <p:sp>
        <p:nvSpPr>
          <p:cNvPr id="2" name="Title 1"/>
          <p:cNvSpPr>
            <a:spLocks noGrp="1"/>
          </p:cNvSpPr>
          <p:nvPr>
            <p:ph type="title"/>
          </p:nvPr>
        </p:nvSpPr>
        <p:spPr/>
        <p:txBody>
          <a:bodyPr/>
          <a:lstStyle>
            <a:lvl1pPr>
              <a:defRPr b="1">
                <a:ln>
                  <a:solidFill>
                    <a:srgbClr val="002060"/>
                  </a:solidFill>
                </a:ln>
                <a:solidFill>
                  <a:srgbClr val="0070C0"/>
                </a:solidFill>
                <a:latin typeface="Calibri" panose="020F050202020403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2035174"/>
            <a:ext cx="7886700" cy="4349751"/>
          </a:xfrm>
        </p:spPr>
        <p:txBody>
          <a:bodyPr anchor="ctr">
            <a:norm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304992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435100"/>
            <a:ext cx="7886700" cy="4949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45764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3">
    <p:bg>
      <p:bgPr>
        <a:solidFill>
          <a:srgbClr val="F1EFF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4F39946F-FB85-4663-A869-1D31D085B14D}" type="slidenum">
              <a:rPr lang="en-US" smtClean="0"/>
              <a:t>‹#›</a:t>
            </a:fld>
            <a:endParaRPr lang="en-US"/>
          </a:p>
        </p:txBody>
      </p:sp>
      <p:sp>
        <p:nvSpPr>
          <p:cNvPr id="5" name="Title 1"/>
          <p:cNvSpPr>
            <a:spLocks noGrp="1"/>
          </p:cNvSpPr>
          <p:nvPr>
            <p:ph type="title"/>
          </p:nvPr>
        </p:nvSpPr>
        <p:spPr>
          <a:xfrm>
            <a:off x="628650" y="225427"/>
            <a:ext cx="7886700" cy="1209673"/>
          </a:xfrm>
        </p:spPr>
        <p:txBody>
          <a:bodyPr/>
          <a:lstStyle>
            <a:lvl1pPr>
              <a:defRPr b="1">
                <a:ln>
                  <a:solidFill>
                    <a:srgbClr val="002060"/>
                  </a:solidFill>
                </a:ln>
                <a:solidFill>
                  <a:srgbClr val="0070C0"/>
                </a:solidFill>
                <a:latin typeface="Calibri" panose="020F050202020403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7944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sp>
        <p:nvSpPr>
          <p:cNvPr id="5" name="Freeform 4"/>
          <p:cNvSpPr/>
          <p:nvPr/>
        </p:nvSpPr>
        <p:spPr bwMode="auto">
          <a:xfrm rot="10800000">
            <a:off x="0" y="6237624"/>
            <a:ext cx="9144000" cy="611092"/>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CD8DC">
              <a:lumMod val="40000"/>
              <a:lumOff val="60000"/>
            </a:srgbClr>
          </a:solidFill>
          <a:ln w="9525" cap="rnd" cmpd="sng" algn="ctr">
            <a:solidFill>
              <a:srgbClr val="DCD8DC">
                <a:lumMod val="40000"/>
                <a:lumOff val="60000"/>
              </a:srgbClr>
            </a:solidFill>
            <a:prstDash val="solid"/>
          </a:ln>
          <a:effectLst/>
          <a:extLst/>
        </p:spPr>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4F39946F-FB85-4663-A869-1D31D085B14D}" type="slidenum">
              <a:rPr lang="en-US" smtClean="0"/>
              <a:t>‹#›</a:t>
            </a:fld>
            <a:endParaRPr lang="en-US"/>
          </a:p>
        </p:txBody>
      </p:sp>
    </p:spTree>
    <p:extLst>
      <p:ext uri="{BB962C8B-B14F-4D97-AF65-F5344CB8AC3E}">
        <p14:creationId xmlns:p14="http://schemas.microsoft.com/office/powerpoint/2010/main" val="269301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404958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2">
    <p:bg>
      <p:bgPr>
        <a:solidFill>
          <a:srgbClr val="F1EFF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002060"/>
                </a:solidFill>
              </a:defRPr>
            </a:lvl1pPr>
          </a:lstStyle>
          <a:p>
            <a:fld id="{4F39946F-FB85-4663-A869-1D31D085B14D}" type="slidenum">
              <a:rPr lang="en-US" smtClean="0"/>
              <a:t>‹#›</a:t>
            </a:fld>
            <a:endParaRPr lang="en-US"/>
          </a:p>
        </p:txBody>
      </p:sp>
    </p:spTree>
    <p:extLst>
      <p:ext uri="{BB962C8B-B14F-4D97-AF65-F5344CB8AC3E}">
        <p14:creationId xmlns:p14="http://schemas.microsoft.com/office/powerpoint/2010/main" val="363226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205226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F39946F-FB85-4663-A869-1D31D085B14D}" type="slidenum">
              <a:rPr lang="en-US" smtClean="0"/>
              <a:t>‹#›</a:t>
            </a:fld>
            <a:endParaRPr lang="en-US"/>
          </a:p>
        </p:txBody>
      </p:sp>
    </p:spTree>
    <p:extLst>
      <p:ext uri="{BB962C8B-B14F-4D97-AF65-F5344CB8AC3E}">
        <p14:creationId xmlns:p14="http://schemas.microsoft.com/office/powerpoint/2010/main" val="397071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5427"/>
            <a:ext cx="7886700" cy="120967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435100"/>
            <a:ext cx="7886700" cy="494982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0075" y="6384925"/>
            <a:ext cx="590550" cy="365125"/>
          </a:xfrm>
          <a:prstGeom prst="rect">
            <a:avLst/>
          </a:prstGeom>
        </p:spPr>
        <p:txBody>
          <a:bodyPr vert="horz" lIns="91440" tIns="45720" rIns="91440" bIns="45720" rtlCol="0" anchor="ctr"/>
          <a:lstStyle>
            <a:lvl1pPr algn="r">
              <a:defRPr sz="2000">
                <a:solidFill>
                  <a:schemeClr val="bg1"/>
                </a:solidFill>
                <a:latin typeface="Calibri" panose="020F0502020204030204" pitchFamily="34" charset="0"/>
              </a:defRPr>
            </a:lvl1pPr>
          </a:lstStyle>
          <a:p>
            <a:fld id="{4F39946F-FB85-4663-A869-1D31D085B14D}" type="slidenum">
              <a:rPr lang="en-US" smtClean="0"/>
              <a:t>‹#›</a:t>
            </a:fld>
            <a:endParaRPr lang="en-US"/>
          </a:p>
        </p:txBody>
      </p:sp>
    </p:spTree>
    <p:extLst>
      <p:ext uri="{BB962C8B-B14F-4D97-AF65-F5344CB8AC3E}">
        <p14:creationId xmlns:p14="http://schemas.microsoft.com/office/powerpoint/2010/main" val="247085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400" rtl="0" eaLnBrk="1" latinLnBrk="0" hangingPunct="1">
        <a:lnSpc>
          <a:spcPct val="90000"/>
        </a:lnSpc>
        <a:spcBef>
          <a:spcPct val="0"/>
        </a:spcBef>
        <a:buNone/>
        <a:defRPr sz="4000" b="1" kern="1200">
          <a:solidFill>
            <a:schemeClr val="bg1"/>
          </a:solidFill>
          <a:latin typeface="+mn-lt"/>
          <a:ea typeface="+mj-ea"/>
          <a:cs typeface="Arial"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8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848" y="152400"/>
            <a:ext cx="7928999" cy="970450"/>
          </a:xfrm>
          <a:prstGeom prst="rect">
            <a:avLst/>
          </a:prstGeom>
          <a:effectLst>
            <a:outerShdw blurRad="50800" dir="14400000">
              <a:srgbClr val="000000">
                <a:alpha val="60000"/>
              </a:srgbClr>
            </a:outerShdw>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78063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iming>
    <p:tnLst>
      <p:par>
        <p:cTn id="1" dur="indefinite" restart="never" nodeType="tmRoot"/>
      </p:par>
    </p:tnLst>
  </p:timing>
  <p:hf hdr="0" ftr="0" dt="0"/>
  <p:txStyles>
    <p:titleStyle>
      <a:lvl1pPr algn="ctr" defTabSz="342900" rtl="0" eaLnBrk="1" latinLnBrk="0" hangingPunct="1">
        <a:spcBef>
          <a:spcPct val="0"/>
        </a:spcBef>
        <a:buNone/>
        <a:defRPr sz="3600" b="1" i="0" u="none"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Arial" charset="0"/>
        <a:buChar char="•"/>
        <a:defRPr sz="1800" kern="1200">
          <a:solidFill>
            <a:schemeClr val="tx1"/>
          </a:solidFill>
          <a:latin typeface="+mn-lt"/>
          <a:ea typeface="+mn-ea"/>
          <a:cs typeface="+mn-cs"/>
        </a:defRPr>
      </a:lvl1pPr>
      <a:lvl2pPr marL="628650" indent="-285750" algn="l" defTabSz="342900" rtl="0" eaLnBrk="1" latinLnBrk="0" hangingPunct="1">
        <a:spcBef>
          <a:spcPct val="20000"/>
        </a:spcBef>
        <a:spcAft>
          <a:spcPts val="450"/>
        </a:spcAft>
        <a:buClr>
          <a:schemeClr val="accent1"/>
        </a:buClr>
        <a:buFont typeface="Arial" charset="0"/>
        <a:buChar char="•"/>
        <a:defRPr sz="1400" b="0" i="0" u="none" kern="1200">
          <a:solidFill>
            <a:schemeClr val="tx1"/>
          </a:solidFill>
          <a:latin typeface="+mn-lt"/>
          <a:ea typeface="+mn-ea"/>
          <a:cs typeface="+mn-cs"/>
        </a:defRPr>
      </a:lvl2pPr>
      <a:lvl3pPr marL="971550" indent="-285750" algn="l" defTabSz="342900" rtl="0" eaLnBrk="1" latinLnBrk="0" hangingPunct="1">
        <a:spcBef>
          <a:spcPct val="20000"/>
        </a:spcBef>
        <a:spcAft>
          <a:spcPts val="450"/>
        </a:spcAft>
        <a:buClr>
          <a:schemeClr val="accent1"/>
        </a:buClr>
        <a:buFont typeface="Arial" charset="0"/>
        <a:buChar char="•"/>
        <a:defRPr sz="1400" kern="1200">
          <a:solidFill>
            <a:schemeClr val="tx1"/>
          </a:solidFill>
          <a:latin typeface="+mn-lt"/>
          <a:ea typeface="+mn-ea"/>
          <a:cs typeface="+mn-cs"/>
        </a:defRPr>
      </a:lvl3pPr>
      <a:lvl4pPr marL="1314450" indent="-285750" algn="l" defTabSz="342900" rtl="0" eaLnBrk="1" latinLnBrk="0" hangingPunct="1">
        <a:spcBef>
          <a:spcPct val="20000"/>
        </a:spcBef>
        <a:spcAft>
          <a:spcPts val="450"/>
        </a:spcAft>
        <a:buClr>
          <a:schemeClr val="accent1"/>
        </a:buClr>
        <a:buFont typeface="Arial" charset="0"/>
        <a:buChar char="•"/>
        <a:defRPr sz="1400" kern="1200">
          <a:solidFill>
            <a:schemeClr val="tx1"/>
          </a:solidFill>
          <a:latin typeface="+mn-lt"/>
          <a:ea typeface="+mn-ea"/>
          <a:cs typeface="+mn-cs"/>
        </a:defRPr>
      </a:lvl4pPr>
      <a:lvl5pPr marL="1657350" indent="-285750" algn="l" defTabSz="342900" rtl="0" eaLnBrk="1" latinLnBrk="0" hangingPunct="1">
        <a:spcBef>
          <a:spcPct val="20000"/>
        </a:spcBef>
        <a:spcAft>
          <a:spcPts val="450"/>
        </a:spcAft>
        <a:buClr>
          <a:schemeClr val="accent1"/>
        </a:buClr>
        <a:buFont typeface="Arial" charset="0"/>
        <a:buChar char="•"/>
        <a:defRPr sz="14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25600"/>
          </a:xfrm>
        </p:spPr>
        <p:txBody>
          <a:bodyPr>
            <a:normAutofit fontScale="90000"/>
          </a:bodyPr>
          <a:lstStyle/>
          <a:p>
            <a:r>
              <a:rPr lang="en-US" sz="4400" dirty="0"/>
              <a:t>Hazardous Materials Safety &amp; Security</a:t>
            </a:r>
            <a:br>
              <a:rPr lang="en-US" sz="4400" dirty="0"/>
            </a:br>
            <a:r>
              <a:rPr lang="en-US" sz="4400" dirty="0"/>
              <a:t>Awareness Training</a:t>
            </a:r>
            <a:br>
              <a:rPr lang="en-US" sz="4400" dirty="0"/>
            </a:br>
            <a:r>
              <a:rPr lang="en-US" dirty="0"/>
              <a:t>Section </a:t>
            </a:r>
            <a:r>
              <a:rPr lang="en-US" dirty="0" smtClean="0"/>
              <a:t>II</a:t>
            </a:r>
            <a:endParaRPr lang="en-US" dirty="0"/>
          </a:p>
        </p:txBody>
      </p:sp>
      <p:sp>
        <p:nvSpPr>
          <p:cNvPr id="3" name="Subtitle 2"/>
          <p:cNvSpPr>
            <a:spLocks noGrp="1"/>
          </p:cNvSpPr>
          <p:nvPr>
            <p:ph idx="1"/>
          </p:nvPr>
        </p:nvSpPr>
        <p:spPr/>
        <p:txBody>
          <a:bodyPr>
            <a:normAutofit/>
          </a:bodyPr>
          <a:lstStyle/>
          <a:p>
            <a:pPr algn="ctr"/>
            <a:r>
              <a:rPr lang="en-US" sz="4000" b="1" dirty="0"/>
              <a:t>Utilizing the 2016 Emergency Response </a:t>
            </a:r>
            <a:r>
              <a:rPr lang="en-US" sz="4000" b="1" dirty="0" smtClean="0"/>
              <a:t>Guide</a:t>
            </a:r>
            <a:endParaRPr lang="en-US" sz="4000" b="1" dirty="0"/>
          </a:p>
        </p:txBody>
      </p:sp>
    </p:spTree>
    <p:extLst>
      <p:ext uri="{BB962C8B-B14F-4D97-AF65-F5344CB8AC3E}">
        <p14:creationId xmlns:p14="http://schemas.microsoft.com/office/powerpoint/2010/main" val="2771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Precautions</a:t>
            </a:r>
            <a:br>
              <a:rPr lang="en-US" dirty="0"/>
            </a:br>
            <a:r>
              <a:rPr lang="en-US" dirty="0"/>
              <a:t>Resist Rushing In (Page 4)</a:t>
            </a:r>
          </a:p>
        </p:txBody>
      </p:sp>
      <p:sp>
        <p:nvSpPr>
          <p:cNvPr id="3" name="Content Placeholder 2"/>
          <p:cNvSpPr>
            <a:spLocks noGrp="1"/>
          </p:cNvSpPr>
          <p:nvPr>
            <p:ph idx="1"/>
          </p:nvPr>
        </p:nvSpPr>
        <p:spPr/>
        <p:txBody>
          <a:bodyPr/>
          <a:lstStyle/>
          <a:p>
            <a:pPr lvl="1"/>
            <a:r>
              <a:rPr lang="en-US" dirty="0"/>
              <a:t>Secure the </a:t>
            </a:r>
            <a:r>
              <a:rPr lang="en-US" dirty="0" smtClean="0"/>
              <a:t>scene</a:t>
            </a:r>
            <a:endParaRPr lang="en-US" dirty="0"/>
          </a:p>
          <a:p>
            <a:pPr lvl="1"/>
            <a:r>
              <a:rPr lang="en-US" dirty="0"/>
              <a:t>Identify the </a:t>
            </a:r>
            <a:r>
              <a:rPr lang="en-US" dirty="0" smtClean="0"/>
              <a:t>hazard</a:t>
            </a:r>
          </a:p>
          <a:p>
            <a:pPr lvl="1"/>
            <a:r>
              <a:rPr lang="en-US" dirty="0" smtClean="0"/>
              <a:t>Assess </a:t>
            </a:r>
            <a:r>
              <a:rPr lang="en-US" dirty="0"/>
              <a:t>the </a:t>
            </a:r>
            <a:r>
              <a:rPr lang="en-US" dirty="0" smtClean="0"/>
              <a:t>situation</a:t>
            </a:r>
          </a:p>
          <a:p>
            <a:pPr lvl="1"/>
            <a:r>
              <a:rPr lang="en-US" dirty="0" smtClean="0"/>
              <a:t>Obtain help</a:t>
            </a:r>
          </a:p>
          <a:p>
            <a:pPr lvl="1"/>
            <a:r>
              <a:rPr lang="en-US" dirty="0" smtClean="0"/>
              <a:t>Respond</a:t>
            </a:r>
          </a:p>
          <a:p>
            <a:pPr lvl="1"/>
            <a:r>
              <a:rPr lang="en-US" dirty="0" smtClean="0"/>
              <a:t>Be </a:t>
            </a:r>
            <a:r>
              <a:rPr lang="en-US" dirty="0"/>
              <a:t>c</a:t>
            </a:r>
            <a:r>
              <a:rPr lang="en-US" dirty="0" smtClean="0"/>
              <a:t>autious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10</a:t>
            </a:fld>
            <a:endParaRPr lang="en-US"/>
          </a:p>
        </p:txBody>
      </p:sp>
    </p:spTree>
    <p:extLst>
      <p:ext uri="{BB962C8B-B14F-4D97-AF65-F5344CB8AC3E}">
        <p14:creationId xmlns:p14="http://schemas.microsoft.com/office/powerpoint/2010/main" val="319390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Informational Sections</a:t>
            </a:r>
          </a:p>
        </p:txBody>
      </p:sp>
      <p:sp>
        <p:nvSpPr>
          <p:cNvPr id="3" name="Content Placeholder 2"/>
          <p:cNvSpPr>
            <a:spLocks noGrp="1"/>
          </p:cNvSpPr>
          <p:nvPr>
            <p:ph idx="1"/>
          </p:nvPr>
        </p:nvSpPr>
        <p:spPr/>
        <p:txBody>
          <a:bodyPr/>
          <a:lstStyle/>
          <a:p>
            <a:pPr lvl="1"/>
            <a:r>
              <a:rPr lang="en-US" dirty="0"/>
              <a:t>Manifest/Shipping Papers (inside cover)</a:t>
            </a:r>
          </a:p>
          <a:p>
            <a:pPr lvl="1"/>
            <a:r>
              <a:rPr lang="en-US" dirty="0"/>
              <a:t>How to use the ERG (page 1)</a:t>
            </a:r>
          </a:p>
          <a:p>
            <a:pPr lvl="1"/>
            <a:r>
              <a:rPr lang="en-US" dirty="0"/>
              <a:t>Hazard classification system (page 6)</a:t>
            </a:r>
          </a:p>
          <a:p>
            <a:pPr lvl="1"/>
            <a:r>
              <a:rPr lang="en-US" dirty="0"/>
              <a:t>Hazard Identification Numbers (page 16-19)</a:t>
            </a:r>
          </a:p>
          <a:p>
            <a:pPr lvl="1"/>
            <a:r>
              <a:rPr lang="en-US" dirty="0"/>
              <a:t>Pipeline Transportation (pages 20-25)</a:t>
            </a:r>
          </a:p>
        </p:txBody>
      </p:sp>
      <p:sp>
        <p:nvSpPr>
          <p:cNvPr id="4" name="Slide Number Placeholder 3"/>
          <p:cNvSpPr>
            <a:spLocks noGrp="1"/>
          </p:cNvSpPr>
          <p:nvPr>
            <p:ph type="sldNum" sz="quarter" idx="12"/>
          </p:nvPr>
        </p:nvSpPr>
        <p:spPr/>
        <p:txBody>
          <a:bodyPr/>
          <a:lstStyle/>
          <a:p>
            <a:fld id="{4F39946F-FB85-4663-A869-1D31D085B14D}" type="slidenum">
              <a:rPr lang="en-US" smtClean="0"/>
              <a:t>11</a:t>
            </a:fld>
            <a:endParaRPr lang="en-US"/>
          </a:p>
        </p:txBody>
      </p:sp>
    </p:spTree>
    <p:extLst>
      <p:ext uri="{BB962C8B-B14F-4D97-AF65-F5344CB8AC3E}">
        <p14:creationId xmlns:p14="http://schemas.microsoft.com/office/powerpoint/2010/main" val="150655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3" name="Content Placeholder 2"/>
          <p:cNvSpPr>
            <a:spLocks noGrp="1"/>
          </p:cNvSpPr>
          <p:nvPr>
            <p:ph idx="1"/>
          </p:nvPr>
        </p:nvSpPr>
        <p:spPr/>
        <p:txBody>
          <a:bodyPr/>
          <a:lstStyle/>
          <a:p>
            <a:pPr lvl="1"/>
            <a:r>
              <a:rPr lang="en-US" dirty="0"/>
              <a:t>Protective Actions (pages 291-292)</a:t>
            </a:r>
          </a:p>
          <a:p>
            <a:pPr lvl="1"/>
            <a:r>
              <a:rPr lang="en-US" dirty="0"/>
              <a:t>Protective Clothing (pages 363-364)</a:t>
            </a:r>
          </a:p>
          <a:p>
            <a:pPr lvl="1"/>
            <a:r>
              <a:rPr lang="en-US" dirty="0"/>
              <a:t>Fire and Spill Control (pages 365-367)</a:t>
            </a:r>
          </a:p>
          <a:p>
            <a:pPr lvl="1"/>
            <a:r>
              <a:rPr lang="en-US" dirty="0"/>
              <a:t>Criminal / Terrorist Use of Chemical / Biological / Radiological Agents (pages 370-375)</a:t>
            </a:r>
          </a:p>
          <a:p>
            <a:pPr lvl="1"/>
            <a:r>
              <a:rPr lang="en-US" dirty="0"/>
              <a:t>Glossary (pages 376-389</a:t>
            </a:r>
            <a:r>
              <a:rPr lang="en-US" dirty="0" smtClean="0"/>
              <a:t>)</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12</a:t>
            </a:fld>
            <a:endParaRPr lang="en-US"/>
          </a:p>
        </p:txBody>
      </p:sp>
    </p:spTree>
    <p:extLst>
      <p:ext uri="{BB962C8B-B14F-4D97-AF65-F5344CB8AC3E}">
        <p14:creationId xmlns:p14="http://schemas.microsoft.com/office/powerpoint/2010/main" val="342128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Marking, Labels, and Placards</a:t>
            </a:r>
          </a:p>
        </p:txBody>
      </p:sp>
      <p:sp>
        <p:nvSpPr>
          <p:cNvPr id="3" name="Content Placeholder 2"/>
          <p:cNvSpPr>
            <a:spLocks noGrp="1"/>
          </p:cNvSpPr>
          <p:nvPr>
            <p:ph idx="1"/>
          </p:nvPr>
        </p:nvSpPr>
        <p:spPr/>
        <p:txBody>
          <a:bodyPr>
            <a:normAutofit lnSpcReduction="10000"/>
          </a:bodyPr>
          <a:lstStyle/>
          <a:p>
            <a:pPr lvl="1">
              <a:spcBef>
                <a:spcPts val="1200"/>
              </a:spcBef>
              <a:spcAft>
                <a:spcPts val="1200"/>
              </a:spcAft>
            </a:pPr>
            <a:r>
              <a:rPr lang="en-US" dirty="0"/>
              <a:t>Transportation Placards for dangerous are located on pages 8 and </a:t>
            </a:r>
            <a:r>
              <a:rPr lang="en-US" dirty="0" smtClean="0"/>
              <a:t>9</a:t>
            </a:r>
            <a:endParaRPr lang="en-US" dirty="0"/>
          </a:p>
          <a:p>
            <a:pPr lvl="1">
              <a:spcBef>
                <a:spcPts val="1200"/>
              </a:spcBef>
              <a:spcAft>
                <a:spcPts val="1200"/>
              </a:spcAft>
            </a:pPr>
            <a:r>
              <a:rPr lang="en-US" dirty="0"/>
              <a:t>Placards are grouped with a corresponding 3-digit Guide Page Number that can be referenced to the Orange </a:t>
            </a:r>
            <a:r>
              <a:rPr lang="en-US" dirty="0" smtClean="0"/>
              <a:t>section</a:t>
            </a:r>
            <a:endParaRPr lang="en-US" dirty="0"/>
          </a:p>
          <a:p>
            <a:pPr lvl="1">
              <a:spcBef>
                <a:spcPts val="1200"/>
              </a:spcBef>
              <a:spcAft>
                <a:spcPts val="1200"/>
              </a:spcAft>
            </a:pPr>
            <a:r>
              <a:rPr lang="en-US" dirty="0"/>
              <a:t>Placards should only be used for identification if the UN/NA ID Number or the name of the material are </a:t>
            </a:r>
            <a:r>
              <a:rPr lang="en-US" dirty="0" smtClean="0"/>
              <a:t>unavailable</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13</a:t>
            </a:fld>
            <a:endParaRPr lang="en-US"/>
          </a:p>
        </p:txBody>
      </p:sp>
    </p:spTree>
    <p:extLst>
      <p:ext uri="{BB962C8B-B14F-4D97-AF65-F5344CB8AC3E}">
        <p14:creationId xmlns:p14="http://schemas.microsoft.com/office/powerpoint/2010/main" val="373046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a:t>
            </a:r>
            <a:r>
              <a:rPr lang="en-US" dirty="0" smtClean="0"/>
              <a:t>Placards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14</a:t>
            </a:fld>
            <a:endParaRPr lang="en-US"/>
          </a:p>
        </p:txBody>
      </p:sp>
      <p:pic>
        <p:nvPicPr>
          <p:cNvPr id="7" name="Content Placeholder 6" title="Page 8 of Table of Placard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52397" y="1356078"/>
            <a:ext cx="3578405" cy="4949825"/>
          </a:xfrm>
        </p:spPr>
      </p:pic>
      <p:pic>
        <p:nvPicPr>
          <p:cNvPr id="8" name="Picture 7" title="Page 9 Table of Plac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3406" y="1343378"/>
            <a:ext cx="3621496" cy="5038195"/>
          </a:xfrm>
          <a:prstGeom prst="rect">
            <a:avLst/>
          </a:prstGeom>
        </p:spPr>
      </p:pic>
    </p:spTree>
    <p:extLst>
      <p:ext uri="{BB962C8B-B14F-4D97-AF65-F5344CB8AC3E}">
        <p14:creationId xmlns:p14="http://schemas.microsoft.com/office/powerpoint/2010/main" val="297673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Railcar and Road </a:t>
            </a:r>
            <a:r>
              <a:rPr lang="en-US" dirty="0" smtClean="0"/>
              <a:t>Trailers</a:t>
            </a:r>
            <a:endParaRPr lang="en-US" dirty="0"/>
          </a:p>
        </p:txBody>
      </p:sp>
      <p:sp>
        <p:nvSpPr>
          <p:cNvPr id="3" name="Content Placeholder 2"/>
          <p:cNvSpPr>
            <a:spLocks noGrp="1"/>
          </p:cNvSpPr>
          <p:nvPr>
            <p:ph idx="1"/>
          </p:nvPr>
        </p:nvSpPr>
        <p:spPr/>
        <p:txBody>
          <a:bodyPr>
            <a:normAutofit/>
          </a:bodyPr>
          <a:lstStyle/>
          <a:p>
            <a:pPr lvl="1"/>
            <a:r>
              <a:rPr lang="en-US" dirty="0"/>
              <a:t>Generalized shapes of railcars and road trailers used for transporting dangerous </a:t>
            </a:r>
            <a:r>
              <a:rPr lang="en-US" dirty="0" smtClean="0"/>
              <a:t>goods</a:t>
            </a:r>
            <a:endParaRPr lang="en-US" dirty="0"/>
          </a:p>
          <a:p>
            <a:pPr lvl="1"/>
            <a:r>
              <a:rPr lang="en-US" dirty="0" smtClean="0"/>
              <a:t>Shapes </a:t>
            </a:r>
            <a:r>
              <a:rPr lang="en-US" dirty="0"/>
              <a:t>are associated with a 3-digit guide number from the </a:t>
            </a:r>
            <a:r>
              <a:rPr lang="en-US" dirty="0">
                <a:solidFill>
                  <a:schemeClr val="accent2"/>
                </a:solidFill>
              </a:rPr>
              <a:t>Orange</a:t>
            </a:r>
            <a:r>
              <a:rPr lang="en-US" dirty="0"/>
              <a:t> </a:t>
            </a:r>
            <a:r>
              <a:rPr lang="en-US" dirty="0" smtClean="0"/>
              <a:t>section</a:t>
            </a:r>
            <a:endParaRPr lang="en-US" dirty="0"/>
          </a:p>
          <a:p>
            <a:pPr lvl="1"/>
            <a:r>
              <a:rPr lang="en-US" dirty="0" smtClean="0"/>
              <a:t>Railcar </a:t>
            </a:r>
            <a:r>
              <a:rPr lang="en-US" dirty="0"/>
              <a:t>and Road Trailer </a:t>
            </a:r>
            <a:r>
              <a:rPr lang="en-US" dirty="0" smtClean="0"/>
              <a:t>Shape </a:t>
            </a:r>
            <a:r>
              <a:rPr lang="en-US" dirty="0"/>
              <a:t>Guide references should be used only if product name, UN/NA number, and transportation placards can not be identified </a:t>
            </a:r>
          </a:p>
        </p:txBody>
      </p:sp>
      <p:sp>
        <p:nvSpPr>
          <p:cNvPr id="4" name="Slide Number Placeholder 3"/>
          <p:cNvSpPr>
            <a:spLocks noGrp="1"/>
          </p:cNvSpPr>
          <p:nvPr>
            <p:ph type="sldNum" sz="quarter" idx="12"/>
          </p:nvPr>
        </p:nvSpPr>
        <p:spPr/>
        <p:txBody>
          <a:bodyPr/>
          <a:lstStyle/>
          <a:p>
            <a:fld id="{4F39946F-FB85-4663-A869-1D31D085B14D}" type="slidenum">
              <a:rPr lang="en-US" smtClean="0"/>
              <a:t>15</a:t>
            </a:fld>
            <a:endParaRPr lang="en-US"/>
          </a:p>
        </p:txBody>
      </p:sp>
    </p:spTree>
    <p:extLst>
      <p:ext uri="{BB962C8B-B14F-4D97-AF65-F5344CB8AC3E}">
        <p14:creationId xmlns:p14="http://schemas.microsoft.com/office/powerpoint/2010/main" val="174451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49" y="288290"/>
            <a:ext cx="4035902" cy="1600200"/>
          </a:xfrm>
        </p:spPr>
        <p:txBody>
          <a:bodyPr/>
          <a:lstStyle/>
          <a:p>
            <a:r>
              <a:rPr lang="en-US" dirty="0"/>
              <a:t>Railcar and Road Trailers </a:t>
            </a:r>
          </a:p>
        </p:txBody>
      </p:sp>
      <p:sp>
        <p:nvSpPr>
          <p:cNvPr id="5" name="Slide Number Placeholder 4"/>
          <p:cNvSpPr>
            <a:spLocks noGrp="1"/>
          </p:cNvSpPr>
          <p:nvPr>
            <p:ph type="sldNum" sz="quarter" idx="12"/>
          </p:nvPr>
        </p:nvSpPr>
        <p:spPr/>
        <p:txBody>
          <a:bodyPr/>
          <a:lstStyle/>
          <a:p>
            <a:fld id="{4F39946F-FB85-4663-A869-1D31D085B14D}" type="slidenum">
              <a:rPr lang="en-US" smtClean="0"/>
              <a:t>16</a:t>
            </a:fld>
            <a:endParaRPr lang="en-US"/>
          </a:p>
        </p:txBody>
      </p:sp>
      <p:pic>
        <p:nvPicPr>
          <p:cNvPr id="3" name="Picture 2" title="Image of a Box car and Hopper ca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1036" y="1672519"/>
            <a:ext cx="4248150" cy="4438650"/>
          </a:xfrm>
          <a:prstGeom prst="rect">
            <a:avLst/>
          </a:prstGeom>
        </p:spPr>
      </p:pic>
      <p:pic>
        <p:nvPicPr>
          <p:cNvPr id="4" name="Picture 3" title="Image of a pressure tank car, general service tank car (low pressure), and low pressure tank c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268111"/>
            <a:ext cx="2895600" cy="6096000"/>
          </a:xfrm>
          <a:prstGeom prst="rect">
            <a:avLst/>
          </a:prstGeom>
        </p:spPr>
      </p:pic>
    </p:spTree>
    <p:extLst>
      <p:ext uri="{BB962C8B-B14F-4D97-AF65-F5344CB8AC3E}">
        <p14:creationId xmlns:p14="http://schemas.microsoft.com/office/powerpoint/2010/main" val="203348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Railcar and Road </a:t>
            </a:r>
            <a:r>
              <a:rPr lang="en-US" dirty="0" smtClean="0"/>
              <a:t>Trailers  </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17</a:t>
            </a:fld>
            <a:endParaRPr lang="en-US"/>
          </a:p>
        </p:txBody>
      </p:sp>
      <p:pic>
        <p:nvPicPr>
          <p:cNvPr id="9" name="Content Placeholder 8" title="Images Railcar and Road Trailers "/>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6076" y="1346200"/>
            <a:ext cx="2638425" cy="4924425"/>
          </a:xfrm>
        </p:spPr>
      </p:pic>
      <p:pic>
        <p:nvPicPr>
          <p:cNvPr id="10" name="Picture 9" title="Image of a Compressed Gas/Tube Trailer, Mixed Cargo, Dry Bulk Cargo Trailer, and Intermodal Tan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8258" y="2754136"/>
            <a:ext cx="5924550" cy="3562350"/>
          </a:xfrm>
          <a:prstGeom prst="rect">
            <a:avLst/>
          </a:prstGeom>
        </p:spPr>
      </p:pic>
      <p:pic>
        <p:nvPicPr>
          <p:cNvPr id="11" name="Picture 10" title="Image of a vacuum tank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7825" y="1348845"/>
            <a:ext cx="2495550" cy="1247775"/>
          </a:xfrm>
          <a:prstGeom prst="rect">
            <a:avLst/>
          </a:prstGeom>
        </p:spPr>
      </p:pic>
      <p:pic>
        <p:nvPicPr>
          <p:cNvPr id="12" name="Picture 11" title="Image of a DOT412/TC412/SCT312/TC3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5860" y="1337469"/>
            <a:ext cx="3458058" cy="1247949"/>
          </a:xfrm>
          <a:prstGeom prst="rect">
            <a:avLst/>
          </a:prstGeom>
        </p:spPr>
      </p:pic>
    </p:spTree>
    <p:extLst>
      <p:ext uri="{BB962C8B-B14F-4D97-AF65-F5344CB8AC3E}">
        <p14:creationId xmlns:p14="http://schemas.microsoft.com/office/powerpoint/2010/main" val="170143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Globally Harmonized System </a:t>
            </a:r>
            <a:r>
              <a:rPr lang="en-US" dirty="0" smtClean="0"/>
              <a:t>of the </a:t>
            </a:r>
            <a:r>
              <a:rPr lang="en-US" dirty="0"/>
              <a:t>Classification and Labeling of Chemicals</a:t>
            </a:r>
          </a:p>
        </p:txBody>
      </p:sp>
      <p:sp>
        <p:nvSpPr>
          <p:cNvPr id="3" name="Content Placeholder 2"/>
          <p:cNvSpPr>
            <a:spLocks noGrp="1"/>
          </p:cNvSpPr>
          <p:nvPr>
            <p:ph idx="1"/>
          </p:nvPr>
        </p:nvSpPr>
        <p:spPr/>
        <p:txBody>
          <a:bodyPr>
            <a:normAutofit/>
          </a:bodyPr>
          <a:lstStyle/>
          <a:p>
            <a:r>
              <a:rPr lang="en-US" dirty="0"/>
              <a:t>The pictogram is part of the GHS label, which also includes the following information:</a:t>
            </a:r>
          </a:p>
          <a:p>
            <a:pPr lvl="1"/>
            <a:r>
              <a:rPr lang="en-US" dirty="0"/>
              <a:t>Signal word</a:t>
            </a:r>
          </a:p>
          <a:p>
            <a:pPr lvl="1"/>
            <a:r>
              <a:rPr lang="en-US" dirty="0"/>
              <a:t>Hazard statement</a:t>
            </a:r>
          </a:p>
          <a:p>
            <a:pPr lvl="1"/>
            <a:r>
              <a:rPr lang="en-US" dirty="0"/>
              <a:t>Precautionary statements</a:t>
            </a:r>
          </a:p>
          <a:p>
            <a:pPr lvl="1"/>
            <a:r>
              <a:rPr lang="en-US" dirty="0"/>
              <a:t>Product identifier</a:t>
            </a:r>
          </a:p>
          <a:p>
            <a:pPr lvl="1"/>
            <a:r>
              <a:rPr lang="en-US" dirty="0"/>
              <a:t>Supplier </a:t>
            </a:r>
            <a:r>
              <a:rPr lang="en-US" dirty="0" smtClean="0"/>
              <a:t>identification</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18</a:t>
            </a:fld>
            <a:endParaRPr lang="en-US"/>
          </a:p>
        </p:txBody>
      </p:sp>
    </p:spTree>
    <p:extLst>
      <p:ext uri="{BB962C8B-B14F-4D97-AF65-F5344CB8AC3E}">
        <p14:creationId xmlns:p14="http://schemas.microsoft.com/office/powerpoint/2010/main" val="3308501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GHS Labeling</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19</a:t>
            </a:fld>
            <a:endParaRPr lang="en-US"/>
          </a:p>
        </p:txBody>
      </p:sp>
      <p:pic>
        <p:nvPicPr>
          <p:cNvPr id="3" name="Picture 2" title="Examples of the outer, inner, and single packaging as part of GHS Label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67720"/>
            <a:ext cx="9144000" cy="5048250"/>
          </a:xfrm>
          <a:prstGeom prst="rect">
            <a:avLst/>
          </a:prstGeom>
        </p:spPr>
      </p:pic>
    </p:spTree>
    <p:extLst>
      <p:ext uri="{BB962C8B-B14F-4D97-AF65-F5344CB8AC3E}">
        <p14:creationId xmlns:p14="http://schemas.microsoft.com/office/powerpoint/2010/main" val="365281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Acknowledgement</a:t>
            </a:r>
          </a:p>
        </p:txBody>
      </p:sp>
      <p:sp>
        <p:nvSpPr>
          <p:cNvPr id="3" name="Content Placeholder 2"/>
          <p:cNvSpPr>
            <a:spLocks noGrp="1"/>
          </p:cNvSpPr>
          <p:nvPr>
            <p:ph idx="1"/>
          </p:nvPr>
        </p:nvSpPr>
        <p:spPr>
          <a:xfrm>
            <a:off x="865632" y="2035174"/>
            <a:ext cx="7649718" cy="4140201"/>
          </a:xfrm>
        </p:spPr>
        <p:txBody>
          <a:bodyPr/>
          <a:lstStyle/>
          <a:p>
            <a:r>
              <a:rPr lang="en-US" dirty="0"/>
              <a:t>This material was produced under grant number </a:t>
            </a:r>
            <a:r>
              <a:rPr lang="en-US" dirty="0" smtClean="0"/>
              <a:t>SH-31200-SH7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dirty="0" smtClean="0"/>
              <a:t>.</a:t>
            </a:r>
            <a:endParaRPr lang="en-US" dirty="0"/>
          </a:p>
        </p:txBody>
      </p:sp>
      <p:sp>
        <p:nvSpPr>
          <p:cNvPr id="4" name="Slide Number Placeholder 3"/>
          <p:cNvSpPr>
            <a:spLocks noGrp="1"/>
          </p:cNvSpPr>
          <p:nvPr>
            <p:ph type="sldNum" sz="quarter" idx="12"/>
          </p:nvPr>
        </p:nvSpPr>
        <p:spPr/>
        <p:txBody>
          <a:bodyPr/>
          <a:lstStyle/>
          <a:p>
            <a:fld id="{4143DF73-E6D7-4BFA-8DED-47BBF436CC30}" type="slidenum">
              <a:rPr lang="en-US" smtClean="0"/>
              <a:t>2</a:t>
            </a:fld>
            <a:endParaRPr lang="en-US"/>
          </a:p>
        </p:txBody>
      </p:sp>
    </p:spTree>
    <p:extLst>
      <p:ext uri="{BB962C8B-B14F-4D97-AF65-F5344CB8AC3E}">
        <p14:creationId xmlns:p14="http://schemas.microsoft.com/office/powerpoint/2010/main" val="226894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966" y="2627675"/>
            <a:ext cx="2949178" cy="1600200"/>
          </a:xfrm>
        </p:spPr>
        <p:txBody>
          <a:bodyPr/>
          <a:lstStyle/>
          <a:p>
            <a:r>
              <a:rPr lang="en-US" dirty="0" smtClean="0"/>
              <a:t>GHS Pictograms</a:t>
            </a:r>
            <a:endParaRPr lang="en-US" dirty="0"/>
          </a:p>
        </p:txBody>
      </p:sp>
      <p:sp>
        <p:nvSpPr>
          <p:cNvPr id="5" name="Slide Number Placeholder 4"/>
          <p:cNvSpPr>
            <a:spLocks noGrp="1"/>
          </p:cNvSpPr>
          <p:nvPr>
            <p:ph type="sldNum" sz="quarter" idx="12"/>
          </p:nvPr>
        </p:nvSpPr>
        <p:spPr/>
        <p:txBody>
          <a:bodyPr/>
          <a:lstStyle/>
          <a:p>
            <a:fld id="{4F39946F-FB85-4663-A869-1D31D085B14D}" type="slidenum">
              <a:rPr lang="en-US" smtClean="0"/>
              <a:t>20</a:t>
            </a:fld>
            <a:endParaRPr lang="en-US"/>
          </a:p>
        </p:txBody>
      </p:sp>
      <p:pic>
        <p:nvPicPr>
          <p:cNvPr id="3" name="Picture 2" title="Examples of ten GHS Pictograms and their associated physical haz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965" y="245356"/>
            <a:ext cx="5686425" cy="6276975"/>
          </a:xfrm>
          <a:prstGeom prst="rect">
            <a:avLst/>
          </a:prstGeom>
        </p:spPr>
      </p:pic>
    </p:spTree>
    <p:extLst>
      <p:ext uri="{BB962C8B-B14F-4D97-AF65-F5344CB8AC3E}">
        <p14:creationId xmlns:p14="http://schemas.microsoft.com/office/powerpoint/2010/main" val="252563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Transportation</a:t>
            </a:r>
          </a:p>
        </p:txBody>
      </p:sp>
      <p:sp>
        <p:nvSpPr>
          <p:cNvPr id="3" name="Content Placeholder 2"/>
          <p:cNvSpPr>
            <a:spLocks noGrp="1"/>
          </p:cNvSpPr>
          <p:nvPr>
            <p:ph idx="1"/>
          </p:nvPr>
        </p:nvSpPr>
        <p:spPr>
          <a:xfrm>
            <a:off x="628650" y="2035174"/>
            <a:ext cx="7886700" cy="4349751"/>
          </a:xfrm>
        </p:spPr>
        <p:txBody>
          <a:bodyPr>
            <a:normAutofit fontScale="92500" lnSpcReduction="10000"/>
          </a:bodyPr>
          <a:lstStyle/>
          <a:p>
            <a:r>
              <a:rPr lang="en-US" dirty="0"/>
              <a:t>Natural Gas Pipelines</a:t>
            </a:r>
          </a:p>
          <a:p>
            <a:pPr lvl="1"/>
            <a:r>
              <a:rPr lang="en-US" dirty="0"/>
              <a:t>T</a:t>
            </a:r>
            <a:r>
              <a:rPr lang="en-US" dirty="0" smtClean="0"/>
              <a:t>ransmission </a:t>
            </a:r>
            <a:r>
              <a:rPr lang="en-US" dirty="0"/>
              <a:t>pipelines</a:t>
            </a:r>
          </a:p>
          <a:p>
            <a:pPr lvl="1"/>
            <a:r>
              <a:rPr lang="en-US" dirty="0" smtClean="0"/>
              <a:t>Distribution </a:t>
            </a:r>
            <a:r>
              <a:rPr lang="en-US" dirty="0"/>
              <a:t>pipelines</a:t>
            </a:r>
          </a:p>
          <a:p>
            <a:pPr lvl="1"/>
            <a:r>
              <a:rPr lang="en-US" dirty="0" smtClean="0"/>
              <a:t>Gas-gathering and well </a:t>
            </a:r>
            <a:r>
              <a:rPr lang="en-US" dirty="0"/>
              <a:t>production </a:t>
            </a:r>
            <a:r>
              <a:rPr lang="en-US" dirty="0" smtClean="0"/>
              <a:t>pipelines</a:t>
            </a:r>
          </a:p>
          <a:p>
            <a:pPr lvl="1"/>
            <a:endParaRPr lang="en-US" dirty="0"/>
          </a:p>
          <a:p>
            <a:r>
              <a:rPr lang="en-US" dirty="0"/>
              <a:t>Liquid </a:t>
            </a:r>
            <a:r>
              <a:rPr lang="en-US" dirty="0" smtClean="0"/>
              <a:t>Petroleum </a:t>
            </a:r>
            <a:r>
              <a:rPr lang="en-US" dirty="0"/>
              <a:t>and </a:t>
            </a:r>
            <a:r>
              <a:rPr lang="en-US" dirty="0" smtClean="0"/>
              <a:t>Hazardous Liquid Pipelines</a:t>
            </a:r>
            <a:endParaRPr lang="en-US" dirty="0"/>
          </a:p>
          <a:p>
            <a:pPr lvl="1"/>
            <a:r>
              <a:rPr lang="en-US" dirty="0" smtClean="0"/>
              <a:t>Liquid </a:t>
            </a:r>
            <a:r>
              <a:rPr lang="en-US" dirty="0"/>
              <a:t>petroleum pipelines</a:t>
            </a:r>
          </a:p>
          <a:p>
            <a:pPr lvl="1"/>
            <a:r>
              <a:rPr lang="en-US" dirty="0"/>
              <a:t>O</a:t>
            </a:r>
            <a:r>
              <a:rPr lang="en-US" dirty="0" smtClean="0"/>
              <a:t>ther </a:t>
            </a:r>
            <a:r>
              <a:rPr lang="en-US" dirty="0"/>
              <a:t>hazardous </a:t>
            </a:r>
            <a:r>
              <a:rPr lang="en-US" dirty="0" smtClean="0"/>
              <a:t>liquid pipelines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21</a:t>
            </a:fld>
            <a:endParaRPr lang="en-US"/>
          </a:p>
        </p:txBody>
      </p:sp>
    </p:spTree>
    <p:extLst>
      <p:ext uri="{BB962C8B-B14F-4D97-AF65-F5344CB8AC3E}">
        <p14:creationId xmlns:p14="http://schemas.microsoft.com/office/powerpoint/2010/main" val="304241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Markers</a:t>
            </a:r>
          </a:p>
        </p:txBody>
      </p:sp>
      <p:sp>
        <p:nvSpPr>
          <p:cNvPr id="4" name="Slide Number Placeholder 3"/>
          <p:cNvSpPr>
            <a:spLocks noGrp="1"/>
          </p:cNvSpPr>
          <p:nvPr>
            <p:ph type="sldNum" sz="quarter" idx="12"/>
          </p:nvPr>
        </p:nvSpPr>
        <p:spPr/>
        <p:txBody>
          <a:bodyPr/>
          <a:lstStyle/>
          <a:p>
            <a:fld id="{4F39946F-FB85-4663-A869-1D31D085B14D}" type="slidenum">
              <a:rPr lang="en-US" smtClean="0"/>
              <a:t>22</a:t>
            </a:fld>
            <a:endParaRPr lang="en-US"/>
          </a:p>
        </p:txBody>
      </p:sp>
      <p:pic>
        <p:nvPicPr>
          <p:cNvPr id="3" name="Picture 2" title="Six examples of Pipeline Marker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81225"/>
            <a:ext cx="9144000" cy="3164484"/>
          </a:xfrm>
          <a:prstGeom prst="rect">
            <a:avLst/>
          </a:prstGeom>
        </p:spPr>
      </p:pic>
    </p:spTree>
    <p:extLst>
      <p:ext uri="{BB962C8B-B14F-4D97-AF65-F5344CB8AC3E}">
        <p14:creationId xmlns:p14="http://schemas.microsoft.com/office/powerpoint/2010/main" val="3456063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Yellow</a:t>
            </a:r>
            <a:r>
              <a:rPr lang="en-US" dirty="0"/>
              <a:t> Bordered Pages</a:t>
            </a:r>
          </a:p>
        </p:txBody>
      </p:sp>
      <p:sp>
        <p:nvSpPr>
          <p:cNvPr id="3" name="Content Placeholder 2"/>
          <p:cNvSpPr>
            <a:spLocks noGrp="1"/>
          </p:cNvSpPr>
          <p:nvPr>
            <p:ph idx="1"/>
          </p:nvPr>
        </p:nvSpPr>
        <p:spPr/>
        <p:txBody>
          <a:bodyPr/>
          <a:lstStyle/>
          <a:p>
            <a:pPr lvl="1">
              <a:spcBef>
                <a:spcPts val="1200"/>
              </a:spcBef>
              <a:spcAft>
                <a:spcPts val="1200"/>
              </a:spcAft>
            </a:pPr>
            <a:r>
              <a:rPr lang="en-US" dirty="0"/>
              <a:t>Numerical order by 4-digit UN/NA number </a:t>
            </a:r>
          </a:p>
          <a:p>
            <a:pPr lvl="1">
              <a:spcBef>
                <a:spcPts val="1200"/>
              </a:spcBef>
              <a:spcAft>
                <a:spcPts val="1200"/>
              </a:spcAft>
            </a:pPr>
            <a:r>
              <a:rPr lang="en-US" dirty="0"/>
              <a:t>UN number followed by 3-digit </a:t>
            </a:r>
            <a:r>
              <a:rPr lang="en-US" dirty="0" smtClean="0">
                <a:solidFill>
                  <a:schemeClr val="accent2"/>
                </a:solidFill>
              </a:rPr>
              <a:t>Orange</a:t>
            </a:r>
            <a:r>
              <a:rPr lang="en-US" dirty="0" smtClean="0"/>
              <a:t> </a:t>
            </a:r>
            <a:r>
              <a:rPr lang="en-US" dirty="0"/>
              <a:t>section guide page number and name of </a:t>
            </a:r>
            <a:r>
              <a:rPr lang="en-US" dirty="0" smtClean="0"/>
              <a:t>material</a:t>
            </a:r>
            <a:endParaRPr lang="en-US" dirty="0"/>
          </a:p>
          <a:p>
            <a:pPr lvl="1">
              <a:spcBef>
                <a:spcPts val="1200"/>
              </a:spcBef>
              <a:spcAft>
                <a:spcPts val="1200"/>
              </a:spcAft>
            </a:pPr>
            <a:r>
              <a:rPr lang="en-US" dirty="0"/>
              <a:t>Items highlighted in </a:t>
            </a:r>
            <a:r>
              <a:rPr lang="en-US" dirty="0">
                <a:solidFill>
                  <a:schemeClr val="accent6"/>
                </a:solidFill>
              </a:rPr>
              <a:t>Green</a:t>
            </a:r>
            <a:r>
              <a:rPr lang="en-US" dirty="0"/>
              <a:t> have special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23</a:t>
            </a:fld>
            <a:endParaRPr lang="en-US"/>
          </a:p>
        </p:txBody>
      </p:sp>
    </p:spTree>
    <p:extLst>
      <p:ext uri="{BB962C8B-B14F-4D97-AF65-F5344CB8AC3E}">
        <p14:creationId xmlns:p14="http://schemas.microsoft.com/office/powerpoint/2010/main" val="383147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Yellow</a:t>
            </a:r>
            <a:r>
              <a:rPr lang="en-US" dirty="0"/>
              <a:t> Bordered </a:t>
            </a:r>
            <a:r>
              <a:rPr lang="en-US" dirty="0" smtClean="0"/>
              <a:t>Pages </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24</a:t>
            </a:fld>
            <a:endParaRPr lang="en-US"/>
          </a:p>
        </p:txBody>
      </p:sp>
      <p:pic>
        <p:nvPicPr>
          <p:cNvPr id="3" name="Picture 2" title="Example of a Yellow Bordered ERG P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5311" y="1222904"/>
            <a:ext cx="7467600" cy="5495925"/>
          </a:xfrm>
          <a:prstGeom prst="rect">
            <a:avLst/>
          </a:prstGeom>
        </p:spPr>
      </p:pic>
    </p:spTree>
    <p:extLst>
      <p:ext uri="{BB962C8B-B14F-4D97-AF65-F5344CB8AC3E}">
        <p14:creationId xmlns:p14="http://schemas.microsoft.com/office/powerpoint/2010/main" val="340550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Blue</a:t>
            </a:r>
            <a:r>
              <a:rPr lang="en-US" dirty="0"/>
              <a:t> Bordered Pages</a:t>
            </a:r>
          </a:p>
        </p:txBody>
      </p:sp>
      <p:sp>
        <p:nvSpPr>
          <p:cNvPr id="3" name="Content Placeholder 2"/>
          <p:cNvSpPr>
            <a:spLocks noGrp="1"/>
          </p:cNvSpPr>
          <p:nvPr>
            <p:ph idx="1"/>
          </p:nvPr>
        </p:nvSpPr>
        <p:spPr/>
        <p:txBody>
          <a:bodyPr>
            <a:normAutofit/>
          </a:bodyPr>
          <a:lstStyle/>
          <a:p>
            <a:pPr lvl="1"/>
            <a:r>
              <a:rPr lang="en-US" dirty="0"/>
              <a:t>Alphabetical order of dangerous goods by shipping </a:t>
            </a:r>
            <a:r>
              <a:rPr lang="en-US" dirty="0" smtClean="0"/>
              <a:t>name</a:t>
            </a:r>
            <a:endParaRPr lang="en-US" dirty="0"/>
          </a:p>
          <a:p>
            <a:pPr lvl="1"/>
            <a:r>
              <a:rPr lang="en-US" dirty="0"/>
              <a:t>Shipping name followed by 3-digit </a:t>
            </a:r>
            <a:r>
              <a:rPr lang="en-US" dirty="0">
                <a:solidFill>
                  <a:schemeClr val="accent2"/>
                </a:solidFill>
              </a:rPr>
              <a:t>Orange</a:t>
            </a:r>
            <a:r>
              <a:rPr lang="en-US" dirty="0"/>
              <a:t> section guide page number and 4-digit UN/NA </a:t>
            </a:r>
            <a:r>
              <a:rPr lang="en-US" dirty="0" smtClean="0"/>
              <a:t>number</a:t>
            </a:r>
            <a:endParaRPr lang="en-US" dirty="0"/>
          </a:p>
          <a:p>
            <a:pPr lvl="1"/>
            <a:r>
              <a:rPr lang="en-US" dirty="0"/>
              <a:t>Items highlighted in </a:t>
            </a:r>
            <a:r>
              <a:rPr lang="en-US" dirty="0">
                <a:solidFill>
                  <a:schemeClr val="accent6"/>
                </a:solidFill>
              </a:rPr>
              <a:t>Green</a:t>
            </a:r>
            <a:r>
              <a:rPr lang="en-US" dirty="0"/>
              <a:t> have special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25</a:t>
            </a:fld>
            <a:endParaRPr lang="en-US"/>
          </a:p>
        </p:txBody>
      </p:sp>
    </p:spTree>
    <p:extLst>
      <p:ext uri="{BB962C8B-B14F-4D97-AF65-F5344CB8AC3E}">
        <p14:creationId xmlns:p14="http://schemas.microsoft.com/office/powerpoint/2010/main" val="241460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Blue</a:t>
            </a:r>
            <a:r>
              <a:rPr lang="en-US" dirty="0"/>
              <a:t> Bordered </a:t>
            </a:r>
            <a:r>
              <a:rPr lang="en-US" dirty="0" smtClean="0"/>
              <a:t>Pages </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26</a:t>
            </a:fld>
            <a:endParaRPr lang="en-US"/>
          </a:p>
        </p:txBody>
      </p:sp>
      <p:pic>
        <p:nvPicPr>
          <p:cNvPr id="3" name="Picture 2" title="Example of a Blue Bordered ERG P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7114" y="1211615"/>
            <a:ext cx="7372350" cy="5495925"/>
          </a:xfrm>
          <a:prstGeom prst="rect">
            <a:avLst/>
          </a:prstGeom>
        </p:spPr>
      </p:pic>
    </p:spTree>
    <p:extLst>
      <p:ext uri="{BB962C8B-B14F-4D97-AF65-F5344CB8AC3E}">
        <p14:creationId xmlns:p14="http://schemas.microsoft.com/office/powerpoint/2010/main" val="187134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Polymerization</a:t>
            </a:r>
          </a:p>
        </p:txBody>
      </p:sp>
      <p:sp>
        <p:nvSpPr>
          <p:cNvPr id="3" name="Content Placeholder 2"/>
          <p:cNvSpPr>
            <a:spLocks noGrp="1"/>
          </p:cNvSpPr>
          <p:nvPr>
            <p:ph idx="1"/>
          </p:nvPr>
        </p:nvSpPr>
        <p:spPr>
          <a:xfrm>
            <a:off x="628650" y="1425448"/>
            <a:ext cx="7886700" cy="2588259"/>
          </a:xfrm>
        </p:spPr>
        <p:txBody>
          <a:bodyPr/>
          <a:lstStyle/>
          <a:p>
            <a:r>
              <a:rPr lang="en-US" dirty="0" smtClean="0"/>
              <a:t>When the </a:t>
            </a:r>
            <a:r>
              <a:rPr lang="en-US" dirty="0"/>
              <a:t>letter “</a:t>
            </a:r>
            <a:r>
              <a:rPr lang="en-US" dirty="0" smtClean="0"/>
              <a:t>P” follows </a:t>
            </a:r>
            <a:r>
              <a:rPr lang="en-US" dirty="0"/>
              <a:t>guide </a:t>
            </a:r>
            <a:r>
              <a:rPr lang="en-US" dirty="0" smtClean="0"/>
              <a:t>number</a:t>
            </a:r>
          </a:p>
          <a:p>
            <a:pPr lvl="1"/>
            <a:r>
              <a:rPr lang="en-US" dirty="0"/>
              <a:t>A material which presents a polymerization hazard under certain </a:t>
            </a:r>
            <a:r>
              <a:rPr lang="en-US" dirty="0" smtClean="0"/>
              <a:t>conditions</a:t>
            </a:r>
            <a:endParaRPr lang="en-US" dirty="0"/>
          </a:p>
          <a:p>
            <a:pPr lvl="1"/>
            <a:r>
              <a:rPr lang="en-US" dirty="0" smtClean="0"/>
              <a:t>Ex. Acrolein</a:t>
            </a:r>
            <a:r>
              <a:rPr lang="en-US" dirty="0"/>
              <a:t>, stabilized, Guide </a:t>
            </a:r>
            <a:r>
              <a:rPr lang="en-US" dirty="0" smtClean="0"/>
              <a:t>131P</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27</a:t>
            </a:fld>
            <a:endParaRPr lang="en-US"/>
          </a:p>
        </p:txBody>
      </p:sp>
      <p:pic>
        <p:nvPicPr>
          <p:cNvPr id="6" name="Picture 5" title="Example of a Blue Bordered ERG Page containing a material with a polymerization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1536" y="4108930"/>
            <a:ext cx="4681728" cy="2139696"/>
          </a:xfrm>
          <a:prstGeom prst="rect">
            <a:avLst/>
          </a:prstGeom>
        </p:spPr>
      </p:pic>
    </p:spTree>
    <p:extLst>
      <p:ext uri="{BB962C8B-B14F-4D97-AF65-F5344CB8AC3E}">
        <p14:creationId xmlns:p14="http://schemas.microsoft.com/office/powerpoint/2010/main" val="11202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Chemicals Highlighted in </a:t>
            </a:r>
            <a:r>
              <a:rPr lang="en-US" dirty="0">
                <a:solidFill>
                  <a:schemeClr val="accent6"/>
                </a:solidFill>
              </a:rPr>
              <a:t>Green</a:t>
            </a:r>
          </a:p>
        </p:txBody>
      </p:sp>
      <p:sp>
        <p:nvSpPr>
          <p:cNvPr id="3" name="Content Placeholder 2"/>
          <p:cNvSpPr>
            <a:spLocks noGrp="1"/>
          </p:cNvSpPr>
          <p:nvPr>
            <p:ph idx="1"/>
          </p:nvPr>
        </p:nvSpPr>
        <p:spPr>
          <a:xfrm>
            <a:off x="628650" y="1142493"/>
            <a:ext cx="7886700" cy="4197604"/>
          </a:xfrm>
        </p:spPr>
        <p:txBody>
          <a:bodyPr>
            <a:normAutofit fontScale="92500" lnSpcReduction="10000"/>
          </a:bodyPr>
          <a:lstStyle/>
          <a:p>
            <a:pPr lvl="1"/>
            <a:r>
              <a:rPr lang="en-US" dirty="0"/>
              <a:t>Materials toxic by inhalation</a:t>
            </a:r>
          </a:p>
          <a:p>
            <a:pPr lvl="1"/>
            <a:r>
              <a:rPr lang="en-US" dirty="0"/>
              <a:t>Water </a:t>
            </a:r>
            <a:r>
              <a:rPr lang="en-US" dirty="0" smtClean="0"/>
              <a:t>reactive</a:t>
            </a:r>
            <a:endParaRPr lang="en-US" dirty="0"/>
          </a:p>
          <a:p>
            <a:pPr lvl="1"/>
            <a:r>
              <a:rPr lang="en-US" dirty="0"/>
              <a:t>Some chemical warfare agents</a:t>
            </a:r>
          </a:p>
          <a:p>
            <a:pPr lvl="1"/>
            <a:r>
              <a:rPr lang="en-US" dirty="0"/>
              <a:t>Require Isolation and Protective Action Distances when NOT on fire</a:t>
            </a:r>
          </a:p>
          <a:p>
            <a:pPr lvl="1"/>
            <a:r>
              <a:rPr lang="en-US" dirty="0"/>
              <a:t>Go to Green bordered pages</a:t>
            </a:r>
          </a:p>
          <a:p>
            <a:pPr lvl="1"/>
            <a:r>
              <a:rPr lang="en-US" dirty="0" smtClean="0"/>
              <a:t>Tables </a:t>
            </a:r>
            <a:r>
              <a:rPr lang="en-US" dirty="0"/>
              <a:t>1 &amp; 3 updated based on new </a:t>
            </a:r>
            <a:r>
              <a:rPr lang="en-US" dirty="0" smtClean="0"/>
              <a:t>Toxic Inhalation Hazard (TIH) data</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28</a:t>
            </a:fld>
            <a:endParaRPr lang="en-US"/>
          </a:p>
        </p:txBody>
      </p:sp>
      <p:pic>
        <p:nvPicPr>
          <p:cNvPr id="6" name="Picture 5" title="Example of a Blue Bordered ERG Page containing a material with a polymerization hazar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3447" y="5226756"/>
            <a:ext cx="4681728" cy="1529870"/>
          </a:xfrm>
          <a:prstGeom prst="rect">
            <a:avLst/>
          </a:prstGeom>
        </p:spPr>
      </p:pic>
    </p:spTree>
    <p:extLst>
      <p:ext uri="{BB962C8B-B14F-4D97-AF65-F5344CB8AC3E}">
        <p14:creationId xmlns:p14="http://schemas.microsoft.com/office/powerpoint/2010/main" val="332091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Orange</a:t>
            </a:r>
            <a:r>
              <a:rPr lang="en-US" dirty="0"/>
              <a:t> Bordered Pages</a:t>
            </a:r>
          </a:p>
        </p:txBody>
      </p:sp>
      <p:sp>
        <p:nvSpPr>
          <p:cNvPr id="3" name="Content Placeholder 2"/>
          <p:cNvSpPr>
            <a:spLocks noGrp="1"/>
          </p:cNvSpPr>
          <p:nvPr>
            <p:ph idx="1"/>
          </p:nvPr>
        </p:nvSpPr>
        <p:spPr>
          <a:xfrm>
            <a:off x="4117467" y="1838083"/>
            <a:ext cx="4693158" cy="4729404"/>
          </a:xfrm>
        </p:spPr>
        <p:txBody>
          <a:bodyPr>
            <a:normAutofit fontScale="92500" lnSpcReduction="10000"/>
          </a:bodyPr>
          <a:lstStyle/>
          <a:p>
            <a:pPr>
              <a:spcBef>
                <a:spcPts val="1200"/>
              </a:spcBef>
              <a:spcAft>
                <a:spcPts val="1200"/>
              </a:spcAft>
            </a:pPr>
            <a:r>
              <a:rPr lang="en-US" dirty="0"/>
              <a:t>Emergency </a:t>
            </a:r>
            <a:r>
              <a:rPr lang="en-US" dirty="0" smtClean="0"/>
              <a:t>Action Guides</a:t>
            </a:r>
            <a:endParaRPr lang="en-US" dirty="0"/>
          </a:p>
          <a:p>
            <a:pPr lvl="1">
              <a:spcBef>
                <a:spcPts val="1200"/>
              </a:spcBef>
              <a:spcAft>
                <a:spcPts val="1200"/>
              </a:spcAft>
            </a:pPr>
            <a:r>
              <a:rPr lang="en-US" dirty="0" smtClean="0"/>
              <a:t>2-page </a:t>
            </a:r>
            <a:r>
              <a:rPr lang="en-US" dirty="0"/>
              <a:t>format identified </a:t>
            </a:r>
            <a:r>
              <a:rPr lang="en-US" dirty="0" smtClean="0"/>
              <a:t>by 3-digit </a:t>
            </a:r>
            <a:r>
              <a:rPr lang="en-US" dirty="0"/>
              <a:t>number</a:t>
            </a:r>
          </a:p>
          <a:p>
            <a:pPr lvl="1">
              <a:spcBef>
                <a:spcPts val="1200"/>
              </a:spcBef>
              <a:spcAft>
                <a:spcPts val="1200"/>
              </a:spcAft>
            </a:pPr>
            <a:r>
              <a:rPr lang="en-US" dirty="0"/>
              <a:t>P</a:t>
            </a:r>
            <a:r>
              <a:rPr lang="en-US" dirty="0" smtClean="0"/>
              <a:t>rovides guidance </a:t>
            </a:r>
            <a:r>
              <a:rPr lang="en-US" dirty="0"/>
              <a:t>for first responders</a:t>
            </a:r>
          </a:p>
          <a:p>
            <a:pPr lvl="1">
              <a:spcBef>
                <a:spcPts val="1200"/>
              </a:spcBef>
              <a:spcAft>
                <a:spcPts val="1200"/>
              </a:spcAft>
            </a:pPr>
            <a:r>
              <a:rPr lang="en-US" dirty="0"/>
              <a:t>Not applicable when materials of different classes or divisions are </a:t>
            </a:r>
            <a:r>
              <a:rPr lang="en-US" dirty="0" smtClean="0"/>
              <a:t>involved</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29</a:t>
            </a:fld>
            <a:endParaRPr lang="en-US"/>
          </a:p>
        </p:txBody>
      </p:sp>
      <p:pic>
        <p:nvPicPr>
          <p:cNvPr id="7" name="Picture 6" title="Example of a Orange Bordered ERG P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105" y="1899130"/>
            <a:ext cx="3438144" cy="4730496"/>
          </a:xfrm>
          <a:prstGeom prst="rect">
            <a:avLst/>
          </a:prstGeom>
        </p:spPr>
      </p:pic>
    </p:spTree>
    <p:extLst>
      <p:ext uri="{BB962C8B-B14F-4D97-AF65-F5344CB8AC3E}">
        <p14:creationId xmlns:p14="http://schemas.microsoft.com/office/powerpoint/2010/main" val="123122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Emergency Response Guide</a:t>
            </a:r>
            <a:endParaRPr lang="en-US" dirty="0"/>
          </a:p>
        </p:txBody>
      </p:sp>
      <p:sp>
        <p:nvSpPr>
          <p:cNvPr id="5" name="Slide Number Placeholder 4"/>
          <p:cNvSpPr>
            <a:spLocks noGrp="1"/>
          </p:cNvSpPr>
          <p:nvPr>
            <p:ph type="sldNum" sz="quarter" idx="12"/>
          </p:nvPr>
        </p:nvSpPr>
        <p:spPr/>
        <p:txBody>
          <a:bodyPr/>
          <a:lstStyle/>
          <a:p>
            <a:fld id="{4F39946F-FB85-4663-A869-1D31D085B14D}" type="slidenum">
              <a:rPr lang="en-US" smtClean="0"/>
              <a:t>3</a:t>
            </a:fld>
            <a:endParaRPr lang="en-US"/>
          </a:p>
        </p:txBody>
      </p:sp>
      <p:pic>
        <p:nvPicPr>
          <p:cNvPr id="6" name="Content Placeholder 5" title="Front cover of the 2016 ER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86108" y="1435100"/>
            <a:ext cx="3371784" cy="4949825"/>
          </a:xfrm>
        </p:spPr>
      </p:pic>
    </p:spTree>
    <p:extLst>
      <p:ext uri="{BB962C8B-B14F-4D97-AF65-F5344CB8AC3E}">
        <p14:creationId xmlns:p14="http://schemas.microsoft.com/office/powerpoint/2010/main" val="805270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Orange</a:t>
            </a:r>
            <a:r>
              <a:rPr lang="en-US" dirty="0"/>
              <a:t> Bordered </a:t>
            </a:r>
            <a:r>
              <a:rPr lang="en-US" dirty="0" smtClean="0"/>
              <a:t>Pages </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30</a:t>
            </a:fld>
            <a:endParaRPr lang="en-US"/>
          </a:p>
        </p:txBody>
      </p:sp>
      <p:pic>
        <p:nvPicPr>
          <p:cNvPr id="3" name="Picture 2" title="The three sections of the Orange Bordered ERG Pag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8661" y="1303337"/>
            <a:ext cx="7200900" cy="5267325"/>
          </a:xfrm>
          <a:prstGeom prst="rect">
            <a:avLst/>
          </a:prstGeom>
        </p:spPr>
      </p:pic>
    </p:spTree>
    <p:extLst>
      <p:ext uri="{BB962C8B-B14F-4D97-AF65-F5344CB8AC3E}">
        <p14:creationId xmlns:p14="http://schemas.microsoft.com/office/powerpoint/2010/main" val="279959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Hazards</a:t>
            </a:r>
          </a:p>
        </p:txBody>
      </p:sp>
      <p:sp>
        <p:nvSpPr>
          <p:cNvPr id="3" name="Content Placeholder 2"/>
          <p:cNvSpPr>
            <a:spLocks noGrp="1"/>
          </p:cNvSpPr>
          <p:nvPr>
            <p:ph idx="1"/>
          </p:nvPr>
        </p:nvSpPr>
        <p:spPr>
          <a:xfrm>
            <a:off x="628650" y="945288"/>
            <a:ext cx="7886700" cy="1710436"/>
          </a:xfrm>
        </p:spPr>
        <p:txBody>
          <a:bodyPr/>
          <a:lstStyle/>
          <a:p>
            <a:pPr lvl="1"/>
            <a:r>
              <a:rPr lang="en-US" dirty="0"/>
              <a:t>Fire or Explosion</a:t>
            </a:r>
          </a:p>
          <a:p>
            <a:pPr lvl="1"/>
            <a:r>
              <a:rPr lang="en-US" dirty="0" smtClean="0"/>
              <a:t>Health</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31</a:t>
            </a:fld>
            <a:endParaRPr lang="en-US"/>
          </a:p>
        </p:txBody>
      </p:sp>
      <p:pic>
        <p:nvPicPr>
          <p:cNvPr id="6" name="Picture 5" title="Example of the sections on an Orange Bordered ERG P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031" y="2419703"/>
            <a:ext cx="6419850" cy="4095750"/>
          </a:xfrm>
          <a:prstGeom prst="rect">
            <a:avLst/>
          </a:prstGeom>
        </p:spPr>
      </p:pic>
    </p:spTree>
    <p:extLst>
      <p:ext uri="{BB962C8B-B14F-4D97-AF65-F5344CB8AC3E}">
        <p14:creationId xmlns:p14="http://schemas.microsoft.com/office/powerpoint/2010/main" val="2683950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Safety</a:t>
            </a:r>
          </a:p>
        </p:txBody>
      </p:sp>
      <p:sp>
        <p:nvSpPr>
          <p:cNvPr id="3" name="Content Placeholder 2"/>
          <p:cNvSpPr>
            <a:spLocks noGrp="1"/>
          </p:cNvSpPr>
          <p:nvPr>
            <p:ph idx="1"/>
          </p:nvPr>
        </p:nvSpPr>
        <p:spPr>
          <a:xfrm>
            <a:off x="333375" y="1435100"/>
            <a:ext cx="3409950" cy="4741863"/>
          </a:xfrm>
        </p:spPr>
        <p:txBody>
          <a:bodyPr/>
          <a:lstStyle/>
          <a:p>
            <a:pPr lvl="1">
              <a:spcBef>
                <a:spcPts val="1200"/>
              </a:spcBef>
              <a:spcAft>
                <a:spcPts val="1200"/>
              </a:spcAft>
            </a:pPr>
            <a:r>
              <a:rPr lang="en-US" dirty="0"/>
              <a:t>Initial isolation distance</a:t>
            </a:r>
          </a:p>
          <a:p>
            <a:pPr lvl="1">
              <a:spcBef>
                <a:spcPts val="1200"/>
              </a:spcBef>
              <a:spcAft>
                <a:spcPts val="1200"/>
              </a:spcAft>
            </a:pPr>
            <a:r>
              <a:rPr lang="en-US" dirty="0"/>
              <a:t>Protective clothing recommendation</a:t>
            </a:r>
          </a:p>
          <a:p>
            <a:pPr lvl="1">
              <a:spcBef>
                <a:spcPts val="1200"/>
              </a:spcBef>
              <a:spcAft>
                <a:spcPts val="1200"/>
              </a:spcAft>
            </a:pPr>
            <a:r>
              <a:rPr lang="en-US" dirty="0"/>
              <a:t>Evacuation </a:t>
            </a:r>
            <a:r>
              <a:rPr lang="en-US" dirty="0" smtClean="0"/>
              <a:t>distance</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32</a:t>
            </a:fld>
            <a:endParaRPr lang="en-US"/>
          </a:p>
        </p:txBody>
      </p:sp>
      <p:pic>
        <p:nvPicPr>
          <p:cNvPr id="6" name="Picture 5" title="Example of the Public Safety section on an Orange Bordered ERG P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6376" y="1495777"/>
            <a:ext cx="4848225" cy="4724400"/>
          </a:xfrm>
          <a:prstGeom prst="rect">
            <a:avLst/>
          </a:prstGeom>
        </p:spPr>
      </p:pic>
    </p:spTree>
    <p:extLst>
      <p:ext uri="{BB962C8B-B14F-4D97-AF65-F5344CB8AC3E}">
        <p14:creationId xmlns:p14="http://schemas.microsoft.com/office/powerpoint/2010/main" val="198028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Response</a:t>
            </a:r>
          </a:p>
        </p:txBody>
      </p:sp>
      <p:sp>
        <p:nvSpPr>
          <p:cNvPr id="3" name="Content Placeholder 2"/>
          <p:cNvSpPr>
            <a:spLocks noGrp="1"/>
          </p:cNvSpPr>
          <p:nvPr>
            <p:ph idx="1"/>
          </p:nvPr>
        </p:nvSpPr>
        <p:spPr>
          <a:xfrm>
            <a:off x="1143000" y="1296987"/>
            <a:ext cx="2724150" cy="4741863"/>
          </a:xfrm>
        </p:spPr>
        <p:txBody>
          <a:bodyPr/>
          <a:lstStyle/>
          <a:p>
            <a:pPr lvl="1">
              <a:lnSpc>
                <a:spcPct val="150000"/>
              </a:lnSpc>
            </a:pPr>
            <a:r>
              <a:rPr lang="en-US" dirty="0"/>
              <a:t>Fire </a:t>
            </a:r>
          </a:p>
          <a:p>
            <a:pPr lvl="1">
              <a:lnSpc>
                <a:spcPct val="150000"/>
              </a:lnSpc>
            </a:pPr>
            <a:r>
              <a:rPr lang="en-US" dirty="0"/>
              <a:t>Spill or </a:t>
            </a:r>
            <a:r>
              <a:rPr lang="en-US" dirty="0" smtClean="0"/>
              <a:t>leak</a:t>
            </a:r>
            <a:endParaRPr lang="en-US" dirty="0"/>
          </a:p>
          <a:p>
            <a:pPr lvl="1">
              <a:lnSpc>
                <a:spcPct val="150000"/>
              </a:lnSpc>
            </a:pPr>
            <a:r>
              <a:rPr lang="en-US" dirty="0"/>
              <a:t>First </a:t>
            </a:r>
            <a:r>
              <a:rPr lang="en-US" dirty="0" smtClean="0"/>
              <a:t>aid</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33</a:t>
            </a:fld>
            <a:endParaRPr lang="en-US"/>
          </a:p>
        </p:txBody>
      </p:sp>
      <p:pic>
        <p:nvPicPr>
          <p:cNvPr id="6" name="Picture 5" title="Example of the Emergency Response section on an Orange Bordered ERG P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7495" y="1155348"/>
            <a:ext cx="3619500" cy="5314950"/>
          </a:xfrm>
          <a:prstGeom prst="rect">
            <a:avLst/>
          </a:prstGeom>
        </p:spPr>
      </p:pic>
    </p:spTree>
    <p:extLst>
      <p:ext uri="{BB962C8B-B14F-4D97-AF65-F5344CB8AC3E}">
        <p14:creationId xmlns:p14="http://schemas.microsoft.com/office/powerpoint/2010/main" val="1369494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 Distance / Evacuation</a:t>
            </a:r>
          </a:p>
        </p:txBody>
      </p:sp>
      <p:sp>
        <p:nvSpPr>
          <p:cNvPr id="3" name="Content Placeholder 2"/>
          <p:cNvSpPr>
            <a:spLocks noGrp="1"/>
          </p:cNvSpPr>
          <p:nvPr>
            <p:ph idx="1"/>
          </p:nvPr>
        </p:nvSpPr>
        <p:spPr>
          <a:xfrm>
            <a:off x="628650" y="1357313"/>
            <a:ext cx="7886700" cy="5156200"/>
          </a:xfrm>
        </p:spPr>
        <p:txBody>
          <a:bodyPr>
            <a:normAutofit lnSpcReduction="10000"/>
          </a:bodyPr>
          <a:lstStyle/>
          <a:p>
            <a:r>
              <a:rPr lang="en-US" dirty="0"/>
              <a:t>In the </a:t>
            </a:r>
            <a:r>
              <a:rPr lang="en-US" dirty="0" smtClean="0">
                <a:solidFill>
                  <a:srgbClr val="FFFF00"/>
                </a:solidFill>
              </a:rPr>
              <a:t>Yellow</a:t>
            </a:r>
            <a:r>
              <a:rPr lang="en-US" dirty="0" smtClean="0"/>
              <a:t> </a:t>
            </a:r>
            <a:r>
              <a:rPr lang="en-US" dirty="0"/>
              <a:t>and </a:t>
            </a:r>
            <a:r>
              <a:rPr lang="en-US" dirty="0" smtClean="0">
                <a:solidFill>
                  <a:srgbClr val="00B0F0"/>
                </a:solidFill>
              </a:rPr>
              <a:t>Blue</a:t>
            </a:r>
            <a:r>
              <a:rPr lang="en-US" dirty="0" smtClean="0"/>
              <a:t> </a:t>
            </a:r>
            <a:r>
              <a:rPr lang="en-US" dirty="0"/>
              <a:t>sections, if the substance is </a:t>
            </a:r>
            <a:r>
              <a:rPr lang="en-US" dirty="0" smtClean="0"/>
              <a:t>NOT </a:t>
            </a:r>
            <a:r>
              <a:rPr lang="en-US" dirty="0"/>
              <a:t>highlighted in </a:t>
            </a:r>
            <a:r>
              <a:rPr lang="en-US" dirty="0" smtClean="0">
                <a:solidFill>
                  <a:schemeClr val="accent6"/>
                </a:solidFill>
              </a:rPr>
              <a:t>Green</a:t>
            </a:r>
            <a:endParaRPr lang="en-US" dirty="0">
              <a:solidFill>
                <a:schemeClr val="accent6"/>
              </a:solidFill>
            </a:endParaRPr>
          </a:p>
          <a:p>
            <a:pPr lvl="1"/>
            <a:r>
              <a:rPr lang="en-US" dirty="0"/>
              <a:t>Use the distances suggested in the </a:t>
            </a:r>
            <a:r>
              <a:rPr lang="en-US" dirty="0" smtClean="0">
                <a:solidFill>
                  <a:schemeClr val="accent2"/>
                </a:solidFill>
              </a:rPr>
              <a:t>Orange </a:t>
            </a:r>
            <a:r>
              <a:rPr lang="en-US" dirty="0" smtClean="0"/>
              <a:t>section</a:t>
            </a:r>
          </a:p>
          <a:p>
            <a:pPr lvl="1"/>
            <a:endParaRPr lang="en-US" dirty="0"/>
          </a:p>
          <a:p>
            <a:r>
              <a:rPr lang="en-US" dirty="0"/>
              <a:t>In the </a:t>
            </a:r>
            <a:r>
              <a:rPr lang="en-US" dirty="0">
                <a:solidFill>
                  <a:srgbClr val="FFFF00"/>
                </a:solidFill>
              </a:rPr>
              <a:t>Yellow</a:t>
            </a:r>
            <a:r>
              <a:rPr lang="en-US" dirty="0"/>
              <a:t> and </a:t>
            </a:r>
            <a:r>
              <a:rPr lang="en-US" dirty="0">
                <a:solidFill>
                  <a:srgbClr val="00B0F0"/>
                </a:solidFill>
              </a:rPr>
              <a:t>Blue</a:t>
            </a:r>
            <a:r>
              <a:rPr lang="en-US" dirty="0"/>
              <a:t> sections, if the substance </a:t>
            </a:r>
            <a:r>
              <a:rPr lang="en-US" dirty="0" smtClean="0"/>
              <a:t>IS </a:t>
            </a:r>
            <a:r>
              <a:rPr lang="en-US" dirty="0"/>
              <a:t>highlighted in </a:t>
            </a:r>
            <a:r>
              <a:rPr lang="en-US" dirty="0">
                <a:solidFill>
                  <a:schemeClr val="accent6"/>
                </a:solidFill>
              </a:rPr>
              <a:t>Green</a:t>
            </a:r>
          </a:p>
          <a:p>
            <a:pPr lvl="1"/>
            <a:r>
              <a:rPr lang="en-US" dirty="0" smtClean="0"/>
              <a:t>If </a:t>
            </a:r>
            <a:r>
              <a:rPr lang="en-US" dirty="0"/>
              <a:t>there is no </a:t>
            </a:r>
            <a:r>
              <a:rPr lang="en-US" dirty="0" smtClean="0"/>
              <a:t>fire, use </a:t>
            </a:r>
            <a:r>
              <a:rPr lang="en-US" dirty="0">
                <a:solidFill>
                  <a:schemeClr val="accent6"/>
                </a:solidFill>
              </a:rPr>
              <a:t>Green</a:t>
            </a:r>
            <a:r>
              <a:rPr lang="en-US" dirty="0"/>
              <a:t> Table 1</a:t>
            </a:r>
          </a:p>
          <a:p>
            <a:pPr lvl="1"/>
            <a:r>
              <a:rPr lang="en-US" dirty="0"/>
              <a:t>If there is a </a:t>
            </a:r>
            <a:r>
              <a:rPr lang="en-US" dirty="0" smtClean="0"/>
              <a:t>fire, </a:t>
            </a:r>
            <a:r>
              <a:rPr lang="en-US" dirty="0"/>
              <a:t>or fire is </a:t>
            </a:r>
            <a:r>
              <a:rPr lang="en-US" dirty="0" smtClean="0"/>
              <a:t>involved, </a:t>
            </a:r>
            <a:r>
              <a:rPr lang="en-US" dirty="0"/>
              <a:t>use </a:t>
            </a:r>
            <a:r>
              <a:rPr lang="en-US" dirty="0" smtClean="0"/>
              <a:t>the</a:t>
            </a:r>
            <a:r>
              <a:rPr lang="en-US" dirty="0"/>
              <a:t> distances suggested in the</a:t>
            </a:r>
            <a:r>
              <a:rPr lang="en-US" dirty="0" smtClean="0"/>
              <a:t> </a:t>
            </a:r>
            <a:r>
              <a:rPr lang="en-US" dirty="0">
                <a:solidFill>
                  <a:schemeClr val="accent2"/>
                </a:solidFill>
              </a:rPr>
              <a:t>Orange</a:t>
            </a:r>
            <a:r>
              <a:rPr lang="en-US" dirty="0"/>
              <a:t> </a:t>
            </a:r>
            <a:r>
              <a:rPr lang="en-US" dirty="0" smtClean="0"/>
              <a:t>section</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34</a:t>
            </a:fld>
            <a:endParaRPr lang="en-US"/>
          </a:p>
        </p:txBody>
      </p:sp>
    </p:spTree>
    <p:extLst>
      <p:ext uri="{BB962C8B-B14F-4D97-AF65-F5344CB8AC3E}">
        <p14:creationId xmlns:p14="http://schemas.microsoft.com/office/powerpoint/2010/main" val="1702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Green</a:t>
            </a:r>
            <a:r>
              <a:rPr lang="en-US" dirty="0"/>
              <a:t> </a:t>
            </a:r>
            <a:r>
              <a:rPr lang="en-US" dirty="0" smtClean="0"/>
              <a:t>Bordered </a:t>
            </a:r>
            <a:r>
              <a:rPr lang="en-US" dirty="0"/>
              <a:t>Pages</a:t>
            </a:r>
          </a:p>
        </p:txBody>
      </p:sp>
      <p:sp>
        <p:nvSpPr>
          <p:cNvPr id="3" name="Content Placeholder 2"/>
          <p:cNvSpPr>
            <a:spLocks noGrp="1"/>
          </p:cNvSpPr>
          <p:nvPr>
            <p:ph idx="1"/>
          </p:nvPr>
        </p:nvSpPr>
        <p:spPr>
          <a:xfrm>
            <a:off x="628650" y="2035174"/>
            <a:ext cx="7886700" cy="4349751"/>
          </a:xfrm>
        </p:spPr>
        <p:txBody>
          <a:bodyPr>
            <a:normAutofit/>
          </a:bodyPr>
          <a:lstStyle/>
          <a:p>
            <a:r>
              <a:rPr lang="en-US" dirty="0"/>
              <a:t>Contains the following </a:t>
            </a:r>
            <a:r>
              <a:rPr lang="en-US" dirty="0" smtClean="0"/>
              <a:t>sections:</a:t>
            </a:r>
          </a:p>
          <a:p>
            <a:pPr lvl="1"/>
            <a:r>
              <a:rPr lang="en-US" dirty="0" smtClean="0"/>
              <a:t>Table </a:t>
            </a:r>
            <a:r>
              <a:rPr lang="en-US" dirty="0"/>
              <a:t>1 – Initial Isolation and Protective Action Distances </a:t>
            </a:r>
          </a:p>
          <a:p>
            <a:pPr lvl="1"/>
            <a:r>
              <a:rPr lang="en-US" dirty="0" smtClean="0"/>
              <a:t>Table </a:t>
            </a:r>
            <a:r>
              <a:rPr lang="en-US" dirty="0"/>
              <a:t>2 – Water-Reactive Materials which Produce Toxic Gases </a:t>
            </a:r>
          </a:p>
          <a:p>
            <a:pPr lvl="1"/>
            <a:r>
              <a:rPr lang="en-US" dirty="0" smtClean="0"/>
              <a:t>Table </a:t>
            </a:r>
            <a:r>
              <a:rPr lang="en-US" dirty="0"/>
              <a:t>3 – Initial Isolation and Protective Action Distances for Different Quantities of Six Common TIH </a:t>
            </a:r>
            <a:r>
              <a:rPr lang="en-US" dirty="0" smtClean="0"/>
              <a:t>Gases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35</a:t>
            </a:fld>
            <a:endParaRPr lang="en-US"/>
          </a:p>
        </p:txBody>
      </p:sp>
    </p:spTree>
    <p:extLst>
      <p:ext uri="{BB962C8B-B14F-4D97-AF65-F5344CB8AC3E}">
        <p14:creationId xmlns:p14="http://schemas.microsoft.com/office/powerpoint/2010/main" val="82132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 Initial Isolation and Protective Action Distances</a:t>
            </a:r>
          </a:p>
        </p:txBody>
      </p:sp>
      <p:sp>
        <p:nvSpPr>
          <p:cNvPr id="3" name="Content Placeholder 2"/>
          <p:cNvSpPr>
            <a:spLocks noGrp="1"/>
          </p:cNvSpPr>
          <p:nvPr>
            <p:ph idx="1"/>
          </p:nvPr>
        </p:nvSpPr>
        <p:spPr>
          <a:xfrm>
            <a:off x="628650" y="1768475"/>
            <a:ext cx="7886700" cy="2860676"/>
          </a:xfrm>
        </p:spPr>
        <p:txBody>
          <a:bodyPr>
            <a:normAutofit lnSpcReduction="10000"/>
          </a:bodyPr>
          <a:lstStyle/>
          <a:p>
            <a:r>
              <a:rPr lang="en-US" dirty="0"/>
              <a:t>Distances to protect people from vapors during a spill from a dangerous good that is:</a:t>
            </a:r>
          </a:p>
          <a:p>
            <a:pPr lvl="1"/>
            <a:r>
              <a:rPr lang="en-US" dirty="0"/>
              <a:t>Toxic Inhalation Hazard (TIH)</a:t>
            </a:r>
          </a:p>
          <a:p>
            <a:pPr lvl="1"/>
            <a:r>
              <a:rPr lang="en-US" dirty="0"/>
              <a:t>Chemical </a:t>
            </a:r>
            <a:r>
              <a:rPr lang="en-US" dirty="0" smtClean="0"/>
              <a:t>warfare agent</a:t>
            </a:r>
            <a:endParaRPr lang="en-US" dirty="0"/>
          </a:p>
          <a:p>
            <a:pPr lvl="1"/>
            <a:r>
              <a:rPr lang="en-US" dirty="0"/>
              <a:t>Water r</a:t>
            </a:r>
            <a:r>
              <a:rPr lang="en-US" dirty="0" smtClean="0"/>
              <a:t>eactive</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36</a:t>
            </a:fld>
            <a:endParaRPr lang="en-US"/>
          </a:p>
        </p:txBody>
      </p:sp>
      <p:pic>
        <p:nvPicPr>
          <p:cNvPr id="6" name="Picture 5" title="Table 1 – Initial Isolation and Protective Action Distanc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7231" y="3637315"/>
            <a:ext cx="3676650" cy="2676525"/>
          </a:xfrm>
          <a:prstGeom prst="rect">
            <a:avLst/>
          </a:prstGeom>
        </p:spPr>
      </p:pic>
    </p:spTree>
    <p:extLst>
      <p:ext uri="{BB962C8B-B14F-4D97-AF65-F5344CB8AC3E}">
        <p14:creationId xmlns:p14="http://schemas.microsoft.com/office/powerpoint/2010/main" val="368517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 Initial Isolation and </a:t>
            </a:r>
            <a:r>
              <a:rPr lang="en-US" dirty="0" smtClean="0"/>
              <a:t> Protective </a:t>
            </a:r>
            <a:r>
              <a:rPr lang="en-US" dirty="0"/>
              <a:t>Action Distances</a:t>
            </a:r>
          </a:p>
        </p:txBody>
      </p:sp>
      <p:sp>
        <p:nvSpPr>
          <p:cNvPr id="5" name="Content Placeholder 4"/>
          <p:cNvSpPr>
            <a:spLocks noGrp="1"/>
          </p:cNvSpPr>
          <p:nvPr>
            <p:ph idx="1"/>
          </p:nvPr>
        </p:nvSpPr>
        <p:spPr/>
        <p:txBody>
          <a:bodyPr>
            <a:normAutofit lnSpcReduction="10000"/>
          </a:bodyPr>
          <a:lstStyle/>
          <a:p>
            <a:r>
              <a:rPr lang="en-US" dirty="0"/>
              <a:t>T</a:t>
            </a:r>
            <a:r>
              <a:rPr lang="en-US" dirty="0" smtClean="0"/>
              <a:t>able provides distances </a:t>
            </a:r>
            <a:r>
              <a:rPr lang="en-US" dirty="0"/>
              <a:t>for:</a:t>
            </a:r>
          </a:p>
          <a:p>
            <a:pPr lvl="1"/>
            <a:r>
              <a:rPr lang="en-US" dirty="0" smtClean="0"/>
              <a:t>Initial </a:t>
            </a:r>
            <a:r>
              <a:rPr lang="en-US" dirty="0"/>
              <a:t>Isolation </a:t>
            </a:r>
            <a:r>
              <a:rPr lang="en-US" dirty="0" smtClean="0"/>
              <a:t>Zone</a:t>
            </a:r>
            <a:endParaRPr lang="en-US" dirty="0"/>
          </a:p>
          <a:p>
            <a:pPr lvl="1"/>
            <a:r>
              <a:rPr lang="en-US" dirty="0" smtClean="0"/>
              <a:t>Protective </a:t>
            </a:r>
            <a:r>
              <a:rPr lang="en-US" dirty="0"/>
              <a:t>Action Zone, downwind, for day and </a:t>
            </a:r>
            <a:r>
              <a:rPr lang="en-US" dirty="0" smtClean="0"/>
              <a:t>night</a:t>
            </a:r>
            <a:endParaRPr lang="en-US" dirty="0"/>
          </a:p>
          <a:p>
            <a:endParaRPr lang="en-US" dirty="0"/>
          </a:p>
          <a:p>
            <a:r>
              <a:rPr lang="en-US" dirty="0" smtClean="0"/>
              <a:t>Distances </a:t>
            </a:r>
            <a:r>
              <a:rPr lang="en-US" dirty="0"/>
              <a:t>show the areas likely to be affected during the first 30 minutes after the materials are spilled, and this distance could increase with time. </a:t>
            </a:r>
          </a:p>
        </p:txBody>
      </p:sp>
      <p:sp>
        <p:nvSpPr>
          <p:cNvPr id="4" name="Slide Number Placeholder 3"/>
          <p:cNvSpPr>
            <a:spLocks noGrp="1"/>
          </p:cNvSpPr>
          <p:nvPr>
            <p:ph type="sldNum" sz="quarter" idx="12"/>
          </p:nvPr>
        </p:nvSpPr>
        <p:spPr/>
        <p:txBody>
          <a:bodyPr/>
          <a:lstStyle/>
          <a:p>
            <a:fld id="{4F39946F-FB85-4663-A869-1D31D085B14D}" type="slidenum">
              <a:rPr lang="en-US" smtClean="0"/>
              <a:t>37</a:t>
            </a:fld>
            <a:endParaRPr lang="en-US"/>
          </a:p>
        </p:txBody>
      </p:sp>
    </p:spTree>
    <p:extLst>
      <p:ext uri="{BB962C8B-B14F-4D97-AF65-F5344CB8AC3E}">
        <p14:creationId xmlns:p14="http://schemas.microsoft.com/office/powerpoint/2010/main" val="451401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and Large Spills</a:t>
            </a:r>
          </a:p>
        </p:txBody>
      </p:sp>
      <p:sp>
        <p:nvSpPr>
          <p:cNvPr id="3" name="Content Placeholder 2"/>
          <p:cNvSpPr>
            <a:spLocks noGrp="1"/>
          </p:cNvSpPr>
          <p:nvPr>
            <p:ph idx="1"/>
          </p:nvPr>
        </p:nvSpPr>
        <p:spPr>
          <a:xfrm>
            <a:off x="628650" y="1252538"/>
            <a:ext cx="7886700" cy="5314950"/>
          </a:xfrm>
        </p:spPr>
        <p:txBody>
          <a:bodyPr>
            <a:normAutofit fontScale="92500" lnSpcReduction="20000"/>
          </a:bodyPr>
          <a:lstStyle/>
          <a:p>
            <a:r>
              <a:rPr lang="en-US" dirty="0"/>
              <a:t>Small </a:t>
            </a:r>
            <a:r>
              <a:rPr lang="en-US" dirty="0" smtClean="0"/>
              <a:t>Spill</a:t>
            </a:r>
          </a:p>
          <a:p>
            <a:pPr lvl="1"/>
            <a:r>
              <a:rPr lang="en-US" dirty="0" smtClean="0"/>
              <a:t>Less </a:t>
            </a:r>
            <a:r>
              <a:rPr lang="en-US" dirty="0"/>
              <a:t>than 208 </a:t>
            </a:r>
            <a:r>
              <a:rPr lang="en-US" dirty="0" smtClean="0"/>
              <a:t>liters </a:t>
            </a:r>
            <a:r>
              <a:rPr lang="en-US" dirty="0"/>
              <a:t>(55 U.S. g</a:t>
            </a:r>
            <a:r>
              <a:rPr lang="en-US" dirty="0" smtClean="0"/>
              <a:t>allons</a:t>
            </a:r>
            <a:r>
              <a:rPr lang="en-US" dirty="0"/>
              <a:t>) for liquids and less than 300 kilograms (660 pounds) for </a:t>
            </a:r>
            <a:r>
              <a:rPr lang="en-US" dirty="0" smtClean="0"/>
              <a:t>solids</a:t>
            </a:r>
          </a:p>
          <a:p>
            <a:pPr lvl="1"/>
            <a:r>
              <a:rPr lang="en-US" dirty="0" smtClean="0"/>
              <a:t>Generally a </a:t>
            </a:r>
            <a:r>
              <a:rPr lang="en-US" dirty="0"/>
              <a:t>single small package, a small cylinder, or a small leak from a large </a:t>
            </a:r>
            <a:r>
              <a:rPr lang="en-US" dirty="0" smtClean="0"/>
              <a:t>package</a:t>
            </a:r>
            <a:endParaRPr lang="en-US" dirty="0"/>
          </a:p>
          <a:p>
            <a:endParaRPr lang="en-US" dirty="0"/>
          </a:p>
          <a:p>
            <a:r>
              <a:rPr lang="en-US" dirty="0"/>
              <a:t>Large </a:t>
            </a:r>
            <a:r>
              <a:rPr lang="en-US" dirty="0" smtClean="0"/>
              <a:t>Spill</a:t>
            </a:r>
          </a:p>
          <a:p>
            <a:pPr lvl="1"/>
            <a:r>
              <a:rPr lang="en-US" dirty="0" smtClean="0"/>
              <a:t>Greater than 208 liters </a:t>
            </a:r>
            <a:r>
              <a:rPr lang="en-US" dirty="0"/>
              <a:t>(55 U.S. </a:t>
            </a:r>
            <a:r>
              <a:rPr lang="en-US" dirty="0" smtClean="0"/>
              <a:t>gallons</a:t>
            </a:r>
            <a:r>
              <a:rPr lang="en-US" dirty="0"/>
              <a:t>) for liquids and greater than 300 kilograms (660 pounds) for </a:t>
            </a:r>
            <a:r>
              <a:rPr lang="en-US" dirty="0" smtClean="0"/>
              <a:t>solids</a:t>
            </a:r>
          </a:p>
          <a:p>
            <a:pPr lvl="1"/>
            <a:r>
              <a:rPr lang="en-US" dirty="0" smtClean="0"/>
              <a:t>Generally a </a:t>
            </a:r>
            <a:r>
              <a:rPr lang="en-US" dirty="0"/>
              <a:t>spill from a large package, or multiple spills from many small </a:t>
            </a:r>
            <a:r>
              <a:rPr lang="en-US" dirty="0" smtClean="0"/>
              <a:t>packages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38</a:t>
            </a:fld>
            <a:endParaRPr lang="en-US"/>
          </a:p>
        </p:txBody>
      </p:sp>
    </p:spTree>
    <p:extLst>
      <p:ext uri="{BB962C8B-B14F-4D97-AF65-F5344CB8AC3E}">
        <p14:creationId xmlns:p14="http://schemas.microsoft.com/office/powerpoint/2010/main" val="2429942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Isolation Zone</a:t>
            </a:r>
          </a:p>
        </p:txBody>
      </p:sp>
      <p:sp>
        <p:nvSpPr>
          <p:cNvPr id="3" name="Content Placeholder 2"/>
          <p:cNvSpPr>
            <a:spLocks noGrp="1"/>
          </p:cNvSpPr>
          <p:nvPr>
            <p:ph idx="1"/>
          </p:nvPr>
        </p:nvSpPr>
        <p:spPr>
          <a:xfrm>
            <a:off x="628650" y="1215113"/>
            <a:ext cx="7886700" cy="2298700"/>
          </a:xfrm>
        </p:spPr>
        <p:txBody>
          <a:bodyPr/>
          <a:lstStyle/>
          <a:p>
            <a:r>
              <a:rPr lang="en-US" dirty="0" smtClean="0"/>
              <a:t>Area SURROUNDING the incident in which persons may be exposed to dangerous (upwind) and life threatening (downwind) concentrations of material</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39</a:t>
            </a:fld>
            <a:endParaRPr lang="en-US"/>
          </a:p>
        </p:txBody>
      </p:sp>
      <p:pic>
        <p:nvPicPr>
          <p:cNvPr id="6" name="Picture 5" title="Image detailing the components of an Initial Isolation Zo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3886" y="3203399"/>
            <a:ext cx="4667250" cy="3476625"/>
          </a:xfrm>
          <a:prstGeom prst="rect">
            <a:avLst/>
          </a:prstGeom>
        </p:spPr>
      </p:pic>
    </p:spTree>
    <p:extLst>
      <p:ext uri="{BB962C8B-B14F-4D97-AF65-F5344CB8AC3E}">
        <p14:creationId xmlns:p14="http://schemas.microsoft.com/office/powerpoint/2010/main" val="166930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II Objective</a:t>
            </a:r>
          </a:p>
        </p:txBody>
      </p:sp>
      <p:sp>
        <p:nvSpPr>
          <p:cNvPr id="3" name="Content Placeholder 2"/>
          <p:cNvSpPr>
            <a:spLocks noGrp="1"/>
          </p:cNvSpPr>
          <p:nvPr>
            <p:ph idx="1"/>
          </p:nvPr>
        </p:nvSpPr>
        <p:spPr/>
        <p:txBody>
          <a:bodyPr/>
          <a:lstStyle/>
          <a:p>
            <a:pPr lvl="1"/>
            <a:r>
              <a:rPr lang="en-US" dirty="0" smtClean="0"/>
              <a:t>Demonstrate </a:t>
            </a:r>
            <a:r>
              <a:rPr lang="en-US" dirty="0"/>
              <a:t>how to use the 2016 Emergency R</a:t>
            </a:r>
            <a:r>
              <a:rPr lang="en-US" dirty="0" smtClean="0"/>
              <a:t>esponse Guidebook (ERG)</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a:t>
            </a:fld>
            <a:endParaRPr lang="en-US"/>
          </a:p>
        </p:txBody>
      </p:sp>
    </p:spTree>
    <p:extLst>
      <p:ext uri="{BB962C8B-B14F-4D97-AF65-F5344CB8AC3E}">
        <p14:creationId xmlns:p14="http://schemas.microsoft.com/office/powerpoint/2010/main" val="254978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Action Zone</a:t>
            </a:r>
          </a:p>
        </p:txBody>
      </p:sp>
      <p:sp>
        <p:nvSpPr>
          <p:cNvPr id="3" name="Content Placeholder 2"/>
          <p:cNvSpPr>
            <a:spLocks noGrp="1"/>
          </p:cNvSpPr>
          <p:nvPr>
            <p:ph idx="1"/>
          </p:nvPr>
        </p:nvSpPr>
        <p:spPr>
          <a:xfrm>
            <a:off x="628650" y="1149351"/>
            <a:ext cx="7886700" cy="2260600"/>
          </a:xfrm>
        </p:spPr>
        <p:txBody>
          <a:bodyPr/>
          <a:lstStyle/>
          <a:p>
            <a:r>
              <a:rPr lang="en-US" dirty="0"/>
              <a:t>A</a:t>
            </a:r>
            <a:r>
              <a:rPr lang="en-US" dirty="0" smtClean="0"/>
              <a:t>rea </a:t>
            </a:r>
            <a:r>
              <a:rPr lang="en-US" dirty="0"/>
              <a:t>DOWNWIND from the incident in which persons may become incapacitated and unable to take protective action and/or incur serious or irreversible health </a:t>
            </a:r>
            <a:r>
              <a:rPr lang="en-US" dirty="0" smtClean="0"/>
              <a:t>effects.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40</a:t>
            </a:fld>
            <a:endParaRPr lang="en-US"/>
          </a:p>
        </p:txBody>
      </p:sp>
      <p:pic>
        <p:nvPicPr>
          <p:cNvPr id="6" name="Picture 5" title="Image detailing the components of a Protective Action Zo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3200" y="3259843"/>
            <a:ext cx="5791200" cy="3476625"/>
          </a:xfrm>
          <a:prstGeom prst="rect">
            <a:avLst/>
          </a:prstGeom>
        </p:spPr>
      </p:pic>
    </p:spTree>
    <p:extLst>
      <p:ext uri="{BB962C8B-B14F-4D97-AF65-F5344CB8AC3E}">
        <p14:creationId xmlns:p14="http://schemas.microsoft.com/office/powerpoint/2010/main" val="4095710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t>
            </a:r>
            <a:r>
              <a:rPr lang="en-US" dirty="0"/>
              <a:t>2 – Water-Reactive Materials which Produce Toxic </a:t>
            </a:r>
            <a:r>
              <a:rPr lang="en-US" dirty="0" smtClean="0"/>
              <a:t>Gases</a:t>
            </a:r>
            <a:endParaRPr lang="en-US" dirty="0"/>
          </a:p>
        </p:txBody>
      </p:sp>
      <p:sp>
        <p:nvSpPr>
          <p:cNvPr id="3" name="Content Placeholder 2"/>
          <p:cNvSpPr>
            <a:spLocks noGrp="1"/>
          </p:cNvSpPr>
          <p:nvPr>
            <p:ph idx="1"/>
          </p:nvPr>
        </p:nvSpPr>
        <p:spPr>
          <a:xfrm>
            <a:off x="628650" y="2035174"/>
            <a:ext cx="7886700" cy="4714876"/>
          </a:xfrm>
        </p:spPr>
        <p:txBody>
          <a:bodyPr>
            <a:normAutofit/>
          </a:bodyPr>
          <a:lstStyle/>
          <a:p>
            <a:pPr lvl="1">
              <a:spcBef>
                <a:spcPts val="1200"/>
              </a:spcBef>
              <a:spcAft>
                <a:spcPts val="1200"/>
              </a:spcAft>
            </a:pPr>
            <a:r>
              <a:rPr lang="en-US" dirty="0" smtClean="0"/>
              <a:t>List of materials which produce large amount of Toxic Inhalation Hazard (TIH) gases when spilled in water and identifies the TIH gases produced</a:t>
            </a:r>
          </a:p>
          <a:p>
            <a:pPr lvl="1">
              <a:spcBef>
                <a:spcPts val="1200"/>
              </a:spcBef>
              <a:spcAft>
                <a:spcPts val="1200"/>
              </a:spcAft>
            </a:pPr>
            <a:r>
              <a:rPr lang="en-US" dirty="0"/>
              <a:t>S</a:t>
            </a:r>
            <a:r>
              <a:rPr lang="en-US" dirty="0" smtClean="0"/>
              <a:t>ubstances </a:t>
            </a:r>
            <a:r>
              <a:rPr lang="en-US" dirty="0"/>
              <a:t>are presented in numerical order of their ID </a:t>
            </a:r>
            <a:r>
              <a:rPr lang="en-US" dirty="0" smtClean="0"/>
              <a:t>Numbers</a:t>
            </a:r>
          </a:p>
          <a:p>
            <a:pPr lvl="1">
              <a:spcBef>
                <a:spcPts val="1200"/>
              </a:spcBef>
              <a:spcAft>
                <a:spcPts val="1200"/>
              </a:spcAft>
            </a:pPr>
            <a:r>
              <a:rPr lang="en-US" dirty="0"/>
              <a:t>E</a:t>
            </a:r>
            <a:r>
              <a:rPr lang="en-US" dirty="0" smtClean="0"/>
              <a:t>asily </a:t>
            </a:r>
            <a:r>
              <a:rPr lang="en-US" dirty="0"/>
              <a:t>identified in Table 1 as their name is immediately followed by </a:t>
            </a:r>
            <a:r>
              <a:rPr lang="en-US" i="1" dirty="0" smtClean="0"/>
              <a:t>When Spilled </a:t>
            </a:r>
            <a:r>
              <a:rPr lang="en-US" i="1" dirty="0"/>
              <a:t>in </a:t>
            </a:r>
            <a:r>
              <a:rPr lang="en-US" i="1" dirty="0" smtClean="0"/>
              <a:t>Water</a:t>
            </a:r>
            <a:endParaRPr lang="en-US" i="1" dirty="0"/>
          </a:p>
        </p:txBody>
      </p:sp>
      <p:sp>
        <p:nvSpPr>
          <p:cNvPr id="4" name="Slide Number Placeholder 3"/>
          <p:cNvSpPr>
            <a:spLocks noGrp="1"/>
          </p:cNvSpPr>
          <p:nvPr>
            <p:ph type="sldNum" sz="quarter" idx="12"/>
          </p:nvPr>
        </p:nvSpPr>
        <p:spPr/>
        <p:txBody>
          <a:bodyPr/>
          <a:lstStyle/>
          <a:p>
            <a:fld id="{4F39946F-FB85-4663-A869-1D31D085B14D}" type="slidenum">
              <a:rPr lang="en-US" smtClean="0"/>
              <a:t>41</a:t>
            </a:fld>
            <a:endParaRPr lang="en-US"/>
          </a:p>
        </p:txBody>
      </p:sp>
    </p:spTree>
    <p:extLst>
      <p:ext uri="{BB962C8B-B14F-4D97-AF65-F5344CB8AC3E}">
        <p14:creationId xmlns:p14="http://schemas.microsoft.com/office/powerpoint/2010/main" val="1511551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 – Water-Reactive Materials which Produce Toxic </a:t>
            </a:r>
            <a:r>
              <a:rPr lang="en-US" dirty="0" smtClean="0"/>
              <a:t>Gases </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42</a:t>
            </a:fld>
            <a:endParaRPr lang="en-US"/>
          </a:p>
        </p:txBody>
      </p:sp>
      <p:pic>
        <p:nvPicPr>
          <p:cNvPr id="3" name="Picture 2" title="Example of Table 2 – Water-Reactive Materials which Produce Toxic Gases found in Green Bordered ERG Pag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8700" y="1369836"/>
            <a:ext cx="7086600" cy="5314950"/>
          </a:xfrm>
          <a:prstGeom prst="rect">
            <a:avLst/>
          </a:prstGeom>
        </p:spPr>
      </p:pic>
    </p:spTree>
    <p:extLst>
      <p:ext uri="{BB962C8B-B14F-4D97-AF65-F5344CB8AC3E}">
        <p14:creationId xmlns:p14="http://schemas.microsoft.com/office/powerpoint/2010/main" val="3651509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225427"/>
            <a:ext cx="8562974" cy="1209673"/>
          </a:xfrm>
        </p:spPr>
        <p:txBody>
          <a:bodyPr>
            <a:normAutofit fontScale="90000"/>
          </a:bodyPr>
          <a:lstStyle/>
          <a:p>
            <a:r>
              <a:rPr lang="en-US" dirty="0" smtClean="0"/>
              <a:t>Table </a:t>
            </a:r>
            <a:r>
              <a:rPr lang="en-US" dirty="0"/>
              <a:t>3 – Initial Isolation and Protective Action Distances for </a:t>
            </a:r>
            <a:r>
              <a:rPr lang="en-US" dirty="0" smtClean="0"/>
              <a:t>Six </a:t>
            </a:r>
            <a:r>
              <a:rPr lang="en-US" dirty="0"/>
              <a:t>Common TIH Gases </a:t>
            </a:r>
          </a:p>
        </p:txBody>
      </p:sp>
      <p:sp>
        <p:nvSpPr>
          <p:cNvPr id="3" name="Content Placeholder 2"/>
          <p:cNvSpPr>
            <a:spLocks noGrp="1"/>
          </p:cNvSpPr>
          <p:nvPr>
            <p:ph idx="1"/>
          </p:nvPr>
        </p:nvSpPr>
        <p:spPr/>
        <p:txBody>
          <a:bodyPr>
            <a:normAutofit fontScale="92500" lnSpcReduction="20000"/>
          </a:bodyPr>
          <a:lstStyle/>
          <a:p>
            <a:r>
              <a:rPr lang="en-US" dirty="0" smtClean="0"/>
              <a:t>Six Toxic </a:t>
            </a:r>
            <a:r>
              <a:rPr lang="en-US" dirty="0"/>
              <a:t>Inhalation Hazard </a:t>
            </a:r>
            <a:r>
              <a:rPr lang="en-US" dirty="0" smtClean="0"/>
              <a:t>(TIH) gasses commonly encountered:</a:t>
            </a:r>
            <a:endParaRPr lang="en-US" dirty="0"/>
          </a:p>
          <a:p>
            <a:pPr lvl="1"/>
            <a:r>
              <a:rPr lang="en-US" dirty="0" smtClean="0"/>
              <a:t>Ammonia</a:t>
            </a:r>
            <a:r>
              <a:rPr lang="en-US" dirty="0"/>
              <a:t>, anhydrous (UN1005)</a:t>
            </a:r>
          </a:p>
          <a:p>
            <a:pPr lvl="1"/>
            <a:r>
              <a:rPr lang="en-US" dirty="0"/>
              <a:t>Chlorine (UN1017)</a:t>
            </a:r>
          </a:p>
          <a:p>
            <a:pPr lvl="1"/>
            <a:r>
              <a:rPr lang="en-US" dirty="0"/>
              <a:t>Ethylene oxide (UN1040)</a:t>
            </a:r>
          </a:p>
          <a:p>
            <a:pPr lvl="1"/>
            <a:r>
              <a:rPr lang="en-US" dirty="0"/>
              <a:t>Hydrogen chloride, anhydrous (UN1050) and Hydrogen chloride, refrigerated liquid (UN2186)</a:t>
            </a:r>
          </a:p>
          <a:p>
            <a:pPr lvl="1"/>
            <a:r>
              <a:rPr lang="en-US" dirty="0"/>
              <a:t>Hydrogen fluoride, anhydrous (UN1052)</a:t>
            </a:r>
          </a:p>
          <a:p>
            <a:pPr lvl="1"/>
            <a:r>
              <a:rPr lang="en-US" dirty="0"/>
              <a:t>Sulfur </a:t>
            </a:r>
            <a:r>
              <a:rPr lang="en-US" dirty="0" smtClean="0"/>
              <a:t>dioxide/Sulphur </a:t>
            </a:r>
            <a:r>
              <a:rPr lang="en-US" dirty="0"/>
              <a:t>dioxide (UN1079</a:t>
            </a:r>
            <a:r>
              <a:rPr lang="en-US" dirty="0" smtClean="0"/>
              <a:t>)</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43</a:t>
            </a:fld>
            <a:endParaRPr lang="en-US"/>
          </a:p>
        </p:txBody>
      </p:sp>
    </p:spTree>
    <p:extLst>
      <p:ext uri="{BB962C8B-B14F-4D97-AF65-F5344CB8AC3E}">
        <p14:creationId xmlns:p14="http://schemas.microsoft.com/office/powerpoint/2010/main" val="1050783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225427"/>
            <a:ext cx="8410575" cy="1209673"/>
          </a:xfrm>
        </p:spPr>
        <p:txBody>
          <a:bodyPr>
            <a:normAutofit fontScale="90000"/>
          </a:bodyPr>
          <a:lstStyle/>
          <a:p>
            <a:r>
              <a:rPr lang="en-US" dirty="0" smtClean="0"/>
              <a:t>Table </a:t>
            </a:r>
            <a:r>
              <a:rPr lang="en-US" dirty="0"/>
              <a:t>3 – Initial Isolation and Protective </a:t>
            </a:r>
            <a:r>
              <a:rPr lang="en-US" dirty="0" smtClean="0"/>
              <a:t> Action </a:t>
            </a:r>
            <a:r>
              <a:rPr lang="en-US" dirty="0"/>
              <a:t>Distances for </a:t>
            </a:r>
            <a:r>
              <a:rPr lang="en-US" dirty="0" smtClean="0"/>
              <a:t>Six </a:t>
            </a:r>
            <a:r>
              <a:rPr lang="en-US" dirty="0"/>
              <a:t>Common TIH Gases </a:t>
            </a:r>
          </a:p>
        </p:txBody>
      </p:sp>
      <p:sp>
        <p:nvSpPr>
          <p:cNvPr id="4" name="Slide Number Placeholder 3"/>
          <p:cNvSpPr>
            <a:spLocks noGrp="1"/>
          </p:cNvSpPr>
          <p:nvPr>
            <p:ph type="sldNum" sz="quarter" idx="12"/>
          </p:nvPr>
        </p:nvSpPr>
        <p:spPr/>
        <p:txBody>
          <a:bodyPr/>
          <a:lstStyle/>
          <a:p>
            <a:fld id="{4F39946F-FB85-4663-A869-1D31D085B14D}" type="slidenum">
              <a:rPr lang="en-US" smtClean="0"/>
              <a:t>44</a:t>
            </a:fld>
            <a:endParaRPr lang="en-US"/>
          </a:p>
        </p:txBody>
      </p:sp>
      <p:pic>
        <p:nvPicPr>
          <p:cNvPr id="3" name="Picture 2" title="Example of Table 3 – Initial Isolation and Protective Action Distances for Six Common TIH Gases found in Green Boarded ERG pag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4615" y="1468614"/>
            <a:ext cx="7019925" cy="5162550"/>
          </a:xfrm>
          <a:prstGeom prst="rect">
            <a:avLst/>
          </a:prstGeom>
        </p:spPr>
      </p:pic>
    </p:spTree>
    <p:extLst>
      <p:ext uri="{BB962C8B-B14F-4D97-AF65-F5344CB8AC3E}">
        <p14:creationId xmlns:p14="http://schemas.microsoft.com/office/powerpoint/2010/main" val="184802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Wind Speed from Environmental Clues</a:t>
            </a:r>
          </a:p>
        </p:txBody>
      </p:sp>
      <p:sp>
        <p:nvSpPr>
          <p:cNvPr id="4" name="Slide Number Placeholder 3"/>
          <p:cNvSpPr>
            <a:spLocks noGrp="1"/>
          </p:cNvSpPr>
          <p:nvPr>
            <p:ph type="sldNum" sz="quarter" idx="12"/>
          </p:nvPr>
        </p:nvSpPr>
        <p:spPr/>
        <p:txBody>
          <a:bodyPr/>
          <a:lstStyle/>
          <a:p>
            <a:fld id="{4F39946F-FB85-4663-A869-1D31D085B14D}" type="slidenum">
              <a:rPr lang="en-US" smtClean="0"/>
              <a:t>45</a:t>
            </a:fld>
            <a:endParaRPr lang="en-US"/>
          </a:p>
        </p:txBody>
      </p:sp>
      <p:pic>
        <p:nvPicPr>
          <p:cNvPr id="3" name="Picture 2" title="Chart used to Estimate Wind Speed from Environmental Clu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82812"/>
            <a:ext cx="9144000" cy="3305175"/>
          </a:xfrm>
          <a:prstGeom prst="rect">
            <a:avLst/>
          </a:prstGeom>
        </p:spPr>
      </p:pic>
    </p:spTree>
    <p:extLst>
      <p:ext uri="{BB962C8B-B14F-4D97-AF65-F5344CB8AC3E}">
        <p14:creationId xmlns:p14="http://schemas.microsoft.com/office/powerpoint/2010/main" val="113245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Boiling Liquid Expanding </a:t>
            </a:r>
            <a:r>
              <a:rPr lang="en-US" dirty="0" smtClean="0"/>
              <a:t>Vapor Explosion (BLEVE)</a:t>
            </a:r>
            <a:endParaRPr lang="en-US" dirty="0"/>
          </a:p>
        </p:txBody>
      </p:sp>
      <p:sp>
        <p:nvSpPr>
          <p:cNvPr id="3" name="Content Placeholder 2"/>
          <p:cNvSpPr>
            <a:spLocks noGrp="1"/>
          </p:cNvSpPr>
          <p:nvPr>
            <p:ph idx="1"/>
          </p:nvPr>
        </p:nvSpPr>
        <p:spPr/>
        <p:txBody>
          <a:bodyPr/>
          <a:lstStyle/>
          <a:p>
            <a:pPr lvl="1"/>
            <a:r>
              <a:rPr lang="en-US" dirty="0" smtClean="0"/>
              <a:t>Occurs when a container </a:t>
            </a:r>
            <a:r>
              <a:rPr lang="en-US" dirty="0"/>
              <a:t>holding a pressurized liquefied gas fails </a:t>
            </a:r>
            <a:r>
              <a:rPr lang="en-US" dirty="0" smtClean="0"/>
              <a:t>catastrophically</a:t>
            </a:r>
          </a:p>
          <a:p>
            <a:pPr lvl="1"/>
            <a:r>
              <a:rPr lang="en-US" dirty="0" smtClean="0"/>
              <a:t>Catastrophic </a:t>
            </a:r>
            <a:r>
              <a:rPr lang="en-US" dirty="0"/>
              <a:t>failure of the vessel is followed by the explosive release of boiling liquid and expanding </a:t>
            </a:r>
            <a:r>
              <a:rPr lang="en-US" dirty="0" smtClean="0"/>
              <a:t>vapor</a:t>
            </a:r>
            <a:endParaRPr lang="en-US" dirty="0"/>
          </a:p>
          <a:p>
            <a:endParaRPr lang="en-US" dirty="0"/>
          </a:p>
          <a:p>
            <a:r>
              <a:rPr lang="en-US" dirty="0" smtClean="0"/>
              <a:t>Note: </a:t>
            </a:r>
            <a:r>
              <a:rPr lang="en-US" dirty="0"/>
              <a:t>A BLEVE can occur even if the material is </a:t>
            </a:r>
            <a:r>
              <a:rPr lang="en-US" dirty="0" smtClean="0"/>
              <a:t>non-flammable</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46</a:t>
            </a:fld>
            <a:endParaRPr lang="en-US"/>
          </a:p>
        </p:txBody>
      </p:sp>
    </p:spTree>
    <p:extLst>
      <p:ext uri="{BB962C8B-B14F-4D97-AF65-F5344CB8AC3E}">
        <p14:creationId xmlns:p14="http://schemas.microsoft.com/office/powerpoint/2010/main" val="667776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BLEVE</a:t>
            </a:r>
            <a:endParaRPr lang="en-US" dirty="0"/>
          </a:p>
        </p:txBody>
      </p:sp>
      <p:sp>
        <p:nvSpPr>
          <p:cNvPr id="3" name="Content Placeholder 2"/>
          <p:cNvSpPr>
            <a:spLocks noGrp="1"/>
          </p:cNvSpPr>
          <p:nvPr>
            <p:ph idx="1"/>
          </p:nvPr>
        </p:nvSpPr>
        <p:spPr>
          <a:xfrm>
            <a:off x="628650" y="1095376"/>
            <a:ext cx="7886700" cy="1498600"/>
          </a:xfrm>
        </p:spPr>
        <p:txBody>
          <a:bodyPr>
            <a:normAutofit lnSpcReduction="10000"/>
          </a:bodyPr>
          <a:lstStyle/>
          <a:p>
            <a:r>
              <a:rPr lang="en-US" dirty="0" smtClean="0"/>
              <a:t>Table summarizing tank </a:t>
            </a:r>
            <a:r>
              <a:rPr lang="en-US" dirty="0"/>
              <a:t>properties, critical times, critical </a:t>
            </a:r>
            <a:r>
              <a:rPr lang="en-US" dirty="0" smtClean="0"/>
              <a:t>distances, </a:t>
            </a:r>
            <a:r>
              <a:rPr lang="en-US" dirty="0"/>
              <a:t>and cooling water flow rates for various tank sizes that may be involved in a BLEVE</a:t>
            </a:r>
          </a:p>
        </p:txBody>
      </p:sp>
      <p:sp>
        <p:nvSpPr>
          <p:cNvPr id="4" name="Slide Number Placeholder 3"/>
          <p:cNvSpPr>
            <a:spLocks noGrp="1"/>
          </p:cNvSpPr>
          <p:nvPr>
            <p:ph type="sldNum" sz="quarter" idx="12"/>
          </p:nvPr>
        </p:nvSpPr>
        <p:spPr/>
        <p:txBody>
          <a:bodyPr/>
          <a:lstStyle/>
          <a:p>
            <a:fld id="{4F39946F-FB85-4663-A869-1D31D085B14D}" type="slidenum">
              <a:rPr lang="en-US" smtClean="0"/>
              <a:t>47</a:t>
            </a:fld>
            <a:endParaRPr lang="en-US"/>
          </a:p>
        </p:txBody>
      </p:sp>
      <p:pic>
        <p:nvPicPr>
          <p:cNvPr id="6" name="Picture 5" title="Table indicating the various factors associated with a BLEVE incide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373" y="2605970"/>
            <a:ext cx="8420100" cy="3790950"/>
          </a:xfrm>
          <a:prstGeom prst="rect">
            <a:avLst/>
          </a:prstGeom>
        </p:spPr>
      </p:pic>
    </p:spTree>
    <p:extLst>
      <p:ext uri="{BB962C8B-B14F-4D97-AF65-F5344CB8AC3E}">
        <p14:creationId xmlns:p14="http://schemas.microsoft.com/office/powerpoint/2010/main" val="4169704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Response Telephone Numbers</a:t>
            </a:r>
            <a:endParaRPr lang="en-US" dirty="0"/>
          </a:p>
        </p:txBody>
      </p:sp>
      <p:sp>
        <p:nvSpPr>
          <p:cNvPr id="3" name="Content Placeholder 2"/>
          <p:cNvSpPr>
            <a:spLocks noGrp="1"/>
          </p:cNvSpPr>
          <p:nvPr>
            <p:ph idx="1"/>
          </p:nvPr>
        </p:nvSpPr>
        <p:spPr>
          <a:xfrm>
            <a:off x="628650" y="2025650"/>
            <a:ext cx="7886700" cy="4724400"/>
          </a:xfrm>
        </p:spPr>
        <p:txBody>
          <a:bodyPr>
            <a:normAutofit fontScale="85000" lnSpcReduction="20000"/>
          </a:bodyPr>
          <a:lstStyle/>
          <a:p>
            <a:pPr>
              <a:spcBef>
                <a:spcPts val="1200"/>
              </a:spcBef>
              <a:spcAft>
                <a:spcPts val="1200"/>
              </a:spcAft>
            </a:pPr>
            <a:r>
              <a:rPr lang="en-US" dirty="0"/>
              <a:t>CHEMTREC®, a </a:t>
            </a:r>
            <a:r>
              <a:rPr lang="en-US" dirty="0" smtClean="0"/>
              <a:t>24-hour </a:t>
            </a:r>
            <a:r>
              <a:rPr lang="en-US" dirty="0"/>
              <a:t>emergency response communication service: 1-800-424-9300  </a:t>
            </a:r>
          </a:p>
          <a:p>
            <a:pPr>
              <a:spcBef>
                <a:spcPts val="1200"/>
              </a:spcBef>
              <a:spcAft>
                <a:spcPts val="1200"/>
              </a:spcAft>
            </a:pPr>
            <a:r>
              <a:rPr lang="en-US" dirty="0"/>
              <a:t>CHEMTEL, INC., a </a:t>
            </a:r>
            <a:r>
              <a:rPr lang="en-US" dirty="0" smtClean="0"/>
              <a:t>24-hour </a:t>
            </a:r>
            <a:r>
              <a:rPr lang="en-US" dirty="0"/>
              <a:t>emergency response communication service 1-888-255-3924 </a:t>
            </a:r>
          </a:p>
          <a:p>
            <a:pPr>
              <a:spcBef>
                <a:spcPts val="1200"/>
              </a:spcBef>
              <a:spcAft>
                <a:spcPts val="1200"/>
              </a:spcAft>
            </a:pPr>
            <a:r>
              <a:rPr lang="en-US" dirty="0"/>
              <a:t>INFOTRAC, a </a:t>
            </a:r>
            <a:r>
              <a:rPr lang="en-US" dirty="0" smtClean="0"/>
              <a:t>24-hour </a:t>
            </a:r>
            <a:r>
              <a:rPr lang="en-US" dirty="0"/>
              <a:t>emergency response communication service: 1-800-535-5053 </a:t>
            </a:r>
          </a:p>
          <a:p>
            <a:pPr>
              <a:spcBef>
                <a:spcPts val="1200"/>
              </a:spcBef>
              <a:spcAft>
                <a:spcPts val="1200"/>
              </a:spcAft>
            </a:pPr>
            <a:r>
              <a:rPr lang="en-US" dirty="0"/>
              <a:t>3E COMPANY, a </a:t>
            </a:r>
            <a:r>
              <a:rPr lang="en-US" dirty="0" smtClean="0"/>
              <a:t>24-hour </a:t>
            </a:r>
            <a:r>
              <a:rPr lang="en-US" dirty="0"/>
              <a:t>emergency response communication service: 1-800-451-8346 </a:t>
            </a:r>
          </a:p>
          <a:p>
            <a:endParaRPr lang="en-US" sz="900" dirty="0"/>
          </a:p>
          <a:p>
            <a:pPr algn="ctr"/>
            <a:r>
              <a:rPr lang="en-US" dirty="0"/>
              <a:t>See </a:t>
            </a:r>
            <a:r>
              <a:rPr lang="en-US" dirty="0" smtClean="0"/>
              <a:t>ERG page 397</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48</a:t>
            </a:fld>
            <a:endParaRPr lang="en-US"/>
          </a:p>
        </p:txBody>
      </p:sp>
    </p:spTree>
    <p:extLst>
      <p:ext uri="{BB962C8B-B14F-4D97-AF65-F5344CB8AC3E}">
        <p14:creationId xmlns:p14="http://schemas.microsoft.com/office/powerpoint/2010/main" val="1257306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1.1 Worksheet</a:t>
            </a:r>
            <a:endParaRPr lang="en-US" dirty="0"/>
          </a:p>
        </p:txBody>
      </p:sp>
      <p:sp>
        <p:nvSpPr>
          <p:cNvPr id="3" name="Content Placeholder 2"/>
          <p:cNvSpPr>
            <a:spLocks noGrp="1"/>
          </p:cNvSpPr>
          <p:nvPr>
            <p:ph idx="1"/>
          </p:nvPr>
        </p:nvSpPr>
        <p:spPr/>
        <p:txBody>
          <a:bodyPr/>
          <a:lstStyle/>
          <a:p>
            <a:pPr lvl="1">
              <a:spcBef>
                <a:spcPts val="1200"/>
              </a:spcBef>
              <a:spcAft>
                <a:spcPts val="1200"/>
              </a:spcAft>
            </a:pPr>
            <a:r>
              <a:rPr lang="en-US" dirty="0" smtClean="0"/>
              <a:t>Use </a:t>
            </a:r>
            <a:r>
              <a:rPr lang="en-US" dirty="0"/>
              <a:t>the Emergency Response Guidebook</a:t>
            </a:r>
          </a:p>
          <a:p>
            <a:pPr lvl="1">
              <a:spcBef>
                <a:spcPts val="1200"/>
              </a:spcBef>
              <a:spcAft>
                <a:spcPts val="1200"/>
              </a:spcAft>
            </a:pPr>
            <a:r>
              <a:rPr lang="en-US" dirty="0" smtClean="0"/>
              <a:t>Work in pairs or small groups</a:t>
            </a:r>
          </a:p>
          <a:p>
            <a:pPr lvl="1">
              <a:spcBef>
                <a:spcPts val="1200"/>
              </a:spcBef>
              <a:spcAft>
                <a:spcPts val="1200"/>
              </a:spcAft>
            </a:pPr>
            <a:r>
              <a:rPr lang="en-US" dirty="0" smtClean="0"/>
              <a:t>20 </a:t>
            </a:r>
            <a:r>
              <a:rPr lang="en-US" dirty="0"/>
              <a:t>minutes to complete</a:t>
            </a:r>
          </a:p>
          <a:p>
            <a:pPr lvl="1">
              <a:spcBef>
                <a:spcPts val="1200"/>
              </a:spcBef>
              <a:spcAft>
                <a:spcPts val="1200"/>
              </a:spcAft>
            </a:pPr>
            <a:r>
              <a:rPr lang="en-US" dirty="0" smtClean="0"/>
              <a:t>Review in class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49</a:t>
            </a:fld>
            <a:endParaRPr lang="en-US"/>
          </a:p>
        </p:txBody>
      </p:sp>
    </p:spTree>
    <p:extLst>
      <p:ext uri="{BB962C8B-B14F-4D97-AF65-F5344CB8AC3E}">
        <p14:creationId xmlns:p14="http://schemas.microsoft.com/office/powerpoint/2010/main" val="372180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 History</a:t>
            </a:r>
          </a:p>
        </p:txBody>
      </p:sp>
      <p:sp>
        <p:nvSpPr>
          <p:cNvPr id="3" name="Content Placeholder 2"/>
          <p:cNvSpPr>
            <a:spLocks noGrp="1"/>
          </p:cNvSpPr>
          <p:nvPr>
            <p:ph idx="1"/>
          </p:nvPr>
        </p:nvSpPr>
        <p:spPr/>
        <p:txBody>
          <a:bodyPr/>
          <a:lstStyle/>
          <a:p>
            <a:pPr lvl="1">
              <a:spcBef>
                <a:spcPts val="1200"/>
              </a:spcBef>
              <a:spcAft>
                <a:spcPts val="1200"/>
              </a:spcAft>
            </a:pPr>
            <a:r>
              <a:rPr lang="en-US" dirty="0"/>
              <a:t>Developed jointly by Transport Canada, U.S. DOT and SCT of Mexico with collaboration of CIQUIME of Argentina</a:t>
            </a:r>
          </a:p>
          <a:p>
            <a:pPr lvl="1">
              <a:spcBef>
                <a:spcPts val="1200"/>
              </a:spcBef>
              <a:spcAft>
                <a:spcPts val="1200"/>
              </a:spcAft>
            </a:pPr>
            <a:r>
              <a:rPr lang="en-US" dirty="0"/>
              <a:t>DOT Transportation incidents</a:t>
            </a:r>
          </a:p>
          <a:p>
            <a:pPr lvl="1">
              <a:spcBef>
                <a:spcPts val="1200"/>
              </a:spcBef>
              <a:spcAft>
                <a:spcPts val="1200"/>
              </a:spcAft>
            </a:pPr>
            <a:r>
              <a:rPr lang="en-US" dirty="0"/>
              <a:t>Updated every Four Years</a:t>
            </a:r>
          </a:p>
          <a:p>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5</a:t>
            </a:fld>
            <a:endParaRPr lang="en-US"/>
          </a:p>
        </p:txBody>
      </p:sp>
    </p:spTree>
    <p:extLst>
      <p:ext uri="{BB962C8B-B14F-4D97-AF65-F5344CB8AC3E}">
        <p14:creationId xmlns:p14="http://schemas.microsoft.com/office/powerpoint/2010/main" val="1205973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28650" y="1885949"/>
            <a:ext cx="8181975" cy="4681537"/>
          </a:xfrm>
        </p:spPr>
        <p:txBody>
          <a:bodyPr>
            <a:normAutofit fontScale="92500"/>
          </a:bodyPr>
          <a:lstStyle/>
          <a:p>
            <a:pPr lvl="1"/>
            <a:r>
              <a:rPr lang="en-US" dirty="0" smtClean="0"/>
              <a:t>Sections of the ERG</a:t>
            </a:r>
          </a:p>
          <a:p>
            <a:pPr lvl="2"/>
            <a:r>
              <a:rPr lang="en-US" dirty="0"/>
              <a:t>Table of Placards (pages 7-9)</a:t>
            </a:r>
          </a:p>
          <a:p>
            <a:pPr lvl="2"/>
            <a:r>
              <a:rPr lang="en-US" dirty="0"/>
              <a:t>Railcar and Road Trailers (pages 10-13)</a:t>
            </a:r>
          </a:p>
          <a:p>
            <a:pPr lvl="2"/>
            <a:r>
              <a:rPr lang="en-US" dirty="0">
                <a:solidFill>
                  <a:srgbClr val="FFFF00"/>
                </a:solidFill>
              </a:rPr>
              <a:t>Yellow</a:t>
            </a:r>
            <a:r>
              <a:rPr lang="en-US" dirty="0"/>
              <a:t> Section (ID numbers)</a:t>
            </a:r>
          </a:p>
          <a:p>
            <a:pPr lvl="2"/>
            <a:r>
              <a:rPr lang="en-US" dirty="0">
                <a:solidFill>
                  <a:srgbClr val="00B0F0"/>
                </a:solidFill>
              </a:rPr>
              <a:t>Blue</a:t>
            </a:r>
            <a:r>
              <a:rPr lang="en-US" dirty="0"/>
              <a:t> Section (name of material)</a:t>
            </a:r>
          </a:p>
          <a:p>
            <a:pPr lvl="2"/>
            <a:r>
              <a:rPr lang="en-US" dirty="0">
                <a:solidFill>
                  <a:schemeClr val="accent2"/>
                </a:solidFill>
              </a:rPr>
              <a:t>Orange</a:t>
            </a:r>
            <a:r>
              <a:rPr lang="en-US" dirty="0"/>
              <a:t> Section (guide pages)</a:t>
            </a:r>
          </a:p>
          <a:p>
            <a:pPr lvl="2"/>
            <a:r>
              <a:rPr lang="en-US" dirty="0">
                <a:solidFill>
                  <a:schemeClr val="accent6"/>
                </a:solidFill>
              </a:rPr>
              <a:t>Green</a:t>
            </a:r>
            <a:r>
              <a:rPr lang="en-US" dirty="0"/>
              <a:t> Section (isolation and protective distances</a:t>
            </a:r>
            <a:r>
              <a:rPr lang="en-US" dirty="0" smtClean="0"/>
              <a:t>)</a:t>
            </a:r>
          </a:p>
          <a:p>
            <a:pPr lvl="1"/>
            <a:r>
              <a:rPr lang="en-US" dirty="0" smtClean="0"/>
              <a:t>How to use the ERG</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50</a:t>
            </a:fld>
            <a:endParaRPr lang="en-US"/>
          </a:p>
        </p:txBody>
      </p:sp>
    </p:spTree>
    <p:extLst>
      <p:ext uri="{BB962C8B-B14F-4D97-AF65-F5344CB8AC3E}">
        <p14:creationId xmlns:p14="http://schemas.microsoft.com/office/powerpoint/2010/main" val="358065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ERG Sections</a:t>
            </a:r>
          </a:p>
        </p:txBody>
      </p:sp>
      <p:sp>
        <p:nvSpPr>
          <p:cNvPr id="3" name="Content Placeholder 2"/>
          <p:cNvSpPr>
            <a:spLocks noGrp="1"/>
          </p:cNvSpPr>
          <p:nvPr>
            <p:ph idx="1"/>
          </p:nvPr>
        </p:nvSpPr>
        <p:spPr>
          <a:xfrm>
            <a:off x="628649" y="2035174"/>
            <a:ext cx="8181975" cy="4577897"/>
          </a:xfrm>
        </p:spPr>
        <p:txBody>
          <a:bodyPr/>
          <a:lstStyle/>
          <a:p>
            <a:pPr lvl="1"/>
            <a:r>
              <a:rPr lang="en-US" dirty="0"/>
              <a:t>Table of Placards (pages 7-9)</a:t>
            </a:r>
          </a:p>
          <a:p>
            <a:pPr lvl="1"/>
            <a:r>
              <a:rPr lang="en-US" dirty="0"/>
              <a:t>Railcar and Road Trailers (pages 10-13)</a:t>
            </a:r>
          </a:p>
          <a:p>
            <a:pPr lvl="1"/>
            <a:r>
              <a:rPr lang="en-US" dirty="0">
                <a:solidFill>
                  <a:srgbClr val="FFFF00"/>
                </a:solidFill>
              </a:rPr>
              <a:t>Yellow</a:t>
            </a:r>
            <a:r>
              <a:rPr lang="en-US" dirty="0"/>
              <a:t> Section (ID numbers)</a:t>
            </a:r>
          </a:p>
          <a:p>
            <a:pPr lvl="1"/>
            <a:r>
              <a:rPr lang="en-US" dirty="0">
                <a:solidFill>
                  <a:srgbClr val="00B0F0"/>
                </a:solidFill>
              </a:rPr>
              <a:t>Blue</a:t>
            </a:r>
            <a:r>
              <a:rPr lang="en-US" dirty="0"/>
              <a:t> Section (name of material)</a:t>
            </a:r>
          </a:p>
          <a:p>
            <a:pPr lvl="1"/>
            <a:r>
              <a:rPr lang="en-US" dirty="0">
                <a:solidFill>
                  <a:schemeClr val="accent2"/>
                </a:solidFill>
              </a:rPr>
              <a:t>Orange</a:t>
            </a:r>
            <a:r>
              <a:rPr lang="en-US" dirty="0"/>
              <a:t> Section (guide pages)</a:t>
            </a:r>
          </a:p>
          <a:p>
            <a:pPr lvl="1"/>
            <a:r>
              <a:rPr lang="en-US" dirty="0">
                <a:solidFill>
                  <a:schemeClr val="accent6"/>
                </a:solidFill>
              </a:rPr>
              <a:t>Green</a:t>
            </a:r>
            <a:r>
              <a:rPr lang="en-US" dirty="0"/>
              <a:t> </a:t>
            </a:r>
            <a:r>
              <a:rPr lang="en-US" dirty="0" smtClean="0"/>
              <a:t>Section (isolation and protective distances)</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6</a:t>
            </a:fld>
            <a:endParaRPr lang="en-US"/>
          </a:p>
        </p:txBody>
      </p:sp>
    </p:spTree>
    <p:extLst>
      <p:ext uri="{BB962C8B-B14F-4D97-AF65-F5344CB8AC3E}">
        <p14:creationId xmlns:p14="http://schemas.microsoft.com/office/powerpoint/2010/main" val="337300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ERG (page </a:t>
            </a:r>
            <a:r>
              <a:rPr lang="en-US" dirty="0"/>
              <a:t>1)</a:t>
            </a:r>
          </a:p>
        </p:txBody>
      </p:sp>
      <p:sp>
        <p:nvSpPr>
          <p:cNvPr id="3" name="Content Placeholder 2"/>
          <p:cNvSpPr>
            <a:spLocks noGrp="1"/>
          </p:cNvSpPr>
          <p:nvPr>
            <p:ph idx="1"/>
          </p:nvPr>
        </p:nvSpPr>
        <p:spPr>
          <a:xfrm>
            <a:off x="628650" y="2035174"/>
            <a:ext cx="7886700" cy="4349751"/>
          </a:xfrm>
        </p:spPr>
        <p:txBody>
          <a:bodyPr>
            <a:normAutofit lnSpcReduction="10000"/>
          </a:bodyPr>
          <a:lstStyle/>
          <a:p>
            <a:pPr lvl="1"/>
            <a:r>
              <a:rPr lang="en-US" dirty="0"/>
              <a:t>Resist </a:t>
            </a:r>
            <a:r>
              <a:rPr lang="en-US" dirty="0" smtClean="0"/>
              <a:t>rushing in!</a:t>
            </a:r>
            <a:endParaRPr lang="en-US" dirty="0"/>
          </a:p>
          <a:p>
            <a:pPr lvl="1"/>
            <a:r>
              <a:rPr lang="en-US" dirty="0"/>
              <a:t>Approach Incident from </a:t>
            </a:r>
            <a:r>
              <a:rPr lang="en-US" dirty="0" smtClean="0"/>
              <a:t>upwind, uphill, </a:t>
            </a:r>
            <a:r>
              <a:rPr lang="en-US" dirty="0"/>
              <a:t>or upstream</a:t>
            </a:r>
          </a:p>
          <a:p>
            <a:pPr lvl="1"/>
            <a:r>
              <a:rPr lang="en-US" dirty="0"/>
              <a:t>Stay clear of all spills, vapors, fumes, smoke, and potential </a:t>
            </a:r>
            <a:r>
              <a:rPr lang="en-US" dirty="0" smtClean="0"/>
              <a:t>hazards</a:t>
            </a:r>
          </a:p>
          <a:p>
            <a:pPr lvl="1"/>
            <a:endParaRPr lang="en-US" dirty="0"/>
          </a:p>
          <a:p>
            <a:r>
              <a:rPr lang="en-US" dirty="0"/>
              <a:t>Warning: Do not use </a:t>
            </a:r>
            <a:r>
              <a:rPr lang="en-US" dirty="0" smtClean="0"/>
              <a:t>the ERG </a:t>
            </a:r>
            <a:r>
              <a:rPr lang="en-US" dirty="0"/>
              <a:t>flowchart if more than one hazardous material/dangerous good is involved. </a:t>
            </a:r>
          </a:p>
        </p:txBody>
      </p:sp>
      <p:sp>
        <p:nvSpPr>
          <p:cNvPr id="4" name="Slide Number Placeholder 3"/>
          <p:cNvSpPr>
            <a:spLocks noGrp="1"/>
          </p:cNvSpPr>
          <p:nvPr>
            <p:ph type="sldNum" sz="quarter" idx="12"/>
          </p:nvPr>
        </p:nvSpPr>
        <p:spPr/>
        <p:txBody>
          <a:bodyPr/>
          <a:lstStyle/>
          <a:p>
            <a:fld id="{4F39946F-FB85-4663-A869-1D31D085B14D}" type="slidenum">
              <a:rPr lang="en-US" smtClean="0"/>
              <a:t>7</a:t>
            </a:fld>
            <a:endParaRPr lang="en-US"/>
          </a:p>
        </p:txBody>
      </p:sp>
    </p:spTree>
    <p:extLst>
      <p:ext uri="{BB962C8B-B14F-4D97-AF65-F5344CB8AC3E}">
        <p14:creationId xmlns:p14="http://schemas.microsoft.com/office/powerpoint/2010/main" val="17761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Flowchart</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8</a:t>
            </a:fld>
            <a:endParaRPr lang="en-US"/>
          </a:p>
        </p:txBody>
      </p:sp>
      <p:pic>
        <p:nvPicPr>
          <p:cNvPr id="3" name="Picture 2" title="Top half of ERG Flowchar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461" y="1184910"/>
            <a:ext cx="7424928" cy="5516880"/>
          </a:xfrm>
          <a:prstGeom prst="rect">
            <a:avLst/>
          </a:prstGeom>
        </p:spPr>
      </p:pic>
    </p:spTree>
    <p:extLst>
      <p:ext uri="{BB962C8B-B14F-4D97-AF65-F5344CB8AC3E}">
        <p14:creationId xmlns:p14="http://schemas.microsoft.com/office/powerpoint/2010/main" val="198985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Flowchart </a:t>
            </a:r>
            <a:endParaRPr lang="en-US" dirty="0"/>
          </a:p>
        </p:txBody>
      </p:sp>
      <p:sp>
        <p:nvSpPr>
          <p:cNvPr id="4" name="Slide Number Placeholder 3"/>
          <p:cNvSpPr>
            <a:spLocks noGrp="1"/>
          </p:cNvSpPr>
          <p:nvPr>
            <p:ph type="sldNum" sz="quarter" idx="12"/>
          </p:nvPr>
        </p:nvSpPr>
        <p:spPr/>
        <p:txBody>
          <a:bodyPr/>
          <a:lstStyle/>
          <a:p>
            <a:fld id="{4F39946F-FB85-4663-A869-1D31D085B14D}" type="slidenum">
              <a:rPr lang="en-US" smtClean="0"/>
              <a:t>9</a:t>
            </a:fld>
            <a:endParaRPr lang="en-US"/>
          </a:p>
        </p:txBody>
      </p:sp>
      <p:pic>
        <p:nvPicPr>
          <p:cNvPr id="5" name="Picture 4" title="Bottom half of ERG Flowchar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4791" y="1194435"/>
            <a:ext cx="7363968" cy="5516880"/>
          </a:xfrm>
          <a:prstGeom prst="rect">
            <a:avLst/>
          </a:prstGeom>
        </p:spPr>
      </p:pic>
    </p:spTree>
    <p:extLst>
      <p:ext uri="{BB962C8B-B14F-4D97-AF65-F5344CB8AC3E}">
        <p14:creationId xmlns:p14="http://schemas.microsoft.com/office/powerpoint/2010/main" val="2007625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eme NSU 11.17.17 - NE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NSU 11.17.17 - NEW" id="{C006A894-374B-4C00-AEDF-6820F701231B}" vid="{DCEF30DE-D640-4D9D-975E-60C39D8DA7B3}"/>
    </a:ext>
  </a:extLst>
</a:theme>
</file>

<file path=ppt/theme/theme2.xml><?xml version="1.0" encoding="utf-8"?>
<a:theme xmlns:a="http://schemas.openxmlformats.org/drawingml/2006/main" name="1_Seamist2017">
  <a:themeElements>
    <a:clrScheme name="Custom 2">
      <a:dk1>
        <a:sysClr val="windowText" lastClr="000000"/>
      </a:dk1>
      <a:lt1>
        <a:sysClr val="window" lastClr="FFFFFF"/>
      </a:lt1>
      <a:dk2>
        <a:srgbClr val="373545"/>
      </a:dk2>
      <a:lt2>
        <a:srgbClr val="DCD8DC"/>
      </a:lt2>
      <a:accent1>
        <a:srgbClr val="F1EFF1"/>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Seamist2017" id="{6379C444-1D25-5B40-A941-65ECFA2F05B6}" vid="{97FE37BD-33B4-2D43-9299-E4397E0E4A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NSU 11.17.17 - NEW</Template>
  <TotalTime>0</TotalTime>
  <Words>1499</Words>
  <Application>Microsoft Office PowerPoint</Application>
  <PresentationFormat>On-screen Show (4:3)</PresentationFormat>
  <Paragraphs>273</Paragraphs>
  <Slides>50</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Century Gothic</vt:lpstr>
      <vt:lpstr>Wingdings 2</vt:lpstr>
      <vt:lpstr>Theme NSU 11.17.17 - NEW</vt:lpstr>
      <vt:lpstr>1_Seamist2017</vt:lpstr>
      <vt:lpstr>Hazardous Materials Safety &amp; Security Awareness Training Section II</vt:lpstr>
      <vt:lpstr>Funding Acknowledgement</vt:lpstr>
      <vt:lpstr>2016 Emergency Response Guide</vt:lpstr>
      <vt:lpstr>Section II Objective</vt:lpstr>
      <vt:lpstr>ERG History</vt:lpstr>
      <vt:lpstr>Primary ERG Sections</vt:lpstr>
      <vt:lpstr>Using the ERG (page 1)</vt:lpstr>
      <vt:lpstr>ERG Flowchart</vt:lpstr>
      <vt:lpstr>ERG Flowchart </vt:lpstr>
      <vt:lpstr>Safety Precautions Resist Rushing In (Page 4)</vt:lpstr>
      <vt:lpstr>Informational Sections</vt:lpstr>
      <vt:lpstr>Additional Information</vt:lpstr>
      <vt:lpstr>Table of Marking, Labels, and Placards</vt:lpstr>
      <vt:lpstr>Table of Placards</vt:lpstr>
      <vt:lpstr>Railcar and Road Trailers</vt:lpstr>
      <vt:lpstr>Railcar and Road Trailers </vt:lpstr>
      <vt:lpstr>Railcar and Road Trailers  </vt:lpstr>
      <vt:lpstr>Globally Harmonized System of the Classification and Labeling of Chemicals</vt:lpstr>
      <vt:lpstr>GHS Labeling</vt:lpstr>
      <vt:lpstr>GHS Pictograms</vt:lpstr>
      <vt:lpstr>Pipeline Transportation</vt:lpstr>
      <vt:lpstr>Pipeline Markers</vt:lpstr>
      <vt:lpstr>Yellow Bordered Pages</vt:lpstr>
      <vt:lpstr>Yellow Bordered Pages </vt:lpstr>
      <vt:lpstr>Blue Bordered Pages</vt:lpstr>
      <vt:lpstr>Blue Bordered Pages </vt:lpstr>
      <vt:lpstr>Polymerization</vt:lpstr>
      <vt:lpstr>Chemicals Highlighted in Green</vt:lpstr>
      <vt:lpstr>Orange Bordered Pages</vt:lpstr>
      <vt:lpstr>Orange Bordered Pages </vt:lpstr>
      <vt:lpstr>Potential Hazards</vt:lpstr>
      <vt:lpstr>Public Safety</vt:lpstr>
      <vt:lpstr>Emergency Response</vt:lpstr>
      <vt:lpstr>Isolation Distance / Evacuation</vt:lpstr>
      <vt:lpstr>Green Bordered Pages</vt:lpstr>
      <vt:lpstr>Table 1 – Initial Isolation and Protective Action Distances</vt:lpstr>
      <vt:lpstr>Table 1 – Initial Isolation and  Protective Action Distances</vt:lpstr>
      <vt:lpstr>Small and Large Spills</vt:lpstr>
      <vt:lpstr>Initial Isolation Zone</vt:lpstr>
      <vt:lpstr>Protective Action Zone</vt:lpstr>
      <vt:lpstr>Table 2 – Water-Reactive Materials which Produce Toxic Gases</vt:lpstr>
      <vt:lpstr>Table 2 – Water-Reactive Materials which Produce Toxic Gases </vt:lpstr>
      <vt:lpstr>Table 3 – Initial Isolation and Protective Action Distances for Six Common TIH Gases </vt:lpstr>
      <vt:lpstr>Table 3 – Initial Isolation and Protective  Action Distances for Six Common TIH Gases </vt:lpstr>
      <vt:lpstr>Estimating Wind Speed from Environmental Clues</vt:lpstr>
      <vt:lpstr>Boiling Liquid Expanding Vapor Explosion (BLEVE)</vt:lpstr>
      <vt:lpstr>BLEVE</vt:lpstr>
      <vt:lpstr>Emergency Response Telephone Numbers</vt:lpstr>
      <vt:lpstr>Activity 1.1 Worksheet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2021-04-15T19:12:06Z</dcterms:created>
  <dcterms:modified xsi:type="dcterms:W3CDTF">2021-04-16T12:49:40Z</dcterms:modified>
</cp:coreProperties>
</file>