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99" r:id="rId1"/>
    <p:sldMasterId id="2147483707" r:id="rId2"/>
  </p:sldMasterIdLst>
  <p:notesMasterIdLst>
    <p:notesMasterId r:id="rId73"/>
  </p:notesMasterIdLst>
  <p:handoutMasterIdLst>
    <p:handoutMasterId r:id="rId74"/>
  </p:handoutMasterIdLst>
  <p:sldIdLst>
    <p:sldId id="256" r:id="rId3"/>
    <p:sldId id="257" r:id="rId4"/>
    <p:sldId id="574" r:id="rId5"/>
    <p:sldId id="575" r:id="rId6"/>
    <p:sldId id="576" r:id="rId7"/>
    <p:sldId id="560" r:id="rId8"/>
    <p:sldId id="485" r:id="rId9"/>
    <p:sldId id="561" r:id="rId10"/>
    <p:sldId id="530" r:id="rId11"/>
    <p:sldId id="487" r:id="rId12"/>
    <p:sldId id="266" r:id="rId13"/>
    <p:sldId id="517" r:id="rId14"/>
    <p:sldId id="458" r:id="rId15"/>
    <p:sldId id="286" r:id="rId16"/>
    <p:sldId id="525" r:id="rId17"/>
    <p:sldId id="491" r:id="rId18"/>
    <p:sldId id="492" r:id="rId19"/>
    <p:sldId id="493" r:id="rId20"/>
    <p:sldId id="494" r:id="rId21"/>
    <p:sldId id="495" r:id="rId22"/>
    <p:sldId id="414" r:id="rId23"/>
    <p:sldId id="496" r:id="rId24"/>
    <p:sldId id="415" r:id="rId25"/>
    <p:sldId id="416" r:id="rId26"/>
    <p:sldId id="497" r:id="rId27"/>
    <p:sldId id="417" r:id="rId28"/>
    <p:sldId id="455" r:id="rId29"/>
    <p:sldId id="498" r:id="rId30"/>
    <p:sldId id="499" r:id="rId31"/>
    <p:sldId id="461" r:id="rId32"/>
    <p:sldId id="258" r:id="rId33"/>
    <p:sldId id="267" r:id="rId34"/>
    <p:sldId id="259" r:id="rId35"/>
    <p:sldId id="261" r:id="rId36"/>
    <p:sldId id="264" r:id="rId37"/>
    <p:sldId id="265" r:id="rId38"/>
    <p:sldId id="298" r:id="rId39"/>
    <p:sldId id="566" r:id="rId40"/>
    <p:sldId id="567" r:id="rId41"/>
    <p:sldId id="568" r:id="rId42"/>
    <p:sldId id="303" r:id="rId43"/>
    <p:sldId id="569" r:id="rId44"/>
    <p:sldId id="570" r:id="rId45"/>
    <p:sldId id="572" r:id="rId46"/>
    <p:sldId id="319" r:id="rId47"/>
    <p:sldId id="322" r:id="rId48"/>
    <p:sldId id="323" r:id="rId49"/>
    <p:sldId id="535" r:id="rId50"/>
    <p:sldId id="324" r:id="rId51"/>
    <p:sldId id="577" r:id="rId52"/>
    <p:sldId id="573" r:id="rId53"/>
    <p:sldId id="406" r:id="rId54"/>
    <p:sldId id="433" r:id="rId55"/>
    <p:sldId id="409" r:id="rId56"/>
    <p:sldId id="507" r:id="rId57"/>
    <p:sldId id="551" r:id="rId58"/>
    <p:sldId id="553" r:id="rId59"/>
    <p:sldId id="554" r:id="rId60"/>
    <p:sldId id="556" r:id="rId61"/>
    <p:sldId id="563" r:id="rId62"/>
    <p:sldId id="564" r:id="rId63"/>
    <p:sldId id="550" r:id="rId64"/>
    <p:sldId id="552" r:id="rId65"/>
    <p:sldId id="542" r:id="rId66"/>
    <p:sldId id="543" r:id="rId67"/>
    <p:sldId id="546" r:id="rId68"/>
    <p:sldId id="547" r:id="rId69"/>
    <p:sldId id="544" r:id="rId70"/>
    <p:sldId id="545" r:id="rId71"/>
    <p:sldId id="463" r:id="rId72"/>
  </p:sldIdLst>
  <p:sldSz cx="9144000" cy="6858000" type="letter"/>
  <p:notesSz cx="7023100" cy="93091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BC3700"/>
    <a:srgbClr val="618FFD"/>
    <a:srgbClr val="A2C1FE"/>
    <a:srgbClr val="003E00"/>
    <a:srgbClr val="FE9B03"/>
    <a:srgbClr val="FF500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6" autoAdjust="0"/>
    <p:restoredTop sz="95400" autoAdjust="0"/>
  </p:normalViewPr>
  <p:slideViewPr>
    <p:cSldViewPr>
      <p:cViewPr varScale="1">
        <p:scale>
          <a:sx n="73" d="100"/>
          <a:sy n="73" d="100"/>
        </p:scale>
        <p:origin x="1234" y="43"/>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p:cViewPr>
        <p:scale>
          <a:sx n="75" d="100"/>
          <a:sy n="75" d="100"/>
        </p:scale>
        <p:origin x="3114" y="-15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126861" y="8710682"/>
            <a:ext cx="426746" cy="337734"/>
          </a:xfrm>
          <a:prstGeom prst="rect">
            <a:avLst/>
          </a:prstGeom>
          <a:noFill/>
          <a:ln w="12700">
            <a:noFill/>
            <a:miter lim="800000"/>
            <a:headEnd/>
            <a:tailEnd/>
          </a:ln>
          <a:effectLst/>
        </p:spPr>
        <p:txBody>
          <a:bodyPr wrap="none" lIns="92247" tIns="45314" rIns="92247" bIns="45314" anchor="ctr">
            <a:spAutoFit/>
          </a:bodyPr>
          <a:lstStyle/>
          <a:p>
            <a:pPr algn="r" defTabSz="932414" eaLnBrk="0" hangingPunct="0"/>
            <a:fld id="{3996A43E-0C18-499F-A619-A2CE2EB860B2}" type="slidenum">
              <a:rPr lang="en-US" sz="1600">
                <a:latin typeface="Times New Roman" charset="0"/>
              </a:rPr>
              <a:pPr algn="r" defTabSz="932414" eaLnBrk="0" hangingPunct="0"/>
              <a:t>‹#›</a:t>
            </a:fld>
            <a:endParaRPr lang="en-US" sz="2000" dirty="0">
              <a:latin typeface="Times New Roman" charset="0"/>
            </a:endParaRPr>
          </a:p>
        </p:txBody>
      </p:sp>
      <p:sp>
        <p:nvSpPr>
          <p:cNvPr id="3076" name="Text Box 4"/>
          <p:cNvSpPr txBox="1">
            <a:spLocks noChangeArrowheads="1"/>
          </p:cNvSpPr>
          <p:nvPr/>
        </p:nvSpPr>
        <p:spPr bwMode="auto">
          <a:xfrm>
            <a:off x="3651435" y="766142"/>
            <a:ext cx="188118" cy="801403"/>
          </a:xfrm>
          <a:prstGeom prst="rect">
            <a:avLst/>
          </a:prstGeom>
          <a:noFill/>
          <a:ln w="12700">
            <a:noFill/>
            <a:miter lim="800000"/>
            <a:headEnd/>
            <a:tailEnd/>
          </a:ln>
          <a:effectLst/>
        </p:spPr>
        <p:txBody>
          <a:bodyPr wrap="none" lIns="93217" tIns="46608" rIns="93217" bIns="46608">
            <a:spAutoFit/>
          </a:bodyPr>
          <a:lstStyle/>
          <a:p>
            <a:pPr defTabSz="932414" eaLnBrk="0" hangingPunct="0"/>
            <a:endParaRPr lang="en-US" sz="2800" dirty="0">
              <a:solidFill>
                <a:schemeClr val="bg2"/>
              </a:solidFill>
              <a:latin typeface="Times New Roman" charset="0"/>
            </a:endParaRPr>
          </a:p>
          <a:p>
            <a:pPr defTabSz="932414" eaLnBrk="0" hangingPunct="0"/>
            <a:endParaRPr lang="en-US" dirty="0">
              <a:latin typeface="Times New Roman" charset="0"/>
            </a:endParaRPr>
          </a:p>
        </p:txBody>
      </p:sp>
    </p:spTree>
    <p:extLst>
      <p:ext uri="{BB962C8B-B14F-4D97-AF65-F5344CB8AC3E}">
        <p14:creationId xmlns:p14="http://schemas.microsoft.com/office/powerpoint/2010/main" val="3331199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96975" y="706438"/>
            <a:ext cx="4635500" cy="3476625"/>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623847" y="4420541"/>
            <a:ext cx="5852583" cy="4502283"/>
          </a:xfrm>
          <a:prstGeom prst="rect">
            <a:avLst/>
          </a:prstGeom>
          <a:noFill/>
          <a:ln w="12700">
            <a:noFill/>
            <a:miter lim="800000"/>
            <a:headEnd/>
            <a:tailEnd/>
          </a:ln>
          <a:effectLst/>
        </p:spPr>
        <p:txBody>
          <a:bodyPr vert="horz" wrap="square" lIns="92247" tIns="45314" rIns="92247" bIns="45314" numCol="1" anchor="t" anchorCtr="0" compatLnSpc="1">
            <a:prstTxWarp prst="textNoShape">
              <a:avLst/>
            </a:prstTxWarp>
          </a:bodyPr>
          <a:lstStyle/>
          <a:p>
            <a:pPr lvl="0"/>
            <a:r>
              <a:rPr lang="en-US" smtClean="0"/>
              <a:t>Click to edit Master notes styles</a:t>
            </a:r>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1"/>
            <a:endParaRPr lang="en-US" smtClean="0"/>
          </a:p>
          <a:p>
            <a:pPr lvl="1"/>
            <a:endParaRPr lang="en-US" smtClean="0"/>
          </a:p>
          <a:p>
            <a:pPr lvl="1"/>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a:p>
            <a:pPr lvl="4"/>
            <a:endParaRPr lang="en-US" smtClean="0"/>
          </a:p>
        </p:txBody>
      </p:sp>
      <p:sp>
        <p:nvSpPr>
          <p:cNvPr id="2052" name="Rectangle 4"/>
          <p:cNvSpPr>
            <a:spLocks noChangeArrowheads="1"/>
          </p:cNvSpPr>
          <p:nvPr/>
        </p:nvSpPr>
        <p:spPr bwMode="auto">
          <a:xfrm>
            <a:off x="234747" y="8865123"/>
            <a:ext cx="6788353" cy="487253"/>
          </a:xfrm>
          <a:prstGeom prst="rect">
            <a:avLst/>
          </a:prstGeom>
          <a:noFill/>
          <a:ln w="12700">
            <a:noFill/>
            <a:miter lim="800000"/>
            <a:headEnd/>
            <a:tailEnd/>
          </a:ln>
          <a:effectLst/>
        </p:spPr>
        <p:txBody>
          <a:bodyPr lIns="92247" tIns="45314" rIns="92247" bIns="45314" anchor="ctr">
            <a:spAutoFit/>
          </a:bodyPr>
          <a:lstStyle/>
          <a:p>
            <a:pPr defTabSz="932414" eaLnBrk="0" hangingPunct="0"/>
            <a:r>
              <a:rPr lang="en-US" sz="1000" dirty="0">
                <a:latin typeface="Times New Roman" charset="0"/>
              </a:rPr>
              <a:t>© 1998 Georgia Tech Research Corporation		                                                                   EI-14 80828</a:t>
            </a:r>
          </a:p>
          <a:p>
            <a:pPr algn="r" defTabSz="932414" eaLnBrk="0" hangingPunct="0"/>
            <a:r>
              <a:rPr lang="en-US" sz="1000" dirty="0">
                <a:latin typeface="Times New Roman" charset="0"/>
              </a:rPr>
              <a:t>						</a:t>
            </a:r>
            <a:fld id="{3253151B-D3C0-450C-ABC1-A3555FB994C9}" type="slidenum">
              <a:rPr lang="en-US" sz="1600">
                <a:latin typeface="Times New Roman" charset="0"/>
              </a:rPr>
              <a:pPr algn="r" defTabSz="932414" eaLnBrk="0" hangingPunct="0"/>
              <a:t>‹#›</a:t>
            </a:fld>
            <a:endParaRPr lang="en-US" sz="1600" dirty="0">
              <a:latin typeface="Times New Roman" charset="0"/>
            </a:endParaRPr>
          </a:p>
        </p:txBody>
      </p:sp>
    </p:spTree>
    <p:extLst>
      <p:ext uri="{BB962C8B-B14F-4D97-AF65-F5344CB8AC3E}">
        <p14:creationId xmlns:p14="http://schemas.microsoft.com/office/powerpoint/2010/main" val="1173072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1905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3810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5715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762000" algn="l" rtl="0" eaLnBrk="0" fontAlgn="base" hangingPunct="0">
      <a:spcBef>
        <a:spcPct val="30000"/>
      </a:spcBef>
      <a:spcAft>
        <a:spcPct val="0"/>
      </a:spcAft>
      <a:defRPr sz="10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a:ln/>
        </p:spPr>
        <p:txBody>
          <a:bodyPr/>
          <a:lstStyle/>
          <a:p>
            <a:pPr defTabSz="924390">
              <a:spcBef>
                <a:spcPct val="0"/>
              </a:spcBef>
              <a:defRPr/>
            </a:pPr>
            <a:r>
              <a:rPr lang="en-US" baseline="0" dirty="0" smtClean="0">
                <a:solidFill>
                  <a:srgbClr val="FF0000"/>
                </a:solidFill>
              </a:rPr>
              <a:t>El material informativo fue producido de acuerdo con la donación número SH-31197-SH7, proveniente de la Oficina Gubernamental para la </a:t>
            </a:r>
            <a:r>
              <a:rPr lang="es-ES" baseline="0" dirty="0" smtClean="0">
                <a:solidFill>
                  <a:srgbClr val="FF0000"/>
                </a:solidFill>
              </a:rPr>
              <a:t>Administración de la Salud y la Seguridad Ocupacional del Departamento del Trabajo de los EE. UU.</a:t>
            </a:r>
            <a:r>
              <a:rPr lang="en-US" baseline="0" dirty="0" smtClean="0"/>
              <a:t> La misma </a:t>
            </a:r>
            <a:r>
              <a:rPr lang="es-ES" baseline="0" dirty="0" smtClean="0"/>
              <a:t>no refleja necesariamente los puntos de vista ni las políticas del Departamento del Trabajo de los EE. UU., ni implica el respaldo del gobierno de los EE. UU.  a los nombres comerciales, productos comerciales u organizaciones aquí mencionadas. </a:t>
            </a:r>
            <a:r>
              <a:rPr lang="en-US" baseline="0" dirty="0" smtClean="0"/>
              <a:t> </a:t>
            </a:r>
          </a:p>
          <a:p>
            <a:pPr defTabSz="924390">
              <a:spcBef>
                <a:spcPct val="0"/>
              </a:spcBef>
              <a:defRPr/>
            </a:pPr>
            <a:endParaRPr lang="en-US" baseline="0" dirty="0" smtClean="0"/>
          </a:p>
          <a:p>
            <a:pPr defTabSz="924390">
              <a:spcBef>
                <a:spcPct val="0"/>
              </a:spcBef>
              <a:defRPr/>
            </a:pPr>
            <a:r>
              <a:rPr lang="es-ES" baseline="0" dirty="0" smtClean="0"/>
              <a:t>Proporcionaremos una descripción general sobre los riesgos por la ausencia de los dispositivos o cubiertas de protección en una máquina y los controles para evitarlos, e igualmente hablaremos sobre los procedimientos de bloqueo / etiquetado.</a:t>
            </a:r>
            <a:endParaRPr lang="en-US" dirty="0" smtClean="0"/>
          </a:p>
        </p:txBody>
      </p:sp>
      <p:sp>
        <p:nvSpPr>
          <p:cNvPr id="51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722783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r>
              <a:rPr lang="en-US" altLang="en-US" dirty="0" smtClean="0"/>
              <a:t>Tres de los principals lugares donde se</a:t>
            </a:r>
            <a:r>
              <a:rPr lang="en-US" altLang="en-US" baseline="0" dirty="0" smtClean="0"/>
              <a:t> presentan riesgos al operar una máquina son: </a:t>
            </a:r>
            <a:r>
              <a:rPr lang="x-none" altLang="en-US" baseline="0" dirty="0" smtClean="0"/>
              <a:t>en el punto de operación, en el mecanismo de engranaje que transmite fuerza o potencia operacional al equipo, y en otras partes móviles.  </a:t>
            </a:r>
          </a:p>
          <a:p>
            <a:endParaRPr lang="en-US" altLang="en-US" baseline="0" dirty="0" smtClean="0"/>
          </a:p>
          <a:p>
            <a:r>
              <a:rPr lang="en-US" altLang="en-US" dirty="0">
                <a:latin typeface="Arial" panose="020B0604020202020204" pitchFamily="34" charset="0"/>
                <a:cs typeface="Arial" panose="020B0604020202020204" pitchFamily="34" charset="0"/>
              </a:rPr>
              <a:t>El Punto de Operación – </a:t>
            </a:r>
            <a:r>
              <a:rPr lang="es-ES" altLang="en-US" dirty="0">
                <a:latin typeface="Arial" panose="020B0604020202020204" pitchFamily="34" charset="0"/>
                <a:cs typeface="Arial" panose="020B0604020202020204" pitchFamily="34" charset="0"/>
              </a:rPr>
              <a:t> "significa el punto en el que se realiza el corte, se confecciona o da forma, se perfora</a:t>
            </a:r>
            <a:r>
              <a:rPr lang="en-US" altLang="en-US" dirty="0">
                <a:latin typeface="Arial" panose="020B0604020202020204" pitchFamily="34" charset="0"/>
                <a:cs typeface="Arial" panose="020B0604020202020204" pitchFamily="34" charset="0"/>
              </a:rPr>
              <a:t>/</a:t>
            </a:r>
            <a:r>
              <a:rPr lang="es-ES" altLang="en-US" dirty="0">
                <a:latin typeface="Arial" panose="020B0604020202020204" pitchFamily="34" charset="0"/>
                <a:cs typeface="Arial" panose="020B0604020202020204" pitchFamily="34" charset="0"/>
              </a:rPr>
              <a:t>taladra o se ensambla el materia suministrado a la m</a:t>
            </a:r>
            <a:r>
              <a:rPr lang="x-none" altLang="en-US" dirty="0">
                <a:latin typeface="Arial" panose="020B0604020202020204" pitchFamily="34" charset="0"/>
                <a:cs typeface="Arial" panose="020B0604020202020204" pitchFamily="34" charset="0"/>
              </a:rPr>
              <a:t>á</a:t>
            </a:r>
            <a:r>
              <a:rPr lang="es-ES" altLang="en-US" dirty="0">
                <a:latin typeface="Arial" panose="020B0604020202020204" pitchFamily="34" charset="0"/>
                <a:cs typeface="Arial" panose="020B0604020202020204" pitchFamily="34" charset="0"/>
              </a:rPr>
              <a:t>quina</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s-ES" altLang="en-US" dirty="0">
                <a:latin typeface="Arial" panose="020B0604020202020204" pitchFamily="34" charset="0"/>
                <a:cs typeface="Arial" panose="020B0604020202020204" pitchFamily="34" charset="0"/>
              </a:rPr>
              <a:t>El mecanismo de engranaje </a:t>
            </a:r>
            <a:r>
              <a:rPr lang="en-US" altLang="en-US" dirty="0">
                <a:latin typeface="Arial" panose="020B0604020202020204" pitchFamily="34" charset="0"/>
                <a:cs typeface="Arial" panose="020B0604020202020204" pitchFamily="34" charset="0"/>
              </a:rPr>
              <a:t>(</a:t>
            </a:r>
            <a:r>
              <a:rPr lang="es-ES" altLang="en-US" dirty="0">
                <a:latin typeface="Arial" panose="020B0604020202020204" pitchFamily="34" charset="0"/>
                <a:cs typeface="Arial" panose="020B0604020202020204" pitchFamily="34" charset="0"/>
              </a:rPr>
              <a:t>aparatos mecánicos) que transmite fuerza o potencia: "todos los componentes del sistema mecánico que transmiten energía a la parte de la máquina que realiza el trabajo. Estos componentes incluyen las ruedas giratorias o volantes, las poleas, las correas, las bielas/barras conectoras, los acoplamientos, las levas, los ejes, las cadenas, los cig</a:t>
            </a:r>
            <a:r>
              <a:rPr lang="x-none" altLang="en-US" dirty="0">
                <a:latin typeface="Arial" panose="020B0604020202020204" pitchFamily="34" charset="0"/>
                <a:cs typeface="Arial" panose="020B0604020202020204" pitchFamily="34" charset="0"/>
              </a:rPr>
              <a:t>ü</a:t>
            </a:r>
            <a:r>
              <a:rPr lang="es-ES" altLang="en-US" dirty="0">
                <a:latin typeface="Arial" panose="020B0604020202020204" pitchFamily="34" charset="0"/>
                <a:cs typeface="Arial" panose="020B0604020202020204" pitchFamily="34" charset="0"/>
              </a:rPr>
              <a:t>e</a:t>
            </a:r>
            <a:r>
              <a:rPr lang="x-none" altLang="en-US" dirty="0">
                <a:latin typeface="Arial" panose="020B0604020202020204" pitchFamily="34" charset="0"/>
                <a:cs typeface="Arial" panose="020B0604020202020204" pitchFamily="34" charset="0"/>
              </a:rPr>
              <a:t>ñales y las ruedas dentadas”</a:t>
            </a:r>
            <a:r>
              <a:rPr lang="es-ES" altLang="en-US"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Otras partes móviles – Cualesquiera otras partes móviles del equipo que puedan causar riesgos y originar  lesiones.</a:t>
            </a:r>
          </a:p>
          <a:p>
            <a:endParaRPr lang="en-US" altLang="en-US" dirty="0" smtClean="0"/>
          </a:p>
        </p:txBody>
      </p:sp>
    </p:spTree>
    <p:extLst>
      <p:ext uri="{BB962C8B-B14F-4D97-AF65-F5344CB8AC3E}">
        <p14:creationId xmlns:p14="http://schemas.microsoft.com/office/powerpoint/2010/main" val="20778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pPr defTabSz="924390">
              <a:defRPr/>
            </a:pPr>
            <a:r>
              <a:rPr lang="es-ES" dirty="0" smtClean="0"/>
              <a:t>Las cubiertas protectoras de una máquina deben evitar el contacto, deben ser instaladas/colocadas</a:t>
            </a:r>
            <a:r>
              <a:rPr lang="es-ES" baseline="0" dirty="0" smtClean="0"/>
              <a:t> de manera</a:t>
            </a:r>
            <a:r>
              <a:rPr lang="es-ES" dirty="0" smtClean="0"/>
              <a:t> segura, deben evitar que objetos en caída libre penetren a la</a:t>
            </a:r>
            <a:r>
              <a:rPr lang="es-ES" baseline="0" dirty="0" smtClean="0"/>
              <a:t> máquina</a:t>
            </a:r>
            <a:r>
              <a:rPr lang="es-ES" dirty="0" smtClean="0"/>
              <a:t>, no deben crear nuevos riesgos y no deben crear interferencias en la producción del equipo. Las cubiertas protectoras de una máquina también deben configurarse para que permitan un mantenimiento fácil y el acceso al equipo. Por ejemplo: instale las cubiertas protectoras de</a:t>
            </a:r>
            <a:r>
              <a:rPr lang="es-ES" baseline="0" dirty="0" smtClean="0"/>
              <a:t> forma tal que permitan</a:t>
            </a:r>
            <a:r>
              <a:rPr lang="es-ES" dirty="0" smtClean="0"/>
              <a:t> labores</a:t>
            </a:r>
            <a:r>
              <a:rPr lang="es-ES" baseline="0" dirty="0" smtClean="0"/>
              <a:t> de mantenimiento a la máquina</a:t>
            </a:r>
            <a:r>
              <a:rPr lang="es-ES" dirty="0" smtClean="0"/>
              <a:t> (aceitada, engrasada, ajustada, etc.) sin necesidad de quitarlas.</a:t>
            </a:r>
            <a:endParaRPr lang="en-US" dirty="0" smtClean="0"/>
          </a:p>
          <a:p>
            <a:pPr defTabSz="924390">
              <a:defRPr/>
            </a:pPr>
            <a:endParaRPr lang="en-US" dirty="0" smtClean="0"/>
          </a:p>
          <a:p>
            <a:endParaRPr lang="en-US" dirty="0"/>
          </a:p>
        </p:txBody>
      </p:sp>
    </p:spTree>
    <p:extLst>
      <p:ext uri="{BB962C8B-B14F-4D97-AF65-F5344CB8AC3E}">
        <p14:creationId xmlns:p14="http://schemas.microsoft.com/office/powerpoint/2010/main" val="2119468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90">
              <a:defRPr/>
            </a:pPr>
            <a:r>
              <a:rPr lang="es-ES" dirty="0" smtClean="0"/>
              <a:t>Es muy importante que una vez que las cubiertas protectoras hayan sido instaladas, éstas no permitan el acceso del operados/trabajador a las partes peligrosas, bien sea por debajo/parte</a:t>
            </a:r>
            <a:r>
              <a:rPr lang="es-ES" baseline="0" dirty="0" smtClean="0"/>
              <a:t> inferior de ellas, a través de ellas, por encima de ellas o por los lados de ellas</a:t>
            </a:r>
            <a:r>
              <a:rPr lang="es-ES" dirty="0" smtClean="0"/>
              <a:t>.</a:t>
            </a:r>
            <a:endParaRPr lang="en-US" dirty="0" smtClean="0"/>
          </a:p>
          <a:p>
            <a:pPr defTabSz="924390">
              <a:defRPr/>
            </a:pPr>
            <a:endParaRPr lang="en-US" dirty="0" smtClean="0"/>
          </a:p>
          <a:p>
            <a:pPr defTabSz="924390">
              <a:defRPr/>
            </a:pPr>
            <a:endParaRPr lang="en-US" dirty="0" smtClean="0"/>
          </a:p>
        </p:txBody>
      </p:sp>
    </p:spTree>
    <p:extLst>
      <p:ext uri="{BB962C8B-B14F-4D97-AF65-F5344CB8AC3E}">
        <p14:creationId xmlns:p14="http://schemas.microsoft.com/office/powerpoint/2010/main" val="2783283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90">
              <a:defRPr/>
            </a:pPr>
            <a:r>
              <a:rPr lang="es-ES" dirty="0" smtClean="0"/>
              <a:t>Esta diapositiva muestra imágenes de un eje giratorio, un eje giratorio y sus piezas de acoplamiento, engranajes</a:t>
            </a:r>
            <a:r>
              <a:rPr lang="en-US" dirty="0" smtClean="0"/>
              <a:t>/ruedas</a:t>
            </a:r>
            <a:r>
              <a:rPr lang="en-US" baseline="0" dirty="0" smtClean="0"/>
              <a:t> dentadas</a:t>
            </a:r>
            <a:r>
              <a:rPr lang="es-ES" dirty="0" smtClean="0"/>
              <a:t>, una cadena y rueda dentada o piñón, una correa y polea, un ventilador, una amoladora de banco, una barrena o sinfín giratorio, una prensa perforadora, una cizalla, y una pieza de equipo que se mueve o desplaza</a:t>
            </a:r>
            <a:r>
              <a:rPr lang="es-ES" baseline="0" dirty="0" smtClean="0"/>
              <a:t> hacia adelante y hacia atrás en línea recta, </a:t>
            </a:r>
            <a:r>
              <a:rPr lang="es-ES" dirty="0" smtClean="0"/>
              <a:t>con una persona parada entre el equipo que</a:t>
            </a:r>
            <a:r>
              <a:rPr lang="es-ES" baseline="0" dirty="0" smtClean="0"/>
              <a:t> esta retrocediendo</a:t>
            </a:r>
            <a:r>
              <a:rPr lang="es-ES" dirty="0" smtClean="0"/>
              <a:t> y una pared. Todas estas imágenes muestran partes de equipos que necesitan estar</a:t>
            </a:r>
            <a:r>
              <a:rPr lang="es-ES" baseline="0" dirty="0" smtClean="0"/>
              <a:t> protegidos/cubiertos</a:t>
            </a:r>
            <a:r>
              <a:rPr lang="es-ES" dirty="0" smtClean="0"/>
              <a:t>. Los ejes rotativos, el eje rotativo y su acoplamiento, los engranajes</a:t>
            </a:r>
            <a:r>
              <a:rPr lang="en-US" dirty="0" smtClean="0"/>
              <a:t>/ruedas</a:t>
            </a:r>
            <a:r>
              <a:rPr lang="en-US" baseline="0" dirty="0" smtClean="0"/>
              <a:t> dentadas</a:t>
            </a:r>
            <a:r>
              <a:rPr lang="es-ES" dirty="0" smtClean="0"/>
              <a:t>, la cadena y el piñón, la correa y la polea, el sinfín giratorio, la prensa perforadora y la cizalla deben tener colocadas cubiertas de protección para eliminar el acceso/contacto. El ventilador debe tener un protector con aberturas de no menos de ¼ de pulgada. La amoladora debe tener protecciones laterales, protectores de lengüeta ajustados a ¼ de pulgada y el</a:t>
            </a:r>
            <a:r>
              <a:rPr lang="es-ES" baseline="0" dirty="0" smtClean="0"/>
              <a:t> descanso</a:t>
            </a:r>
            <a:r>
              <a:rPr lang="es-ES" dirty="0" smtClean="0"/>
              <a:t> de la herramienta ajustado a 1/8 de pulgada. El acceso a la máquina que</a:t>
            </a:r>
            <a:r>
              <a:rPr lang="es-ES" baseline="0" dirty="0" smtClean="0"/>
              <a:t> se mueve hacia adelante y hacia atrás</a:t>
            </a:r>
            <a:r>
              <a:rPr lang="es-ES" dirty="0" smtClean="0"/>
              <a:t> debe eliminarse, a través de barreras protectoras u otros medios para evitar que los empleados puedan ser golpeados por el equipo.</a:t>
            </a:r>
          </a:p>
          <a:p>
            <a:pPr defTabSz="924390">
              <a:defRPr/>
            </a:pPr>
            <a:endParaRPr lang="en-US" dirty="0" smtClean="0"/>
          </a:p>
          <a:p>
            <a:pPr defTabSz="924390">
              <a:defRPr/>
            </a:pPr>
            <a:r>
              <a:rPr lang="en-US" dirty="0" smtClean="0"/>
              <a:t>This slide shows a picture of a rotating shaft,</a:t>
            </a:r>
            <a:r>
              <a:rPr lang="en-US" baseline="0" dirty="0" smtClean="0"/>
              <a:t> a rotating shaft and coupling, gears, chain and sprocket, belt and pulley, fan, bench grinder, rotating auger, punch press, shear and reciprocating piece of equipment with a person standing between the equipment that is reciprocating and a wall.  These pictures all show parts of equipment that need guarding.  The rotating shafts, rotating shaft and coupling, gears, chain and sprocket, belt and pulley, rotating auger, punch press and shear all need to have guarding to eliminate access.  The fan has to have a guard with openings no less than ¼ inch.  The grinder must have side guards, tongue guards adjusted to ¼ inch and tool rests adjusted to 1/8 inch.  Access to the reciprocating machine must be eliminated through barrier guards or other means so employees can not be struck by the equipment.</a:t>
            </a:r>
            <a:endParaRPr lang="en-US" dirty="0" smtClean="0"/>
          </a:p>
          <a:p>
            <a:endParaRPr lang="en-US" dirty="0"/>
          </a:p>
        </p:txBody>
      </p:sp>
    </p:spTree>
    <p:extLst>
      <p:ext uri="{BB962C8B-B14F-4D97-AF65-F5344CB8AC3E}">
        <p14:creationId xmlns:p14="http://schemas.microsoft.com/office/powerpoint/2010/main" val="3542052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Rot="1" noChangeAspect="1" noChangeArrowheads="1" noTextEdit="1"/>
          </p:cNvSpPr>
          <p:nvPr>
            <p:ph type="sldImg"/>
          </p:nvPr>
        </p:nvSpPr>
        <p:spPr>
          <a:ln/>
        </p:spPr>
      </p:sp>
      <p:sp>
        <p:nvSpPr>
          <p:cNvPr id="678915" name="Rectangle 3"/>
          <p:cNvSpPr>
            <a:spLocks noGrp="1" noChangeArrowheads="1"/>
          </p:cNvSpPr>
          <p:nvPr>
            <p:ph type="body" idx="1"/>
          </p:nvPr>
        </p:nvSpPr>
        <p:spPr/>
        <p:txBody>
          <a:bodyPr/>
          <a:lstStyle/>
          <a:p>
            <a:r>
              <a:rPr lang="es-ES" dirty="0" smtClean="0"/>
              <a:t>Los tres métodos de protección son los siguientes</a:t>
            </a:r>
            <a:r>
              <a:rPr lang="en-US" dirty="0" smtClean="0"/>
              <a:t>:</a:t>
            </a:r>
            <a:r>
              <a:rPr lang="es-ES" dirty="0" smtClean="0"/>
              <a:t> Las cubiertas de protecci</a:t>
            </a:r>
            <a:r>
              <a:rPr lang="x-none" dirty="0" smtClean="0"/>
              <a:t>ón</a:t>
            </a:r>
            <a:r>
              <a:rPr lang="es-ES" dirty="0" smtClean="0"/>
              <a:t> físicas, los dispositivos de seguridad, y la ubicación / distancia. Las protecciones físicas proporcionan una barrera y son una parte permanente de la máquina. Los dispositivos de seguridad pueden detener la máquina si una parte del cuerpo se coloca en el área de peligro, o pueden restringir o inclusive retirar las manos del operador del área de peligro, o pueden requerir el uso de ambas manos para controlar la máquina y</a:t>
            </a:r>
            <a:r>
              <a:rPr lang="en-US" dirty="0" smtClean="0"/>
              <a:t>/o</a:t>
            </a:r>
            <a:r>
              <a:rPr lang="en-US" baseline="0" dirty="0" smtClean="0"/>
              <a:t> </a:t>
            </a:r>
            <a:r>
              <a:rPr lang="es-ES" dirty="0" smtClean="0"/>
              <a:t>mantenerlas fuera del área de peligro, o pueden proporcionar una barrera que esté sincronizada con el ciclo de funcionamiento de la máquina, para evitar la entrada al área de peligro durante la parte peligrosa del ciclo. Finalmente, la ubicación o la distancia se</a:t>
            </a:r>
            <a:r>
              <a:rPr lang="es-ES" baseline="0" dirty="0" smtClean="0"/>
              <a:t> refiere a</a:t>
            </a:r>
            <a:r>
              <a:rPr lang="es-ES" dirty="0" smtClean="0"/>
              <a:t> ubicar la máquina de</a:t>
            </a:r>
            <a:r>
              <a:rPr lang="es-ES" baseline="0" dirty="0" smtClean="0"/>
              <a:t> forma tal</a:t>
            </a:r>
            <a:r>
              <a:rPr lang="es-ES" dirty="0" smtClean="0"/>
              <a:t> que los empleados no puedan ingresar al área peligrosa y ubicar</a:t>
            </a:r>
            <a:r>
              <a:rPr lang="es-ES" baseline="0" dirty="0" smtClean="0"/>
              <a:t> a</a:t>
            </a:r>
            <a:r>
              <a:rPr lang="es-ES" dirty="0" smtClean="0"/>
              <a:t> los operadores a una distancia segura del equipo.</a:t>
            </a:r>
          </a:p>
          <a:p>
            <a:endParaRPr lang="en-US" dirty="0" smtClean="0"/>
          </a:p>
          <a:p>
            <a:endParaRPr lang="en-US" dirty="0" smtClean="0"/>
          </a:p>
          <a:p>
            <a:endParaRPr lang="en-US" baseline="0" dirty="0" smtClean="0"/>
          </a:p>
          <a:p>
            <a:endParaRPr lang="en-US" dirty="0"/>
          </a:p>
        </p:txBody>
      </p:sp>
    </p:spTree>
    <p:extLst>
      <p:ext uri="{BB962C8B-B14F-4D97-AF65-F5344CB8AC3E}">
        <p14:creationId xmlns:p14="http://schemas.microsoft.com/office/powerpoint/2010/main" val="963204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Las diferencias entre las</a:t>
            </a:r>
            <a:r>
              <a:rPr lang="es-ES" baseline="0" dirty="0" smtClean="0"/>
              <a:t> cubiertas protectoras</a:t>
            </a:r>
            <a:r>
              <a:rPr lang="es-ES" dirty="0" smtClean="0"/>
              <a:t> y los dispositivos</a:t>
            </a:r>
            <a:r>
              <a:rPr lang="es-ES" baseline="0" dirty="0" smtClean="0"/>
              <a:t> para protegerse contra da</a:t>
            </a:r>
            <a:r>
              <a:rPr lang="x-none" baseline="0" dirty="0" smtClean="0"/>
              <a:t>ños</a:t>
            </a:r>
            <a:r>
              <a:rPr lang="es-ES" dirty="0" smtClean="0"/>
              <a:t>:</a:t>
            </a:r>
          </a:p>
          <a:p>
            <a:endParaRPr lang="es-ES" dirty="0" smtClean="0"/>
          </a:p>
          <a:p>
            <a:r>
              <a:rPr lang="es-ES" dirty="0" smtClean="0"/>
              <a:t>Las</a:t>
            </a:r>
            <a:r>
              <a:rPr lang="es-ES" baseline="0" dirty="0" smtClean="0"/>
              <a:t> cubiertas protectoras</a:t>
            </a:r>
            <a:r>
              <a:rPr lang="es-ES" dirty="0" smtClean="0"/>
              <a:t> pueden</a:t>
            </a:r>
            <a:r>
              <a:rPr lang="es-ES" baseline="0" dirty="0" smtClean="0"/>
              <a:t> ser</a:t>
            </a:r>
            <a:r>
              <a:rPr lang="es-ES" dirty="0" smtClean="0"/>
              <a:t> firmemente instaladas</a:t>
            </a:r>
            <a:r>
              <a:rPr lang="en-US" dirty="0" smtClean="0"/>
              <a:t>/</a:t>
            </a:r>
            <a:r>
              <a:rPr lang="es-ES" dirty="0" smtClean="0"/>
              <a:t>fijadas, o interconectadas, o pueden ser ajustables</a:t>
            </a:r>
            <a:r>
              <a:rPr lang="es-ES" baseline="0" dirty="0" smtClean="0"/>
              <a:t> </a:t>
            </a:r>
            <a:r>
              <a:rPr lang="es-ES" dirty="0" smtClean="0"/>
              <a:t>o autoajustables.</a:t>
            </a:r>
          </a:p>
          <a:p>
            <a:endParaRPr lang="es-ES" dirty="0" smtClean="0"/>
          </a:p>
          <a:p>
            <a:r>
              <a:rPr lang="es-ES" dirty="0" smtClean="0"/>
              <a:t>Los dispositivos para</a:t>
            </a:r>
            <a:r>
              <a:rPr lang="es-ES" baseline="0" dirty="0" smtClean="0"/>
              <a:t> protecci</a:t>
            </a:r>
            <a:r>
              <a:rPr lang="x-none" baseline="0" dirty="0" smtClean="0"/>
              <a:t>ón contra daños físicos </a:t>
            </a:r>
            <a:r>
              <a:rPr lang="es-ES" dirty="0" smtClean="0"/>
              <a:t>detectan</a:t>
            </a:r>
            <a:r>
              <a:rPr lang="es-ES" baseline="0" dirty="0" smtClean="0"/>
              <a:t> la</a:t>
            </a:r>
            <a:r>
              <a:rPr lang="es-ES" dirty="0" smtClean="0"/>
              <a:t> presencia de una persona, jalan</a:t>
            </a:r>
            <a:r>
              <a:rPr lang="es-ES" baseline="0" dirty="0" smtClean="0"/>
              <a:t> hacia atrás</a:t>
            </a:r>
            <a:r>
              <a:rPr lang="es-ES" dirty="0" smtClean="0"/>
              <a:t>, restringen</a:t>
            </a:r>
            <a:r>
              <a:rPr lang="en-US" dirty="0" smtClean="0"/>
              <a:t>/limitan</a:t>
            </a:r>
            <a:r>
              <a:rPr lang="es-ES" dirty="0" smtClean="0"/>
              <a:t>, actúan como controles de seguridad y detienen la máquina al activarse y crean una barrera de protecci</a:t>
            </a:r>
            <a:r>
              <a:rPr lang="x-none" dirty="0" smtClean="0"/>
              <a:t>ón.</a:t>
            </a:r>
            <a:r>
              <a:rPr lang="x-none" baseline="0" dirty="0" smtClean="0"/>
              <a:t> </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168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270000" y="752475"/>
            <a:ext cx="4605338" cy="3454400"/>
          </a:xfrm>
          <a:ln/>
        </p:spPr>
      </p:sp>
      <p:sp>
        <p:nvSpPr>
          <p:cNvPr id="33795" name="Rectangle 3"/>
          <p:cNvSpPr>
            <a:spLocks noGrp="1" noChangeArrowheads="1"/>
          </p:cNvSpPr>
          <p:nvPr>
            <p:ph type="body" idx="1"/>
          </p:nvPr>
        </p:nvSpPr>
        <p:spPr>
          <a:xfrm>
            <a:off x="951850" y="4483052"/>
            <a:ext cx="5239992" cy="4253848"/>
          </a:xfrm>
          <a:noFill/>
        </p:spPr>
        <p:txBody>
          <a:bodyPr/>
          <a:lstStyle/>
          <a:p>
            <a:r>
              <a:rPr lang="en-US" altLang="en-US" dirty="0" smtClean="0"/>
              <a:t>1910.212(a)(2)</a:t>
            </a:r>
          </a:p>
          <a:p>
            <a:endParaRPr lang="en-US" altLang="en-US" dirty="0" smtClean="0"/>
          </a:p>
          <a:p>
            <a:pPr defTabSz="924390">
              <a:defRPr/>
            </a:pPr>
            <a:r>
              <a:rPr lang="es-ES" altLang="en-US" dirty="0" smtClean="0"/>
              <a:t>Como regla general, el </a:t>
            </a:r>
            <a:r>
              <a:rPr lang="en-US" altLang="en-US" dirty="0">
                <a:latin typeface="Arial" panose="020B0604020202020204" pitchFamily="34" charset="0"/>
                <a:cs typeface="Arial" panose="020B0604020202020204" pitchFamily="34" charset="0"/>
              </a:rPr>
              <a:t>mecanismo de engranaje que transmite fuerza o energía operacional</a:t>
            </a:r>
            <a:r>
              <a:rPr lang="es-ES" altLang="en-US" dirty="0" smtClean="0"/>
              <a:t> está mejor protegido con</a:t>
            </a:r>
            <a:r>
              <a:rPr lang="es-ES" altLang="en-US" baseline="0" dirty="0" smtClean="0"/>
              <a:t> cubiertas</a:t>
            </a:r>
            <a:r>
              <a:rPr lang="es-ES" altLang="en-US" dirty="0" smtClean="0"/>
              <a:t> protectoras fijas,</a:t>
            </a:r>
            <a:r>
              <a:rPr lang="es-ES" altLang="en-US" baseline="0" dirty="0" smtClean="0"/>
              <a:t> las cuales </a:t>
            </a:r>
            <a:r>
              <a:rPr lang="es-ES" altLang="en-US" dirty="0" smtClean="0"/>
              <a:t>encierran/cubren el área de peligro. Para aquellos peligros en el punto de operación, donde las partes móviles realmente realizan trabajo en el producto</a:t>
            </a:r>
            <a:r>
              <a:rPr lang="es-ES" altLang="en-US" baseline="0" dirty="0" smtClean="0"/>
              <a:t> o materia prima</a:t>
            </a:r>
            <a:r>
              <a:rPr lang="es-ES" altLang="en-US" dirty="0" smtClean="0"/>
              <a:t>, varios tipos de protección son</a:t>
            </a:r>
            <a:r>
              <a:rPr lang="es-ES" altLang="en-US" baseline="0" dirty="0" smtClean="0"/>
              <a:t> posibles</a:t>
            </a:r>
            <a:r>
              <a:rPr lang="es-ES" altLang="en-US" dirty="0" smtClean="0"/>
              <a:t>.</a:t>
            </a:r>
          </a:p>
          <a:p>
            <a:endParaRPr lang="es-ES" altLang="en-US" dirty="0" smtClean="0"/>
          </a:p>
          <a:p>
            <a:r>
              <a:rPr lang="es-ES" altLang="en-US" dirty="0" smtClean="0"/>
              <a:t>Las cubiertas</a:t>
            </a:r>
            <a:r>
              <a:rPr lang="es-ES" altLang="en-US" baseline="0" dirty="0" smtClean="0"/>
              <a:t> protectoras</a:t>
            </a:r>
            <a:r>
              <a:rPr lang="es-ES" altLang="en-US" dirty="0" smtClean="0"/>
              <a:t> fijas proporcionan una barrera y son una parte permanente de la máquina.</a:t>
            </a:r>
          </a:p>
          <a:p>
            <a:endParaRPr lang="es-ES" altLang="en-US" dirty="0" smtClean="0"/>
          </a:p>
          <a:p>
            <a:r>
              <a:rPr lang="es-ES" altLang="en-US" dirty="0" smtClean="0"/>
              <a:t>Aquí</a:t>
            </a:r>
            <a:r>
              <a:rPr lang="es-ES" altLang="en-US" baseline="0" dirty="0" smtClean="0"/>
              <a:t> se </a:t>
            </a:r>
            <a:r>
              <a:rPr lang="es-ES" altLang="en-US" dirty="0" smtClean="0"/>
              <a:t>muestra una imagen de una taladradora de banco</a:t>
            </a:r>
            <a:r>
              <a:rPr lang="en-US" altLang="en-US" dirty="0" smtClean="0"/>
              <a:t>/perforadora</a:t>
            </a:r>
            <a:r>
              <a:rPr lang="es-ES" altLang="en-US" dirty="0" smtClean="0"/>
              <a:t> que está protegida con cubiertas protectoras fijas. La segunda imagen muestra una correa y una polea que están completamente protegidas con una cubierta protectora fija, la cual está sujetada de manera segura en su lugar.</a:t>
            </a:r>
            <a:endParaRPr lang="en-US" altLang="en-US" dirty="0" smtClean="0"/>
          </a:p>
          <a:p>
            <a:endParaRPr lang="en-US" altLang="en-US" dirty="0" smtClean="0"/>
          </a:p>
        </p:txBody>
      </p:sp>
    </p:spTree>
    <p:extLst>
      <p:ext uri="{BB962C8B-B14F-4D97-AF65-F5344CB8AC3E}">
        <p14:creationId xmlns:p14="http://schemas.microsoft.com/office/powerpoint/2010/main" val="2100331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270000" y="752475"/>
            <a:ext cx="4605338" cy="3454400"/>
          </a:xfrm>
          <a:ln/>
        </p:spPr>
      </p:sp>
      <p:sp>
        <p:nvSpPr>
          <p:cNvPr id="35843" name="Rectangle 3"/>
          <p:cNvSpPr>
            <a:spLocks noGrp="1" noChangeArrowheads="1"/>
          </p:cNvSpPr>
          <p:nvPr>
            <p:ph type="body" idx="1"/>
          </p:nvPr>
        </p:nvSpPr>
        <p:spPr>
          <a:xfrm>
            <a:off x="951850" y="4483052"/>
            <a:ext cx="5239992" cy="4253848"/>
          </a:xfrm>
          <a:noFill/>
        </p:spPr>
        <p:txBody>
          <a:bodyPr/>
          <a:lstStyle/>
          <a:p>
            <a:r>
              <a:rPr lang="es-ES" altLang="en-US" dirty="0" smtClean="0"/>
              <a:t>Una cubierta protectora</a:t>
            </a:r>
            <a:r>
              <a:rPr lang="es-ES" altLang="en-US" baseline="0" dirty="0" smtClean="0"/>
              <a:t> interconectada</a:t>
            </a:r>
            <a:r>
              <a:rPr lang="es-ES" altLang="en-US" dirty="0" smtClean="0"/>
              <a:t> puede usar energía eléctrica, mecánica, hidráulica o neumática o cualquier combinación de </a:t>
            </a:r>
            <a:r>
              <a:rPr lang="x-none" altLang="en-US" dirty="0" smtClean="0"/>
              <a:t>ellas</a:t>
            </a:r>
            <a:r>
              <a:rPr lang="es-ES" altLang="en-US" dirty="0" smtClean="0"/>
              <a:t>. Las</a:t>
            </a:r>
            <a:r>
              <a:rPr lang="es-ES" altLang="en-US" baseline="0" dirty="0" smtClean="0"/>
              <a:t> cubiertas protectora</a:t>
            </a:r>
            <a:r>
              <a:rPr lang="es-ES" altLang="en-US" dirty="0" smtClean="0"/>
              <a:t>s interconectadas</a:t>
            </a:r>
            <a:r>
              <a:rPr lang="en-US" altLang="en-US" dirty="0" smtClean="0"/>
              <a:t> </a:t>
            </a:r>
            <a:r>
              <a:rPr lang="es-ES" altLang="en-US" dirty="0" smtClean="0"/>
              <a:t>no deben impedir el "avance lento" por control remoto, si el</a:t>
            </a:r>
            <a:r>
              <a:rPr lang="es-ES" altLang="en-US" baseline="0" dirty="0" smtClean="0"/>
              <a:t> mismo es</a:t>
            </a:r>
            <a:r>
              <a:rPr lang="es-ES" altLang="en-US" dirty="0" smtClean="0"/>
              <a:t> necesario.</a:t>
            </a:r>
            <a:r>
              <a:rPr lang="es-ES" altLang="en-US" baseline="0" dirty="0" smtClean="0"/>
              <a:t> Colocar nuevamente</a:t>
            </a:r>
            <a:r>
              <a:rPr lang="es-ES" altLang="en-US" dirty="0" smtClean="0"/>
              <a:t> la</a:t>
            </a:r>
            <a:r>
              <a:rPr lang="es-ES" altLang="en-US" baseline="0" dirty="0" smtClean="0"/>
              <a:t> cubierta protectora interconectada</a:t>
            </a:r>
            <a:r>
              <a:rPr lang="es-ES" altLang="en-US" dirty="0" smtClean="0"/>
              <a:t> no debe reiniciar</a:t>
            </a:r>
            <a:r>
              <a:rPr lang="en-US" altLang="en-US" dirty="0" smtClean="0"/>
              <a:t>/</a:t>
            </a:r>
            <a:r>
              <a:rPr lang="es-ES" altLang="en-US" dirty="0" smtClean="0"/>
              <a:t>re-encender la máquina automáticamente. Cuando se abre o quita la cubierta protectora interconectada, el equipo se apagará y no podrá volver a funcionar hasta que el</a:t>
            </a:r>
            <a:r>
              <a:rPr lang="es-ES" altLang="en-US" baseline="0" dirty="0" smtClean="0"/>
              <a:t> equipo</a:t>
            </a:r>
            <a:r>
              <a:rPr lang="es-ES" altLang="en-US" dirty="0" smtClean="0"/>
              <a:t> sea nuevamente cerrado con la cubierta protectora.</a:t>
            </a:r>
          </a:p>
          <a:p>
            <a:endParaRPr lang="es-ES" altLang="en-US" dirty="0" smtClean="0"/>
          </a:p>
          <a:p>
            <a:r>
              <a:rPr lang="es-ES" altLang="en-US" dirty="0" smtClean="0"/>
              <a:t>Esta diapositiva muestra una imagen de un tambor giratorio (equipo) con una cubierta protectora</a:t>
            </a:r>
            <a:r>
              <a:rPr lang="es-ES" altLang="en-US" baseline="0" dirty="0" smtClean="0"/>
              <a:t> interconectada</a:t>
            </a:r>
            <a:r>
              <a:rPr lang="es-ES" altLang="en-US" dirty="0" smtClean="0"/>
              <a:t> que está en posición abierta.</a:t>
            </a:r>
            <a:endParaRPr lang="en-US" altLang="en-US" dirty="0" smtClean="0"/>
          </a:p>
          <a:p>
            <a:endParaRPr lang="en-US" altLang="en-US" dirty="0" smtClean="0"/>
          </a:p>
        </p:txBody>
      </p:sp>
    </p:spTree>
    <p:extLst>
      <p:ext uri="{BB962C8B-B14F-4D97-AF65-F5344CB8AC3E}">
        <p14:creationId xmlns:p14="http://schemas.microsoft.com/office/powerpoint/2010/main" val="804600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270000" y="752475"/>
            <a:ext cx="4605338" cy="3454400"/>
          </a:xfrm>
          <a:ln/>
        </p:spPr>
      </p:sp>
      <p:sp>
        <p:nvSpPr>
          <p:cNvPr id="37891" name="Rectangle 3"/>
          <p:cNvSpPr>
            <a:spLocks noGrp="1" noChangeArrowheads="1"/>
          </p:cNvSpPr>
          <p:nvPr>
            <p:ph type="body" idx="1"/>
          </p:nvPr>
        </p:nvSpPr>
        <p:spPr>
          <a:xfrm>
            <a:off x="951850" y="4483052"/>
            <a:ext cx="5239992" cy="4253848"/>
          </a:xfrm>
          <a:noFill/>
        </p:spPr>
        <p:txBody>
          <a:bodyPr/>
          <a:lstStyle/>
          <a:p>
            <a:r>
              <a:rPr lang="es-ES" altLang="en-US" dirty="0" smtClean="0"/>
              <a:t>Las cubiertas protectoras ajustables son útiles porque permiten flexibilidad para acomodar varios tamaños de productos</a:t>
            </a:r>
            <a:r>
              <a:rPr lang="en-US" altLang="en-US" dirty="0" smtClean="0"/>
              <a:t>/materiales</a:t>
            </a:r>
            <a:r>
              <a:rPr lang="es-ES" altLang="en-US" dirty="0" smtClean="0"/>
              <a:t>, pero debido a que requieren ajuste, están sujetos a error humano.</a:t>
            </a:r>
          </a:p>
          <a:p>
            <a:endParaRPr lang="es-ES" altLang="en-US" dirty="0" smtClean="0"/>
          </a:p>
          <a:p>
            <a:r>
              <a:rPr lang="es-ES" altLang="en-US" dirty="0" smtClean="0"/>
              <a:t>Esta diapositiva muestra una imagen de una sierra de cinta vertical que tiene colocada una cubierta protectora ajustable.</a:t>
            </a:r>
            <a:endParaRPr lang="en-US" altLang="en-US" dirty="0" smtClean="0"/>
          </a:p>
          <a:p>
            <a:endParaRPr lang="en-US" altLang="en-US" dirty="0" smtClean="0"/>
          </a:p>
        </p:txBody>
      </p:sp>
    </p:spTree>
    <p:extLst>
      <p:ext uri="{BB962C8B-B14F-4D97-AF65-F5344CB8AC3E}">
        <p14:creationId xmlns:p14="http://schemas.microsoft.com/office/powerpoint/2010/main" val="2041919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70000" y="752475"/>
            <a:ext cx="4605338" cy="3454400"/>
          </a:xfrm>
          <a:ln/>
        </p:spPr>
      </p:sp>
      <p:sp>
        <p:nvSpPr>
          <p:cNvPr id="39939" name="Rectangle 3"/>
          <p:cNvSpPr>
            <a:spLocks noGrp="1" noChangeArrowheads="1"/>
          </p:cNvSpPr>
          <p:nvPr>
            <p:ph type="body" idx="1"/>
          </p:nvPr>
        </p:nvSpPr>
        <p:spPr>
          <a:xfrm>
            <a:off x="951850" y="4483052"/>
            <a:ext cx="5239992" cy="4253848"/>
          </a:xfrm>
          <a:noFill/>
        </p:spPr>
        <p:txBody>
          <a:bodyPr/>
          <a:lstStyle/>
          <a:p>
            <a:r>
              <a:rPr lang="es-ES" altLang="en-US" dirty="0" smtClean="0"/>
              <a:t>Las cubiertas protectoras autoajustables evitan el riesgo potencial de errores humanos asociados con las cubiertas protectoras ajustables. Se ajustan por sí mismas, manteniéndose en contacto con la</a:t>
            </a:r>
            <a:r>
              <a:rPr lang="es-ES" altLang="en-US" baseline="0" dirty="0" smtClean="0"/>
              <a:t> pieza/material</a:t>
            </a:r>
            <a:r>
              <a:rPr lang="es-ES" altLang="en-US" dirty="0" smtClean="0"/>
              <a:t>.</a:t>
            </a:r>
          </a:p>
          <a:p>
            <a:endParaRPr lang="es-ES" altLang="en-US" dirty="0" smtClean="0"/>
          </a:p>
          <a:p>
            <a:r>
              <a:rPr lang="es-ES" altLang="en-US" dirty="0" smtClean="0"/>
              <a:t>Esta diapositiva muestra una imagen de una sierra circular de mesa con una cubierta protectora ajustable instalada, la</a:t>
            </a:r>
            <a:r>
              <a:rPr lang="es-ES" altLang="en-US" baseline="0" dirty="0" smtClean="0"/>
              <a:t> cual</a:t>
            </a:r>
            <a:r>
              <a:rPr lang="es-ES" altLang="en-US" dirty="0" smtClean="0"/>
              <a:t> sube y baja a medida que la pieza de madera pasa sobre la hoja de la sierra.</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76731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r>
              <a:rPr lang="en-US" dirty="0" smtClean="0"/>
              <a:t>Trataremos la informaci</a:t>
            </a:r>
            <a:r>
              <a:rPr lang="x-none" dirty="0" smtClean="0"/>
              <a:t>ó</a:t>
            </a:r>
            <a:r>
              <a:rPr lang="en-US" dirty="0" smtClean="0"/>
              <a:t>n de OSHA, los peligros por la ausencia de las cubiertas de protección en una máquina y los controles para evitarlos, los aspectos resaltantes de la Subparte O y el Bloqueo/Etiquetado.</a:t>
            </a:r>
          </a:p>
          <a:p>
            <a:pPr defTabSz="924390">
              <a:defRPr/>
            </a:pPr>
            <a:r>
              <a:rPr lang="en-US" baseline="0" dirty="0" smtClean="0"/>
              <a:t> </a:t>
            </a:r>
            <a:endParaRPr lang="en-US" dirty="0" smtClean="0"/>
          </a:p>
          <a:p>
            <a:endParaRPr lang="en-US" dirty="0"/>
          </a:p>
        </p:txBody>
      </p:sp>
    </p:spTree>
    <p:extLst>
      <p:ext uri="{BB962C8B-B14F-4D97-AF65-F5344CB8AC3E}">
        <p14:creationId xmlns:p14="http://schemas.microsoft.com/office/powerpoint/2010/main" val="537903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defTabSz="924390">
              <a:defRPr/>
            </a:pPr>
            <a:r>
              <a:rPr lang="x-none" altLang="en-US" dirty="0" smtClean="0"/>
              <a:t>Entre los dispositivos para la protección contra daños físicos pueden mencionarse los sensores que detectan la presencia del operador</a:t>
            </a:r>
            <a:r>
              <a:rPr lang="en-US" altLang="en-US" dirty="0" smtClean="0"/>
              <a:t>/</a:t>
            </a:r>
            <a:r>
              <a:rPr lang="x-none" altLang="en-US" dirty="0" smtClean="0"/>
              <a:t>trabajador,</a:t>
            </a:r>
            <a:r>
              <a:rPr lang="x-none" altLang="en-US" baseline="0" dirty="0" smtClean="0"/>
              <a:t> los que jalan hacia atrás las manos, las muñecas y los brazos del operador; los que restringen</a:t>
            </a:r>
            <a:r>
              <a:rPr lang="en-US" altLang="en-US" baseline="0" dirty="0" smtClean="0"/>
              <a:t>/limitan </a:t>
            </a:r>
            <a:r>
              <a:rPr lang="x-none" altLang="en-US" baseline="0" dirty="0" smtClean="0"/>
              <a:t>el desplazamiento de las manos</a:t>
            </a:r>
            <a:r>
              <a:rPr lang="en-US" altLang="en-US" baseline="0" dirty="0" smtClean="0"/>
              <a:t> dentro de un área segura pre-determinada, los que act</a:t>
            </a:r>
            <a:r>
              <a:rPr lang="x-none" altLang="en-US" baseline="0" dirty="0" smtClean="0"/>
              <a:t>úan como controles de seguridad proporcionando</a:t>
            </a:r>
            <a:r>
              <a:rPr lang="es-ES" altLang="en-US" baseline="0" dirty="0" smtClean="0"/>
              <a:t> un medio rápido para desactivar la máquina en una situación de emergencia </a:t>
            </a:r>
            <a:r>
              <a:rPr lang="en-US" altLang="en-US" baseline="0" dirty="0" smtClean="0"/>
              <a:t>(por ejemplo: si el operador tropieza, pierde el balance o es jalado hacia la m</a:t>
            </a:r>
            <a:r>
              <a:rPr lang="x-none" altLang="en-US" baseline="0" dirty="0" smtClean="0"/>
              <a:t>á</a:t>
            </a:r>
            <a:r>
              <a:rPr lang="en-US" altLang="en-US" baseline="0" dirty="0" smtClean="0"/>
              <a:t>quina), y los que crean una barrera de protección tanto para el operador como para cualquier otro tráfico peatonal en el área </a:t>
            </a:r>
            <a:endParaRPr lang="en-US" altLang="en-US" dirty="0" smtClean="0"/>
          </a:p>
          <a:p>
            <a:pPr defTabSz="924390">
              <a:defRPr/>
            </a:pPr>
            <a:endParaRPr lang="en-US" altLang="en-US" dirty="0" smtClean="0"/>
          </a:p>
        </p:txBody>
      </p:sp>
    </p:spTree>
    <p:extLst>
      <p:ext uri="{BB962C8B-B14F-4D97-AF65-F5344CB8AC3E}">
        <p14:creationId xmlns:p14="http://schemas.microsoft.com/office/powerpoint/2010/main" val="4222262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pPr defTabSz="924390">
              <a:defRPr/>
            </a:pPr>
            <a:r>
              <a:rPr lang="es-ES" dirty="0" smtClean="0"/>
              <a:t>Esta diapositiva muestra las imágenes de una prensa con una cortina de luz y de una máquina con una cubierta protectora para</a:t>
            </a:r>
            <a:r>
              <a:rPr lang="es-ES" baseline="0" dirty="0" smtClean="0"/>
              <a:t> casos de ligeros contactos físicos</a:t>
            </a:r>
            <a:r>
              <a:rPr lang="en-US" baseline="0" dirty="0" smtClean="0"/>
              <a:t>/toques</a:t>
            </a:r>
            <a:r>
              <a:rPr lang="es-ES" dirty="0" smtClean="0"/>
              <a:t>. Cuando el operador golpea</a:t>
            </a:r>
            <a:r>
              <a:rPr lang="en-US" dirty="0" smtClean="0"/>
              <a:t>/toca</a:t>
            </a:r>
            <a:r>
              <a:rPr lang="en-US" baseline="0" dirty="0" smtClean="0"/>
              <a:t> esa barrera protectora</a:t>
            </a:r>
            <a:r>
              <a:rPr lang="es-ES" dirty="0" smtClean="0"/>
              <a:t>, el equipo deja de funcionar.</a:t>
            </a:r>
            <a:endParaRPr lang="en-US" dirty="0" smtClean="0"/>
          </a:p>
          <a:p>
            <a:pPr defTabSz="924390">
              <a:defRPr/>
            </a:pPr>
            <a:endParaRPr lang="en-US" dirty="0" smtClean="0"/>
          </a:p>
        </p:txBody>
      </p:sp>
    </p:spTree>
    <p:extLst>
      <p:ext uri="{BB962C8B-B14F-4D97-AF65-F5344CB8AC3E}">
        <p14:creationId xmlns:p14="http://schemas.microsoft.com/office/powerpoint/2010/main" val="2691210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defTabSz="924390">
              <a:defRPr/>
            </a:pPr>
            <a:r>
              <a:rPr lang="es-ES" altLang="en-US" dirty="0" smtClean="0"/>
              <a:t>Esta diapositiva muestra la imagen de un empleado que trabaja con un equipo que</a:t>
            </a:r>
            <a:r>
              <a:rPr lang="es-ES" altLang="en-US" baseline="0" dirty="0" smtClean="0"/>
              <a:t> tiene</a:t>
            </a:r>
            <a:r>
              <a:rPr lang="es-ES" altLang="en-US" dirty="0" smtClean="0"/>
              <a:t> partes móviles. El equipo tiene instaladas cortinas/rayos de luz que son los dispositivos de detección de presencia. La imagen muestra líneas rojas que indican los sensores ópticos alineados y formando la cortina de luz. Si ese campo de luz es interrumpido por una parte del cuerpo del empleado</a:t>
            </a:r>
            <a:r>
              <a:rPr lang="es-ES" altLang="en-US" baseline="0" dirty="0" smtClean="0"/>
              <a:t> o</a:t>
            </a:r>
            <a:r>
              <a:rPr lang="es-ES" altLang="en-US" dirty="0" smtClean="0"/>
              <a:t> por herramientas, etc., el equipo se apagar</a:t>
            </a:r>
            <a:r>
              <a:rPr lang="x-none" altLang="en-US" dirty="0" smtClean="0"/>
              <a:t>á de modo que</a:t>
            </a:r>
            <a:r>
              <a:rPr lang="es-ES" altLang="en-US" dirty="0" smtClean="0"/>
              <a:t> el empleado no pueda acceder al punto de operación de la máquina mientras está en funcionamiento.</a:t>
            </a:r>
          </a:p>
          <a:p>
            <a:pPr defTabSz="924390">
              <a:defRPr/>
            </a:pPr>
            <a:endParaRPr lang="es-ES" altLang="en-US" dirty="0" smtClean="0"/>
          </a:p>
          <a:p>
            <a:pPr defTabSz="924390">
              <a:defRPr/>
            </a:pPr>
            <a:r>
              <a:rPr lang="es-ES" altLang="en-US" dirty="0" smtClean="0"/>
              <a:t>El pequeño gráfico, en la esquina inferior derecha, muestra una mano interrumpiendo el campo de sensores ópticos que forman la cortina de luz. </a:t>
            </a:r>
            <a:r>
              <a:rPr lang="x-none" altLang="en-US" dirty="0" smtClean="0"/>
              <a:t>É</a:t>
            </a:r>
            <a:r>
              <a:rPr lang="es-ES" altLang="en-US" dirty="0" smtClean="0"/>
              <a:t>so debe apagar la máquina.</a:t>
            </a:r>
          </a:p>
          <a:p>
            <a:pPr defTabSz="924390">
              <a:defRPr/>
            </a:pPr>
            <a:endParaRPr lang="en-US" altLang="en-US" dirty="0" smtClean="0"/>
          </a:p>
          <a:p>
            <a:pPr defTabSz="924390">
              <a:defRPr/>
            </a:pPr>
            <a:endParaRPr lang="en-US" altLang="en-US" dirty="0" smtClean="0"/>
          </a:p>
          <a:p>
            <a:endParaRPr lang="en-US" altLang="en-US" dirty="0" smtClean="0"/>
          </a:p>
        </p:txBody>
      </p:sp>
    </p:spTree>
    <p:extLst>
      <p:ext uri="{BB962C8B-B14F-4D97-AF65-F5344CB8AC3E}">
        <p14:creationId xmlns:p14="http://schemas.microsoft.com/office/powerpoint/2010/main" val="1775688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pPr defTabSz="924390">
              <a:defRPr/>
            </a:pPr>
            <a:r>
              <a:rPr lang="es-ES" altLang="en-US" baseline="0" dirty="0" smtClean="0"/>
              <a:t>La foto de la izquierda muestra a un empleado que está trabajando con una prensa y él tiene conectados en sus muñecas dispositivos de protección del tipo tensores</a:t>
            </a:r>
            <a:r>
              <a:rPr lang="en-US" altLang="en-US" baseline="0" dirty="0" smtClean="0"/>
              <a:t>/</a:t>
            </a:r>
            <a:r>
              <a:rPr lang="es-ES" altLang="en-US" baseline="0" dirty="0" smtClean="0"/>
              <a:t>retractores que jalan sus manos hacia atrás, para evitarle un daño físico.</a:t>
            </a:r>
          </a:p>
          <a:p>
            <a:pPr defTabSz="924390">
              <a:defRPr/>
            </a:pPr>
            <a:endParaRPr lang="es-ES" altLang="en-US" baseline="0" dirty="0" smtClean="0"/>
          </a:p>
          <a:p>
            <a:pPr defTabSz="924390">
              <a:defRPr/>
            </a:pPr>
            <a:r>
              <a:rPr lang="es-ES" altLang="en-US" baseline="0" dirty="0" smtClean="0"/>
              <a:t>El gráfico de la derecha muestra como están conectados los dispositivos que restringen</a:t>
            </a:r>
            <a:r>
              <a:rPr lang="en-US" altLang="en-US" baseline="0" dirty="0" smtClean="0"/>
              <a:t>/limitan el desplazamiento hacia adelante de las manos de los operadores de </a:t>
            </a:r>
            <a:r>
              <a:rPr lang="es-ES" altLang="en-US" baseline="0" dirty="0" smtClean="0"/>
              <a:t>una prensa plegadora. Este gráfico muestra dos operadores, por lo que hay dos dispositivos limitadores de movimiento por separado,  uno para cada operador.</a:t>
            </a:r>
            <a:endParaRPr lang="en-US" altLang="en-US" baseline="0" dirty="0" smtClean="0"/>
          </a:p>
          <a:p>
            <a:pPr defTabSz="924390">
              <a:defRPr/>
            </a:pPr>
            <a:endParaRPr lang="en-US" altLang="en-US" baseline="0" dirty="0" smtClean="0"/>
          </a:p>
        </p:txBody>
      </p:sp>
    </p:spTree>
    <p:extLst>
      <p:ext uri="{BB962C8B-B14F-4D97-AF65-F5344CB8AC3E}">
        <p14:creationId xmlns:p14="http://schemas.microsoft.com/office/powerpoint/2010/main" val="986535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pPr defTabSz="924390">
              <a:defRPr/>
            </a:pPr>
            <a:r>
              <a:rPr lang="es-ES" dirty="0" smtClean="0"/>
              <a:t>Esta diapositiva muestra dos versiones</a:t>
            </a:r>
            <a:r>
              <a:rPr lang="es-ES" baseline="0" dirty="0" smtClean="0"/>
              <a:t> o tipos </a:t>
            </a:r>
            <a:r>
              <a:rPr lang="es-ES" dirty="0" smtClean="0"/>
              <a:t>de controles manuales</a:t>
            </a:r>
            <a:r>
              <a:rPr lang="en-US" dirty="0" smtClean="0"/>
              <a:t>; ambos requieren que el operador use sus dos manos al mismo tiempo</a:t>
            </a:r>
            <a:r>
              <a:rPr lang="es-ES" dirty="0" smtClean="0"/>
              <a:t>. Uno es una</a:t>
            </a:r>
            <a:r>
              <a:rPr lang="es-ES" baseline="0" dirty="0" smtClean="0"/>
              <a:t> versión</a:t>
            </a:r>
            <a:r>
              <a:rPr lang="es-ES" dirty="0" smtClean="0"/>
              <a:t> con dos botones de control de</a:t>
            </a:r>
            <a:r>
              <a:rPr lang="es-ES" baseline="0" dirty="0" smtClean="0"/>
              <a:t> forma circular y de color negro, y requiere que el operador presione los dos botones hacia abajo simultáneamente, para comenzar el ciclo operacional de la máquina</a:t>
            </a:r>
            <a:r>
              <a:rPr lang="es-ES" dirty="0" smtClean="0"/>
              <a:t>. La otra imagen muestra un control que</a:t>
            </a:r>
            <a:r>
              <a:rPr lang="es-ES" baseline="0" dirty="0" smtClean="0"/>
              <a:t> requiere que el operador coloque simultáneamente sus manos </a:t>
            </a:r>
            <a:r>
              <a:rPr lang="en-US" baseline="0" dirty="0" smtClean="0"/>
              <a:t>--</a:t>
            </a:r>
            <a:r>
              <a:rPr lang="es-ES" dirty="0" smtClean="0"/>
              <a:t>en las dos separadas ranuras de control-- </a:t>
            </a:r>
            <a:r>
              <a:rPr lang="es-ES" baseline="0" dirty="0" smtClean="0"/>
              <a:t>con el borde inferior o lado del dedo </a:t>
            </a:r>
            <a:r>
              <a:rPr lang="es-ES" dirty="0" smtClean="0"/>
              <a:t>meñique hacia abajo, para que la máquina comience el ciclo.</a:t>
            </a:r>
          </a:p>
          <a:p>
            <a:pPr defTabSz="924390">
              <a:defRPr/>
            </a:pPr>
            <a:endParaRPr lang="en-US" dirty="0" smtClean="0"/>
          </a:p>
          <a:p>
            <a:pPr defTabSz="924390">
              <a:defRPr/>
            </a:pPr>
            <a:endParaRPr lang="en-US" dirty="0" smtClean="0"/>
          </a:p>
          <a:p>
            <a:pPr defTabSz="924390">
              <a:defRPr/>
            </a:pPr>
            <a:endParaRPr lang="en-US" dirty="0" smtClean="0"/>
          </a:p>
          <a:p>
            <a:endParaRPr lang="en-US" dirty="0"/>
          </a:p>
        </p:txBody>
      </p:sp>
    </p:spTree>
    <p:extLst>
      <p:ext uri="{BB962C8B-B14F-4D97-AF65-F5344CB8AC3E}">
        <p14:creationId xmlns:p14="http://schemas.microsoft.com/office/powerpoint/2010/main" val="3541387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70000" y="752475"/>
            <a:ext cx="4605338" cy="3454400"/>
          </a:xfrm>
          <a:ln/>
        </p:spPr>
      </p:sp>
      <p:sp>
        <p:nvSpPr>
          <p:cNvPr id="52227" name="Rectangle 3"/>
          <p:cNvSpPr>
            <a:spLocks noGrp="1" noChangeArrowheads="1"/>
          </p:cNvSpPr>
          <p:nvPr>
            <p:ph type="body" idx="1"/>
          </p:nvPr>
        </p:nvSpPr>
        <p:spPr>
          <a:xfrm>
            <a:off x="951850" y="4483052"/>
            <a:ext cx="5239992" cy="4253848"/>
          </a:xfrm>
          <a:noFill/>
        </p:spPr>
        <p:txBody>
          <a:bodyPr/>
          <a:lstStyle/>
          <a:p>
            <a:r>
              <a:rPr lang="es-ES" altLang="en-US" dirty="0" smtClean="0"/>
              <a:t>Los cables de seguridad que</a:t>
            </a:r>
            <a:r>
              <a:rPr lang="es-ES" altLang="en-US" baseline="0" dirty="0" smtClean="0"/>
              <a:t> </a:t>
            </a:r>
            <a:r>
              <a:rPr lang="es-ES" altLang="en-US" dirty="0" smtClean="0"/>
              <a:t>detienen</a:t>
            </a:r>
            <a:r>
              <a:rPr lang="en-US" altLang="en-US" dirty="0" smtClean="0"/>
              <a:t>/desactivan</a:t>
            </a:r>
            <a:r>
              <a:rPr lang="en-US" altLang="en-US" baseline="0" dirty="0" smtClean="0"/>
              <a:t> una máquina </a:t>
            </a:r>
            <a:r>
              <a:rPr lang="es-ES" altLang="en-US" dirty="0" smtClean="0"/>
              <a:t>se deben restablecer manualmente, para reiniciar la máquina. Estos consisten</a:t>
            </a:r>
            <a:r>
              <a:rPr lang="es-ES" altLang="en-US" baseline="0" dirty="0" smtClean="0"/>
              <a:t> en</a:t>
            </a:r>
            <a:r>
              <a:rPr lang="es-ES" altLang="en-US" dirty="0" smtClean="0"/>
              <a:t> un dispositivo (cable) ubicado alrededor del perímetro o cerca del área de peligro. Cuando se tira</a:t>
            </a:r>
            <a:r>
              <a:rPr lang="en-US" altLang="en-US" dirty="0" smtClean="0"/>
              <a:t>/jala</a:t>
            </a:r>
            <a:r>
              <a:rPr lang="es-ES" altLang="en-US" dirty="0" smtClean="0"/>
              <a:t> del cable, el equipo se detendrá. El operador debe ser</a:t>
            </a:r>
            <a:r>
              <a:rPr lang="es-ES" altLang="en-US" baseline="0" dirty="0" smtClean="0"/>
              <a:t> capaz</a:t>
            </a:r>
            <a:r>
              <a:rPr lang="es-ES" altLang="en-US" dirty="0" smtClean="0"/>
              <a:t> alcanzar el cable para detener la máquina, y la máquina debe tener</a:t>
            </a:r>
            <a:r>
              <a:rPr lang="es-ES" altLang="en-US" baseline="0" dirty="0" smtClean="0"/>
              <a:t> la capacidad de</a:t>
            </a:r>
            <a:r>
              <a:rPr lang="es-ES" altLang="en-US" dirty="0" smtClean="0"/>
              <a:t> detenerse lo suficientemente rápido</a:t>
            </a:r>
            <a:r>
              <a:rPr lang="es-ES" altLang="en-US" baseline="0" dirty="0" smtClean="0"/>
              <a:t> sin necesidad de otra acción adicional por parte del operador.</a:t>
            </a:r>
            <a:endParaRPr lang="es-ES" altLang="en-US" dirty="0" smtClean="0"/>
          </a:p>
          <a:p>
            <a:endParaRPr lang="es-ES" altLang="en-US" dirty="0" smtClean="0"/>
          </a:p>
          <a:p>
            <a:r>
              <a:rPr lang="es-ES" altLang="en-US" dirty="0" smtClean="0"/>
              <a:t>La foto muestra ese dispositivo en una máquina con rodillos grandes.</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271118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pPr defTabSz="924390">
              <a:defRPr/>
            </a:pPr>
            <a:r>
              <a:rPr lang="es-ES" dirty="0" smtClean="0"/>
              <a:t>Alfombrillas o tapetes para la detección de presencia. Cuando los empleados pisan las alfombrillas, el equipo se detendrá. Aquí se muestran dos imágenes de los pies de empleados, que pisan la alfombrilla para detener el equipo. Estos dispositivos deben ser configurarados correctamente y se les debe dar mantenimiento.</a:t>
            </a:r>
            <a:endParaRPr lang="en-US" dirty="0" smtClean="0"/>
          </a:p>
          <a:p>
            <a:pPr defTabSz="924390">
              <a:defRPr/>
            </a:pPr>
            <a:endParaRPr lang="en-US" dirty="0" smtClean="0"/>
          </a:p>
          <a:p>
            <a:endParaRPr lang="en-US" dirty="0"/>
          </a:p>
        </p:txBody>
      </p:sp>
    </p:spTree>
    <p:extLst>
      <p:ext uri="{BB962C8B-B14F-4D97-AF65-F5344CB8AC3E}">
        <p14:creationId xmlns:p14="http://schemas.microsoft.com/office/powerpoint/2010/main" val="3838931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a:xfrm>
            <a:off x="1243013" y="742950"/>
            <a:ext cx="4537075" cy="3403600"/>
          </a:xfrm>
          <a:ln/>
        </p:spPr>
      </p:sp>
      <p:sp>
        <p:nvSpPr>
          <p:cNvPr id="877571" name="Rectangle 3"/>
          <p:cNvSpPr>
            <a:spLocks noGrp="1" noChangeArrowheads="1"/>
          </p:cNvSpPr>
          <p:nvPr>
            <p:ph type="body" idx="1"/>
          </p:nvPr>
        </p:nvSpPr>
        <p:spPr>
          <a:xfrm>
            <a:off x="935770" y="4418939"/>
            <a:ext cx="5151560" cy="4191338"/>
          </a:xfrm>
        </p:spPr>
        <p:txBody>
          <a:bodyPr/>
          <a:lstStyle/>
          <a:p>
            <a:r>
              <a:rPr lang="es-ES" dirty="0" smtClean="0"/>
              <a:t>Otra potencial aplicación de este tipo de dispositivo ocurre cuando la puerta es un componente de un sistema de protección perimetral. Aquí la puerta puede proporcionar protección no solo al operador sino también al tráfico peatonal. La máquina no funcionará cuando la puerta esté abierta. Cuando se inicia el ciclo, la puerta se cerrará y luego la máquina funcionará.</a:t>
            </a:r>
          </a:p>
          <a:p>
            <a:endParaRPr lang="es-ES" dirty="0" smtClean="0"/>
          </a:p>
          <a:p>
            <a:r>
              <a:rPr lang="es-ES" dirty="0" smtClean="0"/>
              <a:t>Aquí</a:t>
            </a:r>
            <a:r>
              <a:rPr lang="es-ES" baseline="0" dirty="0" smtClean="0"/>
              <a:t> se</a:t>
            </a:r>
            <a:r>
              <a:rPr lang="es-ES" dirty="0" smtClean="0"/>
              <a:t> muestran</a:t>
            </a:r>
            <a:r>
              <a:rPr lang="es-ES" baseline="0" dirty="0" smtClean="0"/>
              <a:t> las</a:t>
            </a:r>
            <a:r>
              <a:rPr lang="es-ES" dirty="0" smtClean="0"/>
              <a:t> imágenes de una prensa con una barrera móvil que actúa como especie de puerta protectora. La primera imagen muestra la puerta abierta</a:t>
            </a:r>
            <a:r>
              <a:rPr lang="en-US" dirty="0" smtClean="0"/>
              <a:t>/</a:t>
            </a:r>
            <a:r>
              <a:rPr lang="es-ES" dirty="0" smtClean="0"/>
              <a:t>barrera levantada y el punto de operación accesible;</a:t>
            </a:r>
            <a:r>
              <a:rPr lang="es-ES" baseline="0" dirty="0" smtClean="0"/>
              <a:t> </a:t>
            </a:r>
            <a:r>
              <a:rPr lang="es-ES" dirty="0" smtClean="0"/>
              <a:t>y la segunda imagen muestra una prensa con la puerta cerrada/barrera bajada y el punto de operación no accesible.</a:t>
            </a:r>
            <a:endParaRPr lang="en-US" dirty="0" smtClean="0"/>
          </a:p>
          <a:p>
            <a:endParaRPr lang="en-US" dirty="0" smtClean="0"/>
          </a:p>
        </p:txBody>
      </p:sp>
    </p:spTree>
    <p:extLst>
      <p:ext uri="{BB962C8B-B14F-4D97-AF65-F5344CB8AC3E}">
        <p14:creationId xmlns:p14="http://schemas.microsoft.com/office/powerpoint/2010/main" val="2225702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70000" y="752475"/>
            <a:ext cx="4605338" cy="3454400"/>
          </a:xfrm>
          <a:ln/>
        </p:spPr>
      </p:sp>
      <p:sp>
        <p:nvSpPr>
          <p:cNvPr id="58371" name="Rectangle 3"/>
          <p:cNvSpPr>
            <a:spLocks noGrp="1" noChangeArrowheads="1"/>
          </p:cNvSpPr>
          <p:nvPr>
            <p:ph type="body" idx="1"/>
          </p:nvPr>
        </p:nvSpPr>
        <p:spPr>
          <a:xfrm>
            <a:off x="951850" y="4483052"/>
            <a:ext cx="5239992" cy="4253848"/>
          </a:xfrm>
          <a:noFill/>
        </p:spPr>
        <p:txBody>
          <a:bodyPr/>
          <a:lstStyle/>
          <a:p>
            <a:r>
              <a:rPr lang="en-US" altLang="en-US" dirty="0" smtClean="0"/>
              <a:t>En esta foto se muestra una manera de obtener protección física. </a:t>
            </a:r>
            <a:r>
              <a:rPr lang="es-ES" altLang="en-US" dirty="0" smtClean="0"/>
              <a:t>Los controles del operador pueden ser ubicados a una distancia segura de la máquina, si no hay motivos para que el operador deba</a:t>
            </a:r>
            <a:r>
              <a:rPr lang="es-ES" altLang="en-US" baseline="0" dirty="0" smtClean="0"/>
              <a:t> ocuparse de ella</a:t>
            </a:r>
            <a:r>
              <a:rPr lang="es-ES" altLang="en-US" dirty="0" smtClean="0"/>
              <a:t>. En esta imagen, la persona está ubicada lejos del punto de operación y de las partes peligrosas. El punto de operación y las piezas peligrosas están protegidas por una gran malla metálica que act</a:t>
            </a:r>
            <a:r>
              <a:rPr lang="x-none" altLang="en-US" dirty="0" smtClean="0"/>
              <a:t>úa </a:t>
            </a:r>
            <a:r>
              <a:rPr lang="es-ES" altLang="en-US" dirty="0" smtClean="0"/>
              <a:t>como cubierta protectora.</a:t>
            </a:r>
          </a:p>
          <a:p>
            <a:endParaRPr lang="es-ES" altLang="en-US" dirty="0" smtClean="0"/>
          </a:p>
          <a:p>
            <a:r>
              <a:rPr lang="es-ES" altLang="en-US" dirty="0" smtClean="0"/>
              <a:t>Otra</a:t>
            </a:r>
            <a:r>
              <a:rPr lang="es-ES" altLang="en-US" baseline="0" dirty="0" smtClean="0"/>
              <a:t> manera o forma de obtener protección</a:t>
            </a:r>
            <a:r>
              <a:rPr lang="es-ES" altLang="en-US" dirty="0" smtClean="0"/>
              <a:t> es ubicando la máquina de modo tal que una característica de diseño de la planta, como una pared, le sirva de protección al trabajador y</a:t>
            </a:r>
            <a:r>
              <a:rPr lang="en-US" altLang="en-US" dirty="0" smtClean="0"/>
              <a:t>/o</a:t>
            </a:r>
            <a:r>
              <a:rPr lang="es-ES" altLang="en-US" dirty="0" smtClean="0"/>
              <a:t> cualquier</a:t>
            </a:r>
            <a:r>
              <a:rPr lang="es-ES" altLang="en-US" baseline="0" dirty="0" smtClean="0"/>
              <a:t> </a:t>
            </a:r>
            <a:r>
              <a:rPr lang="es-ES" altLang="en-US" dirty="0" smtClean="0"/>
              <a:t>otro personal. Las paredes o cercas del recinto</a:t>
            </a:r>
            <a:r>
              <a:rPr lang="en-US" altLang="en-US" dirty="0" smtClean="0"/>
              <a:t>/</a:t>
            </a:r>
            <a:r>
              <a:rPr lang="x-none" altLang="en-US" dirty="0" smtClean="0"/>
              <a:t>área</a:t>
            </a:r>
            <a:r>
              <a:rPr lang="es-ES" altLang="en-US" dirty="0" smtClean="0"/>
              <a:t> también pueden restringir el acceso a las máquinas. Otra posible solución es exigir</a:t>
            </a:r>
            <a:r>
              <a:rPr lang="es-ES" altLang="en-US" baseline="0" dirty="0" smtClean="0"/>
              <a:t> que</a:t>
            </a:r>
            <a:r>
              <a:rPr lang="es-ES" altLang="en-US" dirty="0" smtClean="0"/>
              <a:t> las</a:t>
            </a:r>
            <a:r>
              <a:rPr lang="es-ES" altLang="en-US" baseline="0" dirty="0" smtClean="0"/>
              <a:t> </a:t>
            </a:r>
            <a:r>
              <a:rPr lang="es-ES" altLang="en-US" dirty="0" smtClean="0"/>
              <a:t>partes peligrosas sean ubicadas lo suficientemente elevadas</a:t>
            </a:r>
            <a:r>
              <a:rPr lang="en-US" altLang="en-US" dirty="0" smtClean="0"/>
              <a:t>/altas</a:t>
            </a:r>
            <a:r>
              <a:rPr lang="es-ES" altLang="en-US" dirty="0" smtClean="0"/>
              <a:t> para que estén fuera del alcance normal de cualquier trabajador.</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504040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70000" y="752475"/>
            <a:ext cx="4605338" cy="3454400"/>
          </a:xfrm>
          <a:ln/>
        </p:spPr>
      </p:sp>
      <p:sp>
        <p:nvSpPr>
          <p:cNvPr id="62467" name="Rectangle 3"/>
          <p:cNvSpPr>
            <a:spLocks noGrp="1" noChangeArrowheads="1"/>
          </p:cNvSpPr>
          <p:nvPr>
            <p:ph type="body" idx="1"/>
          </p:nvPr>
        </p:nvSpPr>
        <p:spPr>
          <a:xfrm>
            <a:off x="951850" y="4483052"/>
            <a:ext cx="5239992" cy="4253848"/>
          </a:xfrm>
          <a:noFill/>
        </p:spPr>
        <p:txBody>
          <a:bodyPr/>
          <a:lstStyle/>
          <a:p>
            <a:r>
              <a:rPr lang="es-ES" altLang="en-US" dirty="0" smtClean="0"/>
              <a:t>Las diversas</a:t>
            </a:r>
            <a:r>
              <a:rPr lang="en-US" altLang="en-US" dirty="0" smtClean="0"/>
              <a:t>/variadas</a:t>
            </a:r>
            <a:r>
              <a:rPr lang="es-ES" altLang="en-US" dirty="0" smtClean="0"/>
              <a:t> ayudas, como éstas, no brindan una protección completa contra los peligros de una máquina, pero pueden proporcionarle al operador un margen de seguridad adicional. Aqu</a:t>
            </a:r>
            <a:r>
              <a:rPr lang="x-none" altLang="en-US" dirty="0" smtClean="0"/>
              <a:t>í,</a:t>
            </a:r>
            <a:r>
              <a:rPr lang="x-none" altLang="en-US" baseline="0" dirty="0" smtClean="0"/>
              <a:t> </a:t>
            </a:r>
            <a:r>
              <a:rPr lang="es-ES" altLang="en-US" dirty="0" smtClean="0"/>
              <a:t>en las dos imágenes, se</a:t>
            </a:r>
            <a:r>
              <a:rPr lang="es-ES" altLang="en-US" baseline="0" dirty="0" smtClean="0"/>
              <a:t> muestra el uso de l</a:t>
            </a:r>
            <a:r>
              <a:rPr lang="es-ES" altLang="en-US" dirty="0" smtClean="0"/>
              <a:t>as pantallas/barreras de protección. Una está en un taladro a presión y la</a:t>
            </a:r>
            <a:r>
              <a:rPr lang="es-ES" altLang="en-US" baseline="0" dirty="0" smtClean="0"/>
              <a:t> otra</a:t>
            </a:r>
            <a:r>
              <a:rPr lang="es-ES" altLang="en-US" dirty="0" smtClean="0"/>
              <a:t> está en un torno</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48223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empleadores tambi</a:t>
            </a:r>
            <a:r>
              <a:rPr lang="x-none" dirty="0" smtClean="0"/>
              <a:t>én deben</a:t>
            </a:r>
            <a:r>
              <a:rPr lang="en-US" dirty="0" smtClean="0"/>
              <a:t>:</a:t>
            </a:r>
          </a:p>
          <a:p>
            <a:pPr marL="173299" indent="-173299">
              <a:buFont typeface="Arial"/>
              <a:buChar char="•"/>
            </a:pPr>
            <a:r>
              <a:rPr lang="es-ES" dirty="0" smtClean="0"/>
              <a:t>Realizar pruebas en el lugar de trabajo, como tomar muestras del aire respirable o monitorear el ruido, tal</a:t>
            </a:r>
            <a:r>
              <a:rPr lang="es-ES" baseline="0" dirty="0" smtClean="0"/>
              <a:t> </a:t>
            </a:r>
            <a:r>
              <a:rPr lang="es-ES" dirty="0" smtClean="0"/>
              <a:t>como lo exigen algunas normas de OSHA.</a:t>
            </a:r>
            <a:endParaRPr lang="en-US" dirty="0" smtClean="0"/>
          </a:p>
          <a:p>
            <a:pPr marL="173299" indent="-173299">
              <a:buFont typeface="Arial"/>
              <a:buChar char="•"/>
            </a:pPr>
            <a:r>
              <a:rPr lang="es-ES" dirty="0" smtClean="0"/>
              <a:t>Proporcionar exámenes de audición u otras pruebas médicas requeridas por las normas de OSHA (si corresponde).</a:t>
            </a:r>
            <a:endParaRPr lang="en-US" dirty="0" smtClean="0"/>
          </a:p>
          <a:p>
            <a:pPr marL="173299" indent="-173299">
              <a:buFont typeface="Arial"/>
              <a:buChar char="•"/>
            </a:pPr>
            <a:r>
              <a:rPr lang="es-ES" dirty="0" smtClean="0"/>
              <a:t>Publicar información sobre lesiones / enfermedades para que los empleados puedan verlas y leerlas. </a:t>
            </a:r>
            <a:endParaRPr lang="en-US" dirty="0" smtClean="0"/>
          </a:p>
          <a:p>
            <a:pPr marL="173299" indent="-173299">
              <a:buFont typeface="Arial"/>
              <a:buChar char="•"/>
            </a:pPr>
            <a:r>
              <a:rPr lang="es-ES" dirty="0" smtClean="0"/>
              <a:t>Visiblemente exponer el afiche/póster oficial de OSHA "Seguridad y Salud en</a:t>
            </a:r>
            <a:r>
              <a:rPr lang="es-ES" baseline="0" dirty="0" smtClean="0"/>
              <a:t> el Trabajo</a:t>
            </a:r>
            <a:r>
              <a:rPr lang="es-ES" dirty="0" smtClean="0"/>
              <a:t>: es la ley" que describe los derechos y responsabilidades bajo la Ley de SSO; el nuevo póster emitido en el 2015, sin embargo, cualquiera de los afiches sigue siendo aceptable.</a:t>
            </a:r>
            <a:endParaRPr lang="en-US" dirty="0" smtClean="0"/>
          </a:p>
          <a:p>
            <a:pPr marL="173299" indent="-173299">
              <a:buFont typeface="Arial"/>
              <a:buChar char="•"/>
            </a:pPr>
            <a:r>
              <a:rPr lang="es-ES" dirty="0" smtClean="0"/>
              <a:t>Y los empleadores NO PUEDEN tomar represalias contra los trabajadores ni discriminarlos porque hagan uso de sus derechos conforme a la Ley de SSO, para reportar los peligros que podrían causar o haber causado una lesión o enfermedad relacionada con el trabajo. </a:t>
            </a:r>
            <a:endParaRPr lang="en-US" dirty="0" smtClean="0"/>
          </a:p>
          <a:p>
            <a:pPr marL="173299" indent="-173299">
              <a:buFont typeface="Arial"/>
              <a:buChar char="•"/>
            </a:pPr>
            <a:endParaRPr lang="en-US" dirty="0" smtClean="0"/>
          </a:p>
          <a:p>
            <a:r>
              <a:rPr lang="es-ES" dirty="0" smtClean="0"/>
              <a:t>El gráfico: esta diapositiva muestra la imagen del anterior póster de OSHA y la nueva versión del afiche del 2015 de OSHA.</a:t>
            </a:r>
            <a:endParaRPr lang="en-US" dirty="0" smtClean="0"/>
          </a:p>
        </p:txBody>
      </p:sp>
      <p:sp>
        <p:nvSpPr>
          <p:cNvPr id="4" name="Slide Number Placeholder 3"/>
          <p:cNvSpPr>
            <a:spLocks noGrp="1"/>
          </p:cNvSpPr>
          <p:nvPr>
            <p:ph type="sldNum" sz="quarter" idx="10"/>
          </p:nvPr>
        </p:nvSpPr>
        <p:spPr>
          <a:xfrm>
            <a:off x="4021241" y="8914810"/>
            <a:ext cx="3077430" cy="469623"/>
          </a:xfrm>
          <a:prstGeom prst="rect">
            <a:avLst/>
          </a:prstGeom>
        </p:spPr>
        <p:txBody>
          <a:bodyPr lIns="92439" tIns="46219" rIns="92439" bIns="46219"/>
          <a:lstStyle/>
          <a:p>
            <a:fld id="{2D39B709-03F4-4356-B327-EF8DFAC63533}" type="slidenum">
              <a:rPr lang="en-US" smtClean="0"/>
              <a:t>3</a:t>
            </a:fld>
            <a:endParaRPr lang="en-US" dirty="0"/>
          </a:p>
        </p:txBody>
      </p:sp>
      <p:sp>
        <p:nvSpPr>
          <p:cNvPr id="6" name="Header Placeholder 5"/>
          <p:cNvSpPr>
            <a:spLocks noGrp="1"/>
          </p:cNvSpPr>
          <p:nvPr>
            <p:ph type="hdr" sz="quarter" idx="12"/>
          </p:nvPr>
        </p:nvSpPr>
        <p:spPr>
          <a:xfrm>
            <a:off x="2" y="1"/>
            <a:ext cx="3077430" cy="469623"/>
          </a:xfrm>
          <a:prstGeom prst="rect">
            <a:avLst/>
          </a:prstGeom>
        </p:spPr>
        <p:txBody>
          <a:bodyPr lIns="92439" tIns="46219" rIns="92439" bIns="46219"/>
          <a:lstStyle/>
          <a:p>
            <a:r>
              <a:rPr lang="en-US" dirty="0" smtClean="0"/>
              <a:t>Instructor’s Notes</a:t>
            </a:r>
            <a:endParaRPr lang="en-US" dirty="0"/>
          </a:p>
        </p:txBody>
      </p:sp>
    </p:spTree>
    <p:extLst>
      <p:ext uri="{BB962C8B-B14F-4D97-AF65-F5344CB8AC3E}">
        <p14:creationId xmlns:p14="http://schemas.microsoft.com/office/powerpoint/2010/main" val="3313770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xfrm>
            <a:off x="3978131" y="8842029"/>
            <a:ext cx="3043343" cy="465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8" rIns="93317" bIns="46658"/>
          <a:lstStyle>
            <a:lvl1pPr>
              <a:defRPr>
                <a:solidFill>
                  <a:schemeClr val="tx1"/>
                </a:solidFill>
                <a:latin typeface="Tahoma" pitchFamily="34" charset="0"/>
              </a:defRPr>
            </a:lvl1pPr>
            <a:lvl2pPr marL="758201" indent="-291616">
              <a:defRPr>
                <a:solidFill>
                  <a:schemeClr val="tx1"/>
                </a:solidFill>
                <a:latin typeface="Tahoma" pitchFamily="34" charset="0"/>
              </a:defRPr>
            </a:lvl2pPr>
            <a:lvl3pPr marL="1166464" indent="-233293">
              <a:defRPr>
                <a:solidFill>
                  <a:schemeClr val="tx1"/>
                </a:solidFill>
                <a:latin typeface="Tahoma" pitchFamily="34" charset="0"/>
              </a:defRPr>
            </a:lvl3pPr>
            <a:lvl4pPr marL="1633049" indent="-233293">
              <a:defRPr>
                <a:solidFill>
                  <a:schemeClr val="tx1"/>
                </a:solidFill>
                <a:latin typeface="Tahoma" pitchFamily="34" charset="0"/>
              </a:defRPr>
            </a:lvl4pPr>
            <a:lvl5pPr marL="2099634" indent="-233293">
              <a:defRPr>
                <a:solidFill>
                  <a:schemeClr val="tx1"/>
                </a:solidFill>
                <a:latin typeface="Tahoma" pitchFamily="34" charset="0"/>
              </a:defRPr>
            </a:lvl5pPr>
            <a:lvl6pPr marL="2566220" indent="-233293" eaLnBrk="0" fontAlgn="base" hangingPunct="0">
              <a:spcBef>
                <a:spcPct val="0"/>
              </a:spcBef>
              <a:spcAft>
                <a:spcPct val="0"/>
              </a:spcAft>
              <a:defRPr>
                <a:solidFill>
                  <a:schemeClr val="tx1"/>
                </a:solidFill>
                <a:latin typeface="Tahoma" pitchFamily="34" charset="0"/>
              </a:defRPr>
            </a:lvl6pPr>
            <a:lvl7pPr marL="3032805" indent="-233293" eaLnBrk="0" fontAlgn="base" hangingPunct="0">
              <a:spcBef>
                <a:spcPct val="0"/>
              </a:spcBef>
              <a:spcAft>
                <a:spcPct val="0"/>
              </a:spcAft>
              <a:defRPr>
                <a:solidFill>
                  <a:schemeClr val="tx1"/>
                </a:solidFill>
                <a:latin typeface="Tahoma" pitchFamily="34" charset="0"/>
              </a:defRPr>
            </a:lvl7pPr>
            <a:lvl8pPr marL="3499391" indent="-233293" eaLnBrk="0" fontAlgn="base" hangingPunct="0">
              <a:spcBef>
                <a:spcPct val="0"/>
              </a:spcBef>
              <a:spcAft>
                <a:spcPct val="0"/>
              </a:spcAft>
              <a:defRPr>
                <a:solidFill>
                  <a:schemeClr val="tx1"/>
                </a:solidFill>
                <a:latin typeface="Tahoma" pitchFamily="34" charset="0"/>
              </a:defRPr>
            </a:lvl8pPr>
            <a:lvl9pPr marL="3965976" indent="-233293" eaLnBrk="0" fontAlgn="base" hangingPunct="0">
              <a:spcBef>
                <a:spcPct val="0"/>
              </a:spcBef>
              <a:spcAft>
                <a:spcPct val="0"/>
              </a:spcAft>
              <a:defRPr>
                <a:solidFill>
                  <a:schemeClr val="tx1"/>
                </a:solidFill>
                <a:latin typeface="Tahoma" pitchFamily="34" charset="0"/>
              </a:defRPr>
            </a:lvl9pPr>
          </a:lstStyle>
          <a:p>
            <a:fld id="{DCA50510-C8D0-4FA5-8413-F7ED36A7D508}" type="slidenum">
              <a:rPr lang="en-US">
                <a:latin typeface="Times New Roman" pitchFamily="18" charset="0"/>
              </a:rPr>
              <a:pPr/>
              <a:t>30</a:t>
            </a:fld>
            <a:endParaRPr lang="en-US" dirty="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390" eaLnBrk="1" hangingPunct="1">
              <a:defRPr/>
            </a:pPr>
            <a:r>
              <a:rPr lang="es-ES" dirty="0" smtClean="0"/>
              <a:t>Cumpla</a:t>
            </a:r>
            <a:r>
              <a:rPr lang="es-ES" baseline="0" dirty="0" smtClean="0"/>
              <a:t> con lo indicado en</a:t>
            </a:r>
            <a:r>
              <a:rPr lang="es-ES" dirty="0" smtClean="0"/>
              <a:t> ANSI / RIA R15.06 2012 para la Seguridad en el uso de Robots. Usted debe proteger a los trabajadores de las piezas móviles del robot. Los empleados pueden ser golpeados por el robot si entran en el área peligrosa. Esta diapositiva muestra una imagen de un robot que tiene una barrera fija alrededor del robot, para que nadie pueda entrar y resulte golpeado por el robot.</a:t>
            </a:r>
            <a:endParaRPr lang="en-US" dirty="0" smtClean="0"/>
          </a:p>
          <a:p>
            <a:pPr defTabSz="924390" eaLnBrk="1" hangingPunct="1">
              <a:defRPr/>
            </a:pPr>
            <a:endParaRPr lang="en-US" dirty="0" smtClean="0"/>
          </a:p>
          <a:p>
            <a:pPr defTabSz="924390" eaLnBrk="1" hangingPunct="1">
              <a:defRPr/>
            </a:pPr>
            <a:endParaRPr lang="en-US" dirty="0" smtClean="0"/>
          </a:p>
          <a:p>
            <a:pPr eaLnBrk="1" hangingPunct="1"/>
            <a:endParaRPr lang="en-US" dirty="0" smtClean="0"/>
          </a:p>
        </p:txBody>
      </p:sp>
    </p:spTree>
    <p:extLst>
      <p:ext uri="{BB962C8B-B14F-4D97-AF65-F5344CB8AC3E}">
        <p14:creationId xmlns:p14="http://schemas.microsoft.com/office/powerpoint/2010/main" val="689035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Rot="1" noChangeAspect="1" noChangeArrowheads="1" noTextEdit="1"/>
          </p:cNvSpPr>
          <p:nvPr>
            <p:ph type="sldImg"/>
          </p:nvPr>
        </p:nvSpPr>
        <p:spPr>
          <a:ln/>
        </p:spPr>
      </p:sp>
      <p:sp>
        <p:nvSpPr>
          <p:cNvPr id="690179" name="Rectangle 3"/>
          <p:cNvSpPr>
            <a:spLocks noGrp="1" noChangeArrowheads="1"/>
          </p:cNvSpPr>
          <p:nvPr>
            <p:ph type="body" idx="1"/>
          </p:nvPr>
        </p:nvSpPr>
        <p:spPr/>
        <p:txBody>
          <a:bodyPr/>
          <a:lstStyle/>
          <a:p>
            <a:pPr defTabSz="924390">
              <a:defRPr/>
            </a:pPr>
            <a:r>
              <a:rPr lang="en-US" dirty="0" smtClean="0"/>
              <a:t>Estándares --</a:t>
            </a:r>
            <a:r>
              <a:rPr lang="en-US" baseline="0" dirty="0" smtClean="0"/>
              <a:t> </a:t>
            </a:r>
            <a:r>
              <a:rPr lang="en-US" dirty="0" smtClean="0"/>
              <a:t>Subparte </a:t>
            </a:r>
            <a:r>
              <a:rPr lang="en-US" baseline="0" dirty="0" smtClean="0"/>
              <a:t>O</a:t>
            </a:r>
            <a:endParaRPr lang="en-US" dirty="0" smtClean="0"/>
          </a:p>
          <a:p>
            <a:endParaRPr lang="en-US" dirty="0"/>
          </a:p>
        </p:txBody>
      </p:sp>
    </p:spTree>
    <p:extLst>
      <p:ext uri="{BB962C8B-B14F-4D97-AF65-F5344CB8AC3E}">
        <p14:creationId xmlns:p14="http://schemas.microsoft.com/office/powerpoint/2010/main" val="1509737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pPr defTabSz="924390">
              <a:defRPr/>
            </a:pPr>
            <a:r>
              <a:rPr lang="en-US" dirty="0" smtClean="0"/>
              <a:t>29 CFR 1910.212 </a:t>
            </a:r>
            <a:r>
              <a:rPr lang="es-ES" dirty="0" smtClean="0"/>
              <a:t>cubre los requisitos generales para todas las máquinas</a:t>
            </a:r>
            <a:endParaRPr lang="en-US" dirty="0" smtClean="0"/>
          </a:p>
          <a:p>
            <a:endParaRPr lang="en-US" dirty="0"/>
          </a:p>
        </p:txBody>
      </p:sp>
    </p:spTree>
    <p:extLst>
      <p:ext uri="{BB962C8B-B14F-4D97-AF65-F5344CB8AC3E}">
        <p14:creationId xmlns:p14="http://schemas.microsoft.com/office/powerpoint/2010/main" val="3446477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pPr defTabSz="924390">
              <a:defRPr/>
            </a:pPr>
            <a:r>
              <a:rPr lang="en-US" dirty="0" smtClean="0"/>
              <a:t>29 CFR 1910.212(a)(1) Establece que </a:t>
            </a:r>
            <a:r>
              <a:rPr lang="es-ES" dirty="0" smtClean="0"/>
              <a:t>los empleadores deben emplear medidas de protección </a:t>
            </a:r>
            <a:r>
              <a:rPr lang="en-US" dirty="0" smtClean="0"/>
              <a:t>(cubiertas</a:t>
            </a:r>
            <a:r>
              <a:rPr lang="en-US" baseline="0" dirty="0" smtClean="0"/>
              <a:t> protectoras y/o dispositivos de seguridad)</a:t>
            </a:r>
            <a:r>
              <a:rPr lang="es-ES" dirty="0" smtClean="0"/>
              <a:t> contra daños físicos, cuando el equipo presenta riesgos para el</a:t>
            </a:r>
            <a:r>
              <a:rPr lang="es-ES" baseline="0" dirty="0" smtClean="0"/>
              <a:t> trabajador</a:t>
            </a:r>
            <a:r>
              <a:rPr lang="es-ES" dirty="0" smtClean="0"/>
              <a:t>. Se muestra una imagen de engranajes </a:t>
            </a:r>
            <a:endParaRPr lang="en-US" dirty="0" smtClean="0"/>
          </a:p>
        </p:txBody>
      </p:sp>
    </p:spTree>
    <p:extLst>
      <p:ext uri="{BB962C8B-B14F-4D97-AF65-F5344CB8AC3E}">
        <p14:creationId xmlns:p14="http://schemas.microsoft.com/office/powerpoint/2010/main" val="232052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pPr defTabSz="924390">
              <a:defRPr/>
            </a:pPr>
            <a:r>
              <a:rPr lang="en-US" dirty="0" smtClean="0"/>
              <a:t>29 CFR 1910.212(a)(3)(ii) – el punto de operaci</a:t>
            </a:r>
            <a:r>
              <a:rPr lang="x-none" dirty="0" smtClean="0"/>
              <a:t>ón debe contar</a:t>
            </a:r>
            <a:r>
              <a:rPr lang="x-none" baseline="0" dirty="0" smtClean="0"/>
              <a:t> con medidas</a:t>
            </a:r>
            <a:r>
              <a:rPr lang="x-none" dirty="0" smtClean="0"/>
              <a:t> de protección para el operador</a:t>
            </a:r>
            <a:r>
              <a:rPr lang="en-US" dirty="0" smtClean="0"/>
              <a:t>.</a:t>
            </a:r>
          </a:p>
          <a:p>
            <a:endParaRPr lang="en-US" dirty="0"/>
          </a:p>
        </p:txBody>
      </p:sp>
    </p:spTree>
    <p:extLst>
      <p:ext uri="{BB962C8B-B14F-4D97-AF65-F5344CB8AC3E}">
        <p14:creationId xmlns:p14="http://schemas.microsoft.com/office/powerpoint/2010/main" val="1840111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r>
              <a:rPr lang="es-ES" dirty="0" smtClean="0"/>
              <a:t>Los ventiladores instalados a menos de 7 pies de</a:t>
            </a:r>
            <a:r>
              <a:rPr lang="es-ES" baseline="0" dirty="0" smtClean="0"/>
              <a:t> altura </a:t>
            </a:r>
            <a:r>
              <a:rPr lang="es-ES" dirty="0" smtClean="0"/>
              <a:t>del piso deben estar protegidos. El protector debe tener aberturas de no más de ½ pulgada. Si aún son accesibles a</a:t>
            </a:r>
            <a:r>
              <a:rPr lang="es-ES" baseline="0" dirty="0" smtClean="0"/>
              <a:t> pesar de estar</a:t>
            </a:r>
            <a:r>
              <a:rPr lang="es-ES" dirty="0" smtClean="0"/>
              <a:t> a una altura de 7 pies o mayor, entonces también deben estar protegidos.</a:t>
            </a:r>
          </a:p>
          <a:p>
            <a:endParaRPr lang="es-ES" dirty="0" smtClean="0"/>
          </a:p>
          <a:p>
            <a:r>
              <a:rPr lang="es-ES" dirty="0" smtClean="0"/>
              <a:t>La diapositiva muestra la imagen de un ventilador.</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22805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pPr defTabSz="924390">
              <a:defRPr/>
            </a:pPr>
            <a:r>
              <a:rPr lang="en-US" dirty="0" smtClean="0"/>
              <a:t>29 CFR 1910.212(b) – equipo anclado/fijado de manera segura</a:t>
            </a:r>
          </a:p>
          <a:p>
            <a:endParaRPr lang="en-US" dirty="0"/>
          </a:p>
        </p:txBody>
      </p:sp>
    </p:spTree>
    <p:extLst>
      <p:ext uri="{BB962C8B-B14F-4D97-AF65-F5344CB8AC3E}">
        <p14:creationId xmlns:p14="http://schemas.microsoft.com/office/powerpoint/2010/main" val="4158168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Rot="1" noChangeAspect="1" noChangeArrowheads="1" noTextEdit="1"/>
          </p:cNvSpPr>
          <p:nvPr>
            <p:ph type="sldImg"/>
          </p:nvPr>
        </p:nvSpPr>
        <p:spPr>
          <a:ln/>
        </p:spPr>
      </p:sp>
      <p:sp>
        <p:nvSpPr>
          <p:cNvPr id="730115" name="Rectangle 3"/>
          <p:cNvSpPr>
            <a:spLocks noGrp="1" noChangeArrowheads="1"/>
          </p:cNvSpPr>
          <p:nvPr>
            <p:ph type="body" idx="1"/>
          </p:nvPr>
        </p:nvSpPr>
        <p:spPr/>
        <p:txBody>
          <a:bodyPr/>
          <a:lstStyle/>
          <a:p>
            <a:pPr defTabSz="924390">
              <a:defRPr/>
            </a:pPr>
            <a:r>
              <a:rPr lang="en-US" dirty="0" smtClean="0"/>
              <a:t>29 CFR 1910.215 trata</a:t>
            </a:r>
            <a:r>
              <a:rPr lang="en-US" baseline="0" dirty="0" smtClean="0"/>
              <a:t> sobre</a:t>
            </a:r>
            <a:r>
              <a:rPr lang="en-US" dirty="0" smtClean="0"/>
              <a:t> la maquinaria que</a:t>
            </a:r>
            <a:r>
              <a:rPr lang="en-US" baseline="0" dirty="0" smtClean="0"/>
              <a:t> </a:t>
            </a:r>
            <a:r>
              <a:rPr lang="en-US" baseline="0" err="1" smtClean="0"/>
              <a:t>utiliza</a:t>
            </a:r>
            <a:r>
              <a:rPr lang="en-US" baseline="0" smtClean="0"/>
              <a:t> </a:t>
            </a:r>
            <a:r>
              <a:rPr lang="en-US" smtClean="0"/>
              <a:t> discos/ruedas </a:t>
            </a:r>
            <a:r>
              <a:rPr lang="en-US" dirty="0" smtClean="0"/>
              <a:t>abrasivas</a:t>
            </a:r>
          </a:p>
          <a:p>
            <a:endParaRPr lang="en-US" dirty="0"/>
          </a:p>
        </p:txBody>
      </p:sp>
    </p:spTree>
    <p:extLst>
      <p:ext uri="{BB962C8B-B14F-4D97-AF65-F5344CB8AC3E}">
        <p14:creationId xmlns:p14="http://schemas.microsoft.com/office/powerpoint/2010/main" val="2219241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Rot="1" noChangeAspect="1" noChangeArrowheads="1" noTextEdit="1"/>
          </p:cNvSpPr>
          <p:nvPr>
            <p:ph type="sldImg"/>
          </p:nvPr>
        </p:nvSpPr>
        <p:spPr>
          <a:ln/>
        </p:spPr>
      </p:sp>
      <p:sp>
        <p:nvSpPr>
          <p:cNvPr id="732163" name="Rectangle 3"/>
          <p:cNvSpPr>
            <a:spLocks noGrp="1" noChangeArrowheads="1"/>
          </p:cNvSpPr>
          <p:nvPr>
            <p:ph type="body" idx="1"/>
          </p:nvPr>
        </p:nvSpPr>
        <p:spPr/>
        <p:txBody>
          <a:bodyPr/>
          <a:lstStyle/>
          <a:p>
            <a:r>
              <a:rPr lang="es-ES" dirty="0" smtClean="0"/>
              <a:t>La imagen muestra una amoladora de banco, que tiene los soportes</a:t>
            </a:r>
            <a:r>
              <a:rPr lang="en-US" dirty="0" smtClean="0"/>
              <a:t>/descansos</a:t>
            </a:r>
            <a:r>
              <a:rPr lang="en-US" baseline="0" dirty="0" smtClean="0"/>
              <a:t> --</a:t>
            </a:r>
            <a:r>
              <a:rPr lang="es-ES" baseline="0" dirty="0" smtClean="0"/>
              <a:t>para la pieza o producto a ser trabajado--</a:t>
            </a:r>
            <a:r>
              <a:rPr lang="es-ES" dirty="0" smtClean="0"/>
              <a:t> en su lugar, y</a:t>
            </a:r>
            <a:r>
              <a:rPr lang="es-ES" baseline="0" dirty="0" smtClean="0"/>
              <a:t> los cuales</a:t>
            </a:r>
            <a:r>
              <a:rPr lang="es-ES" dirty="0" smtClean="0"/>
              <a:t> están colocados a 1/8 de pulgada de la rueda/disco. La amoladora de banco no tiene la lengüeta de protecci</a:t>
            </a:r>
            <a:r>
              <a:rPr lang="x-none" dirty="0" smtClean="0"/>
              <a:t>ó</a:t>
            </a:r>
            <a:r>
              <a:rPr lang="es-ES" dirty="0" smtClean="0"/>
              <a:t>n .</a:t>
            </a:r>
            <a:endParaRPr lang="en-US" dirty="0" smtClean="0"/>
          </a:p>
          <a:p>
            <a:endParaRPr lang="en-US" dirty="0" smtClean="0"/>
          </a:p>
        </p:txBody>
      </p:sp>
    </p:spTree>
    <p:extLst>
      <p:ext uri="{BB962C8B-B14F-4D97-AF65-F5344CB8AC3E}">
        <p14:creationId xmlns:p14="http://schemas.microsoft.com/office/powerpoint/2010/main" val="2406806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r>
              <a:rPr lang="es-ES" dirty="0" smtClean="0"/>
              <a:t>La imagen muestra una amoladora de banco con una</a:t>
            </a:r>
            <a:r>
              <a:rPr lang="es-ES" baseline="0" dirty="0" smtClean="0"/>
              <a:t> lengüeta de</a:t>
            </a:r>
            <a:r>
              <a:rPr lang="es-ES" dirty="0" smtClean="0"/>
              <a:t> protección y un apoyo</a:t>
            </a:r>
            <a:r>
              <a:rPr lang="en-US" dirty="0" smtClean="0"/>
              <a:t>/descanso</a:t>
            </a:r>
            <a:r>
              <a:rPr lang="es-ES" dirty="0" smtClean="0"/>
              <a:t> para</a:t>
            </a:r>
            <a:r>
              <a:rPr lang="es-ES" baseline="0" dirty="0" smtClean="0"/>
              <a:t> la</a:t>
            </a:r>
            <a:r>
              <a:rPr lang="es-ES" dirty="0" smtClean="0"/>
              <a:t> herramienta en su sitio. Comente sobre cómo ambos se van desajustando a medida que se utiliza la amoladora, porque la rueda a medida que se va pulverizando se</a:t>
            </a:r>
            <a:r>
              <a:rPr lang="es-ES" baseline="0" dirty="0" smtClean="0"/>
              <a:t> va haciendo</a:t>
            </a:r>
            <a:r>
              <a:rPr lang="es-ES" dirty="0" smtClean="0"/>
              <a:t> más pequeña. Debe haber controles administrativos y un sistema estricto para garantizar que la lengüeta</a:t>
            </a:r>
            <a:r>
              <a:rPr lang="es-ES" baseline="0" dirty="0" smtClean="0"/>
              <a:t> de protección</a:t>
            </a:r>
            <a:r>
              <a:rPr lang="es-ES" dirty="0" smtClean="0"/>
              <a:t> y el descanso de la herramienta se mantienen ajustados adecuadamente.</a:t>
            </a:r>
            <a:endParaRPr lang="en-US" dirty="0" smtClean="0"/>
          </a:p>
          <a:p>
            <a:endParaRPr lang="en-US" dirty="0" smtClean="0"/>
          </a:p>
        </p:txBody>
      </p:sp>
    </p:spTree>
    <p:extLst>
      <p:ext uri="{BB962C8B-B14F-4D97-AF65-F5344CB8AC3E}">
        <p14:creationId xmlns:p14="http://schemas.microsoft.com/office/powerpoint/2010/main" val="2385131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Los empleadores tienen la responsabilidad de proporcionar un lugar de trabajo seguro y libre de peligros graves y deben seguir todos los estándares de salud y seguridad  de OSHA. </a:t>
            </a:r>
          </a:p>
          <a:p>
            <a:endParaRPr lang="en-US" dirty="0" smtClean="0"/>
          </a:p>
          <a:p>
            <a:r>
              <a:rPr lang="es-ES" dirty="0" smtClean="0"/>
              <a:t>Los empleadores deben tomar las acciones razonables para encontrar y corregir los problemas de salud y seguridad,</a:t>
            </a:r>
            <a:r>
              <a:rPr lang="es-ES" baseline="0" dirty="0" smtClean="0"/>
              <a:t> conforme a la</a:t>
            </a:r>
            <a:r>
              <a:rPr lang="es-ES" dirty="0" smtClean="0"/>
              <a:t> Ley de SSO. OSHA requiere que los empleadores, primero intenten eliminar o reducir los peligros haciendo cambios factibles en las condiciones de trabajo,</a:t>
            </a:r>
            <a:r>
              <a:rPr lang="es-ES" baseline="0" dirty="0" smtClean="0"/>
              <a:t> </a:t>
            </a:r>
            <a:r>
              <a:rPr lang="es-ES" dirty="0" smtClean="0"/>
              <a:t>en vez de confiar en el equipo de protección personal –</a:t>
            </a:r>
            <a:r>
              <a:rPr lang="es-ES" baseline="0" dirty="0" smtClean="0"/>
              <a:t>también conocido como EPP</a:t>
            </a:r>
            <a:r>
              <a:rPr lang="es-ES" dirty="0" smtClean="0"/>
              <a:t>, (por ejemplo, máscaras, guantes, tapones para los oídos); y si un empleador proporciona EPP, entonces el empleador debe capacitar a los empleados sobre CUÁNDO y CÓMO usar el EPP.  </a:t>
            </a:r>
          </a:p>
          <a:p>
            <a:endParaRPr lang="en-US" dirty="0" smtClean="0"/>
          </a:p>
          <a:p>
            <a:r>
              <a:rPr lang="es-ES" dirty="0" smtClean="0"/>
              <a:t>Cualquier adiestramiento ofrecido por el empleador debe estar en un lenguaje que los empleados puedan entender. Un ejemplo de ello es cuando un empleador imparte capacitación sobre los procedimientos para desconectar </a:t>
            </a:r>
            <a:r>
              <a:rPr lang="en-US" dirty="0" smtClean="0"/>
              <a:t>(desenergizar)</a:t>
            </a:r>
            <a:r>
              <a:rPr lang="es-ES" dirty="0" smtClean="0"/>
              <a:t> o reconectar</a:t>
            </a:r>
            <a:r>
              <a:rPr lang="es-ES" baseline="0" dirty="0" smtClean="0"/>
              <a:t> (re-energizar) la fuente de energía para</a:t>
            </a:r>
            <a:r>
              <a:rPr lang="es-ES" dirty="0" smtClean="0"/>
              <a:t> una pieza de equipo, bien bloqueando o etiquetando (LOTO) las distintas fuentes de energía del equipo, para evitar que los empleados puedan</a:t>
            </a:r>
            <a:r>
              <a:rPr lang="es-ES" baseline="0" dirty="0" smtClean="0"/>
              <a:t> ser</a:t>
            </a:r>
            <a:r>
              <a:rPr lang="es-ES" dirty="0" smtClean="0"/>
              <a:t> atrapados/presionados</a:t>
            </a:r>
            <a:r>
              <a:rPr lang="es-ES" baseline="0" dirty="0" smtClean="0"/>
              <a:t> o sean expuestos a</a:t>
            </a:r>
            <a:r>
              <a:rPr lang="es-ES" dirty="0" smtClean="0"/>
              <a:t> otros peligros causados por la energía liberada.</a:t>
            </a:r>
          </a:p>
          <a:p>
            <a:endParaRPr lang="en-US" dirty="0" smtClean="0"/>
          </a:p>
          <a:p>
            <a:r>
              <a:rPr lang="es-ES" dirty="0" smtClean="0"/>
              <a:t>Los trabajadores temporales también tienen derecho a la misma protección que tienen los trabajadores a tiempo completo contra las represalias. Los empleadores no pueden tomar medidas contra los empleados que participen en actividades protegidas en el lugar de trabajo (es decir, presentar una queja, expresar a los supervisores sus</a:t>
            </a:r>
            <a:r>
              <a:rPr lang="es-ES" baseline="0" dirty="0" smtClean="0"/>
              <a:t> preocupaciones</a:t>
            </a:r>
            <a:r>
              <a:rPr lang="es-ES" dirty="0" smtClean="0"/>
              <a:t> sobre los riesgos en el lugar de trabajo, etc.). Los trabajadores también pueden informar a OSHA sobre otros aspectos denunciables</a:t>
            </a:r>
            <a:r>
              <a:rPr lang="es-ES" baseline="0" dirty="0" smtClean="0"/>
              <a:t> y sobre los cuales</a:t>
            </a:r>
            <a:r>
              <a:rPr lang="es-ES" dirty="0" smtClean="0"/>
              <a:t> OSHA exige estricto cumplimiento, y los</a:t>
            </a:r>
            <a:r>
              <a:rPr lang="es-ES" baseline="0" dirty="0" smtClean="0"/>
              <a:t> cuales</a:t>
            </a:r>
            <a:r>
              <a:rPr lang="es-ES" dirty="0" smtClean="0"/>
              <a:t> actualmente (2014) son 22 diferentes estatutos (regulaciones) denunciables, que cubren una variedad de lugares de trabajo. Para obtener más información, visite whistleblowers.gov.</a:t>
            </a:r>
          </a:p>
          <a:p>
            <a:endParaRPr lang="es-ES" dirty="0" smtClean="0"/>
          </a:p>
          <a:p>
            <a:r>
              <a:rPr lang="es-ES" dirty="0" smtClean="0"/>
              <a:t>El documento relacionado con la Protecci</a:t>
            </a:r>
            <a:r>
              <a:rPr lang="x-none" dirty="0" smtClean="0"/>
              <a:t>ó</a:t>
            </a:r>
            <a:r>
              <a:rPr lang="es-ES" dirty="0" smtClean="0"/>
              <a:t>n del Denunciante está incluido en la Sección de Recursos</a:t>
            </a:r>
          </a:p>
          <a:p>
            <a:endParaRPr lang="en-US" dirty="0"/>
          </a:p>
        </p:txBody>
      </p:sp>
      <p:sp>
        <p:nvSpPr>
          <p:cNvPr id="4" name="Slide Number Placeholder 3"/>
          <p:cNvSpPr>
            <a:spLocks noGrp="1"/>
          </p:cNvSpPr>
          <p:nvPr>
            <p:ph type="sldNum" sz="quarter" idx="10"/>
          </p:nvPr>
        </p:nvSpPr>
        <p:spPr>
          <a:xfrm>
            <a:off x="4021241" y="8914810"/>
            <a:ext cx="3077430" cy="469623"/>
          </a:xfrm>
          <a:prstGeom prst="rect">
            <a:avLst/>
          </a:prstGeom>
        </p:spPr>
        <p:txBody>
          <a:bodyPr lIns="92439" tIns="46219" rIns="92439" bIns="46219"/>
          <a:lstStyle/>
          <a:p>
            <a:fld id="{2D39B709-03F4-4356-B327-EF8DFAC63533}" type="slidenum">
              <a:rPr lang="en-US" smtClean="0"/>
              <a:t>4</a:t>
            </a:fld>
            <a:endParaRPr lang="en-US" dirty="0"/>
          </a:p>
        </p:txBody>
      </p:sp>
      <p:sp>
        <p:nvSpPr>
          <p:cNvPr id="6" name="Header Placeholder 5"/>
          <p:cNvSpPr>
            <a:spLocks noGrp="1"/>
          </p:cNvSpPr>
          <p:nvPr>
            <p:ph type="hdr" sz="quarter" idx="12"/>
          </p:nvPr>
        </p:nvSpPr>
        <p:spPr>
          <a:xfrm>
            <a:off x="2" y="1"/>
            <a:ext cx="3077430" cy="469623"/>
          </a:xfrm>
          <a:prstGeom prst="rect">
            <a:avLst/>
          </a:prstGeom>
        </p:spPr>
        <p:txBody>
          <a:bodyPr lIns="92439" tIns="46219" rIns="92439" bIns="46219"/>
          <a:lstStyle/>
          <a:p>
            <a:r>
              <a:rPr lang="en-US" dirty="0" smtClean="0"/>
              <a:t>Instructor’s Notes</a:t>
            </a:r>
            <a:endParaRPr lang="en-US" dirty="0"/>
          </a:p>
        </p:txBody>
      </p:sp>
    </p:spTree>
    <p:extLst>
      <p:ext uri="{BB962C8B-B14F-4D97-AF65-F5344CB8AC3E}">
        <p14:creationId xmlns:p14="http://schemas.microsoft.com/office/powerpoint/2010/main" val="462738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r>
              <a:rPr lang="es-ES" dirty="0" smtClean="0"/>
              <a:t>Hable</a:t>
            </a:r>
            <a:r>
              <a:rPr lang="es-ES" baseline="0" dirty="0" smtClean="0"/>
              <a:t> sobre de </a:t>
            </a:r>
            <a:r>
              <a:rPr lang="es-ES" dirty="0" smtClean="0"/>
              <a:t>qué se trata la prueba de sonido. Para efectuar</a:t>
            </a:r>
            <a:r>
              <a:rPr lang="es-ES" baseline="0" dirty="0" smtClean="0"/>
              <a:t> la prueba</a:t>
            </a:r>
            <a:r>
              <a:rPr lang="es-ES" dirty="0" smtClean="0"/>
              <a:t>, los discos deben golpearse suavemente con un instrumento liviano y no metálico. Si los discos/ruedas suenan agrietados o apagados, no deben usarse porque estando en funcionamiento</a:t>
            </a:r>
            <a:r>
              <a:rPr lang="en-US" dirty="0" smtClean="0"/>
              <a:t>/uso </a:t>
            </a:r>
            <a:r>
              <a:rPr lang="es-ES" dirty="0" smtClean="0"/>
              <a:t>podrían desprenderse peque</a:t>
            </a:r>
            <a:r>
              <a:rPr lang="x-none" dirty="0" smtClean="0"/>
              <a:t>ños pedazos</a:t>
            </a:r>
            <a:r>
              <a:rPr lang="es-ES" dirty="0" smtClean="0"/>
              <a:t>. Un</a:t>
            </a:r>
            <a:r>
              <a:rPr lang="es-ES" baseline="0" dirty="0" smtClean="0"/>
              <a:t> disco/</a:t>
            </a:r>
            <a:r>
              <a:rPr lang="es-ES" dirty="0" smtClean="0"/>
              <a:t>rueda estable y sin daños, cuando se somete</a:t>
            </a:r>
            <a:r>
              <a:rPr lang="es-ES" baseline="0" dirty="0" smtClean="0"/>
              <a:t> a la prueba de sonido (golpe suave)</a:t>
            </a:r>
            <a:r>
              <a:rPr lang="es-ES" dirty="0" smtClean="0"/>
              <a:t>, emitir</a:t>
            </a:r>
            <a:r>
              <a:rPr lang="x-none" dirty="0" smtClean="0"/>
              <a:t>á</a:t>
            </a:r>
            <a:r>
              <a:rPr lang="es-ES" dirty="0" smtClean="0"/>
              <a:t> un sonido metálico claro como</a:t>
            </a:r>
            <a:r>
              <a:rPr lang="es-ES" baseline="0" dirty="0" smtClean="0"/>
              <a:t> un</a:t>
            </a:r>
            <a:r>
              <a:rPr lang="es-ES" dirty="0" smtClean="0"/>
              <a:t> “timbre".</a:t>
            </a:r>
          </a:p>
          <a:p>
            <a:endParaRPr lang="es-ES" dirty="0" smtClean="0"/>
          </a:p>
          <a:p>
            <a:r>
              <a:rPr lang="es-ES" dirty="0" smtClean="0"/>
              <a:t>Ilustración: El gráfico muestra un disco/rueda dividida en cuatro cuadrantes y las flechas apuntan/indican donde debe golpearse la rueda con una herramienta no metálica. (Fuente: Universidad</a:t>
            </a:r>
            <a:r>
              <a:rPr lang="es-ES" baseline="0" dirty="0" smtClean="0"/>
              <a:t> Estatal de </a:t>
            </a:r>
            <a:r>
              <a:rPr lang="es-ES" dirty="0" smtClean="0"/>
              <a:t>Idaho . Oficina para</a:t>
            </a:r>
            <a:r>
              <a:rPr lang="es-ES" baseline="0" dirty="0" smtClean="0"/>
              <a:t> el</a:t>
            </a:r>
            <a:r>
              <a:rPr lang="es-ES" dirty="0" smtClean="0"/>
              <a:t> Adiestramiento</a:t>
            </a:r>
            <a:r>
              <a:rPr lang="es-ES" baseline="0" dirty="0" smtClean="0"/>
              <a:t> de la Fuerza</a:t>
            </a:r>
            <a:r>
              <a:rPr lang="es-ES" dirty="0" smtClean="0"/>
              <a:t> Laboral)</a:t>
            </a:r>
            <a:endParaRPr lang="en-US" dirty="0" smtClean="0"/>
          </a:p>
          <a:p>
            <a:endParaRPr lang="en-US" dirty="0" smtClean="0"/>
          </a:p>
        </p:txBody>
      </p:sp>
    </p:spTree>
    <p:extLst>
      <p:ext uri="{BB962C8B-B14F-4D97-AF65-F5344CB8AC3E}">
        <p14:creationId xmlns:p14="http://schemas.microsoft.com/office/powerpoint/2010/main" val="1814865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ChangeArrowheads="1" noTextEdit="1"/>
          </p:cNvSpPr>
          <p:nvPr>
            <p:ph type="sldImg"/>
          </p:nvPr>
        </p:nvSpPr>
        <p:spPr>
          <a:ln/>
        </p:spPr>
      </p:sp>
      <p:sp>
        <p:nvSpPr>
          <p:cNvPr id="737283" name="Rectangle 3"/>
          <p:cNvSpPr>
            <a:spLocks noGrp="1" noChangeArrowheads="1"/>
          </p:cNvSpPr>
          <p:nvPr>
            <p:ph type="body" idx="1"/>
          </p:nvPr>
        </p:nvSpPr>
        <p:spPr/>
        <p:txBody>
          <a:bodyPr/>
          <a:lstStyle/>
          <a:p>
            <a:r>
              <a:rPr lang="en-US" dirty="0" smtClean="0"/>
              <a:t>29 CFR 1910.217 se refiere a las prensas con energ</a:t>
            </a:r>
            <a:r>
              <a:rPr lang="x-none" dirty="0" smtClean="0"/>
              <a:t>ía mecánica</a:t>
            </a:r>
            <a:endParaRPr lang="en-US" dirty="0" smtClean="0"/>
          </a:p>
          <a:p>
            <a:endParaRPr lang="en-US" dirty="0" smtClean="0"/>
          </a:p>
          <a:p>
            <a:r>
              <a:rPr lang="es-ES" dirty="0" smtClean="0"/>
              <a:t>Esto se tratará con más detalles para los que lo elijan como un tema opcional.</a:t>
            </a:r>
            <a:endParaRPr lang="en-US" dirty="0" smtClean="0"/>
          </a:p>
          <a:p>
            <a:endParaRPr lang="en-US" dirty="0" smtClean="0"/>
          </a:p>
        </p:txBody>
      </p:sp>
    </p:spTree>
    <p:extLst>
      <p:ext uri="{BB962C8B-B14F-4D97-AF65-F5344CB8AC3E}">
        <p14:creationId xmlns:p14="http://schemas.microsoft.com/office/powerpoint/2010/main" val="41403626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Imagen de una prensa con potencia mecánica. Observe el pesado disco/rueda giratoria (flywheel), el punto de operación y las cortinas/rayos de luz.</a:t>
            </a:r>
            <a:endParaRPr lang="en-US" dirty="0" smtClean="0"/>
          </a:p>
          <a:p>
            <a:r>
              <a:rPr lang="en-US" baseline="0" dirty="0" smtClean="0"/>
              <a:t> </a:t>
            </a:r>
            <a:endParaRPr lang="en-US" dirty="0"/>
          </a:p>
        </p:txBody>
      </p:sp>
    </p:spTree>
    <p:extLst>
      <p:ext uri="{BB962C8B-B14F-4D97-AF65-F5344CB8AC3E}">
        <p14:creationId xmlns:p14="http://schemas.microsoft.com/office/powerpoint/2010/main" val="94843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Hable</a:t>
            </a:r>
            <a:r>
              <a:rPr lang="es-ES" baseline="0" dirty="0" smtClean="0"/>
              <a:t> sobre</a:t>
            </a:r>
            <a:r>
              <a:rPr lang="es-ES" dirty="0" smtClean="0"/>
              <a:t> las diferencias entre una prensa de revolución completa y una de revolución parcial. Una revolución completa durará un ciclo completo, independientemente de la protección, los controles, etc. Una revolución parcial puede ser detenida durante el ciclo.</a:t>
            </a:r>
          </a:p>
          <a:p>
            <a:endParaRPr lang="es-ES" dirty="0" smtClean="0"/>
          </a:p>
          <a:p>
            <a:pPr defTabSz="924390">
              <a:defRPr/>
            </a:pPr>
            <a:r>
              <a:rPr lang="es-ES" dirty="0" smtClean="0"/>
              <a:t>Hable</a:t>
            </a:r>
            <a:r>
              <a:rPr lang="es-ES" baseline="0" dirty="0" smtClean="0"/>
              <a:t> sobre</a:t>
            </a:r>
            <a:r>
              <a:rPr lang="es-ES" dirty="0" smtClean="0"/>
              <a:t> qué tipo de protección se puede usar con prensas de revolución completa versus una de revolución parcial.  Los dispositivos de detección de presencia no detendrán una prensa de revolución completa, pero detendrán una prensa de revolución parcial. Las protecciones físicas (</a:t>
            </a:r>
            <a:r>
              <a:rPr lang="en-US" dirty="0" smtClean="0"/>
              <a:t>tangibles/visibles) </a:t>
            </a:r>
            <a:r>
              <a:rPr lang="es-ES" dirty="0" smtClean="0"/>
              <a:t>se usan en prensas de revolución completa.</a:t>
            </a:r>
            <a:endParaRPr lang="en-US" dirty="0" smtClean="0"/>
          </a:p>
          <a:p>
            <a:endParaRPr lang="en-US" baseline="0" dirty="0" smtClean="0"/>
          </a:p>
        </p:txBody>
      </p:sp>
    </p:spTree>
    <p:extLst>
      <p:ext uri="{BB962C8B-B14F-4D97-AF65-F5344CB8AC3E}">
        <p14:creationId xmlns:p14="http://schemas.microsoft.com/office/powerpoint/2010/main" val="3413255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Algunos de los requisitos de una prensa de potencia mecánica.</a:t>
            </a:r>
            <a:endParaRPr lang="en-US" dirty="0" smtClean="0"/>
          </a:p>
          <a:p>
            <a:endParaRPr lang="en-US" dirty="0" smtClean="0"/>
          </a:p>
          <a:p>
            <a:endParaRPr lang="en-US" dirty="0"/>
          </a:p>
        </p:txBody>
      </p:sp>
    </p:spTree>
    <p:extLst>
      <p:ext uri="{BB962C8B-B14F-4D97-AF65-F5344CB8AC3E}">
        <p14:creationId xmlns:p14="http://schemas.microsoft.com/office/powerpoint/2010/main" val="2716991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spect="1" noChangeArrowheads="1" noTextEdit="1"/>
          </p:cNvSpPr>
          <p:nvPr>
            <p:ph type="sldImg"/>
          </p:nvPr>
        </p:nvSpPr>
        <p:spPr>
          <a:ln/>
        </p:spPr>
      </p:sp>
      <p:sp>
        <p:nvSpPr>
          <p:cNvPr id="750595" name="Rectangle 3"/>
          <p:cNvSpPr>
            <a:spLocks noGrp="1" noChangeArrowheads="1"/>
          </p:cNvSpPr>
          <p:nvPr>
            <p:ph type="body" idx="1"/>
          </p:nvPr>
        </p:nvSpPr>
        <p:spPr/>
        <p:txBody>
          <a:bodyPr/>
          <a:lstStyle/>
          <a:p>
            <a:pPr defTabSz="924390">
              <a:defRPr/>
            </a:pPr>
            <a:r>
              <a:rPr lang="en-US" dirty="0" smtClean="0"/>
              <a:t>29 CFR 1910.219 trata</a:t>
            </a:r>
            <a:r>
              <a:rPr lang="en-US" baseline="0" dirty="0" smtClean="0"/>
              <a:t> sobre</a:t>
            </a:r>
            <a:r>
              <a:rPr lang="en-US" dirty="0" smtClean="0"/>
              <a:t> </a:t>
            </a:r>
            <a:r>
              <a:rPr lang="es-ES" dirty="0" smtClean="0"/>
              <a:t>el sistema</a:t>
            </a:r>
            <a:r>
              <a:rPr lang="es-ES" baseline="0" dirty="0" smtClean="0"/>
              <a:t> para la</a:t>
            </a:r>
            <a:r>
              <a:rPr lang="es-ES" dirty="0" smtClean="0"/>
              <a:t> transmisión de energía mecánica. </a:t>
            </a:r>
            <a:endParaRPr lang="en-US" dirty="0" smtClean="0"/>
          </a:p>
          <a:p>
            <a:pPr defTabSz="924390">
              <a:defRPr/>
            </a:pPr>
            <a:endParaRPr lang="en-US" dirty="0" smtClean="0"/>
          </a:p>
          <a:p>
            <a:pPr defTabSz="924390">
              <a:defRPr/>
            </a:pPr>
            <a:r>
              <a:rPr lang="es-ES" dirty="0" smtClean="0"/>
              <a:t>Gráfico: imágenes prediseñadas de piñones / engranajes</a:t>
            </a:r>
            <a:endParaRPr lang="en-US" dirty="0" smtClean="0"/>
          </a:p>
          <a:p>
            <a:endParaRPr lang="en-US" dirty="0"/>
          </a:p>
        </p:txBody>
      </p:sp>
    </p:spTree>
    <p:extLst>
      <p:ext uri="{BB962C8B-B14F-4D97-AF65-F5344CB8AC3E}">
        <p14:creationId xmlns:p14="http://schemas.microsoft.com/office/powerpoint/2010/main" val="9149952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spect="1" noChangeArrowheads="1" noTextEdit="1"/>
          </p:cNvSpPr>
          <p:nvPr>
            <p:ph type="sldImg"/>
          </p:nvPr>
        </p:nvSpPr>
        <p:spPr>
          <a:ln/>
        </p:spPr>
      </p:sp>
      <p:sp>
        <p:nvSpPr>
          <p:cNvPr id="754691" name="Rectangle 3"/>
          <p:cNvSpPr>
            <a:spLocks noGrp="1" noChangeArrowheads="1"/>
          </p:cNvSpPr>
          <p:nvPr>
            <p:ph type="body" idx="1"/>
          </p:nvPr>
        </p:nvSpPr>
        <p:spPr/>
        <p:txBody>
          <a:bodyPr/>
          <a:lstStyle/>
          <a:p>
            <a:pPr defTabSz="924390">
              <a:defRPr/>
            </a:pPr>
            <a:r>
              <a:rPr lang="es-ES" dirty="0" smtClean="0"/>
              <a:t>Los volantes (discos/ruedas giratorias </a:t>
            </a:r>
            <a:r>
              <a:rPr lang="en-US" dirty="0" smtClean="0"/>
              <a:t>o</a:t>
            </a:r>
            <a:r>
              <a:rPr lang="en-US" baseline="0" dirty="0" smtClean="0"/>
              <a:t> </a:t>
            </a:r>
            <a:r>
              <a:rPr lang="en-US" dirty="0" smtClean="0"/>
              <a:t>flywheels)</a:t>
            </a:r>
            <a:r>
              <a:rPr lang="es-ES" dirty="0" smtClean="0"/>
              <a:t> deben</a:t>
            </a:r>
            <a:r>
              <a:rPr lang="es-ES" baseline="0" dirty="0" smtClean="0"/>
              <a:t> tener cubiertas protectoras</a:t>
            </a:r>
            <a:r>
              <a:rPr lang="es-ES" dirty="0" smtClean="0"/>
              <a:t>. Esas</a:t>
            </a:r>
            <a:r>
              <a:rPr lang="es-ES" baseline="0" dirty="0" smtClean="0"/>
              <a:t> cubiertas</a:t>
            </a:r>
            <a:r>
              <a:rPr lang="es-ES" dirty="0" smtClean="0"/>
              <a:t> protectoras deben ser lo suficientemente fuertes/resistentes para sostener/soportar el volante (disco/rueda</a:t>
            </a:r>
            <a:r>
              <a:rPr lang="es-ES" baseline="0" dirty="0" smtClean="0"/>
              <a:t> o Flywheel).</a:t>
            </a:r>
            <a:endParaRPr lang="es-ES" dirty="0" smtClean="0"/>
          </a:p>
          <a:p>
            <a:pPr defTabSz="924390">
              <a:defRPr/>
            </a:pPr>
            <a:endParaRPr lang="en-US" dirty="0" smtClean="0"/>
          </a:p>
          <a:p>
            <a:pPr defTabSz="924390">
              <a:defRPr/>
            </a:pPr>
            <a:endParaRPr lang="en-US" dirty="0" smtClean="0"/>
          </a:p>
          <a:p>
            <a:endParaRPr lang="en-US" dirty="0"/>
          </a:p>
        </p:txBody>
      </p:sp>
    </p:spTree>
    <p:extLst>
      <p:ext uri="{BB962C8B-B14F-4D97-AF65-F5344CB8AC3E}">
        <p14:creationId xmlns:p14="http://schemas.microsoft.com/office/powerpoint/2010/main" val="24706723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spect="1" noChangeArrowheads="1" noTextEdit="1"/>
          </p:cNvSpPr>
          <p:nvPr>
            <p:ph type="sldImg"/>
          </p:nvPr>
        </p:nvSpPr>
        <p:spPr>
          <a:ln/>
        </p:spPr>
      </p:sp>
      <p:sp>
        <p:nvSpPr>
          <p:cNvPr id="755715" name="Rectangle 3"/>
          <p:cNvSpPr>
            <a:spLocks noGrp="1" noChangeArrowheads="1"/>
          </p:cNvSpPr>
          <p:nvPr>
            <p:ph type="body" idx="1"/>
          </p:nvPr>
        </p:nvSpPr>
        <p:spPr/>
        <p:txBody>
          <a:bodyPr/>
          <a:lstStyle/>
          <a:p>
            <a:r>
              <a:rPr lang="es-ES" dirty="0" smtClean="0"/>
              <a:t>Los ejes giratorios deben estar protegidos; deben estar encerrados/tapados.</a:t>
            </a:r>
            <a:endParaRPr lang="en-US" dirty="0" smtClean="0"/>
          </a:p>
          <a:p>
            <a:endParaRPr lang="en-US" dirty="0" smtClean="0"/>
          </a:p>
          <a:p>
            <a:r>
              <a:rPr lang="es-ES" dirty="0" smtClean="0"/>
              <a:t>Los extremos salientes del eje deben estar protegidos o deben ser recortados para que no se extiendan más de la mitad del diámetro del eje.</a:t>
            </a:r>
            <a:endParaRPr lang="en-US" dirty="0" smtClean="0"/>
          </a:p>
          <a:p>
            <a:endParaRPr lang="en-US" dirty="0" smtClean="0"/>
          </a:p>
          <a:p>
            <a:endParaRPr lang="en-US" dirty="0"/>
          </a:p>
        </p:txBody>
      </p:sp>
    </p:spTree>
    <p:extLst>
      <p:ext uri="{BB962C8B-B14F-4D97-AF65-F5344CB8AC3E}">
        <p14:creationId xmlns:p14="http://schemas.microsoft.com/office/powerpoint/2010/main" val="23393610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Rot="1" noChangeAspect="1" noChangeArrowheads="1" noTextEdit="1"/>
          </p:cNvSpPr>
          <p:nvPr>
            <p:ph type="sldImg"/>
          </p:nvPr>
        </p:nvSpPr>
        <p:spPr>
          <a:ln/>
        </p:spPr>
      </p:sp>
      <p:sp>
        <p:nvSpPr>
          <p:cNvPr id="756739" name="Rectangle 3"/>
          <p:cNvSpPr>
            <a:spLocks noGrp="1" noChangeArrowheads="1"/>
          </p:cNvSpPr>
          <p:nvPr>
            <p:ph type="body" idx="1"/>
          </p:nvPr>
        </p:nvSpPr>
        <p:spPr/>
        <p:txBody>
          <a:bodyPr/>
          <a:lstStyle/>
          <a:p>
            <a:r>
              <a:rPr lang="en-US" dirty="0" smtClean="0"/>
              <a:t>Dos im</a:t>
            </a:r>
            <a:r>
              <a:rPr lang="x-none" dirty="0" smtClean="0"/>
              <a:t>ágenes</a:t>
            </a:r>
            <a:r>
              <a:rPr lang="en-US" dirty="0" smtClean="0"/>
              <a:t>:</a:t>
            </a:r>
          </a:p>
          <a:p>
            <a:r>
              <a:rPr lang="es-ES" dirty="0" smtClean="0"/>
              <a:t>La imagen muestra un acoplamiento giratorio con cabezas de pernos salientes. </a:t>
            </a:r>
            <a:endParaRPr lang="en-US" baseline="0" dirty="0" smtClean="0"/>
          </a:p>
          <a:p>
            <a:r>
              <a:rPr lang="es-ES" dirty="0" smtClean="0"/>
              <a:t>La imagen muestra un eje giratorio y poleas con una llave de proyección y un tornillo de ajuste.</a:t>
            </a:r>
            <a:endParaRPr lang="en-US" baseline="0" dirty="0" smtClean="0"/>
          </a:p>
          <a:p>
            <a:endParaRPr lang="en-US" baseline="0" dirty="0" smtClean="0"/>
          </a:p>
          <a:p>
            <a:r>
              <a:rPr lang="es-ES" baseline="0" dirty="0" smtClean="0"/>
              <a:t>Ambos necesitan ser protegidos generalmente con una cubierta protectora fija. </a:t>
            </a:r>
            <a:endParaRPr lang="en-US" baseline="0" dirty="0" smtClean="0"/>
          </a:p>
          <a:p>
            <a:endParaRPr lang="en-US" baseline="0" dirty="0" smtClean="0"/>
          </a:p>
          <a:p>
            <a:r>
              <a:rPr lang="en-US" baseline="0" dirty="0" smtClean="0"/>
              <a:t>Fuente: </a:t>
            </a:r>
            <a:r>
              <a:rPr lang="en-US" b="1" baseline="0" dirty="0" smtClean="0">
                <a:solidFill>
                  <a:srgbClr val="0066CC"/>
                </a:solidFill>
              </a:rPr>
              <a:t>https://www.osha.gov/SLTC/etools/machineguarding/motions_actions.html </a:t>
            </a:r>
            <a:r>
              <a:rPr lang="en-US" baseline="0" dirty="0" smtClean="0"/>
              <a:t>– OSHA Machine Guarding e-Tool Motions and Actions</a:t>
            </a:r>
            <a:endParaRPr lang="en-US" dirty="0"/>
          </a:p>
        </p:txBody>
      </p:sp>
    </p:spTree>
    <p:extLst>
      <p:ext uri="{BB962C8B-B14F-4D97-AF65-F5344CB8AC3E}">
        <p14:creationId xmlns:p14="http://schemas.microsoft.com/office/powerpoint/2010/main" val="41316082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Rot="1" noChangeAspect="1" noChangeArrowheads="1" noTextEdit="1"/>
          </p:cNvSpPr>
          <p:nvPr>
            <p:ph type="sldImg"/>
          </p:nvPr>
        </p:nvSpPr>
        <p:spPr>
          <a:ln/>
        </p:spPr>
      </p:sp>
      <p:sp>
        <p:nvSpPr>
          <p:cNvPr id="759811" name="Rectangle 3"/>
          <p:cNvSpPr>
            <a:spLocks noGrp="1" noChangeArrowheads="1"/>
          </p:cNvSpPr>
          <p:nvPr>
            <p:ph type="body" idx="1"/>
          </p:nvPr>
        </p:nvSpPr>
        <p:spPr/>
        <p:txBody>
          <a:bodyPr/>
          <a:lstStyle/>
          <a:p>
            <a:r>
              <a:rPr lang="es-ES" dirty="0" smtClean="0"/>
              <a:t>Las correas y poleas deben estar protegidas, generalmente con cubiertas protectoras fijas.</a:t>
            </a:r>
          </a:p>
          <a:p>
            <a:endParaRPr lang="es-ES" dirty="0" smtClean="0"/>
          </a:p>
          <a:p>
            <a:r>
              <a:rPr lang="es-ES" dirty="0" smtClean="0"/>
              <a:t>Realice inspecciones a los equipos para asegurarse de que no estén dañados. Si están dañados, ret</a:t>
            </a:r>
            <a:r>
              <a:rPr lang="x-none" dirty="0" smtClean="0"/>
              <a:t>í</a:t>
            </a:r>
            <a:r>
              <a:rPr lang="es-ES" dirty="0" smtClean="0"/>
              <a:t>relos del servicio y no los use.</a:t>
            </a:r>
          </a:p>
          <a:p>
            <a:endParaRPr lang="es-ES" dirty="0" smtClean="0"/>
          </a:p>
          <a:p>
            <a:r>
              <a:rPr lang="es-ES" dirty="0" smtClean="0"/>
              <a:t>La imagen muestra a un trabajador con su cabeza justamente al lado y debajo de la correa y la polea sin protección.</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0902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99" indent="-173299">
              <a:buFont typeface="Arial"/>
              <a:buChar char="•"/>
            </a:pPr>
            <a:r>
              <a:rPr lang="es-ES" dirty="0" smtClean="0"/>
              <a:t>Los trabajadores pueden participar durante una inspección de OSHA. Igualmente, pueden hablar en privado con el inspector de OSHA, sin temor a represalias de</a:t>
            </a:r>
            <a:r>
              <a:rPr lang="es-ES" baseline="0" dirty="0" smtClean="0"/>
              <a:t> su</a:t>
            </a:r>
            <a:r>
              <a:rPr lang="es-ES" dirty="0" smtClean="0"/>
              <a:t> empleador. Los trabajadores pueden ver las citaciones de OSHA y solicitar los</a:t>
            </a:r>
            <a:r>
              <a:rPr lang="es-ES" baseline="0" dirty="0" smtClean="0"/>
              <a:t> archivos</a:t>
            </a:r>
            <a:r>
              <a:rPr lang="es-ES" dirty="0" smtClean="0"/>
              <a:t> médicos, las pruebas que miden los niveles de riesgos y el registro (records) sobre lesiones</a:t>
            </a:r>
            <a:r>
              <a:rPr lang="en-US" dirty="0" smtClean="0"/>
              <a:t>/ enfermedades exigido por OSHA.</a:t>
            </a:r>
            <a:r>
              <a:rPr lang="es-ES" dirty="0" smtClean="0"/>
              <a:t> </a:t>
            </a:r>
          </a:p>
          <a:p>
            <a:endParaRPr lang="en-US" dirty="0" smtClean="0"/>
          </a:p>
          <a:p>
            <a:pPr marL="173299" indent="-173299">
              <a:buFont typeface="Arial"/>
              <a:buChar char="•"/>
            </a:pPr>
            <a:r>
              <a:rPr lang="es-ES" dirty="0" smtClean="0"/>
              <a:t>La Sección 11 (c) de la Ley de SSO prohíbe el despido o discriminación por parte de cualquier persona, contra cualquier empleado que</a:t>
            </a:r>
            <a:r>
              <a:rPr lang="es-ES" baseline="0" dirty="0" smtClean="0"/>
              <a:t> participe</a:t>
            </a:r>
            <a:r>
              <a:rPr lang="x-none" baseline="0" dirty="0" smtClean="0"/>
              <a:t> en </a:t>
            </a:r>
            <a:r>
              <a:rPr lang="es-ES" dirty="0" smtClean="0"/>
              <a:t>actividades relacionadas con OSHA, Y autoriza al Ministro</a:t>
            </a:r>
            <a:r>
              <a:rPr lang="en-US" dirty="0" smtClean="0"/>
              <a:t>/</a:t>
            </a:r>
            <a:r>
              <a:rPr lang="es-ES" dirty="0" smtClean="0"/>
              <a:t>Secretario a investigar y buscar toda compensación apropiada que</a:t>
            </a:r>
            <a:r>
              <a:rPr lang="es-ES" baseline="0" dirty="0" smtClean="0"/>
              <a:t> deberá pagar tal</a:t>
            </a:r>
            <a:r>
              <a:rPr lang="es-ES" dirty="0" smtClean="0"/>
              <a:t> persona. Los despidos por venganza o la negligencia/omisi</a:t>
            </a:r>
            <a:r>
              <a:rPr lang="x-none" dirty="0" smtClean="0"/>
              <a:t>ón</a:t>
            </a:r>
            <a:r>
              <a:rPr lang="es-ES" dirty="0" smtClean="0"/>
              <a:t> en referir a un trabajador porque éste participe en actividades protegidas por OSHA, serían motivos para que el Ministro</a:t>
            </a:r>
            <a:r>
              <a:rPr lang="en-US" dirty="0" smtClean="0"/>
              <a:t>/</a:t>
            </a:r>
            <a:r>
              <a:rPr lang="es-ES" dirty="0" smtClean="0"/>
              <a:t>Secretario busque las</a:t>
            </a:r>
            <a:r>
              <a:rPr lang="es-ES" baseline="0" dirty="0" smtClean="0"/>
              <a:t> compensaciones</a:t>
            </a:r>
            <a:r>
              <a:rPr lang="es-ES" dirty="0" smtClean="0"/>
              <a:t>, incluyendo medidas cautelares, en la corte del Distrito. </a:t>
            </a:r>
          </a:p>
          <a:p>
            <a:endParaRPr lang="en-US" dirty="0" smtClean="0"/>
          </a:p>
          <a:p>
            <a:pPr marL="173299" indent="-173299">
              <a:buFont typeface="Arial"/>
              <a:buChar char="•"/>
            </a:pPr>
            <a:endParaRPr lang="es-ES" dirty="0" smtClean="0"/>
          </a:p>
          <a:p>
            <a:pPr marL="173299" indent="-173299" defTabSz="924390">
              <a:buFont typeface="Arial"/>
              <a:buChar char="•"/>
              <a:defRPr/>
            </a:pPr>
            <a:r>
              <a:rPr lang="es-ES" dirty="0" smtClean="0"/>
              <a:t>Los empleadores no pueden tomar medidas contra sus empleados porque </a:t>
            </a:r>
            <a:r>
              <a:rPr lang="x-none" dirty="0" smtClean="0"/>
              <a:t>é</a:t>
            </a:r>
            <a:r>
              <a:rPr lang="es-ES" dirty="0" smtClean="0"/>
              <a:t>stos participen en actividades protegidas en el lugar de trabajo (es decir: presenten una queja, expresen</a:t>
            </a:r>
            <a:r>
              <a:rPr lang="es-ES" baseline="0" dirty="0" smtClean="0"/>
              <a:t> </a:t>
            </a:r>
            <a:r>
              <a:rPr lang="es-ES" dirty="0" smtClean="0"/>
              <a:t>a los supervisores </a:t>
            </a:r>
            <a:r>
              <a:rPr lang="es-ES" baseline="0" dirty="0" smtClean="0"/>
              <a:t>sus</a:t>
            </a:r>
            <a:r>
              <a:rPr lang="es-ES" dirty="0" smtClean="0"/>
              <a:t> inquietudes</a:t>
            </a:r>
            <a:r>
              <a:rPr lang="en-US" dirty="0" smtClean="0"/>
              <a:t>/preocupaciones</a:t>
            </a:r>
            <a:r>
              <a:rPr lang="en-US" baseline="0" dirty="0" smtClean="0"/>
              <a:t> </a:t>
            </a:r>
            <a:r>
              <a:rPr lang="es-ES" dirty="0" smtClean="0"/>
              <a:t>sobre los riesgos existentes en el lugar de trabajo, etc.). Los trabajadores también pueden informar a OSHA sobre otras</a:t>
            </a:r>
            <a:r>
              <a:rPr lang="es-ES" baseline="0" dirty="0" smtClean="0"/>
              <a:t> situaciones</a:t>
            </a:r>
            <a:r>
              <a:rPr lang="es-ES" dirty="0" smtClean="0"/>
              <a:t> denunciables sobre las que OSHA exige estricto cumplimiento,  y que actualmente (2014) son 22 estatutos (regulaciones) denunciables que cubren una variedad de lugares de trabajo. Para obtener más información, visite whistleblowers.gov. </a:t>
            </a:r>
            <a:endParaRPr lang="en-US" dirty="0"/>
          </a:p>
        </p:txBody>
      </p:sp>
      <p:sp>
        <p:nvSpPr>
          <p:cNvPr id="4" name="Slide Number Placeholder 3"/>
          <p:cNvSpPr>
            <a:spLocks noGrp="1"/>
          </p:cNvSpPr>
          <p:nvPr>
            <p:ph type="sldNum" sz="quarter" idx="10"/>
          </p:nvPr>
        </p:nvSpPr>
        <p:spPr>
          <a:xfrm>
            <a:off x="4021241" y="8914810"/>
            <a:ext cx="3077430" cy="469623"/>
          </a:xfrm>
          <a:prstGeom prst="rect">
            <a:avLst/>
          </a:prstGeom>
        </p:spPr>
        <p:txBody>
          <a:bodyPr lIns="92439" tIns="46219" rIns="92439" bIns="46219"/>
          <a:lstStyle/>
          <a:p>
            <a:fld id="{2D39B709-03F4-4356-B327-EF8DFAC63533}" type="slidenum">
              <a:rPr lang="en-US" smtClean="0"/>
              <a:t>5</a:t>
            </a:fld>
            <a:endParaRPr lang="en-US" dirty="0"/>
          </a:p>
        </p:txBody>
      </p:sp>
      <p:sp>
        <p:nvSpPr>
          <p:cNvPr id="6" name="Header Placeholder 5"/>
          <p:cNvSpPr>
            <a:spLocks noGrp="1"/>
          </p:cNvSpPr>
          <p:nvPr>
            <p:ph type="hdr" sz="quarter" idx="12"/>
          </p:nvPr>
        </p:nvSpPr>
        <p:spPr>
          <a:xfrm>
            <a:off x="2" y="1"/>
            <a:ext cx="3077430" cy="469623"/>
          </a:xfrm>
          <a:prstGeom prst="rect">
            <a:avLst/>
          </a:prstGeom>
        </p:spPr>
        <p:txBody>
          <a:bodyPr lIns="92439" tIns="46219" rIns="92439" bIns="46219"/>
          <a:lstStyle/>
          <a:p>
            <a:r>
              <a:rPr lang="en-US" dirty="0" smtClean="0"/>
              <a:t>Instructor’s Notes</a:t>
            </a:r>
            <a:endParaRPr lang="en-US" dirty="0"/>
          </a:p>
        </p:txBody>
      </p:sp>
    </p:spTree>
    <p:extLst>
      <p:ext uri="{BB962C8B-B14F-4D97-AF65-F5344CB8AC3E}">
        <p14:creationId xmlns:p14="http://schemas.microsoft.com/office/powerpoint/2010/main" val="561370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Los engranajes, las cadenas y los piñones deben estar </a:t>
            </a:r>
            <a:r>
              <a:rPr lang="es-ES" baseline="0" dirty="0" smtClean="0"/>
              <a:t>cubiertos/tapados.</a:t>
            </a:r>
            <a:endParaRPr lang="es-ES" dirty="0" smtClean="0"/>
          </a:p>
          <a:p>
            <a:endParaRPr lang="es-ES" dirty="0" smtClean="0"/>
          </a:p>
          <a:p>
            <a:r>
              <a:rPr lang="es-ES" dirty="0" smtClean="0"/>
              <a:t>La imagen</a:t>
            </a:r>
            <a:r>
              <a:rPr lang="es-ES" baseline="0" dirty="0" smtClean="0"/>
              <a:t> de la</a:t>
            </a:r>
            <a:r>
              <a:rPr lang="es-ES" dirty="0" smtClean="0"/>
              <a:t> izquierda muestra una cadena y un piñón girando hacia la derecha. La flecha apunta hacia donde la cadena se</a:t>
            </a:r>
            <a:r>
              <a:rPr lang="es-ES" baseline="0" dirty="0" smtClean="0"/>
              <a:t> desplaza estando instalada</a:t>
            </a:r>
            <a:r>
              <a:rPr lang="es-ES" dirty="0" smtClean="0"/>
              <a:t> a la rueda dentada creando un punto de convergencia (enganche/contacto) entre las dos piezas.</a:t>
            </a:r>
          </a:p>
          <a:p>
            <a:endParaRPr lang="es-ES" dirty="0" smtClean="0"/>
          </a:p>
          <a:p>
            <a:r>
              <a:rPr lang="es-ES" dirty="0" smtClean="0"/>
              <a:t>La imagen</a:t>
            </a:r>
            <a:r>
              <a:rPr lang="es-ES" baseline="0" dirty="0" smtClean="0"/>
              <a:t> de la</a:t>
            </a:r>
            <a:r>
              <a:rPr lang="es-ES" dirty="0" smtClean="0"/>
              <a:t> derecha muestra engranajes que giran hacia adelante y hacia atrás, creando dos puntos de contacto en cada lado, dependiendo de la dirección en que gire el engranaje superior.</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3759854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spect="1" noChangeArrowheads="1" noTextEdit="1"/>
          </p:cNvSpPr>
          <p:nvPr>
            <p:ph type="sldImg"/>
          </p:nvPr>
        </p:nvSpPr>
        <p:spPr>
          <a:ln/>
        </p:spPr>
      </p:sp>
      <p:sp>
        <p:nvSpPr>
          <p:cNvPr id="750595" name="Rectangle 3"/>
          <p:cNvSpPr>
            <a:spLocks noGrp="1" noChangeArrowheads="1"/>
          </p:cNvSpPr>
          <p:nvPr>
            <p:ph type="body" idx="1"/>
          </p:nvPr>
        </p:nvSpPr>
        <p:spPr/>
        <p:txBody>
          <a:bodyPr/>
          <a:lstStyle/>
          <a:p>
            <a:r>
              <a:rPr lang="en-US" dirty="0" smtClean="0"/>
              <a:t>Herramientas</a:t>
            </a:r>
            <a:r>
              <a:rPr lang="en-US" baseline="0" dirty="0" smtClean="0"/>
              <a:t> </a:t>
            </a:r>
            <a:r>
              <a:rPr lang="en-US" dirty="0" smtClean="0"/>
              <a:t> Port</a:t>
            </a:r>
            <a:r>
              <a:rPr lang="x-none" dirty="0" smtClean="0"/>
              <a:t>átiles</a:t>
            </a:r>
            <a:endParaRPr lang="en-US" dirty="0"/>
          </a:p>
        </p:txBody>
      </p:sp>
    </p:spTree>
    <p:extLst>
      <p:ext uri="{BB962C8B-B14F-4D97-AF65-F5344CB8AC3E}">
        <p14:creationId xmlns:p14="http://schemas.microsoft.com/office/powerpoint/2010/main" val="32895327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r>
              <a:rPr lang="es-ES" dirty="0" smtClean="0"/>
              <a:t>Es responsabilidad del empleador asegurarse de que las herramientas eléctricas portátiles estén en buenas y seguras condiciones, incluidas las herramientas personales que se permite a los empleados  traer para trabajar.</a:t>
            </a:r>
            <a:endParaRPr lang="en-US" dirty="0" smtClean="0"/>
          </a:p>
          <a:p>
            <a:endParaRPr lang="en-US" baseline="0" dirty="0" smtClean="0"/>
          </a:p>
          <a:p>
            <a:r>
              <a:rPr lang="es-ES" baseline="0" dirty="0" smtClean="0"/>
              <a:t>La presión del aire comprimido que se usa para limpiar tiene que reducirse a 30 libras por pulgada cuadrada calibradas</a:t>
            </a:r>
            <a:r>
              <a:rPr lang="en-US" baseline="0" dirty="0" smtClean="0"/>
              <a:t>/medidas</a:t>
            </a:r>
            <a:r>
              <a:rPr lang="es-ES" baseline="0" dirty="0" smtClean="0"/>
              <a:t>. Igualmente, cuando se utiliza aire comprimido para la limpieza, debe utilizarse protección contra astillas/part</a:t>
            </a:r>
            <a:r>
              <a:rPr lang="x-none" baseline="0" dirty="0" smtClean="0"/>
              <a:t>í</a:t>
            </a:r>
            <a:r>
              <a:rPr lang="es-ES" baseline="0" dirty="0" smtClean="0"/>
              <a:t>culas. Los empleados deben usar el equipo de protección personal adecuado, para protegerse del aire comprimido y los fragmentos que se dispersan por el aire.</a:t>
            </a:r>
          </a:p>
          <a:p>
            <a:endParaRPr lang="en-US" baseline="0" dirty="0" smtClean="0"/>
          </a:p>
          <a:p>
            <a:endParaRPr lang="en-US" dirty="0"/>
          </a:p>
        </p:txBody>
      </p:sp>
    </p:spTree>
    <p:extLst>
      <p:ext uri="{BB962C8B-B14F-4D97-AF65-F5344CB8AC3E}">
        <p14:creationId xmlns:p14="http://schemas.microsoft.com/office/powerpoint/2010/main" val="7378799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Rot="1" noChangeAspect="1" noChangeArrowheads="1" noTextEdit="1"/>
          </p:cNvSpPr>
          <p:nvPr>
            <p:ph type="sldImg"/>
          </p:nvPr>
        </p:nvSpPr>
        <p:spPr>
          <a:ln/>
        </p:spPr>
      </p:sp>
      <p:sp>
        <p:nvSpPr>
          <p:cNvPr id="768003" name="Rectangle 3"/>
          <p:cNvSpPr>
            <a:spLocks noGrp="1" noChangeArrowheads="1"/>
          </p:cNvSpPr>
          <p:nvPr>
            <p:ph type="body" idx="1"/>
          </p:nvPr>
        </p:nvSpPr>
        <p:spPr/>
        <p:txBody>
          <a:bodyPr/>
          <a:lstStyle/>
          <a:p>
            <a:r>
              <a:rPr lang="es-ES" dirty="0" smtClean="0"/>
              <a:t>Muestra la imagen de un martillo con un</a:t>
            </a:r>
            <a:r>
              <a:rPr lang="es-ES" baseline="0" dirty="0" smtClean="0"/>
              <a:t> el mango</a:t>
            </a:r>
            <a:r>
              <a:rPr lang="en-US" baseline="0" dirty="0" smtClean="0"/>
              <a:t>/asa</a:t>
            </a:r>
            <a:r>
              <a:rPr lang="es-ES" dirty="0" smtClean="0"/>
              <a:t> de madera fracturado. La cabeza del martillo y parte del mango también han sido pintadas de color azul. Preg</a:t>
            </a:r>
            <a:r>
              <a:rPr lang="x-none" dirty="0" smtClean="0"/>
              <a:t>ú</a:t>
            </a:r>
            <a:r>
              <a:rPr lang="es-ES" dirty="0" smtClean="0"/>
              <a:t>ntele a la clase, ¿cuál es el peligro con ese</a:t>
            </a:r>
            <a:r>
              <a:rPr lang="es-ES" baseline="0" dirty="0" smtClean="0"/>
              <a:t> martillo</a:t>
            </a:r>
            <a:r>
              <a:rPr lang="es-ES" dirty="0" smtClean="0"/>
              <a:t>?</a:t>
            </a:r>
          </a:p>
          <a:p>
            <a:endParaRPr lang="es-ES" dirty="0" smtClean="0"/>
          </a:p>
          <a:p>
            <a:r>
              <a:rPr lang="es-ES" dirty="0" smtClean="0"/>
              <a:t>El mango</a:t>
            </a:r>
            <a:r>
              <a:rPr lang="en-US" dirty="0" smtClean="0"/>
              <a:t>/asa del</a:t>
            </a:r>
            <a:r>
              <a:rPr lang="es-ES" baseline="0" dirty="0" smtClean="0"/>
              <a:t> </a:t>
            </a:r>
            <a:r>
              <a:rPr lang="es-ES" dirty="0" smtClean="0"/>
              <a:t>martillo podría terminar de partirse/romperse en plena actividad de uso, provocando que las partes que se desprendan golpeen a alguien o algo. No cubra/forre/envuelva los martillos con cinta adhesiva ni los pinte, porque el usuario no sabrá si están averiados/rajados/fracturados o si tienen otros problemas.</a:t>
            </a:r>
          </a:p>
          <a:p>
            <a:endParaRPr lang="es-ES" dirty="0" smtClean="0"/>
          </a:p>
          <a:p>
            <a:r>
              <a:rPr lang="es-ES" b="1" dirty="0" smtClean="0">
                <a:solidFill>
                  <a:srgbClr val="FF0000"/>
                </a:solidFill>
              </a:rPr>
              <a:t>Título sugerido para la diapositiva: </a:t>
            </a:r>
            <a:r>
              <a:rPr lang="es-ES" dirty="0" smtClean="0">
                <a:solidFill>
                  <a:srgbClr val="FF0000"/>
                </a:solidFill>
              </a:rPr>
              <a:t>Herramienta Portátil Insegura</a:t>
            </a:r>
            <a:endParaRPr lang="en-US" dirty="0" smtClean="0">
              <a:solidFill>
                <a:srgbClr val="FF0000"/>
              </a:solidFill>
            </a:endParaRPr>
          </a:p>
          <a:p>
            <a:endParaRPr lang="en-US" dirty="0" smtClean="0"/>
          </a:p>
        </p:txBody>
      </p:sp>
    </p:spTree>
    <p:extLst>
      <p:ext uri="{BB962C8B-B14F-4D97-AF65-F5344CB8AC3E}">
        <p14:creationId xmlns:p14="http://schemas.microsoft.com/office/powerpoint/2010/main" val="1646884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r>
              <a:rPr lang="es-ES" dirty="0" smtClean="0"/>
              <a:t>Las sierras circulares portátiles deben tener una cubierta</a:t>
            </a:r>
            <a:r>
              <a:rPr lang="es-ES" baseline="0" dirty="0" smtClean="0"/>
              <a:t> protectora</a:t>
            </a:r>
            <a:r>
              <a:rPr lang="es-ES" dirty="0" smtClean="0"/>
              <a:t> superior para la cuchilla/hoja,</a:t>
            </a:r>
            <a:r>
              <a:rPr lang="es-ES" baseline="0" dirty="0" smtClean="0"/>
              <a:t> </a:t>
            </a:r>
            <a:r>
              <a:rPr lang="es-ES" dirty="0" smtClean="0"/>
              <a:t> y una cubierta protectora inferior autoajustable para la cuchilla.</a:t>
            </a:r>
          </a:p>
          <a:p>
            <a:endParaRPr lang="es-ES" dirty="0" smtClean="0"/>
          </a:p>
          <a:p>
            <a:r>
              <a:rPr lang="es-ES" dirty="0" smtClean="0"/>
              <a:t>La diapositiva muestra la imagen de una sierra circular portátil.</a:t>
            </a:r>
          </a:p>
          <a:p>
            <a:endParaRPr lang="en-US" dirty="0" smtClean="0"/>
          </a:p>
          <a:p>
            <a:endParaRPr lang="en-US" dirty="0" smtClean="0"/>
          </a:p>
          <a:p>
            <a:r>
              <a:rPr lang="en-US" baseline="0" dirty="0" smtClean="0"/>
              <a:t>.</a:t>
            </a:r>
            <a:endParaRPr lang="en-US" dirty="0" smtClean="0"/>
          </a:p>
          <a:p>
            <a:endParaRPr lang="en-US" dirty="0"/>
          </a:p>
        </p:txBody>
      </p:sp>
    </p:spTree>
    <p:extLst>
      <p:ext uri="{BB962C8B-B14F-4D97-AF65-F5344CB8AC3E}">
        <p14:creationId xmlns:p14="http://schemas.microsoft.com/office/powerpoint/2010/main" val="21843497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dirty="0" smtClean="0"/>
              <a:t>Proteja</a:t>
            </a:r>
            <a:r>
              <a:rPr lang="en-US" dirty="0" smtClean="0"/>
              <a:t>/cubra</a:t>
            </a:r>
            <a:r>
              <a:rPr lang="es-ES" dirty="0" smtClean="0"/>
              <a:t> los puntos de contacto en movimiento –donde la cinta lijadora</a:t>
            </a:r>
            <a:r>
              <a:rPr lang="es-ES" baseline="0" dirty="0" smtClean="0"/>
              <a:t> y la polea convergen-- de</a:t>
            </a:r>
            <a:r>
              <a:rPr lang="es-ES" dirty="0" smtClean="0"/>
              <a:t> las lijadoras portátiles. </a:t>
            </a:r>
          </a:p>
          <a:p>
            <a:pPr lvl="0"/>
            <a:endParaRPr lang="es-ES" altLang="en-US" dirty="0" smtClean="0"/>
          </a:p>
          <a:p>
            <a:pPr lvl="0"/>
            <a:r>
              <a:rPr lang="en-US" altLang="en-US" dirty="0" smtClean="0"/>
              <a:t>Proteja/cubra la sección/porción/trayecto de la cinta lijadora que no es utilizada.</a:t>
            </a:r>
          </a:p>
          <a:p>
            <a:pPr defTabSz="924390">
              <a:defRPr/>
            </a:pPr>
            <a:endParaRPr lang="en-US" dirty="0" smtClean="0"/>
          </a:p>
          <a:p>
            <a:pPr defTabSz="924390">
              <a:defRPr/>
            </a:pPr>
            <a:endParaRPr lang="en-US" dirty="0" smtClean="0"/>
          </a:p>
          <a:p>
            <a:endParaRPr lang="en-US" dirty="0"/>
          </a:p>
        </p:txBody>
      </p:sp>
    </p:spTree>
    <p:extLst>
      <p:ext uri="{BB962C8B-B14F-4D97-AF65-F5344CB8AC3E}">
        <p14:creationId xmlns:p14="http://schemas.microsoft.com/office/powerpoint/2010/main" val="103134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4013200" y="8693622"/>
            <a:ext cx="3009900" cy="4616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9" tIns="46219" rIns="92439" bIns="46219"/>
          <a:lstStyle>
            <a:lvl1pPr>
              <a:defRPr>
                <a:solidFill>
                  <a:schemeClr val="tx1"/>
                </a:solidFill>
                <a:latin typeface="Arial" panose="020B0604020202020204" pitchFamily="34" charset="0"/>
              </a:defRPr>
            </a:lvl1pPr>
            <a:lvl2pPr marL="751066" indent="-288872">
              <a:defRPr>
                <a:solidFill>
                  <a:schemeClr val="tx1"/>
                </a:solidFill>
                <a:latin typeface="Arial" panose="020B0604020202020204" pitchFamily="34" charset="0"/>
              </a:defRPr>
            </a:lvl2pPr>
            <a:lvl3pPr marL="1155486" indent="-231097">
              <a:defRPr>
                <a:solidFill>
                  <a:schemeClr val="tx1"/>
                </a:solidFill>
                <a:latin typeface="Arial" panose="020B0604020202020204" pitchFamily="34" charset="0"/>
              </a:defRPr>
            </a:lvl3pPr>
            <a:lvl4pPr marL="1617681" indent="-231097">
              <a:defRPr>
                <a:solidFill>
                  <a:schemeClr val="tx1"/>
                </a:solidFill>
                <a:latin typeface="Arial" panose="020B0604020202020204" pitchFamily="34" charset="0"/>
              </a:defRPr>
            </a:lvl4pPr>
            <a:lvl5pPr marL="2079875" indent="-231097">
              <a:defRPr>
                <a:solidFill>
                  <a:schemeClr val="tx1"/>
                </a:solidFill>
                <a:latin typeface="Arial" panose="020B0604020202020204" pitchFamily="34" charset="0"/>
              </a:defRPr>
            </a:lvl5pPr>
            <a:lvl6pPr marL="2542070" indent="-231097" eaLnBrk="0" fontAlgn="base" hangingPunct="0">
              <a:spcBef>
                <a:spcPct val="0"/>
              </a:spcBef>
              <a:spcAft>
                <a:spcPct val="0"/>
              </a:spcAft>
              <a:defRPr>
                <a:solidFill>
                  <a:schemeClr val="tx1"/>
                </a:solidFill>
                <a:latin typeface="Arial" panose="020B0604020202020204" pitchFamily="34" charset="0"/>
              </a:defRPr>
            </a:lvl6pPr>
            <a:lvl7pPr marL="3004264" indent="-231097" eaLnBrk="0" fontAlgn="base" hangingPunct="0">
              <a:spcBef>
                <a:spcPct val="0"/>
              </a:spcBef>
              <a:spcAft>
                <a:spcPct val="0"/>
              </a:spcAft>
              <a:defRPr>
                <a:solidFill>
                  <a:schemeClr val="tx1"/>
                </a:solidFill>
                <a:latin typeface="Arial" panose="020B0604020202020204" pitchFamily="34" charset="0"/>
              </a:defRPr>
            </a:lvl7pPr>
            <a:lvl8pPr marL="3466459" indent="-231097" eaLnBrk="0" fontAlgn="base" hangingPunct="0">
              <a:spcBef>
                <a:spcPct val="0"/>
              </a:spcBef>
              <a:spcAft>
                <a:spcPct val="0"/>
              </a:spcAft>
              <a:defRPr>
                <a:solidFill>
                  <a:schemeClr val="tx1"/>
                </a:solidFill>
                <a:latin typeface="Arial" panose="020B0604020202020204" pitchFamily="34" charset="0"/>
              </a:defRPr>
            </a:lvl8pPr>
            <a:lvl9pPr marL="3928654" indent="-231097" eaLnBrk="0" fontAlgn="base" hangingPunct="0">
              <a:spcBef>
                <a:spcPct val="0"/>
              </a:spcBef>
              <a:spcAft>
                <a:spcPct val="0"/>
              </a:spcAft>
              <a:defRPr>
                <a:solidFill>
                  <a:schemeClr val="tx1"/>
                </a:solidFill>
                <a:latin typeface="Arial" panose="020B0604020202020204" pitchFamily="34" charset="0"/>
              </a:defRPr>
            </a:lvl9pPr>
          </a:lstStyle>
          <a:p>
            <a:fld id="{085A3017-C7DB-423F-A39C-7E482DA90F66}" type="slidenum">
              <a:rPr lang="en-US" altLang="en-US" smtClean="0">
                <a:latin typeface="Times New Roman" panose="02020603050405020304" pitchFamily="18" charset="0"/>
              </a:rPr>
              <a:pPr/>
              <a:t>56</a:t>
            </a:fld>
            <a:endParaRPr lang="en-US" altLang="en-US" dirty="0" smtClean="0">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dirty="0" smtClean="0"/>
              <a:t>LOTO es</a:t>
            </a:r>
            <a:r>
              <a:rPr lang="es-ES" altLang="en-US" baseline="0" dirty="0" smtClean="0"/>
              <a:t> aplicable</a:t>
            </a:r>
            <a:r>
              <a:rPr lang="es-ES" altLang="en-US" dirty="0" smtClean="0"/>
              <a:t> durante las actividades de mantenimiento y servicio, cuando un empleado retira una</a:t>
            </a:r>
            <a:r>
              <a:rPr lang="es-ES" altLang="en-US" baseline="0" dirty="0" smtClean="0"/>
              <a:t> cubierta protectora</a:t>
            </a:r>
            <a:r>
              <a:rPr lang="es-ES" altLang="en-US" dirty="0" smtClean="0"/>
              <a:t> y coloca cualquier parte de su cuerpo en un área peligrosa. Converse</a:t>
            </a:r>
            <a:r>
              <a:rPr lang="es-ES" altLang="en-US" baseline="0" dirty="0" smtClean="0"/>
              <a:t> sobre</a:t>
            </a:r>
            <a:r>
              <a:rPr lang="es-ES" altLang="en-US" dirty="0" smtClean="0"/>
              <a:t> la diferencia entre las cubiertas protectoras de la máquina (necesarias durante las normales operaciones de producción), el bloqueo / etiquetado (necesario para el servicio y mantenimiento) y los</a:t>
            </a:r>
            <a:r>
              <a:rPr lang="es-ES" altLang="en-US" baseline="0" dirty="0" smtClean="0"/>
              <a:t> procedimientos</a:t>
            </a:r>
            <a:r>
              <a:rPr lang="es-ES" altLang="en-US" dirty="0" smtClean="0"/>
              <a:t> de seguridad eléctrica (necesarias para trabajar en equipos eléctricos de 50V o más, entre otras situaciones).</a:t>
            </a:r>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4789900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xfrm>
            <a:off x="4013200" y="8693622"/>
            <a:ext cx="3009900" cy="4616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9" tIns="46219" rIns="92439" bIns="46219"/>
          <a:lstStyle>
            <a:lvl1pPr>
              <a:defRPr>
                <a:solidFill>
                  <a:schemeClr val="tx1"/>
                </a:solidFill>
                <a:latin typeface="Arial" panose="020B0604020202020204" pitchFamily="34" charset="0"/>
              </a:defRPr>
            </a:lvl1pPr>
            <a:lvl2pPr marL="751066" indent="-288872">
              <a:defRPr>
                <a:solidFill>
                  <a:schemeClr val="tx1"/>
                </a:solidFill>
                <a:latin typeface="Arial" panose="020B0604020202020204" pitchFamily="34" charset="0"/>
              </a:defRPr>
            </a:lvl2pPr>
            <a:lvl3pPr marL="1155486" indent="-231097">
              <a:defRPr>
                <a:solidFill>
                  <a:schemeClr val="tx1"/>
                </a:solidFill>
                <a:latin typeface="Arial" panose="020B0604020202020204" pitchFamily="34" charset="0"/>
              </a:defRPr>
            </a:lvl3pPr>
            <a:lvl4pPr marL="1617681" indent="-231097">
              <a:defRPr>
                <a:solidFill>
                  <a:schemeClr val="tx1"/>
                </a:solidFill>
                <a:latin typeface="Arial" panose="020B0604020202020204" pitchFamily="34" charset="0"/>
              </a:defRPr>
            </a:lvl4pPr>
            <a:lvl5pPr marL="2079875" indent="-231097">
              <a:defRPr>
                <a:solidFill>
                  <a:schemeClr val="tx1"/>
                </a:solidFill>
                <a:latin typeface="Arial" panose="020B0604020202020204" pitchFamily="34" charset="0"/>
              </a:defRPr>
            </a:lvl5pPr>
            <a:lvl6pPr marL="2542070" indent="-231097" eaLnBrk="0" fontAlgn="base" hangingPunct="0">
              <a:spcBef>
                <a:spcPct val="0"/>
              </a:spcBef>
              <a:spcAft>
                <a:spcPct val="0"/>
              </a:spcAft>
              <a:defRPr>
                <a:solidFill>
                  <a:schemeClr val="tx1"/>
                </a:solidFill>
                <a:latin typeface="Arial" panose="020B0604020202020204" pitchFamily="34" charset="0"/>
              </a:defRPr>
            </a:lvl6pPr>
            <a:lvl7pPr marL="3004264" indent="-231097" eaLnBrk="0" fontAlgn="base" hangingPunct="0">
              <a:spcBef>
                <a:spcPct val="0"/>
              </a:spcBef>
              <a:spcAft>
                <a:spcPct val="0"/>
              </a:spcAft>
              <a:defRPr>
                <a:solidFill>
                  <a:schemeClr val="tx1"/>
                </a:solidFill>
                <a:latin typeface="Arial" panose="020B0604020202020204" pitchFamily="34" charset="0"/>
              </a:defRPr>
            </a:lvl7pPr>
            <a:lvl8pPr marL="3466459" indent="-231097" eaLnBrk="0" fontAlgn="base" hangingPunct="0">
              <a:spcBef>
                <a:spcPct val="0"/>
              </a:spcBef>
              <a:spcAft>
                <a:spcPct val="0"/>
              </a:spcAft>
              <a:defRPr>
                <a:solidFill>
                  <a:schemeClr val="tx1"/>
                </a:solidFill>
                <a:latin typeface="Arial" panose="020B0604020202020204" pitchFamily="34" charset="0"/>
              </a:defRPr>
            </a:lvl8pPr>
            <a:lvl9pPr marL="3928654" indent="-231097" eaLnBrk="0" fontAlgn="base" hangingPunct="0">
              <a:spcBef>
                <a:spcPct val="0"/>
              </a:spcBef>
              <a:spcAft>
                <a:spcPct val="0"/>
              </a:spcAft>
              <a:defRPr>
                <a:solidFill>
                  <a:schemeClr val="tx1"/>
                </a:solidFill>
                <a:latin typeface="Arial" panose="020B0604020202020204" pitchFamily="34" charset="0"/>
              </a:defRPr>
            </a:lvl9pPr>
          </a:lstStyle>
          <a:p>
            <a:fld id="{DB5F7D8C-78F1-4006-9DEC-9A3FAF7425BA}" type="slidenum">
              <a:rPr lang="en-US" altLang="en-US" smtClean="0">
                <a:latin typeface="Times New Roman" panose="02020603050405020304" pitchFamily="18" charset="0"/>
              </a:rPr>
              <a:pPr/>
              <a:t>57</a:t>
            </a:fld>
            <a:endParaRPr lang="en-US" altLang="en-US" dirty="0" smtClean="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smtClean="0"/>
              <a:t>La norma se aplica para</a:t>
            </a:r>
            <a:r>
              <a:rPr lang="es-ES" altLang="en-US" baseline="0" dirty="0" smtClean="0"/>
              <a:t> el</a:t>
            </a:r>
            <a:r>
              <a:rPr lang="es-ES" altLang="en-US" dirty="0" smtClean="0"/>
              <a:t> control de energía peligrosa cuando los empleados están involucrados en actividades de servicio o mantenimiento, como la construcción, instalación, configuración, ajuste, inspección, modificación y mantenimiento o revis</a:t>
            </a:r>
            <a:r>
              <a:rPr lang="x-none" altLang="en-US" dirty="0" smtClean="0"/>
              <a:t>ión</a:t>
            </a:r>
            <a:r>
              <a:rPr lang="es-ES" altLang="en-US" dirty="0" smtClean="0"/>
              <a:t> de máquinas o equipos. Estas actividades incluyen la lubricación, limpieza o destrancamiento de máquinas, y hacer ajustes o cambios de herramientas, donde los empleados pueden estar expuestos a energía peligrosa. La configuración generalmente ocurre antes de iniciar la producción</a:t>
            </a:r>
            <a:r>
              <a:rPr lang="en-US" altLang="en-US" dirty="0" smtClean="0"/>
              <a:t>/manufactura</a:t>
            </a:r>
            <a:r>
              <a:rPr lang="en-US" altLang="en-US" baseline="0" dirty="0" smtClean="0"/>
              <a:t> de productos</a:t>
            </a:r>
            <a:r>
              <a:rPr lang="es-ES" altLang="en-US" dirty="0" smtClean="0"/>
              <a:t> en una máquina.</a:t>
            </a:r>
          </a:p>
          <a:p>
            <a:endParaRPr lang="es-ES" altLang="en-US" dirty="0" smtClean="0"/>
          </a:p>
          <a:p>
            <a:r>
              <a:rPr lang="es-ES" altLang="en-US" dirty="0" smtClean="0"/>
              <a:t>La</a:t>
            </a:r>
            <a:r>
              <a:rPr lang="es-ES" altLang="en-US" baseline="0" dirty="0" smtClean="0"/>
              <a:t> fotografía</a:t>
            </a:r>
            <a:r>
              <a:rPr lang="es-ES" altLang="en-US" dirty="0" smtClean="0"/>
              <a:t> revela un dispositivo mecánico: una válvula.</a:t>
            </a:r>
            <a:endParaRPr lang="en-US" altLang="en-US" dirty="0" smtClean="0"/>
          </a:p>
          <a:p>
            <a:endParaRPr lang="en-US" altLang="en-US" dirty="0" smtClean="0"/>
          </a:p>
        </p:txBody>
      </p:sp>
    </p:spTree>
    <p:extLst>
      <p:ext uri="{BB962C8B-B14F-4D97-AF65-F5344CB8AC3E}">
        <p14:creationId xmlns:p14="http://schemas.microsoft.com/office/powerpoint/2010/main" val="37709880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4013200" y="8693622"/>
            <a:ext cx="3009900" cy="4616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9" tIns="46219" rIns="92439" bIns="46219"/>
          <a:lstStyle>
            <a:lvl1pPr>
              <a:defRPr>
                <a:solidFill>
                  <a:schemeClr val="tx1"/>
                </a:solidFill>
                <a:latin typeface="Arial" panose="020B0604020202020204" pitchFamily="34" charset="0"/>
              </a:defRPr>
            </a:lvl1pPr>
            <a:lvl2pPr marL="751066" indent="-288872">
              <a:defRPr>
                <a:solidFill>
                  <a:schemeClr val="tx1"/>
                </a:solidFill>
                <a:latin typeface="Arial" panose="020B0604020202020204" pitchFamily="34" charset="0"/>
              </a:defRPr>
            </a:lvl2pPr>
            <a:lvl3pPr marL="1155486" indent="-231097">
              <a:defRPr>
                <a:solidFill>
                  <a:schemeClr val="tx1"/>
                </a:solidFill>
                <a:latin typeface="Arial" panose="020B0604020202020204" pitchFamily="34" charset="0"/>
              </a:defRPr>
            </a:lvl3pPr>
            <a:lvl4pPr marL="1617681" indent="-231097">
              <a:defRPr>
                <a:solidFill>
                  <a:schemeClr val="tx1"/>
                </a:solidFill>
                <a:latin typeface="Arial" panose="020B0604020202020204" pitchFamily="34" charset="0"/>
              </a:defRPr>
            </a:lvl4pPr>
            <a:lvl5pPr marL="2079875" indent="-231097">
              <a:defRPr>
                <a:solidFill>
                  <a:schemeClr val="tx1"/>
                </a:solidFill>
                <a:latin typeface="Arial" panose="020B0604020202020204" pitchFamily="34" charset="0"/>
              </a:defRPr>
            </a:lvl5pPr>
            <a:lvl6pPr marL="2542070" indent="-231097" eaLnBrk="0" fontAlgn="base" hangingPunct="0">
              <a:spcBef>
                <a:spcPct val="0"/>
              </a:spcBef>
              <a:spcAft>
                <a:spcPct val="0"/>
              </a:spcAft>
              <a:defRPr>
                <a:solidFill>
                  <a:schemeClr val="tx1"/>
                </a:solidFill>
                <a:latin typeface="Arial" panose="020B0604020202020204" pitchFamily="34" charset="0"/>
              </a:defRPr>
            </a:lvl6pPr>
            <a:lvl7pPr marL="3004264" indent="-231097" eaLnBrk="0" fontAlgn="base" hangingPunct="0">
              <a:spcBef>
                <a:spcPct val="0"/>
              </a:spcBef>
              <a:spcAft>
                <a:spcPct val="0"/>
              </a:spcAft>
              <a:defRPr>
                <a:solidFill>
                  <a:schemeClr val="tx1"/>
                </a:solidFill>
                <a:latin typeface="Arial" panose="020B0604020202020204" pitchFamily="34" charset="0"/>
              </a:defRPr>
            </a:lvl7pPr>
            <a:lvl8pPr marL="3466459" indent="-231097" eaLnBrk="0" fontAlgn="base" hangingPunct="0">
              <a:spcBef>
                <a:spcPct val="0"/>
              </a:spcBef>
              <a:spcAft>
                <a:spcPct val="0"/>
              </a:spcAft>
              <a:defRPr>
                <a:solidFill>
                  <a:schemeClr val="tx1"/>
                </a:solidFill>
                <a:latin typeface="Arial" panose="020B0604020202020204" pitchFamily="34" charset="0"/>
              </a:defRPr>
            </a:lvl8pPr>
            <a:lvl9pPr marL="3928654" indent="-231097" eaLnBrk="0" fontAlgn="base" hangingPunct="0">
              <a:spcBef>
                <a:spcPct val="0"/>
              </a:spcBef>
              <a:spcAft>
                <a:spcPct val="0"/>
              </a:spcAft>
              <a:defRPr>
                <a:solidFill>
                  <a:schemeClr val="tx1"/>
                </a:solidFill>
                <a:latin typeface="Arial" panose="020B0604020202020204" pitchFamily="34" charset="0"/>
              </a:defRPr>
            </a:lvl9pPr>
          </a:lstStyle>
          <a:p>
            <a:fld id="{2238721E-9EC2-49DC-A1CC-02A96C127053}" type="slidenum">
              <a:rPr lang="en-US" altLang="en-US" smtClean="0">
                <a:latin typeface="Times New Roman" panose="02020603050405020304" pitchFamily="18" charset="0"/>
              </a:rPr>
              <a:pPr/>
              <a:t>58</a:t>
            </a:fld>
            <a:endParaRPr lang="en-US" altLang="en-US" dirty="0" smtClean="0">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dirty="0" smtClean="0"/>
              <a:t>Las máquinas funcionan con todo los tipos de energía, algunas máquinas pueden tener más de una fuente de energía. Existen fuentes primarias (eléctricas, hidráulicas y neumáticas) y fuentes secundarias (térmicas, químicas y la energía de la fuerza de gravedad).</a:t>
            </a:r>
          </a:p>
          <a:p>
            <a:pPr eaLnBrk="1" hangingPunct="1"/>
            <a:endParaRPr lang="es-ES" altLang="en-US" dirty="0" smtClean="0"/>
          </a:p>
          <a:p>
            <a:pPr eaLnBrk="1" hangingPunct="1"/>
            <a:r>
              <a:rPr lang="es-ES" altLang="en-US" dirty="0" smtClean="0"/>
              <a:t>El grupo de imágenes ilustra los diversos tipos de fuentes de energía, como mecánicas (engranajes), eléctricas (receptáculo, batería y átomo) y térmica (fuego).</a:t>
            </a:r>
          </a:p>
          <a:p>
            <a:pPr eaLnBrk="1" hangingPunct="1"/>
            <a:endParaRPr lang="en-US" altLang="en-US" dirty="0" smtClean="0"/>
          </a:p>
        </p:txBody>
      </p:sp>
    </p:spTree>
    <p:extLst>
      <p:ext uri="{BB962C8B-B14F-4D97-AF65-F5344CB8AC3E}">
        <p14:creationId xmlns:p14="http://schemas.microsoft.com/office/powerpoint/2010/main" val="16507478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4013200" y="8693622"/>
            <a:ext cx="3009900" cy="4616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9" tIns="46219" rIns="92439" bIns="46219"/>
          <a:lstStyle>
            <a:lvl1pPr>
              <a:defRPr>
                <a:solidFill>
                  <a:schemeClr val="tx1"/>
                </a:solidFill>
                <a:latin typeface="Arial" panose="020B0604020202020204" pitchFamily="34" charset="0"/>
              </a:defRPr>
            </a:lvl1pPr>
            <a:lvl2pPr marL="751066" indent="-288872">
              <a:defRPr>
                <a:solidFill>
                  <a:schemeClr val="tx1"/>
                </a:solidFill>
                <a:latin typeface="Arial" panose="020B0604020202020204" pitchFamily="34" charset="0"/>
              </a:defRPr>
            </a:lvl2pPr>
            <a:lvl3pPr marL="1155486" indent="-231097">
              <a:defRPr>
                <a:solidFill>
                  <a:schemeClr val="tx1"/>
                </a:solidFill>
                <a:latin typeface="Arial" panose="020B0604020202020204" pitchFamily="34" charset="0"/>
              </a:defRPr>
            </a:lvl3pPr>
            <a:lvl4pPr marL="1617681" indent="-231097">
              <a:defRPr>
                <a:solidFill>
                  <a:schemeClr val="tx1"/>
                </a:solidFill>
                <a:latin typeface="Arial" panose="020B0604020202020204" pitchFamily="34" charset="0"/>
              </a:defRPr>
            </a:lvl4pPr>
            <a:lvl5pPr marL="2079875" indent="-231097">
              <a:defRPr>
                <a:solidFill>
                  <a:schemeClr val="tx1"/>
                </a:solidFill>
                <a:latin typeface="Arial" panose="020B0604020202020204" pitchFamily="34" charset="0"/>
              </a:defRPr>
            </a:lvl5pPr>
            <a:lvl6pPr marL="2542070" indent="-231097" eaLnBrk="0" fontAlgn="base" hangingPunct="0">
              <a:spcBef>
                <a:spcPct val="0"/>
              </a:spcBef>
              <a:spcAft>
                <a:spcPct val="0"/>
              </a:spcAft>
              <a:defRPr>
                <a:solidFill>
                  <a:schemeClr val="tx1"/>
                </a:solidFill>
                <a:latin typeface="Arial" panose="020B0604020202020204" pitchFamily="34" charset="0"/>
              </a:defRPr>
            </a:lvl6pPr>
            <a:lvl7pPr marL="3004264" indent="-231097" eaLnBrk="0" fontAlgn="base" hangingPunct="0">
              <a:spcBef>
                <a:spcPct val="0"/>
              </a:spcBef>
              <a:spcAft>
                <a:spcPct val="0"/>
              </a:spcAft>
              <a:defRPr>
                <a:solidFill>
                  <a:schemeClr val="tx1"/>
                </a:solidFill>
                <a:latin typeface="Arial" panose="020B0604020202020204" pitchFamily="34" charset="0"/>
              </a:defRPr>
            </a:lvl7pPr>
            <a:lvl8pPr marL="3466459" indent="-231097" eaLnBrk="0" fontAlgn="base" hangingPunct="0">
              <a:spcBef>
                <a:spcPct val="0"/>
              </a:spcBef>
              <a:spcAft>
                <a:spcPct val="0"/>
              </a:spcAft>
              <a:defRPr>
                <a:solidFill>
                  <a:schemeClr val="tx1"/>
                </a:solidFill>
                <a:latin typeface="Arial" panose="020B0604020202020204" pitchFamily="34" charset="0"/>
              </a:defRPr>
            </a:lvl8pPr>
            <a:lvl9pPr marL="3928654" indent="-231097" eaLnBrk="0" fontAlgn="base" hangingPunct="0">
              <a:spcBef>
                <a:spcPct val="0"/>
              </a:spcBef>
              <a:spcAft>
                <a:spcPct val="0"/>
              </a:spcAft>
              <a:defRPr>
                <a:solidFill>
                  <a:schemeClr val="tx1"/>
                </a:solidFill>
                <a:latin typeface="Arial" panose="020B0604020202020204" pitchFamily="34" charset="0"/>
              </a:defRPr>
            </a:lvl9pPr>
          </a:lstStyle>
          <a:p>
            <a:fld id="{52358E3D-2B92-4FB5-8AD8-22F815AC10FE}" type="slidenum">
              <a:rPr lang="en-US" altLang="en-US" smtClean="0">
                <a:latin typeface="Times New Roman" panose="02020603050405020304" pitchFamily="18" charset="0"/>
              </a:rPr>
              <a:pPr/>
              <a:t>59</a:t>
            </a:fld>
            <a:endParaRPr lang="en-US" altLang="en-US" dirty="0" smtClean="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dirty="0" smtClean="0"/>
              <a:t>Hay tres componentes vitales en un programa de bloqueo</a:t>
            </a:r>
            <a:r>
              <a:rPr lang="en-US" altLang="en-US" dirty="0" smtClean="0"/>
              <a:t>/etiquetado</a:t>
            </a:r>
            <a:r>
              <a:rPr lang="es-ES" altLang="en-US" dirty="0" smtClean="0"/>
              <a:t> (Programa para</a:t>
            </a:r>
            <a:r>
              <a:rPr lang="es-ES" altLang="en-US" baseline="0" dirty="0" smtClean="0"/>
              <a:t> </a:t>
            </a:r>
            <a:r>
              <a:rPr lang="es-ES" altLang="en-US" dirty="0" smtClean="0"/>
              <a:t>el Control de Energía Peligrosa). Un programa escrito detalla el alcance, las actividades y la responsabilidad para controlar la energía. El</a:t>
            </a:r>
            <a:r>
              <a:rPr lang="es-ES" altLang="en-US" baseline="0" dirty="0" smtClean="0"/>
              <a:t> adiestramiento</a:t>
            </a:r>
            <a:r>
              <a:rPr lang="es-ES" altLang="en-US" dirty="0" smtClean="0"/>
              <a:t> incluye muchas más personas que las involucradas en labores de mantenimiento. Otros en la planta necesitan, por</a:t>
            </a:r>
            <a:r>
              <a:rPr lang="es-ES" altLang="en-US" baseline="0" dirty="0" smtClean="0"/>
              <a:t> lo</a:t>
            </a:r>
            <a:r>
              <a:rPr lang="es-ES" altLang="en-US" dirty="0" smtClean="0"/>
              <a:t> menos, entrenamiento de concientizaci</a:t>
            </a:r>
            <a:r>
              <a:rPr lang="x-none" altLang="en-US" dirty="0" smtClean="0"/>
              <a:t>ón</a:t>
            </a:r>
            <a:r>
              <a:rPr lang="es-ES" altLang="en-US" dirty="0" smtClean="0"/>
              <a:t>. Las revisiones periódicas son necesarias para determinar si hay un problema con el procedimiento y la ejecución del mismo.</a:t>
            </a:r>
          </a:p>
          <a:p>
            <a:pPr eaLnBrk="1" hangingPunct="1"/>
            <a:endParaRPr lang="es-ES" altLang="en-US" dirty="0" smtClean="0"/>
          </a:p>
          <a:p>
            <a:pPr eaLnBrk="1" hangingPunct="1"/>
            <a:r>
              <a:rPr lang="es-ES" altLang="en-US" dirty="0" smtClean="0"/>
              <a:t>La</a:t>
            </a:r>
            <a:r>
              <a:rPr lang="es-ES" altLang="en-US" baseline="0" dirty="0" smtClean="0"/>
              <a:t> imagen</a:t>
            </a:r>
            <a:r>
              <a:rPr lang="es-ES" altLang="en-US" dirty="0" smtClean="0"/>
              <a:t>: Ilustra un bolígrafo</a:t>
            </a:r>
            <a:r>
              <a:rPr lang="es-ES" altLang="en-US" baseline="0" dirty="0" smtClean="0"/>
              <a:t> </a:t>
            </a:r>
            <a:r>
              <a:rPr lang="es-ES" altLang="en-US" dirty="0" smtClean="0"/>
              <a:t>en la mano para escribir los procedimientos para LOTO.</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22104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Gráfico</a:t>
            </a:r>
            <a:r>
              <a:rPr lang="en-US" altLang="en-US" dirty="0" smtClean="0"/>
              <a:t>:</a:t>
            </a:r>
            <a:r>
              <a:rPr lang="es-ES" altLang="en-US" dirty="0" smtClean="0"/>
              <a:t> imágenes prediseñadas de piñones / engranajes </a:t>
            </a:r>
            <a:endParaRPr lang="en-US" altLang="en-US" dirty="0" smtClean="0"/>
          </a:p>
          <a:p>
            <a:endParaRPr lang="en-US" altLang="en-US" dirty="0" smtClean="0"/>
          </a:p>
          <a:p>
            <a:r>
              <a:rPr lang="es-ES" altLang="en-US" dirty="0" smtClean="0"/>
              <a:t>Pregúntele a los</a:t>
            </a:r>
            <a:r>
              <a:rPr lang="es-ES" altLang="en-US" baseline="0" dirty="0" smtClean="0"/>
              <a:t> alumnos del curso</a:t>
            </a:r>
            <a:r>
              <a:rPr lang="es-ES" altLang="en-US" dirty="0" smtClean="0"/>
              <a:t> por qué creen que las partes móviles de algunas máquinas no</a:t>
            </a:r>
            <a:r>
              <a:rPr lang="es-ES" altLang="en-US" baseline="0" dirty="0" smtClean="0"/>
              <a:t> son</a:t>
            </a:r>
            <a:r>
              <a:rPr lang="es-ES" altLang="en-US" dirty="0" smtClean="0"/>
              <a:t> protegidas o cubiertas.  A continuación algunas respuestas que podrías recibir:</a:t>
            </a:r>
          </a:p>
          <a:p>
            <a:endParaRPr lang="en-US" altLang="en-US" baseline="0" dirty="0" smtClean="0"/>
          </a:p>
          <a:p>
            <a:r>
              <a:rPr lang="es-ES" altLang="en-US" dirty="0">
                <a:latin typeface="Arial" panose="020B0604020202020204" pitchFamily="34" charset="0"/>
                <a:cs typeface="Arial" panose="020B0604020202020204" pitchFamily="34" charset="0"/>
              </a:rPr>
              <a:t>Nadie metería allí su brazo, mano, dedo, cabeza, etc.</a:t>
            </a:r>
            <a:endParaRPr lang="en-US" altLang="en-US" dirty="0">
              <a:latin typeface="Arial" panose="020B0604020202020204" pitchFamily="34" charset="0"/>
              <a:cs typeface="Arial" panose="020B0604020202020204" pitchFamily="34" charset="0"/>
            </a:endParaRPr>
          </a:p>
          <a:p>
            <a:r>
              <a:rPr lang="es-ES" altLang="en-US" dirty="0">
                <a:latin typeface="Arial" panose="020B0604020202020204" pitchFamily="34" charset="0"/>
                <a:cs typeface="Arial" panose="020B0604020202020204" pitchFamily="34" charset="0"/>
              </a:rPr>
              <a:t>Se supone que nadie debe estar allá atrás, ahí adentro, ni alrededor de la máquina mientras está funcionando</a:t>
            </a:r>
            <a:r>
              <a:rPr lang="en-US" altLang="en-US" dirty="0">
                <a:latin typeface="Arial" panose="020B0604020202020204" pitchFamily="34" charset="0"/>
                <a:cs typeface="Arial" panose="020B0604020202020204" pitchFamily="34" charset="0"/>
              </a:rPr>
              <a:t>.</a:t>
            </a:r>
          </a:p>
          <a:p>
            <a:r>
              <a:rPr lang="es-ES" altLang="en-US" dirty="0">
                <a:latin typeface="Arial" panose="020B0604020202020204" pitchFamily="34" charset="0"/>
                <a:cs typeface="Arial" panose="020B0604020202020204" pitchFamily="34" charset="0"/>
              </a:rPr>
              <a:t>La máquina vino de esa manera; nunca tuvo instalada ninguna cubierta</a:t>
            </a:r>
            <a:r>
              <a:rPr lang="en-US" altLang="en-US" dirty="0">
                <a:latin typeface="Arial" panose="020B0604020202020204" pitchFamily="34" charset="0"/>
                <a:cs typeface="Arial" panose="020B0604020202020204" pitchFamily="34" charset="0"/>
              </a:rPr>
              <a:t>/tapa</a:t>
            </a:r>
            <a:r>
              <a:rPr lang="es-ES" altLang="en-US" dirty="0">
                <a:latin typeface="Arial" panose="020B0604020202020204" pitchFamily="34" charset="0"/>
                <a:cs typeface="Arial" panose="020B0604020202020204" pitchFamily="34" charset="0"/>
              </a:rPr>
              <a:t> protectora.</a:t>
            </a:r>
            <a:endParaRPr lang="en-US" altLang="en-US" dirty="0">
              <a:latin typeface="Arial" panose="020B0604020202020204" pitchFamily="34" charset="0"/>
              <a:cs typeface="Arial" panose="020B0604020202020204" pitchFamily="34" charset="0"/>
            </a:endParaRPr>
          </a:p>
          <a:p>
            <a:r>
              <a:rPr lang="es-ES" altLang="en-US" dirty="0">
                <a:latin typeface="Arial" panose="020B0604020202020204" pitchFamily="34" charset="0"/>
                <a:cs typeface="Arial" panose="020B0604020202020204" pitchFamily="34" charset="0"/>
              </a:rPr>
              <a:t>Lo he estado haciendo así durante veinte años sin ningún problema.</a:t>
            </a:r>
            <a:endParaRPr lang="en-US" altLang="en-US" dirty="0">
              <a:latin typeface="Arial" panose="020B0604020202020204" pitchFamily="34" charset="0"/>
              <a:cs typeface="Arial" panose="020B0604020202020204" pitchFamily="34" charset="0"/>
            </a:endParaRPr>
          </a:p>
          <a:p>
            <a:r>
              <a:rPr lang="es-ES" altLang="en-US" dirty="0">
                <a:latin typeface="Arial" panose="020B0604020202020204" pitchFamily="34" charset="0"/>
                <a:cs typeface="Arial" panose="020B0604020202020204" pitchFamily="34" charset="0"/>
              </a:rPr>
              <a:t>La cubierta/tapa protectora fue solicitada y está por llegar</a:t>
            </a:r>
            <a:endParaRPr lang="en-US" altLang="en-US" dirty="0">
              <a:latin typeface="Arial" panose="020B0604020202020204" pitchFamily="34" charset="0"/>
              <a:cs typeface="Arial" panose="020B0604020202020204" pitchFamily="34" charset="0"/>
            </a:endParaRPr>
          </a:p>
          <a:p>
            <a:r>
              <a:rPr lang="es-ES" altLang="en-US" dirty="0">
                <a:latin typeface="Arial" panose="020B0604020202020204" pitchFamily="34" charset="0"/>
                <a:cs typeface="Arial" panose="020B0604020202020204" pitchFamily="34" charset="0"/>
              </a:rPr>
              <a:t>El inspector no dijo nada.</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Es muy costosa.</a:t>
            </a:r>
          </a:p>
          <a:p>
            <a:endParaRPr lang="en-US" altLang="en-US" dirty="0" smtClean="0"/>
          </a:p>
          <a:p>
            <a:endParaRPr lang="en-US" dirty="0"/>
          </a:p>
        </p:txBody>
      </p:sp>
    </p:spTree>
    <p:extLst>
      <p:ext uri="{BB962C8B-B14F-4D97-AF65-F5344CB8AC3E}">
        <p14:creationId xmlns:p14="http://schemas.microsoft.com/office/powerpoint/2010/main" val="17277794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xfrm>
            <a:off x="4013200" y="8693622"/>
            <a:ext cx="3009900" cy="4616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9" tIns="46219" rIns="92439" bIns="46219"/>
          <a:lstStyle>
            <a:lvl1pPr>
              <a:defRPr>
                <a:solidFill>
                  <a:schemeClr val="tx1"/>
                </a:solidFill>
                <a:latin typeface="Arial" panose="020B0604020202020204" pitchFamily="34" charset="0"/>
              </a:defRPr>
            </a:lvl1pPr>
            <a:lvl2pPr marL="751066" indent="-288872">
              <a:defRPr>
                <a:solidFill>
                  <a:schemeClr val="tx1"/>
                </a:solidFill>
                <a:latin typeface="Arial" panose="020B0604020202020204" pitchFamily="34" charset="0"/>
              </a:defRPr>
            </a:lvl2pPr>
            <a:lvl3pPr marL="1155486" indent="-231097">
              <a:defRPr>
                <a:solidFill>
                  <a:schemeClr val="tx1"/>
                </a:solidFill>
                <a:latin typeface="Arial" panose="020B0604020202020204" pitchFamily="34" charset="0"/>
              </a:defRPr>
            </a:lvl3pPr>
            <a:lvl4pPr marL="1617681" indent="-231097">
              <a:defRPr>
                <a:solidFill>
                  <a:schemeClr val="tx1"/>
                </a:solidFill>
                <a:latin typeface="Arial" panose="020B0604020202020204" pitchFamily="34" charset="0"/>
              </a:defRPr>
            </a:lvl4pPr>
            <a:lvl5pPr marL="2079875" indent="-231097">
              <a:defRPr>
                <a:solidFill>
                  <a:schemeClr val="tx1"/>
                </a:solidFill>
                <a:latin typeface="Arial" panose="020B0604020202020204" pitchFamily="34" charset="0"/>
              </a:defRPr>
            </a:lvl5pPr>
            <a:lvl6pPr marL="2542070" indent="-231097" eaLnBrk="0" fontAlgn="base" hangingPunct="0">
              <a:spcBef>
                <a:spcPct val="0"/>
              </a:spcBef>
              <a:spcAft>
                <a:spcPct val="0"/>
              </a:spcAft>
              <a:defRPr>
                <a:solidFill>
                  <a:schemeClr val="tx1"/>
                </a:solidFill>
                <a:latin typeface="Arial" panose="020B0604020202020204" pitchFamily="34" charset="0"/>
              </a:defRPr>
            </a:lvl6pPr>
            <a:lvl7pPr marL="3004264" indent="-231097" eaLnBrk="0" fontAlgn="base" hangingPunct="0">
              <a:spcBef>
                <a:spcPct val="0"/>
              </a:spcBef>
              <a:spcAft>
                <a:spcPct val="0"/>
              </a:spcAft>
              <a:defRPr>
                <a:solidFill>
                  <a:schemeClr val="tx1"/>
                </a:solidFill>
                <a:latin typeface="Arial" panose="020B0604020202020204" pitchFamily="34" charset="0"/>
              </a:defRPr>
            </a:lvl7pPr>
            <a:lvl8pPr marL="3466459" indent="-231097" eaLnBrk="0" fontAlgn="base" hangingPunct="0">
              <a:spcBef>
                <a:spcPct val="0"/>
              </a:spcBef>
              <a:spcAft>
                <a:spcPct val="0"/>
              </a:spcAft>
              <a:defRPr>
                <a:solidFill>
                  <a:schemeClr val="tx1"/>
                </a:solidFill>
                <a:latin typeface="Arial" panose="020B0604020202020204" pitchFamily="34" charset="0"/>
              </a:defRPr>
            </a:lvl8pPr>
            <a:lvl9pPr marL="3928654" indent="-231097" eaLnBrk="0" fontAlgn="base" hangingPunct="0">
              <a:spcBef>
                <a:spcPct val="0"/>
              </a:spcBef>
              <a:spcAft>
                <a:spcPct val="0"/>
              </a:spcAft>
              <a:defRPr>
                <a:solidFill>
                  <a:schemeClr val="tx1"/>
                </a:solidFill>
                <a:latin typeface="Arial" panose="020B0604020202020204" pitchFamily="34" charset="0"/>
              </a:defRPr>
            </a:lvl9pPr>
          </a:lstStyle>
          <a:p>
            <a:fld id="{A7860944-7B51-4C95-B1CA-ADF455027F09}" type="slidenum">
              <a:rPr lang="en-US" altLang="en-US" smtClean="0">
                <a:latin typeface="Times New Roman" panose="02020603050405020304" pitchFamily="18" charset="0"/>
              </a:rPr>
              <a:pPr/>
              <a:t>60</a:t>
            </a:fld>
            <a:endParaRPr lang="en-US" altLang="en-US" dirty="0" smtClean="0">
              <a:latin typeface="Times New Roman" panose="02020603050405020304"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smtClean="0"/>
              <a:t>Los empleados deben ser</a:t>
            </a:r>
            <a:r>
              <a:rPr lang="es-ES" altLang="en-US" baseline="0" dirty="0" smtClean="0"/>
              <a:t> adiestrados</a:t>
            </a:r>
            <a:r>
              <a:rPr lang="es-ES" altLang="en-US" dirty="0" smtClean="0"/>
              <a:t> para garantizar que conozcan, entiendan y cumplan con las disposiciones pertinentes de los procedimientos de control de la energía peligrosa. El</a:t>
            </a:r>
            <a:r>
              <a:rPr lang="es-ES" altLang="en-US" baseline="0" dirty="0" smtClean="0"/>
              <a:t> adiestramiento</a:t>
            </a:r>
            <a:r>
              <a:rPr lang="es-ES" altLang="en-US" dirty="0" smtClean="0"/>
              <a:t> debe cubrir al menos tres áreas: los componentes</a:t>
            </a:r>
            <a:r>
              <a:rPr lang="es-ES" altLang="en-US" baseline="0" dirty="0" smtClean="0"/>
              <a:t> esenciales</a:t>
            </a:r>
            <a:r>
              <a:rPr lang="es-ES" altLang="en-US" dirty="0" smtClean="0"/>
              <a:t> del programa de control de energía; los</a:t>
            </a:r>
            <a:r>
              <a:rPr lang="es-ES" altLang="en-US" baseline="0" dirty="0" smtClean="0"/>
              <a:t> aspectos/factores</a:t>
            </a:r>
            <a:r>
              <a:rPr lang="es-ES" altLang="en-US" dirty="0" smtClean="0"/>
              <a:t> del procedimiento de control de energía, que son relevantes para las tareas laborales o la asignación</a:t>
            </a:r>
            <a:r>
              <a:rPr lang="es-ES" altLang="en-US" baseline="0" dirty="0" smtClean="0"/>
              <a:t> laboral</a:t>
            </a:r>
            <a:r>
              <a:rPr lang="es-ES" altLang="en-US" dirty="0" smtClean="0"/>
              <a:t> del empleado; y los diversos requisitos de las normas de OSHA, relacionados con el bloqueo / etiquetado.</a:t>
            </a:r>
          </a:p>
          <a:p>
            <a:endParaRPr lang="es-ES" altLang="en-US" dirty="0" smtClean="0"/>
          </a:p>
          <a:p>
            <a:r>
              <a:rPr lang="es-ES" altLang="en-US" dirty="0" smtClean="0"/>
              <a:t>Los empleados afectados deben recibir adiestramiento sobre el propósito, uso y el beneficio de los procedimientos de control de energía. También deben</a:t>
            </a:r>
            <a:r>
              <a:rPr lang="es-ES" altLang="en-US" baseline="0" dirty="0" smtClean="0"/>
              <a:t> estar en capacidad</a:t>
            </a:r>
            <a:r>
              <a:rPr lang="es-ES" altLang="en-US" dirty="0" smtClean="0"/>
              <a:t> de hacer lo siguiente: Reconocer/identificar cuándo se está utilizando el procedimiento de control de energía; comprender el propósito del procedimiento; comprender la importancia de no alterar los dispositivos de bloqueo o etiquetado y de no re-energizar o usar el equipo que se ha bloqueado o etiquetado.</a:t>
            </a:r>
          </a:p>
          <a:p>
            <a:endParaRPr lang="es-ES" altLang="en-US" dirty="0" smtClean="0"/>
          </a:p>
          <a:p>
            <a:r>
              <a:rPr lang="es-ES" altLang="en-US" dirty="0" smtClean="0"/>
              <a:t>Todos los demás empleados cuyas tareas de trabajo están o pueden estar en un área donde se usan procedimientos de control de energía, deben recibir instrucciones sobre el procedimiento de control de energía y sobre la prohibición de quitar un dispositivo de bloqueo o etiquetado, o</a:t>
            </a:r>
            <a:r>
              <a:rPr lang="es-ES" altLang="en-US" baseline="0" dirty="0" smtClean="0"/>
              <a:t> de</a:t>
            </a:r>
            <a:r>
              <a:rPr lang="es-ES" altLang="en-US" dirty="0" smtClean="0"/>
              <a:t> intentar reiniciar/re-encender, volver a energizar o utilizar la maquinaria.</a:t>
            </a:r>
          </a:p>
          <a:p>
            <a:endParaRPr lang="es-ES" altLang="en-US" dirty="0" smtClean="0"/>
          </a:p>
          <a:p>
            <a:r>
              <a:rPr lang="es-ES" altLang="en-US" dirty="0" smtClean="0"/>
              <a:t>El re-adiestramiento es vital para el programa LOTO, especialmente si han</a:t>
            </a:r>
            <a:r>
              <a:rPr lang="es-ES" altLang="en-US" baseline="0" dirty="0" smtClean="0"/>
              <a:t> ocurrido</a:t>
            </a:r>
            <a:r>
              <a:rPr lang="es-ES" altLang="en-US" dirty="0" smtClean="0"/>
              <a:t> cambios en los procedimientos o de equipo. El re-adiestramiento también es necesario cuando los resultados de una auditoría indican que un trabajador, tiene problemas con la ejecución del procedimiento.</a:t>
            </a:r>
          </a:p>
          <a:p>
            <a:endParaRPr lang="es-ES" altLang="en-US" dirty="0" smtClean="0"/>
          </a:p>
          <a:p>
            <a:r>
              <a:rPr lang="es-ES" altLang="en-US" dirty="0" smtClean="0"/>
              <a:t>La</a:t>
            </a:r>
            <a:r>
              <a:rPr lang="es-ES" altLang="en-US" baseline="0" dirty="0" smtClean="0"/>
              <a:t> imagen </a:t>
            </a:r>
            <a:r>
              <a:rPr lang="es-ES" altLang="en-US" dirty="0" smtClean="0"/>
              <a:t>muestra/compara la información como los pensamientos de un empleado.</a:t>
            </a:r>
            <a:endParaRPr lang="en-US" altLang="en-US" dirty="0" smtClean="0"/>
          </a:p>
          <a:p>
            <a:endParaRPr lang="en-US" altLang="en-US" dirty="0" smtClean="0"/>
          </a:p>
        </p:txBody>
      </p:sp>
    </p:spTree>
    <p:extLst>
      <p:ext uri="{BB962C8B-B14F-4D97-AF65-F5344CB8AC3E}">
        <p14:creationId xmlns:p14="http://schemas.microsoft.com/office/powerpoint/2010/main" val="26460027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xfrm>
            <a:off x="4013200" y="8693622"/>
            <a:ext cx="3009900" cy="4616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9" tIns="46219" rIns="92439" bIns="46219"/>
          <a:lstStyle>
            <a:lvl1pPr>
              <a:defRPr>
                <a:solidFill>
                  <a:schemeClr val="tx1"/>
                </a:solidFill>
                <a:latin typeface="Arial" panose="020B0604020202020204" pitchFamily="34" charset="0"/>
              </a:defRPr>
            </a:lvl1pPr>
            <a:lvl2pPr marL="751066" indent="-288872">
              <a:defRPr>
                <a:solidFill>
                  <a:schemeClr val="tx1"/>
                </a:solidFill>
                <a:latin typeface="Arial" panose="020B0604020202020204" pitchFamily="34" charset="0"/>
              </a:defRPr>
            </a:lvl2pPr>
            <a:lvl3pPr marL="1155486" indent="-231097">
              <a:defRPr>
                <a:solidFill>
                  <a:schemeClr val="tx1"/>
                </a:solidFill>
                <a:latin typeface="Arial" panose="020B0604020202020204" pitchFamily="34" charset="0"/>
              </a:defRPr>
            </a:lvl3pPr>
            <a:lvl4pPr marL="1617681" indent="-231097">
              <a:defRPr>
                <a:solidFill>
                  <a:schemeClr val="tx1"/>
                </a:solidFill>
                <a:latin typeface="Arial" panose="020B0604020202020204" pitchFamily="34" charset="0"/>
              </a:defRPr>
            </a:lvl4pPr>
            <a:lvl5pPr marL="2079875" indent="-231097">
              <a:defRPr>
                <a:solidFill>
                  <a:schemeClr val="tx1"/>
                </a:solidFill>
                <a:latin typeface="Arial" panose="020B0604020202020204" pitchFamily="34" charset="0"/>
              </a:defRPr>
            </a:lvl5pPr>
            <a:lvl6pPr marL="2542070" indent="-231097" eaLnBrk="0" fontAlgn="base" hangingPunct="0">
              <a:spcBef>
                <a:spcPct val="0"/>
              </a:spcBef>
              <a:spcAft>
                <a:spcPct val="0"/>
              </a:spcAft>
              <a:defRPr>
                <a:solidFill>
                  <a:schemeClr val="tx1"/>
                </a:solidFill>
                <a:latin typeface="Arial" panose="020B0604020202020204" pitchFamily="34" charset="0"/>
              </a:defRPr>
            </a:lvl6pPr>
            <a:lvl7pPr marL="3004264" indent="-231097" eaLnBrk="0" fontAlgn="base" hangingPunct="0">
              <a:spcBef>
                <a:spcPct val="0"/>
              </a:spcBef>
              <a:spcAft>
                <a:spcPct val="0"/>
              </a:spcAft>
              <a:defRPr>
                <a:solidFill>
                  <a:schemeClr val="tx1"/>
                </a:solidFill>
                <a:latin typeface="Arial" panose="020B0604020202020204" pitchFamily="34" charset="0"/>
              </a:defRPr>
            </a:lvl7pPr>
            <a:lvl8pPr marL="3466459" indent="-231097" eaLnBrk="0" fontAlgn="base" hangingPunct="0">
              <a:spcBef>
                <a:spcPct val="0"/>
              </a:spcBef>
              <a:spcAft>
                <a:spcPct val="0"/>
              </a:spcAft>
              <a:defRPr>
                <a:solidFill>
                  <a:schemeClr val="tx1"/>
                </a:solidFill>
                <a:latin typeface="Arial" panose="020B0604020202020204" pitchFamily="34" charset="0"/>
              </a:defRPr>
            </a:lvl8pPr>
            <a:lvl9pPr marL="3928654" indent="-231097" eaLnBrk="0" fontAlgn="base" hangingPunct="0">
              <a:spcBef>
                <a:spcPct val="0"/>
              </a:spcBef>
              <a:spcAft>
                <a:spcPct val="0"/>
              </a:spcAft>
              <a:defRPr>
                <a:solidFill>
                  <a:schemeClr val="tx1"/>
                </a:solidFill>
                <a:latin typeface="Arial" panose="020B0604020202020204" pitchFamily="34" charset="0"/>
              </a:defRPr>
            </a:lvl9pPr>
          </a:lstStyle>
          <a:p>
            <a:fld id="{1D1329CB-0C20-4B1C-BD84-E08D27D1E1A9}" type="slidenum">
              <a:rPr lang="en-US" altLang="en-US" smtClean="0">
                <a:latin typeface="Times New Roman" panose="02020603050405020304" pitchFamily="18" charset="0"/>
              </a:rPr>
              <a:pPr/>
              <a:t>61</a:t>
            </a:fld>
            <a:endParaRPr lang="en-US" altLang="en-US" dirty="0" smtClean="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dirty="0" smtClean="0"/>
              <a:t>El recorte</a:t>
            </a:r>
            <a:r>
              <a:rPr lang="es-ES" altLang="en-US" baseline="0" dirty="0" smtClean="0"/>
              <a:t> fotográfico</a:t>
            </a:r>
            <a:r>
              <a:rPr lang="es-ES" altLang="en-US" dirty="0" smtClean="0"/>
              <a:t> muestra a un trabajador leyendo los planos.  El propósito u objetivo de la imagen</a:t>
            </a:r>
            <a:r>
              <a:rPr lang="es-ES" altLang="en-US" baseline="0" dirty="0" smtClean="0"/>
              <a:t> </a:t>
            </a:r>
            <a:r>
              <a:rPr lang="es-ES" altLang="en-US" dirty="0" smtClean="0"/>
              <a:t>es que las personas de la clase piensen, sobre lo que se debe hacer </a:t>
            </a:r>
            <a:r>
              <a:rPr lang="en-US" altLang="en-US" dirty="0" smtClean="0"/>
              <a:t>(acciones</a:t>
            </a:r>
            <a:r>
              <a:rPr lang="en-US" altLang="en-US" baseline="0" dirty="0" smtClean="0"/>
              <a:t> a tomar</a:t>
            </a:r>
            <a:r>
              <a:rPr lang="en-US" altLang="en-US" dirty="0" smtClean="0"/>
              <a:t>)</a:t>
            </a:r>
            <a:r>
              <a:rPr lang="en-US" altLang="en-US" baseline="0" dirty="0" smtClean="0"/>
              <a:t> </a:t>
            </a:r>
            <a:r>
              <a:rPr lang="es-ES" altLang="en-US" dirty="0" smtClean="0"/>
              <a:t>cuando los contratistas estén trabajando en la instalación.</a:t>
            </a:r>
          </a:p>
          <a:p>
            <a:pPr eaLnBrk="1" hangingPunct="1"/>
            <a:endParaRPr lang="es-ES" altLang="en-US" dirty="0" smtClean="0"/>
          </a:p>
          <a:p>
            <a:pPr eaLnBrk="1" hangingPunct="1"/>
            <a:r>
              <a:rPr lang="es-ES" altLang="en-US" dirty="0" smtClean="0"/>
              <a:t>Preg</a:t>
            </a:r>
            <a:r>
              <a:rPr lang="x-none" altLang="en-US" dirty="0" smtClean="0"/>
              <a:t>ú</a:t>
            </a:r>
            <a:r>
              <a:rPr lang="es-ES" altLang="en-US" dirty="0" smtClean="0"/>
              <a:t>ntele a la clase, ¿cuáles son los requisitos para los contratistas en casos de cambios de personal o de turnos laborales?</a:t>
            </a:r>
          </a:p>
          <a:p>
            <a:pPr eaLnBrk="1" hangingPunct="1"/>
            <a:r>
              <a:rPr lang="es-ES" altLang="en-US" dirty="0" smtClean="0"/>
              <a:t>Respuesta: Los contratistas deben estar protegidos de la misma manera que los empleados regulares de los empleadores. Ellos </a:t>
            </a:r>
            <a:r>
              <a:rPr lang="en-US" altLang="en-US" dirty="0" smtClean="0"/>
              <a:t>(los contratistas) </a:t>
            </a:r>
            <a:r>
              <a:rPr lang="es-ES" altLang="en-US" dirty="0" smtClean="0"/>
              <a:t>deben seguir su propio programa o incorporarse</a:t>
            </a:r>
            <a:r>
              <a:rPr lang="es-ES" altLang="en-US" baseline="0" dirty="0" smtClean="0"/>
              <a:t> a</a:t>
            </a:r>
            <a:r>
              <a:rPr lang="es-ES" altLang="en-US" dirty="0" smtClean="0"/>
              <a:t>l programa de la compañía o poner en práctica alguna combinación de ambos. Durante los cambios de personal o de turnos laborales, todo empleado debe ser protegido, como lo estaría si inicialmente él mismo hubiése bloqueado</a:t>
            </a:r>
            <a:r>
              <a:rPr lang="en-US" altLang="en-US" dirty="0" smtClean="0"/>
              <a:t>/</a:t>
            </a:r>
            <a:r>
              <a:rPr lang="es-ES" altLang="en-US" dirty="0" smtClean="0"/>
              <a:t>trancado el equipo. El empleado que llega</a:t>
            </a:r>
            <a:r>
              <a:rPr lang="es-ES" altLang="en-US" baseline="0" dirty="0" smtClean="0"/>
              <a:t> para iniciar su turno,</a:t>
            </a:r>
            <a:r>
              <a:rPr lang="es-ES" altLang="en-US" dirty="0" smtClean="0"/>
              <a:t> aplicará su propio bloqueo, y luego el empleado saliente puede eliminar/retirar su bloqueo. El empleado que llega</a:t>
            </a:r>
            <a:r>
              <a:rPr lang="es-ES" altLang="en-US" baseline="0" dirty="0" smtClean="0"/>
              <a:t> para iniciar su turno,</a:t>
            </a:r>
            <a:r>
              <a:rPr lang="es-ES" altLang="en-US" dirty="0" smtClean="0"/>
              <a:t> debe inspeccionar la maquinaria y verificar el aislamiento de todas las fuentes de energía.</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4345992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90">
              <a:defRPr/>
            </a:pPr>
            <a:r>
              <a:rPr lang="en-US" altLang="en-US" dirty="0" smtClean="0"/>
              <a:t>La imagen muestra candados bloqueadores/inmobilizadores, pasadores o broches sujetadores y etiquetas. Los pasadores o broches sujetadores pueden ser utilizados para adjuntar/enganchar varios candados bloqueadores.  Cuando varias personas están</a:t>
            </a:r>
            <a:r>
              <a:rPr lang="en-US" altLang="en-US" baseline="0" dirty="0" smtClean="0"/>
              <a:t> involucradas, cada una de ellas debe pegar su propio candado bloqueador.</a:t>
            </a:r>
            <a:endParaRPr lang="en-US" altLang="en-US" dirty="0" smtClean="0"/>
          </a:p>
          <a:p>
            <a:pPr defTabSz="924390">
              <a:defRPr/>
            </a:pPr>
            <a:endParaRPr lang="en-US" altLang="en-US" dirty="0" smtClean="0"/>
          </a:p>
          <a:p>
            <a:endParaRPr lang="en-US" dirty="0"/>
          </a:p>
        </p:txBody>
      </p:sp>
      <p:sp>
        <p:nvSpPr>
          <p:cNvPr id="4" name="Header Placeholder 3"/>
          <p:cNvSpPr>
            <a:spLocks noGrp="1"/>
          </p:cNvSpPr>
          <p:nvPr>
            <p:ph type="hdr" sz="quarter" idx="10"/>
          </p:nvPr>
        </p:nvSpPr>
        <p:spPr>
          <a:xfrm>
            <a:off x="0" y="2"/>
            <a:ext cx="3076787" cy="469302"/>
          </a:xfrm>
          <a:prstGeom prst="rect">
            <a:avLst/>
          </a:prstGeom>
        </p:spPr>
        <p:txBody>
          <a:bodyPr lIns="92439" tIns="46219" rIns="92439" bIns="46219"/>
          <a:lstStyle/>
          <a:p>
            <a:r>
              <a:rPr lang="en-US" dirty="0" smtClean="0"/>
              <a:t>Instructor’s Notes</a:t>
            </a:r>
            <a:endParaRPr lang="en-US" dirty="0"/>
          </a:p>
        </p:txBody>
      </p:sp>
      <p:sp>
        <p:nvSpPr>
          <p:cNvPr id="5" name="Footer Placeholder 4"/>
          <p:cNvSpPr>
            <a:spLocks noGrp="1"/>
          </p:cNvSpPr>
          <p:nvPr>
            <p:ph type="ftr" sz="quarter" idx="11"/>
          </p:nvPr>
        </p:nvSpPr>
        <p:spPr>
          <a:xfrm>
            <a:off x="0" y="8915105"/>
            <a:ext cx="3076787" cy="469302"/>
          </a:xfrm>
          <a:prstGeom prst="rect">
            <a:avLst/>
          </a:prstGeom>
        </p:spPr>
        <p:txBody>
          <a:bodyPr lIns="92439" tIns="46219" rIns="92439" bIns="46219"/>
          <a:lstStyle/>
          <a:p>
            <a:r>
              <a:rPr lang="en-US" dirty="0" smtClean="0"/>
              <a:t>Temporary Worker Hazards Training</a:t>
            </a:r>
            <a:endParaRPr lang="en-US" dirty="0"/>
          </a:p>
        </p:txBody>
      </p:sp>
      <p:sp>
        <p:nvSpPr>
          <p:cNvPr id="6" name="Slide Number Placeholder 5"/>
          <p:cNvSpPr>
            <a:spLocks noGrp="1"/>
          </p:cNvSpPr>
          <p:nvPr>
            <p:ph type="sldNum" sz="quarter" idx="12"/>
          </p:nvPr>
        </p:nvSpPr>
        <p:spPr>
          <a:xfrm>
            <a:off x="4021848" y="8915105"/>
            <a:ext cx="3076787" cy="469302"/>
          </a:xfrm>
          <a:prstGeom prst="rect">
            <a:avLst/>
          </a:prstGeom>
        </p:spPr>
        <p:txBody>
          <a:bodyPr lIns="92439" tIns="46219" rIns="92439" bIns="46219"/>
          <a:lstStyle/>
          <a:p>
            <a:fld id="{BD3B47CA-B157-4C4D-B5FE-95E174BA3875}" type="slidenum">
              <a:rPr lang="en-US" smtClean="0"/>
              <a:t>62</a:t>
            </a:fld>
            <a:endParaRPr lang="en-US" dirty="0"/>
          </a:p>
        </p:txBody>
      </p:sp>
    </p:spTree>
    <p:extLst>
      <p:ext uri="{BB962C8B-B14F-4D97-AF65-F5344CB8AC3E}">
        <p14:creationId xmlns:p14="http://schemas.microsoft.com/office/powerpoint/2010/main" val="4073660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4013200" y="8693622"/>
            <a:ext cx="3009900" cy="4616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9" tIns="46219" rIns="92439" bIns="46219"/>
          <a:lstStyle>
            <a:lvl1pPr>
              <a:defRPr>
                <a:solidFill>
                  <a:schemeClr val="tx1"/>
                </a:solidFill>
                <a:latin typeface="Arial" panose="020B0604020202020204" pitchFamily="34" charset="0"/>
              </a:defRPr>
            </a:lvl1pPr>
            <a:lvl2pPr marL="751066" indent="-288872">
              <a:defRPr>
                <a:solidFill>
                  <a:schemeClr val="tx1"/>
                </a:solidFill>
                <a:latin typeface="Arial" panose="020B0604020202020204" pitchFamily="34" charset="0"/>
              </a:defRPr>
            </a:lvl2pPr>
            <a:lvl3pPr marL="1155486" indent="-231097">
              <a:defRPr>
                <a:solidFill>
                  <a:schemeClr val="tx1"/>
                </a:solidFill>
                <a:latin typeface="Arial" panose="020B0604020202020204" pitchFamily="34" charset="0"/>
              </a:defRPr>
            </a:lvl3pPr>
            <a:lvl4pPr marL="1617681" indent="-231097">
              <a:defRPr>
                <a:solidFill>
                  <a:schemeClr val="tx1"/>
                </a:solidFill>
                <a:latin typeface="Arial" panose="020B0604020202020204" pitchFamily="34" charset="0"/>
              </a:defRPr>
            </a:lvl4pPr>
            <a:lvl5pPr marL="2079875" indent="-231097">
              <a:defRPr>
                <a:solidFill>
                  <a:schemeClr val="tx1"/>
                </a:solidFill>
                <a:latin typeface="Arial" panose="020B0604020202020204" pitchFamily="34" charset="0"/>
              </a:defRPr>
            </a:lvl5pPr>
            <a:lvl6pPr marL="2542070" indent="-231097" eaLnBrk="0" fontAlgn="base" hangingPunct="0">
              <a:spcBef>
                <a:spcPct val="0"/>
              </a:spcBef>
              <a:spcAft>
                <a:spcPct val="0"/>
              </a:spcAft>
              <a:defRPr>
                <a:solidFill>
                  <a:schemeClr val="tx1"/>
                </a:solidFill>
                <a:latin typeface="Arial" panose="020B0604020202020204" pitchFamily="34" charset="0"/>
              </a:defRPr>
            </a:lvl6pPr>
            <a:lvl7pPr marL="3004264" indent="-231097" eaLnBrk="0" fontAlgn="base" hangingPunct="0">
              <a:spcBef>
                <a:spcPct val="0"/>
              </a:spcBef>
              <a:spcAft>
                <a:spcPct val="0"/>
              </a:spcAft>
              <a:defRPr>
                <a:solidFill>
                  <a:schemeClr val="tx1"/>
                </a:solidFill>
                <a:latin typeface="Arial" panose="020B0604020202020204" pitchFamily="34" charset="0"/>
              </a:defRPr>
            </a:lvl7pPr>
            <a:lvl8pPr marL="3466459" indent="-231097" eaLnBrk="0" fontAlgn="base" hangingPunct="0">
              <a:spcBef>
                <a:spcPct val="0"/>
              </a:spcBef>
              <a:spcAft>
                <a:spcPct val="0"/>
              </a:spcAft>
              <a:defRPr>
                <a:solidFill>
                  <a:schemeClr val="tx1"/>
                </a:solidFill>
                <a:latin typeface="Arial" panose="020B0604020202020204" pitchFamily="34" charset="0"/>
              </a:defRPr>
            </a:lvl8pPr>
            <a:lvl9pPr marL="3928654" indent="-231097" eaLnBrk="0" fontAlgn="base" hangingPunct="0">
              <a:spcBef>
                <a:spcPct val="0"/>
              </a:spcBef>
              <a:spcAft>
                <a:spcPct val="0"/>
              </a:spcAft>
              <a:defRPr>
                <a:solidFill>
                  <a:schemeClr val="tx1"/>
                </a:solidFill>
                <a:latin typeface="Arial" panose="020B0604020202020204" pitchFamily="34" charset="0"/>
              </a:defRPr>
            </a:lvl9pPr>
          </a:lstStyle>
          <a:p>
            <a:fld id="{22367ED3-0A98-48E7-AED4-3ED59AF1B929}" type="slidenum">
              <a:rPr lang="en-US" altLang="en-US" smtClean="0">
                <a:latin typeface="Times New Roman" panose="02020603050405020304" pitchFamily="18" charset="0"/>
              </a:rPr>
              <a:pPr/>
              <a:t>63</a:t>
            </a:fld>
            <a:endParaRPr lang="en-US" altLang="en-US" dirty="0" smtClean="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dirty="0" smtClean="0"/>
              <a:t>Las imágenes ilustran un equipo de procesamiento de alimentos que tiene partes móviles. Si abrimos la protección para realizar tareas de servicio o mantenimiento, ¿tendríamos que implementar</a:t>
            </a:r>
            <a:r>
              <a:rPr lang="es-ES" altLang="en-US" baseline="0" dirty="0" smtClean="0"/>
              <a:t> el procedimiento LOTO en</a:t>
            </a:r>
            <a:r>
              <a:rPr lang="es-ES" altLang="en-US" dirty="0" smtClean="0"/>
              <a:t> la maquinaria?  </a:t>
            </a:r>
            <a:r>
              <a:rPr lang="es-ES" altLang="en-US" b="1" dirty="0" smtClean="0"/>
              <a:t>Respuesta:</a:t>
            </a:r>
            <a:r>
              <a:rPr lang="es-ES" altLang="en-US" dirty="0" smtClean="0"/>
              <a:t> Si</a:t>
            </a:r>
          </a:p>
          <a:p>
            <a:pPr eaLnBrk="1" hangingPunct="1"/>
            <a:endParaRPr lang="es-ES" altLang="en-US" dirty="0" smtClean="0"/>
          </a:p>
          <a:p>
            <a:pPr eaLnBrk="1" hangingPunct="1"/>
            <a:r>
              <a:rPr lang="es-ES" altLang="en-US" dirty="0" smtClean="0"/>
              <a:t>Fotos: A la izquierda, hay una imagen de un equipo de procesamiento de alimentos con sus</a:t>
            </a:r>
            <a:r>
              <a:rPr lang="es-ES" altLang="en-US" baseline="0" dirty="0" smtClean="0"/>
              <a:t> cubiertas</a:t>
            </a:r>
            <a:r>
              <a:rPr lang="es-ES" altLang="en-US" dirty="0" smtClean="0"/>
              <a:t> protectoras abiertas y las partes móviles accesibles. La imagen de la derecha es un acercamiento o primer plano de esas partes móviles con la protección abierta.</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9343315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r>
              <a:rPr lang="es-ES" dirty="0" smtClean="0"/>
              <a:t>Pregúntele a la clase si estas</a:t>
            </a:r>
            <a:r>
              <a:rPr lang="es-ES" baseline="0" dirty="0" smtClean="0"/>
              <a:t> máquinas requieren de cubiertas protectoras</a:t>
            </a:r>
            <a:r>
              <a:rPr lang="es-ES" dirty="0" smtClean="0"/>
              <a:t>. Pregúntales,  ¿cuál es el peligro?</a:t>
            </a:r>
          </a:p>
          <a:p>
            <a:endParaRPr lang="es-ES" dirty="0" smtClean="0"/>
          </a:p>
          <a:p>
            <a:r>
              <a:rPr lang="es-ES" dirty="0" smtClean="0"/>
              <a:t>La imagen de la izquierda muestra una barrena parcialmente protegida, y la de</a:t>
            </a:r>
            <a:r>
              <a:rPr lang="es-ES" baseline="0" dirty="0" smtClean="0"/>
              <a:t> la derecha, </a:t>
            </a:r>
            <a:r>
              <a:rPr lang="es-ES" dirty="0" smtClean="0"/>
              <a:t>muestra una taladradora que necesita una cubierta protectora ajustable.</a:t>
            </a:r>
          </a:p>
          <a:p>
            <a:endParaRPr lang="en-US" dirty="0" smtClean="0"/>
          </a:p>
          <a:p>
            <a:endParaRPr lang="en-US" dirty="0" smtClean="0"/>
          </a:p>
        </p:txBody>
      </p:sp>
    </p:spTree>
    <p:extLst>
      <p:ext uri="{BB962C8B-B14F-4D97-AF65-F5344CB8AC3E}">
        <p14:creationId xmlns:p14="http://schemas.microsoft.com/office/powerpoint/2010/main" val="5300729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Esta foto (derecha) muestra una taladradora debidamente protegida. Tiene un escudo/pantalla protectora en su lugar.</a:t>
            </a:r>
          </a:p>
          <a:p>
            <a:endParaRPr lang="es-ES" dirty="0" smtClean="0"/>
          </a:p>
          <a:p>
            <a:r>
              <a:rPr lang="es-ES" dirty="0" smtClean="0"/>
              <a:t>La otra imagen (izquierda) muestra engranajes que no están protegidos.</a:t>
            </a:r>
          </a:p>
          <a:p>
            <a:endParaRPr lang="en-US" dirty="0" smtClean="0"/>
          </a:p>
          <a:p>
            <a:endParaRPr lang="en-US" dirty="0" smtClean="0"/>
          </a:p>
          <a:p>
            <a:endParaRPr lang="en-US" dirty="0"/>
          </a:p>
        </p:txBody>
      </p:sp>
    </p:spTree>
    <p:extLst>
      <p:ext uri="{BB962C8B-B14F-4D97-AF65-F5344CB8AC3E}">
        <p14:creationId xmlns:p14="http://schemas.microsoft.com/office/powerpoint/2010/main" val="29829964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Foto: Mezcladora sin cubierta</a:t>
            </a:r>
            <a:r>
              <a:rPr lang="es-ES" baseline="0" dirty="0" smtClean="0"/>
              <a:t> protectora</a:t>
            </a:r>
            <a:r>
              <a:rPr lang="es-ES" dirty="0" smtClean="0"/>
              <a:t>. El punto de operación (sinfín</a:t>
            </a:r>
            <a:r>
              <a:rPr lang="en-US" dirty="0" smtClean="0"/>
              <a:t>/</a:t>
            </a:r>
            <a:r>
              <a:rPr lang="es-ES" dirty="0" smtClean="0"/>
              <a:t>barrena/aspas) es accesible/alcanzable</a:t>
            </a:r>
            <a:endParaRPr lang="en-US" dirty="0" smtClean="0"/>
          </a:p>
          <a:p>
            <a:endParaRPr lang="en-US" dirty="0"/>
          </a:p>
        </p:txBody>
      </p:sp>
      <p:sp>
        <p:nvSpPr>
          <p:cNvPr id="4" name="Header Placeholder 3"/>
          <p:cNvSpPr>
            <a:spLocks noGrp="1"/>
          </p:cNvSpPr>
          <p:nvPr>
            <p:ph type="hdr" sz="quarter" idx="10"/>
          </p:nvPr>
        </p:nvSpPr>
        <p:spPr>
          <a:xfrm>
            <a:off x="0" y="2"/>
            <a:ext cx="3076787" cy="469302"/>
          </a:xfrm>
          <a:prstGeom prst="rect">
            <a:avLst/>
          </a:prstGeom>
        </p:spPr>
        <p:txBody>
          <a:bodyPr lIns="92439" tIns="46219" rIns="92439" bIns="46219"/>
          <a:lstStyle/>
          <a:p>
            <a:r>
              <a:rPr lang="en-US" dirty="0" smtClean="0"/>
              <a:t>Instructor’s Notes</a:t>
            </a:r>
            <a:endParaRPr lang="en-US" dirty="0"/>
          </a:p>
        </p:txBody>
      </p:sp>
      <p:sp>
        <p:nvSpPr>
          <p:cNvPr id="5" name="Footer Placeholder 4"/>
          <p:cNvSpPr>
            <a:spLocks noGrp="1"/>
          </p:cNvSpPr>
          <p:nvPr>
            <p:ph type="ftr" sz="quarter" idx="11"/>
          </p:nvPr>
        </p:nvSpPr>
        <p:spPr>
          <a:xfrm>
            <a:off x="0" y="8915105"/>
            <a:ext cx="3076787" cy="469302"/>
          </a:xfrm>
          <a:prstGeom prst="rect">
            <a:avLst/>
          </a:prstGeom>
        </p:spPr>
        <p:txBody>
          <a:bodyPr lIns="92439" tIns="46219" rIns="92439" bIns="46219"/>
          <a:lstStyle/>
          <a:p>
            <a:r>
              <a:rPr lang="en-US" dirty="0" smtClean="0"/>
              <a:t>Temporary Worker Hazards Training</a:t>
            </a:r>
            <a:endParaRPr lang="en-US" dirty="0"/>
          </a:p>
        </p:txBody>
      </p:sp>
      <p:sp>
        <p:nvSpPr>
          <p:cNvPr id="6" name="Slide Number Placeholder 5"/>
          <p:cNvSpPr>
            <a:spLocks noGrp="1"/>
          </p:cNvSpPr>
          <p:nvPr>
            <p:ph type="sldNum" sz="quarter" idx="12"/>
          </p:nvPr>
        </p:nvSpPr>
        <p:spPr>
          <a:xfrm>
            <a:off x="4021848" y="8915105"/>
            <a:ext cx="3076787" cy="469302"/>
          </a:xfrm>
          <a:prstGeom prst="rect">
            <a:avLst/>
          </a:prstGeom>
        </p:spPr>
        <p:txBody>
          <a:bodyPr lIns="92439" tIns="46219" rIns="92439" bIns="46219"/>
          <a:lstStyle/>
          <a:p>
            <a:fld id="{BD3B47CA-B157-4C4D-B5FE-95E174BA3875}" type="slidenum">
              <a:rPr lang="en-US" smtClean="0"/>
              <a:t>66</a:t>
            </a:fld>
            <a:endParaRPr lang="en-US" dirty="0"/>
          </a:p>
        </p:txBody>
      </p:sp>
    </p:spTree>
    <p:extLst>
      <p:ext uri="{BB962C8B-B14F-4D97-AF65-F5344CB8AC3E}">
        <p14:creationId xmlns:p14="http://schemas.microsoft.com/office/powerpoint/2010/main" val="27449191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La foto </a:t>
            </a:r>
            <a:r>
              <a:rPr lang="en-US" b="0" dirty="0" smtClean="0"/>
              <a:t>--</a:t>
            </a:r>
            <a:r>
              <a:rPr lang="es-ES" b="0" dirty="0" smtClean="0"/>
              <a:t>arriba a la izquierda-- muestra una cadena y un piñón sin protección conectados</a:t>
            </a:r>
            <a:r>
              <a:rPr lang="es-ES" b="0" baseline="0" dirty="0" smtClean="0"/>
              <a:t> a </a:t>
            </a:r>
            <a:r>
              <a:rPr lang="es-ES" b="0" dirty="0" smtClean="0"/>
              <a:t>una correa/banda transportadora</a:t>
            </a:r>
            <a:r>
              <a:rPr lang="es-ES" b="0" baseline="0" dirty="0" smtClean="0"/>
              <a:t> </a:t>
            </a:r>
            <a:r>
              <a:rPr lang="es-ES" b="0" dirty="0" smtClean="0"/>
              <a:t>y con los extremos del eje que sobresalen. La foto --en la parte inferior izquierda-- muestra un eje giratorio expuesto y un acoplamiento que necesitan ser cubiertos/protegidos. La imagen de la derecha muestra una rueda giratoria/volante sin</a:t>
            </a:r>
            <a:r>
              <a:rPr lang="es-ES" b="0" baseline="0" dirty="0" smtClean="0"/>
              <a:t> cubiertas protectoras</a:t>
            </a:r>
            <a:r>
              <a:rPr lang="es-ES" b="0" dirty="0" smtClean="0"/>
              <a:t>.</a:t>
            </a:r>
            <a:endParaRPr lang="en-US" b="0" dirty="0" smtClean="0"/>
          </a:p>
          <a:p>
            <a:endParaRPr lang="en-US" b="0" dirty="0" smtClean="0"/>
          </a:p>
        </p:txBody>
      </p:sp>
      <p:sp>
        <p:nvSpPr>
          <p:cNvPr id="4" name="Header Placeholder 3"/>
          <p:cNvSpPr>
            <a:spLocks noGrp="1"/>
          </p:cNvSpPr>
          <p:nvPr>
            <p:ph type="hdr" sz="quarter" idx="10"/>
          </p:nvPr>
        </p:nvSpPr>
        <p:spPr>
          <a:xfrm>
            <a:off x="0" y="2"/>
            <a:ext cx="3076787" cy="469302"/>
          </a:xfrm>
          <a:prstGeom prst="rect">
            <a:avLst/>
          </a:prstGeom>
        </p:spPr>
        <p:txBody>
          <a:bodyPr lIns="92439" tIns="46219" rIns="92439" bIns="46219"/>
          <a:lstStyle/>
          <a:p>
            <a:r>
              <a:rPr lang="en-US" dirty="0" smtClean="0"/>
              <a:t>Instructor’s Notes</a:t>
            </a:r>
            <a:endParaRPr lang="en-US" dirty="0"/>
          </a:p>
        </p:txBody>
      </p:sp>
      <p:sp>
        <p:nvSpPr>
          <p:cNvPr id="5" name="Footer Placeholder 4"/>
          <p:cNvSpPr>
            <a:spLocks noGrp="1"/>
          </p:cNvSpPr>
          <p:nvPr>
            <p:ph type="ftr" sz="quarter" idx="11"/>
          </p:nvPr>
        </p:nvSpPr>
        <p:spPr>
          <a:xfrm>
            <a:off x="0" y="8915105"/>
            <a:ext cx="3076787" cy="469302"/>
          </a:xfrm>
          <a:prstGeom prst="rect">
            <a:avLst/>
          </a:prstGeom>
        </p:spPr>
        <p:txBody>
          <a:bodyPr lIns="92439" tIns="46219" rIns="92439" bIns="46219"/>
          <a:lstStyle/>
          <a:p>
            <a:r>
              <a:rPr lang="en-US" dirty="0" smtClean="0"/>
              <a:t>Temporary Worker Hazards Training</a:t>
            </a:r>
            <a:endParaRPr lang="en-US" dirty="0"/>
          </a:p>
        </p:txBody>
      </p:sp>
      <p:sp>
        <p:nvSpPr>
          <p:cNvPr id="6" name="Slide Number Placeholder 5"/>
          <p:cNvSpPr>
            <a:spLocks noGrp="1"/>
          </p:cNvSpPr>
          <p:nvPr>
            <p:ph type="sldNum" sz="quarter" idx="12"/>
          </p:nvPr>
        </p:nvSpPr>
        <p:spPr>
          <a:xfrm>
            <a:off x="4021848" y="8915105"/>
            <a:ext cx="3076787" cy="469302"/>
          </a:xfrm>
          <a:prstGeom prst="rect">
            <a:avLst/>
          </a:prstGeom>
        </p:spPr>
        <p:txBody>
          <a:bodyPr lIns="92439" tIns="46219" rIns="92439" bIns="46219"/>
          <a:lstStyle/>
          <a:p>
            <a:fld id="{BD3B47CA-B157-4C4D-B5FE-95E174BA3875}" type="slidenum">
              <a:rPr lang="en-US" smtClean="0"/>
              <a:t>67</a:t>
            </a:fld>
            <a:endParaRPr lang="en-US" dirty="0"/>
          </a:p>
        </p:txBody>
      </p:sp>
    </p:spTree>
    <p:extLst>
      <p:ext uri="{BB962C8B-B14F-4D97-AF65-F5344CB8AC3E}">
        <p14:creationId xmlns:p14="http://schemas.microsoft.com/office/powerpoint/2010/main" val="16864267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s-ES" altLang="en-US" dirty="0" smtClean="0"/>
              <a:t>Aquí</a:t>
            </a:r>
            <a:r>
              <a:rPr lang="es-ES" altLang="en-US" baseline="0" dirty="0" smtClean="0"/>
              <a:t> se </a:t>
            </a:r>
            <a:r>
              <a:rPr lang="es-ES" altLang="en-US" dirty="0" smtClean="0"/>
              <a:t>muestra un equipo que tiene un dispositivo protector frontal instalado, pero esa barrera de protección puede ser obviada, ya que se puede acceder a las partes móviles por encima o por lados de esa protección. </a:t>
            </a:r>
            <a:endParaRPr lang="en-US" altLang="en-US" dirty="0" smtClean="0"/>
          </a:p>
        </p:txBody>
      </p:sp>
    </p:spTree>
    <p:extLst>
      <p:ext uri="{BB962C8B-B14F-4D97-AF65-F5344CB8AC3E}">
        <p14:creationId xmlns:p14="http://schemas.microsoft.com/office/powerpoint/2010/main" val="16035276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r>
              <a:rPr lang="es-ES" altLang="en-US" dirty="0" smtClean="0"/>
              <a:t>Este es el mismo equipo que se</a:t>
            </a:r>
            <a:r>
              <a:rPr lang="es-ES" altLang="en-US" baseline="0" dirty="0" smtClean="0"/>
              <a:t> mostró</a:t>
            </a:r>
            <a:r>
              <a:rPr lang="es-ES" altLang="en-US" dirty="0" smtClean="0"/>
              <a:t> en la anterior diapositiva,</a:t>
            </a:r>
            <a:r>
              <a:rPr lang="es-ES" altLang="en-US" baseline="0" dirty="0" smtClean="0"/>
              <a:t> pero</a:t>
            </a:r>
            <a:r>
              <a:rPr lang="es-ES" altLang="en-US" dirty="0" smtClean="0"/>
              <a:t> desde este ángulo se muestra que el lado de entrada</a:t>
            </a:r>
            <a:r>
              <a:rPr lang="en-US" altLang="en-US" dirty="0" smtClean="0"/>
              <a:t>/alimentaci</a:t>
            </a:r>
            <a:r>
              <a:rPr lang="x-none" altLang="en-US" dirty="0" smtClean="0"/>
              <a:t>ón</a:t>
            </a:r>
            <a:r>
              <a:rPr lang="es-ES" altLang="en-US" dirty="0" smtClean="0"/>
              <a:t> o de salida del producto está completamente desprotegido. Aquí se</a:t>
            </a:r>
            <a:r>
              <a:rPr lang="es-ES" altLang="en-US" baseline="0" dirty="0" smtClean="0"/>
              <a:t> </a:t>
            </a:r>
            <a:r>
              <a:rPr lang="es-ES" altLang="en-US" dirty="0" smtClean="0"/>
              <a:t>muestra una cubierta protectora que no fue</a:t>
            </a:r>
            <a:r>
              <a:rPr lang="es-ES" altLang="en-US" baseline="0" dirty="0" smtClean="0"/>
              <a:t> colocada</a:t>
            </a:r>
            <a:r>
              <a:rPr lang="en-US" altLang="en-US" baseline="0" dirty="0" smtClean="0"/>
              <a:t>/</a:t>
            </a:r>
            <a:r>
              <a:rPr lang="es-ES" altLang="en-US" dirty="0" smtClean="0"/>
              <a:t>instalada, de forma tal que una persona no pudiese de manera directa, o por los lados, o por arriba/encima, o por debajo, o de cualquier otra manera acceder al peligro .</a:t>
            </a:r>
            <a:endParaRPr lang="en-US" altLang="en-US" dirty="0" smtClean="0"/>
          </a:p>
          <a:p>
            <a:endParaRPr lang="en-US" altLang="en-US" dirty="0" smtClean="0"/>
          </a:p>
        </p:txBody>
      </p:sp>
    </p:spTree>
    <p:extLst>
      <p:ext uri="{BB962C8B-B14F-4D97-AF65-F5344CB8AC3E}">
        <p14:creationId xmlns:p14="http://schemas.microsoft.com/office/powerpoint/2010/main" val="1009942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p:spPr>
        <p:txBody>
          <a:bodyPr/>
          <a:lstStyle/>
          <a:p>
            <a:pPr defTabSz="924390">
              <a:defRPr/>
            </a:pPr>
            <a:r>
              <a:rPr lang="es-ES" altLang="en-US" dirty="0" smtClean="0"/>
              <a:t>Converse</a:t>
            </a:r>
            <a:r>
              <a:rPr lang="es-ES" altLang="en-US" baseline="0" dirty="0" smtClean="0"/>
              <a:t> con</a:t>
            </a:r>
            <a:r>
              <a:rPr lang="es-ES" altLang="en-US" dirty="0" smtClean="0"/>
              <a:t> los</a:t>
            </a:r>
            <a:r>
              <a:rPr lang="es-ES" altLang="en-US" baseline="0" dirty="0" smtClean="0"/>
              <a:t> alumnos del curso</a:t>
            </a:r>
            <a:r>
              <a:rPr lang="es-ES" altLang="en-US" dirty="0" smtClean="0"/>
              <a:t> por qué creen que las partes móviles de algunas máquinas no</a:t>
            </a:r>
            <a:r>
              <a:rPr lang="es-ES" altLang="en-US" baseline="0" dirty="0" smtClean="0"/>
              <a:t> son</a:t>
            </a:r>
            <a:r>
              <a:rPr lang="es-ES" altLang="en-US" dirty="0" smtClean="0"/>
              <a:t> protegidas o cubiertas.  A continuación algunas respuestas que podrías recibir:</a:t>
            </a:r>
          </a:p>
          <a:p>
            <a:endParaRPr lang="en-US" altLang="en-US" baseline="0" dirty="0" smtClean="0"/>
          </a:p>
          <a:p>
            <a:r>
              <a:rPr lang="es-ES" altLang="en-US" dirty="0">
                <a:latin typeface="Arial" panose="020B0604020202020204" pitchFamily="34" charset="0"/>
                <a:cs typeface="Arial" panose="020B0604020202020204" pitchFamily="34" charset="0"/>
              </a:rPr>
              <a:t>Nadie metería allí su brazo, mano, dedo, cabeza, etc.</a:t>
            </a:r>
            <a:endParaRPr lang="en-US" altLang="en-US" dirty="0">
              <a:latin typeface="Arial" panose="020B0604020202020204" pitchFamily="34" charset="0"/>
              <a:cs typeface="Arial" panose="020B0604020202020204" pitchFamily="34" charset="0"/>
            </a:endParaRPr>
          </a:p>
          <a:p>
            <a:r>
              <a:rPr lang="es-ES" altLang="en-US" dirty="0">
                <a:latin typeface="Arial" panose="020B0604020202020204" pitchFamily="34" charset="0"/>
                <a:cs typeface="Arial" panose="020B0604020202020204" pitchFamily="34" charset="0"/>
              </a:rPr>
              <a:t>Se supone que nadie debe estar allá atrás, ahí adentro, ni alrededor de la máquina mientras está funcionando</a:t>
            </a:r>
            <a:r>
              <a:rPr lang="en-US" altLang="en-US" dirty="0">
                <a:latin typeface="Arial" panose="020B0604020202020204" pitchFamily="34" charset="0"/>
                <a:cs typeface="Arial" panose="020B0604020202020204" pitchFamily="34" charset="0"/>
              </a:rPr>
              <a:t>.</a:t>
            </a:r>
          </a:p>
          <a:p>
            <a:r>
              <a:rPr lang="es-ES" altLang="en-US" dirty="0">
                <a:latin typeface="Arial" panose="020B0604020202020204" pitchFamily="34" charset="0"/>
                <a:cs typeface="Arial" panose="020B0604020202020204" pitchFamily="34" charset="0"/>
              </a:rPr>
              <a:t>La máquina vino de esa manera; nunca tuvo instalada ninguna cubierta</a:t>
            </a:r>
            <a:r>
              <a:rPr lang="en-US" altLang="en-US" dirty="0">
                <a:latin typeface="Arial" panose="020B0604020202020204" pitchFamily="34" charset="0"/>
                <a:cs typeface="Arial" panose="020B0604020202020204" pitchFamily="34" charset="0"/>
              </a:rPr>
              <a:t>/tapa</a:t>
            </a:r>
            <a:r>
              <a:rPr lang="es-ES" altLang="en-US" dirty="0">
                <a:latin typeface="Arial" panose="020B0604020202020204" pitchFamily="34" charset="0"/>
                <a:cs typeface="Arial" panose="020B0604020202020204" pitchFamily="34" charset="0"/>
              </a:rPr>
              <a:t> protectora.</a:t>
            </a:r>
            <a:endParaRPr lang="en-US" altLang="en-US" dirty="0">
              <a:latin typeface="Arial" panose="020B0604020202020204" pitchFamily="34" charset="0"/>
              <a:cs typeface="Arial" panose="020B0604020202020204" pitchFamily="34" charset="0"/>
            </a:endParaRPr>
          </a:p>
          <a:p>
            <a:r>
              <a:rPr lang="es-ES" altLang="en-US" dirty="0">
                <a:latin typeface="Arial" panose="020B0604020202020204" pitchFamily="34" charset="0"/>
                <a:cs typeface="Arial" panose="020B0604020202020204" pitchFamily="34" charset="0"/>
              </a:rPr>
              <a:t>Lo he estado haciendo así durante veinte años sin ningún problema.</a:t>
            </a:r>
            <a:endParaRPr lang="en-US" altLang="en-US" dirty="0">
              <a:latin typeface="Arial" panose="020B0604020202020204" pitchFamily="34" charset="0"/>
              <a:cs typeface="Arial" panose="020B0604020202020204" pitchFamily="34" charset="0"/>
            </a:endParaRPr>
          </a:p>
          <a:p>
            <a:r>
              <a:rPr lang="es-ES" altLang="en-US" dirty="0">
                <a:latin typeface="Arial" panose="020B0604020202020204" pitchFamily="34" charset="0"/>
                <a:cs typeface="Arial" panose="020B0604020202020204" pitchFamily="34" charset="0"/>
              </a:rPr>
              <a:t>La cubierta/tapa protectora fue solicitada y está por llegar</a:t>
            </a:r>
            <a:endParaRPr lang="en-US" altLang="en-US" dirty="0">
              <a:latin typeface="Arial" panose="020B0604020202020204" pitchFamily="34" charset="0"/>
              <a:cs typeface="Arial" panose="020B0604020202020204" pitchFamily="34" charset="0"/>
            </a:endParaRPr>
          </a:p>
          <a:p>
            <a:r>
              <a:rPr lang="es-ES" altLang="en-US" dirty="0">
                <a:latin typeface="Arial" panose="020B0604020202020204" pitchFamily="34" charset="0"/>
                <a:cs typeface="Arial" panose="020B0604020202020204" pitchFamily="34" charset="0"/>
              </a:rPr>
              <a:t>El inspector no dijo nada.</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Es muy costosa.</a:t>
            </a:r>
          </a:p>
          <a:p>
            <a:endParaRPr lang="en-US" altLang="en-US" dirty="0" smtClean="0"/>
          </a:p>
          <a:p>
            <a:endParaRPr lang="en-US" dirty="0" smtClean="0"/>
          </a:p>
        </p:txBody>
      </p:sp>
    </p:spTree>
    <p:extLst>
      <p:ext uri="{BB962C8B-B14F-4D97-AF65-F5344CB8AC3E}">
        <p14:creationId xmlns:p14="http://schemas.microsoft.com/office/powerpoint/2010/main" val="33132714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Gráfico: muestra una bombilla con un signo de interrogación de color amarillo dentro de la</a:t>
            </a:r>
            <a:r>
              <a:rPr lang="es-ES" baseline="0" dirty="0" smtClean="0"/>
              <a:t> misma.</a:t>
            </a:r>
            <a:endParaRPr lang="en-US" dirty="0" smtClean="0"/>
          </a:p>
          <a:p>
            <a:endParaRPr lang="en-US" dirty="0" smtClean="0"/>
          </a:p>
        </p:txBody>
      </p:sp>
    </p:spTree>
    <p:extLst>
      <p:ext uri="{BB962C8B-B14F-4D97-AF65-F5344CB8AC3E}">
        <p14:creationId xmlns:p14="http://schemas.microsoft.com/office/powerpoint/2010/main" val="122215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smtClean="0"/>
              <a:t>Pregúntele a los alumnos del curso </a:t>
            </a:r>
            <a:r>
              <a:rPr lang="x-none" baseline="0" dirty="0" smtClean="0"/>
              <a:t>¿</a:t>
            </a:r>
            <a:r>
              <a:rPr lang="es-ES" baseline="0" dirty="0" smtClean="0"/>
              <a:t>qué tipo de equipo puede causar amputaciones / lesiones y requiere que sus partes móviles estén protegidas</a:t>
            </a:r>
            <a:r>
              <a:rPr lang="en-US" baseline="0" dirty="0" smtClean="0"/>
              <a:t>/cubiertas?</a:t>
            </a:r>
          </a:p>
          <a:p>
            <a:endParaRPr lang="en-US" baseline="0" dirty="0" smtClean="0"/>
          </a:p>
          <a:p>
            <a:r>
              <a:rPr lang="en-US" baseline="0" dirty="0" smtClean="0"/>
              <a:t>Algunas de las respuestas pueden ser:</a:t>
            </a:r>
          </a:p>
          <a:p>
            <a:pPr marL="173323" indent="-173323">
              <a:buFont typeface="Arial" panose="020B0604020202020204" pitchFamily="34" charset="0"/>
              <a:buChar char="•"/>
            </a:pPr>
            <a:r>
              <a:rPr lang="en-US" dirty="0">
                <a:latin typeface="Arial" panose="020B0604020202020204" pitchFamily="34" charset="0"/>
                <a:cs typeface="Arial" panose="020B0604020202020204" pitchFamily="34" charset="0"/>
              </a:rPr>
              <a:t>Prensas eléctricas</a:t>
            </a:r>
          </a:p>
          <a:p>
            <a:pPr marL="173323" indent="-173323">
              <a:buFont typeface="Arial" panose="020B0604020202020204" pitchFamily="34" charset="0"/>
              <a:buChar char="•"/>
            </a:pPr>
            <a:r>
              <a:rPr lang="en-US" dirty="0">
                <a:latin typeface="Arial" panose="020B0604020202020204" pitchFamily="34" charset="0"/>
                <a:cs typeface="Arial" panose="020B0604020202020204" pitchFamily="34" charset="0"/>
              </a:rPr>
              <a:t>Sierras</a:t>
            </a:r>
          </a:p>
          <a:p>
            <a:pPr marL="173323" indent="-173323">
              <a:buFont typeface="Arial" panose="020B0604020202020204" pitchFamily="34" charset="0"/>
              <a:buChar char="•"/>
            </a:pPr>
            <a:r>
              <a:rPr lang="en-US" dirty="0">
                <a:latin typeface="Arial" panose="020B0604020202020204" pitchFamily="34" charset="0"/>
                <a:cs typeface="Arial" panose="020B0604020202020204" pitchFamily="34" charset="0"/>
              </a:rPr>
              <a:t>Cizallas/Cortadoras</a:t>
            </a:r>
          </a:p>
          <a:p>
            <a:pPr marL="173323" indent="-173323">
              <a:buFont typeface="Arial" panose="020B0604020202020204" pitchFamily="34" charset="0"/>
              <a:buChar char="•"/>
            </a:pPr>
            <a:r>
              <a:rPr lang="en-US" dirty="0">
                <a:latin typeface="Arial" panose="020B0604020202020204" pitchFamily="34" charset="0"/>
                <a:cs typeface="Arial" panose="020B0604020202020204" pitchFamily="34" charset="0"/>
              </a:rPr>
              <a:t>M</a:t>
            </a:r>
            <a:r>
              <a:rPr lang="x-none" dirty="0">
                <a:latin typeface="Arial" panose="020B0604020202020204" pitchFamily="34" charset="0"/>
                <a:cs typeface="Arial" panose="020B0604020202020204" pitchFamily="34" charset="0"/>
              </a:rPr>
              <a:t>áquinas dobladoras de láminas de metal para elaborar partes/piezas con precisión </a:t>
            </a:r>
            <a:r>
              <a:rPr lang="en-US" dirty="0">
                <a:latin typeface="Arial" panose="020B0604020202020204" pitchFamily="34" charset="0"/>
                <a:cs typeface="Arial" panose="020B0604020202020204" pitchFamily="34" charset="0"/>
              </a:rPr>
              <a:t>(manuales, eléctricas o hidráulicas)</a:t>
            </a:r>
          </a:p>
          <a:p>
            <a:pPr marL="173323" indent="-173323">
              <a:buFont typeface="Arial" panose="020B0604020202020204" pitchFamily="34" charset="0"/>
              <a:buChar char="•"/>
            </a:pPr>
            <a:r>
              <a:rPr lang="en-US" dirty="0">
                <a:latin typeface="Arial" panose="020B0604020202020204" pitchFamily="34" charset="0"/>
                <a:cs typeface="Arial" panose="020B0604020202020204" pitchFamily="34" charset="0"/>
              </a:rPr>
              <a:t>Rebanadoras/Cortadoras </a:t>
            </a:r>
          </a:p>
          <a:p>
            <a:pPr marL="173323" indent="-173323">
              <a:buFont typeface="Arial" panose="020B0604020202020204" pitchFamily="34" charset="0"/>
              <a:buChar char="•"/>
            </a:pPr>
            <a:r>
              <a:rPr lang="en-US" dirty="0">
                <a:latin typeface="Arial" panose="020B0604020202020204" pitchFamily="34" charset="0"/>
                <a:cs typeface="Arial" panose="020B0604020202020204" pitchFamily="34" charset="0"/>
              </a:rPr>
              <a:t>Transportadoras para el manejo de materiales (de rodillos, correas, cadenas)</a:t>
            </a:r>
          </a:p>
          <a:p>
            <a:pPr marL="173323" indent="-173323">
              <a:buFont typeface="Arial" panose="020B0604020202020204" pitchFamily="34" charset="0"/>
              <a:buChar char="•"/>
            </a:pPr>
            <a:r>
              <a:rPr lang="en-US" dirty="0">
                <a:latin typeface="Arial" panose="020B0604020202020204" pitchFamily="34" charset="0"/>
                <a:cs typeface="Arial" panose="020B0604020202020204" pitchFamily="34" charset="0"/>
              </a:rPr>
              <a:t>Prensas para la producci</a:t>
            </a:r>
            <a:r>
              <a:rPr lang="x-none" dirty="0">
                <a:latin typeface="Arial" panose="020B0604020202020204" pitchFamily="34" charset="0"/>
                <a:cs typeface="Arial" panose="020B0604020202020204" pitchFamily="34" charset="0"/>
              </a:rPr>
              <a:t>ón de periódicos, libros y material impreso</a:t>
            </a:r>
            <a:endParaRPr lang="en-US" dirty="0">
              <a:latin typeface="Arial" panose="020B0604020202020204" pitchFamily="34" charset="0"/>
              <a:cs typeface="Arial" panose="020B0604020202020204" pitchFamily="34" charset="0"/>
            </a:endParaRPr>
          </a:p>
          <a:p>
            <a:pPr marL="173323" indent="-173323">
              <a:buFont typeface="Arial" panose="020B0604020202020204" pitchFamily="34" charset="0"/>
              <a:buChar char="•"/>
            </a:pPr>
            <a:r>
              <a:rPr lang="en-US" dirty="0">
                <a:latin typeface="Arial" panose="020B0604020202020204" pitchFamily="34" charset="0"/>
                <a:cs typeface="Arial" panose="020B0604020202020204" pitchFamily="34" charset="0"/>
              </a:rPr>
              <a:t>Máquinas dobladoras/confeccionadoras de rollos </a:t>
            </a:r>
          </a:p>
          <a:p>
            <a:pPr marL="173323" indent="-173323">
              <a:buFont typeface="Arial" panose="020B0604020202020204" pitchFamily="34" charset="0"/>
              <a:buChar char="•"/>
            </a:pPr>
            <a:r>
              <a:rPr lang="en-US" dirty="0">
                <a:latin typeface="Arial" panose="020B0604020202020204" pitchFamily="34" charset="0"/>
                <a:cs typeface="Arial" panose="020B0604020202020204" pitchFamily="34" charset="0"/>
              </a:rPr>
              <a:t>Prensas perforadoras/fresadoras</a:t>
            </a:r>
          </a:p>
          <a:p>
            <a:pPr marL="173323" indent="-173323">
              <a:buFont typeface="Arial" panose="020B0604020202020204" pitchFamily="34" charset="0"/>
              <a:buChar char="•"/>
            </a:pPr>
            <a:r>
              <a:rPr lang="x-none"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Otras? </a:t>
            </a:r>
          </a:p>
          <a:p>
            <a:endParaRPr lang="en-US" dirty="0"/>
          </a:p>
        </p:txBody>
      </p:sp>
    </p:spTree>
    <p:extLst>
      <p:ext uri="{BB962C8B-B14F-4D97-AF65-F5344CB8AC3E}">
        <p14:creationId xmlns:p14="http://schemas.microsoft.com/office/powerpoint/2010/main" val="2811842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p:spPr>
        <p:txBody>
          <a:bodyPr/>
          <a:lstStyle/>
          <a:p>
            <a:r>
              <a:rPr lang="en-US" altLang="en-US" dirty="0">
                <a:cs typeface="Arial" panose="020B0604020202020204" pitchFamily="34" charset="0"/>
              </a:rPr>
              <a:t>Algunas de las respuestas pueden ser:</a:t>
            </a:r>
          </a:p>
          <a:p>
            <a:endParaRPr lang="en-US" altLang="en-US" dirty="0">
              <a:cs typeface="Arial" panose="020B0604020202020204" pitchFamily="34" charset="0"/>
            </a:endParaRPr>
          </a:p>
          <a:p>
            <a:pPr marL="346646" indent="-346646">
              <a:buFont typeface="Arial" panose="020B0604020202020204" pitchFamily="34" charset="0"/>
              <a:buChar char="•"/>
            </a:pPr>
            <a:r>
              <a:rPr lang="en-US" altLang="en-US" dirty="0">
                <a:cs typeface="Arial" panose="020B0604020202020204" pitchFamily="34" charset="0"/>
              </a:rPr>
              <a:t>Prensas Eléctricas</a:t>
            </a:r>
          </a:p>
          <a:p>
            <a:pPr marL="346646" indent="-346646">
              <a:buFont typeface="Arial" panose="020B0604020202020204" pitchFamily="34" charset="0"/>
              <a:buChar char="•"/>
            </a:pPr>
            <a:r>
              <a:rPr lang="en-US" altLang="en-US" dirty="0">
                <a:cs typeface="Arial" panose="020B0604020202020204" pitchFamily="34" charset="0"/>
              </a:rPr>
              <a:t>Sierras</a:t>
            </a:r>
          </a:p>
          <a:p>
            <a:pPr marL="346646" indent="-346646">
              <a:buFont typeface="Arial" panose="020B0604020202020204" pitchFamily="34" charset="0"/>
              <a:buChar char="•"/>
            </a:pPr>
            <a:r>
              <a:rPr lang="en-US" altLang="en-US" dirty="0">
                <a:cs typeface="Arial" panose="020B0604020202020204" pitchFamily="34" charset="0"/>
              </a:rPr>
              <a:t>Cizallas/Cortadoras</a:t>
            </a:r>
          </a:p>
          <a:p>
            <a:pPr marL="346646" indent="-346646">
              <a:buFont typeface="Arial" panose="020B0604020202020204" pitchFamily="34" charset="0"/>
              <a:buChar char="•"/>
            </a:pPr>
            <a:r>
              <a:rPr lang="en-US" dirty="0">
                <a:cs typeface="Arial" panose="020B0604020202020204" pitchFamily="34" charset="0"/>
              </a:rPr>
              <a:t>M</a:t>
            </a:r>
            <a:r>
              <a:rPr lang="x-none" dirty="0">
                <a:cs typeface="Arial" panose="020B0604020202020204" pitchFamily="34" charset="0"/>
              </a:rPr>
              <a:t>áquinas dobladoras de láminas de metal para elaborar partes/piezas con precisión </a:t>
            </a:r>
            <a:r>
              <a:rPr lang="en-US" dirty="0">
                <a:latin typeface="Arial" panose="020B0604020202020204" pitchFamily="34" charset="0"/>
                <a:cs typeface="Arial" panose="020B0604020202020204" pitchFamily="34" charset="0"/>
              </a:rPr>
              <a:t>(manuales, eléctricas o hidráulicas)</a:t>
            </a:r>
            <a:endParaRPr lang="en-US" altLang="en-US" dirty="0">
              <a:cs typeface="Arial" panose="020B0604020202020204" pitchFamily="34" charset="0"/>
            </a:endParaRPr>
          </a:p>
          <a:p>
            <a:pPr marL="346646" indent="-346646">
              <a:buFont typeface="Arial" panose="020B0604020202020204" pitchFamily="34" charset="0"/>
              <a:buChar char="•"/>
            </a:pPr>
            <a:r>
              <a:rPr lang="en-US" altLang="en-US" dirty="0">
                <a:cs typeface="Arial" panose="020B0604020202020204" pitchFamily="34" charset="0"/>
              </a:rPr>
              <a:t>Rebanadoras/Cortadoras</a:t>
            </a:r>
          </a:p>
          <a:p>
            <a:pPr marL="346646" indent="-346646">
              <a:buFont typeface="Arial" panose="020B0604020202020204" pitchFamily="34" charset="0"/>
              <a:buChar char="•"/>
            </a:pPr>
            <a:r>
              <a:rPr lang="en-US" altLang="en-US" dirty="0">
                <a:cs typeface="Arial" panose="020B0604020202020204" pitchFamily="34" charset="0"/>
              </a:rPr>
              <a:t>Transportadoras para el manejo de materiales (de rodillos, correas, cadenas)</a:t>
            </a:r>
          </a:p>
          <a:p>
            <a:pPr marL="346646" indent="-346646">
              <a:buFont typeface="Arial" panose="020B0604020202020204" pitchFamily="34" charset="0"/>
              <a:buChar char="•"/>
            </a:pPr>
            <a:r>
              <a:rPr lang="en-US" altLang="en-US" dirty="0">
                <a:cs typeface="Arial" panose="020B0604020202020204" pitchFamily="34" charset="0"/>
              </a:rPr>
              <a:t>Prensas para la producción de libros, periódicos, y material impreso.</a:t>
            </a:r>
          </a:p>
          <a:p>
            <a:pPr marL="346646" indent="-346646">
              <a:buFont typeface="Arial" panose="020B0604020202020204" pitchFamily="34" charset="0"/>
              <a:buChar char="•"/>
            </a:pPr>
            <a:r>
              <a:rPr lang="en-US" altLang="en-US" dirty="0">
                <a:cs typeface="Arial" panose="020B0604020202020204" pitchFamily="34" charset="0"/>
              </a:rPr>
              <a:t>Máquinas dobladoras/confeccionadoras de rollos</a:t>
            </a:r>
          </a:p>
          <a:p>
            <a:pPr marL="346646" indent="-346646">
              <a:buFont typeface="Arial" panose="020B0604020202020204" pitchFamily="34" charset="0"/>
              <a:buChar char="•"/>
            </a:pPr>
            <a:r>
              <a:rPr lang="en-US" altLang="en-US" dirty="0">
                <a:cs typeface="Arial" panose="020B0604020202020204" pitchFamily="34" charset="0"/>
              </a:rPr>
              <a:t>Prensas Perforadoras/Fresadoras</a:t>
            </a:r>
          </a:p>
          <a:p>
            <a:endParaRPr lang="en-US" baseline="0" dirty="0" smtClean="0"/>
          </a:p>
          <a:p>
            <a:endParaRPr lang="en-US" baseline="0" dirty="0" smtClean="0"/>
          </a:p>
        </p:txBody>
      </p:sp>
    </p:spTree>
    <p:extLst>
      <p:ext uri="{BB962C8B-B14F-4D97-AF65-F5344CB8AC3E}">
        <p14:creationId xmlns:p14="http://schemas.microsoft.com/office/powerpoint/2010/main" val="2662554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2328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8873067" cy="47498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068080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1" y="1600200"/>
            <a:ext cx="4191000"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563536" y="1600200"/>
            <a:ext cx="4351865"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992355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254000" y="1371600"/>
            <a:ext cx="4216401" cy="2253044"/>
          </a:xfrm>
        </p:spPr>
        <p:txBody>
          <a:bodyPr/>
          <a:lstStyle/>
          <a:p>
            <a:r>
              <a:rPr lang="en-US" dirty="0" smtClean="0"/>
              <a:t>Click icon to add picture</a:t>
            </a:r>
            <a:endParaRPr lang="en-US" dirty="0"/>
          </a:p>
        </p:txBody>
      </p:sp>
      <p:sp>
        <p:nvSpPr>
          <p:cNvPr id="4" name="Picture Placeholder 3"/>
          <p:cNvSpPr>
            <a:spLocks noGrp="1"/>
          </p:cNvSpPr>
          <p:nvPr>
            <p:ph type="pic" sz="quarter" idx="11"/>
          </p:nvPr>
        </p:nvSpPr>
        <p:spPr>
          <a:xfrm>
            <a:off x="4656667" y="1371600"/>
            <a:ext cx="4207934" cy="2253044"/>
          </a:xfrm>
        </p:spPr>
        <p:txBody>
          <a:bodyPr/>
          <a:lstStyle/>
          <a:p>
            <a:r>
              <a:rPr lang="en-US" dirty="0" smtClean="0"/>
              <a:t>Click icon to add picture</a:t>
            </a:r>
            <a:endParaRPr lang="en-US" dirty="0"/>
          </a:p>
        </p:txBody>
      </p:sp>
      <p:sp>
        <p:nvSpPr>
          <p:cNvPr id="5" name="Picture Placeholder 3"/>
          <p:cNvSpPr>
            <a:spLocks noGrp="1"/>
          </p:cNvSpPr>
          <p:nvPr>
            <p:ph type="pic" sz="quarter" idx="12"/>
          </p:nvPr>
        </p:nvSpPr>
        <p:spPr>
          <a:xfrm>
            <a:off x="254000" y="3784602"/>
            <a:ext cx="4216401" cy="2459799"/>
          </a:xfrm>
        </p:spPr>
        <p:txBody>
          <a:bodyPr/>
          <a:lstStyle/>
          <a:p>
            <a:r>
              <a:rPr lang="en-US" dirty="0" smtClean="0"/>
              <a:t>Click icon to add picture</a:t>
            </a:r>
            <a:endParaRPr lang="en-US" dirty="0"/>
          </a:p>
        </p:txBody>
      </p:sp>
      <p:sp>
        <p:nvSpPr>
          <p:cNvPr id="6" name="Picture Placeholder 3"/>
          <p:cNvSpPr>
            <a:spLocks noGrp="1"/>
          </p:cNvSpPr>
          <p:nvPr>
            <p:ph type="pic" sz="quarter" idx="13"/>
          </p:nvPr>
        </p:nvSpPr>
        <p:spPr>
          <a:xfrm>
            <a:off x="4656667" y="3784600"/>
            <a:ext cx="4207934" cy="24598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42109032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62467" y="1329267"/>
            <a:ext cx="2751666" cy="1400218"/>
          </a:xfrm>
        </p:spPr>
        <p:txBody>
          <a:bodyPr/>
          <a:lstStyle/>
          <a:p>
            <a:r>
              <a:rPr lang="en-US" dirty="0" smtClean="0"/>
              <a:t>Click icon to add picture</a:t>
            </a:r>
            <a:endParaRPr lang="en-US" dirty="0"/>
          </a:p>
        </p:txBody>
      </p:sp>
      <p:sp>
        <p:nvSpPr>
          <p:cNvPr id="6" name="Picture Placeholder 3"/>
          <p:cNvSpPr>
            <a:spLocks noGrp="1"/>
          </p:cNvSpPr>
          <p:nvPr>
            <p:ph type="pic" sz="quarter" idx="12"/>
          </p:nvPr>
        </p:nvSpPr>
        <p:spPr>
          <a:xfrm>
            <a:off x="6092776" y="1329267"/>
            <a:ext cx="2805693" cy="1400218"/>
          </a:xfrm>
        </p:spPr>
        <p:txBody>
          <a:bodyPr/>
          <a:lstStyle/>
          <a:p>
            <a:r>
              <a:rPr lang="en-US" dirty="0" smtClean="0"/>
              <a:t>Click icon to add picture</a:t>
            </a:r>
            <a:endParaRPr lang="en-US" dirty="0"/>
          </a:p>
        </p:txBody>
      </p:sp>
      <p:sp>
        <p:nvSpPr>
          <p:cNvPr id="7" name="Picture Placeholder 3"/>
          <p:cNvSpPr>
            <a:spLocks noGrp="1"/>
          </p:cNvSpPr>
          <p:nvPr>
            <p:ph type="pic" sz="quarter" idx="13"/>
          </p:nvPr>
        </p:nvSpPr>
        <p:spPr>
          <a:xfrm>
            <a:off x="3132668" y="1329267"/>
            <a:ext cx="2870200" cy="1400218"/>
          </a:xfrm>
        </p:spPr>
        <p:txBody>
          <a:bodyPr/>
          <a:lstStyle/>
          <a:p>
            <a:r>
              <a:rPr lang="en-US" dirty="0" smtClean="0"/>
              <a:t>Click icon to add picture</a:t>
            </a:r>
            <a:endParaRPr lang="en-US" dirty="0"/>
          </a:p>
        </p:txBody>
      </p:sp>
      <p:sp>
        <p:nvSpPr>
          <p:cNvPr id="8" name="Picture Placeholder 3"/>
          <p:cNvSpPr>
            <a:spLocks noGrp="1"/>
          </p:cNvSpPr>
          <p:nvPr>
            <p:ph type="pic" sz="quarter" idx="14"/>
          </p:nvPr>
        </p:nvSpPr>
        <p:spPr>
          <a:xfrm>
            <a:off x="262467" y="2946400"/>
            <a:ext cx="2751666" cy="1514524"/>
          </a:xfrm>
        </p:spPr>
        <p:txBody>
          <a:bodyPr/>
          <a:lstStyle/>
          <a:p>
            <a:r>
              <a:rPr lang="en-US" dirty="0" smtClean="0"/>
              <a:t>Click icon to add picture</a:t>
            </a:r>
            <a:endParaRPr lang="en-US" dirty="0"/>
          </a:p>
        </p:txBody>
      </p:sp>
      <p:sp>
        <p:nvSpPr>
          <p:cNvPr id="9" name="Picture Placeholder 3"/>
          <p:cNvSpPr>
            <a:spLocks noGrp="1"/>
          </p:cNvSpPr>
          <p:nvPr>
            <p:ph type="pic" sz="quarter" idx="15"/>
          </p:nvPr>
        </p:nvSpPr>
        <p:spPr>
          <a:xfrm>
            <a:off x="6092776" y="2946400"/>
            <a:ext cx="2805693" cy="1514524"/>
          </a:xfrm>
        </p:spPr>
        <p:txBody>
          <a:bodyPr/>
          <a:lstStyle/>
          <a:p>
            <a:r>
              <a:rPr lang="en-US" dirty="0" smtClean="0"/>
              <a:t>Click icon to add picture</a:t>
            </a:r>
            <a:endParaRPr lang="en-US" dirty="0"/>
          </a:p>
        </p:txBody>
      </p:sp>
      <p:sp>
        <p:nvSpPr>
          <p:cNvPr id="10" name="Picture Placeholder 3"/>
          <p:cNvSpPr>
            <a:spLocks noGrp="1"/>
          </p:cNvSpPr>
          <p:nvPr>
            <p:ph type="pic" sz="quarter" idx="16"/>
          </p:nvPr>
        </p:nvSpPr>
        <p:spPr>
          <a:xfrm>
            <a:off x="3132668" y="2946400"/>
            <a:ext cx="2870200" cy="1514524"/>
          </a:xfrm>
        </p:spPr>
        <p:txBody>
          <a:bodyPr/>
          <a:lstStyle/>
          <a:p>
            <a:r>
              <a:rPr lang="en-US" dirty="0" smtClean="0"/>
              <a:t>Click icon to add picture</a:t>
            </a:r>
            <a:endParaRPr lang="en-US" dirty="0"/>
          </a:p>
        </p:txBody>
      </p:sp>
      <p:sp>
        <p:nvSpPr>
          <p:cNvPr id="11" name="Picture Placeholder 3"/>
          <p:cNvSpPr>
            <a:spLocks noGrp="1"/>
          </p:cNvSpPr>
          <p:nvPr>
            <p:ph type="pic" sz="quarter" idx="17"/>
          </p:nvPr>
        </p:nvSpPr>
        <p:spPr>
          <a:xfrm>
            <a:off x="262467" y="4677839"/>
            <a:ext cx="2751666" cy="1507682"/>
          </a:xfrm>
        </p:spPr>
        <p:txBody>
          <a:bodyPr/>
          <a:lstStyle/>
          <a:p>
            <a:r>
              <a:rPr lang="en-US" dirty="0" smtClean="0"/>
              <a:t>Click icon to add picture</a:t>
            </a:r>
            <a:endParaRPr lang="en-US" dirty="0"/>
          </a:p>
        </p:txBody>
      </p:sp>
      <p:sp>
        <p:nvSpPr>
          <p:cNvPr id="12" name="Picture Placeholder 3"/>
          <p:cNvSpPr>
            <a:spLocks noGrp="1"/>
          </p:cNvSpPr>
          <p:nvPr>
            <p:ph type="pic" sz="quarter" idx="18"/>
          </p:nvPr>
        </p:nvSpPr>
        <p:spPr>
          <a:xfrm>
            <a:off x="6092776" y="4677839"/>
            <a:ext cx="2805692" cy="1507682"/>
          </a:xfrm>
        </p:spPr>
        <p:txBody>
          <a:bodyPr/>
          <a:lstStyle/>
          <a:p>
            <a:r>
              <a:rPr lang="en-US" dirty="0" smtClean="0"/>
              <a:t>Click icon to add picture</a:t>
            </a:r>
            <a:endParaRPr lang="en-US" dirty="0"/>
          </a:p>
        </p:txBody>
      </p:sp>
      <p:sp>
        <p:nvSpPr>
          <p:cNvPr id="13" name="Picture Placeholder 3"/>
          <p:cNvSpPr>
            <a:spLocks noGrp="1"/>
          </p:cNvSpPr>
          <p:nvPr>
            <p:ph type="pic" sz="quarter" idx="19"/>
          </p:nvPr>
        </p:nvSpPr>
        <p:spPr>
          <a:xfrm>
            <a:off x="3132668" y="4677839"/>
            <a:ext cx="2870200" cy="1507682"/>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4143284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SLIDE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9266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3933"/>
            <a:ext cx="8415868" cy="4749800"/>
          </a:xfrm>
        </p:spPr>
        <p:txBody>
          <a:bodyPr>
            <a:noAutofit/>
          </a:bodyPr>
          <a:lstStyle>
            <a:lvl1pPr marL="301625" indent="-301625">
              <a:spcAft>
                <a:spcPts val="450"/>
              </a:spcAft>
              <a:buFont typeface="Arial" charset="0"/>
              <a:buChar char="•"/>
              <a:tabLst/>
              <a:defRPr sz="3400"/>
            </a:lvl1pPr>
            <a:lvl2pPr marL="698500" indent="-349250">
              <a:spcAft>
                <a:spcPts val="450"/>
              </a:spcAft>
              <a:buFont typeface="Courier New" charset="0"/>
              <a:buChar char="o"/>
              <a:tabLst/>
              <a:defRPr sz="3200"/>
            </a:lvl2pPr>
            <a:lvl3pPr marL="922338" indent="-236538">
              <a:spcAft>
                <a:spcPts val="450"/>
              </a:spcAft>
              <a:buFont typeface="Wingdings" charset="2"/>
              <a:buChar char="§"/>
              <a:tabLst/>
              <a:defRPr sz="2800"/>
            </a:lvl3pPr>
            <a:lvl4pPr marL="1319213" indent="-290513">
              <a:tabLst/>
              <a:defRPr sz="2400"/>
            </a:lvl4pPr>
            <a:lvl5pPr marL="1666875" indent="-295275">
              <a:buFont typeface="Courier New" charset="0"/>
              <a:buChar char="o"/>
              <a:tabLst/>
              <a:defRPr sz="2400"/>
            </a:lvl5p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Fourth level</a:t>
            </a:r>
          </a:p>
        </p:txBody>
      </p:sp>
      <p:sp>
        <p:nvSpPr>
          <p:cNvPr id="7" name="Title 6"/>
          <p:cNvSpPr>
            <a:spLocks noGrp="1"/>
          </p:cNvSpPr>
          <p:nvPr>
            <p:ph type="title"/>
          </p:nvPr>
        </p:nvSpPr>
        <p:spPr>
          <a:xfrm>
            <a:off x="457200" y="274638"/>
            <a:ext cx="6858000" cy="1143000"/>
          </a:xfrm>
        </p:spPr>
        <p:txBody>
          <a:bodyPr>
            <a:noAutofit/>
          </a:bodyPr>
          <a:lstStyle>
            <a:lvl1pPr>
              <a:defRPr sz="4000"/>
            </a:lvl1pPr>
          </a:lstStyle>
          <a:p>
            <a:r>
              <a:rPr lang="en-US" dirty="0" smtClean="0"/>
              <a:t>Click to edit Master title style</a:t>
            </a:r>
            <a:endParaRPr lang="en-US" dirty="0"/>
          </a:p>
        </p:txBody>
      </p:sp>
      <p:sp>
        <p:nvSpPr>
          <p:cNvPr id="4" name="Slide Number Placeholder 4"/>
          <p:cNvSpPr>
            <a:spLocks noGrp="1"/>
          </p:cNvSpPr>
          <p:nvPr>
            <p:ph type="sldNum" sz="quarter" idx="12"/>
          </p:nvPr>
        </p:nvSpPr>
        <p:spPr>
          <a:xfrm>
            <a:off x="8715196" y="6531020"/>
            <a:ext cx="476469" cy="416432"/>
          </a:xfrm>
          <a:prstGeom prst="rect">
            <a:avLst/>
          </a:prstGeom>
        </p:spPr>
        <p:txBody>
          <a:bodyPr/>
          <a:lstStyle/>
          <a:p>
            <a:fld id="{6E2D2B3B-882E-40F3-A32F-6DD516915044}"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8873067" cy="47498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47436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2400" y="6135089"/>
            <a:ext cx="766380" cy="370171"/>
          </a:xfrm>
          <a:prstGeom prst="rect">
            <a:avLst/>
          </a:prstGeom>
        </p:spPr>
        <p:txBody>
          <a:bodyPr/>
          <a:lstStyle/>
          <a:p>
            <a:endParaRPr lang="en-US" dirty="0"/>
          </a:p>
        </p:txBody>
      </p:sp>
      <p:sp>
        <p:nvSpPr>
          <p:cNvPr id="3" name="Footer Placeholder 2"/>
          <p:cNvSpPr>
            <a:spLocks noGrp="1"/>
          </p:cNvSpPr>
          <p:nvPr>
            <p:ph type="ftr" sz="quarter" idx="11"/>
          </p:nvPr>
        </p:nvSpPr>
        <p:spPr>
          <a:xfrm>
            <a:off x="1942415" y="6135809"/>
            <a:ext cx="5716488"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511228" y="787783"/>
            <a:ext cx="584978" cy="365125"/>
          </a:xfrm>
          <a:prstGeom prst="rect">
            <a:avLst/>
          </a:prstGeom>
        </p:spPr>
        <p:txBody>
          <a:bodyPr/>
          <a:lstStyle/>
          <a:p>
            <a:fld id="{9F12240B-D0A8-4CCC-A9A5-019FC9715B87}" type="slidenum">
              <a:rPr lang="en-US" smtClean="0"/>
              <a:pPr/>
              <a:t>‹#›</a:t>
            </a:fld>
            <a:endParaRPr lang="en-US" dirty="0"/>
          </a:p>
        </p:txBody>
      </p:sp>
    </p:spTree>
    <p:extLst>
      <p:ext uri="{BB962C8B-B14F-4D97-AF65-F5344CB8AC3E}">
        <p14:creationId xmlns:p14="http://schemas.microsoft.com/office/powerpoint/2010/main" val="114942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772400" y="6135089"/>
            <a:ext cx="766380" cy="370171"/>
          </a:xfrm>
          <a:prstGeom prst="rect">
            <a:avLst/>
          </a:prstGeom>
        </p:spPr>
        <p:txBody>
          <a:bodyPr/>
          <a:lstStyle/>
          <a:p>
            <a:endParaRPr lang="en-US" dirty="0"/>
          </a:p>
        </p:txBody>
      </p:sp>
      <p:sp>
        <p:nvSpPr>
          <p:cNvPr id="4" name="Footer Placeholder 3"/>
          <p:cNvSpPr>
            <a:spLocks noGrp="1"/>
          </p:cNvSpPr>
          <p:nvPr>
            <p:ph type="ftr" sz="quarter" idx="11"/>
          </p:nvPr>
        </p:nvSpPr>
        <p:spPr>
          <a:xfrm>
            <a:off x="1942415" y="6135809"/>
            <a:ext cx="5716488"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511228" y="787783"/>
            <a:ext cx="584978" cy="365125"/>
          </a:xfrm>
          <a:prstGeom prst="rect">
            <a:avLst/>
          </a:prstGeom>
        </p:spPr>
        <p:txBody>
          <a:bodyPr/>
          <a:lstStyle/>
          <a:p>
            <a:fld id="{903FAE49-DD17-4C2D-B81E-57E671009795}" type="slidenum">
              <a:rPr lang="en-US" smtClean="0"/>
              <a:pPr/>
              <a:t>‹#›</a:t>
            </a:fld>
            <a:endParaRPr lang="en-US" dirty="0"/>
          </a:p>
        </p:txBody>
      </p:sp>
    </p:spTree>
    <p:extLst>
      <p:ext uri="{BB962C8B-B14F-4D97-AF65-F5344CB8AC3E}">
        <p14:creationId xmlns:p14="http://schemas.microsoft.com/office/powerpoint/2010/main" val="4035753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772400" y="6135089"/>
            <a:ext cx="766380" cy="370171"/>
          </a:xfrm>
          <a:prstGeom prst="rect">
            <a:avLst/>
          </a:prstGeom>
        </p:spPr>
        <p:txBody>
          <a:bodyPr/>
          <a:lstStyle/>
          <a:p>
            <a:endParaRPr lang="en-US" dirty="0"/>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511228" y="787783"/>
            <a:ext cx="584978" cy="365125"/>
          </a:xfrm>
          <a:prstGeom prst="rect">
            <a:avLst/>
          </a:prstGeom>
        </p:spPr>
        <p:txBody>
          <a:bodyPr/>
          <a:lstStyle/>
          <a:p>
            <a:fld id="{F6110AB0-40B6-45A0-A2CF-A0A293CCF00B}" type="slidenum">
              <a:rPr lang="en-US" smtClean="0"/>
              <a:pPr/>
              <a:t>‹#›</a:t>
            </a:fld>
            <a:endParaRPr lang="en-US" dirty="0"/>
          </a:p>
        </p:txBody>
      </p:sp>
    </p:spTree>
    <p:extLst>
      <p:ext uri="{BB962C8B-B14F-4D97-AF65-F5344CB8AC3E}">
        <p14:creationId xmlns:p14="http://schemas.microsoft.com/office/powerpoint/2010/main" val="5247518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76800" y="1600200"/>
            <a:ext cx="3810000" cy="4530725"/>
          </a:xfrm>
        </p:spPr>
        <p:txBody>
          <a:bodyPr/>
          <a:lstStyle/>
          <a:p>
            <a:endParaRPr lang="en-US" dirty="0"/>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53C0D9D8-401F-4188-B1D6-CE49686FD238}" type="slidenum">
              <a:rPr lang="en-US"/>
              <a:pPr/>
              <a:t>‹#›</a:t>
            </a:fld>
            <a:endParaRPr lang="en-US" dirty="0"/>
          </a:p>
        </p:txBody>
      </p:sp>
    </p:spTree>
    <p:extLst>
      <p:ext uri="{BB962C8B-B14F-4D97-AF65-F5344CB8AC3E}">
        <p14:creationId xmlns:p14="http://schemas.microsoft.com/office/powerpoint/2010/main" val="79184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nchor="ctr" anchorCtr="0"/>
          <a:lstStyle>
            <a:lvl1pPr marL="337090" indent="-337090">
              <a:lnSpc>
                <a:spcPct val="85000"/>
              </a:lnSpc>
              <a:spcBef>
                <a:spcPts val="529"/>
              </a:spcBef>
              <a:spcAft>
                <a:spcPts val="529"/>
              </a:spcAft>
              <a:buFont typeface="Arial" pitchFamily="34" charset="0"/>
              <a:buChar char="•"/>
              <a:defRPr>
                <a:solidFill>
                  <a:srgbClr val="012D4B"/>
                </a:solidFill>
              </a:defRPr>
            </a:lvl1pPr>
            <a:lvl2pPr marL="730361" indent="-280909">
              <a:lnSpc>
                <a:spcPct val="85000"/>
              </a:lnSpc>
              <a:spcBef>
                <a:spcPts val="529"/>
              </a:spcBef>
              <a:spcAft>
                <a:spcPts val="529"/>
              </a:spcAft>
              <a:buFont typeface="Arial" pitchFamily="34" charset="0"/>
              <a:buChar char="•"/>
              <a:defRPr>
                <a:solidFill>
                  <a:srgbClr val="012D4B"/>
                </a:solidFill>
              </a:defRPr>
            </a:lvl2pPr>
            <a:lvl3pPr marL="1123632" indent="-224726">
              <a:lnSpc>
                <a:spcPct val="85000"/>
              </a:lnSpc>
              <a:spcBef>
                <a:spcPts val="529"/>
              </a:spcBef>
              <a:spcAft>
                <a:spcPts val="529"/>
              </a:spcAft>
              <a:buFont typeface="Arial" pitchFamily="34" charset="0"/>
              <a:buChar char="•"/>
              <a:defRPr>
                <a:solidFill>
                  <a:srgbClr val="012D4B"/>
                </a:solidFill>
              </a:defRPr>
            </a:lvl3pPr>
            <a:lvl4pPr marL="1573084" indent="-224726">
              <a:lnSpc>
                <a:spcPct val="85000"/>
              </a:lnSpc>
              <a:spcBef>
                <a:spcPts val="529"/>
              </a:spcBef>
              <a:spcAft>
                <a:spcPts val="529"/>
              </a:spcAft>
              <a:buFont typeface="Arial" pitchFamily="34" charset="0"/>
              <a:buChar char="•"/>
              <a:defRPr>
                <a:solidFill>
                  <a:srgbClr val="012D4B"/>
                </a:solidFill>
              </a:defRPr>
            </a:lvl4pPr>
            <a:lvl5pPr marL="2022538" indent="-224726">
              <a:lnSpc>
                <a:spcPct val="85000"/>
              </a:lnSpc>
              <a:spcBef>
                <a:spcPts val="529"/>
              </a:spcBef>
              <a:spcAft>
                <a:spcPts val="529"/>
              </a:spcAft>
              <a:buFont typeface="Arial" pitchFamily="34" charset="0"/>
              <a:buChar char="•"/>
              <a:defRPr>
                <a:solidFill>
                  <a:srgbClr val="012D4B"/>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469490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55790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13" r:id="rId3"/>
    <p:sldLayoutId id="2147483702" r:id="rId4"/>
    <p:sldLayoutId id="2147483703" r:id="rId5"/>
    <p:sldLayoutId id="2147483704" r:id="rId6"/>
    <p:sldLayoutId id="2147483705" r:id="rId7"/>
    <p:sldLayoutId id="2147483706" r:id="rId8"/>
    <p:sldLayoutId id="2147483712" r:id="rId9"/>
  </p:sldLayoutIdLst>
  <p:hf hdr="0" ftr="0" dt="0"/>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5765800" cy="991352"/>
          </a:xfrm>
          <a:prstGeom prst="rect">
            <a:avLst/>
          </a:prstGeom>
          <a:solidFill>
            <a:schemeClr val="bg1"/>
          </a:solidFill>
        </p:spPr>
        <p:txBody>
          <a:bodyPr vert="horz" lIns="274320" tIns="45720" rIns="91440" bIns="4572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 y="1363133"/>
            <a:ext cx="8924509" cy="4834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49142392"/>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iming>
    <p:tnLst>
      <p:par>
        <p:cTn id="1" dur="indefinite" restart="never" nodeType="tmRoot"/>
      </p:par>
    </p:tnLst>
  </p:timing>
  <p:hf hdr="0" ftr="0" dt="0"/>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rgbClr val="262626"/>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rgbClr val="262626"/>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62626"/>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gif"/><Relationship Id="rId3" Type="http://schemas.openxmlformats.org/officeDocument/2006/relationships/image" Target="../media/image7.gif"/><Relationship Id="rId7" Type="http://schemas.openxmlformats.org/officeDocument/2006/relationships/image" Target="../media/image11.gif"/><Relationship Id="rId12"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gif"/><Relationship Id="rId11" Type="http://schemas.openxmlformats.org/officeDocument/2006/relationships/image" Target="../media/image15.gif"/><Relationship Id="rId5" Type="http://schemas.openxmlformats.org/officeDocument/2006/relationships/image" Target="../media/image9.gif"/><Relationship Id="rId10" Type="http://schemas.openxmlformats.org/officeDocument/2006/relationships/image" Target="../media/image14.gif"/><Relationship Id="rId4" Type="http://schemas.openxmlformats.org/officeDocument/2006/relationships/image" Target="../media/image8.gif"/><Relationship Id="rId9" Type="http://schemas.openxmlformats.org/officeDocument/2006/relationships/image" Target="../media/image13.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48.jpg"/></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62.jpeg"/></Relationships>
</file>

<file path=ppt/slides/_rels/slide6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64.jpg"/></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image" Target="../media/image68.jpeg"/><Relationship Id="rId4" Type="http://schemas.openxmlformats.org/officeDocument/2006/relationships/image" Target="../media/image67.jpeg"/></Relationships>
</file>

<file path=ppt/slides/_rels/slide6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514600" y="838200"/>
            <a:ext cx="5638800" cy="2362200"/>
          </a:xfrm>
          <a:noFill/>
          <a:ln/>
        </p:spPr>
        <p:txBody>
          <a:bodyPr lIns="90488" tIns="44450" rIns="90488" bIns="44450">
            <a:normAutofit fontScale="90000"/>
          </a:bodyPr>
          <a:lstStyle/>
          <a:p>
            <a:pPr algn="ctr"/>
            <a:r>
              <a:rPr lang="en-US" sz="3600" dirty="0" smtClean="0">
                <a:solidFill>
                  <a:schemeClr val="tx1"/>
                </a:solidFill>
              </a:rPr>
              <a:t/>
            </a:r>
            <a:br>
              <a:rPr lang="en-US" sz="3600" dirty="0" smtClean="0">
                <a:solidFill>
                  <a:schemeClr val="tx1"/>
                </a:solidFill>
              </a:rPr>
            </a:br>
            <a:r>
              <a:rPr lang="en-US" sz="3600" dirty="0" smtClean="0">
                <a:solidFill>
                  <a:schemeClr val="tx1"/>
                </a:solidFill>
                <a:cs typeface="Arial" panose="020B0604020202020204" pitchFamily="34" charset="0"/>
              </a:rPr>
              <a:t>Adiestramiento de concientizaci</a:t>
            </a:r>
            <a:r>
              <a:rPr lang="x-none" sz="3600" dirty="0" smtClean="0">
                <a:solidFill>
                  <a:schemeClr val="tx1"/>
                </a:solidFill>
                <a:cs typeface="Arial" panose="020B0604020202020204" pitchFamily="34" charset="0"/>
              </a:rPr>
              <a:t>ón sobre  LAS MEDIDAS DE protección PERSONAL al trabajar con   MÁQUINAS</a:t>
            </a:r>
            <a:endParaRPr lang="en-US" sz="3600" dirty="0">
              <a:solidFill>
                <a:schemeClr val="tx1"/>
              </a:solidFill>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87680" y="1989436"/>
            <a:ext cx="8415868" cy="4749800"/>
          </a:xfrm>
        </p:spPr>
        <p:txBody>
          <a:bodyPr>
            <a:normAutofit/>
          </a:bodyPr>
          <a:lstStyle/>
          <a:p>
            <a:r>
              <a:rPr lang="en-US" altLang="en-US" sz="3200" dirty="0" smtClean="0">
                <a:latin typeface="Arial" panose="020B0604020202020204" pitchFamily="34" charset="0"/>
                <a:cs typeface="Arial" panose="020B0604020202020204" pitchFamily="34" charset="0"/>
              </a:rPr>
              <a:t>En el punto de operación</a:t>
            </a:r>
          </a:p>
          <a:p>
            <a:pPr marL="0" indent="0">
              <a:buNone/>
            </a:pPr>
            <a:endParaRPr lang="en-US" altLang="en-US" sz="3200" dirty="0" smtClean="0">
              <a:latin typeface="Arial" panose="020B0604020202020204" pitchFamily="34" charset="0"/>
              <a:cs typeface="Arial" panose="020B0604020202020204" pitchFamily="34" charset="0"/>
            </a:endParaRPr>
          </a:p>
          <a:p>
            <a:r>
              <a:rPr lang="en-US" altLang="en-US" sz="3200" dirty="0" smtClean="0">
                <a:latin typeface="Arial" panose="020B0604020202020204" pitchFamily="34" charset="0"/>
                <a:cs typeface="Arial" panose="020B0604020202020204" pitchFamily="34" charset="0"/>
              </a:rPr>
              <a:t>En el mecanismo de engranaje que transmite fuerza o potencia operacional</a:t>
            </a:r>
          </a:p>
          <a:p>
            <a:pPr marL="0" indent="0">
              <a:buNone/>
            </a:pPr>
            <a:endParaRPr lang="en-US" altLang="en-US" sz="3200" dirty="0" smtClean="0">
              <a:latin typeface="Arial" panose="020B0604020202020204" pitchFamily="34" charset="0"/>
              <a:cs typeface="Arial" panose="020B0604020202020204" pitchFamily="34" charset="0"/>
            </a:endParaRPr>
          </a:p>
          <a:p>
            <a:r>
              <a:rPr lang="en-US" altLang="en-US" sz="3200" dirty="0" smtClean="0">
                <a:latin typeface="Arial" panose="020B0604020202020204" pitchFamily="34" charset="0"/>
                <a:cs typeface="Arial" panose="020B0604020202020204" pitchFamily="34" charset="0"/>
              </a:rPr>
              <a:t>En otras partes móviles </a:t>
            </a:r>
          </a:p>
        </p:txBody>
      </p:sp>
      <p:sp>
        <p:nvSpPr>
          <p:cNvPr id="16386" name="Rectangle 2"/>
          <p:cNvSpPr>
            <a:spLocks noGrp="1" noChangeArrowheads="1"/>
          </p:cNvSpPr>
          <p:nvPr>
            <p:ph type="title"/>
          </p:nvPr>
        </p:nvSpPr>
        <p:spPr>
          <a:xfrm>
            <a:off x="487680" y="265812"/>
            <a:ext cx="6858000" cy="1143000"/>
          </a:xfrm>
        </p:spPr>
        <p:txBody>
          <a:bodyPr>
            <a:noAutofit/>
          </a:bodyPr>
          <a:lstStyle/>
          <a:p>
            <a:r>
              <a:rPr lang="en-US" altLang="en-US" sz="3600" dirty="0" smtClean="0">
                <a:latin typeface="+mn-lt"/>
                <a:cs typeface="Arial" panose="020B0604020202020204" pitchFamily="34" charset="0"/>
              </a:rPr>
              <a:t>¿Dónde </a:t>
            </a:r>
            <a:r>
              <a:rPr lang="en-US" altLang="en-US" sz="3600" dirty="0">
                <a:latin typeface="+mn-lt"/>
                <a:cs typeface="Arial" panose="020B0604020202020204" pitchFamily="34" charset="0"/>
              </a:rPr>
              <a:t>O</a:t>
            </a:r>
            <a:r>
              <a:rPr lang="en-US" altLang="en-US" sz="3600" dirty="0" smtClean="0">
                <a:latin typeface="+mn-lt"/>
                <a:cs typeface="Arial" panose="020B0604020202020204" pitchFamily="34" charset="0"/>
              </a:rPr>
              <a:t>curren los Riesgos con </a:t>
            </a:r>
            <a:br>
              <a:rPr lang="en-US" altLang="en-US" sz="3600" dirty="0" smtClean="0">
                <a:latin typeface="+mn-lt"/>
                <a:cs typeface="Arial" panose="020B0604020202020204" pitchFamily="34" charset="0"/>
              </a:rPr>
            </a:br>
            <a:r>
              <a:rPr lang="en-US" altLang="en-US" sz="3600" dirty="0" smtClean="0">
                <a:latin typeface="+mn-lt"/>
                <a:cs typeface="Arial" panose="020B0604020202020204" pitchFamily="34" charset="0"/>
              </a:rPr>
              <a:t>  M</a:t>
            </a:r>
            <a:r>
              <a:rPr lang="x-none" altLang="en-US" sz="3600" dirty="0" smtClean="0">
                <a:latin typeface="+mn-lt"/>
                <a:cs typeface="Arial" panose="020B0604020202020204" pitchFamily="34" charset="0"/>
              </a:rPr>
              <a:t>áquinas?</a:t>
            </a:r>
            <a:endParaRPr lang="en-US" altLang="en-US" sz="3600" dirty="0" smtClean="0">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10</a:t>
            </a:fld>
            <a:endParaRPr lang="en-US" dirty="0"/>
          </a:p>
        </p:txBody>
      </p:sp>
    </p:spTree>
    <p:extLst>
      <p:ext uri="{BB962C8B-B14F-4D97-AF65-F5344CB8AC3E}">
        <p14:creationId xmlns:p14="http://schemas.microsoft.com/office/powerpoint/2010/main" val="8021513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Rectangle 3"/>
          <p:cNvSpPr>
            <a:spLocks noGrp="1" noChangeArrowheads="1"/>
          </p:cNvSpPr>
          <p:nvPr>
            <p:ph idx="1"/>
          </p:nvPr>
        </p:nvSpPr>
        <p:spPr>
          <a:xfrm>
            <a:off x="261158" y="1600200"/>
            <a:ext cx="8692272" cy="4749800"/>
          </a:xfrm>
        </p:spPr>
        <p:txBody>
          <a:bodyPr>
            <a:normAutofit lnSpcReduction="10000"/>
          </a:bodyPr>
          <a:lstStyle/>
          <a:p>
            <a:r>
              <a:rPr lang="en-US" sz="3200" dirty="0" smtClean="0">
                <a:latin typeface="Arial" panose="020B0604020202020204" pitchFamily="34" charset="0"/>
                <a:cs typeface="Arial" panose="020B0604020202020204" pitchFamily="34" charset="0"/>
              </a:rPr>
              <a:t>Deben prevenir el contacto</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Deben ser colocadas/instaladas de manera segura</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Deben proteger de objetos en ca</a:t>
            </a:r>
            <a:r>
              <a:rPr lang="x-none" sz="3200" dirty="0" smtClean="0">
                <a:latin typeface="Arial" panose="020B0604020202020204" pitchFamily="34" charset="0"/>
                <a:cs typeface="Arial" panose="020B0604020202020204" pitchFamily="34" charset="0"/>
              </a:rPr>
              <a:t>ída</a:t>
            </a:r>
            <a:r>
              <a:rPr lang="x-none" sz="3200" dirty="0">
                <a:latin typeface="Arial" panose="020B0604020202020204" pitchFamily="34" charset="0"/>
                <a:cs typeface="Arial" panose="020B0604020202020204" pitchFamily="34" charset="0"/>
              </a:rPr>
              <a:t> </a:t>
            </a:r>
            <a:r>
              <a:rPr lang="x-none" sz="3200" dirty="0" smtClean="0">
                <a:latin typeface="Arial" panose="020B0604020202020204" pitchFamily="34" charset="0"/>
                <a:cs typeface="Arial" panose="020B0604020202020204" pitchFamily="34" charset="0"/>
              </a:rPr>
              <a:t>libre</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No deben crear nuevos riesgos</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No </a:t>
            </a:r>
            <a:r>
              <a:rPr lang="en-US" sz="3200" dirty="0" smtClean="0">
                <a:latin typeface="Arial" panose="020B0604020202020204" pitchFamily="34" charset="0"/>
                <a:cs typeface="Arial" panose="020B0604020202020204" pitchFamily="34" charset="0"/>
              </a:rPr>
              <a:t>deben causar interferencia </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Deben permitir accesibilidad para labores de mantenimiento</a:t>
            </a:r>
            <a:endParaRPr lang="en-US" sz="3200" dirty="0">
              <a:latin typeface="Arial" panose="020B0604020202020204" pitchFamily="34" charset="0"/>
              <a:cs typeface="Arial" panose="020B0604020202020204" pitchFamily="34" charset="0"/>
            </a:endParaRPr>
          </a:p>
        </p:txBody>
      </p:sp>
      <p:sp>
        <p:nvSpPr>
          <p:cNvPr id="451586" name="Rectangle 2"/>
          <p:cNvSpPr>
            <a:spLocks noGrp="1" noChangeArrowheads="1"/>
          </p:cNvSpPr>
          <p:nvPr>
            <p:ph type="title"/>
          </p:nvPr>
        </p:nvSpPr>
        <p:spPr>
          <a:xfrm>
            <a:off x="152400" y="274638"/>
            <a:ext cx="7315200" cy="1143000"/>
          </a:xfrm>
        </p:spPr>
        <p:txBody>
          <a:bodyPr>
            <a:noAutofit/>
          </a:bodyPr>
          <a:lstStyle/>
          <a:p>
            <a:pPr algn="ctr"/>
            <a:r>
              <a:rPr lang="en-US" sz="3600" dirty="0" smtClean="0">
                <a:cs typeface="Arial" panose="020B0604020202020204" pitchFamily="34" charset="0"/>
              </a:rPr>
              <a:t>Requisitos a cumplir por las Cubiertas Protectoras de una M</a:t>
            </a:r>
            <a:r>
              <a:rPr lang="x-none" sz="3600" dirty="0" smtClean="0">
                <a:cs typeface="Arial" panose="020B0604020202020204" pitchFamily="34" charset="0"/>
              </a:rPr>
              <a:t>áquina</a:t>
            </a:r>
            <a:endParaRPr lang="en-US" sz="3600"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088" y="2743200"/>
            <a:ext cx="8631312" cy="4749800"/>
          </a:xfrm>
        </p:spPr>
        <p:txBody>
          <a:bodyPr>
            <a:normAutofit/>
          </a:bodyPr>
          <a:lstStyle/>
          <a:p>
            <a:r>
              <a:rPr lang="en-US" sz="3200" b="1" dirty="0" smtClean="0">
                <a:solidFill>
                  <a:srgbClr val="FF0000"/>
                </a:solidFill>
              </a:rPr>
              <a:t>¡NO DEBEN </a:t>
            </a:r>
            <a:r>
              <a:rPr lang="en-US" sz="3200" b="1" dirty="0">
                <a:solidFill>
                  <a:srgbClr val="FF0000"/>
                </a:solidFill>
              </a:rPr>
              <a:t>p</a:t>
            </a:r>
            <a:r>
              <a:rPr lang="en-US" sz="3200" b="1" dirty="0" smtClean="0">
                <a:solidFill>
                  <a:srgbClr val="FF0000"/>
                </a:solidFill>
              </a:rPr>
              <a:t>ermitir que el trabajador/operador tenga acceso al peligro por la parte inferior de ellas, a través de ellas, por encima de ellas o por los lados de ellas, ni que de alguna otra forma pueda exponerse al riesgo!</a:t>
            </a:r>
            <a:endParaRPr lang="en-US" sz="3200" b="1" dirty="0">
              <a:solidFill>
                <a:srgbClr val="FF0000"/>
              </a:solidFill>
            </a:endParaRPr>
          </a:p>
        </p:txBody>
      </p:sp>
      <p:sp>
        <p:nvSpPr>
          <p:cNvPr id="2" name="Title 1"/>
          <p:cNvSpPr>
            <a:spLocks noGrp="1"/>
          </p:cNvSpPr>
          <p:nvPr>
            <p:ph type="title"/>
          </p:nvPr>
        </p:nvSpPr>
        <p:spPr>
          <a:xfrm>
            <a:off x="457200" y="457200"/>
            <a:ext cx="7086600" cy="1143000"/>
          </a:xfrm>
        </p:spPr>
        <p:txBody>
          <a:bodyPr>
            <a:noAutofit/>
          </a:bodyPr>
          <a:lstStyle/>
          <a:p>
            <a:pPr algn="ctr"/>
            <a:r>
              <a:rPr lang="en-US" dirty="0">
                <a:cs typeface="Arial" panose="020B0604020202020204" pitchFamily="34" charset="0"/>
              </a:rPr>
              <a:t>Requisitos a cumplir por </a:t>
            </a:r>
            <a:r>
              <a:rPr lang="en-US" dirty="0" smtClean="0">
                <a:cs typeface="Arial" panose="020B0604020202020204" pitchFamily="34" charset="0"/>
              </a:rPr>
              <a:t>las Cubiertas </a:t>
            </a:r>
            <a:r>
              <a:rPr lang="en-US" dirty="0">
                <a:cs typeface="Arial" panose="020B0604020202020204" pitchFamily="34" charset="0"/>
              </a:rPr>
              <a:t>Protectoras de una M</a:t>
            </a:r>
            <a:r>
              <a:rPr lang="x-none" dirty="0" smtClean="0">
                <a:cs typeface="Arial" panose="020B0604020202020204" pitchFamily="34" charset="0"/>
              </a:rPr>
              <a:t>áquina</a:t>
            </a:r>
            <a:r>
              <a:rPr lang="en-US" dirty="0" smtClean="0">
                <a:cs typeface="Arial" panose="020B0604020202020204" pitchFamily="34" charset="0"/>
              </a:rPr>
              <a:t> (</a:t>
            </a:r>
            <a:r>
              <a:rPr lang="en-US" dirty="0" err="1" smtClean="0">
                <a:cs typeface="Arial" panose="020B0604020202020204" pitchFamily="34" charset="0"/>
              </a:rPr>
              <a:t>Continuado</a:t>
            </a:r>
            <a:r>
              <a:rPr lang="en-US" dirty="0" smtClean="0">
                <a:cs typeface="Arial" panose="020B0604020202020204" pitchFamily="34" charset="0"/>
              </a:rPr>
              <a:t>)</a:t>
            </a:r>
            <a:endParaRPr lang="en-US"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dirty="0"/>
          </a:p>
        </p:txBody>
      </p:sp>
    </p:spTree>
    <p:extLst>
      <p:ext uri="{BB962C8B-B14F-4D97-AF65-F5344CB8AC3E}">
        <p14:creationId xmlns:p14="http://schemas.microsoft.com/office/powerpoint/2010/main" val="2641775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Eje giratorio "/>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515938" y="981075"/>
            <a:ext cx="2176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Una correa y polea"/>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16075" y="993775"/>
            <a:ext cx="1397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Una prensa perforadora"/>
          <p:cNvPicPr>
            <a:picLocks noChangeAspect="1" noChangeArrowheads="1" noCrop="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2368" y="662065"/>
            <a:ext cx="23749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Una cadena y rueda dentada o piñón"/>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a:off x="560386" y="4410869"/>
            <a:ext cx="13716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Una cizalla"/>
          <p:cNvPicPr>
            <a:picLocks noChangeAspect="1" noChangeArrowheads="1" noCrop="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29400" y="2595034"/>
            <a:ext cx="16764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Una amoladora de banco"/>
          <p:cNvPicPr>
            <a:picLocks noChangeAspect="1" noChangeArrowheads="1" noCrop="1"/>
          </p:cNvPicPr>
          <p:nvPr/>
        </p:nvPicPr>
        <p:blipFill>
          <a:blip r:embed="rId8">
            <a:extLst>
              <a:ext uri="{28A0092B-C50C-407E-A947-70E740481C1C}">
                <a14:useLocalDpi xmlns:a14="http://schemas.microsoft.com/office/drawing/2010/main"/>
              </a:ext>
            </a:extLst>
          </a:blip>
          <a:srcRect/>
          <a:stretch>
            <a:fillRect/>
          </a:stretch>
        </p:blipFill>
        <p:spPr bwMode="auto">
          <a:xfrm>
            <a:off x="2916075" y="3954401"/>
            <a:ext cx="19812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Engranajes/ruedas dentadas"/>
          <p:cNvPicPr>
            <a:picLocks noChangeAspect="1" noChangeArrowheads="1" noCrop="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5938" y="3448049"/>
            <a:ext cx="152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Eje giratorio y sus piezas de acoplamiento"/>
          <p:cNvPicPr>
            <a:picLocks noChangeAspect="1" noChangeArrowheads="1" noCrop="1"/>
          </p:cNvPicPr>
          <p:nvPr/>
        </p:nvPicPr>
        <p:blipFill>
          <a:blip r:embed="rId10">
            <a:extLst>
              <a:ext uri="{28A0092B-C50C-407E-A947-70E740481C1C}">
                <a14:useLocalDpi xmlns:a14="http://schemas.microsoft.com/office/drawing/2010/main"/>
              </a:ext>
            </a:extLst>
          </a:blip>
          <a:srcRect/>
          <a:stretch>
            <a:fillRect/>
          </a:stretch>
        </p:blipFill>
        <p:spPr bwMode="auto">
          <a:xfrm>
            <a:off x="515938" y="2206197"/>
            <a:ext cx="21050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Un ventilador"/>
          <p:cNvPicPr>
            <a:picLocks noChangeAspect="1" noChangeArrowheads="1" noCrop="1"/>
          </p:cNvPicPr>
          <p:nvPr/>
        </p:nvPicPr>
        <p:blipFill>
          <a:blip r:embed="rId11">
            <a:extLst>
              <a:ext uri="{28A0092B-C50C-407E-A947-70E740481C1C}">
                <a14:useLocalDpi xmlns:a14="http://schemas.microsoft.com/office/drawing/2010/main"/>
              </a:ext>
            </a:extLst>
          </a:blip>
          <a:srcRect/>
          <a:stretch>
            <a:fillRect/>
          </a:stretch>
        </p:blipFill>
        <p:spPr bwMode="auto">
          <a:xfrm>
            <a:off x="2916075" y="2183972"/>
            <a:ext cx="15906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Una barrena o sinfín giratorio"/>
          <p:cNvPicPr>
            <a:picLocks noChangeAspect="1" noChangeArrowheads="1" noCrop="1"/>
          </p:cNvPicPr>
          <p:nvPr/>
        </p:nvPicPr>
        <p:blipFill>
          <a:blip r:embed="rId12">
            <a:extLst>
              <a:ext uri="{28A0092B-C50C-407E-A947-70E740481C1C}">
                <a14:useLocalDpi xmlns:a14="http://schemas.microsoft.com/office/drawing/2010/main"/>
              </a:ext>
            </a:extLst>
          </a:blip>
          <a:srcRect/>
          <a:stretch>
            <a:fillRect/>
          </a:stretch>
        </p:blipFill>
        <p:spPr bwMode="auto">
          <a:xfrm>
            <a:off x="2905189" y="5472504"/>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Una pieza de equipo que se mueve o desplaza hacia adelante y hacia atrás en línea recta, con una persona parada entre el equipo que esta retrocediendo y una pared"/>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970814" y="4596204"/>
            <a:ext cx="2362200" cy="1790700"/>
          </a:xfrm>
          <a:prstGeom prst="rect">
            <a:avLst/>
          </a:prstGeom>
        </p:spPr>
      </p:pic>
      <p:sp>
        <p:nvSpPr>
          <p:cNvPr id="2" name="Title 1"/>
          <p:cNvSpPr>
            <a:spLocks noGrp="1"/>
          </p:cNvSpPr>
          <p:nvPr>
            <p:ph type="title"/>
          </p:nvPr>
        </p:nvSpPr>
        <p:spPr>
          <a:xfrm>
            <a:off x="477675" y="-34822"/>
            <a:ext cx="6858000" cy="1143000"/>
          </a:xfrm>
        </p:spPr>
        <p:txBody>
          <a:bodyPr/>
          <a:lstStyle/>
          <a:p>
            <a:r>
              <a:rPr lang="x-none" dirty="0" smtClean="0"/>
              <a:t>¿Algún Peligro</a:t>
            </a:r>
            <a:r>
              <a:rPr lang="en-US" dirty="0" smtClean="0"/>
              <a:t>?</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13</a:t>
            </a:fld>
            <a:endParaRPr lang="en-US" dirty="0"/>
          </a:p>
        </p:txBody>
      </p:sp>
    </p:spTree>
    <p:extLst>
      <p:ext uri="{BB962C8B-B14F-4D97-AF65-F5344CB8AC3E}">
        <p14:creationId xmlns:p14="http://schemas.microsoft.com/office/powerpoint/2010/main" val="739324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1" name="Rectangle 3"/>
          <p:cNvSpPr>
            <a:spLocks noGrp="1" noChangeArrowheads="1"/>
          </p:cNvSpPr>
          <p:nvPr>
            <p:ph idx="1"/>
          </p:nvPr>
        </p:nvSpPr>
        <p:spPr>
          <a:xfrm>
            <a:off x="457200" y="990600"/>
            <a:ext cx="8415868" cy="5173133"/>
          </a:xfrm>
        </p:spPr>
        <p:txBody>
          <a:bodyPr/>
          <a:lstStyle/>
          <a:p>
            <a:endParaRPr lang="en-US" dirty="0" smtClean="0"/>
          </a:p>
          <a:p>
            <a:r>
              <a:rPr lang="en-US" dirty="0" smtClean="0"/>
              <a:t>Instalación </a:t>
            </a:r>
            <a:r>
              <a:rPr lang="en-US" dirty="0"/>
              <a:t>de cubiertas protectoras fisicamente tangibles/visibles</a:t>
            </a:r>
          </a:p>
          <a:p>
            <a:pPr marL="0" indent="0">
              <a:buNone/>
            </a:pPr>
            <a:endParaRPr lang="en-US" dirty="0" smtClean="0"/>
          </a:p>
          <a:p>
            <a:r>
              <a:rPr lang="en-US" dirty="0" smtClean="0"/>
              <a:t>Uso de </a:t>
            </a:r>
            <a:r>
              <a:rPr lang="en-US" dirty="0"/>
              <a:t>d</a:t>
            </a:r>
            <a:r>
              <a:rPr lang="en-US" dirty="0" smtClean="0"/>
              <a:t>ispositivos de seguridad</a:t>
            </a:r>
          </a:p>
          <a:p>
            <a:endParaRPr lang="en-US" dirty="0" smtClean="0"/>
          </a:p>
          <a:p>
            <a:r>
              <a:rPr lang="en-US" dirty="0" smtClean="0"/>
              <a:t>La ubicación/distancia entre el operador y la </a:t>
            </a:r>
            <a:r>
              <a:rPr lang="x-none" dirty="0" smtClean="0"/>
              <a:t>máquina y con respecto a otros empleados</a:t>
            </a:r>
            <a:endParaRPr lang="en-US" dirty="0"/>
          </a:p>
        </p:txBody>
      </p:sp>
      <p:sp>
        <p:nvSpPr>
          <p:cNvPr id="473090" name="Rectangle 2"/>
          <p:cNvSpPr>
            <a:spLocks noGrp="1" noChangeArrowheads="1"/>
          </p:cNvSpPr>
          <p:nvPr>
            <p:ph type="title"/>
          </p:nvPr>
        </p:nvSpPr>
        <p:spPr>
          <a:xfrm>
            <a:off x="0" y="254604"/>
            <a:ext cx="7467600" cy="1143000"/>
          </a:xfrm>
        </p:spPr>
        <p:txBody>
          <a:bodyPr/>
          <a:lstStyle/>
          <a:p>
            <a:pPr algn="ctr"/>
            <a:r>
              <a:rPr lang="en-US" dirty="0" smtClean="0"/>
              <a:t>M</a:t>
            </a:r>
            <a:r>
              <a:rPr lang="x-none" dirty="0" smtClean="0"/>
              <a:t>é</a:t>
            </a:r>
            <a:r>
              <a:rPr lang="en-US" dirty="0" smtClean="0"/>
              <a:t>todos para protegerse de daños físicos causados por  máquinas</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r>
              <a:rPr lang="en-US" sz="2400" dirty="0" smtClean="0">
                <a:latin typeface="Arial" panose="020B0604020202020204" pitchFamily="34" charset="0"/>
                <a:cs typeface="Arial" panose="020B0604020202020204" pitchFamily="34" charset="0"/>
              </a:rPr>
              <a:t>Fijadas</a:t>
            </a:r>
          </a:p>
          <a:p>
            <a:r>
              <a:rPr lang="en-US" sz="2400" dirty="0" smtClean="0">
                <a:latin typeface="Arial" panose="020B0604020202020204" pitchFamily="34" charset="0"/>
                <a:cs typeface="Arial" panose="020B0604020202020204" pitchFamily="34" charset="0"/>
              </a:rPr>
              <a:t>Interconectadas</a:t>
            </a:r>
          </a:p>
          <a:p>
            <a:r>
              <a:rPr lang="en-US" sz="2400" dirty="0" smtClean="0">
                <a:latin typeface="Arial" panose="020B0604020202020204" pitchFamily="34" charset="0"/>
                <a:cs typeface="Arial" panose="020B0604020202020204" pitchFamily="34" charset="0"/>
              </a:rPr>
              <a:t>Ajustables</a:t>
            </a:r>
          </a:p>
          <a:p>
            <a:r>
              <a:rPr lang="en-US" sz="2400" dirty="0" smtClean="0">
                <a:latin typeface="Arial" panose="020B0604020202020204" pitchFamily="34" charset="0"/>
                <a:cs typeface="Arial" panose="020B0604020202020204" pitchFamily="34" charset="0"/>
              </a:rPr>
              <a:t>Autoajustables	</a:t>
            </a:r>
            <a:endParaRPr lang="en-US" sz="24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52740" y="270933"/>
            <a:ext cx="7543800" cy="1143000"/>
          </a:xfrm>
        </p:spPr>
        <p:txBody>
          <a:bodyPr/>
          <a:lstStyle/>
          <a:p>
            <a:pPr algn="ctr"/>
            <a:r>
              <a:rPr lang="en-US" sz="3600" dirty="0" smtClean="0">
                <a:latin typeface="Arial" panose="020B0604020202020204" pitchFamily="34" charset="0"/>
                <a:cs typeface="Arial" panose="020B0604020202020204" pitchFamily="34" charset="0"/>
              </a:rPr>
              <a:t>Las Cubiertas Protectoras vs. Los Dispositivos  para Protegerse contra Da</a:t>
            </a:r>
            <a:r>
              <a:rPr lang="x-none" sz="3600" dirty="0" smtClean="0">
                <a:latin typeface="Arial" panose="020B0604020202020204" pitchFamily="34" charset="0"/>
                <a:cs typeface="Arial" panose="020B0604020202020204" pitchFamily="34" charset="0"/>
              </a:rPr>
              <a:t>ños </a:t>
            </a:r>
            <a:r>
              <a:rPr lang="en-US" sz="3600" dirty="0" smtClean="0">
                <a:latin typeface="Arial" panose="020B0604020202020204" pitchFamily="34" charset="0"/>
                <a:cs typeface="Arial" panose="020B0604020202020204" pitchFamily="34" charset="0"/>
              </a:rPr>
              <a:t>Físicos</a:t>
            </a:r>
            <a:endParaRPr lang="en-US" sz="3600" dirty="0">
              <a:latin typeface="Arial" panose="020B0604020202020204" pitchFamily="34" charset="0"/>
              <a:cs typeface="Arial" panose="020B0604020202020204" pitchFamily="34" charset="0"/>
            </a:endParaRPr>
          </a:p>
        </p:txBody>
      </p:sp>
      <p:sp>
        <p:nvSpPr>
          <p:cNvPr id="6" name="Content Placeholder 5"/>
          <p:cNvSpPr>
            <a:spLocks noGrp="1"/>
          </p:cNvSpPr>
          <p:nvPr>
            <p:ph sz="half" idx="4294967295"/>
          </p:nvPr>
        </p:nvSpPr>
        <p:spPr>
          <a:xfrm>
            <a:off x="5367528" y="1814748"/>
            <a:ext cx="3810000" cy="3767138"/>
          </a:xfrm>
        </p:spPr>
        <p:txBody>
          <a:bodyPr/>
          <a:lstStyle/>
          <a:p>
            <a:endParaRPr lang="en-US" dirty="0" smtClean="0"/>
          </a:p>
          <a:p>
            <a:r>
              <a:rPr lang="en-US" sz="2400" dirty="0" smtClean="0">
                <a:latin typeface="Arial" panose="020B0604020202020204" pitchFamily="34" charset="0"/>
                <a:cs typeface="Arial" panose="020B0604020202020204" pitchFamily="34" charset="0"/>
              </a:rPr>
              <a:t>Detectan </a:t>
            </a:r>
            <a:r>
              <a:rPr lang="en-US" dirty="0">
                <a:latin typeface="Arial" panose="020B0604020202020204" pitchFamily="34" charset="0"/>
                <a:cs typeface="Arial" panose="020B0604020202020204" pitchFamily="34" charset="0"/>
              </a:rPr>
              <a:t>p</a:t>
            </a:r>
            <a:r>
              <a:rPr lang="en-US" sz="2400" dirty="0" smtClean="0">
                <a:latin typeface="Arial" panose="020B0604020202020204" pitchFamily="34" charset="0"/>
                <a:cs typeface="Arial" panose="020B0604020202020204" pitchFamily="34" charset="0"/>
              </a:rPr>
              <a:t>resencia </a:t>
            </a:r>
          </a:p>
          <a:p>
            <a:r>
              <a:rPr lang="en-US" sz="2400" dirty="0" smtClean="0">
                <a:latin typeface="Arial" panose="020B0604020202020204" pitchFamily="34" charset="0"/>
                <a:cs typeface="Arial" panose="020B0604020202020204" pitchFamily="34" charset="0"/>
              </a:rPr>
              <a:t>Jalan hacia atr</a:t>
            </a:r>
            <a:r>
              <a:rPr lang="x-none" sz="2400" dirty="0" smtClean="0">
                <a:latin typeface="Arial" panose="020B0604020202020204" pitchFamily="34" charset="0"/>
                <a:cs typeface="Arial" panose="020B0604020202020204" pitchFamily="34" charset="0"/>
              </a:rPr>
              <a:t>ás </a:t>
            </a:r>
            <a:endParaRPr lang="en-US" sz="24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Restringen/Limitan</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Actúan como </a:t>
            </a:r>
            <a:r>
              <a:rPr lang="en-US" dirty="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ontroles de seguridad y detienen la máquina al activarse </a:t>
            </a:r>
          </a:p>
          <a:p>
            <a:r>
              <a:rPr lang="en-US" dirty="0" smtClean="0">
                <a:latin typeface="Arial" panose="020B0604020202020204" pitchFamily="34" charset="0"/>
                <a:cs typeface="Arial" panose="020B0604020202020204" pitchFamily="34" charset="0"/>
              </a:rPr>
              <a:t>Crean una barrera de protección</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15</a:t>
            </a:fld>
            <a:endParaRPr lang="en-US" dirty="0"/>
          </a:p>
        </p:txBody>
      </p:sp>
    </p:spTree>
    <p:extLst>
      <p:ext uri="{BB962C8B-B14F-4D97-AF65-F5344CB8AC3E}">
        <p14:creationId xmlns:p14="http://schemas.microsoft.com/office/powerpoint/2010/main" val="2242025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t>Cubiertas Protectoras Fijas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16</a:t>
            </a:fld>
            <a:endParaRPr lang="en-US" dirty="0"/>
          </a:p>
        </p:txBody>
      </p:sp>
      <p:sp>
        <p:nvSpPr>
          <p:cNvPr id="32771" name="Text Box 3"/>
          <p:cNvSpPr txBox="1">
            <a:spLocks noChangeArrowheads="1"/>
          </p:cNvSpPr>
          <p:nvPr/>
        </p:nvSpPr>
        <p:spPr bwMode="auto">
          <a:xfrm>
            <a:off x="1209675" y="1381062"/>
            <a:ext cx="72755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BC3700"/>
              </a:buClr>
              <a:buSzPct val="100000"/>
              <a:buFont typeface="Wingdings" panose="05000000000000000000" pitchFamily="2" charset="2"/>
              <a:buChar char="n"/>
              <a:defRPr sz="3200" b="1">
                <a:solidFill>
                  <a:schemeClr val="tx1"/>
                </a:solidFill>
                <a:latin typeface="Times New Roman" panose="02020603050405020304" pitchFamily="18" charset="0"/>
              </a:defRPr>
            </a:lvl1pPr>
            <a:lvl2pPr marL="742950" indent="-285750">
              <a:spcBef>
                <a:spcPct val="20000"/>
              </a:spcBef>
              <a:buClr>
                <a:srgbClr val="BC3700"/>
              </a:buClr>
              <a:buSzPct val="100000"/>
              <a:buFont typeface="Wingdings" panose="05000000000000000000" pitchFamily="2" charset="2"/>
              <a:buChar char="n"/>
              <a:defRPr sz="2800" b="1">
                <a:solidFill>
                  <a:schemeClr val="tx1"/>
                </a:solidFill>
                <a:latin typeface="Times New Roman" panose="02020603050405020304" pitchFamily="18" charset="0"/>
              </a:defRPr>
            </a:lvl2pPr>
            <a:lvl3pPr marL="1143000" indent="-228600">
              <a:spcBef>
                <a:spcPct val="20000"/>
              </a:spcBef>
              <a:buClr>
                <a:srgbClr val="BC3700"/>
              </a:buClr>
              <a:buSzPct val="100000"/>
              <a:buFont typeface="Wingdings" panose="05000000000000000000" pitchFamily="2" charset="2"/>
              <a:buChar char="n"/>
              <a:defRPr sz="2400" b="1">
                <a:solidFill>
                  <a:schemeClr val="tx1"/>
                </a:solidFill>
                <a:latin typeface="Times New Roman" panose="02020603050405020304" pitchFamily="18" charset="0"/>
              </a:defRPr>
            </a:lvl3pPr>
            <a:lvl4pPr marL="16002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4pPr>
            <a:lvl5pPr marL="20574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9pPr>
          </a:lstStyle>
          <a:p>
            <a:pPr>
              <a:spcBef>
                <a:spcPct val="50000"/>
              </a:spcBef>
              <a:buClrTx/>
              <a:buSzTx/>
              <a:buFontTx/>
              <a:buNone/>
            </a:pPr>
            <a:r>
              <a:rPr lang="es-ES" altLang="en-US" sz="2400" b="0" dirty="0" smtClean="0">
                <a:latin typeface="+mn-lt"/>
              </a:rPr>
              <a:t>Proporcionan </a:t>
            </a:r>
            <a:r>
              <a:rPr lang="es-ES" altLang="en-US" sz="2400" b="0" dirty="0">
                <a:latin typeface="+mn-lt"/>
              </a:rPr>
              <a:t>una barrera: </a:t>
            </a:r>
            <a:r>
              <a:rPr lang="es-ES" altLang="en-US" sz="2400" b="0" dirty="0" smtClean="0">
                <a:latin typeface="+mn-lt"/>
              </a:rPr>
              <a:t>son una </a:t>
            </a:r>
            <a:r>
              <a:rPr lang="es-ES" altLang="en-US" sz="2400" b="0" dirty="0">
                <a:latin typeface="+mn-lt"/>
              </a:rPr>
              <a:t>parte permanente de la máquina, </a:t>
            </a:r>
            <a:r>
              <a:rPr lang="es-ES" altLang="en-US" sz="2400" b="0" dirty="0" smtClean="0">
                <a:latin typeface="+mn-lt"/>
              </a:rPr>
              <a:t>son más adecuadas y preferibles que </a:t>
            </a:r>
            <a:r>
              <a:rPr lang="es-ES" altLang="en-US" sz="2400" b="0" dirty="0">
                <a:latin typeface="+mn-lt"/>
              </a:rPr>
              <a:t>todos los otros tipos de protecciones</a:t>
            </a:r>
            <a:r>
              <a:rPr lang="es-ES" altLang="en-US" sz="2400" b="0" dirty="0" smtClean="0">
                <a:latin typeface="+mn-lt"/>
              </a:rPr>
              <a:t>.</a:t>
            </a:r>
            <a:endParaRPr lang="en-US" altLang="en-US" sz="2400" b="0" dirty="0">
              <a:latin typeface="+mn-lt"/>
            </a:endParaRPr>
          </a:p>
        </p:txBody>
      </p:sp>
      <p:pic>
        <p:nvPicPr>
          <p:cNvPr id="32772" name="Picture 4" descr="Una taladradora de banco/perforadora que está protegida con cubiertas protectoras fij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9675" y="2836863"/>
            <a:ext cx="3719513"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pic>
        <p:nvPicPr>
          <p:cNvPr id="7" name="Belt and Pulley&#10;&#10;Picture 5" descr="Una correa y una polea que están completamente protegidas con un resguardo fijo"/>
          <p:cNvPicPr>
            <a:picLocks noChangeAspect="1"/>
          </p:cNvPicPr>
          <p:nvPr/>
        </p:nvPicPr>
        <p:blipFill>
          <a:blip r:embed="rId4">
            <a:extLst/>
          </a:blip>
          <a:stretch>
            <a:fillRect/>
          </a:stretch>
        </p:blipFill>
        <p:spPr>
          <a:xfrm>
            <a:off x="5551170" y="2555081"/>
            <a:ext cx="2080261" cy="3533776"/>
          </a:xfrm>
          <a:prstGeom prst="rect">
            <a:avLst/>
          </a:prstGeom>
          <a:ln w="12700">
            <a:miter lim="400000"/>
          </a:ln>
        </p:spPr>
      </p:pic>
    </p:spTree>
    <p:extLst>
      <p:ext uri="{BB962C8B-B14F-4D97-AF65-F5344CB8AC3E}">
        <p14:creationId xmlns:p14="http://schemas.microsoft.com/office/powerpoint/2010/main" val="3833814628"/>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6858000" cy="1143000"/>
          </a:xfrm>
        </p:spPr>
        <p:txBody>
          <a:bodyPr>
            <a:normAutofit fontScale="90000"/>
          </a:bodyPr>
          <a:lstStyle/>
          <a:p>
            <a:r>
              <a:rPr lang="en-US" altLang="en-US" sz="3600" dirty="0" smtClean="0">
                <a:latin typeface="+mn-lt"/>
                <a:cs typeface="Arial" panose="020B0604020202020204" pitchFamily="34" charset="0"/>
              </a:rPr>
              <a:t>Cubiertas Protectoras Interconectadas</a:t>
            </a:r>
          </a:p>
        </p:txBody>
      </p:sp>
      <p:sp>
        <p:nvSpPr>
          <p:cNvPr id="34819" name="Text Box 3"/>
          <p:cNvSpPr txBox="1">
            <a:spLocks noChangeArrowheads="1"/>
          </p:cNvSpPr>
          <p:nvPr/>
        </p:nvSpPr>
        <p:spPr bwMode="auto">
          <a:xfrm>
            <a:off x="850104" y="685800"/>
            <a:ext cx="68945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BC3700"/>
              </a:buClr>
              <a:buSzPct val="100000"/>
              <a:buFont typeface="Wingdings" panose="05000000000000000000" pitchFamily="2" charset="2"/>
              <a:buChar char="n"/>
              <a:defRPr sz="3200" b="1">
                <a:solidFill>
                  <a:schemeClr val="tx1"/>
                </a:solidFill>
                <a:latin typeface="Times New Roman" panose="02020603050405020304" pitchFamily="18" charset="0"/>
              </a:defRPr>
            </a:lvl1pPr>
            <a:lvl2pPr marL="742950" indent="-285750">
              <a:spcBef>
                <a:spcPct val="20000"/>
              </a:spcBef>
              <a:buClr>
                <a:srgbClr val="BC3700"/>
              </a:buClr>
              <a:buSzPct val="100000"/>
              <a:buFont typeface="Wingdings" panose="05000000000000000000" pitchFamily="2" charset="2"/>
              <a:buChar char="n"/>
              <a:defRPr sz="2800" b="1">
                <a:solidFill>
                  <a:schemeClr val="tx1"/>
                </a:solidFill>
                <a:latin typeface="Times New Roman" panose="02020603050405020304" pitchFamily="18" charset="0"/>
              </a:defRPr>
            </a:lvl2pPr>
            <a:lvl3pPr marL="1143000" indent="-228600">
              <a:spcBef>
                <a:spcPct val="20000"/>
              </a:spcBef>
              <a:buClr>
                <a:srgbClr val="BC3700"/>
              </a:buClr>
              <a:buSzPct val="100000"/>
              <a:buFont typeface="Wingdings" panose="05000000000000000000" pitchFamily="2" charset="2"/>
              <a:buChar char="n"/>
              <a:defRPr sz="2400" b="1">
                <a:solidFill>
                  <a:schemeClr val="tx1"/>
                </a:solidFill>
                <a:latin typeface="Times New Roman" panose="02020603050405020304" pitchFamily="18" charset="0"/>
              </a:defRPr>
            </a:lvl3pPr>
            <a:lvl4pPr marL="16002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4pPr>
            <a:lvl5pPr marL="20574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9pPr>
          </a:lstStyle>
          <a:p>
            <a:pPr>
              <a:spcBef>
                <a:spcPct val="50000"/>
              </a:spcBef>
              <a:buClrTx/>
              <a:buSzTx/>
              <a:buFontTx/>
              <a:buNone/>
            </a:pPr>
            <a:r>
              <a:rPr lang="es-ES" altLang="en-US" sz="2400" b="0" dirty="0">
                <a:latin typeface="+mn-lt"/>
              </a:rPr>
              <a:t>Cuando </a:t>
            </a:r>
            <a:r>
              <a:rPr lang="es-ES" altLang="en-US" sz="2400" b="0" dirty="0"/>
              <a:t>este tipo de </a:t>
            </a:r>
            <a:r>
              <a:rPr lang="es-ES" altLang="en-US" sz="2400" b="0" dirty="0" smtClean="0"/>
              <a:t>cubierta protectora est</a:t>
            </a:r>
            <a:r>
              <a:rPr lang="x-none" altLang="en-US" sz="2400" b="0" dirty="0" smtClean="0"/>
              <a:t>á </a:t>
            </a:r>
            <a:r>
              <a:rPr lang="es-ES" altLang="en-US" sz="2400" b="0" dirty="0" smtClean="0"/>
              <a:t>abierta o es retirada</a:t>
            </a:r>
            <a:r>
              <a:rPr lang="es-ES" altLang="en-US" sz="2400" b="0" dirty="0" smtClean="0">
                <a:latin typeface="+mn-lt"/>
              </a:rPr>
              <a:t>, se dispara</a:t>
            </a:r>
            <a:r>
              <a:rPr lang="es-ES" altLang="en-US" sz="2400" b="0" dirty="0"/>
              <a:t> el mecanismo</a:t>
            </a:r>
            <a:r>
              <a:rPr lang="es-ES" altLang="en-US" sz="2400" b="0" dirty="0" smtClean="0">
                <a:latin typeface="+mn-lt"/>
              </a:rPr>
              <a:t> de desactivaci</a:t>
            </a:r>
            <a:r>
              <a:rPr lang="x-none" altLang="en-US" sz="2400" b="0" dirty="0" smtClean="0">
                <a:latin typeface="+mn-lt"/>
              </a:rPr>
              <a:t>ón </a:t>
            </a:r>
            <a:r>
              <a:rPr lang="es-ES" altLang="en-US" sz="2400" b="0" dirty="0" smtClean="0">
                <a:latin typeface="+mn-lt"/>
              </a:rPr>
              <a:t> y/o </a:t>
            </a:r>
            <a:r>
              <a:rPr lang="es-ES" altLang="en-US" sz="2400" b="0" dirty="0">
                <a:latin typeface="+mn-lt"/>
              </a:rPr>
              <a:t>la </a:t>
            </a:r>
            <a:r>
              <a:rPr lang="es-ES" altLang="en-US" sz="2400" b="0" dirty="0" smtClean="0">
                <a:latin typeface="+mn-lt"/>
              </a:rPr>
              <a:t>fuente de energía </a:t>
            </a:r>
            <a:r>
              <a:rPr lang="es-ES" altLang="en-US" sz="2400" b="0" dirty="0">
                <a:latin typeface="+mn-lt"/>
              </a:rPr>
              <a:t>se apaga o se desconecta automáticamente, y la máquina no puede </a:t>
            </a:r>
            <a:r>
              <a:rPr lang="es-ES" altLang="en-US" sz="2400" b="0" dirty="0" smtClean="0">
                <a:latin typeface="+mn-lt"/>
              </a:rPr>
              <a:t>realizar un cliclo de funcionamiento ni encenderse  </a:t>
            </a:r>
            <a:r>
              <a:rPr lang="es-ES" altLang="en-US" sz="2400" b="0" dirty="0">
                <a:latin typeface="+mn-lt"/>
              </a:rPr>
              <a:t>hasta que </a:t>
            </a:r>
            <a:r>
              <a:rPr lang="es-ES" altLang="en-US" sz="2400" b="0" dirty="0" smtClean="0">
                <a:latin typeface="+mn-lt"/>
              </a:rPr>
              <a:t>la cubierta protectora </a:t>
            </a:r>
            <a:r>
              <a:rPr lang="es-ES" altLang="en-US" sz="2400" b="0" dirty="0">
                <a:latin typeface="+mn-lt"/>
              </a:rPr>
              <a:t>vuelva a su posición </a:t>
            </a:r>
            <a:r>
              <a:rPr lang="es-ES" altLang="en-US" sz="2400" b="0" dirty="0" smtClean="0">
                <a:latin typeface="+mn-lt"/>
              </a:rPr>
              <a:t>original</a:t>
            </a:r>
            <a:r>
              <a:rPr lang="en-US" altLang="en-US" sz="2400" b="0" dirty="0" smtClean="0">
                <a:latin typeface="+mn-lt"/>
              </a:rPr>
              <a:t>.</a:t>
            </a:r>
            <a:endParaRPr lang="en-US" altLang="en-US" sz="2400" b="0" dirty="0">
              <a:latin typeface="+mn-lt"/>
            </a:endParaRPr>
          </a:p>
        </p:txBody>
      </p:sp>
      <p:pic>
        <p:nvPicPr>
          <p:cNvPr id="34820" name="Picture 4" descr="Un tambor giratorio (equipo) con una cubierta protectora interconectada que está en posición abierta&#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2999" y="3538192"/>
            <a:ext cx="3154362"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3300"/>
                </a:solidFill>
                <a:miter lim="800000"/>
                <a:headEnd/>
                <a:tailEnd/>
              </a14:hiddenLine>
            </a:ext>
          </a:extLst>
        </p:spPr>
      </p:pic>
      <p:sp>
        <p:nvSpPr>
          <p:cNvPr id="34821" name="Text Box 5"/>
          <p:cNvSpPr txBox="1">
            <a:spLocks noChangeArrowheads="1"/>
          </p:cNvSpPr>
          <p:nvPr/>
        </p:nvSpPr>
        <p:spPr bwMode="auto">
          <a:xfrm>
            <a:off x="4821234" y="3853660"/>
            <a:ext cx="2923383" cy="1200329"/>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BC3700"/>
              </a:buClr>
              <a:buSzPct val="100000"/>
              <a:buFont typeface="Wingdings" panose="05000000000000000000" pitchFamily="2" charset="2"/>
              <a:buChar char="n"/>
              <a:defRPr sz="3200" b="1">
                <a:solidFill>
                  <a:schemeClr val="tx1"/>
                </a:solidFill>
                <a:latin typeface="Times New Roman" panose="02020603050405020304" pitchFamily="18" charset="0"/>
              </a:defRPr>
            </a:lvl1pPr>
            <a:lvl2pPr marL="742950" indent="-285750">
              <a:spcBef>
                <a:spcPct val="20000"/>
              </a:spcBef>
              <a:buClr>
                <a:srgbClr val="BC3700"/>
              </a:buClr>
              <a:buSzPct val="100000"/>
              <a:buFont typeface="Wingdings" panose="05000000000000000000" pitchFamily="2" charset="2"/>
              <a:buChar char="n"/>
              <a:defRPr sz="2800" b="1">
                <a:solidFill>
                  <a:schemeClr val="tx1"/>
                </a:solidFill>
                <a:latin typeface="Times New Roman" panose="02020603050405020304" pitchFamily="18" charset="0"/>
              </a:defRPr>
            </a:lvl2pPr>
            <a:lvl3pPr marL="1143000" indent="-228600">
              <a:spcBef>
                <a:spcPct val="20000"/>
              </a:spcBef>
              <a:buClr>
                <a:srgbClr val="BC3700"/>
              </a:buClr>
              <a:buSzPct val="100000"/>
              <a:buFont typeface="Wingdings" panose="05000000000000000000" pitchFamily="2" charset="2"/>
              <a:buChar char="n"/>
              <a:defRPr sz="2400" b="1">
                <a:solidFill>
                  <a:schemeClr val="tx1"/>
                </a:solidFill>
                <a:latin typeface="Times New Roman" panose="02020603050405020304" pitchFamily="18" charset="0"/>
              </a:defRPr>
            </a:lvl3pPr>
            <a:lvl4pPr marL="16002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4pPr>
            <a:lvl5pPr marL="20574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9pPr>
          </a:lstStyle>
          <a:p>
            <a:pPr>
              <a:spcBef>
                <a:spcPct val="50000"/>
              </a:spcBef>
              <a:buClrTx/>
              <a:buSzTx/>
              <a:buFontTx/>
              <a:buNone/>
            </a:pPr>
            <a:r>
              <a:rPr lang="en-US" altLang="en-US" sz="2400" b="0" dirty="0" smtClean="0">
                <a:latin typeface="+mn-lt"/>
              </a:rPr>
              <a:t>Cubierta protectora interconectada en un tambor giratorio </a:t>
            </a:r>
            <a:endParaRPr lang="en-US" altLang="en-US" sz="2400" b="0" dirty="0">
              <a:latin typeface="+mn-lt"/>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17</a:t>
            </a:fld>
            <a:endParaRPr lang="en-US" dirty="0"/>
          </a:p>
        </p:txBody>
      </p:sp>
    </p:spTree>
    <p:extLst>
      <p:ext uri="{BB962C8B-B14F-4D97-AF65-F5344CB8AC3E}">
        <p14:creationId xmlns:p14="http://schemas.microsoft.com/office/powerpoint/2010/main" val="2064527144"/>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altLang="en-US" sz="3600" dirty="0" smtClean="0">
                <a:latin typeface="+mn-lt"/>
                <a:cs typeface="Arial" panose="020B0604020202020204" pitchFamily="34" charset="0"/>
              </a:rPr>
              <a:t>Cubierta Protectora Ajustable</a:t>
            </a:r>
          </a:p>
        </p:txBody>
      </p:sp>
      <p:sp>
        <p:nvSpPr>
          <p:cNvPr id="36867" name="Text Box 3"/>
          <p:cNvSpPr txBox="1">
            <a:spLocks noChangeArrowheads="1"/>
          </p:cNvSpPr>
          <p:nvPr/>
        </p:nvSpPr>
        <p:spPr bwMode="auto">
          <a:xfrm>
            <a:off x="1168233" y="1409035"/>
            <a:ext cx="69851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BC3700"/>
              </a:buClr>
              <a:buSzPct val="100000"/>
              <a:buFont typeface="Wingdings" panose="05000000000000000000" pitchFamily="2" charset="2"/>
              <a:buChar char="n"/>
              <a:defRPr sz="3200" b="1">
                <a:solidFill>
                  <a:schemeClr val="tx1"/>
                </a:solidFill>
                <a:latin typeface="Times New Roman" panose="02020603050405020304" pitchFamily="18" charset="0"/>
              </a:defRPr>
            </a:lvl1pPr>
            <a:lvl2pPr marL="742950" indent="-285750">
              <a:spcBef>
                <a:spcPct val="20000"/>
              </a:spcBef>
              <a:buClr>
                <a:srgbClr val="BC3700"/>
              </a:buClr>
              <a:buSzPct val="100000"/>
              <a:buFont typeface="Wingdings" panose="05000000000000000000" pitchFamily="2" charset="2"/>
              <a:buChar char="n"/>
              <a:defRPr sz="2800" b="1">
                <a:solidFill>
                  <a:schemeClr val="tx1"/>
                </a:solidFill>
                <a:latin typeface="Times New Roman" panose="02020603050405020304" pitchFamily="18" charset="0"/>
              </a:defRPr>
            </a:lvl2pPr>
            <a:lvl3pPr marL="1143000" indent="-228600">
              <a:spcBef>
                <a:spcPct val="20000"/>
              </a:spcBef>
              <a:buClr>
                <a:srgbClr val="BC3700"/>
              </a:buClr>
              <a:buSzPct val="100000"/>
              <a:buFont typeface="Wingdings" panose="05000000000000000000" pitchFamily="2" charset="2"/>
              <a:buChar char="n"/>
              <a:defRPr sz="2400" b="1">
                <a:solidFill>
                  <a:schemeClr val="tx1"/>
                </a:solidFill>
                <a:latin typeface="Times New Roman" panose="02020603050405020304" pitchFamily="18" charset="0"/>
              </a:defRPr>
            </a:lvl3pPr>
            <a:lvl4pPr marL="16002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4pPr>
            <a:lvl5pPr marL="20574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9pPr>
          </a:lstStyle>
          <a:p>
            <a:pPr>
              <a:spcBef>
                <a:spcPct val="50000"/>
              </a:spcBef>
              <a:buClrTx/>
              <a:buSzTx/>
              <a:buFontTx/>
              <a:buNone/>
            </a:pPr>
            <a:r>
              <a:rPr lang="es-ES" altLang="en-US" sz="2400" b="0" dirty="0">
                <a:latin typeface="+mn-lt"/>
              </a:rPr>
              <a:t>Proporciona una barrera que puede ajustarse para facilitar una variedad de operaciones de producción</a:t>
            </a:r>
            <a:r>
              <a:rPr lang="es-ES" altLang="en-US" sz="2400" b="0" dirty="0" smtClean="0">
                <a:latin typeface="+mn-lt"/>
              </a:rPr>
              <a:t>.</a:t>
            </a:r>
            <a:r>
              <a:rPr lang="en-US" altLang="en-US" sz="2400" b="0" dirty="0" smtClean="0">
                <a:latin typeface="+mn-lt"/>
              </a:rPr>
              <a:t> </a:t>
            </a:r>
            <a:endParaRPr lang="en-US" altLang="en-US" sz="2400" b="0" dirty="0">
              <a:latin typeface="+mn-lt"/>
            </a:endParaRPr>
          </a:p>
        </p:txBody>
      </p:sp>
      <p:pic>
        <p:nvPicPr>
          <p:cNvPr id="36868" name="Picture 4" descr="Una sierra de cinta vertical que tiene colocada una cubierta protectora ajustable&#10;"/>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295400" y="2871734"/>
            <a:ext cx="2830513" cy="302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660066"/>
                </a:solidFill>
                <a:miter lim="800000"/>
                <a:headEnd/>
                <a:tailEnd/>
              </a14:hiddenLine>
            </a:ext>
          </a:extLst>
        </p:spPr>
      </p:pic>
      <p:sp>
        <p:nvSpPr>
          <p:cNvPr id="36869" name="Text Box 5"/>
          <p:cNvSpPr txBox="1">
            <a:spLocks noChangeArrowheads="1"/>
          </p:cNvSpPr>
          <p:nvPr/>
        </p:nvSpPr>
        <p:spPr bwMode="auto">
          <a:xfrm>
            <a:off x="4682152" y="3581400"/>
            <a:ext cx="2895600" cy="1200329"/>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BC3700"/>
              </a:buClr>
              <a:buSzPct val="100000"/>
              <a:buFont typeface="Wingdings" panose="05000000000000000000" pitchFamily="2" charset="2"/>
              <a:buChar char="n"/>
              <a:defRPr sz="3200" b="1">
                <a:solidFill>
                  <a:schemeClr val="tx1"/>
                </a:solidFill>
                <a:latin typeface="Times New Roman" panose="02020603050405020304" pitchFamily="18" charset="0"/>
              </a:defRPr>
            </a:lvl1pPr>
            <a:lvl2pPr marL="742950" indent="-285750">
              <a:spcBef>
                <a:spcPct val="20000"/>
              </a:spcBef>
              <a:buClr>
                <a:srgbClr val="BC3700"/>
              </a:buClr>
              <a:buSzPct val="100000"/>
              <a:buFont typeface="Wingdings" panose="05000000000000000000" pitchFamily="2" charset="2"/>
              <a:buChar char="n"/>
              <a:defRPr sz="2800" b="1">
                <a:solidFill>
                  <a:schemeClr val="tx1"/>
                </a:solidFill>
                <a:latin typeface="Times New Roman" panose="02020603050405020304" pitchFamily="18" charset="0"/>
              </a:defRPr>
            </a:lvl2pPr>
            <a:lvl3pPr marL="1143000" indent="-228600">
              <a:spcBef>
                <a:spcPct val="20000"/>
              </a:spcBef>
              <a:buClr>
                <a:srgbClr val="BC3700"/>
              </a:buClr>
              <a:buSzPct val="100000"/>
              <a:buFont typeface="Wingdings" panose="05000000000000000000" pitchFamily="2" charset="2"/>
              <a:buChar char="n"/>
              <a:defRPr sz="2400" b="1">
                <a:solidFill>
                  <a:schemeClr val="tx1"/>
                </a:solidFill>
                <a:latin typeface="Times New Roman" panose="02020603050405020304" pitchFamily="18" charset="0"/>
              </a:defRPr>
            </a:lvl3pPr>
            <a:lvl4pPr marL="16002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4pPr>
            <a:lvl5pPr marL="20574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9pPr>
          </a:lstStyle>
          <a:p>
            <a:pPr>
              <a:spcBef>
                <a:spcPct val="50000"/>
              </a:spcBef>
              <a:buClrTx/>
              <a:buSzTx/>
              <a:buFontTx/>
              <a:buNone/>
            </a:pPr>
            <a:r>
              <a:rPr lang="en-US" altLang="en-US" sz="2400" b="0" dirty="0" smtClean="0">
                <a:latin typeface="+mn-lt"/>
              </a:rPr>
              <a:t>Cubierta protectora ajustable en una Hoja de Sierra de Cinta </a:t>
            </a:r>
            <a:endParaRPr lang="en-US" altLang="en-US" sz="2400" b="0" dirty="0">
              <a:latin typeface="+mn-lt"/>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18</a:t>
            </a:fld>
            <a:endParaRPr lang="en-US" dirty="0"/>
          </a:p>
        </p:txBody>
      </p:sp>
    </p:spTree>
    <p:extLst>
      <p:ext uri="{BB962C8B-B14F-4D97-AF65-F5344CB8AC3E}">
        <p14:creationId xmlns:p14="http://schemas.microsoft.com/office/powerpoint/2010/main" val="2580127716"/>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altLang="en-US" sz="3600" dirty="0" smtClean="0">
                <a:latin typeface="+mn-lt"/>
                <a:cs typeface="Arial" panose="020B0604020202020204" pitchFamily="34" charset="0"/>
              </a:rPr>
              <a:t>Cubiertas Protectoras Autoajustables</a:t>
            </a:r>
          </a:p>
        </p:txBody>
      </p:sp>
      <p:sp>
        <p:nvSpPr>
          <p:cNvPr id="38915" name="Text Box 3"/>
          <p:cNvSpPr txBox="1">
            <a:spLocks noChangeArrowheads="1"/>
          </p:cNvSpPr>
          <p:nvPr/>
        </p:nvSpPr>
        <p:spPr bwMode="auto">
          <a:xfrm>
            <a:off x="824790" y="1279349"/>
            <a:ext cx="72178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BC3700"/>
              </a:buClr>
              <a:buSzPct val="100000"/>
              <a:buFont typeface="Wingdings" panose="05000000000000000000" pitchFamily="2" charset="2"/>
              <a:buChar char="n"/>
              <a:defRPr sz="3200" b="1">
                <a:solidFill>
                  <a:schemeClr val="tx1"/>
                </a:solidFill>
                <a:latin typeface="Times New Roman" panose="02020603050405020304" pitchFamily="18" charset="0"/>
              </a:defRPr>
            </a:lvl1pPr>
            <a:lvl2pPr marL="742950" indent="-285750">
              <a:spcBef>
                <a:spcPct val="20000"/>
              </a:spcBef>
              <a:buClr>
                <a:srgbClr val="BC3700"/>
              </a:buClr>
              <a:buSzPct val="100000"/>
              <a:buFont typeface="Wingdings" panose="05000000000000000000" pitchFamily="2" charset="2"/>
              <a:buChar char="n"/>
              <a:defRPr sz="2800" b="1">
                <a:solidFill>
                  <a:schemeClr val="tx1"/>
                </a:solidFill>
                <a:latin typeface="Times New Roman" panose="02020603050405020304" pitchFamily="18" charset="0"/>
              </a:defRPr>
            </a:lvl2pPr>
            <a:lvl3pPr marL="1143000" indent="-228600">
              <a:spcBef>
                <a:spcPct val="20000"/>
              </a:spcBef>
              <a:buClr>
                <a:srgbClr val="BC3700"/>
              </a:buClr>
              <a:buSzPct val="100000"/>
              <a:buFont typeface="Wingdings" panose="05000000000000000000" pitchFamily="2" charset="2"/>
              <a:buChar char="n"/>
              <a:defRPr sz="2400" b="1">
                <a:solidFill>
                  <a:schemeClr val="tx1"/>
                </a:solidFill>
                <a:latin typeface="Times New Roman" panose="02020603050405020304" pitchFamily="18" charset="0"/>
              </a:defRPr>
            </a:lvl3pPr>
            <a:lvl4pPr marL="16002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4pPr>
            <a:lvl5pPr marL="20574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9pPr>
          </a:lstStyle>
          <a:p>
            <a:pPr>
              <a:spcBef>
                <a:spcPct val="50000"/>
              </a:spcBef>
              <a:buClrTx/>
              <a:buSzTx/>
              <a:buFontTx/>
              <a:buNone/>
            </a:pPr>
            <a:r>
              <a:rPr lang="es-ES" altLang="en-US" sz="2400" b="0" dirty="0">
                <a:latin typeface="+mn-lt"/>
              </a:rPr>
              <a:t>Proporciona una barrera que se mueve según el tamaño de la </a:t>
            </a:r>
            <a:r>
              <a:rPr lang="es-ES" altLang="en-US" sz="2400" b="0" dirty="0" smtClean="0">
                <a:latin typeface="+mn-lt"/>
              </a:rPr>
              <a:t>pieza/material </a:t>
            </a:r>
            <a:r>
              <a:rPr lang="es-ES" altLang="en-US" sz="2400" b="0" dirty="0">
                <a:latin typeface="+mn-lt"/>
              </a:rPr>
              <a:t>que ingresa al área de peligro</a:t>
            </a:r>
            <a:r>
              <a:rPr lang="es-ES" altLang="en-US" sz="2400" b="0" dirty="0" smtClean="0">
                <a:latin typeface="+mn-lt"/>
              </a:rPr>
              <a:t>.</a:t>
            </a:r>
            <a:r>
              <a:rPr lang="en-US" altLang="en-US" sz="2400" b="0" dirty="0" smtClean="0">
                <a:latin typeface="+mn-lt"/>
              </a:rPr>
              <a:t> </a:t>
            </a:r>
            <a:endParaRPr lang="en-US" altLang="en-US" sz="2400" b="0" dirty="0">
              <a:latin typeface="+mn-lt"/>
            </a:endParaRPr>
          </a:p>
        </p:txBody>
      </p:sp>
      <p:sp>
        <p:nvSpPr>
          <p:cNvPr id="38917" name="Text Box 5"/>
          <p:cNvSpPr txBox="1">
            <a:spLocks noChangeArrowheads="1"/>
          </p:cNvSpPr>
          <p:nvPr/>
        </p:nvSpPr>
        <p:spPr bwMode="auto">
          <a:xfrm>
            <a:off x="4952999" y="3124200"/>
            <a:ext cx="3505201" cy="1200329"/>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BC3700"/>
              </a:buClr>
              <a:buSzPct val="100000"/>
              <a:buFont typeface="Wingdings" panose="05000000000000000000" pitchFamily="2" charset="2"/>
              <a:buChar char="n"/>
              <a:defRPr sz="3200" b="1">
                <a:solidFill>
                  <a:schemeClr val="tx1"/>
                </a:solidFill>
                <a:latin typeface="Times New Roman" panose="02020603050405020304" pitchFamily="18" charset="0"/>
              </a:defRPr>
            </a:lvl1pPr>
            <a:lvl2pPr marL="742950" indent="-285750">
              <a:spcBef>
                <a:spcPct val="20000"/>
              </a:spcBef>
              <a:buClr>
                <a:srgbClr val="BC3700"/>
              </a:buClr>
              <a:buSzPct val="100000"/>
              <a:buFont typeface="Wingdings" panose="05000000000000000000" pitchFamily="2" charset="2"/>
              <a:buChar char="n"/>
              <a:defRPr sz="2800" b="1">
                <a:solidFill>
                  <a:schemeClr val="tx1"/>
                </a:solidFill>
                <a:latin typeface="Times New Roman" panose="02020603050405020304" pitchFamily="18" charset="0"/>
              </a:defRPr>
            </a:lvl2pPr>
            <a:lvl3pPr marL="1143000" indent="-228600">
              <a:spcBef>
                <a:spcPct val="20000"/>
              </a:spcBef>
              <a:buClr>
                <a:srgbClr val="BC3700"/>
              </a:buClr>
              <a:buSzPct val="100000"/>
              <a:buFont typeface="Wingdings" panose="05000000000000000000" pitchFamily="2" charset="2"/>
              <a:buChar char="n"/>
              <a:defRPr sz="2400" b="1">
                <a:solidFill>
                  <a:schemeClr val="tx1"/>
                </a:solidFill>
                <a:latin typeface="Times New Roman" panose="02020603050405020304" pitchFamily="18" charset="0"/>
              </a:defRPr>
            </a:lvl3pPr>
            <a:lvl4pPr marL="16002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4pPr>
            <a:lvl5pPr marL="20574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9pPr>
          </a:lstStyle>
          <a:p>
            <a:pPr>
              <a:spcBef>
                <a:spcPct val="50000"/>
              </a:spcBef>
              <a:buClrTx/>
              <a:buSzTx/>
              <a:buFontTx/>
              <a:buNone/>
            </a:pPr>
            <a:r>
              <a:rPr lang="en-US" altLang="en-US" sz="2400" b="0" dirty="0" smtClean="0">
                <a:latin typeface="+mn-lt"/>
              </a:rPr>
              <a:t>Sierra circular de mesa con una cubierta protectora autoajustable </a:t>
            </a:r>
            <a:endParaRPr lang="en-US" altLang="en-US" sz="2400" b="0" dirty="0">
              <a:latin typeface="+mn-lt"/>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19</a:t>
            </a:fld>
            <a:endParaRPr lang="en-US" dirty="0"/>
          </a:p>
        </p:txBody>
      </p:sp>
      <p:pic>
        <p:nvPicPr>
          <p:cNvPr id="7" name="Picture 6" title="Una sierra circular de mesa con un resguardo de ajuste autorregulab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7609" y="2577465"/>
            <a:ext cx="3115159" cy="3048000"/>
          </a:xfrm>
          <a:prstGeom prst="rect">
            <a:avLst/>
          </a:prstGeom>
        </p:spPr>
      </p:pic>
    </p:spTree>
    <p:extLst>
      <p:ext uri="{BB962C8B-B14F-4D97-AF65-F5344CB8AC3E}">
        <p14:creationId xmlns:p14="http://schemas.microsoft.com/office/powerpoint/2010/main" val="793300053"/>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1" name="Rectangle 3075"/>
          <p:cNvSpPr>
            <a:spLocks noGrp="1" noChangeArrowheads="1"/>
          </p:cNvSpPr>
          <p:nvPr>
            <p:ph idx="1"/>
          </p:nvPr>
        </p:nvSpPr>
        <p:spPr>
          <a:xfrm>
            <a:off x="457200" y="1413932"/>
            <a:ext cx="8415868" cy="4834467"/>
          </a:xfrm>
        </p:spPr>
        <p:txBody>
          <a:bodyPr/>
          <a:lstStyle/>
          <a:p>
            <a:r>
              <a:rPr lang="en-US" dirty="0" smtClean="0"/>
              <a:t>La Informaci</a:t>
            </a:r>
            <a:r>
              <a:rPr lang="x-none" dirty="0" smtClean="0"/>
              <a:t>ó</a:t>
            </a:r>
            <a:r>
              <a:rPr lang="en-US" dirty="0" smtClean="0"/>
              <a:t>n de </a:t>
            </a:r>
            <a:r>
              <a:rPr lang="en-US" dirty="0"/>
              <a:t>OSHA </a:t>
            </a:r>
            <a:r>
              <a:rPr lang="en-US" dirty="0" smtClean="0"/>
              <a:t> </a:t>
            </a:r>
          </a:p>
          <a:p>
            <a:r>
              <a:rPr lang="en-US" dirty="0" smtClean="0"/>
              <a:t>Los Peligros por la ausencia de las Cubiertas Protectoras y/o dispositivos de seguridad en una Máquina, y los Controles para evitarlos</a:t>
            </a:r>
          </a:p>
          <a:p>
            <a:r>
              <a:rPr lang="en-US" dirty="0" smtClean="0"/>
              <a:t>Los aspectos resaltantes de la Subparte O</a:t>
            </a:r>
          </a:p>
          <a:p>
            <a:r>
              <a:rPr lang="en-US" dirty="0" smtClean="0"/>
              <a:t>El Bloqueo/Etiquetado</a:t>
            </a:r>
          </a:p>
          <a:p>
            <a:pPr marL="0" indent="0">
              <a:buNone/>
            </a:pPr>
            <a:r>
              <a:rPr lang="es-ES" sz="1400" dirty="0"/>
              <a:t>El material informativo fue producido de acuerdo con la donación número SH-31197-SH7, proveniente de la Oficina Gubernamental para la Administración de la Salud y la Seguridad Ocupacional del Departamento del Trabajo de los EE. UU. La misma no refleja necesariamente los puntos de vista ni las políticas del Departamento del Trabajo de los EE. UU., ni implica el respaldo del gobierno de los EE. UU.  a los nombres comerciales, productos comerciales u organizaciones aquí mencionadas. </a:t>
            </a:r>
            <a:endParaRPr lang="en-US" sz="1400" dirty="0" smtClean="0"/>
          </a:p>
          <a:p>
            <a:endParaRPr lang="en-US" dirty="0" smtClean="0"/>
          </a:p>
          <a:p>
            <a:endParaRPr lang="en-US" dirty="0" smtClean="0"/>
          </a:p>
          <a:p>
            <a:endParaRPr lang="en-US" dirty="0"/>
          </a:p>
        </p:txBody>
      </p:sp>
      <p:sp>
        <p:nvSpPr>
          <p:cNvPr id="442370" name="Rectangle 3074"/>
          <p:cNvSpPr>
            <a:spLocks noGrp="1" noChangeArrowheads="1"/>
          </p:cNvSpPr>
          <p:nvPr>
            <p:ph type="title"/>
          </p:nvPr>
        </p:nvSpPr>
        <p:spPr>
          <a:xfrm>
            <a:off x="457200" y="264837"/>
            <a:ext cx="6858000" cy="1143000"/>
          </a:xfrm>
        </p:spPr>
        <p:txBody>
          <a:bodyPr/>
          <a:lstStyle/>
          <a:p>
            <a:r>
              <a:rPr lang="en-US" dirty="0" smtClean="0"/>
              <a:t>Trataremos:</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304800" y="1781220"/>
            <a:ext cx="8415868" cy="4749800"/>
          </a:xfrm>
        </p:spPr>
        <p:txBody>
          <a:bodyPr/>
          <a:lstStyle/>
          <a:p>
            <a:r>
              <a:rPr lang="en-US" altLang="en-US" dirty="0"/>
              <a:t>D</a:t>
            </a:r>
            <a:r>
              <a:rPr lang="en-US" altLang="en-US" dirty="0" smtClean="0"/>
              <a:t>etectan presencia</a:t>
            </a:r>
          </a:p>
          <a:p>
            <a:r>
              <a:rPr lang="en-US" altLang="en-US" dirty="0" smtClean="0"/>
              <a:t>Jalan hacia atrás</a:t>
            </a:r>
          </a:p>
          <a:p>
            <a:r>
              <a:rPr lang="en-US" altLang="en-US" dirty="0" smtClean="0"/>
              <a:t>Restringen/Limitan</a:t>
            </a:r>
          </a:p>
          <a:p>
            <a:r>
              <a:rPr lang="en-US" altLang="en-US" dirty="0" smtClean="0"/>
              <a:t>Actúan como controles de seguridad y detienen la máquina al activarse</a:t>
            </a:r>
          </a:p>
          <a:p>
            <a:r>
              <a:rPr lang="en-US" altLang="en-US" dirty="0"/>
              <a:t>C</a:t>
            </a:r>
            <a:r>
              <a:rPr lang="en-US" altLang="en-US" dirty="0" smtClean="0"/>
              <a:t>rean una barrera de protección</a:t>
            </a:r>
          </a:p>
        </p:txBody>
      </p:sp>
      <p:sp>
        <p:nvSpPr>
          <p:cNvPr id="40962" name="Rectangle 2"/>
          <p:cNvSpPr>
            <a:spLocks noGrp="1" noChangeArrowheads="1"/>
          </p:cNvSpPr>
          <p:nvPr>
            <p:ph type="title"/>
          </p:nvPr>
        </p:nvSpPr>
        <p:spPr>
          <a:xfrm>
            <a:off x="304800" y="243501"/>
            <a:ext cx="7086600" cy="1143000"/>
          </a:xfrm>
        </p:spPr>
        <p:txBody>
          <a:bodyPr/>
          <a:lstStyle/>
          <a:p>
            <a:pPr algn="ctr"/>
            <a:r>
              <a:rPr lang="en-US" altLang="en-US" dirty="0" smtClean="0"/>
              <a:t>Dispositivos para la Protección contra Daños Físicos </a:t>
            </a:r>
          </a:p>
        </p:txBody>
      </p:sp>
      <p:sp>
        <p:nvSpPr>
          <p:cNvPr id="2" name="Slide Number Placeholder 1"/>
          <p:cNvSpPr>
            <a:spLocks noGrp="1"/>
          </p:cNvSpPr>
          <p:nvPr>
            <p:ph type="sldNum" sz="quarter" idx="12"/>
          </p:nvPr>
        </p:nvSpPr>
        <p:spPr/>
        <p:txBody>
          <a:bodyPr/>
          <a:lstStyle/>
          <a:p>
            <a:fld id="{6E2D2B3B-882E-40F3-A32F-6DD516915044}" type="slidenum">
              <a:rPr lang="en-US" smtClean="0"/>
              <a:pPr/>
              <a:t>20</a:t>
            </a:fld>
            <a:endParaRPr lang="en-US" dirty="0"/>
          </a:p>
        </p:txBody>
      </p:sp>
    </p:spTree>
    <p:extLst>
      <p:ext uri="{BB962C8B-B14F-4D97-AF65-F5344CB8AC3E}">
        <p14:creationId xmlns:p14="http://schemas.microsoft.com/office/powerpoint/2010/main" val="204545027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a máquina con una cubierta protectora para casos de ligeros contactos físicos/toques"/>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902638" y="1856164"/>
            <a:ext cx="40386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una prensa con una cortina de luz"/>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09132" y="1905000"/>
            <a:ext cx="426403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fontScale="90000"/>
          </a:bodyPr>
          <a:lstStyle/>
          <a:p>
            <a:r>
              <a:rPr lang="en-US" sz="3600" dirty="0" err="1"/>
              <a:t>Dispositivo</a:t>
            </a:r>
            <a:r>
              <a:rPr lang="en-US" sz="3600" dirty="0"/>
              <a:t> Detector de la </a:t>
            </a:r>
            <a:r>
              <a:rPr lang="en-US" sz="3600" dirty="0" err="1"/>
              <a:t>Presencia</a:t>
            </a:r>
            <a:r>
              <a:rPr lang="en-US" sz="3600" dirty="0"/>
              <a:t> </a:t>
            </a:r>
            <a:br>
              <a:rPr lang="en-US" sz="3600" dirty="0"/>
            </a:br>
            <a:r>
              <a:rPr lang="en-US" sz="3600" dirty="0"/>
              <a:t>del </a:t>
            </a:r>
            <a:r>
              <a:rPr lang="en-US" sz="3600" dirty="0" err="1"/>
              <a:t>Operador</a:t>
            </a:r>
            <a:r>
              <a:rPr lang="en-US" sz="3600" dirty="0"/>
              <a:t> </a:t>
            </a:r>
            <a:r>
              <a:rPr lang="en-US" sz="2800" dirty="0"/>
              <a:t/>
            </a:r>
            <a:br>
              <a:rPr lang="en-US" sz="2800" dirty="0"/>
            </a:br>
            <a:endParaRPr lang="en-US" dirty="0"/>
          </a:p>
        </p:txBody>
      </p:sp>
      <p:sp>
        <p:nvSpPr>
          <p:cNvPr id="5" name="Slide Number Placeholder 4"/>
          <p:cNvSpPr>
            <a:spLocks noGrp="1"/>
          </p:cNvSpPr>
          <p:nvPr>
            <p:ph type="sldNum" sz="quarter" idx="4294967295"/>
          </p:nvPr>
        </p:nvSpPr>
        <p:spPr>
          <a:xfrm>
            <a:off x="8667750" y="6530975"/>
            <a:ext cx="476250" cy="415925"/>
          </a:xfrm>
          <a:prstGeom prst="rect">
            <a:avLst/>
          </a:prstGeom>
        </p:spPr>
        <p:txBody>
          <a:bodyPr/>
          <a:lstStyle/>
          <a:p>
            <a:fld id="{6E2D2B3B-882E-40F3-A32F-6DD516915044}" type="slidenum">
              <a:rPr lang="en-US" smtClean="0"/>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a imagen muestra líneas rojas que indican los sensores ópticos alineados y formando la cortina de luz. "/>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6329" y="1417639"/>
            <a:ext cx="9144000" cy="543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Una mano interrumpiendo el campo de sensores ópticos que forman la cortina de luz"/>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629400" y="4596266"/>
            <a:ext cx="25146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err="1" smtClean="0"/>
              <a:t>Cortinas</a:t>
            </a:r>
            <a:r>
              <a:rPr lang="en-US" dirty="0" smtClean="0"/>
              <a:t> De Luz</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22</a:t>
            </a:fld>
            <a:endParaRPr lang="en-US" dirty="0"/>
          </a:p>
        </p:txBody>
      </p:sp>
    </p:spTree>
    <p:extLst>
      <p:ext uri="{BB962C8B-B14F-4D97-AF65-F5344CB8AC3E}">
        <p14:creationId xmlns:p14="http://schemas.microsoft.com/office/powerpoint/2010/main" val="155039152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718" name="Picture 6" descr="El gráfico de la derecha muestra como están conectados los dispositivos que restringen/limitan el desplazamiento hacia adelante de las manos de los operadores de una prensa plegadora"/>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724400" y="2735263"/>
            <a:ext cx="3810000" cy="3162300"/>
          </a:xfrm>
          <a:prstGeom prst="rect">
            <a:avLst/>
          </a:prstGeom>
          <a:noFill/>
        </p:spPr>
      </p:pic>
      <p:pic>
        <p:nvPicPr>
          <p:cNvPr id="627719" name="Picture 7" descr="Un empleado que está trabajando con una prensa y él tiene conectados en sus muñecas dispositivos de protección del tipo tensores/retractores que jalan sus manos hacia atrás, para evitarle un daño físico.&#10;"/>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295400" y="2292191"/>
            <a:ext cx="2744788" cy="3732531"/>
          </a:xfrm>
          <a:prstGeom prst="rect">
            <a:avLst/>
          </a:prstGeom>
          <a:noFill/>
        </p:spPr>
      </p:pic>
      <p:sp>
        <p:nvSpPr>
          <p:cNvPr id="3" name="Title 2"/>
          <p:cNvSpPr>
            <a:spLocks noGrp="1"/>
          </p:cNvSpPr>
          <p:nvPr>
            <p:ph type="title"/>
          </p:nvPr>
        </p:nvSpPr>
        <p:spPr>
          <a:xfrm>
            <a:off x="457200" y="152400"/>
            <a:ext cx="6858000" cy="1676400"/>
          </a:xfrm>
        </p:spPr>
        <p:txBody>
          <a:bodyPr/>
          <a:lstStyle/>
          <a:p>
            <a:pPr algn="ctr"/>
            <a:r>
              <a:rPr lang="en-US" dirty="0" smtClean="0"/>
              <a:t>Los Tensores/Retractores y los Limitadores de movimiento hacia adelante</a:t>
            </a:r>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8740" name="Picture 4" descr="Un control que requiere que el operador coloque simultáneamente sus manos --en las dos separadas ranuras de control-- con el borde inferior o lado del dedo meñique hacia abajo, para que la máquina comience el ciclo.&#10;"/>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026375" y="1177970"/>
            <a:ext cx="3695700" cy="5353050"/>
          </a:xfrm>
          <a:prstGeom prst="rect">
            <a:avLst/>
          </a:prstGeom>
          <a:noFill/>
        </p:spPr>
      </p:pic>
      <p:pic>
        <p:nvPicPr>
          <p:cNvPr id="628742" name="Picture 6" descr="Control manual con dos botones de control de forma circular y de color negro"/>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04800" y="1869675"/>
            <a:ext cx="4305300" cy="2509049"/>
          </a:xfrm>
          <a:prstGeom prst="rect">
            <a:avLst/>
          </a:prstGeom>
          <a:noFill/>
        </p:spPr>
      </p:pic>
      <p:sp>
        <p:nvSpPr>
          <p:cNvPr id="3" name="Title 2"/>
          <p:cNvSpPr>
            <a:spLocks noGrp="1"/>
          </p:cNvSpPr>
          <p:nvPr>
            <p:ph type="title"/>
          </p:nvPr>
        </p:nvSpPr>
        <p:spPr/>
        <p:txBody>
          <a:bodyPr>
            <a:normAutofit/>
          </a:bodyPr>
          <a:lstStyle/>
          <a:p>
            <a:r>
              <a:rPr lang="en-US" sz="3200" dirty="0" smtClean="0"/>
              <a:t>Dos </a:t>
            </a:r>
            <a:r>
              <a:rPr lang="en-US" sz="3200" dirty="0" err="1" smtClean="0"/>
              <a:t>Controles</a:t>
            </a:r>
            <a:r>
              <a:rPr lang="en-US" sz="3200" dirty="0" smtClean="0"/>
              <a:t> </a:t>
            </a:r>
            <a:r>
              <a:rPr lang="en-US" sz="3200" dirty="0" err="1" smtClean="0"/>
              <a:t>Manuales</a:t>
            </a:r>
            <a:endParaRPr lang="en-US" sz="3200" dirty="0"/>
          </a:p>
        </p:txBody>
      </p:sp>
      <p:sp>
        <p:nvSpPr>
          <p:cNvPr id="4" name="Slide Number Placeholder 3"/>
          <p:cNvSpPr>
            <a:spLocks noGrp="1"/>
          </p:cNvSpPr>
          <p:nvPr>
            <p:ph type="sldNum" sz="quarter" idx="4294967295"/>
          </p:nvPr>
        </p:nvSpPr>
        <p:spPr>
          <a:xfrm>
            <a:off x="8667750" y="6530975"/>
            <a:ext cx="476250" cy="415925"/>
          </a:xfrm>
          <a:prstGeom prst="rect">
            <a:avLst/>
          </a:prstGeom>
        </p:spPr>
        <p:txBody>
          <a:bodyPr/>
          <a:lstStyle/>
          <a:p>
            <a:fld id="{6E2D2B3B-882E-40F3-A32F-6DD516915044}" type="slidenum">
              <a:rPr lang="en-US" smtClean="0"/>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228600" y="1380405"/>
            <a:ext cx="4343400" cy="4749800"/>
          </a:xfrm>
        </p:spPr>
        <p:txBody>
          <a:bodyPr/>
          <a:lstStyle/>
          <a:p>
            <a:r>
              <a:rPr lang="es-ES" altLang="en-US" dirty="0" smtClean="0"/>
              <a:t>Dispositivo </a:t>
            </a:r>
            <a:r>
              <a:rPr lang="es-ES" altLang="en-US" dirty="0"/>
              <a:t>ubicado alrededor del perímetro o cerca del área de </a:t>
            </a:r>
            <a:r>
              <a:rPr lang="es-ES" altLang="en-US" dirty="0" smtClean="0"/>
              <a:t>peligro</a:t>
            </a:r>
            <a:endParaRPr lang="en-US" altLang="en-US" dirty="0" smtClean="0"/>
          </a:p>
          <a:p>
            <a:r>
              <a:rPr lang="en-US" altLang="en-US" dirty="0" smtClean="0"/>
              <a:t>El operator debe ser capaz de alcanzar el cable para detener la </a:t>
            </a:r>
            <a:r>
              <a:rPr lang="x-none" altLang="en-US" dirty="0" smtClean="0"/>
              <a:t>máquina</a:t>
            </a:r>
            <a:endParaRPr lang="en-US" altLang="en-US" dirty="0" smtClean="0"/>
          </a:p>
        </p:txBody>
      </p:sp>
      <p:sp>
        <p:nvSpPr>
          <p:cNvPr id="51202" name="Rectangle 2"/>
          <p:cNvSpPr>
            <a:spLocks noGrp="1" noChangeArrowheads="1"/>
          </p:cNvSpPr>
          <p:nvPr>
            <p:ph type="title"/>
          </p:nvPr>
        </p:nvSpPr>
        <p:spPr>
          <a:xfrm>
            <a:off x="0" y="27432"/>
            <a:ext cx="7315200" cy="1143000"/>
          </a:xfrm>
        </p:spPr>
        <p:txBody>
          <a:bodyPr/>
          <a:lstStyle/>
          <a:p>
            <a:pPr algn="ctr"/>
            <a:r>
              <a:rPr lang="en-US" altLang="en-US" sz="3400" dirty="0" smtClean="0"/>
              <a:t>Cables de Seguridad para Desactivar la Máquina en </a:t>
            </a:r>
            <a:r>
              <a:rPr lang="x-none" altLang="en-US" sz="3400" dirty="0" smtClean="0"/>
              <a:t>Casos de Emergencia</a:t>
            </a:r>
            <a:endParaRPr lang="en-US" altLang="en-US" sz="3400" dirty="0" smtClean="0"/>
          </a:p>
        </p:txBody>
      </p:sp>
      <p:sp>
        <p:nvSpPr>
          <p:cNvPr id="2" name="Slide Number Placeholder 1"/>
          <p:cNvSpPr>
            <a:spLocks noGrp="1"/>
          </p:cNvSpPr>
          <p:nvPr>
            <p:ph type="sldNum" sz="quarter" idx="12"/>
          </p:nvPr>
        </p:nvSpPr>
        <p:spPr/>
        <p:txBody>
          <a:bodyPr/>
          <a:lstStyle/>
          <a:p>
            <a:fld id="{6E2D2B3B-882E-40F3-A32F-6DD516915044}" type="slidenum">
              <a:rPr lang="en-US" smtClean="0"/>
              <a:pPr/>
              <a:t>25</a:t>
            </a:fld>
            <a:endParaRPr lang="en-US" dirty="0"/>
          </a:p>
        </p:txBody>
      </p:sp>
      <p:pic>
        <p:nvPicPr>
          <p:cNvPr id="6" name="Picture 5" title=" Una máquina con rodillos grandes con cables de seguridad que detienen/desactivan la máquina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3000" y="1752600"/>
            <a:ext cx="3257550" cy="3905250"/>
          </a:xfrm>
          <a:prstGeom prst="rect">
            <a:avLst/>
          </a:prstGeom>
        </p:spPr>
      </p:pic>
    </p:spTree>
    <p:extLst>
      <p:ext uri="{BB962C8B-B14F-4D97-AF65-F5344CB8AC3E}">
        <p14:creationId xmlns:p14="http://schemas.microsoft.com/office/powerpoint/2010/main" val="127999167"/>
      </p:ext>
    </p:extLst>
  </p:cSld>
  <p:clrMapOvr>
    <a:masterClrMapping/>
  </p:clrMapOvr>
  <p:transition spd="slow">
    <p:cover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763" name="Picture 3" descr="Imágen del pie de un empleado, que pisa la alfombrilla para detener el equipo"/>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257800" y="2906420"/>
            <a:ext cx="3200400" cy="1937334"/>
          </a:xfrm>
          <a:prstGeom prst="rect">
            <a:avLst/>
          </a:prstGeom>
          <a:noFill/>
        </p:spPr>
      </p:pic>
      <p:sp>
        <p:nvSpPr>
          <p:cNvPr id="3" name="Title 2"/>
          <p:cNvSpPr>
            <a:spLocks noGrp="1"/>
          </p:cNvSpPr>
          <p:nvPr>
            <p:ph type="title"/>
          </p:nvPr>
        </p:nvSpPr>
        <p:spPr>
          <a:xfrm>
            <a:off x="533400" y="228600"/>
            <a:ext cx="6858000" cy="1143000"/>
          </a:xfrm>
        </p:spPr>
        <p:txBody>
          <a:bodyPr/>
          <a:lstStyle/>
          <a:p>
            <a:r>
              <a:rPr lang="en-US" dirty="0" smtClean="0"/>
              <a:t>Otros Métodos</a:t>
            </a:r>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26</a:t>
            </a:fld>
            <a:endParaRPr lang="en-US" dirty="0"/>
          </a:p>
        </p:txBody>
      </p:sp>
      <p:pic>
        <p:nvPicPr>
          <p:cNvPr id="6" name="Picture 5" title="Alfombrillas o tapetes para la detección de presenci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1464128"/>
            <a:ext cx="3810000" cy="419100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7" name="Rectangle 3"/>
          <p:cNvSpPr>
            <a:spLocks noGrp="1" noChangeArrowheads="1"/>
          </p:cNvSpPr>
          <p:nvPr>
            <p:ph idx="1"/>
          </p:nvPr>
        </p:nvSpPr>
        <p:spPr>
          <a:xfrm>
            <a:off x="457200" y="717038"/>
            <a:ext cx="8415868" cy="4749800"/>
          </a:xfrm>
        </p:spPr>
        <p:txBody>
          <a:bodyPr/>
          <a:lstStyle/>
          <a:p>
            <a:r>
              <a:rPr lang="es-ES" sz="2700" dirty="0" smtClean="0"/>
              <a:t>Una barrera móvil, como dispositivo de seguridad, protege </a:t>
            </a:r>
            <a:r>
              <a:rPr lang="es-ES" sz="2700" dirty="0"/>
              <a:t>al operador en el punto de </a:t>
            </a:r>
            <a:r>
              <a:rPr lang="es-ES" sz="2700" dirty="0" smtClean="0"/>
              <a:t>operación, </a:t>
            </a:r>
            <a:r>
              <a:rPr lang="es-ES" sz="2700" dirty="0"/>
              <a:t>antes de que se pueda iniciar el ciclo de la </a:t>
            </a:r>
            <a:r>
              <a:rPr lang="es-ES" sz="2700" dirty="0" smtClean="0"/>
              <a:t>máquina</a:t>
            </a:r>
            <a:endParaRPr lang="en-US" sz="2700" dirty="0" smtClean="0"/>
          </a:p>
          <a:p>
            <a:r>
              <a:rPr lang="es-ES" sz="2700" dirty="0"/>
              <a:t>Si la </a:t>
            </a:r>
            <a:r>
              <a:rPr lang="es-ES" sz="2700" dirty="0" smtClean="0"/>
              <a:t>barrera </a:t>
            </a:r>
            <a:r>
              <a:rPr lang="es-ES" sz="2700" dirty="0"/>
              <a:t>no </a:t>
            </a:r>
            <a:r>
              <a:rPr lang="es-ES" sz="2700" dirty="0" smtClean="0"/>
              <a:t>está cerrada </a:t>
            </a:r>
            <a:r>
              <a:rPr lang="es-ES" sz="2700" dirty="0"/>
              <a:t>completamente, la máquina no </a:t>
            </a:r>
            <a:r>
              <a:rPr lang="es-ES" sz="2700" dirty="0" smtClean="0"/>
              <a:t>funcionará </a:t>
            </a:r>
            <a:endParaRPr lang="en-US" sz="2700" dirty="0"/>
          </a:p>
        </p:txBody>
      </p:sp>
      <p:sp>
        <p:nvSpPr>
          <p:cNvPr id="876546" name="Rectangle 2"/>
          <p:cNvSpPr>
            <a:spLocks noGrp="1" noChangeArrowheads="1"/>
          </p:cNvSpPr>
          <p:nvPr>
            <p:ph type="title"/>
          </p:nvPr>
        </p:nvSpPr>
        <p:spPr>
          <a:xfrm>
            <a:off x="457200" y="-123291"/>
            <a:ext cx="6858000" cy="1143000"/>
          </a:xfrm>
        </p:spPr>
        <p:txBody>
          <a:bodyPr/>
          <a:lstStyle/>
          <a:p>
            <a:r>
              <a:rPr lang="en-US" dirty="0" smtClean="0"/>
              <a:t>Dispositivo de Barrera M</a:t>
            </a:r>
            <a:r>
              <a:rPr lang="x-none" dirty="0" smtClean="0"/>
              <a:t>óvil</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27</a:t>
            </a:fld>
            <a:endParaRPr lang="en-US" dirty="0"/>
          </a:p>
        </p:txBody>
      </p:sp>
      <p:sp>
        <p:nvSpPr>
          <p:cNvPr id="876548" name="Text Box 4"/>
          <p:cNvSpPr txBox="1">
            <a:spLocks noChangeArrowheads="1"/>
          </p:cNvSpPr>
          <p:nvPr/>
        </p:nvSpPr>
        <p:spPr bwMode="auto">
          <a:xfrm>
            <a:off x="1618846" y="5651040"/>
            <a:ext cx="1703388" cy="830997"/>
          </a:xfrm>
          <a:prstGeom prst="rect">
            <a:avLst/>
          </a:prstGeom>
          <a:solidFill>
            <a:schemeClr val="bg1"/>
          </a:solidFill>
          <a:ln w="9525">
            <a:solidFill>
              <a:schemeClr val="tx1"/>
            </a:solidFill>
            <a:miter lim="800000"/>
            <a:headEnd type="none" w="sm" len="sm"/>
            <a:tailEnd type="none" w="sm" len="sm"/>
          </a:ln>
          <a:effectLst/>
        </p:spPr>
        <p:txBody>
          <a:bodyPr>
            <a:spAutoFit/>
          </a:bodyPr>
          <a:lstStyle/>
          <a:p>
            <a:pPr eaLnBrk="0" hangingPunct="0"/>
            <a:r>
              <a:rPr lang="en-US" sz="2400" dirty="0" smtClean="0"/>
              <a:t>Barrera Abierta</a:t>
            </a:r>
            <a:endParaRPr lang="en-US" sz="2400" dirty="0"/>
          </a:p>
        </p:txBody>
      </p:sp>
      <p:sp>
        <p:nvSpPr>
          <p:cNvPr id="876549" name="Text Box 5"/>
          <p:cNvSpPr txBox="1">
            <a:spLocks noChangeArrowheads="1"/>
          </p:cNvSpPr>
          <p:nvPr/>
        </p:nvSpPr>
        <p:spPr bwMode="auto">
          <a:xfrm>
            <a:off x="5403977" y="5583430"/>
            <a:ext cx="1908175" cy="830997"/>
          </a:xfrm>
          <a:prstGeom prst="rect">
            <a:avLst/>
          </a:prstGeom>
          <a:solidFill>
            <a:schemeClr val="bg1"/>
          </a:solidFill>
          <a:ln w="9525">
            <a:solidFill>
              <a:schemeClr val="tx1"/>
            </a:solidFill>
            <a:miter lim="800000"/>
            <a:headEnd type="none" w="sm" len="sm"/>
            <a:tailEnd type="none" w="sm" len="sm"/>
          </a:ln>
          <a:effectLst/>
        </p:spPr>
        <p:txBody>
          <a:bodyPr>
            <a:spAutoFit/>
          </a:bodyPr>
          <a:lstStyle/>
          <a:p>
            <a:pPr eaLnBrk="0" hangingPunct="0"/>
            <a:r>
              <a:rPr lang="en-US" sz="2400" dirty="0" smtClean="0"/>
              <a:t>Barrera Cerrada</a:t>
            </a:r>
            <a:endParaRPr lang="en-US" sz="2400" dirty="0"/>
          </a:p>
        </p:txBody>
      </p:sp>
      <p:pic>
        <p:nvPicPr>
          <p:cNvPr id="9" name="Picture 8" title="Prensa con la barrera levantada y el punto de operación accesib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5400" y="3048000"/>
            <a:ext cx="2596551" cy="2636196"/>
          </a:xfrm>
          <a:prstGeom prst="rect">
            <a:avLst/>
          </a:prstGeom>
        </p:spPr>
      </p:pic>
      <p:pic>
        <p:nvPicPr>
          <p:cNvPr id="10" name="Picture 9" title="Una prensa con la puerta barrera bajada y el punto de operación no accesibl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53000" y="2971800"/>
            <a:ext cx="2596551" cy="2607013"/>
          </a:xfrm>
          <a:prstGeom prst="rect">
            <a:avLst/>
          </a:prstGeom>
        </p:spPr>
      </p:pic>
    </p:spTree>
  </p:cSld>
  <p:clrMapOvr>
    <a:masterClrMapping/>
  </p:clrMapOvr>
  <p:transition spd="slow">
    <p:cover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0" y="1524000"/>
            <a:ext cx="4946904" cy="4749800"/>
          </a:xfrm>
        </p:spPr>
        <p:txBody>
          <a:bodyPr>
            <a:noAutofit/>
          </a:bodyPr>
          <a:lstStyle/>
          <a:p>
            <a:r>
              <a:rPr lang="es-ES" altLang="en-US" sz="2400" dirty="0" smtClean="0">
                <a:cs typeface="Arial" panose="020B0604020202020204" pitchFamily="34" charset="0"/>
              </a:rPr>
              <a:t>Ubique </a:t>
            </a:r>
            <a:r>
              <a:rPr lang="es-ES" altLang="en-US" sz="2400" dirty="0">
                <a:cs typeface="Arial" panose="020B0604020202020204" pitchFamily="34" charset="0"/>
              </a:rPr>
              <a:t>la máquina o sus partes móviles peligrosas de modo que no sean </a:t>
            </a:r>
            <a:r>
              <a:rPr lang="es-ES" altLang="en-US" sz="2400" dirty="0" smtClean="0">
                <a:cs typeface="Arial" panose="020B0604020202020204" pitchFamily="34" charset="0"/>
              </a:rPr>
              <a:t>accesibles, </a:t>
            </a:r>
            <a:r>
              <a:rPr lang="es-ES" altLang="en-US" sz="2400" dirty="0">
                <a:cs typeface="Arial" panose="020B0604020202020204" pitchFamily="34" charset="0"/>
              </a:rPr>
              <a:t>o no representen un peligro para el trabajador durante el funcionamiento </a:t>
            </a:r>
            <a:r>
              <a:rPr lang="es-ES" altLang="en-US" sz="2400" dirty="0" smtClean="0">
                <a:cs typeface="Arial" panose="020B0604020202020204" pitchFamily="34" charset="0"/>
              </a:rPr>
              <a:t>normal de la m</a:t>
            </a:r>
            <a:r>
              <a:rPr lang="x-none" altLang="en-US" sz="2400" dirty="0" smtClean="0">
                <a:cs typeface="Arial" panose="020B0604020202020204" pitchFamily="34" charset="0"/>
              </a:rPr>
              <a:t>áquina</a:t>
            </a:r>
            <a:r>
              <a:rPr lang="es-ES" altLang="en-US" sz="2400" dirty="0" smtClean="0">
                <a:cs typeface="Arial" panose="020B0604020202020204" pitchFamily="34" charset="0"/>
              </a:rPr>
              <a:t> </a:t>
            </a:r>
            <a:endParaRPr lang="en-US" altLang="en-US" sz="2400" dirty="0" smtClean="0">
              <a:cs typeface="Arial" panose="020B0604020202020204" pitchFamily="34" charset="0"/>
            </a:endParaRPr>
          </a:p>
          <a:p>
            <a:r>
              <a:rPr lang="es-ES" altLang="en-US" sz="2400" dirty="0" smtClean="0">
                <a:cs typeface="Arial" panose="020B0604020202020204" pitchFamily="34" charset="0"/>
              </a:rPr>
              <a:t>Manténgase a </a:t>
            </a:r>
            <a:r>
              <a:rPr lang="es-ES" altLang="en-US" sz="2400" dirty="0">
                <a:cs typeface="Arial" panose="020B0604020202020204" pitchFamily="34" charset="0"/>
              </a:rPr>
              <a:t>una distancia segura del área de </a:t>
            </a:r>
            <a:r>
              <a:rPr lang="es-ES" altLang="en-US" sz="2400" dirty="0" smtClean="0">
                <a:cs typeface="Arial" panose="020B0604020202020204" pitchFamily="34" charset="0"/>
              </a:rPr>
              <a:t>peligro</a:t>
            </a:r>
            <a:endParaRPr lang="en-US" altLang="en-US" sz="2400" dirty="0" smtClean="0">
              <a:cs typeface="Arial" panose="020B0604020202020204" pitchFamily="34" charset="0"/>
            </a:endParaRPr>
          </a:p>
        </p:txBody>
      </p:sp>
      <p:sp>
        <p:nvSpPr>
          <p:cNvPr id="57346" name="Rectangle 2"/>
          <p:cNvSpPr>
            <a:spLocks noGrp="1" noChangeArrowheads="1"/>
          </p:cNvSpPr>
          <p:nvPr>
            <p:ph type="title"/>
          </p:nvPr>
        </p:nvSpPr>
        <p:spPr>
          <a:xfrm>
            <a:off x="304800" y="29588"/>
            <a:ext cx="6858000" cy="1143000"/>
          </a:xfrm>
        </p:spPr>
        <p:txBody>
          <a:bodyPr>
            <a:normAutofit fontScale="90000"/>
          </a:bodyPr>
          <a:lstStyle/>
          <a:p>
            <a:r>
              <a:rPr lang="en-US" altLang="en-US" sz="3600" dirty="0" smtClean="0">
                <a:cs typeface="Arial" panose="020B0604020202020204" pitchFamily="34" charset="0"/>
              </a:rPr>
              <a:t>Protección según la ubicación/distancia      </a:t>
            </a:r>
          </a:p>
        </p:txBody>
      </p:sp>
      <p:pic>
        <p:nvPicPr>
          <p:cNvPr id="57348" name="Picture 4" descr="Imajen de un trabajador detras de una pared de protecció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6038" y="1524000"/>
            <a:ext cx="3789362"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FF"/>
                </a:solidFill>
                <a:miter lim="800000"/>
                <a:headEnd/>
                <a:tailEnd/>
              </a14:hiddenLine>
            </a:ext>
          </a:extLst>
        </p:spPr>
      </p:pic>
      <p:sp>
        <p:nvSpPr>
          <p:cNvPr id="2" name="Slide Number Placeholder 1"/>
          <p:cNvSpPr>
            <a:spLocks noGrp="1"/>
          </p:cNvSpPr>
          <p:nvPr>
            <p:ph type="sldNum" sz="quarter" idx="12"/>
          </p:nvPr>
        </p:nvSpPr>
        <p:spPr/>
        <p:txBody>
          <a:bodyPr/>
          <a:lstStyle/>
          <a:p>
            <a:fld id="{6E2D2B3B-882E-40F3-A32F-6DD516915044}" type="slidenum">
              <a:rPr lang="en-US" smtClean="0"/>
              <a:pPr/>
              <a:t>28</a:t>
            </a:fld>
            <a:endParaRPr lang="en-US" dirty="0"/>
          </a:p>
        </p:txBody>
      </p:sp>
    </p:spTree>
    <p:extLst>
      <p:ext uri="{BB962C8B-B14F-4D97-AF65-F5344CB8AC3E}">
        <p14:creationId xmlns:p14="http://schemas.microsoft.com/office/powerpoint/2010/main" val="956584355"/>
      </p:ext>
    </p:extLst>
  </p:cSld>
  <p:clrMapOvr>
    <a:masterClrMapping/>
  </p:clrMapOvr>
  <p:transition spd="slow">
    <p:cover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32"/>
            <a:ext cx="6858000" cy="1143000"/>
          </a:xfrm>
        </p:spPr>
        <p:txBody>
          <a:bodyPr>
            <a:normAutofit/>
          </a:bodyPr>
          <a:lstStyle/>
          <a:p>
            <a:r>
              <a:rPr lang="en-US" altLang="en-US" sz="3600" dirty="0" smtClean="0">
                <a:cs typeface="Arial" panose="020B0604020202020204" pitchFamily="34" charset="0"/>
              </a:rPr>
              <a:t>Pantallas/barreras protectoras </a:t>
            </a:r>
          </a:p>
        </p:txBody>
      </p:sp>
      <p:sp>
        <p:nvSpPr>
          <p:cNvPr id="61444" name="Text Box 4"/>
          <p:cNvSpPr txBox="1">
            <a:spLocks noChangeArrowheads="1"/>
          </p:cNvSpPr>
          <p:nvPr/>
        </p:nvSpPr>
        <p:spPr bwMode="auto">
          <a:xfrm>
            <a:off x="637352" y="838200"/>
            <a:ext cx="728744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BC3700"/>
              </a:buClr>
              <a:buSzPct val="100000"/>
              <a:buFont typeface="Wingdings" panose="05000000000000000000" pitchFamily="2" charset="2"/>
              <a:buChar char="n"/>
              <a:defRPr sz="3200" b="1">
                <a:solidFill>
                  <a:schemeClr val="tx1"/>
                </a:solidFill>
                <a:latin typeface="Times New Roman" panose="02020603050405020304" pitchFamily="18" charset="0"/>
              </a:defRPr>
            </a:lvl1pPr>
            <a:lvl2pPr marL="742950" indent="-285750">
              <a:spcBef>
                <a:spcPct val="20000"/>
              </a:spcBef>
              <a:buClr>
                <a:srgbClr val="BC3700"/>
              </a:buClr>
              <a:buSzPct val="100000"/>
              <a:buFont typeface="Wingdings" panose="05000000000000000000" pitchFamily="2" charset="2"/>
              <a:buChar char="n"/>
              <a:defRPr sz="2800" b="1">
                <a:solidFill>
                  <a:schemeClr val="tx1"/>
                </a:solidFill>
                <a:latin typeface="Times New Roman" panose="02020603050405020304" pitchFamily="18" charset="0"/>
              </a:defRPr>
            </a:lvl2pPr>
            <a:lvl3pPr marL="1143000" indent="-228600">
              <a:spcBef>
                <a:spcPct val="20000"/>
              </a:spcBef>
              <a:buClr>
                <a:srgbClr val="BC3700"/>
              </a:buClr>
              <a:buSzPct val="100000"/>
              <a:buFont typeface="Wingdings" panose="05000000000000000000" pitchFamily="2" charset="2"/>
              <a:buChar char="n"/>
              <a:defRPr sz="2400" b="1">
                <a:solidFill>
                  <a:schemeClr val="tx1"/>
                </a:solidFill>
                <a:latin typeface="Times New Roman" panose="02020603050405020304" pitchFamily="18" charset="0"/>
              </a:defRPr>
            </a:lvl3pPr>
            <a:lvl4pPr marL="16002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4pPr>
            <a:lvl5pPr marL="2057400" indent="-228600">
              <a:spcBef>
                <a:spcPct val="20000"/>
              </a:spcBef>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BC3700"/>
              </a:buClr>
              <a:buSzPct val="100000"/>
              <a:buFont typeface="Wingdings" panose="05000000000000000000" pitchFamily="2" charset="2"/>
              <a:buChar char="n"/>
              <a:defRPr sz="2000" b="1">
                <a:solidFill>
                  <a:schemeClr val="tx1"/>
                </a:solidFill>
                <a:latin typeface="Times New Roman" panose="02020603050405020304" pitchFamily="18" charset="0"/>
              </a:defRPr>
            </a:lvl9pPr>
          </a:lstStyle>
          <a:p>
            <a:pPr>
              <a:spcBef>
                <a:spcPct val="50000"/>
              </a:spcBef>
              <a:buClrTx/>
              <a:buSzTx/>
              <a:buFontTx/>
              <a:buNone/>
            </a:pPr>
            <a:r>
              <a:rPr lang="es-ES" altLang="en-US" sz="2400" b="0" dirty="0" smtClean="0">
                <a:latin typeface="+mn-lt"/>
              </a:rPr>
              <a:t>Estos </a:t>
            </a:r>
            <a:r>
              <a:rPr lang="es-ES" altLang="en-US" sz="2400" b="0" dirty="0">
                <a:latin typeface="+mn-lt"/>
              </a:rPr>
              <a:t>no brindan </a:t>
            </a:r>
            <a:r>
              <a:rPr lang="es-ES" altLang="en-US" sz="2400" b="0" dirty="0" smtClean="0">
                <a:latin typeface="+mn-lt"/>
              </a:rPr>
              <a:t>una protección </a:t>
            </a:r>
            <a:r>
              <a:rPr lang="es-ES" altLang="en-US" sz="2400" b="0" dirty="0">
                <a:latin typeface="+mn-lt"/>
              </a:rPr>
              <a:t>completa contra los riesgos de </a:t>
            </a:r>
            <a:r>
              <a:rPr lang="es-ES" altLang="en-US" sz="2400" b="0" dirty="0" smtClean="0">
                <a:latin typeface="+mn-lt"/>
              </a:rPr>
              <a:t>una </a:t>
            </a:r>
            <a:r>
              <a:rPr lang="es-ES" altLang="en-US" sz="2400" b="0" dirty="0">
                <a:latin typeface="+mn-lt"/>
              </a:rPr>
              <a:t>máquina, pero brindan cierta protección contra partículas </a:t>
            </a:r>
            <a:r>
              <a:rPr lang="es-ES" altLang="en-US" sz="2400" b="0" dirty="0" smtClean="0">
                <a:latin typeface="+mn-lt"/>
              </a:rPr>
              <a:t>lanzadas al aire, </a:t>
            </a:r>
            <a:r>
              <a:rPr lang="es-ES" altLang="en-US" sz="2400" b="0" dirty="0">
                <a:latin typeface="+mn-lt"/>
              </a:rPr>
              <a:t>salpicaduras de aceites </a:t>
            </a:r>
            <a:r>
              <a:rPr lang="es-ES" altLang="en-US" sz="2400" b="0" dirty="0" smtClean="0">
                <a:latin typeface="+mn-lt"/>
              </a:rPr>
              <a:t>usados para cortes </a:t>
            </a:r>
            <a:r>
              <a:rPr lang="es-ES" altLang="en-US" sz="2400" b="0" dirty="0">
                <a:latin typeface="+mn-lt"/>
              </a:rPr>
              <a:t>y </a:t>
            </a:r>
            <a:r>
              <a:rPr lang="es-ES" altLang="en-US" sz="2400" b="0" dirty="0" smtClean="0">
                <a:latin typeface="+mn-lt"/>
              </a:rPr>
              <a:t> líquidos refrigerantes.</a:t>
            </a:r>
            <a:endParaRPr lang="en-US" altLang="en-US" sz="2400" b="0" dirty="0">
              <a:latin typeface="+mn-lt"/>
            </a:endParaRPr>
          </a:p>
        </p:txBody>
      </p:sp>
      <p:pic>
        <p:nvPicPr>
          <p:cNvPr id="61445" name="Picture 5" descr="taladro a presió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1338" y="3065463"/>
            <a:ext cx="2303462"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Imajen de un torno con una pantalla de preteccion&#10;"/>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986021" y="3060459"/>
            <a:ext cx="2628711" cy="296251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E2D2B3B-882E-40F3-A32F-6DD516915044}" type="slidenum">
              <a:rPr lang="en-US" smtClean="0"/>
              <a:pPr/>
              <a:t>29</a:t>
            </a:fld>
            <a:endParaRPr lang="en-US" dirty="0"/>
          </a:p>
        </p:txBody>
      </p:sp>
    </p:spTree>
    <p:extLst>
      <p:ext uri="{BB962C8B-B14F-4D97-AF65-F5344CB8AC3E}">
        <p14:creationId xmlns:p14="http://schemas.microsoft.com/office/powerpoint/2010/main" val="2727549249"/>
      </p:ext>
    </p:extLst>
  </p:cSld>
  <p:clrMapOvr>
    <a:masterClrMapping/>
  </p:clrMapOvr>
  <p:transition spd="slow">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 y="1263760"/>
            <a:ext cx="5203158" cy="5137040"/>
          </a:xfrm>
        </p:spPr>
        <p:txBody>
          <a:bodyPr/>
          <a:lstStyle/>
          <a:p>
            <a:r>
              <a:rPr lang="en-US" sz="3200" dirty="0" smtClean="0"/>
              <a:t>Los empleadores tienen la responsabilidad, como m</a:t>
            </a:r>
            <a:r>
              <a:rPr lang="x-none" sz="3200" dirty="0" smtClean="0"/>
              <a:t>ínimo, de cumplir con la Ley de Seguridad y Salud Ocupacional </a:t>
            </a:r>
            <a:r>
              <a:rPr lang="en-US" sz="3200" dirty="0"/>
              <a:t>(OSH Act)</a:t>
            </a:r>
            <a:endParaRPr lang="en-US" sz="3200" dirty="0" smtClean="0"/>
          </a:p>
          <a:p>
            <a:r>
              <a:rPr lang="en-US" sz="3200" dirty="0" smtClean="0"/>
              <a:t>Los empleadores deben tomar las acciones razonables,  para encontrar y corregir los riesgos para la salud y seguridad</a:t>
            </a:r>
            <a:endParaRPr lang="en-US" sz="3200" dirty="0"/>
          </a:p>
        </p:txBody>
      </p:sp>
      <p:sp>
        <p:nvSpPr>
          <p:cNvPr id="2" name="Title 1"/>
          <p:cNvSpPr>
            <a:spLocks noGrp="1"/>
          </p:cNvSpPr>
          <p:nvPr>
            <p:ph type="title"/>
          </p:nvPr>
        </p:nvSpPr>
        <p:spPr>
          <a:xfrm>
            <a:off x="152400" y="120760"/>
            <a:ext cx="6858000" cy="1143000"/>
          </a:xfrm>
        </p:spPr>
        <p:txBody>
          <a:bodyPr/>
          <a:lstStyle/>
          <a:p>
            <a:r>
              <a:rPr lang="en-US" sz="3600" dirty="0" smtClean="0"/>
              <a:t>Los Derechos y Responsabilidades del Empleador</a:t>
            </a:r>
            <a:endParaRPr lang="en-US" sz="3600" dirty="0"/>
          </a:p>
        </p:txBody>
      </p:sp>
      <p:pic>
        <p:nvPicPr>
          <p:cNvPr id="6" name="Picture 5" descr="Imagen del anterior póster de OSH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0360" y="-10015"/>
            <a:ext cx="2413640" cy="3322778"/>
          </a:xfrm>
          <a:prstGeom prst="rect">
            <a:avLst/>
          </a:prstGeom>
        </p:spPr>
      </p:pic>
      <p:pic>
        <p:nvPicPr>
          <p:cNvPr id="7" name="Picture 6" descr="La nueva versión del afiche del 2015 de OSH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6442" y="2484589"/>
            <a:ext cx="2545167" cy="3499604"/>
          </a:xfrm>
          <a:prstGeom prst="rect">
            <a:avLst/>
          </a:prstGeom>
        </p:spPr>
      </p:pic>
      <p:sp>
        <p:nvSpPr>
          <p:cNvPr id="8" name="TextBox 7"/>
          <p:cNvSpPr txBox="1"/>
          <p:nvPr/>
        </p:nvSpPr>
        <p:spPr>
          <a:xfrm>
            <a:off x="8306631" y="4034436"/>
            <a:ext cx="956902" cy="923330"/>
          </a:xfrm>
          <a:prstGeom prst="rect">
            <a:avLst/>
          </a:prstGeom>
          <a:noFill/>
        </p:spPr>
        <p:txBody>
          <a:bodyPr wrap="square" rtlCol="0">
            <a:spAutoFit/>
          </a:bodyPr>
          <a:lstStyle/>
          <a:p>
            <a:r>
              <a:rPr lang="en-US" dirty="0" smtClean="0"/>
              <a:t>New 2015 version</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dirty="0"/>
          </a:p>
        </p:txBody>
      </p:sp>
    </p:spTree>
    <p:extLst>
      <p:ext uri="{BB962C8B-B14F-4D97-AF65-F5344CB8AC3E}">
        <p14:creationId xmlns:p14="http://schemas.microsoft.com/office/powerpoint/2010/main" val="3141977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228600"/>
            <a:ext cx="6858000" cy="1143000"/>
          </a:xfrm>
        </p:spPr>
        <p:txBody>
          <a:bodyPr>
            <a:normAutofit fontScale="90000"/>
          </a:bodyPr>
          <a:lstStyle/>
          <a:p>
            <a:r>
              <a:rPr lang="en-US" sz="3600" dirty="0" smtClean="0">
                <a:cs typeface="Arial" panose="020B0604020202020204" pitchFamily="34" charset="0"/>
              </a:rPr>
              <a:t>La Seguridad en el uso de Robots – </a:t>
            </a:r>
            <a:br>
              <a:rPr lang="en-US" sz="3600" dirty="0" smtClean="0">
                <a:cs typeface="Arial" panose="020B0604020202020204" pitchFamily="34" charset="0"/>
              </a:rPr>
            </a:br>
            <a:r>
              <a:rPr lang="en-US" sz="3600" dirty="0" smtClean="0">
                <a:cs typeface="Arial" panose="020B0604020202020204" pitchFamily="34" charset="0"/>
              </a:rPr>
              <a:t>ANSI/RIA </a:t>
            </a:r>
            <a:r>
              <a:rPr lang="en-US" sz="3600" dirty="0">
                <a:cs typeface="Arial" panose="020B0604020202020204" pitchFamily="34" charset="0"/>
              </a:rPr>
              <a:t>R15.06 2012 </a:t>
            </a:r>
            <a:endParaRPr lang="en-US" sz="3600" dirty="0" smtClean="0">
              <a:cs typeface="Arial" panose="020B0604020202020204" pitchFamily="34" charset="0"/>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30</a:t>
            </a:fld>
            <a:endParaRPr lang="en-US" dirty="0"/>
          </a:p>
        </p:txBody>
      </p:sp>
      <p:pic>
        <p:nvPicPr>
          <p:cNvPr id="5" name="Robot&#10;&#10;Picture 4" descr="Imagen de un robot que tiene un resguardo fijo alrededor del robo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81200" y="1676400"/>
            <a:ext cx="4992688" cy="4475163"/>
          </a:xfrm>
          <a:prstGeom prst="rect">
            <a:avLst/>
          </a:prstGeom>
          <a:ln w="12700">
            <a:miter lim="400000"/>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5" name="Rectangle 3"/>
          <p:cNvSpPr>
            <a:spLocks noGrp="1" noChangeArrowheads="1"/>
          </p:cNvSpPr>
          <p:nvPr>
            <p:ph idx="1"/>
          </p:nvPr>
        </p:nvSpPr>
        <p:spPr>
          <a:xfrm>
            <a:off x="299328" y="1143000"/>
            <a:ext cx="8415868" cy="4749800"/>
          </a:xfrm>
        </p:spPr>
        <p:txBody>
          <a:bodyPr/>
          <a:lstStyle/>
          <a:p>
            <a:r>
              <a:rPr lang="en-US" sz="3200" dirty="0" smtClean="0"/>
              <a:t>211 - Definiciones</a:t>
            </a:r>
          </a:p>
          <a:p>
            <a:r>
              <a:rPr lang="en-US" sz="3200" dirty="0" smtClean="0"/>
              <a:t>212 – Requisitos generales</a:t>
            </a:r>
          </a:p>
          <a:p>
            <a:r>
              <a:rPr lang="en-US" sz="3200" dirty="0" smtClean="0"/>
              <a:t>213 - </a:t>
            </a:r>
            <a:r>
              <a:rPr lang="es-ES" sz="3200" dirty="0"/>
              <a:t>Maquinaria para trabajar la </a:t>
            </a:r>
            <a:r>
              <a:rPr lang="es-ES" sz="3200" dirty="0" smtClean="0"/>
              <a:t>madera</a:t>
            </a:r>
            <a:r>
              <a:rPr lang="en-US" sz="3200" dirty="0" smtClean="0"/>
              <a:t> </a:t>
            </a:r>
          </a:p>
          <a:p>
            <a:r>
              <a:rPr lang="en-US" sz="3200" dirty="0" smtClean="0"/>
              <a:t>215 - Maquinaria </a:t>
            </a:r>
            <a:r>
              <a:rPr lang="en-US" sz="3200" dirty="0"/>
              <a:t>de rueda </a:t>
            </a:r>
            <a:r>
              <a:rPr lang="en-US" sz="3200" dirty="0" smtClean="0"/>
              <a:t>abrasiva</a:t>
            </a:r>
          </a:p>
          <a:p>
            <a:r>
              <a:rPr lang="en-US" sz="3200" dirty="0" smtClean="0"/>
              <a:t>216 – Moledoras y calandras (usan rodillos)</a:t>
            </a:r>
          </a:p>
          <a:p>
            <a:r>
              <a:rPr lang="en-US" sz="3200" dirty="0" smtClean="0"/>
              <a:t>217 – Prensas con energ</a:t>
            </a:r>
            <a:r>
              <a:rPr lang="x-none" sz="3200" dirty="0" smtClean="0"/>
              <a:t>ía mecánica</a:t>
            </a:r>
            <a:endParaRPr lang="en-US" sz="3200" dirty="0" smtClean="0"/>
          </a:p>
          <a:p>
            <a:r>
              <a:rPr lang="en-US" sz="3200" dirty="0" smtClean="0"/>
              <a:t>218 – Máquinas forjadoras</a:t>
            </a:r>
          </a:p>
          <a:p>
            <a:r>
              <a:rPr lang="en-US" sz="3200" dirty="0" smtClean="0"/>
              <a:t>219 – Transmisión con energía mecánica</a:t>
            </a:r>
            <a:endParaRPr lang="en-US" sz="3200" dirty="0"/>
          </a:p>
        </p:txBody>
      </p:sp>
      <p:sp>
        <p:nvSpPr>
          <p:cNvPr id="443394" name="Rectangle 2"/>
          <p:cNvSpPr>
            <a:spLocks noGrp="1" noChangeArrowheads="1"/>
          </p:cNvSpPr>
          <p:nvPr>
            <p:ph type="title"/>
          </p:nvPr>
        </p:nvSpPr>
        <p:spPr>
          <a:xfrm>
            <a:off x="0" y="0"/>
            <a:ext cx="7315200" cy="1143000"/>
          </a:xfrm>
        </p:spPr>
        <p:txBody>
          <a:bodyPr/>
          <a:lstStyle/>
          <a:p>
            <a:pPr algn="ctr"/>
            <a:r>
              <a:rPr lang="en-US" sz="3400" dirty="0" smtClean="0"/>
              <a:t>Subparte O – Las Partes Funcionales y la Protecci</a:t>
            </a:r>
            <a:r>
              <a:rPr lang="en-US" sz="3400" dirty="0"/>
              <a:t>ó</a:t>
            </a:r>
            <a:r>
              <a:rPr lang="en-US" sz="3400" dirty="0" smtClean="0"/>
              <a:t>n al Trabajar con Máquinas</a:t>
            </a:r>
            <a:endParaRPr lang="en-US" sz="3400"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Rectangle 3"/>
          <p:cNvSpPr>
            <a:spLocks noGrp="1" noChangeArrowheads="1"/>
          </p:cNvSpPr>
          <p:nvPr>
            <p:ph idx="1"/>
          </p:nvPr>
        </p:nvSpPr>
        <p:spPr/>
        <p:txBody>
          <a:bodyPr/>
          <a:lstStyle/>
          <a:p>
            <a:r>
              <a:rPr lang="es-ES" dirty="0" smtClean="0"/>
              <a:t>Requisitos Generales </a:t>
            </a:r>
            <a:r>
              <a:rPr lang="es-ES" dirty="0"/>
              <a:t>para todas las </a:t>
            </a:r>
            <a:r>
              <a:rPr lang="es-ES" dirty="0" smtClean="0"/>
              <a:t>Máquinas</a:t>
            </a:r>
            <a:endParaRPr lang="en-US" dirty="0"/>
          </a:p>
        </p:txBody>
      </p:sp>
      <p:sp>
        <p:nvSpPr>
          <p:cNvPr id="452610" name="Rectangle 2"/>
          <p:cNvSpPr>
            <a:spLocks noGrp="1" noChangeArrowheads="1"/>
          </p:cNvSpPr>
          <p:nvPr>
            <p:ph type="title"/>
          </p:nvPr>
        </p:nvSpPr>
        <p:spPr/>
        <p:txBody>
          <a:bodyPr/>
          <a:lstStyle/>
          <a:p>
            <a:r>
              <a:rPr lang="en-US" dirty="0" smtClean="0"/>
              <a:t>1910.212</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Rectangle 2051"/>
          <p:cNvSpPr>
            <a:spLocks noGrp="1" noChangeArrowheads="1"/>
          </p:cNvSpPr>
          <p:nvPr>
            <p:ph idx="1"/>
          </p:nvPr>
        </p:nvSpPr>
        <p:spPr>
          <a:xfrm>
            <a:off x="0" y="838200"/>
            <a:ext cx="8415868" cy="5602224"/>
          </a:xfrm>
        </p:spPr>
        <p:txBody>
          <a:bodyPr/>
          <a:lstStyle/>
          <a:p>
            <a:r>
              <a:rPr lang="es-ES" sz="3200" dirty="0" smtClean="0"/>
              <a:t>Se debe </a:t>
            </a:r>
            <a:r>
              <a:rPr lang="es-ES" sz="3200" dirty="0"/>
              <a:t>proporcionar uno o más métodos de </a:t>
            </a:r>
            <a:r>
              <a:rPr lang="es-ES" sz="3200" dirty="0" smtClean="0"/>
              <a:t>seguridad al trabajar con una máquina, </a:t>
            </a:r>
            <a:r>
              <a:rPr lang="es-ES" sz="3200" dirty="0"/>
              <a:t>para proteger </a:t>
            </a:r>
            <a:r>
              <a:rPr lang="es-ES" sz="3200" dirty="0" smtClean="0"/>
              <a:t>tanto al </a:t>
            </a:r>
            <a:r>
              <a:rPr lang="es-ES" sz="3200" dirty="0"/>
              <a:t>operador </a:t>
            </a:r>
            <a:r>
              <a:rPr lang="es-ES" sz="3200" dirty="0" smtClean="0"/>
              <a:t>como </a:t>
            </a:r>
            <a:r>
              <a:rPr lang="es-ES" sz="3200" dirty="0"/>
              <a:t>a otros empleados en el área de </a:t>
            </a:r>
            <a:r>
              <a:rPr lang="es-ES" sz="3200" dirty="0" smtClean="0"/>
              <a:t>funcionamiento de la máquina, de peligros </a:t>
            </a:r>
            <a:r>
              <a:rPr lang="es-ES" sz="3200" dirty="0"/>
              <a:t>tales como los creados por el punto de operación, puntos de contacto </a:t>
            </a:r>
            <a:r>
              <a:rPr lang="es-ES" sz="3200" dirty="0" smtClean="0"/>
              <a:t>continuo, piezas giratorias</a:t>
            </a:r>
            <a:r>
              <a:rPr lang="es-ES" sz="3200" dirty="0"/>
              <a:t>, astillas y chispas</a:t>
            </a:r>
            <a:r>
              <a:rPr lang="es-ES" sz="3200" dirty="0" smtClean="0"/>
              <a:t>.</a:t>
            </a:r>
            <a:r>
              <a:rPr lang="en-US" sz="3200" dirty="0" smtClean="0"/>
              <a:t> </a:t>
            </a:r>
            <a:endParaRPr lang="en-US" sz="3200" dirty="0"/>
          </a:p>
        </p:txBody>
      </p:sp>
      <p:sp>
        <p:nvSpPr>
          <p:cNvPr id="444418" name="Rectangle 2050"/>
          <p:cNvSpPr>
            <a:spLocks noGrp="1" noChangeArrowheads="1"/>
          </p:cNvSpPr>
          <p:nvPr>
            <p:ph type="title"/>
          </p:nvPr>
        </p:nvSpPr>
        <p:spPr>
          <a:xfrm>
            <a:off x="457200" y="-27432"/>
            <a:ext cx="6858000" cy="1143000"/>
          </a:xfrm>
        </p:spPr>
        <p:txBody>
          <a:bodyPr/>
          <a:lstStyle/>
          <a:p>
            <a:r>
              <a:rPr lang="en-US" dirty="0" smtClean="0"/>
              <a:t>1910.212(a)(1)</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33</a:t>
            </a:fld>
            <a:endParaRPr lang="en-US" dirty="0"/>
          </a:p>
        </p:txBody>
      </p:sp>
      <p:pic>
        <p:nvPicPr>
          <p:cNvPr id="6" name="Gears&#10;&#10;Picture 2052" descr="Se muestra una imagen de engranajes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4384964"/>
            <a:ext cx="2133600" cy="1939636"/>
          </a:xfrm>
          <a:prstGeom prst="rect">
            <a:avLst/>
          </a:prstGeom>
          <a:ln w="12700">
            <a:miter lim="400000"/>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idx="1"/>
          </p:nvPr>
        </p:nvSpPr>
        <p:spPr>
          <a:xfrm>
            <a:off x="152400" y="1413933"/>
            <a:ext cx="8839200" cy="4749800"/>
          </a:xfrm>
        </p:spPr>
        <p:txBody>
          <a:bodyPr/>
          <a:lstStyle/>
          <a:p>
            <a:r>
              <a:rPr lang="es-ES" dirty="0" smtClean="0"/>
              <a:t>El </a:t>
            </a:r>
            <a:r>
              <a:rPr lang="es-ES" dirty="0"/>
              <a:t>punto de operación de las </a:t>
            </a:r>
            <a:r>
              <a:rPr lang="es-ES" dirty="0" smtClean="0"/>
              <a:t>máquinas --donde  se posiciona el material para ser procesado--  expone al empleado </a:t>
            </a:r>
            <a:r>
              <a:rPr lang="es-ES" dirty="0"/>
              <a:t>a </a:t>
            </a:r>
            <a:r>
              <a:rPr lang="es-ES" dirty="0" smtClean="0"/>
              <a:t>lesiones y </a:t>
            </a:r>
            <a:r>
              <a:rPr lang="es-ES" dirty="0"/>
              <a:t>debe </a:t>
            </a:r>
            <a:r>
              <a:rPr lang="es-ES" dirty="0" smtClean="0"/>
              <a:t>contar con medidas de  protecci</a:t>
            </a:r>
            <a:r>
              <a:rPr lang="x-none" dirty="0" smtClean="0"/>
              <a:t>ó</a:t>
            </a:r>
            <a:r>
              <a:rPr lang="es-ES" dirty="0" smtClean="0"/>
              <a:t>n.</a:t>
            </a:r>
            <a:r>
              <a:rPr lang="en-US" dirty="0" smtClean="0"/>
              <a:t> </a:t>
            </a:r>
            <a:endParaRPr lang="en-US" dirty="0"/>
          </a:p>
        </p:txBody>
      </p:sp>
      <p:sp>
        <p:nvSpPr>
          <p:cNvPr id="446466" name="Rectangle 2"/>
          <p:cNvSpPr>
            <a:spLocks noGrp="1" noChangeArrowheads="1"/>
          </p:cNvSpPr>
          <p:nvPr>
            <p:ph type="title"/>
          </p:nvPr>
        </p:nvSpPr>
        <p:spPr/>
        <p:txBody>
          <a:bodyPr/>
          <a:lstStyle/>
          <a:p>
            <a:r>
              <a:rPr lang="en-US" dirty="0" smtClean="0"/>
              <a:t>1910.212(a)(3)(ii)</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9" name="Rectangle 3"/>
          <p:cNvSpPr>
            <a:spLocks noGrp="1" noChangeArrowheads="1"/>
          </p:cNvSpPr>
          <p:nvPr>
            <p:ph idx="1"/>
          </p:nvPr>
        </p:nvSpPr>
        <p:spPr>
          <a:xfrm>
            <a:off x="457200" y="1143000"/>
            <a:ext cx="8415868" cy="4749800"/>
          </a:xfrm>
        </p:spPr>
        <p:txBody>
          <a:bodyPr/>
          <a:lstStyle/>
          <a:p>
            <a:r>
              <a:rPr lang="es-ES" sz="2800" dirty="0"/>
              <a:t>Cuando la periferia de las </a:t>
            </a:r>
            <a:r>
              <a:rPr lang="es-ES" sz="2800" dirty="0" smtClean="0"/>
              <a:t>aspas </a:t>
            </a:r>
            <a:r>
              <a:rPr lang="es-ES" sz="2800" dirty="0"/>
              <a:t>de un ventilador está a menos de siete (7) </a:t>
            </a:r>
            <a:r>
              <a:rPr lang="es-ES" sz="2800" dirty="0" smtClean="0"/>
              <a:t>pies, medidos desde </a:t>
            </a:r>
            <a:r>
              <a:rPr lang="es-ES" sz="2800" dirty="0"/>
              <a:t>el piso o nivel de trabajo, las </a:t>
            </a:r>
            <a:r>
              <a:rPr lang="es-ES" sz="2800" dirty="0" smtClean="0"/>
              <a:t>aspas </a:t>
            </a:r>
            <a:r>
              <a:rPr lang="es-ES" sz="2800" dirty="0"/>
              <a:t>deben estar protegidas. El protector </a:t>
            </a:r>
            <a:r>
              <a:rPr lang="es-ES" sz="2800" dirty="0" smtClean="0"/>
              <a:t>no debe </a:t>
            </a:r>
            <a:r>
              <a:rPr lang="es-ES" sz="2800" dirty="0"/>
              <a:t>tener aberturas </a:t>
            </a:r>
            <a:r>
              <a:rPr lang="es-ES" sz="2800" dirty="0" smtClean="0"/>
              <a:t>de </a:t>
            </a:r>
            <a:r>
              <a:rPr lang="es-ES" sz="2800" dirty="0"/>
              <a:t>más de 1/2 pulgada</a:t>
            </a:r>
            <a:r>
              <a:rPr lang="es-ES" sz="2800" dirty="0" smtClean="0"/>
              <a:t>.</a:t>
            </a:r>
            <a:endParaRPr lang="en-US" sz="2800" dirty="0"/>
          </a:p>
        </p:txBody>
      </p:sp>
      <p:sp>
        <p:nvSpPr>
          <p:cNvPr id="449538" name="Rectangle 2"/>
          <p:cNvSpPr>
            <a:spLocks noGrp="1" noChangeArrowheads="1"/>
          </p:cNvSpPr>
          <p:nvPr>
            <p:ph type="title"/>
          </p:nvPr>
        </p:nvSpPr>
        <p:spPr/>
        <p:txBody>
          <a:bodyPr/>
          <a:lstStyle/>
          <a:p>
            <a:r>
              <a:rPr lang="en-US" dirty="0" smtClean="0"/>
              <a:t>1910.212(a)(5)</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35</a:t>
            </a:fld>
            <a:endParaRPr lang="en-US" dirty="0"/>
          </a:p>
        </p:txBody>
      </p:sp>
      <p:pic>
        <p:nvPicPr>
          <p:cNvPr id="543752" name="Picture 1032" descr="Un ventilad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3389863"/>
            <a:ext cx="3602694" cy="2957513"/>
          </a:xfrm>
          <a:prstGeom prst="rect">
            <a:avLst/>
          </a:prstGeom>
          <a:noFill/>
          <a:ln w="2857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idx="1"/>
          </p:nvPr>
        </p:nvSpPr>
        <p:spPr/>
        <p:txBody>
          <a:bodyPr/>
          <a:lstStyle/>
          <a:p>
            <a:r>
              <a:rPr lang="es-ES" dirty="0" smtClean="0"/>
              <a:t>Las </a:t>
            </a:r>
            <a:r>
              <a:rPr lang="es-ES" dirty="0"/>
              <a:t>máquinas diseñadas para una </a:t>
            </a:r>
            <a:r>
              <a:rPr lang="es-ES" dirty="0" smtClean="0"/>
              <a:t>tener una ubicación fija, </a:t>
            </a:r>
            <a:r>
              <a:rPr lang="es-ES" dirty="0"/>
              <a:t>deben estar firmemente ancladas para evitar </a:t>
            </a:r>
            <a:r>
              <a:rPr lang="es-ES" dirty="0" smtClean="0"/>
              <a:t>que se desplacen </a:t>
            </a:r>
            <a:r>
              <a:rPr lang="es-ES" dirty="0"/>
              <a:t>o </a:t>
            </a:r>
            <a:r>
              <a:rPr lang="es-ES" dirty="0" smtClean="0"/>
              <a:t>se muevan.</a:t>
            </a:r>
            <a:endParaRPr lang="en-US" dirty="0"/>
          </a:p>
        </p:txBody>
      </p:sp>
      <p:sp>
        <p:nvSpPr>
          <p:cNvPr id="450562" name="Rectangle 2"/>
          <p:cNvSpPr>
            <a:spLocks noGrp="1" noChangeArrowheads="1"/>
          </p:cNvSpPr>
          <p:nvPr>
            <p:ph type="title"/>
          </p:nvPr>
        </p:nvSpPr>
        <p:spPr/>
        <p:txBody>
          <a:bodyPr/>
          <a:lstStyle/>
          <a:p>
            <a:r>
              <a:rPr lang="en-US" dirty="0" smtClean="0"/>
              <a:t>1910.212(b)</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Rectangle 3"/>
          <p:cNvSpPr>
            <a:spLocks noGrp="1" noChangeArrowheads="1"/>
          </p:cNvSpPr>
          <p:nvPr>
            <p:ph idx="1"/>
          </p:nvPr>
        </p:nvSpPr>
        <p:spPr/>
        <p:txBody>
          <a:bodyPr/>
          <a:lstStyle/>
          <a:p>
            <a:r>
              <a:rPr lang="en-US" dirty="0" smtClean="0"/>
              <a:t>Maquinaria con Discos/Ruedas Abrasivas</a:t>
            </a:r>
            <a:endParaRPr lang="en-US" dirty="0"/>
          </a:p>
        </p:txBody>
      </p:sp>
      <p:sp>
        <p:nvSpPr>
          <p:cNvPr id="486402" name="Rectangle 2"/>
          <p:cNvSpPr>
            <a:spLocks noGrp="1" noChangeArrowheads="1"/>
          </p:cNvSpPr>
          <p:nvPr>
            <p:ph type="title"/>
          </p:nvPr>
        </p:nvSpPr>
        <p:spPr/>
        <p:txBody>
          <a:bodyPr/>
          <a:lstStyle/>
          <a:p>
            <a:r>
              <a:rPr lang="en-US" dirty="0" smtClean="0"/>
              <a:t>1910.215</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7" name="Rectangle 3"/>
          <p:cNvSpPr>
            <a:spLocks noGrp="1" noChangeArrowheads="1"/>
          </p:cNvSpPr>
          <p:nvPr>
            <p:ph idx="1"/>
          </p:nvPr>
        </p:nvSpPr>
        <p:spPr/>
        <p:txBody>
          <a:bodyPr>
            <a:normAutofit/>
          </a:bodyPr>
          <a:lstStyle/>
          <a:p>
            <a:r>
              <a:rPr lang="en-US" sz="2800" dirty="0" smtClean="0">
                <a:cs typeface="Arial" panose="020B0604020202020204" pitchFamily="34" charset="0"/>
              </a:rPr>
              <a:t>Los soportes/descansos para la pieza o producto </a:t>
            </a:r>
            <a:r>
              <a:rPr lang="es-ES" sz="2800" dirty="0" smtClean="0">
                <a:cs typeface="Arial" panose="020B0604020202020204" pitchFamily="34" charset="0"/>
              </a:rPr>
              <a:t>deben </a:t>
            </a:r>
            <a:r>
              <a:rPr lang="es-ES" sz="2800" dirty="0">
                <a:cs typeface="Arial" panose="020B0604020202020204" pitchFamily="34" charset="0"/>
              </a:rPr>
              <a:t>ajustarse estrechamente a la </a:t>
            </a:r>
            <a:r>
              <a:rPr lang="es-ES" sz="2800" dirty="0" smtClean="0">
                <a:cs typeface="Arial" panose="020B0604020202020204" pitchFamily="34" charset="0"/>
              </a:rPr>
              <a:t>rueda/disco, </a:t>
            </a:r>
            <a:r>
              <a:rPr lang="es-ES" sz="2800" dirty="0">
                <a:cs typeface="Arial" panose="020B0604020202020204" pitchFamily="34" charset="0"/>
              </a:rPr>
              <a:t>con una </a:t>
            </a:r>
            <a:r>
              <a:rPr lang="es-ES" sz="2800" dirty="0" smtClean="0">
                <a:cs typeface="Arial" panose="020B0604020202020204" pitchFamily="34" charset="0"/>
              </a:rPr>
              <a:t>abertura/separación </a:t>
            </a:r>
            <a:r>
              <a:rPr lang="es-ES" sz="2800" dirty="0">
                <a:cs typeface="Arial" panose="020B0604020202020204" pitchFamily="34" charset="0"/>
              </a:rPr>
              <a:t>máxima de un octavo de </a:t>
            </a:r>
            <a:r>
              <a:rPr lang="es-ES" sz="2800" dirty="0" smtClean="0">
                <a:cs typeface="Arial" panose="020B0604020202020204" pitchFamily="34" charset="0"/>
              </a:rPr>
              <a:t>pulgada, </a:t>
            </a:r>
            <a:r>
              <a:rPr lang="es-ES" sz="2800" dirty="0">
                <a:cs typeface="Arial" panose="020B0604020202020204" pitchFamily="34" charset="0"/>
              </a:rPr>
              <a:t>para evitar que la </a:t>
            </a:r>
            <a:r>
              <a:rPr lang="es-ES" sz="2800" dirty="0" smtClean="0">
                <a:cs typeface="Arial" panose="020B0604020202020204" pitchFamily="34" charset="0"/>
              </a:rPr>
              <a:t>pieza </a:t>
            </a:r>
            <a:r>
              <a:rPr lang="es-ES" sz="2800" dirty="0">
                <a:cs typeface="Arial" panose="020B0604020202020204" pitchFamily="34" charset="0"/>
              </a:rPr>
              <a:t>se atasque entre la </a:t>
            </a:r>
            <a:r>
              <a:rPr lang="es-ES" sz="2800" dirty="0" smtClean="0">
                <a:cs typeface="Arial" panose="020B0604020202020204" pitchFamily="34" charset="0"/>
              </a:rPr>
              <a:t>rueda/disco </a:t>
            </a:r>
            <a:r>
              <a:rPr lang="es-ES" sz="2800" dirty="0">
                <a:cs typeface="Arial" panose="020B0604020202020204" pitchFamily="34" charset="0"/>
              </a:rPr>
              <a:t>y el </a:t>
            </a:r>
            <a:r>
              <a:rPr lang="es-ES" sz="2800" dirty="0" smtClean="0">
                <a:cs typeface="Arial" panose="020B0604020202020204" pitchFamily="34" charset="0"/>
              </a:rPr>
              <a:t>descanso, </a:t>
            </a:r>
            <a:r>
              <a:rPr lang="es-ES" sz="2800" dirty="0">
                <a:cs typeface="Arial" panose="020B0604020202020204" pitchFamily="34" charset="0"/>
              </a:rPr>
              <a:t>lo que puede causar la rotura de la </a:t>
            </a:r>
            <a:r>
              <a:rPr lang="es-ES" sz="2800" dirty="0" smtClean="0">
                <a:cs typeface="Arial" panose="020B0604020202020204" pitchFamily="34" charset="0"/>
              </a:rPr>
              <a:t>rueda/disco.</a:t>
            </a:r>
            <a:endParaRPr lang="en-US" sz="2800" dirty="0">
              <a:cs typeface="Arial" panose="020B0604020202020204" pitchFamily="34" charset="0"/>
            </a:endParaRPr>
          </a:p>
        </p:txBody>
      </p:sp>
      <p:sp>
        <p:nvSpPr>
          <p:cNvPr id="487426" name="Rectangle 2"/>
          <p:cNvSpPr>
            <a:spLocks noGrp="1" noChangeArrowheads="1"/>
          </p:cNvSpPr>
          <p:nvPr>
            <p:ph type="title"/>
          </p:nvPr>
        </p:nvSpPr>
        <p:spPr/>
        <p:txBody>
          <a:bodyPr>
            <a:normAutofit/>
          </a:bodyPr>
          <a:lstStyle/>
          <a:p>
            <a:r>
              <a:rPr lang="en-US" sz="3600" dirty="0">
                <a:cs typeface="Arial" panose="020B0604020202020204" pitchFamily="34" charset="0"/>
              </a:rPr>
              <a:t>1910.215(a)(4)</a:t>
            </a:r>
          </a:p>
        </p:txBody>
      </p:sp>
      <p:pic>
        <p:nvPicPr>
          <p:cNvPr id="594951" name="Picture 1031" descr="Una amoladora de banc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5134" y="3801025"/>
            <a:ext cx="2971800" cy="2584847"/>
          </a:xfrm>
          <a:prstGeom prst="rect">
            <a:avLst/>
          </a:prstGeom>
          <a:noFill/>
        </p:spPr>
      </p:pic>
      <p:sp>
        <p:nvSpPr>
          <p:cNvPr id="2" name="Slide Number Placeholder 1"/>
          <p:cNvSpPr>
            <a:spLocks noGrp="1"/>
          </p:cNvSpPr>
          <p:nvPr>
            <p:ph type="sldNum" sz="quarter" idx="12"/>
          </p:nvPr>
        </p:nvSpPr>
        <p:spPr/>
        <p:txBody>
          <a:bodyPr/>
          <a:lstStyle/>
          <a:p>
            <a:fld id="{6E2D2B3B-882E-40F3-A32F-6DD516915044}" type="slidenum">
              <a:rPr lang="en-US" smtClean="0"/>
              <a:pPr/>
              <a:t>38</a:t>
            </a:fld>
            <a:endParaRPr lang="en-US" dirty="0"/>
          </a:p>
        </p:txBody>
      </p:sp>
    </p:spTree>
    <p:extLst>
      <p:ext uri="{BB962C8B-B14F-4D97-AF65-F5344CB8AC3E}">
        <p14:creationId xmlns:p14="http://schemas.microsoft.com/office/powerpoint/2010/main" val="185801214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1" name="Rectangle 3"/>
          <p:cNvSpPr>
            <a:spLocks noGrp="1" noChangeArrowheads="1"/>
          </p:cNvSpPr>
          <p:nvPr>
            <p:ph idx="1"/>
          </p:nvPr>
        </p:nvSpPr>
        <p:spPr>
          <a:xfrm>
            <a:off x="457200" y="1413933"/>
            <a:ext cx="8534400" cy="4749800"/>
          </a:xfrm>
        </p:spPr>
        <p:txBody>
          <a:bodyPr>
            <a:normAutofit/>
          </a:bodyPr>
          <a:lstStyle/>
          <a:p>
            <a:r>
              <a:rPr lang="es-ES" sz="2400" dirty="0" smtClean="0">
                <a:cs typeface="Arial" panose="020B0604020202020204" pitchFamily="34" charset="0"/>
              </a:rPr>
              <a:t>La </a:t>
            </a:r>
            <a:r>
              <a:rPr lang="es-ES" sz="2400" dirty="0">
                <a:cs typeface="Arial" panose="020B0604020202020204" pitchFamily="34" charset="0"/>
              </a:rPr>
              <a:t>distancia entre la periferia de la rueda y la lengüeta </a:t>
            </a:r>
            <a:r>
              <a:rPr lang="es-ES" sz="2400" dirty="0" smtClean="0">
                <a:cs typeface="Arial" panose="020B0604020202020204" pitchFamily="34" charset="0"/>
              </a:rPr>
              <a:t>ajustable, o </a:t>
            </a:r>
            <a:r>
              <a:rPr lang="es-ES" sz="2400" dirty="0">
                <a:cs typeface="Arial" panose="020B0604020202020204" pitchFamily="34" charset="0"/>
              </a:rPr>
              <a:t>el extremo del miembro periférico en la parte </a:t>
            </a:r>
            <a:r>
              <a:rPr lang="es-ES" sz="2400" dirty="0" smtClean="0">
                <a:cs typeface="Arial" panose="020B0604020202020204" pitchFamily="34" charset="0"/>
              </a:rPr>
              <a:t>superior, </a:t>
            </a:r>
            <a:r>
              <a:rPr lang="es-ES" sz="2400" dirty="0">
                <a:cs typeface="Arial" panose="020B0604020202020204" pitchFamily="34" charset="0"/>
              </a:rPr>
              <a:t>nunca deberá exceder </a:t>
            </a:r>
            <a:r>
              <a:rPr lang="es-ES" sz="2400" u="sng" dirty="0">
                <a:cs typeface="Arial" panose="020B0604020202020204" pitchFamily="34" charset="0"/>
              </a:rPr>
              <a:t>un cuarto de pulgada</a:t>
            </a:r>
            <a:r>
              <a:rPr lang="es-ES" sz="2400" dirty="0">
                <a:cs typeface="Arial" panose="020B0604020202020204" pitchFamily="34" charset="0"/>
              </a:rPr>
              <a:t>.</a:t>
            </a:r>
            <a:r>
              <a:rPr lang="en-US" sz="2400" dirty="0" smtClean="0">
                <a:cs typeface="Arial" panose="020B0604020202020204" pitchFamily="34" charset="0"/>
              </a:rPr>
              <a:t> </a:t>
            </a:r>
            <a:endParaRPr lang="en-US" sz="2400" dirty="0">
              <a:cs typeface="Arial" panose="020B0604020202020204" pitchFamily="34" charset="0"/>
            </a:endParaRPr>
          </a:p>
        </p:txBody>
      </p:sp>
      <p:sp>
        <p:nvSpPr>
          <p:cNvPr id="488450" name="Rectangle 2"/>
          <p:cNvSpPr>
            <a:spLocks noGrp="1" noChangeArrowheads="1"/>
          </p:cNvSpPr>
          <p:nvPr>
            <p:ph type="title"/>
          </p:nvPr>
        </p:nvSpPr>
        <p:spPr/>
        <p:txBody>
          <a:bodyPr>
            <a:normAutofit/>
          </a:bodyPr>
          <a:lstStyle/>
          <a:p>
            <a:r>
              <a:rPr lang="en-US" sz="3600" dirty="0">
                <a:cs typeface="Arial" panose="020B0604020202020204" pitchFamily="34" charset="0"/>
              </a:rPr>
              <a:t>1910.215(b)(9)</a:t>
            </a:r>
          </a:p>
        </p:txBody>
      </p:sp>
      <p:pic>
        <p:nvPicPr>
          <p:cNvPr id="488452" name="Picture 4" descr="Una amoladora de banco con una lengüeta de protección y un apoyo/descanso para la herramienta en su siti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7504" y="2743200"/>
            <a:ext cx="2079625" cy="3275013"/>
          </a:xfrm>
          <a:prstGeom prst="rect">
            <a:avLst/>
          </a:prstGeom>
          <a:noFill/>
        </p:spPr>
      </p:pic>
      <p:sp>
        <p:nvSpPr>
          <p:cNvPr id="488454" name="Text Box 6"/>
          <p:cNvSpPr txBox="1">
            <a:spLocks noChangeArrowheads="1"/>
          </p:cNvSpPr>
          <p:nvPr/>
        </p:nvSpPr>
        <p:spPr bwMode="auto">
          <a:xfrm>
            <a:off x="5517129" y="3625965"/>
            <a:ext cx="1975920" cy="830997"/>
          </a:xfrm>
          <a:prstGeom prst="rect">
            <a:avLst/>
          </a:prstGeom>
          <a:noFill/>
          <a:ln w="9525">
            <a:noFill/>
            <a:miter lim="800000"/>
            <a:headEnd/>
            <a:tailEnd/>
          </a:ln>
          <a:effectLst/>
        </p:spPr>
        <p:txBody>
          <a:bodyPr wrap="square">
            <a:spAutoFit/>
          </a:bodyPr>
          <a:lstStyle/>
          <a:p>
            <a:pPr>
              <a:spcBef>
                <a:spcPct val="50000"/>
              </a:spcBef>
            </a:pPr>
            <a:r>
              <a:rPr lang="en-US" sz="2400" dirty="0" smtClean="0">
                <a:latin typeface="+mn-lt"/>
              </a:rPr>
              <a:t>Len</a:t>
            </a:r>
            <a:r>
              <a:rPr lang="x-none" sz="2400" dirty="0" smtClean="0">
                <a:latin typeface="+mn-lt"/>
              </a:rPr>
              <a:t>güeta de Protección</a:t>
            </a:r>
            <a:endParaRPr lang="en-US" sz="2400" dirty="0">
              <a:latin typeface="+mn-lt"/>
            </a:endParaRPr>
          </a:p>
        </p:txBody>
      </p:sp>
      <p:sp>
        <p:nvSpPr>
          <p:cNvPr id="2" name="TextBox 1"/>
          <p:cNvSpPr txBox="1"/>
          <p:nvPr/>
        </p:nvSpPr>
        <p:spPr>
          <a:xfrm>
            <a:off x="5517128" y="5182360"/>
            <a:ext cx="2102871" cy="830997"/>
          </a:xfrm>
          <a:prstGeom prst="rect">
            <a:avLst/>
          </a:prstGeom>
          <a:noFill/>
        </p:spPr>
        <p:txBody>
          <a:bodyPr wrap="square" rtlCol="0">
            <a:spAutoFit/>
          </a:bodyPr>
          <a:lstStyle/>
          <a:p>
            <a:r>
              <a:rPr lang="en-US" sz="2400" dirty="0" err="1" smtClean="0">
                <a:latin typeface="+mn-lt"/>
              </a:rPr>
              <a:t>Descanso</a:t>
            </a:r>
            <a:r>
              <a:rPr lang="en-US" sz="2400" dirty="0" smtClean="0">
                <a:latin typeface="+mn-lt"/>
              </a:rPr>
              <a:t> de la </a:t>
            </a:r>
            <a:r>
              <a:rPr lang="en-US" sz="2400" dirty="0" err="1" smtClean="0">
                <a:latin typeface="+mn-lt"/>
              </a:rPr>
              <a:t>Herramienta</a:t>
            </a:r>
            <a:endParaRPr lang="en-US" sz="2400" dirty="0">
              <a:latin typeface="+mn-lt"/>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39</a:t>
            </a:fld>
            <a:endParaRPr lang="en-US" dirty="0"/>
          </a:p>
        </p:txBody>
      </p:sp>
    </p:spTree>
    <p:extLst>
      <p:ext uri="{BB962C8B-B14F-4D97-AF65-F5344CB8AC3E}">
        <p14:creationId xmlns:p14="http://schemas.microsoft.com/office/powerpoint/2010/main" val="35375167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3932"/>
            <a:ext cx="8415868" cy="5117087"/>
          </a:xfrm>
        </p:spPr>
        <p:txBody>
          <a:bodyPr>
            <a:normAutofit fontScale="77500" lnSpcReduction="20000"/>
          </a:bodyPr>
          <a:lstStyle/>
          <a:p>
            <a:r>
              <a:rPr lang="en-US" dirty="0" smtClean="0"/>
              <a:t>A </a:t>
            </a:r>
            <a:r>
              <a:rPr lang="en-US" dirty="0"/>
              <a:t>u</a:t>
            </a:r>
            <a:r>
              <a:rPr lang="en-US" dirty="0" smtClean="0"/>
              <a:t>n lugar de trabajo libre de peligros identificados </a:t>
            </a:r>
          </a:p>
          <a:p>
            <a:r>
              <a:rPr lang="es-ES" dirty="0" smtClean="0"/>
              <a:t>A informar </a:t>
            </a:r>
            <a:r>
              <a:rPr lang="es-ES" dirty="0"/>
              <a:t>problemas de </a:t>
            </a:r>
            <a:r>
              <a:rPr lang="es-ES" dirty="0" smtClean="0"/>
              <a:t>salud y seguridad y/o </a:t>
            </a:r>
            <a:r>
              <a:rPr lang="es-ES" dirty="0"/>
              <a:t>lesiones y enfermedades sin </a:t>
            </a:r>
            <a:r>
              <a:rPr lang="es-ES" dirty="0" smtClean="0"/>
              <a:t>temor a represalias</a:t>
            </a:r>
            <a:endParaRPr lang="en-US" dirty="0" smtClean="0"/>
          </a:p>
          <a:p>
            <a:pPr lvl="1"/>
            <a:r>
              <a:rPr lang="en-US" dirty="0" smtClean="0"/>
              <a:t>A </a:t>
            </a:r>
            <a:r>
              <a:rPr lang="es-ES" dirty="0" smtClean="0"/>
              <a:t>presentar </a:t>
            </a:r>
            <a:r>
              <a:rPr lang="es-ES" dirty="0"/>
              <a:t>una queja por discriminación bajo la Sección 11 (c) de la Ley </a:t>
            </a:r>
            <a:r>
              <a:rPr lang="es-ES" dirty="0" smtClean="0"/>
              <a:t>de SSO, </a:t>
            </a:r>
            <a:r>
              <a:rPr lang="es-ES" dirty="0"/>
              <a:t>que prohíbe el despido o la discriminación por parte de "cualquier persona" contra cualquier </a:t>
            </a:r>
            <a:r>
              <a:rPr lang="es-ES" dirty="0" smtClean="0"/>
              <a:t>empleado, por poner en práctica actividades relacionadas </a:t>
            </a:r>
            <a:r>
              <a:rPr lang="es-ES" dirty="0"/>
              <a:t>con </a:t>
            </a:r>
            <a:r>
              <a:rPr lang="es-ES" dirty="0" smtClean="0"/>
              <a:t>OSHA</a:t>
            </a:r>
            <a:r>
              <a:rPr lang="en-US" dirty="0" smtClean="0"/>
              <a:t>; </a:t>
            </a:r>
          </a:p>
          <a:p>
            <a:pPr lvl="1"/>
            <a:r>
              <a:rPr lang="es-ES" dirty="0" smtClean="0"/>
              <a:t>A presentar </a:t>
            </a:r>
            <a:r>
              <a:rPr lang="es-ES" dirty="0"/>
              <a:t>una queja si es </a:t>
            </a:r>
            <a:r>
              <a:rPr lang="es-ES" dirty="0" smtClean="0"/>
              <a:t>sancionado </a:t>
            </a:r>
            <a:r>
              <a:rPr lang="es-ES" dirty="0"/>
              <a:t>o discriminado por actuar como "</a:t>
            </a:r>
            <a:r>
              <a:rPr lang="es-ES" dirty="0" smtClean="0"/>
              <a:t>denunciante“, </a:t>
            </a:r>
            <a:r>
              <a:rPr lang="es-ES" dirty="0"/>
              <a:t>según las leyes federales adicionales para las cuales OSHA tiene jurisdicción</a:t>
            </a:r>
            <a:r>
              <a:rPr lang="es-ES" dirty="0" smtClean="0"/>
              <a:t>. </a:t>
            </a:r>
          </a:p>
          <a:p>
            <a:r>
              <a:rPr lang="en-US" dirty="0" smtClean="0"/>
              <a:t>A </a:t>
            </a:r>
            <a:r>
              <a:rPr lang="es-ES" dirty="0" smtClean="0"/>
              <a:t>recibir </a:t>
            </a:r>
            <a:r>
              <a:rPr lang="es-ES" dirty="0"/>
              <a:t>el entrenamiento apropiado en un lenguaje y vocabulario que los trabajadores </a:t>
            </a:r>
            <a:r>
              <a:rPr lang="es-ES" dirty="0" smtClean="0"/>
              <a:t>entiendan</a:t>
            </a:r>
            <a:endParaRPr lang="en-US" dirty="0"/>
          </a:p>
        </p:txBody>
      </p:sp>
      <p:sp>
        <p:nvSpPr>
          <p:cNvPr id="2" name="Title 1"/>
          <p:cNvSpPr>
            <a:spLocks noGrp="1"/>
          </p:cNvSpPr>
          <p:nvPr>
            <p:ph type="title"/>
          </p:nvPr>
        </p:nvSpPr>
        <p:spPr>
          <a:xfrm>
            <a:off x="304800" y="270932"/>
            <a:ext cx="7086600" cy="1143000"/>
          </a:xfrm>
        </p:spPr>
        <p:txBody>
          <a:bodyPr/>
          <a:lstStyle/>
          <a:p>
            <a:r>
              <a:rPr lang="en-US" dirty="0" smtClean="0"/>
              <a:t>Los </a:t>
            </a:r>
            <a:r>
              <a:rPr lang="en-US" dirty="0"/>
              <a:t>D</a:t>
            </a:r>
            <a:r>
              <a:rPr lang="en-US" dirty="0" smtClean="0"/>
              <a:t>erechos de los Trabajadores</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dirty="0"/>
          </a:p>
        </p:txBody>
      </p:sp>
    </p:spTree>
    <p:extLst>
      <p:ext uri="{BB962C8B-B14F-4D97-AF65-F5344CB8AC3E}">
        <p14:creationId xmlns:p14="http://schemas.microsoft.com/office/powerpoint/2010/main" val="3245179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Rectangle 3"/>
          <p:cNvSpPr>
            <a:spLocks noGrp="1" noChangeArrowheads="1"/>
          </p:cNvSpPr>
          <p:nvPr>
            <p:ph idx="1"/>
          </p:nvPr>
        </p:nvSpPr>
        <p:spPr>
          <a:xfrm>
            <a:off x="435429" y="1066800"/>
            <a:ext cx="8415868" cy="4749800"/>
          </a:xfrm>
        </p:spPr>
        <p:txBody>
          <a:bodyPr/>
          <a:lstStyle/>
          <a:p>
            <a:r>
              <a:rPr lang="es-ES" sz="3000" dirty="0" smtClean="0"/>
              <a:t>Inmediatamente </a:t>
            </a:r>
            <a:r>
              <a:rPr lang="es-ES" sz="3000" dirty="0"/>
              <a:t>antes del montaje, el usuario debe inspeccionar de </a:t>
            </a:r>
            <a:r>
              <a:rPr lang="es-ES" sz="3000" dirty="0" smtClean="0"/>
              <a:t>cerca (detalladamente) todos los discos y efectuarles la prueba </a:t>
            </a:r>
            <a:r>
              <a:rPr lang="es-ES" sz="3000" dirty="0"/>
              <a:t>de </a:t>
            </a:r>
            <a:r>
              <a:rPr lang="es-ES" sz="3000" dirty="0" smtClean="0"/>
              <a:t>sonido </a:t>
            </a:r>
            <a:r>
              <a:rPr lang="es-ES" sz="3000" dirty="0"/>
              <a:t>para asegurarse de que no se </a:t>
            </a:r>
            <a:r>
              <a:rPr lang="es-ES" sz="3000" dirty="0" smtClean="0"/>
              <a:t>hayan  </a:t>
            </a:r>
            <a:r>
              <a:rPr lang="es-ES" sz="3000" dirty="0"/>
              <a:t>dañado</a:t>
            </a:r>
            <a:r>
              <a:rPr lang="es-ES" sz="3000" dirty="0" smtClean="0"/>
              <a:t>.</a:t>
            </a:r>
            <a:endParaRPr lang="en-US" sz="3000" dirty="0"/>
          </a:p>
        </p:txBody>
      </p:sp>
      <p:sp>
        <p:nvSpPr>
          <p:cNvPr id="489474" name="Rectangle 2"/>
          <p:cNvSpPr>
            <a:spLocks noGrp="1" noChangeArrowheads="1"/>
          </p:cNvSpPr>
          <p:nvPr>
            <p:ph type="title"/>
          </p:nvPr>
        </p:nvSpPr>
        <p:spPr>
          <a:xfrm>
            <a:off x="435429" y="27214"/>
            <a:ext cx="6858000" cy="1143000"/>
          </a:xfrm>
        </p:spPr>
        <p:txBody>
          <a:bodyPr/>
          <a:lstStyle/>
          <a:p>
            <a:r>
              <a:rPr lang="en-US" dirty="0" smtClean="0"/>
              <a:t>1910.215(d)(1)</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40</a:t>
            </a:fld>
            <a:endParaRPr lang="en-US" dirty="0"/>
          </a:p>
        </p:txBody>
      </p:sp>
      <p:pic>
        <p:nvPicPr>
          <p:cNvPr id="8" name="Picture 2" descr="El gráfico muestra un disco/rueda dividida en cuatro cuadrantes y las flechas apuntan/indican donde debe golpearse la rueda con una herramienta no metálica"/>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133600" y="3051414"/>
            <a:ext cx="4553277" cy="3309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9161969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Rectangle 3"/>
          <p:cNvSpPr>
            <a:spLocks noGrp="1" noChangeArrowheads="1"/>
          </p:cNvSpPr>
          <p:nvPr>
            <p:ph idx="1"/>
          </p:nvPr>
        </p:nvSpPr>
        <p:spPr/>
        <p:txBody>
          <a:bodyPr/>
          <a:lstStyle/>
          <a:p>
            <a:r>
              <a:rPr lang="en-US" sz="3600" dirty="0"/>
              <a:t>Prensas con energ</a:t>
            </a:r>
            <a:r>
              <a:rPr lang="x-none" sz="3600" dirty="0"/>
              <a:t>ía mecánica </a:t>
            </a:r>
            <a:endParaRPr lang="en-US" dirty="0"/>
          </a:p>
        </p:txBody>
      </p:sp>
      <p:sp>
        <p:nvSpPr>
          <p:cNvPr id="493570" name="Rectangle 2"/>
          <p:cNvSpPr>
            <a:spLocks noGrp="1" noChangeArrowheads="1"/>
          </p:cNvSpPr>
          <p:nvPr>
            <p:ph type="title"/>
          </p:nvPr>
        </p:nvSpPr>
        <p:spPr/>
        <p:txBody>
          <a:bodyPr/>
          <a:lstStyle/>
          <a:p>
            <a:r>
              <a:rPr lang="en-US" dirty="0" smtClean="0"/>
              <a:t>1910.217</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162800" cy="1143000"/>
          </a:xfrm>
        </p:spPr>
        <p:txBody>
          <a:bodyPr/>
          <a:lstStyle/>
          <a:p>
            <a:r>
              <a:rPr lang="en-US" dirty="0" smtClean="0">
                <a:latin typeface="Arial" panose="020B0604020202020204" pitchFamily="34" charset="0"/>
                <a:cs typeface="Arial" panose="020B0604020202020204" pitchFamily="34" charset="0"/>
              </a:rPr>
              <a:t>Prensa con Energía Mecánica  </a:t>
            </a:r>
            <a:endParaRPr lang="en-US" dirty="0">
              <a:latin typeface="Arial" panose="020B0604020202020204" pitchFamily="34" charset="0"/>
              <a:cs typeface="Arial" panose="020B0604020202020204" pitchFamily="34" charset="0"/>
            </a:endParaRPr>
          </a:p>
        </p:txBody>
      </p:sp>
      <p:pic>
        <p:nvPicPr>
          <p:cNvPr id="7171" name="Picture 3" descr="Una prensa con potencia mecánica"/>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895600" y="1604870"/>
            <a:ext cx="3660775" cy="487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6E2D2B3B-882E-40F3-A32F-6DD516915044}" type="slidenum">
              <a:rPr lang="en-US" smtClean="0"/>
              <a:pPr/>
              <a:t>42</a:t>
            </a:fld>
            <a:endParaRPr lang="en-US" dirty="0"/>
          </a:p>
        </p:txBody>
      </p:sp>
    </p:spTree>
    <p:extLst>
      <p:ext uri="{BB962C8B-B14F-4D97-AF65-F5344CB8AC3E}">
        <p14:creationId xmlns:p14="http://schemas.microsoft.com/office/powerpoint/2010/main" val="4189710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3932"/>
            <a:ext cx="8415868" cy="4910667"/>
          </a:xfrm>
        </p:spPr>
        <p:txBody>
          <a:bodyPr>
            <a:normAutofit fontScale="77500" lnSpcReduction="20000"/>
          </a:bodyPr>
          <a:lstStyle/>
          <a:p>
            <a:r>
              <a:rPr lang="es-ES" dirty="0" smtClean="0"/>
              <a:t>Embrague Mecánico </a:t>
            </a:r>
            <a:r>
              <a:rPr lang="es-ES" dirty="0"/>
              <a:t>de </a:t>
            </a:r>
            <a:r>
              <a:rPr lang="es-ES" dirty="0" smtClean="0"/>
              <a:t>Revolución Completa </a:t>
            </a:r>
            <a:endParaRPr lang="en-US" dirty="0" smtClean="0"/>
          </a:p>
          <a:p>
            <a:pPr lvl="1"/>
            <a:r>
              <a:rPr lang="en-US" dirty="0" smtClean="0"/>
              <a:t>No se puede desconectar durante un desplazamiento completo</a:t>
            </a:r>
          </a:p>
          <a:p>
            <a:r>
              <a:rPr lang="en-US" dirty="0" smtClean="0"/>
              <a:t>Embrague Mecánico de Revolución </a:t>
            </a:r>
            <a:r>
              <a:rPr lang="en-US" dirty="0"/>
              <a:t>P</a:t>
            </a:r>
            <a:r>
              <a:rPr lang="en-US" dirty="0" smtClean="0"/>
              <a:t>arcial </a:t>
            </a:r>
          </a:p>
          <a:p>
            <a:pPr lvl="1"/>
            <a:r>
              <a:rPr lang="es-ES" dirty="0" smtClean="0"/>
              <a:t>Se </a:t>
            </a:r>
            <a:r>
              <a:rPr lang="es-ES" dirty="0"/>
              <a:t>puede desconectar en cualquier momento durante un </a:t>
            </a:r>
            <a:r>
              <a:rPr lang="es-ES" dirty="0" smtClean="0"/>
              <a:t>desplazamiento completo</a:t>
            </a:r>
            <a:endParaRPr lang="en-US" dirty="0" smtClean="0"/>
          </a:p>
          <a:p>
            <a:r>
              <a:rPr lang="en-US" dirty="0" smtClean="0"/>
              <a:t>La protección depende del tipo de prensa </a:t>
            </a:r>
          </a:p>
          <a:p>
            <a:pPr lvl="1"/>
            <a:r>
              <a:rPr lang="es-ES" dirty="0" smtClean="0"/>
              <a:t>Ejemplo</a:t>
            </a:r>
            <a:r>
              <a:rPr lang="es-ES" dirty="0"/>
              <a:t>: los dispositivos de detección de presencia o los </a:t>
            </a:r>
            <a:r>
              <a:rPr lang="es-ES" dirty="0" smtClean="0"/>
              <a:t>controles que requieren usar ambas manos </a:t>
            </a:r>
            <a:r>
              <a:rPr lang="es-ES" dirty="0"/>
              <a:t>no pueden proteger </a:t>
            </a:r>
            <a:r>
              <a:rPr lang="es-ES" dirty="0" smtClean="0"/>
              <a:t>durante una </a:t>
            </a:r>
            <a:r>
              <a:rPr lang="es-ES" dirty="0"/>
              <a:t>revolución </a:t>
            </a:r>
            <a:r>
              <a:rPr lang="es-ES" dirty="0" smtClean="0"/>
              <a:t>completa </a:t>
            </a:r>
            <a:r>
              <a:rPr lang="en-US" dirty="0" smtClean="0"/>
              <a:t>-- </a:t>
            </a:r>
            <a:r>
              <a:rPr lang="es-ES" dirty="0" smtClean="0"/>
              <a:t>la carrera o desplazamiento completo  </a:t>
            </a:r>
            <a:r>
              <a:rPr lang="es-ES" dirty="0"/>
              <a:t>no se puede </a:t>
            </a:r>
            <a:r>
              <a:rPr lang="es-ES" dirty="0" smtClean="0"/>
              <a:t>desconectar y detener </a:t>
            </a:r>
            <a:r>
              <a:rPr lang="es-ES" dirty="0"/>
              <a:t>cuando se activa el dispositivo</a:t>
            </a:r>
            <a:r>
              <a:rPr lang="en-US" dirty="0" smtClean="0"/>
              <a:t> </a:t>
            </a:r>
          </a:p>
          <a:p>
            <a:endParaRPr lang="en-US" dirty="0"/>
          </a:p>
        </p:txBody>
      </p:sp>
      <p:sp>
        <p:nvSpPr>
          <p:cNvPr id="2" name="Title 1"/>
          <p:cNvSpPr>
            <a:spLocks noGrp="1"/>
          </p:cNvSpPr>
          <p:nvPr>
            <p:ph type="title"/>
          </p:nvPr>
        </p:nvSpPr>
        <p:spPr/>
        <p:txBody>
          <a:bodyPr/>
          <a:lstStyle/>
          <a:p>
            <a:r>
              <a:rPr lang="en-US" dirty="0"/>
              <a:t>P</a:t>
            </a:r>
            <a:r>
              <a:rPr lang="en-US" dirty="0" smtClean="0"/>
              <a:t>rensas de Energía </a:t>
            </a:r>
            <a:r>
              <a:rPr lang="en-US" dirty="0"/>
              <a:t>M</a:t>
            </a:r>
            <a:r>
              <a:rPr lang="en-US" dirty="0" smtClean="0"/>
              <a:t>ecánica</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43</a:t>
            </a:fld>
            <a:endParaRPr lang="en-US" dirty="0"/>
          </a:p>
        </p:txBody>
      </p:sp>
    </p:spTree>
    <p:extLst>
      <p:ext uri="{BB962C8B-B14F-4D97-AF65-F5344CB8AC3E}">
        <p14:creationId xmlns:p14="http://schemas.microsoft.com/office/powerpoint/2010/main" val="1486237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9328" y="914400"/>
            <a:ext cx="8415868" cy="5410200"/>
          </a:xfrm>
        </p:spPr>
        <p:txBody>
          <a:bodyPr/>
          <a:lstStyle/>
          <a:p>
            <a:r>
              <a:rPr lang="en-US" dirty="0" smtClean="0"/>
              <a:t>Inspecciones </a:t>
            </a:r>
            <a:r>
              <a:rPr lang="en-US" dirty="0"/>
              <a:t>periódicas y </a:t>
            </a:r>
            <a:r>
              <a:rPr lang="en-US" dirty="0" smtClean="0"/>
              <a:t>regulares</a:t>
            </a:r>
          </a:p>
          <a:p>
            <a:r>
              <a:rPr lang="en-US" dirty="0" smtClean="0"/>
              <a:t>El control operado con el pie está protegido, para evitar funcionamiento no planeado</a:t>
            </a:r>
          </a:p>
          <a:p>
            <a:r>
              <a:rPr lang="en-US" dirty="0" smtClean="0"/>
              <a:t>El sistema de transmisi</a:t>
            </a:r>
            <a:r>
              <a:rPr lang="x-none" dirty="0" smtClean="0"/>
              <a:t>ón de energía para la protección de la máquina es igual al de otros equipos</a:t>
            </a:r>
            <a:endParaRPr lang="en-US" dirty="0" smtClean="0"/>
          </a:p>
          <a:p>
            <a:r>
              <a:rPr lang="es-ES" dirty="0"/>
              <a:t>El empleador debe informar todas las lesiones </a:t>
            </a:r>
            <a:r>
              <a:rPr lang="es-ES" dirty="0" smtClean="0"/>
              <a:t>ocurridas en </a:t>
            </a:r>
            <a:r>
              <a:rPr lang="es-ES" dirty="0"/>
              <a:t>el punto de </a:t>
            </a:r>
            <a:r>
              <a:rPr lang="es-ES" dirty="0" smtClean="0"/>
              <a:t>operación, </a:t>
            </a:r>
            <a:r>
              <a:rPr lang="es-ES" dirty="0"/>
              <a:t>dentro de los 30 días de </a:t>
            </a:r>
            <a:r>
              <a:rPr lang="es-ES" dirty="0" smtClean="0"/>
              <a:t>sucedidos</a:t>
            </a:r>
            <a:endParaRPr lang="en-US" dirty="0" smtClean="0"/>
          </a:p>
          <a:p>
            <a:endParaRPr lang="en-US" dirty="0"/>
          </a:p>
        </p:txBody>
      </p:sp>
      <p:sp>
        <p:nvSpPr>
          <p:cNvPr id="5" name="Title 4"/>
          <p:cNvSpPr>
            <a:spLocks noGrp="1"/>
          </p:cNvSpPr>
          <p:nvPr>
            <p:ph type="title"/>
          </p:nvPr>
        </p:nvSpPr>
        <p:spPr>
          <a:xfrm>
            <a:off x="457200" y="0"/>
            <a:ext cx="6858000" cy="1143000"/>
          </a:xfrm>
        </p:spPr>
        <p:txBody>
          <a:bodyPr/>
          <a:lstStyle/>
          <a:p>
            <a:r>
              <a:rPr lang="en-US" dirty="0" smtClean="0"/>
              <a:t>Prensas de Energ</a:t>
            </a:r>
            <a:r>
              <a:rPr lang="x-none" dirty="0" smtClean="0"/>
              <a:t>ía </a:t>
            </a:r>
            <a:r>
              <a:rPr lang="x-none" dirty="0" smtClean="0"/>
              <a:t>Mecánica</a:t>
            </a:r>
            <a:r>
              <a:rPr lang="en-US" dirty="0" smtClean="0"/>
              <a:t> </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44</a:t>
            </a:fld>
            <a:endParaRPr lang="en-US" dirty="0"/>
          </a:p>
        </p:txBody>
      </p:sp>
    </p:spTree>
    <p:extLst>
      <p:ext uri="{BB962C8B-B14F-4D97-AF65-F5344CB8AC3E}">
        <p14:creationId xmlns:p14="http://schemas.microsoft.com/office/powerpoint/2010/main" val="3334851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9" name="Rectangle 3"/>
          <p:cNvSpPr>
            <a:spLocks noGrp="1" noChangeArrowheads="1"/>
          </p:cNvSpPr>
          <p:nvPr>
            <p:ph idx="1"/>
          </p:nvPr>
        </p:nvSpPr>
        <p:spPr>
          <a:xfrm>
            <a:off x="162982" y="1417638"/>
            <a:ext cx="8752417" cy="4749800"/>
          </a:xfrm>
        </p:spPr>
        <p:txBody>
          <a:bodyPr/>
          <a:lstStyle/>
          <a:p>
            <a:r>
              <a:rPr lang="en-US" dirty="0" smtClean="0"/>
              <a:t>El Sistema de Transmisi</a:t>
            </a:r>
            <a:r>
              <a:rPr lang="x-none" dirty="0" smtClean="0"/>
              <a:t>ón de Energía Mecánica </a:t>
            </a:r>
            <a:endParaRPr lang="en-US" dirty="0"/>
          </a:p>
        </p:txBody>
      </p:sp>
      <p:sp>
        <p:nvSpPr>
          <p:cNvPr id="510978" name="Rectangle 2"/>
          <p:cNvSpPr>
            <a:spLocks noGrp="1" noChangeArrowheads="1"/>
          </p:cNvSpPr>
          <p:nvPr>
            <p:ph type="title"/>
          </p:nvPr>
        </p:nvSpPr>
        <p:spPr/>
        <p:txBody>
          <a:bodyPr/>
          <a:lstStyle/>
          <a:p>
            <a:r>
              <a:rPr lang="en-US" dirty="0" smtClean="0"/>
              <a:t>1910.219</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45</a:t>
            </a:fld>
            <a:endParaRPr lang="en-US" dirty="0"/>
          </a:p>
        </p:txBody>
      </p:sp>
      <p:pic>
        <p:nvPicPr>
          <p:cNvPr id="6" name="Picture 5" title="Imágenes prediseñadas de engranaj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3200" y="2819400"/>
            <a:ext cx="3124200" cy="2514600"/>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1" name="Rectangle 3"/>
          <p:cNvSpPr>
            <a:spLocks noGrp="1" noChangeArrowheads="1"/>
          </p:cNvSpPr>
          <p:nvPr>
            <p:ph idx="1"/>
          </p:nvPr>
        </p:nvSpPr>
        <p:spPr>
          <a:xfrm>
            <a:off x="152400" y="914400"/>
            <a:ext cx="8763000" cy="5181600"/>
          </a:xfrm>
        </p:spPr>
        <p:txBody>
          <a:bodyPr/>
          <a:lstStyle/>
          <a:p>
            <a:r>
              <a:rPr lang="es-ES" sz="3200" dirty="0"/>
              <a:t>Se </a:t>
            </a:r>
            <a:r>
              <a:rPr lang="es-ES" sz="3200" dirty="0" smtClean="0"/>
              <a:t>debe proteger con cubiertas protectoras los volantes (pesados discos/ruedas giratorias o flywheels) o cualquier parte de ellas, situada </a:t>
            </a:r>
            <a:r>
              <a:rPr lang="es-ES" sz="3200" dirty="0"/>
              <a:t>a 7 pies o menos por encima del piso o la plataforma</a:t>
            </a:r>
            <a:r>
              <a:rPr lang="es-ES" sz="3200" dirty="0" smtClean="0"/>
              <a:t>.</a:t>
            </a:r>
            <a:endParaRPr lang="en-US" sz="3200" dirty="0" smtClean="0"/>
          </a:p>
          <a:p>
            <a:r>
              <a:rPr lang="es-ES" sz="3200" dirty="0"/>
              <a:t>Dondequiera que los </a:t>
            </a:r>
            <a:r>
              <a:rPr lang="es-ES" sz="3200" dirty="0" smtClean="0"/>
              <a:t>pesados volantes (discos/ ruedas giratorias) </a:t>
            </a:r>
            <a:r>
              <a:rPr lang="es-ES" sz="3200" dirty="0"/>
              <a:t>estén por encima de las áreas de trabajo, </a:t>
            </a:r>
            <a:r>
              <a:rPr lang="es-ES" sz="3200" dirty="0" smtClean="0"/>
              <a:t>sus cubiertas protectoras instaladas deben tener </a:t>
            </a:r>
            <a:r>
              <a:rPr lang="es-ES" sz="3200" dirty="0"/>
              <a:t>la </a:t>
            </a:r>
            <a:r>
              <a:rPr lang="es-ES" sz="3200" dirty="0" smtClean="0"/>
              <a:t>fuerza/resistencia </a:t>
            </a:r>
            <a:r>
              <a:rPr lang="es-ES" sz="3200" dirty="0"/>
              <a:t>suficiente </a:t>
            </a:r>
            <a:r>
              <a:rPr lang="es-ES" sz="3200" dirty="0" smtClean="0"/>
              <a:t>para soportar </a:t>
            </a:r>
            <a:r>
              <a:rPr lang="es-ES" sz="3200" dirty="0"/>
              <a:t>el peso </a:t>
            </a:r>
            <a:r>
              <a:rPr lang="es-ES" sz="3200" dirty="0" smtClean="0"/>
              <a:t>de ellos, </a:t>
            </a:r>
            <a:r>
              <a:rPr lang="es-ES" sz="3200" dirty="0"/>
              <a:t>en caso de que se </a:t>
            </a:r>
            <a:r>
              <a:rPr lang="es-ES" sz="3200" dirty="0" smtClean="0"/>
              <a:t>parta el eje o el soporte/base del volante (disco/rueda).</a:t>
            </a:r>
            <a:endParaRPr lang="en-US" sz="3200" dirty="0"/>
          </a:p>
        </p:txBody>
      </p:sp>
      <p:sp>
        <p:nvSpPr>
          <p:cNvPr id="514050" name="Rectangle 2"/>
          <p:cNvSpPr>
            <a:spLocks noGrp="1" noChangeArrowheads="1"/>
          </p:cNvSpPr>
          <p:nvPr>
            <p:ph type="title"/>
          </p:nvPr>
        </p:nvSpPr>
        <p:spPr>
          <a:xfrm>
            <a:off x="457200" y="-96354"/>
            <a:ext cx="6858000" cy="1143000"/>
          </a:xfrm>
        </p:spPr>
        <p:txBody>
          <a:bodyPr/>
          <a:lstStyle/>
          <a:p>
            <a:r>
              <a:rPr lang="en-US" dirty="0" smtClean="0"/>
              <a:t>1910.219(b)(1)</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46</a:t>
            </a:fld>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p:cNvSpPr>
            <a:spLocks noGrp="1" noChangeArrowheads="1"/>
          </p:cNvSpPr>
          <p:nvPr>
            <p:ph idx="1"/>
          </p:nvPr>
        </p:nvSpPr>
        <p:spPr/>
        <p:txBody>
          <a:bodyPr/>
          <a:lstStyle/>
          <a:p>
            <a:r>
              <a:rPr lang="es-ES" dirty="0"/>
              <a:t>Los ejes horizontales, verticales e inclinados deben estar </a:t>
            </a:r>
            <a:r>
              <a:rPr lang="es-ES" dirty="0" smtClean="0"/>
              <a:t>encerrados/tapados.</a:t>
            </a:r>
            <a:endParaRPr lang="en-US" dirty="0" smtClean="0"/>
          </a:p>
          <a:p>
            <a:r>
              <a:rPr lang="es-ES" dirty="0"/>
              <a:t>Los extremos </a:t>
            </a:r>
            <a:r>
              <a:rPr lang="es-ES" dirty="0" smtClean="0"/>
              <a:t>salientes </a:t>
            </a:r>
            <a:r>
              <a:rPr lang="es-ES" dirty="0"/>
              <a:t>del eje deberán </a:t>
            </a:r>
            <a:r>
              <a:rPr lang="es-ES" dirty="0" smtClean="0"/>
              <a:t>tener el </a:t>
            </a:r>
            <a:r>
              <a:rPr lang="es-ES" dirty="0"/>
              <a:t>borde </a:t>
            </a:r>
            <a:r>
              <a:rPr lang="es-ES" dirty="0" smtClean="0"/>
              <a:t>y la punta lisos y </a:t>
            </a:r>
            <a:r>
              <a:rPr lang="es-ES" dirty="0"/>
              <a:t>no deberán </a:t>
            </a:r>
            <a:r>
              <a:rPr lang="es-ES" dirty="0" smtClean="0"/>
              <a:t>proyectarse </a:t>
            </a:r>
            <a:r>
              <a:rPr lang="es-ES" dirty="0"/>
              <a:t>más de 1/2 del diámetro del </a:t>
            </a:r>
            <a:r>
              <a:rPr lang="es-ES" dirty="0" smtClean="0"/>
              <a:t>eje, </a:t>
            </a:r>
            <a:r>
              <a:rPr lang="es-ES" dirty="0"/>
              <a:t>a menos que estén protegidos por una tapa no giratoria o manguitos </a:t>
            </a:r>
            <a:r>
              <a:rPr lang="es-ES" dirty="0" smtClean="0"/>
              <a:t>de seguridad</a:t>
            </a:r>
            <a:endParaRPr lang="en-US" dirty="0"/>
          </a:p>
        </p:txBody>
      </p:sp>
      <p:sp>
        <p:nvSpPr>
          <p:cNvPr id="515074" name="Rectangle 2"/>
          <p:cNvSpPr>
            <a:spLocks noGrp="1" noChangeArrowheads="1"/>
          </p:cNvSpPr>
          <p:nvPr>
            <p:ph type="title"/>
          </p:nvPr>
        </p:nvSpPr>
        <p:spPr/>
        <p:txBody>
          <a:bodyPr/>
          <a:lstStyle/>
          <a:p>
            <a:r>
              <a:rPr lang="en-US" dirty="0" smtClean="0"/>
              <a:t>1910.219(c)</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Ejes giratorios y </a:t>
            </a:r>
            <a:r>
              <a:rPr lang="en-US" dirty="0" smtClean="0"/>
              <a:t>acoplamientos</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48</a:t>
            </a:fld>
            <a:endParaRPr lang="en-US" dirty="0"/>
          </a:p>
        </p:txBody>
      </p:sp>
      <p:pic>
        <p:nvPicPr>
          <p:cNvPr id="7" name="Content Placeholder 6" title="La imagen muestra un acoplamiento giratorio con cabezas de pernos saliente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143000" y="2514600"/>
            <a:ext cx="2902100" cy="2211956"/>
          </a:xfrm>
          <a:prstGeom prst="rect">
            <a:avLst/>
          </a:prstGeom>
        </p:spPr>
      </p:pic>
      <p:pic>
        <p:nvPicPr>
          <p:cNvPr id="8" name="Picture 7" title="Un eje giratorio y poleas con una chaveta y un tornillo esparragos alle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17918" y="2133600"/>
            <a:ext cx="3418609" cy="3234813"/>
          </a:xfrm>
          <a:prstGeom prst="rect">
            <a:avLst/>
          </a:prstGeom>
        </p:spPr>
      </p:pic>
    </p:spTree>
    <p:extLst>
      <p:ext uri="{BB962C8B-B14F-4D97-AF65-F5344CB8AC3E}">
        <p14:creationId xmlns:p14="http://schemas.microsoft.com/office/powerpoint/2010/main" val="256838997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9" name="Rectangle 3"/>
          <p:cNvSpPr>
            <a:spLocks noGrp="1" noChangeArrowheads="1"/>
          </p:cNvSpPr>
          <p:nvPr>
            <p:ph idx="1"/>
          </p:nvPr>
        </p:nvSpPr>
        <p:spPr>
          <a:xfrm>
            <a:off x="420624" y="762000"/>
            <a:ext cx="8415868" cy="4749800"/>
          </a:xfrm>
        </p:spPr>
        <p:txBody>
          <a:bodyPr/>
          <a:lstStyle/>
          <a:p>
            <a:r>
              <a:rPr lang="es-ES" sz="3200" dirty="0" smtClean="0"/>
              <a:t>Las </a:t>
            </a:r>
            <a:r>
              <a:rPr lang="es-ES" sz="3200" dirty="0"/>
              <a:t>poleas a</a:t>
            </a:r>
            <a:r>
              <a:rPr lang="es-ES" sz="3200" dirty="0" smtClean="0"/>
              <a:t> </a:t>
            </a:r>
            <a:r>
              <a:rPr lang="es-ES" sz="3200" dirty="0"/>
              <a:t>7 pies o menos </a:t>
            </a:r>
            <a:r>
              <a:rPr lang="es-ES" sz="3200" dirty="0" smtClean="0"/>
              <a:t>de altura sobre </a:t>
            </a:r>
            <a:r>
              <a:rPr lang="es-ES" sz="3200" dirty="0"/>
              <a:t>el piso o la </a:t>
            </a:r>
            <a:r>
              <a:rPr lang="es-ES" sz="3200" dirty="0" smtClean="0"/>
              <a:t>plataforma de trabajo </a:t>
            </a:r>
            <a:r>
              <a:rPr lang="es-ES" sz="3200" dirty="0"/>
              <a:t>deben estar </a:t>
            </a:r>
            <a:r>
              <a:rPr lang="es-ES" sz="3200" dirty="0" smtClean="0"/>
              <a:t>protegidas</a:t>
            </a:r>
            <a:r>
              <a:rPr lang="en-US" sz="3200" dirty="0"/>
              <a:t> </a:t>
            </a:r>
            <a:r>
              <a:rPr lang="en-US" sz="3200" dirty="0" smtClean="0"/>
              <a:t>con cubiertas protectoras</a:t>
            </a:r>
          </a:p>
          <a:p>
            <a:r>
              <a:rPr lang="es-ES" sz="3200" dirty="0"/>
              <a:t>Las poleas con grietas o piezas </a:t>
            </a:r>
            <a:r>
              <a:rPr lang="es-ES" sz="3200" dirty="0" smtClean="0"/>
              <a:t>rotas en los bordes </a:t>
            </a:r>
            <a:r>
              <a:rPr lang="es-ES" sz="3200" dirty="0"/>
              <a:t>no deben ser usadas</a:t>
            </a:r>
            <a:r>
              <a:rPr lang="es-ES" sz="3200" dirty="0" smtClean="0"/>
              <a:t>.</a:t>
            </a:r>
            <a:endParaRPr lang="en-US" sz="3200" dirty="0"/>
          </a:p>
        </p:txBody>
      </p:sp>
      <p:sp>
        <p:nvSpPr>
          <p:cNvPr id="516098" name="Rectangle 2"/>
          <p:cNvSpPr>
            <a:spLocks noGrp="1" noChangeArrowheads="1"/>
          </p:cNvSpPr>
          <p:nvPr>
            <p:ph type="title"/>
          </p:nvPr>
        </p:nvSpPr>
        <p:spPr>
          <a:xfrm>
            <a:off x="448056" y="-179412"/>
            <a:ext cx="6858000" cy="1143000"/>
          </a:xfrm>
        </p:spPr>
        <p:txBody>
          <a:bodyPr/>
          <a:lstStyle/>
          <a:p>
            <a:r>
              <a:rPr lang="en-US" dirty="0" smtClean="0"/>
              <a:t>1910.219(d)</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49</a:t>
            </a:fld>
            <a:endParaRPr lang="en-US" dirty="0"/>
          </a:p>
        </p:txBody>
      </p:sp>
      <p:pic>
        <p:nvPicPr>
          <p:cNvPr id="820227" name="Picture 3" descr="Un trabajador con su cabeza justamente al lado y debajo de la correa y la polea sin protección.&#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3429000"/>
            <a:ext cx="2671136" cy="2873375"/>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3932"/>
            <a:ext cx="8458200" cy="4910667"/>
          </a:xfrm>
        </p:spPr>
        <p:txBody>
          <a:bodyPr/>
          <a:lstStyle/>
          <a:p>
            <a:r>
              <a:rPr lang="es-ES" dirty="0" smtClean="0"/>
              <a:t>A solicitar </a:t>
            </a:r>
            <a:r>
              <a:rPr lang="es-ES" dirty="0"/>
              <a:t>(</a:t>
            </a:r>
            <a:r>
              <a:rPr lang="es-ES" dirty="0" smtClean="0"/>
              <a:t>confidencialmente) una </a:t>
            </a:r>
            <a:r>
              <a:rPr lang="es-ES" dirty="0"/>
              <a:t>inspección de OSHA en su </a:t>
            </a:r>
            <a:r>
              <a:rPr lang="es-ES" dirty="0" smtClean="0"/>
              <a:t>instalación</a:t>
            </a:r>
          </a:p>
          <a:p>
            <a:r>
              <a:rPr lang="es-ES" dirty="0" smtClean="0"/>
              <a:t> A participar </a:t>
            </a:r>
            <a:r>
              <a:rPr lang="es-ES" dirty="0"/>
              <a:t>en una inspección de </a:t>
            </a:r>
            <a:r>
              <a:rPr lang="es-ES" dirty="0" smtClean="0"/>
              <a:t>OSHA</a:t>
            </a:r>
            <a:endParaRPr lang="en-US" dirty="0" smtClean="0"/>
          </a:p>
          <a:p>
            <a:r>
              <a:rPr lang="es-ES" dirty="0" smtClean="0"/>
              <a:t>A hablar en privado </a:t>
            </a:r>
            <a:r>
              <a:rPr lang="es-ES" dirty="0"/>
              <a:t>con el inspector de </a:t>
            </a:r>
            <a:r>
              <a:rPr lang="es-ES" dirty="0" smtClean="0"/>
              <a:t>OSHA</a:t>
            </a:r>
            <a:endParaRPr lang="en-US" dirty="0" smtClean="0"/>
          </a:p>
          <a:p>
            <a:r>
              <a:rPr lang="en-US" dirty="0" smtClean="0"/>
              <a:t>A ver/leer el texto de las citaciones </a:t>
            </a:r>
            <a:r>
              <a:rPr lang="en-US" dirty="0"/>
              <a:t>de </a:t>
            </a:r>
            <a:r>
              <a:rPr lang="en-US" dirty="0" smtClean="0"/>
              <a:t>OSHA</a:t>
            </a:r>
          </a:p>
          <a:p>
            <a:r>
              <a:rPr lang="es-ES" dirty="0" smtClean="0"/>
              <a:t>A solicitar archivos </a:t>
            </a:r>
            <a:r>
              <a:rPr lang="es-ES" dirty="0"/>
              <a:t>médicos, pruebas que </a:t>
            </a:r>
            <a:r>
              <a:rPr lang="es-ES" dirty="0" smtClean="0"/>
              <a:t>miden el nivel de riesgos </a:t>
            </a:r>
            <a:r>
              <a:rPr lang="es-ES" dirty="0"/>
              <a:t>y </a:t>
            </a:r>
            <a:r>
              <a:rPr lang="es-ES" dirty="0" smtClean="0"/>
              <a:t>el registro </a:t>
            </a:r>
            <a:r>
              <a:rPr lang="es-ES" dirty="0"/>
              <a:t>de lesiones / </a:t>
            </a:r>
            <a:r>
              <a:rPr lang="es-ES" dirty="0" smtClean="0"/>
              <a:t>enfermedades</a:t>
            </a:r>
            <a:endParaRPr lang="en-US" dirty="0" smtClean="0"/>
          </a:p>
          <a:p>
            <a:endParaRPr lang="en-US" dirty="0" smtClean="0"/>
          </a:p>
        </p:txBody>
      </p:sp>
      <p:sp>
        <p:nvSpPr>
          <p:cNvPr id="2" name="Title 1"/>
          <p:cNvSpPr>
            <a:spLocks noGrp="1"/>
          </p:cNvSpPr>
          <p:nvPr>
            <p:ph type="title"/>
          </p:nvPr>
        </p:nvSpPr>
        <p:spPr>
          <a:xfrm>
            <a:off x="228600" y="270933"/>
            <a:ext cx="7162800" cy="1143000"/>
          </a:xfrm>
        </p:spPr>
        <p:txBody>
          <a:bodyPr/>
          <a:lstStyle/>
          <a:p>
            <a:r>
              <a:rPr lang="en-US" dirty="0" smtClean="0"/>
              <a:t>Los Derechos de los Trabajadores (Continuación)</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dirty="0"/>
          </a:p>
        </p:txBody>
      </p:sp>
    </p:spTree>
    <p:extLst>
      <p:ext uri="{BB962C8B-B14F-4D97-AF65-F5344CB8AC3E}">
        <p14:creationId xmlns:p14="http://schemas.microsoft.com/office/powerpoint/2010/main" val="551080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6426" y="762000"/>
            <a:ext cx="8887004" cy="5562600"/>
          </a:xfrm>
        </p:spPr>
        <p:txBody>
          <a:bodyPr/>
          <a:lstStyle/>
          <a:p>
            <a:r>
              <a:rPr lang="es-ES" altLang="en-US" sz="2800" dirty="0"/>
              <a:t>Los engranajes </a:t>
            </a:r>
            <a:r>
              <a:rPr lang="es-ES" altLang="en-US" sz="2800" dirty="0" smtClean="0"/>
              <a:t>que se enclavan/entrelazan uno al          otro, deben </a:t>
            </a:r>
            <a:r>
              <a:rPr lang="es-ES" altLang="en-US" sz="2800" dirty="0"/>
              <a:t>estar </a:t>
            </a:r>
            <a:r>
              <a:rPr lang="es-ES" altLang="en-US" sz="2800" dirty="0" smtClean="0"/>
              <a:t>tapados con cubiertas protectoras.</a:t>
            </a:r>
            <a:endParaRPr lang="en-US" altLang="en-US" sz="2800" dirty="0" smtClean="0"/>
          </a:p>
          <a:p>
            <a:r>
              <a:rPr lang="es-ES" altLang="en-US" sz="2800" dirty="0"/>
              <a:t>Se recomienda </a:t>
            </a:r>
            <a:r>
              <a:rPr lang="es-ES" altLang="en-US" sz="2800" dirty="0" smtClean="0"/>
              <a:t>altamente </a:t>
            </a:r>
            <a:r>
              <a:rPr lang="es-ES" altLang="en-US" sz="2800" dirty="0"/>
              <a:t>la protección de los engranajes </a:t>
            </a:r>
            <a:r>
              <a:rPr lang="es-ES" altLang="en-US" sz="2800" dirty="0" smtClean="0"/>
              <a:t>operados manualmente. </a:t>
            </a:r>
          </a:p>
          <a:p>
            <a:r>
              <a:rPr lang="es-ES" altLang="en-US" sz="2800" dirty="0"/>
              <a:t>Todas las ruedas dentadas y las cadenas deben estar </a:t>
            </a:r>
            <a:r>
              <a:rPr lang="es-ES" altLang="en-US" sz="2800" dirty="0" smtClean="0"/>
              <a:t>encerradas</a:t>
            </a:r>
            <a:r>
              <a:rPr lang="en-US" altLang="en-US" sz="2800" dirty="0"/>
              <a:t> </a:t>
            </a:r>
            <a:r>
              <a:rPr lang="en-US" altLang="en-US" sz="2800" dirty="0" smtClean="0"/>
              <a:t>(tapadas/cubiertas),</a:t>
            </a:r>
            <a:r>
              <a:rPr lang="es-ES" altLang="en-US" sz="2800" dirty="0" smtClean="0"/>
              <a:t> </a:t>
            </a:r>
            <a:r>
              <a:rPr lang="es-ES" altLang="en-US" sz="2800" dirty="0"/>
              <a:t>a menos que estén a más de 7 pies sobre el piso o la plataforma</a:t>
            </a:r>
            <a:r>
              <a:rPr lang="es-ES" altLang="en-US" sz="3200" dirty="0" smtClean="0"/>
              <a:t>.</a:t>
            </a:r>
            <a:endParaRPr lang="en-US" altLang="en-US" dirty="0" smtClean="0"/>
          </a:p>
        </p:txBody>
      </p:sp>
      <p:sp>
        <p:nvSpPr>
          <p:cNvPr id="43010" name="Rectangle 2"/>
          <p:cNvSpPr>
            <a:spLocks noGrp="1" noChangeArrowheads="1"/>
          </p:cNvSpPr>
          <p:nvPr>
            <p:ph type="title"/>
          </p:nvPr>
        </p:nvSpPr>
        <p:spPr>
          <a:xfrm>
            <a:off x="381000" y="-224136"/>
            <a:ext cx="6858000" cy="1143000"/>
          </a:xfrm>
        </p:spPr>
        <p:txBody>
          <a:bodyPr/>
          <a:lstStyle/>
          <a:p>
            <a:pPr eaLnBrk="1" fontAlgn="auto" hangingPunct="1">
              <a:spcAft>
                <a:spcPts val="0"/>
              </a:spcAft>
              <a:defRPr/>
            </a:pPr>
            <a:r>
              <a:rPr lang="en-US" dirty="0" smtClean="0"/>
              <a:t>1910.219(f)</a:t>
            </a:r>
          </a:p>
        </p:txBody>
      </p:sp>
      <p:pic>
        <p:nvPicPr>
          <p:cNvPr id="4" name="Picture 3" descr="Engranajes que giran hacia adelante y hacia atrás"/>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505200" y="4092362"/>
            <a:ext cx="4676968" cy="245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E2D2B3B-882E-40F3-A32F-6DD516915044}" type="slidenum">
              <a:rPr lang="en-US" smtClean="0"/>
              <a:pPr/>
              <a:t>50</a:t>
            </a:fld>
            <a:endParaRPr lang="en-US" dirty="0"/>
          </a:p>
        </p:txBody>
      </p:sp>
    </p:spTree>
    <p:extLst>
      <p:ext uri="{BB962C8B-B14F-4D97-AF65-F5344CB8AC3E}">
        <p14:creationId xmlns:p14="http://schemas.microsoft.com/office/powerpoint/2010/main" val="34158980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1143000" y="2438400"/>
            <a:ext cx="6858000" cy="1143000"/>
          </a:xfrm>
        </p:spPr>
        <p:txBody>
          <a:bodyPr/>
          <a:lstStyle/>
          <a:p>
            <a:r>
              <a:rPr lang="en-US" dirty="0"/>
              <a:t>HERRAMIENTAS </a:t>
            </a:r>
            <a:r>
              <a:rPr lang="en-US" dirty="0" smtClean="0"/>
              <a:t>PORTÁTILES</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51</a:t>
            </a:fld>
            <a:endParaRPr lang="en-US" dirty="0"/>
          </a:p>
        </p:txBody>
      </p:sp>
    </p:spTree>
    <p:extLst>
      <p:ext uri="{BB962C8B-B14F-4D97-AF65-F5344CB8AC3E}">
        <p14:creationId xmlns:p14="http://schemas.microsoft.com/office/powerpoint/2010/main" val="186713410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5" name="Rectangle 3"/>
          <p:cNvSpPr>
            <a:spLocks noGrp="1" noChangeArrowheads="1"/>
          </p:cNvSpPr>
          <p:nvPr>
            <p:ph idx="1"/>
          </p:nvPr>
        </p:nvSpPr>
        <p:spPr>
          <a:xfrm>
            <a:off x="152400" y="1106424"/>
            <a:ext cx="8415868" cy="5321808"/>
          </a:xfrm>
        </p:spPr>
        <p:txBody>
          <a:bodyPr/>
          <a:lstStyle/>
          <a:p>
            <a:r>
              <a:rPr lang="en-US" sz="3200" dirty="0" smtClean="0"/>
              <a:t>1910.242(a)</a:t>
            </a:r>
          </a:p>
          <a:p>
            <a:pPr lvl="1"/>
            <a:r>
              <a:rPr lang="es-ES" dirty="0" smtClean="0"/>
              <a:t>La </a:t>
            </a:r>
            <a:r>
              <a:rPr lang="es-ES" dirty="0"/>
              <a:t>responsabilidad de los </a:t>
            </a:r>
            <a:r>
              <a:rPr lang="es-ES" dirty="0" smtClean="0"/>
              <a:t>empleadores</a:t>
            </a:r>
            <a:endParaRPr lang="en-US" dirty="0" smtClean="0"/>
          </a:p>
          <a:p>
            <a:pPr lvl="2"/>
            <a:r>
              <a:rPr lang="en-US" dirty="0" smtClean="0"/>
              <a:t>Herramientas en buenas y seguras condiciones para ser utilizadas </a:t>
            </a:r>
          </a:p>
          <a:p>
            <a:pPr lvl="2"/>
            <a:r>
              <a:rPr lang="en-US" dirty="0" smtClean="0"/>
              <a:t>Incluye las herramientas personales</a:t>
            </a:r>
          </a:p>
          <a:p>
            <a:r>
              <a:rPr lang="en-US" sz="3200" dirty="0" smtClean="0"/>
              <a:t>1910.242(b)</a:t>
            </a:r>
          </a:p>
          <a:p>
            <a:pPr lvl="1"/>
            <a:r>
              <a:rPr lang="es-ES" sz="2800" dirty="0"/>
              <a:t>El aire comprimido no </a:t>
            </a:r>
            <a:r>
              <a:rPr lang="es-ES" sz="2800" dirty="0" smtClean="0"/>
              <a:t>se debe usar </a:t>
            </a:r>
            <a:r>
              <a:rPr lang="es-ES" sz="2800" dirty="0"/>
              <a:t>para la limpieza, excepto cuando se reduce a menos de 30 p.s.i. y </a:t>
            </a:r>
            <a:r>
              <a:rPr lang="es-ES" sz="2800" dirty="0" smtClean="0"/>
              <a:t>sólo </a:t>
            </a:r>
            <a:r>
              <a:rPr lang="es-ES" sz="2800" dirty="0"/>
              <a:t>cuando se </a:t>
            </a:r>
            <a:r>
              <a:rPr lang="es-ES" sz="2800" dirty="0" smtClean="0"/>
              <a:t>cumple con una </a:t>
            </a:r>
            <a:r>
              <a:rPr lang="es-ES" sz="2800" dirty="0"/>
              <a:t>protección eficaz </a:t>
            </a:r>
            <a:r>
              <a:rPr lang="es-ES" sz="2800" dirty="0" smtClean="0"/>
              <a:t>contra astillas</a:t>
            </a:r>
            <a:r>
              <a:rPr lang="en-US" sz="2800" dirty="0" smtClean="0"/>
              <a:t>/fragmentos</a:t>
            </a:r>
            <a:r>
              <a:rPr lang="es-ES" sz="2800" dirty="0" smtClean="0"/>
              <a:t> y con el uso del EPP</a:t>
            </a:r>
            <a:r>
              <a:rPr lang="es-ES" dirty="0" smtClean="0"/>
              <a:t>. </a:t>
            </a:r>
            <a:endParaRPr lang="en-US" dirty="0"/>
          </a:p>
        </p:txBody>
      </p:sp>
      <p:sp>
        <p:nvSpPr>
          <p:cNvPr id="617474" name="Rectangle 2"/>
          <p:cNvSpPr>
            <a:spLocks noGrp="1" noChangeArrowheads="1"/>
          </p:cNvSpPr>
          <p:nvPr>
            <p:ph type="title"/>
          </p:nvPr>
        </p:nvSpPr>
        <p:spPr>
          <a:xfrm>
            <a:off x="0" y="0"/>
            <a:ext cx="7412736" cy="1143000"/>
          </a:xfrm>
        </p:spPr>
        <p:txBody>
          <a:bodyPr/>
          <a:lstStyle/>
          <a:p>
            <a:pPr algn="ctr"/>
            <a:r>
              <a:rPr lang="es-ES" sz="3400" dirty="0" smtClean="0"/>
              <a:t>Herramientas Eléctricas Portátiles</a:t>
            </a:r>
            <a:r>
              <a:rPr lang="es-ES" sz="3400" dirty="0"/>
              <a:t>: </a:t>
            </a:r>
            <a:r>
              <a:rPr lang="es-ES" sz="3400" dirty="0" smtClean="0"/>
              <a:t>Precauciones Generales de Seguridad </a:t>
            </a:r>
            <a:endParaRPr lang="en-US" sz="3400"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Martillo</a:t>
            </a:r>
            <a:r>
              <a:rPr lang="en-US" dirty="0" smtClean="0"/>
              <a:t> De Madera</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53</a:t>
            </a:fld>
            <a:endParaRPr lang="en-US" dirty="0"/>
          </a:p>
        </p:txBody>
      </p:sp>
      <p:pic>
        <p:nvPicPr>
          <p:cNvPr id="6" name="Content Placeholder 5" title="Un martillo con un el mango/asa de madera fracturado"/>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97756" y="1417638"/>
            <a:ext cx="7134225" cy="474345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7" name="Rectangle 3"/>
          <p:cNvSpPr>
            <a:spLocks noGrp="1" noChangeArrowheads="1"/>
          </p:cNvSpPr>
          <p:nvPr>
            <p:ph idx="1"/>
          </p:nvPr>
        </p:nvSpPr>
        <p:spPr>
          <a:xfrm>
            <a:off x="228600" y="1256919"/>
            <a:ext cx="4953000" cy="4749800"/>
          </a:xfrm>
        </p:spPr>
        <p:txBody>
          <a:bodyPr/>
          <a:lstStyle/>
          <a:p>
            <a:r>
              <a:rPr lang="en-US" dirty="0" smtClean="0"/>
              <a:t>1910.243 (a)(1) – </a:t>
            </a:r>
            <a:endParaRPr lang="en-US" dirty="0"/>
          </a:p>
          <a:p>
            <a:pPr marL="0" indent="0">
              <a:buNone/>
            </a:pPr>
            <a:r>
              <a:rPr lang="en-US" dirty="0" smtClean="0"/>
              <a:t>   </a:t>
            </a:r>
            <a:r>
              <a:rPr lang="en-US" sz="3200" dirty="0" smtClean="0"/>
              <a:t>Sierras </a:t>
            </a:r>
            <a:r>
              <a:rPr lang="en-US" sz="3200" dirty="0"/>
              <a:t>Circulares </a:t>
            </a:r>
            <a:r>
              <a:rPr lang="en-US" sz="3200" dirty="0" smtClean="0"/>
              <a:t>Portátiles</a:t>
            </a:r>
          </a:p>
          <a:p>
            <a:pPr lvl="1"/>
            <a:r>
              <a:rPr lang="es-ES" dirty="0" smtClean="0"/>
              <a:t>Cubierta Protectora  superior de la cuchilla</a:t>
            </a:r>
            <a:endParaRPr lang="en-US" dirty="0" smtClean="0"/>
          </a:p>
          <a:p>
            <a:pPr lvl="1"/>
            <a:r>
              <a:rPr lang="es-ES" dirty="0" smtClean="0"/>
              <a:t>Cubierta Protectora inferior </a:t>
            </a:r>
            <a:r>
              <a:rPr lang="es-ES" dirty="0"/>
              <a:t>de la cuchilla</a:t>
            </a:r>
            <a:endParaRPr lang="en-US" dirty="0" smtClean="0"/>
          </a:p>
          <a:p>
            <a:pPr lvl="2"/>
            <a:r>
              <a:rPr lang="es-ES" dirty="0"/>
              <a:t>Regresa automáticamente a la posición </a:t>
            </a:r>
            <a:r>
              <a:rPr lang="es-ES" dirty="0" smtClean="0"/>
              <a:t>inicial </a:t>
            </a:r>
            <a:endParaRPr lang="en-US" dirty="0"/>
          </a:p>
        </p:txBody>
      </p:sp>
      <p:sp>
        <p:nvSpPr>
          <p:cNvPr id="620546" name="Rectangle 2"/>
          <p:cNvSpPr>
            <a:spLocks noGrp="1" noChangeArrowheads="1"/>
          </p:cNvSpPr>
          <p:nvPr>
            <p:ph type="title"/>
          </p:nvPr>
        </p:nvSpPr>
        <p:spPr>
          <a:xfrm>
            <a:off x="228600" y="110871"/>
            <a:ext cx="6858000" cy="1143000"/>
          </a:xfrm>
        </p:spPr>
        <p:txBody>
          <a:bodyPr/>
          <a:lstStyle/>
          <a:p>
            <a:r>
              <a:rPr lang="en-US" dirty="0"/>
              <a:t>Herramientas </a:t>
            </a:r>
            <a:r>
              <a:rPr lang="en-US" dirty="0" smtClean="0"/>
              <a:t>Eléctricas </a:t>
            </a:r>
            <a:r>
              <a:rPr lang="en-US" dirty="0"/>
              <a:t>(cont</a:t>
            </a:r>
            <a:r>
              <a:rPr lang="en-US" dirty="0" smtClean="0"/>
              <a:t>.)</a:t>
            </a:r>
            <a:endParaRPr lang="en-US" dirty="0"/>
          </a:p>
        </p:txBody>
      </p:sp>
      <p:sp>
        <p:nvSpPr>
          <p:cNvPr id="2" name="Slide Number Placeholder 1"/>
          <p:cNvSpPr>
            <a:spLocks noGrp="1"/>
          </p:cNvSpPr>
          <p:nvPr>
            <p:ph type="sldNum" sz="quarter" idx="12"/>
          </p:nvPr>
        </p:nvSpPr>
        <p:spPr/>
        <p:txBody>
          <a:bodyPr/>
          <a:lstStyle/>
          <a:p>
            <a:fld id="{6E2D2B3B-882E-40F3-A32F-6DD516915044}" type="slidenum">
              <a:rPr lang="en-US" smtClean="0"/>
              <a:pPr/>
              <a:t>54</a:t>
            </a:fld>
            <a:endParaRPr lang="en-US" dirty="0"/>
          </a:p>
        </p:txBody>
      </p:sp>
      <p:pic>
        <p:nvPicPr>
          <p:cNvPr id="6" name="Picture 5" title="Una sierra circular portáti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2209800"/>
            <a:ext cx="3390433" cy="2966629"/>
          </a:xfrm>
          <a:prstGeom prst="rect">
            <a:avLst/>
          </a:prstGeom>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7"/>
          <p:cNvSpPr>
            <a:spLocks noGrp="1" noChangeArrowheads="1"/>
          </p:cNvSpPr>
          <p:nvPr>
            <p:ph idx="1"/>
          </p:nvPr>
        </p:nvSpPr>
        <p:spPr/>
        <p:txBody>
          <a:bodyPr/>
          <a:lstStyle/>
          <a:p>
            <a:r>
              <a:rPr lang="en-US" altLang="en-US" dirty="0" smtClean="0"/>
              <a:t>1910.243(a)(3)</a:t>
            </a:r>
          </a:p>
          <a:p>
            <a:pPr lvl="1"/>
            <a:r>
              <a:rPr lang="en-US" altLang="en-US" dirty="0" smtClean="0"/>
              <a:t>Lijadoras </a:t>
            </a:r>
            <a:r>
              <a:rPr lang="en-US" altLang="en-US" dirty="0"/>
              <a:t>de cinta </a:t>
            </a:r>
            <a:r>
              <a:rPr lang="en-US" altLang="en-US" dirty="0" smtClean="0"/>
              <a:t>portátiles</a:t>
            </a:r>
          </a:p>
          <a:p>
            <a:pPr lvl="2"/>
            <a:r>
              <a:rPr lang="en-US" altLang="en-US" dirty="0" smtClean="0"/>
              <a:t>Proteja/cubra el punto de contacto entre la cinta lijadora y la polea (punto de pellizco</a:t>
            </a:r>
            <a:r>
              <a:rPr lang="en-US" altLang="en-US" dirty="0"/>
              <a:t>)</a:t>
            </a:r>
            <a:endParaRPr lang="en-US" altLang="en-US" dirty="0" smtClean="0"/>
          </a:p>
          <a:p>
            <a:pPr lvl="2"/>
            <a:r>
              <a:rPr lang="en-US" altLang="en-US" dirty="0" smtClean="0"/>
              <a:t>Proteja/cubra el trayecto o porción de la cinta lijadora que no es utilizada</a:t>
            </a:r>
          </a:p>
          <a:p>
            <a:pPr marL="685800" lvl="2" indent="0">
              <a:buNone/>
            </a:pPr>
            <a:endParaRPr lang="en-US" altLang="en-US" dirty="0" smtClean="0"/>
          </a:p>
        </p:txBody>
      </p:sp>
      <p:sp>
        <p:nvSpPr>
          <p:cNvPr id="16386" name="Rectangle 1026"/>
          <p:cNvSpPr>
            <a:spLocks noGrp="1" noChangeArrowheads="1"/>
          </p:cNvSpPr>
          <p:nvPr>
            <p:ph type="title"/>
          </p:nvPr>
        </p:nvSpPr>
        <p:spPr/>
        <p:txBody>
          <a:bodyPr/>
          <a:lstStyle/>
          <a:p>
            <a:r>
              <a:rPr lang="en-US" dirty="0" smtClean="0"/>
              <a:t> </a:t>
            </a:r>
            <a:r>
              <a:rPr lang="en-US" dirty="0" err="1" smtClean="0"/>
              <a:t>Herramientas</a:t>
            </a:r>
            <a:r>
              <a:rPr lang="en-US" dirty="0" smtClean="0"/>
              <a:t> </a:t>
            </a:r>
            <a:r>
              <a:rPr lang="en-US" dirty="0"/>
              <a:t>Eléctricas (cont</a:t>
            </a:r>
            <a:r>
              <a:rPr lang="en-US" dirty="0" smtClean="0"/>
              <a:t>.)</a:t>
            </a:r>
            <a:endParaRPr lang="en-US" altLang="en-US" dirty="0" smtClean="0"/>
          </a:p>
        </p:txBody>
      </p:sp>
      <p:sp>
        <p:nvSpPr>
          <p:cNvPr id="2" name="Slide Number Placeholder 1"/>
          <p:cNvSpPr>
            <a:spLocks noGrp="1"/>
          </p:cNvSpPr>
          <p:nvPr>
            <p:ph type="sldNum" sz="quarter" idx="12"/>
          </p:nvPr>
        </p:nvSpPr>
        <p:spPr/>
        <p:txBody>
          <a:bodyPr/>
          <a:lstStyle/>
          <a:p>
            <a:fld id="{6E2D2B3B-882E-40F3-A32F-6DD516915044}" type="slidenum">
              <a:rPr lang="en-US" smtClean="0"/>
              <a:pPr/>
              <a:t>55</a:t>
            </a:fld>
            <a:endParaRPr lang="en-US" dirty="0"/>
          </a:p>
        </p:txBody>
      </p:sp>
    </p:spTree>
    <p:extLst>
      <p:ext uri="{BB962C8B-B14F-4D97-AF65-F5344CB8AC3E}">
        <p14:creationId xmlns:p14="http://schemas.microsoft.com/office/powerpoint/2010/main" val="40022618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50546" y="1748654"/>
            <a:ext cx="8541054" cy="4749800"/>
          </a:xfrm>
        </p:spPr>
        <p:txBody>
          <a:bodyPr/>
          <a:lstStyle/>
          <a:p>
            <a:r>
              <a:rPr lang="en-US" altLang="en-US" dirty="0" smtClean="0"/>
              <a:t>Servicio y mantenimiento</a:t>
            </a:r>
          </a:p>
          <a:p>
            <a:r>
              <a:rPr lang="es-ES" altLang="en-US" dirty="0" smtClean="0"/>
              <a:t>Las </a:t>
            </a:r>
            <a:r>
              <a:rPr lang="es-ES" altLang="en-US" dirty="0"/>
              <a:t>operaciones normales de producción donde</a:t>
            </a:r>
            <a:r>
              <a:rPr lang="es-ES" altLang="en-US" dirty="0" smtClean="0"/>
              <a:t>:</a:t>
            </a:r>
            <a:endParaRPr lang="en-US" altLang="en-US" dirty="0" smtClean="0"/>
          </a:p>
          <a:p>
            <a:pPr lvl="1"/>
            <a:r>
              <a:rPr lang="en-US" altLang="en-US" dirty="0" smtClean="0"/>
              <a:t>Los </a:t>
            </a:r>
            <a:r>
              <a:rPr lang="en-US" altLang="en-US" dirty="0"/>
              <a:t>e</a:t>
            </a:r>
            <a:r>
              <a:rPr lang="en-US" altLang="en-US" dirty="0" smtClean="0"/>
              <a:t>mpleados evitan/obvian</a:t>
            </a:r>
            <a:r>
              <a:rPr lang="en-US" altLang="en-US" dirty="0"/>
              <a:t> </a:t>
            </a:r>
            <a:r>
              <a:rPr lang="en-US" altLang="en-US" dirty="0" smtClean="0"/>
              <a:t>las protecciones que previenen lesiones o daños</a:t>
            </a:r>
          </a:p>
          <a:p>
            <a:pPr lvl="1"/>
            <a:r>
              <a:rPr lang="es-ES" altLang="en-US" dirty="0" smtClean="0"/>
              <a:t>Los </a:t>
            </a:r>
            <a:r>
              <a:rPr lang="es-ES" altLang="en-US" dirty="0"/>
              <a:t>empleados colocan cualquier parte de su cuerpo en un área </a:t>
            </a:r>
            <a:r>
              <a:rPr lang="es-ES" altLang="en-US" dirty="0" smtClean="0"/>
              <a:t>peligrosa</a:t>
            </a:r>
            <a:endParaRPr lang="en-US" altLang="en-US" dirty="0" smtClean="0"/>
          </a:p>
          <a:p>
            <a:endParaRPr lang="en-US" altLang="en-US" dirty="0" smtClean="0"/>
          </a:p>
        </p:txBody>
      </p:sp>
      <p:sp>
        <p:nvSpPr>
          <p:cNvPr id="24579" name="Rectangle 2"/>
          <p:cNvSpPr>
            <a:spLocks noGrp="1" noChangeArrowheads="1"/>
          </p:cNvSpPr>
          <p:nvPr>
            <p:ph type="title"/>
          </p:nvPr>
        </p:nvSpPr>
        <p:spPr>
          <a:xfrm>
            <a:off x="0" y="274638"/>
            <a:ext cx="7543800" cy="1143000"/>
          </a:xfrm>
        </p:spPr>
        <p:txBody>
          <a:bodyPr/>
          <a:lstStyle/>
          <a:p>
            <a:pPr algn="ctr"/>
            <a:r>
              <a:rPr lang="es-ES" altLang="en-US" dirty="0" smtClean="0"/>
              <a:t>        Bloqueo </a:t>
            </a:r>
            <a:r>
              <a:rPr lang="es-ES" altLang="en-US" dirty="0"/>
              <a:t>/ </a:t>
            </a:r>
            <a:r>
              <a:rPr lang="es-ES" altLang="en-US" dirty="0" smtClean="0"/>
              <a:t>Etiquetado                 ¿Qué contempla o cómo se aplica?</a:t>
            </a:r>
            <a:endParaRPr lang="en-US" altLang="en-US" dirty="0" smtClean="0"/>
          </a:p>
        </p:txBody>
      </p:sp>
      <p:sp>
        <p:nvSpPr>
          <p:cNvPr id="2" name="Slide Number Placeholder 1"/>
          <p:cNvSpPr>
            <a:spLocks noGrp="1"/>
          </p:cNvSpPr>
          <p:nvPr>
            <p:ph type="sldNum" sz="quarter" idx="12"/>
          </p:nvPr>
        </p:nvSpPr>
        <p:spPr/>
        <p:txBody>
          <a:bodyPr/>
          <a:lstStyle/>
          <a:p>
            <a:fld id="{6E2D2B3B-882E-40F3-A32F-6DD516915044}" type="slidenum">
              <a:rPr lang="en-US" smtClean="0"/>
              <a:pPr/>
              <a:t>56</a:t>
            </a:fld>
            <a:endParaRPr lang="en-US" dirty="0"/>
          </a:p>
        </p:txBody>
      </p:sp>
      <p:sp>
        <p:nvSpPr>
          <p:cNvPr id="24580" name="TextBox 1"/>
          <p:cNvSpPr txBox="1">
            <a:spLocks noChangeArrowheads="1"/>
          </p:cNvSpPr>
          <p:nvPr/>
        </p:nvSpPr>
        <p:spPr bwMode="auto">
          <a:xfrm>
            <a:off x="8686800" y="6096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7</a:t>
            </a:r>
          </a:p>
        </p:txBody>
      </p:sp>
    </p:spTree>
    <p:extLst>
      <p:ext uri="{BB962C8B-B14F-4D97-AF65-F5344CB8AC3E}">
        <p14:creationId xmlns:p14="http://schemas.microsoft.com/office/powerpoint/2010/main" val="30446630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351704" y="1639888"/>
            <a:ext cx="8415868" cy="4749800"/>
          </a:xfrm>
        </p:spPr>
        <p:txBody>
          <a:bodyPr/>
          <a:lstStyle/>
          <a:p>
            <a:r>
              <a:rPr lang="en-US" altLang="en-US" dirty="0" smtClean="0"/>
              <a:t>La configuraci</a:t>
            </a:r>
            <a:r>
              <a:rPr lang="x-none" altLang="en-US" dirty="0" smtClean="0"/>
              <a:t>ón </a:t>
            </a:r>
            <a:r>
              <a:rPr lang="en-US" altLang="en-US" dirty="0" smtClean="0"/>
              <a:t>/ montaje de las partes componentes</a:t>
            </a:r>
          </a:p>
          <a:p>
            <a:r>
              <a:rPr lang="en-US" altLang="en-US" dirty="0" smtClean="0"/>
              <a:t>El ajuste </a:t>
            </a:r>
          </a:p>
          <a:p>
            <a:r>
              <a:rPr lang="en-US" altLang="en-US" dirty="0" smtClean="0"/>
              <a:t>La inspección</a:t>
            </a:r>
          </a:p>
          <a:p>
            <a:r>
              <a:rPr lang="en-US" altLang="en-US" dirty="0" smtClean="0"/>
              <a:t>La modificación </a:t>
            </a:r>
          </a:p>
          <a:p>
            <a:r>
              <a:rPr lang="en-US" altLang="en-US" dirty="0" smtClean="0"/>
              <a:t>La ubicaci</a:t>
            </a:r>
            <a:r>
              <a:rPr lang="x-none" altLang="en-US" dirty="0" smtClean="0"/>
              <a:t>ón </a:t>
            </a:r>
            <a:r>
              <a:rPr lang="en-US" altLang="en-US" dirty="0" smtClean="0"/>
              <a:t>/ instalación </a:t>
            </a:r>
          </a:p>
        </p:txBody>
      </p:sp>
      <p:sp>
        <p:nvSpPr>
          <p:cNvPr id="40963" name="Rectangle 2"/>
          <p:cNvSpPr>
            <a:spLocks noGrp="1" noChangeArrowheads="1"/>
          </p:cNvSpPr>
          <p:nvPr>
            <p:ph type="title"/>
          </p:nvPr>
        </p:nvSpPr>
        <p:spPr>
          <a:xfrm>
            <a:off x="152400" y="274638"/>
            <a:ext cx="7315200" cy="1143000"/>
          </a:xfrm>
        </p:spPr>
        <p:txBody>
          <a:bodyPr/>
          <a:lstStyle/>
          <a:p>
            <a:r>
              <a:rPr lang="es-ES" altLang="en-US" dirty="0"/>
              <a:t>El servicio y mantenimiento incluye</a:t>
            </a:r>
            <a:r>
              <a:rPr lang="es-ES" altLang="en-US" dirty="0" smtClean="0"/>
              <a:t>:</a:t>
            </a:r>
            <a:endParaRPr lang="en-US" altLang="en-US" dirty="0" smtClean="0"/>
          </a:p>
        </p:txBody>
      </p:sp>
      <p:sp>
        <p:nvSpPr>
          <p:cNvPr id="2" name="Slide Number Placeholder 1"/>
          <p:cNvSpPr>
            <a:spLocks noGrp="1"/>
          </p:cNvSpPr>
          <p:nvPr>
            <p:ph type="sldNum" sz="quarter" idx="12"/>
          </p:nvPr>
        </p:nvSpPr>
        <p:spPr/>
        <p:txBody>
          <a:bodyPr/>
          <a:lstStyle/>
          <a:p>
            <a:fld id="{6E2D2B3B-882E-40F3-A32F-6DD516915044}" type="slidenum">
              <a:rPr lang="en-US" smtClean="0"/>
              <a:pPr/>
              <a:t>57</a:t>
            </a:fld>
            <a:endParaRPr lang="en-US" dirty="0"/>
          </a:p>
        </p:txBody>
      </p:sp>
      <p:sp>
        <p:nvSpPr>
          <p:cNvPr id="40965" name="TextBox 1"/>
          <p:cNvSpPr txBox="1">
            <a:spLocks noChangeArrowheads="1"/>
          </p:cNvSpPr>
          <p:nvPr/>
        </p:nvSpPr>
        <p:spPr bwMode="auto">
          <a:xfrm>
            <a:off x="8534400" y="60198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15</a:t>
            </a:r>
          </a:p>
        </p:txBody>
      </p:sp>
      <p:pic>
        <p:nvPicPr>
          <p:cNvPr id="3" name="Picture 2" title="una válvul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3124200"/>
            <a:ext cx="1828800" cy="1731523"/>
          </a:xfrm>
          <a:prstGeom prst="rect">
            <a:avLst/>
          </a:prstGeom>
        </p:spPr>
      </p:pic>
    </p:spTree>
    <p:extLst>
      <p:ext uri="{BB962C8B-B14F-4D97-AF65-F5344CB8AC3E}">
        <p14:creationId xmlns:p14="http://schemas.microsoft.com/office/powerpoint/2010/main" val="15378600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r>
              <a:rPr lang="en-US" altLang="en-US" dirty="0" smtClean="0"/>
              <a:t>Electrica</a:t>
            </a:r>
          </a:p>
          <a:p>
            <a:r>
              <a:rPr lang="en-US" altLang="en-US" dirty="0" smtClean="0"/>
              <a:t>Mecánica</a:t>
            </a:r>
          </a:p>
          <a:p>
            <a:r>
              <a:rPr lang="en-US" altLang="en-US" dirty="0" smtClean="0"/>
              <a:t>Hidráulica</a:t>
            </a:r>
          </a:p>
          <a:p>
            <a:r>
              <a:rPr lang="en-US" altLang="en-US" dirty="0"/>
              <a:t>N</a:t>
            </a:r>
            <a:r>
              <a:rPr lang="en-US" altLang="en-US" dirty="0" smtClean="0"/>
              <a:t>eumática</a:t>
            </a:r>
          </a:p>
          <a:p>
            <a:r>
              <a:rPr lang="en-US" altLang="en-US" dirty="0" smtClean="0"/>
              <a:t>Química</a:t>
            </a:r>
          </a:p>
          <a:p>
            <a:r>
              <a:rPr lang="en-US" altLang="en-US" dirty="0" smtClean="0"/>
              <a:t>Térmica</a:t>
            </a:r>
          </a:p>
          <a:p>
            <a:r>
              <a:rPr lang="en-US" altLang="en-US" dirty="0" smtClean="0"/>
              <a:t>Otra</a:t>
            </a:r>
          </a:p>
        </p:txBody>
      </p:sp>
      <p:sp>
        <p:nvSpPr>
          <p:cNvPr id="32771" name="Rectangle 2"/>
          <p:cNvSpPr>
            <a:spLocks noGrp="1" noChangeArrowheads="1"/>
          </p:cNvSpPr>
          <p:nvPr>
            <p:ph type="title"/>
          </p:nvPr>
        </p:nvSpPr>
        <p:spPr/>
        <p:txBody>
          <a:bodyPr/>
          <a:lstStyle/>
          <a:p>
            <a:r>
              <a:rPr lang="en-US" altLang="en-US" dirty="0" smtClean="0"/>
              <a:t>Tipos de Energías</a:t>
            </a:r>
          </a:p>
        </p:txBody>
      </p:sp>
      <p:sp>
        <p:nvSpPr>
          <p:cNvPr id="2" name="Slide Number Placeholder 1"/>
          <p:cNvSpPr>
            <a:spLocks noGrp="1"/>
          </p:cNvSpPr>
          <p:nvPr>
            <p:ph type="sldNum" sz="quarter" idx="12"/>
          </p:nvPr>
        </p:nvSpPr>
        <p:spPr/>
        <p:txBody>
          <a:bodyPr/>
          <a:lstStyle/>
          <a:p>
            <a:fld id="{6E2D2B3B-882E-40F3-A32F-6DD516915044}" type="slidenum">
              <a:rPr lang="en-US" smtClean="0"/>
              <a:pPr/>
              <a:t>58</a:t>
            </a:fld>
            <a:endParaRPr lang="en-US" dirty="0"/>
          </a:p>
        </p:txBody>
      </p:sp>
      <p:sp>
        <p:nvSpPr>
          <p:cNvPr id="32780" name="TextBox 1"/>
          <p:cNvSpPr txBox="1">
            <a:spLocks noChangeArrowheads="1"/>
          </p:cNvSpPr>
          <p:nvPr/>
        </p:nvSpPr>
        <p:spPr bwMode="auto">
          <a:xfrm>
            <a:off x="8397875" y="5857875"/>
            <a:ext cx="47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11</a:t>
            </a:r>
          </a:p>
        </p:txBody>
      </p:sp>
      <p:pic>
        <p:nvPicPr>
          <p:cNvPr id="3" name="Picture 2" title="Imagens of Tipos of Energi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1524000"/>
            <a:ext cx="3779520" cy="4404360"/>
          </a:xfrm>
          <a:prstGeom prst="rect">
            <a:avLst/>
          </a:prstGeom>
        </p:spPr>
      </p:pic>
    </p:spTree>
    <p:extLst>
      <p:ext uri="{BB962C8B-B14F-4D97-AF65-F5344CB8AC3E}">
        <p14:creationId xmlns:p14="http://schemas.microsoft.com/office/powerpoint/2010/main" val="10804020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p:txBody>
          <a:bodyPr/>
          <a:lstStyle/>
          <a:p>
            <a:r>
              <a:rPr lang="en-US" altLang="en-US" dirty="0" smtClean="0"/>
              <a:t>Un </a:t>
            </a:r>
            <a:r>
              <a:rPr lang="en-US" altLang="en-US" dirty="0"/>
              <a:t>p</a:t>
            </a:r>
            <a:r>
              <a:rPr lang="en-US" altLang="en-US" dirty="0" smtClean="0"/>
              <a:t>rograma </a:t>
            </a:r>
            <a:r>
              <a:rPr lang="en-US" altLang="en-US" dirty="0"/>
              <a:t>escrito que </a:t>
            </a:r>
            <a:r>
              <a:rPr lang="en-US" altLang="en-US" dirty="0" smtClean="0"/>
              <a:t>incluya los </a:t>
            </a:r>
            <a:r>
              <a:rPr lang="en-US" altLang="en-US" dirty="0"/>
              <a:t>procedimientos </a:t>
            </a:r>
            <a:r>
              <a:rPr lang="en-US" altLang="en-US" dirty="0" smtClean="0"/>
              <a:t>específicos</a:t>
            </a:r>
          </a:p>
          <a:p>
            <a:r>
              <a:rPr lang="es-ES" altLang="en-US" dirty="0" smtClean="0"/>
              <a:t>El entrenamiento </a:t>
            </a:r>
            <a:r>
              <a:rPr lang="es-ES" altLang="en-US" dirty="0"/>
              <a:t>de </a:t>
            </a:r>
            <a:r>
              <a:rPr lang="es-ES" altLang="en-US" dirty="0" smtClean="0"/>
              <a:t>los empleados           (¡</a:t>
            </a:r>
            <a:r>
              <a:rPr lang="es-ES" altLang="en-US" dirty="0"/>
              <a:t>no </a:t>
            </a:r>
            <a:r>
              <a:rPr lang="es-ES" altLang="en-US" dirty="0" smtClean="0"/>
              <a:t>sólo el mantenimiento!)</a:t>
            </a:r>
            <a:endParaRPr lang="en-US" altLang="en-US" dirty="0" smtClean="0"/>
          </a:p>
          <a:p>
            <a:r>
              <a:rPr lang="en-US" altLang="en-US" dirty="0" smtClean="0"/>
              <a:t>Una </a:t>
            </a:r>
            <a:r>
              <a:rPr lang="en-US" altLang="en-US" dirty="0"/>
              <a:t>r</a:t>
            </a:r>
            <a:r>
              <a:rPr lang="en-US" altLang="en-US" dirty="0" smtClean="0"/>
              <a:t>evisión </a:t>
            </a:r>
            <a:r>
              <a:rPr lang="en-US" altLang="en-US" dirty="0"/>
              <a:t>periódica </a:t>
            </a:r>
            <a:r>
              <a:rPr lang="en-US" altLang="en-US" dirty="0" smtClean="0"/>
              <a:t>de los  procedimientos </a:t>
            </a:r>
          </a:p>
        </p:txBody>
      </p:sp>
      <p:sp>
        <p:nvSpPr>
          <p:cNvPr id="43011" name="Rectangle 2"/>
          <p:cNvSpPr>
            <a:spLocks noGrp="1" noChangeArrowheads="1"/>
          </p:cNvSpPr>
          <p:nvPr>
            <p:ph type="title"/>
          </p:nvPr>
        </p:nvSpPr>
        <p:spPr>
          <a:xfrm>
            <a:off x="457200" y="9144"/>
            <a:ext cx="6858000" cy="1143000"/>
          </a:xfrm>
        </p:spPr>
        <p:txBody>
          <a:bodyPr/>
          <a:lstStyle/>
          <a:p>
            <a:pPr algn="ctr"/>
            <a:r>
              <a:rPr lang="en-US" altLang="en-US" dirty="0"/>
              <a:t>Requisitos </a:t>
            </a:r>
            <a:r>
              <a:rPr lang="en-US" altLang="en-US" dirty="0" smtClean="0"/>
              <a:t>para el                        </a:t>
            </a:r>
            <a:r>
              <a:rPr lang="en-US" altLang="en-US" dirty="0"/>
              <a:t>B</a:t>
            </a:r>
            <a:r>
              <a:rPr lang="en-US" altLang="en-US" dirty="0" smtClean="0"/>
              <a:t>loqueo </a:t>
            </a:r>
            <a:r>
              <a:rPr lang="en-US" altLang="en-US" dirty="0"/>
              <a:t>/ E</a:t>
            </a:r>
            <a:r>
              <a:rPr lang="en-US" altLang="en-US" dirty="0" smtClean="0"/>
              <a:t>tiquetado</a:t>
            </a:r>
          </a:p>
        </p:txBody>
      </p:sp>
      <p:sp>
        <p:nvSpPr>
          <p:cNvPr id="2" name="Slide Number Placeholder 1"/>
          <p:cNvSpPr>
            <a:spLocks noGrp="1"/>
          </p:cNvSpPr>
          <p:nvPr>
            <p:ph type="sldNum" sz="quarter" idx="12"/>
          </p:nvPr>
        </p:nvSpPr>
        <p:spPr/>
        <p:txBody>
          <a:bodyPr/>
          <a:lstStyle/>
          <a:p>
            <a:fld id="{6E2D2B3B-882E-40F3-A32F-6DD516915044}" type="slidenum">
              <a:rPr lang="en-US" smtClean="0"/>
              <a:pPr/>
              <a:t>59</a:t>
            </a:fld>
            <a:endParaRPr lang="en-US" dirty="0"/>
          </a:p>
        </p:txBody>
      </p:sp>
      <p:pic>
        <p:nvPicPr>
          <p:cNvPr id="43012" name="Picture 4" descr="Un bolígrafo en la mano para escribir los procedimientos para LO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3124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1"/>
          <p:cNvSpPr txBox="1">
            <a:spLocks noChangeArrowheads="1"/>
          </p:cNvSpPr>
          <p:nvPr/>
        </p:nvSpPr>
        <p:spPr bwMode="auto">
          <a:xfrm>
            <a:off x="8382000" y="5791200"/>
            <a:ext cx="490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16</a:t>
            </a:r>
          </a:p>
        </p:txBody>
      </p:sp>
    </p:spTree>
    <p:extLst>
      <p:ext uri="{BB962C8B-B14F-4D97-AF65-F5344CB8AC3E}">
        <p14:creationId xmlns:p14="http://schemas.microsoft.com/office/powerpoint/2010/main" val="1365030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762000"/>
            <a:ext cx="5486400" cy="3855720"/>
          </a:xfrm>
        </p:spPr>
        <p:txBody>
          <a:bodyPr/>
          <a:lstStyle/>
          <a:p>
            <a:pPr algn="ctr"/>
            <a:r>
              <a:rPr lang="x-none" sz="4400" dirty="0" smtClean="0"/>
              <a:t>¿Por qué las partes móviles de las máquinas no son</a:t>
            </a:r>
            <a:r>
              <a:rPr lang="en-US" sz="4400" dirty="0"/>
              <a:t> </a:t>
            </a:r>
            <a:r>
              <a:rPr lang="en-US" sz="4400" dirty="0" smtClean="0"/>
              <a:t>protegidas/cubiertas?</a:t>
            </a:r>
            <a:r>
              <a:rPr lang="en-US" sz="4400" dirty="0"/>
              <a:t/>
            </a:r>
            <a:br>
              <a:rPr lang="en-US" sz="4400" dirty="0"/>
            </a:br>
            <a:endParaRPr lang="en-US" sz="4400"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6</a:t>
            </a:fld>
            <a:endParaRPr lang="en-US" dirty="0"/>
          </a:p>
        </p:txBody>
      </p:sp>
      <p:pic>
        <p:nvPicPr>
          <p:cNvPr id="2" name="Picture 1" title="piñones / engranaje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3886200"/>
            <a:ext cx="2819400" cy="2269273"/>
          </a:xfrm>
          <a:prstGeom prst="rect">
            <a:avLst/>
          </a:prstGeom>
        </p:spPr>
      </p:pic>
    </p:spTree>
    <p:extLst>
      <p:ext uri="{BB962C8B-B14F-4D97-AF65-F5344CB8AC3E}">
        <p14:creationId xmlns:p14="http://schemas.microsoft.com/office/powerpoint/2010/main" val="40231156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96879" y="1227659"/>
            <a:ext cx="8415868" cy="5117087"/>
          </a:xfrm>
        </p:spPr>
        <p:txBody>
          <a:bodyPr>
            <a:normAutofit fontScale="62500" lnSpcReduction="20000"/>
          </a:bodyPr>
          <a:lstStyle/>
          <a:p>
            <a:r>
              <a:rPr lang="en-US" altLang="en-US" dirty="0" smtClean="0"/>
              <a:t>Empleados autorizados</a:t>
            </a:r>
          </a:p>
          <a:p>
            <a:pPr lvl="1"/>
            <a:r>
              <a:rPr lang="en-US" altLang="en-US" dirty="0" smtClean="0"/>
              <a:t>El reconocimiento/aceptaci</a:t>
            </a:r>
            <a:r>
              <a:rPr lang="x-none" altLang="en-US" dirty="0" smtClean="0"/>
              <a:t>ón</a:t>
            </a:r>
            <a:r>
              <a:rPr lang="en-US" altLang="en-US" dirty="0" smtClean="0"/>
              <a:t> de la presencia de energía peligrosa </a:t>
            </a:r>
          </a:p>
          <a:p>
            <a:pPr lvl="1"/>
            <a:r>
              <a:rPr lang="en-US" altLang="en-US" dirty="0" smtClean="0"/>
              <a:t>El </a:t>
            </a:r>
            <a:r>
              <a:rPr lang="es-ES" altLang="en-US" dirty="0"/>
              <a:t>t</a:t>
            </a:r>
            <a:r>
              <a:rPr lang="es-ES" altLang="en-US" dirty="0" smtClean="0"/>
              <a:t>ipo </a:t>
            </a:r>
            <a:r>
              <a:rPr lang="es-ES" altLang="en-US" dirty="0"/>
              <a:t>y magnitud de la energía </a:t>
            </a:r>
            <a:r>
              <a:rPr lang="es-ES" altLang="en-US" dirty="0" smtClean="0"/>
              <a:t>peligrosa</a:t>
            </a:r>
            <a:endParaRPr lang="en-US" altLang="en-US" dirty="0" smtClean="0"/>
          </a:p>
          <a:p>
            <a:pPr lvl="1"/>
            <a:r>
              <a:rPr lang="en-US" altLang="en-US" dirty="0" smtClean="0"/>
              <a:t>Los </a:t>
            </a:r>
            <a:r>
              <a:rPr lang="en-US" altLang="en-US" dirty="0"/>
              <a:t>m</a:t>
            </a:r>
            <a:r>
              <a:rPr lang="en-US" altLang="en-US" dirty="0" smtClean="0"/>
              <a:t>étodos para el </a:t>
            </a:r>
            <a:r>
              <a:rPr lang="en-US" altLang="en-US" dirty="0"/>
              <a:t>aislamiento de </a:t>
            </a:r>
            <a:r>
              <a:rPr lang="en-US" altLang="en-US" dirty="0" smtClean="0"/>
              <a:t>la energía</a:t>
            </a:r>
          </a:p>
          <a:p>
            <a:pPr lvl="1"/>
            <a:r>
              <a:rPr lang="en-US" altLang="en-US" dirty="0"/>
              <a:t>Cómo verificar el </a:t>
            </a:r>
            <a:r>
              <a:rPr lang="en-US" altLang="en-US" dirty="0" smtClean="0"/>
              <a:t>aislamiento</a:t>
            </a:r>
          </a:p>
          <a:p>
            <a:r>
              <a:rPr lang="en-US" altLang="en-US" dirty="0" smtClean="0"/>
              <a:t>Para los afectados – Prop</a:t>
            </a:r>
            <a:r>
              <a:rPr lang="x-none" altLang="en-US" dirty="0" smtClean="0"/>
              <a:t>ó</a:t>
            </a:r>
            <a:r>
              <a:rPr lang="en-US" altLang="en-US" dirty="0" smtClean="0"/>
              <a:t>sito y beneficio del procedimiento</a:t>
            </a:r>
          </a:p>
          <a:p>
            <a:r>
              <a:rPr lang="en-US" altLang="en-US" dirty="0" smtClean="0"/>
              <a:t>Para otros – Procedimiento y Prohibición de Modificarlo</a:t>
            </a:r>
          </a:p>
          <a:p>
            <a:r>
              <a:rPr lang="en-US" altLang="en-US" dirty="0" smtClean="0"/>
              <a:t>Las estipulaciones/especificaciones para el Etiquetado</a:t>
            </a:r>
          </a:p>
          <a:p>
            <a:r>
              <a:rPr lang="en-US" altLang="en-US" dirty="0" smtClean="0"/>
              <a:t>El Re-adiestramiento</a:t>
            </a:r>
          </a:p>
          <a:p>
            <a:pPr lvl="1"/>
            <a:r>
              <a:rPr lang="en-US" altLang="en-US" dirty="0" smtClean="0"/>
              <a:t>El cambio en la tarea/asignaci</a:t>
            </a:r>
            <a:r>
              <a:rPr lang="x-none" altLang="en-US" dirty="0"/>
              <a:t>ó</a:t>
            </a:r>
            <a:r>
              <a:rPr lang="en-US" altLang="en-US" dirty="0" smtClean="0"/>
              <a:t>n laboral</a:t>
            </a:r>
          </a:p>
          <a:p>
            <a:pPr lvl="1"/>
            <a:r>
              <a:rPr lang="en-US" altLang="en-US" dirty="0" smtClean="0"/>
              <a:t>El cambio de máquina o del proceso</a:t>
            </a:r>
          </a:p>
          <a:p>
            <a:pPr lvl="1"/>
            <a:r>
              <a:rPr lang="es-ES" altLang="en-US" dirty="0" smtClean="0"/>
              <a:t>El cambio </a:t>
            </a:r>
            <a:r>
              <a:rPr lang="es-ES" altLang="en-US" dirty="0"/>
              <a:t>en el procedimiento de bloqueo / </a:t>
            </a:r>
            <a:r>
              <a:rPr lang="es-ES" altLang="en-US" dirty="0" smtClean="0"/>
              <a:t>etiquetado</a:t>
            </a:r>
            <a:endParaRPr lang="en-US" altLang="en-US" dirty="0" smtClean="0"/>
          </a:p>
          <a:p>
            <a:pPr lvl="1"/>
            <a:r>
              <a:rPr lang="en-US" altLang="en-US" dirty="0" smtClean="0"/>
              <a:t>Las deficiencias </a:t>
            </a:r>
            <a:r>
              <a:rPr lang="en-US" altLang="en-US" dirty="0"/>
              <a:t>reveladas </a:t>
            </a:r>
            <a:r>
              <a:rPr lang="en-US" altLang="en-US" dirty="0" smtClean="0"/>
              <a:t>durante las </a:t>
            </a:r>
            <a:r>
              <a:rPr lang="en-US" altLang="en-US" dirty="0"/>
              <a:t>revisiones </a:t>
            </a:r>
            <a:r>
              <a:rPr lang="en-US" altLang="en-US" dirty="0" smtClean="0"/>
              <a:t>periódicas </a:t>
            </a:r>
          </a:p>
          <a:p>
            <a:endParaRPr lang="en-US" altLang="en-US" dirty="0" smtClean="0"/>
          </a:p>
        </p:txBody>
      </p:sp>
      <p:sp>
        <p:nvSpPr>
          <p:cNvPr id="118787" name="Rectangle 2"/>
          <p:cNvSpPr>
            <a:spLocks noGrp="1" noChangeArrowheads="1"/>
          </p:cNvSpPr>
          <p:nvPr>
            <p:ph type="title"/>
          </p:nvPr>
        </p:nvSpPr>
        <p:spPr>
          <a:xfrm>
            <a:off x="-974" y="321849"/>
            <a:ext cx="7862397" cy="1143000"/>
          </a:xfrm>
        </p:spPr>
        <p:txBody>
          <a:bodyPr/>
          <a:lstStyle/>
          <a:p>
            <a:r>
              <a:rPr lang="en-US" altLang="en-US" dirty="0"/>
              <a:t>A</a:t>
            </a:r>
            <a:r>
              <a:rPr lang="en-US" altLang="en-US" dirty="0" smtClean="0"/>
              <a:t>diestramiento y Re-adiestramiento</a:t>
            </a:r>
          </a:p>
        </p:txBody>
      </p:sp>
      <p:sp>
        <p:nvSpPr>
          <p:cNvPr id="2" name="Slide Number Placeholder 1"/>
          <p:cNvSpPr>
            <a:spLocks noGrp="1"/>
          </p:cNvSpPr>
          <p:nvPr>
            <p:ph type="sldNum" sz="quarter" idx="12"/>
          </p:nvPr>
        </p:nvSpPr>
        <p:spPr/>
        <p:txBody>
          <a:bodyPr/>
          <a:lstStyle/>
          <a:p>
            <a:fld id="{6E2D2B3B-882E-40F3-A32F-6DD516915044}" type="slidenum">
              <a:rPr lang="en-US" smtClean="0"/>
              <a:pPr/>
              <a:t>60</a:t>
            </a:fld>
            <a:endParaRPr lang="en-US" dirty="0"/>
          </a:p>
        </p:txBody>
      </p:sp>
      <p:sp>
        <p:nvSpPr>
          <p:cNvPr id="118789" name="TextBox 1"/>
          <p:cNvSpPr txBox="1">
            <a:spLocks noChangeArrowheads="1"/>
          </p:cNvSpPr>
          <p:nvPr/>
        </p:nvSpPr>
        <p:spPr bwMode="auto">
          <a:xfrm>
            <a:off x="8610600" y="59436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53</a:t>
            </a:r>
          </a:p>
        </p:txBody>
      </p:sp>
      <p:pic>
        <p:nvPicPr>
          <p:cNvPr id="3" name="Picture 2" title="La imagen muestra/compara la información como los pensamientos de un emplead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43800" y="2209800"/>
            <a:ext cx="1230489" cy="3273778"/>
          </a:xfrm>
          <a:prstGeom prst="rect">
            <a:avLst/>
          </a:prstGeom>
        </p:spPr>
      </p:pic>
    </p:spTree>
    <p:extLst>
      <p:ext uri="{BB962C8B-B14F-4D97-AF65-F5344CB8AC3E}">
        <p14:creationId xmlns:p14="http://schemas.microsoft.com/office/powerpoint/2010/main" val="814526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idx="1"/>
          </p:nvPr>
        </p:nvSpPr>
        <p:spPr>
          <a:xfrm>
            <a:off x="457200" y="1413933"/>
            <a:ext cx="8610600" cy="4749800"/>
          </a:xfrm>
        </p:spPr>
        <p:txBody>
          <a:bodyPr/>
          <a:lstStyle/>
          <a:p>
            <a:r>
              <a:rPr lang="x-none" altLang="en-US" dirty="0" smtClean="0"/>
              <a:t>¿Los </a:t>
            </a:r>
            <a:r>
              <a:rPr lang="en-US" altLang="en-US" dirty="0" smtClean="0"/>
              <a:t>Contratistas?</a:t>
            </a:r>
          </a:p>
          <a:p>
            <a:r>
              <a:rPr lang="en-US" altLang="en-US" dirty="0" smtClean="0"/>
              <a:t>¿Cambios de personal o de turnos laborales?</a:t>
            </a:r>
          </a:p>
        </p:txBody>
      </p:sp>
      <p:sp>
        <p:nvSpPr>
          <p:cNvPr id="124931" name="Rectangle 2"/>
          <p:cNvSpPr>
            <a:spLocks noGrp="1" noChangeArrowheads="1"/>
          </p:cNvSpPr>
          <p:nvPr>
            <p:ph type="title"/>
          </p:nvPr>
        </p:nvSpPr>
        <p:spPr/>
        <p:txBody>
          <a:bodyPr/>
          <a:lstStyle/>
          <a:p>
            <a:r>
              <a:rPr lang="en-US" altLang="en-US" dirty="0" smtClean="0"/>
              <a:t>Otros requisitos</a:t>
            </a:r>
          </a:p>
        </p:txBody>
      </p:sp>
      <p:sp>
        <p:nvSpPr>
          <p:cNvPr id="2" name="Slide Number Placeholder 1"/>
          <p:cNvSpPr>
            <a:spLocks noGrp="1"/>
          </p:cNvSpPr>
          <p:nvPr>
            <p:ph type="sldNum" sz="quarter" idx="12"/>
          </p:nvPr>
        </p:nvSpPr>
        <p:spPr/>
        <p:txBody>
          <a:bodyPr/>
          <a:lstStyle/>
          <a:p>
            <a:fld id="{6E2D2B3B-882E-40F3-A32F-6DD516915044}" type="slidenum">
              <a:rPr lang="en-US" smtClean="0"/>
              <a:pPr/>
              <a:t>61</a:t>
            </a:fld>
            <a:endParaRPr lang="en-US" dirty="0"/>
          </a:p>
        </p:txBody>
      </p:sp>
      <p:sp>
        <p:nvSpPr>
          <p:cNvPr id="124933" name="TextBox 1"/>
          <p:cNvSpPr txBox="1">
            <a:spLocks noChangeArrowheads="1"/>
          </p:cNvSpPr>
          <p:nvPr/>
        </p:nvSpPr>
        <p:spPr bwMode="auto">
          <a:xfrm>
            <a:off x="8534400" y="57912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56</a:t>
            </a:r>
          </a:p>
        </p:txBody>
      </p:sp>
      <p:pic>
        <p:nvPicPr>
          <p:cNvPr id="3" name="Picture 2" title="Un trabajador leyendo los plano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4038600"/>
            <a:ext cx="1815921" cy="1384479"/>
          </a:xfrm>
          <a:prstGeom prst="rect">
            <a:avLst/>
          </a:prstGeom>
        </p:spPr>
      </p:pic>
    </p:spTree>
    <p:extLst>
      <p:ext uri="{BB962C8B-B14F-4D97-AF65-F5344CB8AC3E}">
        <p14:creationId xmlns:p14="http://schemas.microsoft.com/office/powerpoint/2010/main" val="41190374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andados bloqueadores/inmobilizadores, pasadores o broches sujetadores y etiqueta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01153" y="1414463"/>
            <a:ext cx="6327432" cy="4749800"/>
          </a:xfrm>
        </p:spPr>
      </p:pic>
      <p:sp>
        <p:nvSpPr>
          <p:cNvPr id="5" name="Title 4"/>
          <p:cNvSpPr>
            <a:spLocks noGrp="1"/>
          </p:cNvSpPr>
          <p:nvPr>
            <p:ph type="title"/>
          </p:nvPr>
        </p:nvSpPr>
        <p:spPr>
          <a:xfrm>
            <a:off x="228600" y="274638"/>
            <a:ext cx="7086600" cy="1143000"/>
          </a:xfrm>
        </p:spPr>
        <p:txBody>
          <a:bodyPr>
            <a:normAutofit/>
          </a:bodyPr>
          <a:lstStyle/>
          <a:p>
            <a:pPr algn="ctr"/>
            <a:r>
              <a:rPr lang="es-ES" sz="3177" dirty="0"/>
              <a:t>Equipos / </a:t>
            </a:r>
            <a:r>
              <a:rPr lang="es-ES" sz="3177" dirty="0" smtClean="0"/>
              <a:t>Máquinas Peligrosas </a:t>
            </a:r>
            <a:br>
              <a:rPr lang="es-ES" sz="3177" dirty="0" smtClean="0"/>
            </a:br>
            <a:r>
              <a:rPr lang="es-ES" sz="3177" dirty="0" smtClean="0"/>
              <a:t>Bloqueo </a:t>
            </a:r>
            <a:r>
              <a:rPr lang="es-ES" sz="3177" dirty="0"/>
              <a:t>/ E</a:t>
            </a:r>
            <a:r>
              <a:rPr lang="es-ES" sz="3177" dirty="0" smtClean="0"/>
              <a:t>tiquetado</a:t>
            </a:r>
            <a:endParaRPr lang="en-US" sz="3177" dirty="0"/>
          </a:p>
        </p:txBody>
      </p:sp>
      <p:cxnSp>
        <p:nvCxnSpPr>
          <p:cNvPr id="9" name="Straight Connector 8" descr="linea recta"/>
          <p:cNvCxnSpPr/>
          <p:nvPr/>
        </p:nvCxnSpPr>
        <p:spPr>
          <a:xfrm flipV="1">
            <a:off x="6404162" y="3328147"/>
            <a:ext cx="218515" cy="352985"/>
          </a:xfrm>
          <a:prstGeom prst="line">
            <a:avLst/>
          </a:prstGeom>
          <a:ln w="76200">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6E2D2B3B-882E-40F3-A32F-6DD516915044}" type="slidenum">
              <a:rPr lang="en-US" smtClean="0"/>
              <a:pPr/>
              <a:t>62</a:t>
            </a:fld>
            <a:endParaRPr lang="en-US" dirty="0"/>
          </a:p>
        </p:txBody>
      </p:sp>
    </p:spTree>
    <p:extLst>
      <p:ext uri="{BB962C8B-B14F-4D97-AF65-F5344CB8AC3E}">
        <p14:creationId xmlns:p14="http://schemas.microsoft.com/office/powerpoint/2010/main" val="6658542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dirty="0"/>
              <a:t>¿</a:t>
            </a:r>
            <a:r>
              <a:rPr lang="en-US" altLang="en-US" dirty="0" smtClean="0"/>
              <a:t>Bloqueado?????????</a:t>
            </a:r>
          </a:p>
        </p:txBody>
      </p:sp>
      <p:pic>
        <p:nvPicPr>
          <p:cNvPr id="28675" name="Picture 8" descr="Un equipo de procesamiento de alimentos con sus cubiertas protectoras abiertas y las partes móviles accesib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828800"/>
            <a:ext cx="3429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9" descr="Un acercamiento o primer plano de esas partes móviles con la protección abiert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828800"/>
            <a:ext cx="3175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1"/>
          <p:cNvSpPr txBox="1">
            <a:spLocks noChangeArrowheads="1"/>
          </p:cNvSpPr>
          <p:nvPr/>
        </p:nvSpPr>
        <p:spPr bwMode="auto">
          <a:xfrm>
            <a:off x="8686800" y="60198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9</a:t>
            </a:r>
          </a:p>
        </p:txBody>
      </p:sp>
      <p:sp>
        <p:nvSpPr>
          <p:cNvPr id="3" name="Slide Number Placeholder 2"/>
          <p:cNvSpPr>
            <a:spLocks noGrp="1"/>
          </p:cNvSpPr>
          <p:nvPr>
            <p:ph type="sldNum" sz="quarter" idx="12"/>
          </p:nvPr>
        </p:nvSpPr>
        <p:spPr/>
        <p:txBody>
          <a:bodyPr/>
          <a:lstStyle/>
          <a:p>
            <a:fld id="{6E2D2B3B-882E-40F3-A32F-6DD516915044}" type="slidenum">
              <a:rPr lang="en-US" smtClean="0"/>
              <a:pPr/>
              <a:t>63</a:t>
            </a:fld>
            <a:endParaRPr lang="en-US" dirty="0"/>
          </a:p>
        </p:txBody>
      </p:sp>
    </p:spTree>
    <p:extLst>
      <p:ext uri="{BB962C8B-B14F-4D97-AF65-F5344CB8AC3E}">
        <p14:creationId xmlns:p14="http://schemas.microsoft.com/office/powerpoint/2010/main" val="8867487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Image Placeholder 3" descr="Una taladradora que necesita una cubierta protectora ajustabl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52846" y="1417638"/>
            <a:ext cx="3562350" cy="4749800"/>
          </a:xfrm>
        </p:spPr>
      </p:pic>
      <p:sp>
        <p:nvSpPr>
          <p:cNvPr id="535554" name="Rectangle 2"/>
          <p:cNvSpPr>
            <a:spLocks noGrp="1" noChangeArrowheads="1"/>
          </p:cNvSpPr>
          <p:nvPr>
            <p:ph type="title"/>
          </p:nvPr>
        </p:nvSpPr>
        <p:spPr/>
        <p:txBody>
          <a:bodyPr/>
          <a:lstStyle/>
          <a:p>
            <a:pPr algn="ct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Protegido????</a:t>
            </a:r>
            <a:endParaRPr lang="en-US" dirty="0">
              <a:latin typeface="Arial" panose="020B0604020202020204" pitchFamily="34" charset="0"/>
              <a:cs typeface="Arial" panose="020B0604020202020204" pitchFamily="34" charset="0"/>
            </a:endParaRPr>
          </a:p>
        </p:txBody>
      </p:sp>
      <p:pic>
        <p:nvPicPr>
          <p:cNvPr id="5122" name="Picture 2" descr="Una barrena parcialmente protegida"/>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24543" y="1849546"/>
            <a:ext cx="4292600" cy="40637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E2D2B3B-882E-40F3-A32F-6DD516915044}" type="slidenum">
              <a:rPr lang="en-US" smtClean="0"/>
              <a:pPr/>
              <a:t>64</a:t>
            </a:fld>
            <a:endParaRPr lang="en-US" dirty="0"/>
          </a:p>
        </p:txBody>
      </p:sp>
    </p:spTree>
    <p:extLst>
      <p:ext uri="{BB962C8B-B14F-4D97-AF65-F5344CB8AC3E}">
        <p14:creationId xmlns:p14="http://schemas.microsoft.com/office/powerpoint/2010/main" val="350517938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Image Placeholder 4" descr="Engranajes que no están protegido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953000" y="2133600"/>
            <a:ext cx="4048530" cy="2697104"/>
          </a:xfrm>
        </p:spPr>
      </p:pic>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Protegido????</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65</a:t>
            </a:fld>
            <a:endParaRPr lang="en-US" dirty="0"/>
          </a:p>
        </p:txBody>
      </p:sp>
      <p:pic>
        <p:nvPicPr>
          <p:cNvPr id="6" name="Picture 5" title="Una taladradora debidamente protegid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319" y="1417639"/>
            <a:ext cx="3333750" cy="4552950"/>
          </a:xfrm>
          <a:prstGeom prst="rect">
            <a:avLst/>
          </a:prstGeom>
        </p:spPr>
      </p:pic>
    </p:spTree>
    <p:extLst>
      <p:ext uri="{BB962C8B-B14F-4D97-AF65-F5344CB8AC3E}">
        <p14:creationId xmlns:p14="http://schemas.microsoft.com/office/powerpoint/2010/main" val="38133946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ezcladora sin cubierta protectora"/>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01153" y="1414463"/>
            <a:ext cx="6327432" cy="4749800"/>
          </a:xfrm>
        </p:spPr>
      </p:pic>
      <p:sp>
        <p:nvSpPr>
          <p:cNvPr id="2" name="Title 1"/>
          <p:cNvSpPr>
            <a:spLocks noGrp="1"/>
          </p:cNvSpPr>
          <p:nvPr>
            <p:ph type="title"/>
          </p:nvPr>
        </p:nvSpPr>
        <p:spPr/>
        <p:txBody>
          <a:bodyPr>
            <a:normAutofit/>
          </a:bodyPr>
          <a:lstStyle/>
          <a:p>
            <a:r>
              <a:rPr lang="x-none" sz="4236" dirty="0" smtClean="0"/>
              <a:t>¿</a:t>
            </a:r>
            <a:r>
              <a:rPr lang="en-US" sz="4236" dirty="0" smtClean="0"/>
              <a:t>Protegido???</a:t>
            </a:r>
            <a:endParaRPr lang="en-US" sz="4236"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66</a:t>
            </a:fld>
            <a:endParaRPr lang="en-US" dirty="0"/>
          </a:p>
        </p:txBody>
      </p:sp>
    </p:spTree>
    <p:extLst>
      <p:ext uri="{BB962C8B-B14F-4D97-AF65-F5344CB8AC3E}">
        <p14:creationId xmlns:p14="http://schemas.microsoft.com/office/powerpoint/2010/main" val="38121670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Image Placeholder 4" descr="Una cadena y un piñón sin protección conectados a una correa/banda transportadora y con los extremos del eje que sobresalen"/>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9849" y="1117454"/>
            <a:ext cx="3749040" cy="2816352"/>
          </a:xfrm>
        </p:spPr>
      </p:pic>
      <p:sp>
        <p:nvSpPr>
          <p:cNvPr id="2" name="Title 1"/>
          <p:cNvSpPr>
            <a:spLocks noGrp="1"/>
          </p:cNvSpPr>
          <p:nvPr>
            <p:ph type="title"/>
          </p:nvPr>
        </p:nvSpPr>
        <p:spPr>
          <a:xfrm>
            <a:off x="457200" y="-25546"/>
            <a:ext cx="6858000" cy="1143000"/>
          </a:xfrm>
        </p:spPr>
        <p:txBody>
          <a:bodyPr>
            <a:normAutofit/>
          </a:bodyPr>
          <a:lstStyle/>
          <a:p>
            <a:r>
              <a:rPr lang="en-US" sz="4236" dirty="0" smtClean="0"/>
              <a:t>Otras partes o piezas móviles </a:t>
            </a:r>
            <a:endParaRPr lang="en-US" sz="4236" dirty="0"/>
          </a:p>
        </p:txBody>
      </p:sp>
      <p:pic>
        <p:nvPicPr>
          <p:cNvPr id="6" name="Picture 5" descr="Una rueda giratoria/volante sin cubiertas protectora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7859" y="1905000"/>
            <a:ext cx="4164551" cy="3123414"/>
          </a:xfrm>
          <a:prstGeom prst="rect">
            <a:avLst/>
          </a:prstGeom>
        </p:spPr>
      </p:pic>
      <p:pic>
        <p:nvPicPr>
          <p:cNvPr id="7" name="Content Placeholder 3" descr="Un eje giratorio expuesto y un acoplamiento que necesitan ser cubiertos/protegido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13077" y="4039082"/>
            <a:ext cx="3322583" cy="2491938"/>
          </a:xfrm>
          <a:prstGeom prst="rect">
            <a:avLst/>
          </a:prstGeom>
        </p:spPr>
      </p:pic>
      <p:sp>
        <p:nvSpPr>
          <p:cNvPr id="4" name="Slide Number Placeholder 3"/>
          <p:cNvSpPr>
            <a:spLocks noGrp="1"/>
          </p:cNvSpPr>
          <p:nvPr>
            <p:ph type="sldNum" sz="quarter" idx="12"/>
          </p:nvPr>
        </p:nvSpPr>
        <p:spPr/>
        <p:txBody>
          <a:bodyPr/>
          <a:lstStyle/>
          <a:p>
            <a:fld id="{6E2D2B3B-882E-40F3-A32F-6DD516915044}" type="slidenum">
              <a:rPr lang="en-US" smtClean="0"/>
              <a:pPr/>
              <a:t>67</a:t>
            </a:fld>
            <a:endParaRPr lang="en-US" dirty="0"/>
          </a:p>
        </p:txBody>
      </p:sp>
    </p:spTree>
    <p:extLst>
      <p:ext uri="{BB962C8B-B14F-4D97-AF65-F5344CB8AC3E}">
        <p14:creationId xmlns:p14="http://schemas.microsoft.com/office/powerpoint/2010/main" val="37965513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7" descr="Aquí se muestra una cubierta protectora que no fue colocada/instalada"/>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1181047" y="1414463"/>
            <a:ext cx="6967642" cy="474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6" name="Rectangle 2"/>
          <p:cNvSpPr>
            <a:spLocks noGrp="1" noChangeArrowheads="1"/>
          </p:cNvSpPr>
          <p:nvPr>
            <p:ph type="title"/>
          </p:nvPr>
        </p:nvSpPr>
        <p:spPr/>
        <p:txBody>
          <a:bodyPr/>
          <a:lstStyle/>
          <a:p>
            <a:pPr algn="ctr"/>
            <a:r>
              <a:rPr lang="en-US" altLang="en-US" dirty="0">
                <a:latin typeface="Arial" panose="020B0604020202020204" pitchFamily="34" charset="0"/>
                <a:cs typeface="Arial" panose="020B0604020202020204" pitchFamily="34" charset="0"/>
              </a:rPr>
              <a:t>¿</a:t>
            </a:r>
            <a:r>
              <a:rPr lang="x-none" altLang="en-US" dirty="0" smtClean="0">
                <a:latin typeface="Arial" panose="020B0604020202020204" pitchFamily="34" charset="0"/>
                <a:cs typeface="Arial" panose="020B0604020202020204" pitchFamily="34" charset="0"/>
              </a:rPr>
              <a:t>Protegido</a:t>
            </a:r>
            <a:r>
              <a:rPr lang="en-US" altLang="en-US" dirty="0" smtClean="0">
                <a:latin typeface="Arial" panose="020B0604020202020204" pitchFamily="34" charset="0"/>
                <a:cs typeface="Arial" panose="020B0604020202020204" pitchFamily="34" charset="0"/>
              </a:rPr>
              <a:t>???? </a:t>
            </a:r>
            <a:endParaRPr lang="en-US" alt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68</a:t>
            </a:fld>
            <a:endParaRPr lang="en-US" dirty="0"/>
          </a:p>
        </p:txBody>
      </p:sp>
    </p:spTree>
    <p:extLst>
      <p:ext uri="{BB962C8B-B14F-4D97-AF65-F5344CB8AC3E}">
        <p14:creationId xmlns:p14="http://schemas.microsoft.com/office/powerpoint/2010/main" val="179396346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7" descr="Aquí se muestra una cubierta protectora que no fue colocada/instalada"/>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3047280" y="1414463"/>
            <a:ext cx="3235178" cy="474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4" name="Rectangle 2"/>
          <p:cNvSpPr>
            <a:spLocks noGrp="1" noChangeArrowheads="1"/>
          </p:cNvSpPr>
          <p:nvPr>
            <p:ph type="title"/>
          </p:nvPr>
        </p:nvSpPr>
        <p:spPr/>
        <p:txBody>
          <a:bodyPr/>
          <a:lstStyle/>
          <a:p>
            <a:pPr algn="ctr"/>
            <a:r>
              <a:rPr lang="x-none" altLang="en-US" dirty="0" smtClean="0">
                <a:latin typeface="Arial" panose="020B0604020202020204" pitchFamily="34" charset="0"/>
                <a:cs typeface="Arial" panose="020B0604020202020204" pitchFamily="34" charset="0"/>
              </a:rPr>
              <a:t>¿Protegido</a:t>
            </a:r>
            <a:r>
              <a:rPr lang="en-US" altLang="en-US" dirty="0" smtClean="0">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fld id="{6E2D2B3B-882E-40F3-A32F-6DD516915044}" type="slidenum">
              <a:rPr lang="en-US" smtClean="0"/>
              <a:pPr/>
              <a:t>69</a:t>
            </a:fld>
            <a:endParaRPr lang="en-US" dirty="0"/>
          </a:p>
        </p:txBody>
      </p:sp>
    </p:spTree>
    <p:extLst>
      <p:ext uri="{BB962C8B-B14F-4D97-AF65-F5344CB8AC3E}">
        <p14:creationId xmlns:p14="http://schemas.microsoft.com/office/powerpoint/2010/main" val="38048344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normAutofit/>
          </a:bodyPr>
          <a:lstStyle/>
          <a:p>
            <a:r>
              <a:rPr lang="es-ES" altLang="en-US" sz="2400" dirty="0">
                <a:latin typeface="Arial" panose="020B0604020202020204" pitchFamily="34" charset="0"/>
                <a:cs typeface="Arial" panose="020B0604020202020204" pitchFamily="34" charset="0"/>
              </a:rPr>
              <a:t>Nadie metería allí su brazo, mano, dedo, </a:t>
            </a:r>
            <a:r>
              <a:rPr lang="es-ES" altLang="en-US" sz="2400" dirty="0" smtClean="0">
                <a:latin typeface="Arial" panose="020B0604020202020204" pitchFamily="34" charset="0"/>
                <a:cs typeface="Arial" panose="020B0604020202020204" pitchFamily="34" charset="0"/>
              </a:rPr>
              <a:t>cabeza, etc.</a:t>
            </a:r>
            <a:endParaRPr lang="en-US" altLang="en-US" sz="2400" dirty="0" smtClean="0">
              <a:cs typeface="Arial" panose="020B0604020202020204" pitchFamily="34" charset="0"/>
            </a:endParaRPr>
          </a:p>
          <a:p>
            <a:r>
              <a:rPr lang="es-ES" altLang="en-US" sz="2400" dirty="0">
                <a:latin typeface="Arial" panose="020B0604020202020204" pitchFamily="34" charset="0"/>
                <a:cs typeface="Arial" panose="020B0604020202020204" pitchFamily="34" charset="0"/>
              </a:rPr>
              <a:t>Se supone que nadie debe estar allá atrás, ahí adentro, ni alrededor de la máquina mientras está </a:t>
            </a:r>
            <a:r>
              <a:rPr lang="es-ES" altLang="en-US" sz="2400" dirty="0" smtClean="0">
                <a:latin typeface="Arial" panose="020B0604020202020204" pitchFamily="34" charset="0"/>
                <a:cs typeface="Arial" panose="020B0604020202020204" pitchFamily="34" charset="0"/>
              </a:rPr>
              <a:t>funcionando</a:t>
            </a:r>
            <a:r>
              <a:rPr lang="en-US" altLang="en-US" sz="2400" dirty="0" smtClean="0">
                <a:cs typeface="Arial" panose="020B0604020202020204" pitchFamily="34" charset="0"/>
              </a:rPr>
              <a:t>.</a:t>
            </a:r>
          </a:p>
          <a:p>
            <a:r>
              <a:rPr lang="es-ES" altLang="en-US" sz="2400" dirty="0" smtClean="0">
                <a:latin typeface="Arial" panose="020B0604020202020204" pitchFamily="34" charset="0"/>
                <a:cs typeface="Arial" panose="020B0604020202020204" pitchFamily="34" charset="0"/>
              </a:rPr>
              <a:t>La </a:t>
            </a:r>
            <a:r>
              <a:rPr lang="es-ES" altLang="en-US" sz="2400" dirty="0">
                <a:latin typeface="Arial" panose="020B0604020202020204" pitchFamily="34" charset="0"/>
                <a:cs typeface="Arial" panose="020B0604020202020204" pitchFamily="34" charset="0"/>
              </a:rPr>
              <a:t>máquina vino de esa manera; nunca tuvo instalada ninguna cubierta</a:t>
            </a:r>
            <a:r>
              <a:rPr lang="en-US" altLang="en-US" sz="2400" dirty="0">
                <a:latin typeface="Arial" panose="020B0604020202020204" pitchFamily="34" charset="0"/>
                <a:cs typeface="Arial" panose="020B0604020202020204" pitchFamily="34" charset="0"/>
              </a:rPr>
              <a:t>/tapa</a:t>
            </a:r>
            <a:r>
              <a:rPr lang="es-ES" altLang="en-US" sz="2400" dirty="0">
                <a:latin typeface="Arial" panose="020B0604020202020204" pitchFamily="34" charset="0"/>
                <a:cs typeface="Arial" panose="020B0604020202020204" pitchFamily="34" charset="0"/>
              </a:rPr>
              <a:t> protectora</a:t>
            </a:r>
            <a:r>
              <a:rPr lang="es-ES" altLang="en-US" sz="2400" dirty="0" smtClean="0">
                <a:latin typeface="Arial" panose="020B0604020202020204" pitchFamily="34" charset="0"/>
                <a:cs typeface="Arial" panose="020B0604020202020204" pitchFamily="34" charset="0"/>
              </a:rPr>
              <a:t>.</a:t>
            </a:r>
            <a:endParaRPr lang="en-US" altLang="en-US" sz="2400" dirty="0" smtClean="0">
              <a:cs typeface="Arial" panose="020B0604020202020204" pitchFamily="34" charset="0"/>
            </a:endParaRPr>
          </a:p>
          <a:p>
            <a:r>
              <a:rPr lang="es-ES" altLang="en-US" sz="2400" dirty="0">
                <a:latin typeface="Arial" panose="020B0604020202020204" pitchFamily="34" charset="0"/>
                <a:cs typeface="Arial" panose="020B0604020202020204" pitchFamily="34" charset="0"/>
              </a:rPr>
              <a:t>Lo he estado haciendo así durante veinte años sin ningún problema</a:t>
            </a:r>
            <a:r>
              <a:rPr lang="es-ES" altLang="en-US" sz="2400" dirty="0" smtClean="0">
                <a:latin typeface="Arial" panose="020B0604020202020204" pitchFamily="34" charset="0"/>
                <a:cs typeface="Arial" panose="020B0604020202020204" pitchFamily="34" charset="0"/>
              </a:rPr>
              <a:t>.</a:t>
            </a:r>
            <a:endParaRPr lang="en-US" altLang="en-US" sz="2400" dirty="0" smtClean="0">
              <a:cs typeface="Arial" panose="020B0604020202020204" pitchFamily="34" charset="0"/>
            </a:endParaRPr>
          </a:p>
          <a:p>
            <a:r>
              <a:rPr lang="es-ES" altLang="en-US" sz="2400" dirty="0">
                <a:latin typeface="Arial" panose="020B0604020202020204" pitchFamily="34" charset="0"/>
                <a:cs typeface="Arial" panose="020B0604020202020204" pitchFamily="34" charset="0"/>
              </a:rPr>
              <a:t>La cubierta/tapa protectora fue solicitada y está por </a:t>
            </a:r>
            <a:r>
              <a:rPr lang="es-ES" altLang="en-US" sz="2400" dirty="0" smtClean="0">
                <a:latin typeface="Arial" panose="020B0604020202020204" pitchFamily="34" charset="0"/>
                <a:cs typeface="Arial" panose="020B0604020202020204" pitchFamily="34" charset="0"/>
              </a:rPr>
              <a:t>llegar</a:t>
            </a:r>
            <a:endParaRPr lang="en-US" altLang="en-US" sz="2400" dirty="0">
              <a:cs typeface="Arial" panose="020B0604020202020204" pitchFamily="34" charset="0"/>
            </a:endParaRPr>
          </a:p>
          <a:p>
            <a:r>
              <a:rPr lang="es-ES" altLang="en-US" sz="2400" dirty="0">
                <a:latin typeface="Arial" panose="020B0604020202020204" pitchFamily="34" charset="0"/>
                <a:cs typeface="Arial" panose="020B0604020202020204" pitchFamily="34" charset="0"/>
              </a:rPr>
              <a:t>El inspector </a:t>
            </a:r>
            <a:r>
              <a:rPr lang="es-ES" altLang="en-US" sz="2400" dirty="0" smtClean="0">
                <a:latin typeface="Arial" panose="020B0604020202020204" pitchFamily="34" charset="0"/>
                <a:cs typeface="Arial" panose="020B0604020202020204" pitchFamily="34" charset="0"/>
              </a:rPr>
              <a:t>de OSHA no </a:t>
            </a:r>
            <a:r>
              <a:rPr lang="es-ES" altLang="en-US" sz="2400" dirty="0">
                <a:latin typeface="Arial" panose="020B0604020202020204" pitchFamily="34" charset="0"/>
                <a:cs typeface="Arial" panose="020B0604020202020204" pitchFamily="34" charset="0"/>
              </a:rPr>
              <a:t>dijo </a:t>
            </a:r>
            <a:r>
              <a:rPr lang="es-ES" altLang="en-US" sz="2400" dirty="0" smtClean="0">
                <a:latin typeface="Arial" panose="020B0604020202020204" pitchFamily="34" charset="0"/>
                <a:cs typeface="Arial" panose="020B0604020202020204" pitchFamily="34" charset="0"/>
              </a:rPr>
              <a:t>nada al respecto.</a:t>
            </a:r>
            <a:endParaRPr lang="en-US" altLang="en-US" sz="2400" dirty="0">
              <a:cs typeface="Arial" panose="020B0604020202020204" pitchFamily="34" charset="0"/>
            </a:endParaRPr>
          </a:p>
          <a:p>
            <a:r>
              <a:rPr lang="es-ES" altLang="en-US" sz="2400" dirty="0" smtClean="0">
                <a:cs typeface="Arial" panose="020B0604020202020204" pitchFamily="34" charset="0"/>
              </a:rPr>
              <a:t>La colocaremos nuevamente </a:t>
            </a:r>
            <a:r>
              <a:rPr lang="es-ES" altLang="en-US" sz="2400" dirty="0">
                <a:cs typeface="Arial" panose="020B0604020202020204" pitchFamily="34" charset="0"/>
              </a:rPr>
              <a:t>si viene OSHA</a:t>
            </a:r>
            <a:r>
              <a:rPr lang="es-ES" altLang="en-US" sz="2400" dirty="0" smtClean="0">
                <a:cs typeface="Arial" panose="020B0604020202020204" pitchFamily="34" charset="0"/>
              </a:rPr>
              <a:t>.</a:t>
            </a:r>
            <a:endParaRPr lang="en-US" altLang="en-US" sz="2400" dirty="0">
              <a:cs typeface="Arial" panose="020B0604020202020204" pitchFamily="34" charset="0"/>
            </a:endParaRPr>
          </a:p>
          <a:p>
            <a:endParaRPr lang="en-US" altLang="en-US" sz="2400" dirty="0" smtClean="0">
              <a:cs typeface="Arial" panose="020B0604020202020204" pitchFamily="34" charset="0"/>
            </a:endParaRPr>
          </a:p>
        </p:txBody>
      </p:sp>
      <p:sp>
        <p:nvSpPr>
          <p:cNvPr id="8194" name="Rectangle 2"/>
          <p:cNvSpPr>
            <a:spLocks noGrp="1" noChangeArrowheads="1"/>
          </p:cNvSpPr>
          <p:nvPr>
            <p:ph type="title"/>
          </p:nvPr>
        </p:nvSpPr>
        <p:spPr/>
        <p:txBody>
          <a:bodyPr>
            <a:noAutofit/>
          </a:bodyPr>
          <a:lstStyle/>
          <a:p>
            <a:pPr algn="ctr"/>
            <a:r>
              <a:rPr lang="en-US" altLang="en-US" sz="3600" dirty="0" smtClean="0">
                <a:cs typeface="Arial" panose="020B0604020202020204" pitchFamily="34" charset="0"/>
              </a:rPr>
              <a:t>¿Por qué las partes móviles de las máquinas no son protegidas?</a:t>
            </a:r>
          </a:p>
        </p:txBody>
      </p:sp>
      <p:sp>
        <p:nvSpPr>
          <p:cNvPr id="2" name="Slide Number Placeholder 1"/>
          <p:cNvSpPr>
            <a:spLocks noGrp="1"/>
          </p:cNvSpPr>
          <p:nvPr>
            <p:ph type="sldNum" sz="quarter" idx="12"/>
          </p:nvPr>
        </p:nvSpPr>
        <p:spPr/>
        <p:txBody>
          <a:bodyPr/>
          <a:lstStyle/>
          <a:p>
            <a:fld id="{6E2D2B3B-882E-40F3-A32F-6DD516915044}" type="slidenum">
              <a:rPr lang="en-US" smtClean="0"/>
              <a:pPr/>
              <a:t>7</a:t>
            </a:fld>
            <a:endParaRPr lang="en-US" dirty="0"/>
          </a:p>
        </p:txBody>
      </p:sp>
    </p:spTree>
    <p:extLst>
      <p:ext uri="{BB962C8B-B14F-4D97-AF65-F5344CB8AC3E}">
        <p14:creationId xmlns:p14="http://schemas.microsoft.com/office/powerpoint/2010/main" val="300586225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na bombilla con un signo de interrogación de color amarillo dentro de la misma"/>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02278" y="1414463"/>
            <a:ext cx="3925181" cy="4749800"/>
          </a:xfrm>
        </p:spPr>
      </p:pic>
      <p:sp>
        <p:nvSpPr>
          <p:cNvPr id="2" name="Title 1"/>
          <p:cNvSpPr>
            <a:spLocks noGrp="1"/>
          </p:cNvSpPr>
          <p:nvPr>
            <p:ph type="title"/>
          </p:nvPr>
        </p:nvSpPr>
        <p:spPr/>
        <p:txBody>
          <a:bodyPr>
            <a:normAutofit/>
          </a:bodyPr>
          <a:lstStyle/>
          <a:p>
            <a:pPr algn="ctr"/>
            <a:r>
              <a:rPr lang="x-none" sz="4800" dirty="0" smtClean="0">
                <a:cs typeface="Arial" panose="020B0604020202020204" pitchFamily="34" charset="0"/>
              </a:rPr>
              <a:t>¿Preguntas</a:t>
            </a:r>
            <a:r>
              <a:rPr lang="en-US" sz="4800" dirty="0" smtClean="0">
                <a:cs typeface="Arial" panose="020B0604020202020204" pitchFamily="34" charset="0"/>
              </a:rPr>
              <a:t>?</a:t>
            </a:r>
            <a:endParaRPr lang="en-US" sz="48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70</a:t>
            </a:fld>
            <a:endParaRPr lang="en-US" dirty="0"/>
          </a:p>
        </p:txBody>
      </p:sp>
    </p:spTree>
    <p:extLst>
      <p:ext uri="{BB962C8B-B14F-4D97-AF65-F5344CB8AC3E}">
        <p14:creationId xmlns:p14="http://schemas.microsoft.com/office/powerpoint/2010/main" val="2745614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914400"/>
            <a:ext cx="6858000" cy="4144962"/>
          </a:xfrm>
        </p:spPr>
        <p:txBody>
          <a:bodyPr/>
          <a:lstStyle/>
          <a:p>
            <a:pPr algn="ctr"/>
            <a:r>
              <a:rPr lang="en-US" dirty="0" smtClean="0"/>
              <a:t>¿Qué tipo de equipo puede causar amputaciones/lesiones y require que sus partes móviles esten protegidas/cubiertas?</a:t>
            </a:r>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8</a:t>
            </a:fld>
            <a:endParaRPr lang="en-US" dirty="0"/>
          </a:p>
        </p:txBody>
      </p:sp>
    </p:spTree>
    <p:extLst>
      <p:ext uri="{BB962C8B-B14F-4D97-AF65-F5344CB8AC3E}">
        <p14:creationId xmlns:p14="http://schemas.microsoft.com/office/powerpoint/2010/main" val="3674290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143000"/>
            <a:ext cx="8534400" cy="5257800"/>
          </a:xfrm>
        </p:spPr>
        <p:txBody>
          <a:bodyPr>
            <a:noAutofit/>
          </a:bodyPr>
          <a:lstStyle/>
          <a:p>
            <a:pPr marL="342900" indent="-342900">
              <a:buFont typeface="Arial" panose="020B0604020202020204" pitchFamily="34" charset="0"/>
              <a:buChar char="•"/>
            </a:pPr>
            <a:r>
              <a:rPr lang="en-US" altLang="en-US" sz="2700" dirty="0" smtClean="0">
                <a:cs typeface="Arial" panose="020B0604020202020204" pitchFamily="34" charset="0"/>
              </a:rPr>
              <a:t>Prensas Eléctricas</a:t>
            </a:r>
          </a:p>
          <a:p>
            <a:pPr marL="342900" indent="-342900">
              <a:buFont typeface="Arial" panose="020B0604020202020204" pitchFamily="34" charset="0"/>
              <a:buChar char="•"/>
            </a:pPr>
            <a:r>
              <a:rPr lang="en-US" altLang="en-US" sz="2700" dirty="0" smtClean="0">
                <a:cs typeface="Arial" panose="020B0604020202020204" pitchFamily="34" charset="0"/>
              </a:rPr>
              <a:t>Sierras</a:t>
            </a:r>
          </a:p>
          <a:p>
            <a:pPr marL="342900" indent="-342900">
              <a:buFont typeface="Arial" panose="020B0604020202020204" pitchFamily="34" charset="0"/>
              <a:buChar char="•"/>
            </a:pPr>
            <a:r>
              <a:rPr lang="en-US" altLang="en-US" sz="2700" dirty="0" smtClean="0">
                <a:cs typeface="Arial" panose="020B0604020202020204" pitchFamily="34" charset="0"/>
              </a:rPr>
              <a:t>Cizallas/Cortadoras</a:t>
            </a:r>
          </a:p>
          <a:p>
            <a:pPr marL="342900" indent="-342900">
              <a:buFont typeface="Arial" panose="020B0604020202020204" pitchFamily="34" charset="0"/>
              <a:buChar char="•"/>
            </a:pPr>
            <a:r>
              <a:rPr lang="en-US" sz="2700" dirty="0">
                <a:cs typeface="Arial" panose="020B0604020202020204" pitchFamily="34" charset="0"/>
              </a:rPr>
              <a:t>M</a:t>
            </a:r>
            <a:r>
              <a:rPr lang="x-none" sz="2700" dirty="0">
                <a:cs typeface="Arial" panose="020B0604020202020204" pitchFamily="34" charset="0"/>
              </a:rPr>
              <a:t>áquinas dobladoras de láminas de metal para elaborar </a:t>
            </a:r>
            <a:r>
              <a:rPr lang="x-none" sz="2700" dirty="0" smtClean="0">
                <a:cs typeface="Arial" panose="020B0604020202020204" pitchFamily="34" charset="0"/>
              </a:rPr>
              <a:t>partes/piezas con precisión</a:t>
            </a:r>
            <a:endParaRPr lang="en-US" altLang="en-US" sz="2700" dirty="0" smtClean="0">
              <a:cs typeface="Arial" panose="020B0604020202020204" pitchFamily="34" charset="0"/>
            </a:endParaRPr>
          </a:p>
          <a:p>
            <a:pPr marL="342900" indent="-342900">
              <a:buFont typeface="Arial" panose="020B0604020202020204" pitchFamily="34" charset="0"/>
              <a:buChar char="•"/>
            </a:pPr>
            <a:r>
              <a:rPr lang="en-US" altLang="en-US" sz="2700" dirty="0" smtClean="0">
                <a:cs typeface="Arial" panose="020B0604020202020204" pitchFamily="34" charset="0"/>
              </a:rPr>
              <a:t>Rebanadoras/Cortadoras</a:t>
            </a:r>
          </a:p>
          <a:p>
            <a:pPr marL="342900" indent="-342900">
              <a:buFont typeface="Arial" panose="020B0604020202020204" pitchFamily="34" charset="0"/>
              <a:buChar char="•"/>
            </a:pPr>
            <a:r>
              <a:rPr lang="en-US" altLang="en-US" sz="2700" dirty="0" smtClean="0">
                <a:cs typeface="Arial" panose="020B0604020202020204" pitchFamily="34" charset="0"/>
              </a:rPr>
              <a:t>Transportadoras para el manejo de materiales</a:t>
            </a:r>
            <a:endParaRPr lang="en-US" altLang="en-US" sz="2700" dirty="0">
              <a:cs typeface="Arial" panose="020B0604020202020204" pitchFamily="34" charset="0"/>
            </a:endParaRPr>
          </a:p>
          <a:p>
            <a:pPr marL="342900" indent="-342900">
              <a:buFont typeface="Arial" panose="020B0604020202020204" pitchFamily="34" charset="0"/>
              <a:buChar char="•"/>
            </a:pPr>
            <a:r>
              <a:rPr lang="en-US" altLang="en-US" sz="2700" dirty="0" smtClean="0">
                <a:cs typeface="Arial" panose="020B0604020202020204" pitchFamily="34" charset="0"/>
              </a:rPr>
              <a:t>Prensas para la producci</a:t>
            </a:r>
            <a:r>
              <a:rPr lang="en-US" altLang="en-US" sz="2700" dirty="0">
                <a:cs typeface="Arial" panose="020B0604020202020204" pitchFamily="34" charset="0"/>
              </a:rPr>
              <a:t>ó</a:t>
            </a:r>
            <a:r>
              <a:rPr lang="en-US" altLang="en-US" sz="2700" dirty="0" smtClean="0">
                <a:cs typeface="Arial" panose="020B0604020202020204" pitchFamily="34" charset="0"/>
              </a:rPr>
              <a:t>n de libros, periódicos, etc.</a:t>
            </a:r>
          </a:p>
          <a:p>
            <a:pPr marL="342900" indent="-342900">
              <a:buFont typeface="Arial" panose="020B0604020202020204" pitchFamily="34" charset="0"/>
              <a:buChar char="•"/>
            </a:pPr>
            <a:r>
              <a:rPr lang="en-US" altLang="en-US" sz="2700" dirty="0" smtClean="0">
                <a:cs typeface="Arial" panose="020B0604020202020204" pitchFamily="34" charset="0"/>
              </a:rPr>
              <a:t>Máquinas dobladoras/confeccionadoras de rollos</a:t>
            </a:r>
          </a:p>
          <a:p>
            <a:pPr marL="342900" indent="-342900">
              <a:buFont typeface="Arial" panose="020B0604020202020204" pitchFamily="34" charset="0"/>
              <a:buChar char="•"/>
            </a:pPr>
            <a:r>
              <a:rPr lang="en-US" altLang="en-US" sz="2700" dirty="0" smtClean="0">
                <a:cs typeface="Arial" panose="020B0604020202020204" pitchFamily="34" charset="0"/>
              </a:rPr>
              <a:t>Prensas Perforadoras/Fresadoras</a:t>
            </a:r>
          </a:p>
        </p:txBody>
      </p:sp>
      <p:sp>
        <p:nvSpPr>
          <p:cNvPr id="8194" name="Rectangle 2"/>
          <p:cNvSpPr>
            <a:spLocks noGrp="1" noChangeArrowheads="1"/>
          </p:cNvSpPr>
          <p:nvPr>
            <p:ph type="title"/>
          </p:nvPr>
        </p:nvSpPr>
        <p:spPr>
          <a:xfrm>
            <a:off x="457200" y="0"/>
            <a:ext cx="6858000" cy="1143000"/>
          </a:xfrm>
        </p:spPr>
        <p:txBody>
          <a:bodyPr>
            <a:noAutofit/>
          </a:bodyPr>
          <a:lstStyle/>
          <a:p>
            <a:r>
              <a:rPr lang="en-US" altLang="en-US" sz="3600" dirty="0" smtClean="0">
                <a:cs typeface="Arial" panose="020B0604020202020204" pitchFamily="34" charset="0"/>
              </a:rPr>
              <a:t>Las Amputaciones Pueden Ocurrir con los Siguientes Equipos:</a:t>
            </a:r>
          </a:p>
        </p:txBody>
      </p:sp>
      <p:sp>
        <p:nvSpPr>
          <p:cNvPr id="2" name="Slide Number Placeholder 1"/>
          <p:cNvSpPr>
            <a:spLocks noGrp="1"/>
          </p:cNvSpPr>
          <p:nvPr>
            <p:ph type="sldNum" sz="quarter" idx="12"/>
          </p:nvPr>
        </p:nvSpPr>
        <p:spPr/>
        <p:txBody>
          <a:bodyPr/>
          <a:lstStyle/>
          <a:p>
            <a:fld id="{6E2D2B3B-882E-40F3-A32F-6DD516915044}" type="slidenum">
              <a:rPr lang="en-US" smtClean="0"/>
              <a:pPr/>
              <a:t>9</a:t>
            </a:fld>
            <a:endParaRPr lang="en-US" dirty="0"/>
          </a:p>
        </p:txBody>
      </p:sp>
    </p:spTree>
    <p:extLst>
      <p:ext uri="{BB962C8B-B14F-4D97-AF65-F5344CB8AC3E}">
        <p14:creationId xmlns:p14="http://schemas.microsoft.com/office/powerpoint/2010/main" val="13383387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EI2 PP Template</Template>
  <TotalTime>0</TotalTime>
  <Pages>149</Pages>
  <Words>8621</Words>
  <Application>Microsoft Office PowerPoint</Application>
  <PresentationFormat>Letter Paper (8.5x11 in)</PresentationFormat>
  <Paragraphs>588</Paragraphs>
  <Slides>70</Slides>
  <Notes>70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70</vt:i4>
      </vt:variant>
    </vt:vector>
  </HeadingPairs>
  <TitlesOfParts>
    <vt:vector size="79" baseType="lpstr">
      <vt:lpstr>Arial</vt:lpstr>
      <vt:lpstr>Calibri</vt:lpstr>
      <vt:lpstr>Courier New</vt:lpstr>
      <vt:lpstr>Lucida Grande</vt:lpstr>
      <vt:lpstr>Roboto Light</vt:lpstr>
      <vt:lpstr>Times New Roman</vt:lpstr>
      <vt:lpstr>Wingdings</vt:lpstr>
      <vt:lpstr>Custom Design</vt:lpstr>
      <vt:lpstr>White Main</vt:lpstr>
      <vt:lpstr> Adiestramiento de concientización sobre  LAS MEDIDAS DE protección PERSONAL al trabajar con   MÁQUINAS</vt:lpstr>
      <vt:lpstr>Trataremos:</vt:lpstr>
      <vt:lpstr>Los Derechos y Responsabilidades del Empleador</vt:lpstr>
      <vt:lpstr>Los Derechos de los Trabajadores</vt:lpstr>
      <vt:lpstr>Los Derechos de los Trabajadores (Continuación)</vt:lpstr>
      <vt:lpstr>¿Por qué las partes móviles de las máquinas no son protegidas/cubiertas? </vt:lpstr>
      <vt:lpstr>¿Por qué las partes móviles de las máquinas no son protegidas?</vt:lpstr>
      <vt:lpstr>¿Qué tipo de equipo puede causar amputaciones/lesiones y require que sus partes móviles esten protegidas/cubiertas?</vt:lpstr>
      <vt:lpstr>Las Amputaciones Pueden Ocurrir con los Siguientes Equipos:</vt:lpstr>
      <vt:lpstr>¿Dónde Ocurren los Riesgos con    Máquinas?</vt:lpstr>
      <vt:lpstr>Requisitos a cumplir por las Cubiertas Protectoras de una Máquina</vt:lpstr>
      <vt:lpstr>Requisitos a cumplir por las Cubiertas Protectoras de una Máquina (Continuado)</vt:lpstr>
      <vt:lpstr>¿Algún Peligro?</vt:lpstr>
      <vt:lpstr>Métodos para protegerse de daños físicos causados por  máquinas</vt:lpstr>
      <vt:lpstr>Las Cubiertas Protectoras vs. Los Dispositivos  para Protegerse contra Daños Físicos</vt:lpstr>
      <vt:lpstr>Cubiertas Protectoras Fijas</vt:lpstr>
      <vt:lpstr>Cubiertas Protectoras Interconectadas</vt:lpstr>
      <vt:lpstr>Cubierta Protectora Ajustable</vt:lpstr>
      <vt:lpstr>Cubiertas Protectoras Autoajustables</vt:lpstr>
      <vt:lpstr>Dispositivos para la Protección contra Daños Físicos </vt:lpstr>
      <vt:lpstr>Dispositivo Detector de la Presencia  del Operador  </vt:lpstr>
      <vt:lpstr>Cortinas De Luz</vt:lpstr>
      <vt:lpstr>Los Tensores/Retractores y los Limitadores de movimiento hacia adelante</vt:lpstr>
      <vt:lpstr>Dos Controles Manuales</vt:lpstr>
      <vt:lpstr>Cables de Seguridad para Desactivar la Máquina en Casos de Emergencia</vt:lpstr>
      <vt:lpstr>Otros Métodos</vt:lpstr>
      <vt:lpstr>Dispositivo de Barrera Móvil</vt:lpstr>
      <vt:lpstr>Protección según la ubicación/distancia      </vt:lpstr>
      <vt:lpstr>Pantallas/barreras protectoras </vt:lpstr>
      <vt:lpstr>La Seguridad en el uso de Robots –  ANSI/RIA R15.06 2012 </vt:lpstr>
      <vt:lpstr>Subparte O – Las Partes Funcionales y la Protección al Trabajar con Máquinas</vt:lpstr>
      <vt:lpstr>1910.212</vt:lpstr>
      <vt:lpstr>1910.212(a)(1)</vt:lpstr>
      <vt:lpstr>1910.212(a)(3)(ii)</vt:lpstr>
      <vt:lpstr>1910.212(a)(5)</vt:lpstr>
      <vt:lpstr>1910.212(b)</vt:lpstr>
      <vt:lpstr>1910.215</vt:lpstr>
      <vt:lpstr>1910.215(a)(4)</vt:lpstr>
      <vt:lpstr>1910.215(b)(9)</vt:lpstr>
      <vt:lpstr>1910.215(d)(1)</vt:lpstr>
      <vt:lpstr>1910.217</vt:lpstr>
      <vt:lpstr>Prensa con Energía Mecánica  </vt:lpstr>
      <vt:lpstr>Prensas de Energía Mecánica</vt:lpstr>
      <vt:lpstr>Prensas de Energía Mecánica </vt:lpstr>
      <vt:lpstr>1910.219</vt:lpstr>
      <vt:lpstr>1910.219(b)(1)</vt:lpstr>
      <vt:lpstr>1910.219(c)</vt:lpstr>
      <vt:lpstr>Ejes giratorios y acoplamientos</vt:lpstr>
      <vt:lpstr>1910.219(d)</vt:lpstr>
      <vt:lpstr>1910.219(f)</vt:lpstr>
      <vt:lpstr>HERRAMIENTAS PORTÁTILES</vt:lpstr>
      <vt:lpstr>Herramientas Eléctricas Portátiles: Precauciones Generales de Seguridad </vt:lpstr>
      <vt:lpstr>Martillo De Madera</vt:lpstr>
      <vt:lpstr>Herramientas Eléctricas (cont.)</vt:lpstr>
      <vt:lpstr> Herramientas Eléctricas (cont.)</vt:lpstr>
      <vt:lpstr>        Bloqueo / Etiquetado                 ¿Qué contempla o cómo se aplica?</vt:lpstr>
      <vt:lpstr>El servicio y mantenimiento incluye:</vt:lpstr>
      <vt:lpstr>Tipos de Energías</vt:lpstr>
      <vt:lpstr>Requisitos para el                        Bloqueo / Etiquetado</vt:lpstr>
      <vt:lpstr>Adiestramiento y Re-adiestramiento</vt:lpstr>
      <vt:lpstr>Otros requisitos</vt:lpstr>
      <vt:lpstr>Equipos / Máquinas Peligrosas  Bloqueo / Etiquetado</vt:lpstr>
      <vt:lpstr>¿Bloqueado?????????</vt:lpstr>
      <vt:lpstr>¿Protegido????</vt:lpstr>
      <vt:lpstr> ¿Protegido????</vt:lpstr>
      <vt:lpstr>¿Protegido???</vt:lpstr>
      <vt:lpstr>Otras partes o piezas móviles </vt:lpstr>
      <vt:lpstr>¿Protegido???? </vt:lpstr>
      <vt:lpstr>¿Protegido?????</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2021-04-16T18:56:51Z</dcterms:created>
  <dcterms:modified xsi:type="dcterms:W3CDTF">2021-04-16T18:56:55Z</dcterms:modified>
</cp:coreProperties>
</file>