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0.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83" r:id="rId2"/>
    <p:sldId id="257" r:id="rId3"/>
    <p:sldId id="258" r:id="rId4"/>
    <p:sldId id="261" r:id="rId5"/>
    <p:sldId id="262" r:id="rId6"/>
    <p:sldId id="263" r:id="rId7"/>
    <p:sldId id="264" r:id="rId8"/>
    <p:sldId id="272" r:id="rId9"/>
    <p:sldId id="265" r:id="rId10"/>
    <p:sldId id="273" r:id="rId11"/>
    <p:sldId id="274" r:id="rId12"/>
    <p:sldId id="275" r:id="rId13"/>
    <p:sldId id="266" r:id="rId14"/>
    <p:sldId id="276" r:id="rId15"/>
    <p:sldId id="277" r:id="rId16"/>
    <p:sldId id="278" r:id="rId17"/>
    <p:sldId id="279" r:id="rId18"/>
    <p:sldId id="280" r:id="rId19"/>
    <p:sldId id="281" r:id="rId20"/>
    <p:sldId id="282" r:id="rId21"/>
    <p:sldId id="284"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5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8" autoAdjust="0"/>
    <p:restoredTop sz="71637"/>
  </p:normalViewPr>
  <p:slideViewPr>
    <p:cSldViewPr snapToGrid="0" snapToObjects="1">
      <p:cViewPr varScale="1">
        <p:scale>
          <a:sx n="51" d="100"/>
          <a:sy n="51" d="100"/>
        </p:scale>
        <p:origin x="1114" y="43"/>
      </p:cViewPr>
      <p:guideLst>
        <p:guide orient="horz" pos="2040"/>
        <p:guide pos="573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2D3F5-0E72-A44A-A31D-1E9CADC288B0}" type="datetimeFigureOut">
              <a:rPr lang="en-US" smtClean="0"/>
              <a:t>4/2/2021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73EA3-7053-1B4C-A230-75845DAF3E9E}" type="slidenum">
              <a:rPr lang="en-US" smtClean="0"/>
              <a:t>‹#›</a:t>
            </a:fld>
            <a:endParaRPr lang="en-US" dirty="0"/>
          </a:p>
        </p:txBody>
      </p:sp>
    </p:spTree>
    <p:extLst>
      <p:ext uri="{BB962C8B-B14F-4D97-AF65-F5344CB8AC3E}">
        <p14:creationId xmlns:p14="http://schemas.microsoft.com/office/powerpoint/2010/main" val="162172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worker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OshDoc/Directive_pdf/CPL_03-00-019.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safetyresourcesblog.com/2014/08/16/osha-quickcards-download-here-all-free-englishspanishother/" TargetMode="External"/><Relationship Id="rId4" Type="http://schemas.openxmlformats.org/officeDocument/2006/relationships/hyperlink" Target="https://www.osha.gov/dte/outreach/construction_generalindustry/gi_outreach_tp.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sha.gov/SLTC/etools/machineguarding/intro.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a:t>
            </a:fld>
            <a:endParaRPr lang="en-US" dirty="0"/>
          </a:p>
        </p:txBody>
      </p:sp>
    </p:spTree>
    <p:extLst>
      <p:ext uri="{BB962C8B-B14F-4D97-AF65-F5344CB8AC3E}">
        <p14:creationId xmlns:p14="http://schemas.microsoft.com/office/powerpoint/2010/main" val="3344320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Operating Controls </a:t>
            </a:r>
            <a:r>
              <a:rPr lang="en-US" dirty="0"/>
              <a:t>allow the user to turn the machine on or off and to control the spindle.</a:t>
            </a:r>
          </a:p>
          <a:p>
            <a:r>
              <a:rPr lang="en-US" dirty="0"/>
              <a:t>The Operating Controls of a machine are used to turn the Power Transmission Device on or off, to control the speed and direction of the spindle, turn the spindle brake on or off, and most importantly the </a:t>
            </a:r>
            <a:r>
              <a:rPr lang="en-US" b="1" dirty="0"/>
              <a:t>Emergency Stop Button</a:t>
            </a:r>
            <a:r>
              <a:rPr lang="en-US" dirty="0"/>
              <a:t> which is used to shut the machine down in case of and emergency of malfunction.</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11</a:t>
            </a:fld>
            <a:endParaRPr lang="en-US" dirty="0"/>
          </a:p>
        </p:txBody>
      </p:sp>
    </p:spTree>
    <p:extLst>
      <p:ext uri="{BB962C8B-B14F-4D97-AF65-F5344CB8AC3E}">
        <p14:creationId xmlns:p14="http://schemas.microsoft.com/office/powerpoint/2010/main" val="33935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Lathe chips may not seem dangerous, but they are sharp and can cause cuts.  Chips can also be hot so do not attempt to catch the chips while cutting. Do not allow chips to run through hands or fingers while the machine is running.  Serious injury can result.  </a:t>
            </a:r>
          </a:p>
          <a:p>
            <a:r>
              <a:rPr lang="en-US" sz="1200" kern="1200" dirty="0">
                <a:solidFill>
                  <a:schemeClr val="tx1"/>
                </a:solidFill>
                <a:effectLst/>
                <a:latin typeface="+mn-lt"/>
                <a:ea typeface="+mn-ea"/>
                <a:cs typeface="+mn-cs"/>
              </a:rPr>
              <a:t>Long stringy chips are also dangerous.  If these occur shut off the power feed and the spindle and remove them with pliers.</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12</a:t>
            </a:fld>
            <a:endParaRPr lang="en-US" dirty="0"/>
          </a:p>
        </p:txBody>
      </p:sp>
    </p:spTree>
    <p:extLst>
      <p:ext uri="{BB962C8B-B14F-4D97-AF65-F5344CB8AC3E}">
        <p14:creationId xmlns:p14="http://schemas.microsoft.com/office/powerpoint/2010/main" val="297914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80000"/>
              </a:lnSpc>
              <a:spcBef>
                <a:spcPts val="0"/>
              </a:spcBef>
              <a:buClr>
                <a:schemeClr val="dk1"/>
              </a:buClr>
              <a:buSzPts val="2800"/>
              <a:buNone/>
            </a:pPr>
            <a:r>
              <a:rPr lang="en-US" dirty="0"/>
              <a:t>In-running nip points are commonly found among rotating or reciprocating parts. They </a:t>
            </a:r>
            <a:br>
              <a:rPr lang="en-US" dirty="0"/>
            </a:br>
            <a:r>
              <a:rPr lang="en-US" dirty="0"/>
              <a:t>occur in two scenarios:</a:t>
            </a:r>
          </a:p>
          <a:p>
            <a:pPr marL="0" lvl="0" indent="0">
              <a:lnSpc>
                <a:spcPct val="80000"/>
              </a:lnSpc>
              <a:buClr>
                <a:schemeClr val="dk1"/>
              </a:buClr>
              <a:buSzPts val="2800"/>
              <a:buNone/>
            </a:pPr>
            <a:endParaRPr lang="en-US" b="1" dirty="0"/>
          </a:p>
          <a:p>
            <a:pPr lvl="0">
              <a:lnSpc>
                <a:spcPct val="80000"/>
              </a:lnSpc>
              <a:buClr>
                <a:schemeClr val="dk1"/>
              </a:buClr>
              <a:buSzPts val="2800"/>
              <a:buAutoNum type="arabicPeriod"/>
            </a:pPr>
            <a:r>
              <a:rPr lang="en-US" dirty="0"/>
              <a:t>When machine parts move </a:t>
            </a:r>
            <a:br>
              <a:rPr lang="en-US" dirty="0"/>
            </a:br>
            <a:r>
              <a:rPr lang="en-US" dirty="0"/>
              <a:t>toward each other</a:t>
            </a:r>
          </a:p>
          <a:p>
            <a:pPr lvl="0">
              <a:lnSpc>
                <a:spcPct val="80000"/>
              </a:lnSpc>
              <a:buClr>
                <a:schemeClr val="dk1"/>
              </a:buClr>
              <a:buSzPts val="2800"/>
              <a:buAutoNum type="arabicPeriod"/>
            </a:pPr>
            <a:r>
              <a:rPr lang="en-US" dirty="0"/>
              <a:t>When machine parts run past a</a:t>
            </a:r>
            <a:br>
              <a:rPr lang="en-US" dirty="0"/>
            </a:br>
            <a:r>
              <a:rPr lang="en-US" dirty="0"/>
              <a:t>stationary object</a:t>
            </a:r>
          </a:p>
          <a:p>
            <a:endParaRPr lang="en-US" dirty="0"/>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13</a:t>
            </a:fld>
            <a:endParaRPr lang="en-US" dirty="0"/>
          </a:p>
        </p:txBody>
      </p:sp>
    </p:spTree>
    <p:extLst>
      <p:ext uri="{BB962C8B-B14F-4D97-AF65-F5344CB8AC3E}">
        <p14:creationId xmlns:p14="http://schemas.microsoft.com/office/powerpoint/2010/main" val="20530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Machine guarding is a means of shielding employees from moving or flying parts and preventing them from accidentally coming into contact with moving pieces of equipment.</a:t>
            </a:r>
          </a:p>
          <a:p>
            <a:endParaRPr lang="en-US" dirty="0"/>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14</a:t>
            </a:fld>
            <a:endParaRPr lang="en-US" dirty="0"/>
          </a:p>
        </p:txBody>
      </p:sp>
    </p:spTree>
    <p:extLst>
      <p:ext uri="{BB962C8B-B14F-4D97-AF65-F5344CB8AC3E}">
        <p14:creationId xmlns:p14="http://schemas.microsoft.com/office/powerpoint/2010/main" val="314114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Personal Protective Equipment may be a bit uncomfortable or bulky, but needs to be worn to protect the user. </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15</a:t>
            </a:fld>
            <a:endParaRPr lang="en-US" dirty="0"/>
          </a:p>
        </p:txBody>
      </p:sp>
    </p:spTree>
    <p:extLst>
      <p:ext uri="{BB962C8B-B14F-4D97-AF65-F5344CB8AC3E}">
        <p14:creationId xmlns:p14="http://schemas.microsoft.com/office/powerpoint/2010/main" val="394144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 user needs to have taken the in person Lathe Introduction session to use the machine.   </a:t>
            </a:r>
          </a:p>
          <a:p>
            <a:r>
              <a:rPr lang="en-US" sz="1200" kern="1200" dirty="0">
                <a:solidFill>
                  <a:schemeClr val="tx1"/>
                </a:solidFill>
                <a:effectLst/>
                <a:latin typeface="+mn-lt"/>
                <a:ea typeface="+mn-ea"/>
                <a:cs typeface="+mn-cs"/>
              </a:rPr>
              <a:t>If the Emergency Stop switch is engaged, pull it out to reset it.</a:t>
            </a:r>
          </a:p>
          <a:p>
            <a:r>
              <a:rPr lang="en-US" sz="1200" kern="1200" dirty="0">
                <a:solidFill>
                  <a:schemeClr val="tx1"/>
                </a:solidFill>
                <a:effectLst/>
                <a:latin typeface="+mn-lt"/>
                <a:ea typeface="+mn-ea"/>
                <a:cs typeface="+mn-cs"/>
              </a:rPr>
              <a:t>If a measurement needs to be made or a tool needs to be changed turn the spindle off.  </a:t>
            </a:r>
          </a:p>
          <a:p>
            <a:r>
              <a:rPr lang="en-US" sz="1200" kern="1200" dirty="0">
                <a:solidFill>
                  <a:schemeClr val="tx1"/>
                </a:solidFill>
                <a:effectLst/>
                <a:latin typeface="+mn-lt"/>
                <a:ea typeface="+mn-ea"/>
                <a:cs typeface="+mn-cs"/>
              </a:rPr>
              <a:t>Do not reach in while the cutting tool is rotating.</a:t>
            </a:r>
          </a:p>
          <a:p>
            <a:r>
              <a:rPr lang="en-US" sz="1200" kern="1200" dirty="0">
                <a:solidFill>
                  <a:schemeClr val="tx1"/>
                </a:solidFill>
                <a:effectLst/>
                <a:latin typeface="+mn-lt"/>
                <a:ea typeface="+mn-ea"/>
                <a:cs typeface="+mn-cs"/>
              </a:rPr>
              <a:t>If the lathe is malfunctioning or something isn’t working right let one of the shop staff know.</a:t>
            </a:r>
            <a:r>
              <a:rPr lang="en-US" dirty="0">
                <a:effectLst/>
              </a:rPr>
              <a:t> </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16</a:t>
            </a:fld>
            <a:endParaRPr lang="en-US" dirty="0"/>
          </a:p>
        </p:txBody>
      </p:sp>
    </p:spTree>
    <p:extLst>
      <p:ext uri="{BB962C8B-B14F-4D97-AF65-F5344CB8AC3E}">
        <p14:creationId xmlns:p14="http://schemas.microsoft.com/office/powerpoint/2010/main" val="65206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Anyone operating the lathe must make sure that their work piece and holding devices are securely mounted to the machine.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a good idea to manually rotate the spindle of the lathe to make sure that the work piece or holding device does not strike anything on the lathe, especially for large work pieces.</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17</a:t>
            </a:fld>
            <a:endParaRPr lang="en-US" dirty="0"/>
          </a:p>
        </p:txBody>
      </p:sp>
    </p:spTree>
    <p:extLst>
      <p:ext uri="{BB962C8B-B14F-4D97-AF65-F5344CB8AC3E}">
        <p14:creationId xmlns:p14="http://schemas.microsoft.com/office/powerpoint/2010/main" val="223927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not leave tools on the ways of apron of the machine the can get struck by the work piece or holding device.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Never reach in towards the Point of Operation while the spindle is turning.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Work pieces that need to extend more than 3 X the diameter need to be supported so that the piece will not have the chance to whip around while the work is being performed.</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18</a:t>
            </a:fld>
            <a:endParaRPr lang="en-US" dirty="0"/>
          </a:p>
        </p:txBody>
      </p:sp>
    </p:spTree>
    <p:extLst>
      <p:ext uri="{BB962C8B-B14F-4D97-AF65-F5344CB8AC3E}">
        <p14:creationId xmlns:p14="http://schemas.microsoft.com/office/powerpoint/2010/main" val="346590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Users always need to make sure that they move cutting tools and attachments out of the way before moving their work pieces so that they remove the risk of accidental cuts or injury.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using the power feed on the machine users must always know which way the machine will travel so that injury or machine crashes do not occur.</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19</a:t>
            </a:fld>
            <a:endParaRPr lang="en-US" dirty="0"/>
          </a:p>
        </p:txBody>
      </p:sp>
    </p:spTree>
    <p:extLst>
      <p:ext uri="{BB962C8B-B14F-4D97-AF65-F5344CB8AC3E}">
        <p14:creationId xmlns:p14="http://schemas.microsoft.com/office/powerpoint/2010/main" val="236940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lathe starts making odd noises or vibrating stop the machine and let one of the shop staff members know.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Sharp edges and burrs can cause cuts always be sure to remove them. </a:t>
            </a:r>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20</a:t>
            </a:fld>
            <a:endParaRPr lang="en-US" dirty="0"/>
          </a:p>
        </p:txBody>
      </p:sp>
    </p:spTree>
    <p:extLst>
      <p:ext uri="{BB962C8B-B14F-4D97-AF65-F5344CB8AC3E}">
        <p14:creationId xmlns:p14="http://schemas.microsoft.com/office/powerpoint/2010/main" val="77830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basic lathe that was designed to cut cylindrical metal stock has been developed further to produce screw threads, tapered work, drilled holes, knurled surfaces, and crankshafts. </a:t>
            </a:r>
            <a:r>
              <a:rPr lang="en-US" dirty="0">
                <a:effectLst/>
              </a:rPr>
              <a:t> </a:t>
            </a:r>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2</a:t>
            </a:fld>
            <a:endParaRPr lang="en-US" dirty="0"/>
          </a:p>
        </p:txBody>
      </p:sp>
    </p:spTree>
    <p:extLst>
      <p:ext uri="{BB962C8B-B14F-4D97-AF65-F5344CB8AC3E}">
        <p14:creationId xmlns:p14="http://schemas.microsoft.com/office/powerpoint/2010/main" val="1199743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Lockout/tagout procedures</a:t>
            </a:r>
            <a:r>
              <a:rPr lang="en-US" dirty="0"/>
              <a:t> are safeguarding methods to prevent injury due to hazardous energy sources. If you see the machines with the signs featured in the image or that are under lock and key, please stay away and do not touch or attempt to start it.</a:t>
            </a:r>
            <a:endParaRPr lang="en-US" sz="1800" dirty="0"/>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21</a:t>
            </a:fld>
            <a:endParaRPr lang="en-US" dirty="0"/>
          </a:p>
        </p:txBody>
      </p:sp>
    </p:spTree>
    <p:extLst>
      <p:ext uri="{BB962C8B-B14F-4D97-AF65-F5344CB8AC3E}">
        <p14:creationId xmlns:p14="http://schemas.microsoft.com/office/powerpoint/2010/main" val="427695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Personal Protective Equipment may be a bit uncomfortable or bulky, but needs to be worn to protect the user from injury. </a:t>
            </a:r>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22</a:t>
            </a:fld>
            <a:endParaRPr lang="en-US" dirty="0"/>
          </a:p>
        </p:txBody>
      </p:sp>
    </p:spTree>
    <p:extLst>
      <p:ext uri="{BB962C8B-B14F-4D97-AF65-F5344CB8AC3E}">
        <p14:creationId xmlns:p14="http://schemas.microsoft.com/office/powerpoint/2010/main" val="14573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mn-cs"/>
              </a:rPr>
              <a:t>OSHA was started to protect workers in the work place.  Before OSHA there was no organization that tracked work place injuries.  There were also no safety standards for employers.</a:t>
            </a:r>
          </a:p>
          <a:p>
            <a:r>
              <a:rPr lang="en-US" sz="1200" kern="1200" dirty="0">
                <a:solidFill>
                  <a:schemeClr val="tx1"/>
                </a:solidFill>
                <a:effectLst/>
                <a:latin typeface="Calibri" panose="020F0502020204030204" pitchFamily="34" charset="0"/>
                <a:ea typeface="+mn-ea"/>
                <a:cs typeface="+mn-cs"/>
              </a:rPr>
              <a:t> </a:t>
            </a:r>
          </a:p>
          <a:p>
            <a:r>
              <a:rPr lang="en-US" sz="1200" kern="1200" dirty="0">
                <a:solidFill>
                  <a:schemeClr val="tx1"/>
                </a:solidFill>
                <a:effectLst/>
                <a:latin typeface="Calibri" panose="020F0502020204030204" pitchFamily="34" charset="0"/>
                <a:ea typeface="+mn-ea"/>
                <a:cs typeface="+mn-cs"/>
              </a:rPr>
              <a:t>OSHA has 2 branches, the Enforcement Branch and the Collaboration Branch.  </a:t>
            </a:r>
          </a:p>
          <a:p>
            <a:r>
              <a:rPr lang="en-US" sz="1200" kern="1200" dirty="0">
                <a:solidFill>
                  <a:schemeClr val="tx1"/>
                </a:solidFill>
                <a:effectLst/>
                <a:latin typeface="Calibri" panose="020F0502020204030204" pitchFamily="34" charset="0"/>
                <a:ea typeface="+mn-ea"/>
                <a:cs typeface="+mn-cs"/>
              </a:rPr>
              <a:t> </a:t>
            </a:r>
          </a:p>
          <a:p>
            <a:r>
              <a:rPr lang="en-US" sz="1200" kern="1200" dirty="0">
                <a:solidFill>
                  <a:schemeClr val="tx1"/>
                </a:solidFill>
                <a:effectLst/>
                <a:latin typeface="Calibri" panose="020F0502020204030204" pitchFamily="34" charset="0"/>
                <a:ea typeface="+mn-ea"/>
                <a:cs typeface="+mn-cs"/>
              </a:rPr>
              <a:t>The Enforcement Branch investigates complaints and serious accidents.  </a:t>
            </a:r>
          </a:p>
          <a:p>
            <a:r>
              <a:rPr lang="en-US" sz="1200" kern="1200" dirty="0">
                <a:solidFill>
                  <a:schemeClr val="tx1"/>
                </a:solidFill>
                <a:effectLst/>
                <a:latin typeface="Calibri" panose="020F0502020204030204" pitchFamily="34" charset="0"/>
                <a:ea typeface="+mn-ea"/>
                <a:cs typeface="+mn-cs"/>
              </a:rPr>
              <a:t>The Collaboration Branch works on education, such as the Susan Harwood Grant.</a:t>
            </a:r>
          </a:p>
          <a:p>
            <a:r>
              <a:rPr lang="en-US" sz="1200" kern="1200" dirty="0">
                <a:solidFill>
                  <a:schemeClr val="tx1"/>
                </a:solidFill>
                <a:effectLst/>
                <a:latin typeface="Calibri" panose="020F0502020204030204" pitchFamily="34" charset="0"/>
                <a:ea typeface="+mn-ea"/>
                <a:cs typeface="+mn-cs"/>
              </a:rPr>
              <a:t> </a:t>
            </a:r>
          </a:p>
          <a:p>
            <a:r>
              <a:rPr lang="en-US" sz="1200" kern="1200" dirty="0">
                <a:solidFill>
                  <a:schemeClr val="tx1"/>
                </a:solidFill>
                <a:effectLst/>
                <a:latin typeface="Calibri" panose="020F0502020204030204" pitchFamily="34"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4</a:t>
            </a:fld>
            <a:endParaRPr lang="en-US" dirty="0"/>
          </a:p>
        </p:txBody>
      </p:sp>
    </p:spTree>
    <p:extLst>
      <p:ext uri="{BB962C8B-B14F-4D97-AF65-F5344CB8AC3E}">
        <p14:creationId xmlns:p14="http://schemas.microsoft.com/office/powerpoint/2010/main" val="232042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rights to the trainees and point them to the posters available around the workplace where they can refer to for more information.</a:t>
            </a:r>
          </a:p>
          <a:p>
            <a:r>
              <a:rPr lang="en-US" sz="1200" kern="1200" dirty="0">
                <a:solidFill>
                  <a:schemeClr val="tx1"/>
                </a:solidFill>
                <a:effectLst/>
                <a:latin typeface="+mn-lt"/>
                <a:ea typeface="+mn-ea"/>
                <a:cs typeface="+mn-cs"/>
              </a:rPr>
              <a:t>Extra resources can be found at </a:t>
            </a:r>
            <a:r>
              <a:rPr lang="en-US" sz="1200" u="sng" kern="1200" dirty="0">
                <a:solidFill>
                  <a:schemeClr val="tx1"/>
                </a:solidFill>
                <a:effectLst/>
                <a:latin typeface="+mn-lt"/>
                <a:ea typeface="+mn-ea"/>
                <a:cs typeface="+mn-cs"/>
                <a:hlinkClick r:id="rId3"/>
              </a:rPr>
              <a:t>https://www.osha.gov/workers/index.html</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5</a:t>
            </a:fld>
            <a:endParaRPr lang="en-US" dirty="0"/>
          </a:p>
        </p:txBody>
      </p:sp>
    </p:spTree>
    <p:extLst>
      <p:ext uri="{BB962C8B-B14F-4D97-AF65-F5344CB8AC3E}">
        <p14:creationId xmlns:p14="http://schemas.microsoft.com/office/powerpoint/2010/main" val="345231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accidents result from persons working on, or around, moving machinery. These accidents could have been prevented by the installation and proper maintenance of guarding. The goal of this training is to make the guarding of all equipment as easily understood as possible and re-</a:t>
            </a:r>
            <a:r>
              <a:rPr lang="en-US" sz="1200" kern="1200" dirty="0" err="1">
                <a:solidFill>
                  <a:schemeClr val="tx1"/>
                </a:solidFill>
                <a:effectLst/>
                <a:latin typeface="+mn-lt"/>
                <a:ea typeface="+mn-ea"/>
                <a:cs typeface="+mn-cs"/>
              </a:rPr>
              <a:t>inforce</a:t>
            </a:r>
            <a:r>
              <a:rPr lang="en-US" sz="1200" kern="1200" dirty="0">
                <a:solidFill>
                  <a:schemeClr val="tx1"/>
                </a:solidFill>
                <a:effectLst/>
                <a:latin typeface="+mn-lt"/>
                <a:ea typeface="+mn-ea"/>
                <a:cs typeface="+mn-cs"/>
              </a:rPr>
              <a:t> the safe working procedures that must always be in place around dangerous equipment.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list of accidents is as long as it is horrifying.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Safeguards are essential for protecting workers from needless and preventable injuries. Where the operation of a machine can injure the operator or other workers, the hazard must be controlled or eliminated.</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National Emphasis Program on Amputations</a:t>
            </a:r>
            <a:r>
              <a:rPr lang="en-US" sz="1200" kern="1200" dirty="0">
                <a:solidFill>
                  <a:schemeClr val="tx1"/>
                </a:solidFill>
                <a:effectLst/>
                <a:latin typeface="+mn-lt"/>
                <a:ea typeface="+mn-ea"/>
                <a:cs typeface="+mn-cs"/>
              </a:rPr>
              <a:t>*. CPL 03-00-019, (August 13, 2015). Describes policies and procedures for implementing a National Emphasis Program (NEP) to identify and to reduce workplace machinery and equipment hazards which are causing or likely to cause amputations.</a:t>
            </a:r>
          </a:p>
          <a:p>
            <a:r>
              <a:rPr lang="en-US" sz="1200" kern="1200" dirty="0">
                <a:solidFill>
                  <a:schemeClr val="tx1"/>
                </a:solidFill>
                <a:effectLst/>
                <a:latin typeface="+mn-lt"/>
                <a:ea typeface="+mn-ea"/>
                <a:cs typeface="+mn-cs"/>
              </a:rPr>
              <a:t>Resource:  </a:t>
            </a:r>
            <a:r>
              <a:rPr lang="en-US" sz="1200" u="sng" kern="1200" dirty="0">
                <a:solidFill>
                  <a:schemeClr val="tx1"/>
                </a:solidFill>
                <a:effectLst/>
                <a:latin typeface="+mn-lt"/>
                <a:ea typeface="+mn-ea"/>
                <a:cs typeface="+mn-cs"/>
                <a:hlinkClick r:id="rId4"/>
              </a:rPr>
              <a:t>https://www.osha.gov/dte/outreach/construction_generalindustry/gi_outreach_tp.html</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https://safetyresourcesblog.com/2014/08/16/osha-quickcards-download-here-all-free-englishspanishother/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6</a:t>
            </a:fld>
            <a:endParaRPr lang="en-US" dirty="0"/>
          </a:p>
        </p:txBody>
      </p:sp>
    </p:spTree>
    <p:extLst>
      <p:ext uri="{BB962C8B-B14F-4D97-AF65-F5344CB8AC3E}">
        <p14:creationId xmlns:p14="http://schemas.microsoft.com/office/powerpoint/2010/main" val="176621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7</a:t>
            </a:fld>
            <a:endParaRPr lang="en-US" dirty="0"/>
          </a:p>
        </p:txBody>
      </p:sp>
    </p:spTree>
    <p:extLst>
      <p:ext uri="{BB962C8B-B14F-4D97-AF65-F5344CB8AC3E}">
        <p14:creationId xmlns:p14="http://schemas.microsoft.com/office/powerpoint/2010/main" val="169112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machines consist of three fundamental areas: the </a:t>
            </a:r>
            <a:r>
              <a:rPr lang="en-US" sz="1200" u="sng" kern="1200" dirty="0">
                <a:solidFill>
                  <a:schemeClr val="tx1"/>
                </a:solidFill>
                <a:effectLst/>
                <a:latin typeface="+mn-lt"/>
                <a:ea typeface="+mn-ea"/>
                <a:cs typeface="+mn-cs"/>
                <a:hlinkClick r:id="rId3"/>
              </a:rPr>
              <a:t>point of operation</a:t>
            </a:r>
            <a:r>
              <a:rPr lang="en-US" sz="1200" kern="1200" dirty="0">
                <a:solidFill>
                  <a:schemeClr val="tx1"/>
                </a:solidFill>
                <a:effectLst/>
                <a:latin typeface="+mn-lt"/>
                <a:ea typeface="+mn-ea"/>
                <a:cs typeface="+mn-cs"/>
              </a:rPr>
              <a:t>, the </a:t>
            </a:r>
            <a:r>
              <a:rPr lang="en-US" sz="1200" u="sng" kern="1200" dirty="0">
                <a:solidFill>
                  <a:schemeClr val="tx1"/>
                </a:solidFill>
                <a:effectLst/>
                <a:latin typeface="+mn-lt"/>
                <a:ea typeface="+mn-ea"/>
                <a:cs typeface="+mn-cs"/>
                <a:hlinkClick r:id="rId3"/>
              </a:rPr>
              <a:t>power transmission device</a:t>
            </a:r>
            <a:r>
              <a:rPr lang="en-US" sz="1200" kern="1200" dirty="0">
                <a:solidFill>
                  <a:schemeClr val="tx1"/>
                </a:solidFill>
                <a:effectLst/>
                <a:latin typeface="+mn-lt"/>
                <a:ea typeface="+mn-ea"/>
                <a:cs typeface="+mn-cs"/>
              </a:rPr>
              <a:t>, and the </a:t>
            </a:r>
            <a:r>
              <a:rPr lang="en-US" sz="1200" u="sng" kern="1200" dirty="0">
                <a:solidFill>
                  <a:schemeClr val="tx1"/>
                </a:solidFill>
                <a:effectLst/>
                <a:latin typeface="+mn-lt"/>
                <a:ea typeface="+mn-ea"/>
                <a:cs typeface="+mn-cs"/>
                <a:hlinkClick r:id="rId3"/>
              </a:rPr>
              <a:t>operating controls</a:t>
            </a:r>
            <a:r>
              <a:rPr lang="en-US" sz="1200" kern="1200" dirty="0">
                <a:solidFill>
                  <a:schemeClr val="tx1"/>
                </a:solidFill>
                <a:effectLst/>
                <a:latin typeface="+mn-lt"/>
                <a:ea typeface="+mn-ea"/>
                <a:cs typeface="+mn-cs"/>
              </a:rPr>
              <a:t>. Despite all machines having the same basic components, their safeguarding needs widely differ due to varying physical characteristics and operator involvement” (OSHA 2007).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OSHA Machine Guarding </a:t>
            </a:r>
            <a:r>
              <a:rPr lang="en-US" sz="1200" kern="1200" dirty="0" err="1">
                <a:solidFill>
                  <a:schemeClr val="tx1"/>
                </a:solidFill>
                <a:effectLst/>
                <a:latin typeface="+mn-lt"/>
                <a:ea typeface="+mn-ea"/>
                <a:cs typeface="+mn-cs"/>
              </a:rPr>
              <a:t>eTool</a:t>
            </a:r>
            <a:r>
              <a:rPr lang="en-US" sz="1200" kern="1200" dirty="0">
                <a:solidFill>
                  <a:schemeClr val="tx1"/>
                </a:solidFill>
                <a:effectLst/>
                <a:latin typeface="+mn-lt"/>
                <a:ea typeface="+mn-ea"/>
                <a:cs typeface="+mn-cs"/>
              </a:rPr>
              <a:t> - </a:t>
            </a:r>
          </a:p>
          <a:p>
            <a:r>
              <a:rPr lang="en-US" sz="1200" kern="1200" dirty="0">
                <a:solidFill>
                  <a:schemeClr val="tx1"/>
                </a:solidFill>
                <a:effectLst/>
                <a:latin typeface="+mn-lt"/>
                <a:ea typeface="+mn-ea"/>
                <a:cs typeface="+mn-cs"/>
                <a:hlinkClick r:id="rId3"/>
              </a:rPr>
              <a:t>https://www.osha.gov/SLTC/etools/machineguarding/intro.html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8</a:t>
            </a:fld>
            <a:endParaRPr lang="en-US" dirty="0"/>
          </a:p>
        </p:txBody>
      </p:sp>
    </p:spTree>
    <p:extLst>
      <p:ext uri="{BB962C8B-B14F-4D97-AF65-F5344CB8AC3E}">
        <p14:creationId xmlns:p14="http://schemas.microsoft.com/office/powerpoint/2010/main" val="113977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primary hazards of lathes are contact with rotating parts and contact at the point of operation. An operator can be pulled into the lathe from working too close, or wearing gloves, loose clothing, loose hair, or jewelry. Trapping spaces are also created between the cutting tool, its mounting, and the workpiece or chuck. Projected parts or material such as chuck keys, unsecured workpieces, flying chips and coolant also strike or present hazards to the operator.</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9</a:t>
            </a:fld>
            <a:endParaRPr lang="en-US" dirty="0"/>
          </a:p>
        </p:txBody>
      </p:sp>
    </p:spTree>
    <p:extLst>
      <p:ext uri="{BB962C8B-B14F-4D97-AF65-F5344CB8AC3E}">
        <p14:creationId xmlns:p14="http://schemas.microsoft.com/office/powerpoint/2010/main" val="353974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power transmission </a:t>
            </a:r>
            <a:r>
              <a:rPr lang="en-US" dirty="0"/>
              <a:t>device of the lathe is located inside the machine.</a:t>
            </a:r>
          </a:p>
          <a:p>
            <a:endParaRPr lang="en-US" dirty="0"/>
          </a:p>
        </p:txBody>
      </p:sp>
      <p:sp>
        <p:nvSpPr>
          <p:cNvPr id="4" name="Slide Number Placeholder 3"/>
          <p:cNvSpPr>
            <a:spLocks noGrp="1"/>
          </p:cNvSpPr>
          <p:nvPr>
            <p:ph type="sldNum" sz="quarter" idx="5"/>
          </p:nvPr>
        </p:nvSpPr>
        <p:spPr/>
        <p:txBody>
          <a:bodyPr/>
          <a:lstStyle/>
          <a:p>
            <a:fld id="{27873EA3-7053-1B4C-A230-75845DAF3E9E}" type="slidenum">
              <a:rPr lang="en-US" smtClean="0"/>
              <a:t>10</a:t>
            </a:fld>
            <a:endParaRPr lang="en-US" dirty="0"/>
          </a:p>
        </p:txBody>
      </p:sp>
    </p:spTree>
    <p:extLst>
      <p:ext uri="{BB962C8B-B14F-4D97-AF65-F5344CB8AC3E}">
        <p14:creationId xmlns:p14="http://schemas.microsoft.com/office/powerpoint/2010/main" val="129478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63B7-91A0-214E-9FC3-652E8C2BBC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1BDCD-9EB6-C544-B309-C48957F5D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512C69-1DB6-F046-869A-14B988CC3E2B}"/>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5" name="Footer Placeholder 4">
            <a:extLst>
              <a:ext uri="{FF2B5EF4-FFF2-40B4-BE49-F238E27FC236}">
                <a16:creationId xmlns:a16="http://schemas.microsoft.com/office/drawing/2014/main" id="{81583F2D-6A85-5A4A-AF2C-B6B3DCEC68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414BA0-555A-B343-8559-CC5CA7D1898B}"/>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401246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23E2-8814-C64D-BC71-52729F234B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4FDEEA-3091-0846-9BF2-18B340A121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C5B8F-9E27-F440-9C4B-B31B722A053B}"/>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5" name="Footer Placeholder 4">
            <a:extLst>
              <a:ext uri="{FF2B5EF4-FFF2-40B4-BE49-F238E27FC236}">
                <a16:creationId xmlns:a16="http://schemas.microsoft.com/office/drawing/2014/main" id="{9B50AD35-DF40-D548-BA16-780B36AA46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6D9270-ACC0-874E-9F8B-A02E0E7ED68F}"/>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402979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8C730-4BFB-2C48-9893-3081E0210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1DCA72-4BC9-A44F-B1B2-259A13AEE8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83522-1286-D945-8AAD-4F4B449AD657}"/>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5" name="Footer Placeholder 4">
            <a:extLst>
              <a:ext uri="{FF2B5EF4-FFF2-40B4-BE49-F238E27FC236}">
                <a16:creationId xmlns:a16="http://schemas.microsoft.com/office/drawing/2014/main" id="{A1F08FB0-0E26-3440-95BA-AE718D2F28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72B066-6190-F64D-A352-5403B7FA2DCB}"/>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139089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6F28-9AFD-B648-99F2-EC763A034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85E1D-6B64-154A-A7B3-990494BB36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0199C-6549-3E4F-BF9D-A15EA667C252}"/>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5" name="Footer Placeholder 4">
            <a:extLst>
              <a:ext uri="{FF2B5EF4-FFF2-40B4-BE49-F238E27FC236}">
                <a16:creationId xmlns:a16="http://schemas.microsoft.com/office/drawing/2014/main" id="{FF942458-D0D6-7E48-87C1-CEE0245D08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1994E6-C97A-3B4B-A398-1D88312322CD}"/>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33107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8C683-56E6-5947-BAB9-E4F149788D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79433-49AE-ED40-B372-D6069A3BD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CC4511-35E8-5F4B-BBB2-5748862F443E}"/>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5" name="Footer Placeholder 4">
            <a:extLst>
              <a:ext uri="{FF2B5EF4-FFF2-40B4-BE49-F238E27FC236}">
                <a16:creationId xmlns:a16="http://schemas.microsoft.com/office/drawing/2014/main" id="{56185C4C-5C75-1048-AB00-58012E1F00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031F91-AF9E-2449-9E86-25334E300AC9}"/>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227080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4A81-0865-E744-A450-E51F644AB7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0A454-184F-3F4D-A08B-DEEDF98ACB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AD2DC-FFDB-5743-BF1D-E4DC22CC80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C6C169-289C-4B49-9036-845587B5E00F}"/>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6" name="Footer Placeholder 5">
            <a:extLst>
              <a:ext uri="{FF2B5EF4-FFF2-40B4-BE49-F238E27FC236}">
                <a16:creationId xmlns:a16="http://schemas.microsoft.com/office/drawing/2014/main" id="{F0BF3447-DCE5-244E-96FD-283FF26D9F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976D5C-6604-BE4D-8E45-2B30E29BA38F}"/>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422011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6E45-1E14-6148-8276-32A4C45717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84936-40FA-4741-8A12-E7C142A678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C106D6-60E0-1E4F-B549-B47284C4DB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7FBE67-AAFC-D643-93BD-934138986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C19585-07F6-884C-92D7-426B780E20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B86735-A984-8140-917D-51E961E8A0AF}"/>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8" name="Footer Placeholder 7">
            <a:extLst>
              <a:ext uri="{FF2B5EF4-FFF2-40B4-BE49-F238E27FC236}">
                <a16:creationId xmlns:a16="http://schemas.microsoft.com/office/drawing/2014/main" id="{BAA13281-6738-8245-A99B-88EF594AB0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92AFFDA-2024-CC4B-9A7D-A7BBDC940B47}"/>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120069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7226-E27A-9E47-9D08-55C7C7FCC2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AC2D83-D28C-A445-A60F-F4E5BFDB8BAA}"/>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4" name="Footer Placeholder 3">
            <a:extLst>
              <a:ext uri="{FF2B5EF4-FFF2-40B4-BE49-F238E27FC236}">
                <a16:creationId xmlns:a16="http://schemas.microsoft.com/office/drawing/2014/main" id="{ED4435E6-62CF-D447-A934-98D9A82BB4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F5299C-4886-E344-8A3D-99E74438A6DF}"/>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4813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6F6EE9-257A-D448-92D6-166445A0DDEF}"/>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3" name="Footer Placeholder 2">
            <a:extLst>
              <a:ext uri="{FF2B5EF4-FFF2-40B4-BE49-F238E27FC236}">
                <a16:creationId xmlns:a16="http://schemas.microsoft.com/office/drawing/2014/main" id="{9A9A5A1C-569B-7347-A064-DCEB587349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B235D0-534C-2F44-A562-BEC326023D96}"/>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374109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4993-F204-4F40-8FD4-3A7B32F8D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C30E0A-7A5E-8B40-9DCA-0597D722D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7DAD00-14F3-DB41-BC92-D8DA71D99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E01503-7F4A-AD42-8193-52F514A46E2A}"/>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6" name="Footer Placeholder 5">
            <a:extLst>
              <a:ext uri="{FF2B5EF4-FFF2-40B4-BE49-F238E27FC236}">
                <a16:creationId xmlns:a16="http://schemas.microsoft.com/office/drawing/2014/main" id="{0CC17D07-6EC4-394F-ABA3-5F11177BC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3EDB28-9F1D-3F45-ACFE-06FFB4ECC31A}"/>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21064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BAAA-8A5E-7545-92EE-F85411498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917C7A-0877-E14D-BD60-01D9EBD7F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90933B5-8C3D-C140-8681-D22C497D8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08EC59-BE6A-DE44-899F-95529CA819C7}"/>
              </a:ext>
            </a:extLst>
          </p:cNvPr>
          <p:cNvSpPr>
            <a:spLocks noGrp="1"/>
          </p:cNvSpPr>
          <p:nvPr>
            <p:ph type="dt" sz="half" idx="10"/>
          </p:nvPr>
        </p:nvSpPr>
        <p:spPr/>
        <p:txBody>
          <a:bodyPr/>
          <a:lstStyle/>
          <a:p>
            <a:fld id="{DBE76032-C6B4-1848-B0AF-A9E139D7FE86}" type="datetimeFigureOut">
              <a:rPr lang="en-US" smtClean="0"/>
              <a:t>4/2/2021</a:t>
            </a:fld>
            <a:endParaRPr lang="en-US" dirty="0"/>
          </a:p>
        </p:txBody>
      </p:sp>
      <p:sp>
        <p:nvSpPr>
          <p:cNvPr id="6" name="Footer Placeholder 5">
            <a:extLst>
              <a:ext uri="{FF2B5EF4-FFF2-40B4-BE49-F238E27FC236}">
                <a16:creationId xmlns:a16="http://schemas.microsoft.com/office/drawing/2014/main" id="{BCA0F16A-8BA1-7247-B5E3-F8D56F10A7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2685D6-3B3D-1449-9D6D-DB13DBA84D6D}"/>
              </a:ext>
            </a:extLst>
          </p:cNvPr>
          <p:cNvSpPr>
            <a:spLocks noGrp="1"/>
          </p:cNvSpPr>
          <p:nvPr>
            <p:ph type="sldNum" sz="quarter" idx="12"/>
          </p:nvPr>
        </p:nvSpPr>
        <p:spPr/>
        <p:txBody>
          <a:bodyPr/>
          <a:lstStyle/>
          <a:p>
            <a:fld id="{1E8D4B90-DCEE-0549-B0CF-C9EF60D81BDE}" type="slidenum">
              <a:rPr lang="en-US" smtClean="0"/>
              <a:t>‹#›</a:t>
            </a:fld>
            <a:endParaRPr lang="en-US" dirty="0"/>
          </a:p>
        </p:txBody>
      </p:sp>
    </p:spTree>
    <p:extLst>
      <p:ext uri="{BB962C8B-B14F-4D97-AF65-F5344CB8AC3E}">
        <p14:creationId xmlns:p14="http://schemas.microsoft.com/office/powerpoint/2010/main" val="240397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BFD31-1E24-7B40-924A-B1F27EAE3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777D0E-94EE-C341-9D27-29210F5FE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F081E-4EDB-B94B-B012-0AEC4D90DF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76032-C6B4-1848-B0AF-A9E139D7FE86}" type="datetimeFigureOut">
              <a:rPr lang="en-US" smtClean="0"/>
              <a:t>4/2/2021</a:t>
            </a:fld>
            <a:endParaRPr lang="en-US" dirty="0"/>
          </a:p>
        </p:txBody>
      </p:sp>
      <p:sp>
        <p:nvSpPr>
          <p:cNvPr id="5" name="Footer Placeholder 4">
            <a:extLst>
              <a:ext uri="{FF2B5EF4-FFF2-40B4-BE49-F238E27FC236}">
                <a16:creationId xmlns:a16="http://schemas.microsoft.com/office/drawing/2014/main" id="{C8479D4D-B5F5-EB4A-8EEE-0A9A64C88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00D615-0145-E744-96C9-E86D63959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D4B90-DCEE-0549-B0CF-C9EF60D81BDE}" type="slidenum">
              <a:rPr lang="en-US" smtClean="0"/>
              <a:t>‹#›</a:t>
            </a:fld>
            <a:endParaRPr lang="en-US" dirty="0"/>
          </a:p>
        </p:txBody>
      </p:sp>
    </p:spTree>
    <p:extLst>
      <p:ext uri="{BB962C8B-B14F-4D97-AF65-F5344CB8AC3E}">
        <p14:creationId xmlns:p14="http://schemas.microsoft.com/office/powerpoint/2010/main" val="265464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osha.gov/laws-regs/oshact/toc"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dol.gov/agencies/osec" TargetMode="External"/><Relationship Id="rId5" Type="http://schemas.openxmlformats.org/officeDocument/2006/relationships/hyperlink" Target="https://www.dol.gov/" TargetMode="External"/><Relationship Id="rId4" Type="http://schemas.openxmlformats.org/officeDocument/2006/relationships/hyperlink" Target="https://www.osha.gov/Publications/3439at-a-glance.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EE17-F5E6-114D-9A09-82877487E944}"/>
              </a:ext>
            </a:extLst>
          </p:cNvPr>
          <p:cNvSpPr>
            <a:spLocks noGrp="1"/>
          </p:cNvSpPr>
          <p:nvPr>
            <p:ph type="ctrTitle"/>
          </p:nvPr>
        </p:nvSpPr>
        <p:spPr/>
        <p:txBody>
          <a:bodyPr/>
          <a:lstStyle/>
          <a:p>
            <a:r>
              <a:rPr lang="en-US" sz="7200" spc="300" dirty="0"/>
              <a:t>Introduction to </a:t>
            </a:r>
            <a:br>
              <a:rPr lang="en-US" sz="7200" spc="300" dirty="0"/>
            </a:br>
            <a:r>
              <a:rPr lang="en-US" sz="7200" spc="-150" dirty="0"/>
              <a:t>Lathe Safety</a:t>
            </a:r>
            <a:endParaRPr lang="en-US" dirty="0"/>
          </a:p>
        </p:txBody>
      </p:sp>
      <p:sp>
        <p:nvSpPr>
          <p:cNvPr id="4" name="Subtitle 2">
            <a:extLst>
              <a:ext uri="{FF2B5EF4-FFF2-40B4-BE49-F238E27FC236}">
                <a16:creationId xmlns:a16="http://schemas.microsoft.com/office/drawing/2014/main" id="{CA381258-A541-4E4E-9A1B-1CB0A0B7636A}"/>
              </a:ext>
            </a:extLst>
          </p:cNvPr>
          <p:cNvSpPr txBox="1">
            <a:spLocks/>
          </p:cNvSpPr>
          <p:nvPr/>
        </p:nvSpPr>
        <p:spPr>
          <a:xfrm>
            <a:off x="314632" y="5313893"/>
            <a:ext cx="11562735" cy="11356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This material was produced under Susan Harwood grant number </a:t>
            </a:r>
            <a:r>
              <a:rPr lang="en-US" dirty="0" smtClean="0"/>
              <a:t>SH-31214-SH7 </a:t>
            </a:r>
            <a:r>
              <a:rPr lang="en-US" dirty="0"/>
              <a:t>Occupational Safety and Health Administration, U.S. Department of Labor. The contents in this presentation do not necessarily reflect the views or policies of the U.S. Department of Labor, nor does the mention of trade names, commercial products, or organizations imply endorsement by the U.S. Government.</a:t>
            </a:r>
          </a:p>
        </p:txBody>
      </p:sp>
    </p:spTree>
    <p:extLst>
      <p:ext uri="{BB962C8B-B14F-4D97-AF65-F5344CB8AC3E}">
        <p14:creationId xmlns:p14="http://schemas.microsoft.com/office/powerpoint/2010/main" val="13810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61C3-2CF5-634D-B28D-FC43D89B47C7}"/>
              </a:ext>
            </a:extLst>
          </p:cNvPr>
          <p:cNvSpPr>
            <a:spLocks noGrp="1"/>
          </p:cNvSpPr>
          <p:nvPr>
            <p:ph type="title"/>
          </p:nvPr>
        </p:nvSpPr>
        <p:spPr>
          <a:xfrm>
            <a:off x="838200" y="365125"/>
            <a:ext cx="5006546" cy="1325563"/>
          </a:xfrm>
        </p:spPr>
        <p:txBody>
          <a:bodyPr/>
          <a:lstStyle/>
          <a:p>
            <a:r>
              <a:rPr lang="en-US" b="1" dirty="0"/>
              <a:t>Hazards: </a:t>
            </a:r>
            <a:r>
              <a:rPr lang="en-US" dirty="0"/>
              <a:t>Power transmission device</a:t>
            </a:r>
          </a:p>
        </p:txBody>
      </p:sp>
      <p:sp>
        <p:nvSpPr>
          <p:cNvPr id="3" name="Content Placeholder 2">
            <a:extLst>
              <a:ext uri="{FF2B5EF4-FFF2-40B4-BE49-F238E27FC236}">
                <a16:creationId xmlns:a16="http://schemas.microsoft.com/office/drawing/2014/main" id="{519391D8-550A-534B-9212-769360EBEE19}"/>
              </a:ext>
            </a:extLst>
          </p:cNvPr>
          <p:cNvSpPr>
            <a:spLocks noGrp="1"/>
          </p:cNvSpPr>
          <p:nvPr>
            <p:ph sz="half" idx="1"/>
          </p:nvPr>
        </p:nvSpPr>
        <p:spPr/>
        <p:txBody>
          <a:bodyPr>
            <a:normAutofit/>
          </a:bodyPr>
          <a:lstStyle/>
          <a:p>
            <a:r>
              <a:rPr lang="en-US" dirty="0"/>
              <a:t>The </a:t>
            </a:r>
            <a:r>
              <a:rPr lang="en-US" b="1" dirty="0"/>
              <a:t>power transmission </a:t>
            </a:r>
            <a:r>
              <a:rPr lang="en-US" dirty="0"/>
              <a:t>device of the lathe is located inside the machine.</a:t>
            </a:r>
          </a:p>
        </p:txBody>
      </p:sp>
      <p:sp>
        <p:nvSpPr>
          <p:cNvPr id="5" name="TextBox 4">
            <a:extLst>
              <a:ext uri="{FF2B5EF4-FFF2-40B4-BE49-F238E27FC236}">
                <a16:creationId xmlns:a16="http://schemas.microsoft.com/office/drawing/2014/main" id="{63E21234-5E89-0143-874F-E339299C010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The power transmission of a lathe</a:t>
            </a:r>
          </a:p>
        </p:txBody>
      </p:sp>
      <p:pic>
        <p:nvPicPr>
          <p:cNvPr id="6" name="Content Placeholder 5" descr="An image of the inside of a lathe, showing the power transmission device">
            <a:extLst>
              <a:ext uri="{FF2B5EF4-FFF2-40B4-BE49-F238E27FC236}">
                <a16:creationId xmlns:a16="http://schemas.microsoft.com/office/drawing/2014/main" id="{146D52D0-9717-4B4F-B73C-7A4BEB102D08}"/>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305851" y="838435"/>
            <a:ext cx="3600097" cy="4800129"/>
          </a:xfrm>
        </p:spPr>
      </p:pic>
    </p:spTree>
    <p:extLst>
      <p:ext uri="{BB962C8B-B14F-4D97-AF65-F5344CB8AC3E}">
        <p14:creationId xmlns:p14="http://schemas.microsoft.com/office/powerpoint/2010/main" val="40249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61C3-2CF5-634D-B28D-FC43D89B47C7}"/>
              </a:ext>
            </a:extLst>
          </p:cNvPr>
          <p:cNvSpPr>
            <a:spLocks noGrp="1"/>
          </p:cNvSpPr>
          <p:nvPr>
            <p:ph type="title"/>
          </p:nvPr>
        </p:nvSpPr>
        <p:spPr>
          <a:xfrm>
            <a:off x="838200" y="365125"/>
            <a:ext cx="5006546" cy="1325563"/>
          </a:xfrm>
        </p:spPr>
        <p:txBody>
          <a:bodyPr/>
          <a:lstStyle/>
          <a:p>
            <a:r>
              <a:rPr lang="en-US" b="1" dirty="0"/>
              <a:t>Hazards: </a:t>
            </a:r>
            <a:r>
              <a:rPr lang="en-US" dirty="0"/>
              <a:t>Operating controls</a:t>
            </a:r>
          </a:p>
        </p:txBody>
      </p:sp>
      <p:sp>
        <p:nvSpPr>
          <p:cNvPr id="3" name="Content Placeholder 2">
            <a:extLst>
              <a:ext uri="{FF2B5EF4-FFF2-40B4-BE49-F238E27FC236}">
                <a16:creationId xmlns:a16="http://schemas.microsoft.com/office/drawing/2014/main" id="{519391D8-550A-534B-9212-769360EBEE19}"/>
              </a:ext>
            </a:extLst>
          </p:cNvPr>
          <p:cNvSpPr>
            <a:spLocks noGrp="1"/>
          </p:cNvSpPr>
          <p:nvPr>
            <p:ph sz="half" idx="1"/>
          </p:nvPr>
        </p:nvSpPr>
        <p:spPr>
          <a:xfrm>
            <a:off x="838200" y="1825624"/>
            <a:ext cx="5181600" cy="4538105"/>
          </a:xfrm>
        </p:spPr>
        <p:txBody>
          <a:bodyPr>
            <a:normAutofit fontScale="92500" lnSpcReduction="10000"/>
          </a:bodyPr>
          <a:lstStyle/>
          <a:p>
            <a:r>
              <a:rPr lang="en-US" dirty="0"/>
              <a:t>The </a:t>
            </a:r>
            <a:r>
              <a:rPr lang="en-US" b="1" dirty="0"/>
              <a:t>Operating Controls </a:t>
            </a:r>
            <a:r>
              <a:rPr lang="en-US" dirty="0"/>
              <a:t>allow the user to turn the machine on or off and to control the spindle.</a:t>
            </a:r>
          </a:p>
          <a:p>
            <a:r>
              <a:rPr lang="en-US" dirty="0"/>
              <a:t>The Operating Controls of a machine are used to turn the Power Transmission Device on or off, to control the speed and direction of the spindle, turn the spindle brake on or off, and most importantly the </a:t>
            </a:r>
            <a:r>
              <a:rPr lang="en-US" b="1" dirty="0"/>
              <a:t>Emergency Stop Button</a:t>
            </a:r>
            <a:r>
              <a:rPr lang="en-US" dirty="0"/>
              <a:t> which is used to shut the machine down in case of and emergency of malfunction.</a:t>
            </a:r>
          </a:p>
        </p:txBody>
      </p:sp>
      <p:sp>
        <p:nvSpPr>
          <p:cNvPr id="5" name="TextBox 4">
            <a:extLst>
              <a:ext uri="{FF2B5EF4-FFF2-40B4-BE49-F238E27FC236}">
                <a16:creationId xmlns:a16="http://schemas.microsoft.com/office/drawing/2014/main" id="{63E21234-5E89-0143-874F-E339299C010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The operating controls of a lathe</a:t>
            </a:r>
          </a:p>
        </p:txBody>
      </p:sp>
      <p:pic>
        <p:nvPicPr>
          <p:cNvPr id="6" name="Content Placeholder 5" descr="an image of the operating controls of a lathe">
            <a:extLst>
              <a:ext uri="{FF2B5EF4-FFF2-40B4-BE49-F238E27FC236}">
                <a16:creationId xmlns:a16="http://schemas.microsoft.com/office/drawing/2014/main" id="{146D52D0-9717-4B4F-B73C-7A4BEB102D08}"/>
              </a:ext>
              <a:ext uri="{C183D7F6-B498-43B3-948B-1728B52AA6E4}">
                <adec:decorative xmlns:adec="http://schemas.microsoft.com/office/drawing/2017/decorative" xmlns="" val="0"/>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347256" y="1412856"/>
            <a:ext cx="5051629" cy="3651287"/>
          </a:xfrm>
        </p:spPr>
      </p:pic>
    </p:spTree>
    <p:extLst>
      <p:ext uri="{BB962C8B-B14F-4D97-AF65-F5344CB8AC3E}">
        <p14:creationId xmlns:p14="http://schemas.microsoft.com/office/powerpoint/2010/main" val="3871643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61C3-2CF5-634D-B28D-FC43D89B47C7}"/>
              </a:ext>
            </a:extLst>
          </p:cNvPr>
          <p:cNvSpPr>
            <a:spLocks noGrp="1"/>
          </p:cNvSpPr>
          <p:nvPr>
            <p:ph type="title"/>
          </p:nvPr>
        </p:nvSpPr>
        <p:spPr>
          <a:xfrm>
            <a:off x="838200" y="365125"/>
            <a:ext cx="5006546" cy="1325563"/>
          </a:xfrm>
        </p:spPr>
        <p:txBody>
          <a:bodyPr/>
          <a:lstStyle/>
          <a:p>
            <a:r>
              <a:rPr lang="en-US" b="1" dirty="0"/>
              <a:t>Hazards: </a:t>
            </a:r>
            <a:r>
              <a:rPr lang="en-US" dirty="0"/>
              <a:t>Chips</a:t>
            </a:r>
          </a:p>
        </p:txBody>
      </p:sp>
      <p:sp>
        <p:nvSpPr>
          <p:cNvPr id="3" name="Content Placeholder 2">
            <a:extLst>
              <a:ext uri="{FF2B5EF4-FFF2-40B4-BE49-F238E27FC236}">
                <a16:creationId xmlns:a16="http://schemas.microsoft.com/office/drawing/2014/main" id="{519391D8-550A-534B-9212-769360EBEE19}"/>
              </a:ext>
            </a:extLst>
          </p:cNvPr>
          <p:cNvSpPr>
            <a:spLocks noGrp="1"/>
          </p:cNvSpPr>
          <p:nvPr>
            <p:ph sz="half" idx="1"/>
          </p:nvPr>
        </p:nvSpPr>
        <p:spPr>
          <a:xfrm>
            <a:off x="838200" y="1825624"/>
            <a:ext cx="5181600" cy="4538105"/>
          </a:xfrm>
        </p:spPr>
        <p:txBody>
          <a:bodyPr>
            <a:normAutofit/>
          </a:bodyPr>
          <a:lstStyle/>
          <a:p>
            <a:r>
              <a:rPr lang="en-US" dirty="0"/>
              <a:t>While cutting on the lathe, chips and other pieces of material may fly off. Do not attempt to remove them with your hand when they build up as they are sharp and can injure you. Stop the machine and remove them with pliers or use a dustpan and brush​​​​​​​.</a:t>
            </a:r>
          </a:p>
          <a:p>
            <a:r>
              <a:rPr lang="en-US" dirty="0"/>
              <a:t>Sweep up any chips that fall to the floor as they are slip hazards.</a:t>
            </a:r>
          </a:p>
          <a:p>
            <a:pPr marL="0" indent="0">
              <a:buNone/>
            </a:pPr>
            <a:endParaRPr lang="en-US" dirty="0"/>
          </a:p>
        </p:txBody>
      </p:sp>
      <p:sp>
        <p:nvSpPr>
          <p:cNvPr id="5" name="TextBox 4">
            <a:extLst>
              <a:ext uri="{FF2B5EF4-FFF2-40B4-BE49-F238E27FC236}">
                <a16:creationId xmlns:a16="http://schemas.microsoft.com/office/drawing/2014/main" id="{63E21234-5E89-0143-874F-E339299C0103}"/>
              </a:ext>
              <a:ext uri="{C183D7F6-B498-43B3-948B-1728B52AA6E4}">
                <adec:decorative xmlns:adec="http://schemas.microsoft.com/office/drawing/2017/decorative" xmlns="" val="1"/>
              </a:ext>
            </a:extLst>
          </p:cNvPr>
          <p:cNvSpPr txBox="1"/>
          <p:nvPr/>
        </p:nvSpPr>
        <p:spPr>
          <a:xfrm>
            <a:off x="6368363" y="6363729"/>
            <a:ext cx="5475073" cy="369332"/>
          </a:xfrm>
          <a:prstGeom prst="rect">
            <a:avLst/>
          </a:prstGeom>
          <a:noFill/>
        </p:spPr>
        <p:txBody>
          <a:bodyPr wrap="square" rtlCol="0">
            <a:spAutoFit/>
          </a:bodyPr>
          <a:lstStyle/>
          <a:p>
            <a:pPr algn="ctr"/>
            <a:r>
              <a:rPr lang="en-US" dirty="0"/>
              <a:t>Example of chips that may be produced by the lathe</a:t>
            </a:r>
          </a:p>
        </p:txBody>
      </p:sp>
      <p:pic>
        <p:nvPicPr>
          <p:cNvPr id="6" name="Content Placeholder 5" descr="an image of chips produced by the lathe">
            <a:extLst>
              <a:ext uri="{FF2B5EF4-FFF2-40B4-BE49-F238E27FC236}">
                <a16:creationId xmlns:a16="http://schemas.microsoft.com/office/drawing/2014/main" id="{146D52D0-9717-4B4F-B73C-7A4BEB102D08}"/>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640727" y="1412856"/>
            <a:ext cx="4868382" cy="3651287"/>
          </a:xfrm>
        </p:spPr>
      </p:pic>
    </p:spTree>
    <p:extLst>
      <p:ext uri="{BB962C8B-B14F-4D97-AF65-F5344CB8AC3E}">
        <p14:creationId xmlns:p14="http://schemas.microsoft.com/office/powerpoint/2010/main" val="210966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E55-5FC2-0C41-A6DF-F61F99CF6128}"/>
              </a:ext>
            </a:extLst>
          </p:cNvPr>
          <p:cNvSpPr>
            <a:spLocks noGrp="1"/>
          </p:cNvSpPr>
          <p:nvPr>
            <p:ph type="title"/>
          </p:nvPr>
        </p:nvSpPr>
        <p:spPr>
          <a:xfrm>
            <a:off x="838200" y="365125"/>
            <a:ext cx="5257800" cy="1325563"/>
          </a:xfrm>
        </p:spPr>
        <p:txBody>
          <a:bodyPr/>
          <a:lstStyle/>
          <a:p>
            <a:r>
              <a:rPr lang="en-US" b="1" dirty="0"/>
              <a:t>Hazards: </a:t>
            </a:r>
            <a:r>
              <a:rPr lang="en-US" dirty="0"/>
              <a:t>Nip points and rotating parts</a:t>
            </a:r>
          </a:p>
        </p:txBody>
      </p:sp>
      <p:sp>
        <p:nvSpPr>
          <p:cNvPr id="3" name="Content Placeholder 2">
            <a:extLst>
              <a:ext uri="{FF2B5EF4-FFF2-40B4-BE49-F238E27FC236}">
                <a16:creationId xmlns:a16="http://schemas.microsoft.com/office/drawing/2014/main" id="{892208A9-B024-7948-8AA8-9376D8D32198}"/>
              </a:ext>
            </a:extLst>
          </p:cNvPr>
          <p:cNvSpPr>
            <a:spLocks noGrp="1"/>
          </p:cNvSpPr>
          <p:nvPr>
            <p:ph sz="half" idx="1"/>
          </p:nvPr>
        </p:nvSpPr>
        <p:spPr/>
        <p:txBody>
          <a:bodyPr/>
          <a:lstStyle/>
          <a:p>
            <a:pPr marL="0" lvl="0" indent="0">
              <a:lnSpc>
                <a:spcPct val="80000"/>
              </a:lnSpc>
              <a:spcBef>
                <a:spcPts val="0"/>
              </a:spcBef>
              <a:buSzPts val="2800"/>
              <a:buNone/>
            </a:pPr>
            <a:r>
              <a:rPr lang="en-US" dirty="0"/>
              <a:t>In-running nip points are commonly found among rotating or reciprocating parts. They </a:t>
            </a:r>
            <a:br>
              <a:rPr lang="en-US" dirty="0"/>
            </a:br>
            <a:r>
              <a:rPr lang="en-US" dirty="0"/>
              <a:t>occur in two scenarios:</a:t>
            </a:r>
          </a:p>
          <a:p>
            <a:pPr marL="0" lvl="0" indent="0">
              <a:lnSpc>
                <a:spcPct val="80000"/>
              </a:lnSpc>
              <a:spcBef>
                <a:spcPts val="0"/>
              </a:spcBef>
              <a:buSzPts val="2800"/>
            </a:pPr>
            <a:endParaRPr lang="en-US" dirty="0"/>
          </a:p>
          <a:p>
            <a:pPr lvl="0" indent="-457200">
              <a:lnSpc>
                <a:spcPct val="80000"/>
              </a:lnSpc>
              <a:spcBef>
                <a:spcPts val="0"/>
              </a:spcBef>
              <a:buSzPts val="2800"/>
              <a:buFont typeface="Arial" charset="0"/>
              <a:buChar char="•"/>
            </a:pPr>
            <a:r>
              <a:rPr lang="en-US" dirty="0"/>
              <a:t>When machine parts move </a:t>
            </a:r>
            <a:br>
              <a:rPr lang="en-US" dirty="0"/>
            </a:br>
            <a:r>
              <a:rPr lang="en-US" dirty="0"/>
              <a:t>toward each other</a:t>
            </a:r>
          </a:p>
          <a:p>
            <a:pPr lvl="0" indent="-457200">
              <a:lnSpc>
                <a:spcPct val="80000"/>
              </a:lnSpc>
              <a:spcBef>
                <a:spcPts val="0"/>
              </a:spcBef>
              <a:buSzPts val="2800"/>
              <a:buFont typeface="Arial" charset="0"/>
              <a:buChar char="•"/>
            </a:pPr>
            <a:r>
              <a:rPr lang="en-US" dirty="0"/>
              <a:t>When machine parts run past a</a:t>
            </a:r>
            <a:br>
              <a:rPr lang="en-US" dirty="0"/>
            </a:br>
            <a:r>
              <a:rPr lang="en-US" dirty="0"/>
              <a:t>stationary object</a:t>
            </a:r>
          </a:p>
          <a:p>
            <a:pPr marL="0" indent="0">
              <a:buNone/>
            </a:pPr>
            <a:endParaRPr lang="en-US" dirty="0"/>
          </a:p>
        </p:txBody>
      </p:sp>
      <p:sp>
        <p:nvSpPr>
          <p:cNvPr id="5" name="TextBox 4">
            <a:extLst>
              <a:ext uri="{FF2B5EF4-FFF2-40B4-BE49-F238E27FC236}">
                <a16:creationId xmlns:a16="http://schemas.microsoft.com/office/drawing/2014/main" id="{C0356732-E347-4047-8032-91A03CFD51D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Examples of nip points in different mechanisms</a:t>
            </a:r>
          </a:p>
        </p:txBody>
      </p:sp>
      <p:pic>
        <p:nvPicPr>
          <p:cNvPr id="6" name="Content Placeholder 5" descr="This image shows a variety of nip points in various machines where two parts move towards eachother or when a part runs past a stationary object">
            <a:extLst>
              <a:ext uri="{FF2B5EF4-FFF2-40B4-BE49-F238E27FC236}">
                <a16:creationId xmlns:a16="http://schemas.microsoft.com/office/drawing/2014/main" id="{01DC1927-E775-664F-B656-6E8559048C7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22231" y="699894"/>
            <a:ext cx="5367337" cy="5077212"/>
          </a:xfrm>
        </p:spPr>
      </p:pic>
    </p:spTree>
    <p:extLst>
      <p:ext uri="{BB962C8B-B14F-4D97-AF65-F5344CB8AC3E}">
        <p14:creationId xmlns:p14="http://schemas.microsoft.com/office/powerpoint/2010/main" val="2088456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E55-5FC2-0C41-A6DF-F61F99CF6128}"/>
              </a:ext>
            </a:extLst>
          </p:cNvPr>
          <p:cNvSpPr>
            <a:spLocks noGrp="1"/>
          </p:cNvSpPr>
          <p:nvPr>
            <p:ph type="title"/>
          </p:nvPr>
        </p:nvSpPr>
        <p:spPr>
          <a:xfrm>
            <a:off x="838200" y="365125"/>
            <a:ext cx="5257800" cy="1325563"/>
          </a:xfrm>
        </p:spPr>
        <p:txBody>
          <a:bodyPr/>
          <a:lstStyle/>
          <a:p>
            <a:r>
              <a:rPr lang="en-US" b="1" dirty="0"/>
              <a:t>Safe operation: </a:t>
            </a:r>
            <a:r>
              <a:rPr lang="en-US" dirty="0"/>
              <a:t>What is machine guarding?</a:t>
            </a:r>
          </a:p>
        </p:txBody>
      </p:sp>
      <p:sp>
        <p:nvSpPr>
          <p:cNvPr id="3" name="Content Placeholder 2">
            <a:extLst>
              <a:ext uri="{FF2B5EF4-FFF2-40B4-BE49-F238E27FC236}">
                <a16:creationId xmlns:a16="http://schemas.microsoft.com/office/drawing/2014/main" id="{892208A9-B024-7948-8AA8-9376D8D32198}"/>
              </a:ext>
            </a:extLst>
          </p:cNvPr>
          <p:cNvSpPr>
            <a:spLocks noGrp="1"/>
          </p:cNvSpPr>
          <p:nvPr>
            <p:ph sz="half" idx="1"/>
          </p:nvPr>
        </p:nvSpPr>
        <p:spPr/>
        <p:txBody>
          <a:bodyPr/>
          <a:lstStyle/>
          <a:p>
            <a:r>
              <a:rPr lang="en-US" dirty="0"/>
              <a:t>To protect yourself from the aforementioned hazards, use </a:t>
            </a:r>
            <a:r>
              <a:rPr lang="en-US" b="1" dirty="0"/>
              <a:t>machine guarding</a:t>
            </a:r>
            <a:r>
              <a:rPr lang="en-US" dirty="0"/>
              <a:t>.</a:t>
            </a:r>
          </a:p>
          <a:p>
            <a:r>
              <a:rPr lang="en-US" dirty="0"/>
              <a:t>Machine Guarding is a means of shielding employees from moving or flying parts. </a:t>
            </a:r>
          </a:p>
          <a:p>
            <a:r>
              <a:rPr lang="en-US" dirty="0"/>
              <a:t>This image is a picture of the lathe machine guarding.</a:t>
            </a:r>
          </a:p>
          <a:p>
            <a:pPr marL="0" indent="0">
              <a:buNone/>
            </a:pPr>
            <a:endParaRPr lang="en-US" dirty="0"/>
          </a:p>
        </p:txBody>
      </p:sp>
      <p:sp>
        <p:nvSpPr>
          <p:cNvPr id="5" name="TextBox 4">
            <a:extLst>
              <a:ext uri="{FF2B5EF4-FFF2-40B4-BE49-F238E27FC236}">
                <a16:creationId xmlns:a16="http://schemas.microsoft.com/office/drawing/2014/main" id="{C0356732-E347-4047-8032-91A03CFD51D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 lathe with orange and clear machine guarding</a:t>
            </a:r>
          </a:p>
        </p:txBody>
      </p:sp>
      <p:pic>
        <p:nvPicPr>
          <p:cNvPr id="6" name="Content Placeholder 5" descr="A lathe with guarding setup to prodect users from chips produced while using the machine">
            <a:extLst>
              <a:ext uri="{FF2B5EF4-FFF2-40B4-BE49-F238E27FC236}">
                <a16:creationId xmlns:a16="http://schemas.microsoft.com/office/drawing/2014/main" id="{01DC1927-E775-664F-B656-6E8559048C7C}"/>
              </a:ext>
              <a:ext uri="{C183D7F6-B498-43B3-948B-1728B52AA6E4}">
                <adec:decorative xmlns:adec="http://schemas.microsoft.com/office/drawing/2017/decorative" xmlns="" val="0"/>
              </a:ext>
            </a:extLst>
          </p:cNvPr>
          <p:cNvPicPr>
            <a:picLocks noGrp="1" noChangeAspect="1"/>
          </p:cNvPicPr>
          <p:nvPr>
            <p:ph sz="half" idx="2"/>
          </p:nvPr>
        </p:nvPicPr>
        <p:blipFill>
          <a:blip r:embed="rId3"/>
          <a:stretch>
            <a:fillRect/>
          </a:stretch>
        </p:blipFill>
        <p:spPr>
          <a:xfrm>
            <a:off x="6422231" y="1460364"/>
            <a:ext cx="5367337" cy="3556272"/>
          </a:xfrm>
        </p:spPr>
      </p:pic>
    </p:spTree>
    <p:extLst>
      <p:ext uri="{BB962C8B-B14F-4D97-AF65-F5344CB8AC3E}">
        <p14:creationId xmlns:p14="http://schemas.microsoft.com/office/powerpoint/2010/main" val="300955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E55-5FC2-0C41-A6DF-F61F99CF6128}"/>
              </a:ext>
            </a:extLst>
          </p:cNvPr>
          <p:cNvSpPr>
            <a:spLocks noGrp="1"/>
          </p:cNvSpPr>
          <p:nvPr>
            <p:ph type="title"/>
          </p:nvPr>
        </p:nvSpPr>
        <p:spPr>
          <a:xfrm>
            <a:off x="838200" y="365125"/>
            <a:ext cx="5257800" cy="1325563"/>
          </a:xfrm>
        </p:spPr>
        <p:txBody>
          <a:bodyPr>
            <a:normAutofit fontScale="90000"/>
          </a:bodyPr>
          <a:lstStyle/>
          <a:p>
            <a:r>
              <a:rPr lang="en-US" b="1" dirty="0"/>
              <a:t>Safe operation: </a:t>
            </a:r>
            <a:r>
              <a:rPr lang="en-US" dirty="0"/>
              <a:t>Protect yourself with PPE</a:t>
            </a:r>
          </a:p>
        </p:txBody>
      </p:sp>
      <p:sp>
        <p:nvSpPr>
          <p:cNvPr id="3" name="Content Placeholder 2">
            <a:extLst>
              <a:ext uri="{FF2B5EF4-FFF2-40B4-BE49-F238E27FC236}">
                <a16:creationId xmlns:a16="http://schemas.microsoft.com/office/drawing/2014/main" id="{892208A9-B024-7948-8AA8-9376D8D32198}"/>
              </a:ext>
            </a:extLst>
          </p:cNvPr>
          <p:cNvSpPr>
            <a:spLocks noGrp="1"/>
          </p:cNvSpPr>
          <p:nvPr>
            <p:ph sz="half" idx="1"/>
          </p:nvPr>
        </p:nvSpPr>
        <p:spPr/>
        <p:txBody>
          <a:bodyPr>
            <a:normAutofit lnSpcReduction="10000"/>
          </a:bodyPr>
          <a:lstStyle/>
          <a:p>
            <a:r>
              <a:rPr lang="en-US" dirty="0"/>
              <a:t>PPE stands for </a:t>
            </a:r>
            <a:r>
              <a:rPr lang="en-US" b="1" dirty="0"/>
              <a:t>Personal Protective Equipment</a:t>
            </a:r>
            <a:r>
              <a:rPr lang="en-US" dirty="0"/>
              <a:t>.</a:t>
            </a:r>
          </a:p>
          <a:p>
            <a:r>
              <a:rPr lang="en-US" dirty="0"/>
              <a:t>Always wear safety glasses</a:t>
            </a:r>
          </a:p>
          <a:p>
            <a:r>
              <a:rPr lang="en-US" dirty="0"/>
              <a:t>Always wear fully enclosed sturdy shoes that protect the top of your feet</a:t>
            </a:r>
          </a:p>
          <a:p>
            <a:r>
              <a:rPr lang="en-US" dirty="0"/>
              <a:t>Do not wear any rings or dangling jewelry</a:t>
            </a:r>
          </a:p>
          <a:p>
            <a:r>
              <a:rPr lang="en-US" dirty="0"/>
              <a:t>Long hair needs to be tied up or, preferably, put into a bun.</a:t>
            </a:r>
          </a:p>
        </p:txBody>
      </p:sp>
      <p:sp>
        <p:nvSpPr>
          <p:cNvPr id="5" name="TextBox 4">
            <a:extLst>
              <a:ext uri="{FF2B5EF4-FFF2-40B4-BE49-F238E27FC236}">
                <a16:creationId xmlns:a16="http://schemas.microsoft.com/office/drawing/2014/main" id="{C0356732-E347-4047-8032-91A03CFD51D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 sign reminding workers to wear their PPE</a:t>
            </a:r>
          </a:p>
        </p:txBody>
      </p:sp>
      <p:pic>
        <p:nvPicPr>
          <p:cNvPr id="6" name="Content Placeholder 5" descr="A sign which reads &quot;Caution, wear necessary protective equipment to prevent possible injury.&quot;">
            <a:extLst>
              <a:ext uri="{FF2B5EF4-FFF2-40B4-BE49-F238E27FC236}">
                <a16:creationId xmlns:a16="http://schemas.microsoft.com/office/drawing/2014/main" id="{01DC1927-E775-664F-B656-6E8559048C7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281038" y="646084"/>
            <a:ext cx="3649723" cy="5051751"/>
          </a:xfrm>
        </p:spPr>
      </p:pic>
    </p:spTree>
    <p:extLst>
      <p:ext uri="{BB962C8B-B14F-4D97-AF65-F5344CB8AC3E}">
        <p14:creationId xmlns:p14="http://schemas.microsoft.com/office/powerpoint/2010/main" val="393582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E55-5FC2-0C41-A6DF-F61F99CF6128}"/>
              </a:ext>
            </a:extLst>
          </p:cNvPr>
          <p:cNvSpPr>
            <a:spLocks noGrp="1"/>
          </p:cNvSpPr>
          <p:nvPr>
            <p:ph type="title"/>
          </p:nvPr>
        </p:nvSpPr>
        <p:spPr>
          <a:xfrm>
            <a:off x="838200" y="365125"/>
            <a:ext cx="5257800" cy="1325563"/>
          </a:xfrm>
        </p:spPr>
        <p:txBody>
          <a:bodyPr>
            <a:normAutofit fontScale="90000"/>
          </a:bodyPr>
          <a:lstStyle/>
          <a:p>
            <a:r>
              <a:rPr lang="en-US" b="1" dirty="0"/>
              <a:t>Safe operation: </a:t>
            </a:r>
            <a:r>
              <a:rPr lang="en-US" dirty="0"/>
              <a:t>Preventing injuries and amputations (I)</a:t>
            </a:r>
          </a:p>
        </p:txBody>
      </p:sp>
      <p:sp>
        <p:nvSpPr>
          <p:cNvPr id="3" name="Content Placeholder 2">
            <a:extLst>
              <a:ext uri="{FF2B5EF4-FFF2-40B4-BE49-F238E27FC236}">
                <a16:creationId xmlns:a16="http://schemas.microsoft.com/office/drawing/2014/main" id="{892208A9-B024-7948-8AA8-9376D8D32198}"/>
              </a:ext>
            </a:extLst>
          </p:cNvPr>
          <p:cNvSpPr>
            <a:spLocks noGrp="1"/>
          </p:cNvSpPr>
          <p:nvPr>
            <p:ph sz="half" idx="1"/>
          </p:nvPr>
        </p:nvSpPr>
        <p:spPr/>
        <p:txBody>
          <a:bodyPr>
            <a:normAutofit fontScale="92500"/>
          </a:bodyPr>
          <a:lstStyle/>
          <a:p>
            <a:pPr marL="0" indent="0">
              <a:buNone/>
            </a:pPr>
            <a:r>
              <a:rPr lang="en-US" dirty="0"/>
              <a:t>Before you begin...</a:t>
            </a:r>
          </a:p>
          <a:p>
            <a:r>
              <a:rPr lang="en-US" dirty="0"/>
              <a:t>Be sure the workpiece and holding device are firmly attached</a:t>
            </a:r>
          </a:p>
          <a:p>
            <a:r>
              <a:rPr lang="en-US" dirty="0"/>
              <a:t>Make sure the lathe and workpiece are clear of any obstructions</a:t>
            </a:r>
          </a:p>
          <a:p>
            <a:r>
              <a:rPr lang="en-US" dirty="0"/>
              <a:t>Always remove the chuck key before operating the lathe</a:t>
            </a:r>
          </a:p>
          <a:p>
            <a:r>
              <a:rPr lang="en-US" dirty="0"/>
              <a:t>Stop the lathe before making any measurements, adjustments, or cleaning</a:t>
            </a:r>
          </a:p>
        </p:txBody>
      </p:sp>
      <p:sp>
        <p:nvSpPr>
          <p:cNvPr id="5" name="TextBox 4">
            <a:extLst>
              <a:ext uri="{FF2B5EF4-FFF2-40B4-BE49-F238E27FC236}">
                <a16:creationId xmlns:a16="http://schemas.microsoft.com/office/drawing/2014/main" id="{C0356732-E347-4047-8032-91A03CFD51D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 young worker using the lathe</a:t>
            </a:r>
          </a:p>
        </p:txBody>
      </p:sp>
      <p:pic>
        <p:nvPicPr>
          <p:cNvPr id="6" name="Content Placeholder 5" descr="A young worker using the lathe">
            <a:extLst>
              <a:ext uri="{FF2B5EF4-FFF2-40B4-BE49-F238E27FC236}">
                <a16:creationId xmlns:a16="http://schemas.microsoft.com/office/drawing/2014/main" id="{01DC1927-E775-664F-B656-6E8559048C7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6329873" y="1165049"/>
            <a:ext cx="5552052" cy="4146903"/>
          </a:xfrm>
        </p:spPr>
      </p:pic>
    </p:spTree>
    <p:extLst>
      <p:ext uri="{BB962C8B-B14F-4D97-AF65-F5344CB8AC3E}">
        <p14:creationId xmlns:p14="http://schemas.microsoft.com/office/powerpoint/2010/main" val="270700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E55-5FC2-0C41-A6DF-F61F99CF6128}"/>
              </a:ext>
            </a:extLst>
          </p:cNvPr>
          <p:cNvSpPr>
            <a:spLocks noGrp="1"/>
          </p:cNvSpPr>
          <p:nvPr>
            <p:ph type="title"/>
          </p:nvPr>
        </p:nvSpPr>
        <p:spPr>
          <a:xfrm>
            <a:off x="838200" y="365125"/>
            <a:ext cx="5257800" cy="1325563"/>
          </a:xfrm>
        </p:spPr>
        <p:txBody>
          <a:bodyPr>
            <a:normAutofit fontScale="90000"/>
          </a:bodyPr>
          <a:lstStyle/>
          <a:p>
            <a:r>
              <a:rPr lang="en-US" b="1" dirty="0"/>
              <a:t>Safe operation: </a:t>
            </a:r>
            <a:r>
              <a:rPr lang="en-US" dirty="0"/>
              <a:t>Preventing injuries and amputations (II)</a:t>
            </a:r>
          </a:p>
        </p:txBody>
      </p:sp>
      <p:sp>
        <p:nvSpPr>
          <p:cNvPr id="3" name="Content Placeholder 2">
            <a:extLst>
              <a:ext uri="{FF2B5EF4-FFF2-40B4-BE49-F238E27FC236}">
                <a16:creationId xmlns:a16="http://schemas.microsoft.com/office/drawing/2014/main" id="{892208A9-B024-7948-8AA8-9376D8D32198}"/>
              </a:ext>
            </a:extLst>
          </p:cNvPr>
          <p:cNvSpPr>
            <a:spLocks noGrp="1"/>
          </p:cNvSpPr>
          <p:nvPr>
            <p:ph sz="half" idx="1"/>
          </p:nvPr>
        </p:nvSpPr>
        <p:spPr/>
        <p:txBody>
          <a:bodyPr>
            <a:normAutofit/>
          </a:bodyPr>
          <a:lstStyle/>
          <a:p>
            <a:pPr marL="0" indent="0">
              <a:buNone/>
            </a:pPr>
            <a:r>
              <a:rPr lang="en-US" dirty="0"/>
              <a:t>Before you begin...</a:t>
            </a:r>
          </a:p>
          <a:p>
            <a:r>
              <a:rPr lang="en-US" dirty="0"/>
              <a:t>Ensure all machine guarding and proper parts are in place</a:t>
            </a:r>
          </a:p>
          <a:p>
            <a:r>
              <a:rPr lang="en-US" dirty="0"/>
              <a:t>Identify the ON/OFF switch and emergency stop</a:t>
            </a:r>
          </a:p>
          <a:p>
            <a:r>
              <a:rPr lang="en-US" dirty="0"/>
              <a:t>Only trained and authorized people can operate the lathe</a:t>
            </a:r>
          </a:p>
        </p:txBody>
      </p:sp>
      <p:sp>
        <p:nvSpPr>
          <p:cNvPr id="5" name="TextBox 4">
            <a:extLst>
              <a:ext uri="{FF2B5EF4-FFF2-40B4-BE49-F238E27FC236}">
                <a16:creationId xmlns:a16="http://schemas.microsoft.com/office/drawing/2014/main" id="{C0356732-E347-4047-8032-91A03CFD51D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 young worker using the lathe</a:t>
            </a:r>
          </a:p>
        </p:txBody>
      </p:sp>
      <p:pic>
        <p:nvPicPr>
          <p:cNvPr id="6" name="Content Placeholder 5" descr="a young worker using the lathe">
            <a:extLst>
              <a:ext uri="{FF2B5EF4-FFF2-40B4-BE49-F238E27FC236}">
                <a16:creationId xmlns:a16="http://schemas.microsoft.com/office/drawing/2014/main" id="{01DC1927-E775-664F-B656-6E8559048C7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6329873" y="1165049"/>
            <a:ext cx="5552052" cy="4146903"/>
          </a:xfrm>
        </p:spPr>
      </p:pic>
    </p:spTree>
    <p:extLst>
      <p:ext uri="{BB962C8B-B14F-4D97-AF65-F5344CB8AC3E}">
        <p14:creationId xmlns:p14="http://schemas.microsoft.com/office/powerpoint/2010/main" val="3075336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E55-5FC2-0C41-A6DF-F61F99CF6128}"/>
              </a:ext>
            </a:extLst>
          </p:cNvPr>
          <p:cNvSpPr>
            <a:spLocks noGrp="1"/>
          </p:cNvSpPr>
          <p:nvPr>
            <p:ph type="title"/>
          </p:nvPr>
        </p:nvSpPr>
        <p:spPr>
          <a:xfrm>
            <a:off x="838200" y="365125"/>
            <a:ext cx="5257800" cy="1325563"/>
          </a:xfrm>
        </p:spPr>
        <p:txBody>
          <a:bodyPr>
            <a:normAutofit fontScale="90000"/>
          </a:bodyPr>
          <a:lstStyle/>
          <a:p>
            <a:r>
              <a:rPr lang="en-US" b="1" dirty="0"/>
              <a:t>Safe operation: </a:t>
            </a:r>
            <a:r>
              <a:rPr lang="en-US" dirty="0"/>
              <a:t>Preventing injuries and amputations (III)</a:t>
            </a:r>
          </a:p>
        </p:txBody>
      </p:sp>
      <p:sp>
        <p:nvSpPr>
          <p:cNvPr id="3" name="Content Placeholder 2">
            <a:extLst>
              <a:ext uri="{FF2B5EF4-FFF2-40B4-BE49-F238E27FC236}">
                <a16:creationId xmlns:a16="http://schemas.microsoft.com/office/drawing/2014/main" id="{892208A9-B024-7948-8AA8-9376D8D32198}"/>
              </a:ext>
            </a:extLst>
          </p:cNvPr>
          <p:cNvSpPr>
            <a:spLocks noGrp="1"/>
          </p:cNvSpPr>
          <p:nvPr>
            <p:ph sz="half" idx="1"/>
          </p:nvPr>
        </p:nvSpPr>
        <p:spPr/>
        <p:txBody>
          <a:bodyPr>
            <a:normAutofit lnSpcReduction="10000"/>
          </a:bodyPr>
          <a:lstStyle/>
          <a:p>
            <a:pPr marL="0" indent="0">
              <a:buNone/>
            </a:pPr>
            <a:r>
              <a:rPr lang="en-US" dirty="0"/>
              <a:t>While working...</a:t>
            </a:r>
          </a:p>
          <a:p>
            <a:r>
              <a:rPr lang="en-US" dirty="0"/>
              <a:t>Support all work solidly</a:t>
            </a:r>
          </a:p>
          <a:p>
            <a:r>
              <a:rPr lang="en-US" dirty="0"/>
              <a:t>Do not permit small diameter workpieces to project too far from the chuck (not over 3X the workpiece's diameter) without support</a:t>
            </a:r>
          </a:p>
          <a:p>
            <a:r>
              <a:rPr lang="en-US" dirty="0"/>
              <a:t>Always be aware of the direction of travel and speed of the carriage before you engage automatic feed</a:t>
            </a:r>
          </a:p>
        </p:txBody>
      </p:sp>
      <p:sp>
        <p:nvSpPr>
          <p:cNvPr id="5" name="TextBox 4">
            <a:extLst>
              <a:ext uri="{FF2B5EF4-FFF2-40B4-BE49-F238E27FC236}">
                <a16:creationId xmlns:a16="http://schemas.microsoft.com/office/drawing/2014/main" id="{C0356732-E347-4047-8032-91A03CFD51D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 young worker using the lathe</a:t>
            </a:r>
          </a:p>
        </p:txBody>
      </p:sp>
      <p:pic>
        <p:nvPicPr>
          <p:cNvPr id="6" name="Content Placeholder 5" descr="A part being turned on the lathe">
            <a:extLst>
              <a:ext uri="{FF2B5EF4-FFF2-40B4-BE49-F238E27FC236}">
                <a16:creationId xmlns:a16="http://schemas.microsoft.com/office/drawing/2014/main" id="{01DC1927-E775-664F-B656-6E8559048C7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6329873" y="1165049"/>
            <a:ext cx="5552051" cy="4146903"/>
          </a:xfrm>
        </p:spPr>
      </p:pic>
    </p:spTree>
    <p:extLst>
      <p:ext uri="{BB962C8B-B14F-4D97-AF65-F5344CB8AC3E}">
        <p14:creationId xmlns:p14="http://schemas.microsoft.com/office/powerpoint/2010/main" val="468281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E55-5FC2-0C41-A6DF-F61F99CF6128}"/>
              </a:ext>
            </a:extLst>
          </p:cNvPr>
          <p:cNvSpPr>
            <a:spLocks noGrp="1"/>
          </p:cNvSpPr>
          <p:nvPr>
            <p:ph type="title"/>
          </p:nvPr>
        </p:nvSpPr>
        <p:spPr>
          <a:xfrm>
            <a:off x="838200" y="365125"/>
            <a:ext cx="5257800" cy="1325563"/>
          </a:xfrm>
        </p:spPr>
        <p:txBody>
          <a:bodyPr>
            <a:normAutofit fontScale="90000"/>
          </a:bodyPr>
          <a:lstStyle/>
          <a:p>
            <a:r>
              <a:rPr lang="en-US" b="1" dirty="0"/>
              <a:t>Safe operation: </a:t>
            </a:r>
            <a:r>
              <a:rPr lang="en-US" dirty="0"/>
              <a:t>Preventing injuries and amputations (IV)</a:t>
            </a:r>
          </a:p>
        </p:txBody>
      </p:sp>
      <p:sp>
        <p:nvSpPr>
          <p:cNvPr id="3" name="Content Placeholder 2">
            <a:extLst>
              <a:ext uri="{FF2B5EF4-FFF2-40B4-BE49-F238E27FC236}">
                <a16:creationId xmlns:a16="http://schemas.microsoft.com/office/drawing/2014/main" id="{892208A9-B024-7948-8AA8-9376D8D32198}"/>
              </a:ext>
            </a:extLst>
          </p:cNvPr>
          <p:cNvSpPr>
            <a:spLocks noGrp="1"/>
          </p:cNvSpPr>
          <p:nvPr>
            <p:ph sz="half" idx="1"/>
          </p:nvPr>
        </p:nvSpPr>
        <p:spPr>
          <a:xfrm>
            <a:off x="838200" y="1825625"/>
            <a:ext cx="5181600" cy="4760526"/>
          </a:xfrm>
        </p:spPr>
        <p:txBody>
          <a:bodyPr>
            <a:normAutofit fontScale="92500" lnSpcReduction="20000"/>
          </a:bodyPr>
          <a:lstStyle/>
          <a:p>
            <a:pPr marL="0" indent="0">
              <a:buNone/>
            </a:pPr>
            <a:r>
              <a:rPr lang="en-US" dirty="0"/>
              <a:t>After operating the lathe...</a:t>
            </a:r>
          </a:p>
          <a:p>
            <a:r>
              <a:rPr lang="en-US" dirty="0"/>
              <a:t>Turn the spindle off and move the cutting device back to a safe distance when measuring work and loading and unloading parts. </a:t>
            </a:r>
          </a:p>
          <a:p>
            <a:r>
              <a:rPr lang="en-US" dirty="0"/>
              <a:t>Do not reach around the cutting tool to remove chips while the machine is in motion or not locked/tagged out.</a:t>
            </a:r>
          </a:p>
          <a:p>
            <a:r>
              <a:rPr lang="en-US" dirty="0"/>
              <a:t>Use the Emergency Stop button to stop the lathe immediately if any odd noise or vibration develops. </a:t>
            </a:r>
          </a:p>
          <a:p>
            <a:r>
              <a:rPr lang="en-US" dirty="0"/>
              <a:t>If a machine needs maintenance/service, follow lock out tag out procedures.</a:t>
            </a:r>
          </a:p>
        </p:txBody>
      </p:sp>
      <p:sp>
        <p:nvSpPr>
          <p:cNvPr id="5" name="TextBox 4">
            <a:extLst>
              <a:ext uri="{FF2B5EF4-FFF2-40B4-BE49-F238E27FC236}">
                <a16:creationId xmlns:a16="http://schemas.microsoft.com/office/drawing/2014/main" id="{C0356732-E347-4047-8032-91A03CFD51D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 young worker using the lathe</a:t>
            </a:r>
          </a:p>
        </p:txBody>
      </p:sp>
      <p:pic>
        <p:nvPicPr>
          <p:cNvPr id="6" name="Content Placeholder 5" descr="a part being turned on the lathe">
            <a:extLst>
              <a:ext uri="{FF2B5EF4-FFF2-40B4-BE49-F238E27FC236}">
                <a16:creationId xmlns:a16="http://schemas.microsoft.com/office/drawing/2014/main" id="{01DC1927-E775-664F-B656-6E8559048C7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6329873" y="1165049"/>
            <a:ext cx="5552051" cy="4146903"/>
          </a:xfrm>
        </p:spPr>
      </p:pic>
    </p:spTree>
    <p:extLst>
      <p:ext uri="{BB962C8B-B14F-4D97-AF65-F5344CB8AC3E}">
        <p14:creationId xmlns:p14="http://schemas.microsoft.com/office/powerpoint/2010/main" val="170644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9E6D-F465-0748-B137-A0BA466C3A09}"/>
              </a:ext>
            </a:extLst>
          </p:cNvPr>
          <p:cNvSpPr>
            <a:spLocks noGrp="1"/>
          </p:cNvSpPr>
          <p:nvPr>
            <p:ph type="title"/>
          </p:nvPr>
        </p:nvSpPr>
        <p:spPr>
          <a:xfrm>
            <a:off x="838200" y="365125"/>
            <a:ext cx="5257800" cy="1325563"/>
          </a:xfrm>
        </p:spPr>
        <p:txBody>
          <a:bodyPr/>
          <a:lstStyle/>
          <a:p>
            <a:r>
              <a:rPr lang="en-US" b="1" dirty="0"/>
              <a:t>Introduction: </a:t>
            </a:r>
            <a:r>
              <a:rPr lang="en-US" dirty="0"/>
              <a:t>What’s a Lathe?</a:t>
            </a:r>
          </a:p>
        </p:txBody>
      </p:sp>
      <p:sp>
        <p:nvSpPr>
          <p:cNvPr id="3" name="Content Placeholder 2">
            <a:extLst>
              <a:ext uri="{FF2B5EF4-FFF2-40B4-BE49-F238E27FC236}">
                <a16:creationId xmlns:a16="http://schemas.microsoft.com/office/drawing/2014/main" id="{59447939-DFFD-5545-B007-9C50676A2ECF}"/>
              </a:ext>
            </a:extLst>
          </p:cNvPr>
          <p:cNvSpPr>
            <a:spLocks noGrp="1"/>
          </p:cNvSpPr>
          <p:nvPr>
            <p:ph sz="half" idx="1"/>
          </p:nvPr>
        </p:nvSpPr>
        <p:spPr>
          <a:xfrm>
            <a:off x="838200" y="1825625"/>
            <a:ext cx="5181600" cy="4351338"/>
          </a:xfrm>
        </p:spPr>
        <p:txBody>
          <a:bodyPr/>
          <a:lstStyle/>
          <a:p>
            <a:r>
              <a:rPr lang="en-US" dirty="0"/>
              <a:t>The lathe is a machine tool used principally for shaping pieces of metal (and sometimes wood or other materials)</a:t>
            </a:r>
          </a:p>
          <a:p>
            <a:r>
              <a:rPr lang="en-US" dirty="0"/>
              <a:t>It works by rotating the workpiece itself while a tool bit is advanced into the piece to perform a cut</a:t>
            </a:r>
          </a:p>
          <a:p>
            <a:pPr marL="0" indent="0">
              <a:buNone/>
            </a:pPr>
            <a:endParaRPr lang="en-US" dirty="0"/>
          </a:p>
        </p:txBody>
      </p:sp>
      <p:sp>
        <p:nvSpPr>
          <p:cNvPr id="4" name="TextBox 3">
            <a:extLst>
              <a:ext uri="{FF2B5EF4-FFF2-40B4-BE49-F238E27FC236}">
                <a16:creationId xmlns:a16="http://schemas.microsoft.com/office/drawing/2014/main" id="{D27FCB09-54CD-1145-B013-D27AFEBFAA0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Several lathes in a machine shop</a:t>
            </a:r>
          </a:p>
        </p:txBody>
      </p:sp>
      <p:pic>
        <p:nvPicPr>
          <p:cNvPr id="6" name="Content Placeholder 5" descr="An image of a lathe">
            <a:extLst>
              <a:ext uri="{FF2B5EF4-FFF2-40B4-BE49-F238E27FC236}">
                <a16:creationId xmlns:a16="http://schemas.microsoft.com/office/drawing/2014/main" id="{0AEA0273-DCF8-E54B-8745-48BD11E2BA8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6464613" y="1265687"/>
            <a:ext cx="5282573" cy="3945626"/>
          </a:xfrm>
        </p:spPr>
      </p:pic>
    </p:spTree>
    <p:extLst>
      <p:ext uri="{BB962C8B-B14F-4D97-AF65-F5344CB8AC3E}">
        <p14:creationId xmlns:p14="http://schemas.microsoft.com/office/powerpoint/2010/main" val="3515908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5E55-5FC2-0C41-A6DF-F61F99CF6128}"/>
              </a:ext>
            </a:extLst>
          </p:cNvPr>
          <p:cNvSpPr>
            <a:spLocks noGrp="1"/>
          </p:cNvSpPr>
          <p:nvPr>
            <p:ph type="title"/>
          </p:nvPr>
        </p:nvSpPr>
        <p:spPr>
          <a:xfrm>
            <a:off x="838200" y="365125"/>
            <a:ext cx="5257800" cy="1325563"/>
          </a:xfrm>
        </p:spPr>
        <p:txBody>
          <a:bodyPr>
            <a:normAutofit fontScale="90000"/>
          </a:bodyPr>
          <a:lstStyle/>
          <a:p>
            <a:r>
              <a:rPr lang="en-US" b="1" dirty="0"/>
              <a:t>Safe operation: </a:t>
            </a:r>
            <a:r>
              <a:rPr lang="en-US" dirty="0"/>
              <a:t>Preventing injuries and amputations (V)</a:t>
            </a:r>
          </a:p>
        </p:txBody>
      </p:sp>
      <p:sp>
        <p:nvSpPr>
          <p:cNvPr id="3" name="Content Placeholder 2">
            <a:extLst>
              <a:ext uri="{FF2B5EF4-FFF2-40B4-BE49-F238E27FC236}">
                <a16:creationId xmlns:a16="http://schemas.microsoft.com/office/drawing/2014/main" id="{892208A9-B024-7948-8AA8-9376D8D32198}"/>
              </a:ext>
            </a:extLst>
          </p:cNvPr>
          <p:cNvSpPr>
            <a:spLocks noGrp="1"/>
          </p:cNvSpPr>
          <p:nvPr>
            <p:ph sz="half" idx="1"/>
          </p:nvPr>
        </p:nvSpPr>
        <p:spPr>
          <a:xfrm>
            <a:off x="838200" y="1825625"/>
            <a:ext cx="5181600" cy="4760526"/>
          </a:xfrm>
        </p:spPr>
        <p:txBody>
          <a:bodyPr>
            <a:normAutofit fontScale="92500" lnSpcReduction="10000"/>
          </a:bodyPr>
          <a:lstStyle/>
          <a:p>
            <a:pPr marL="0" indent="0">
              <a:buNone/>
            </a:pPr>
            <a:r>
              <a:rPr lang="en-US" dirty="0"/>
              <a:t>Always keep in mind...</a:t>
            </a:r>
          </a:p>
          <a:p>
            <a:r>
              <a:rPr lang="en-US" dirty="0"/>
              <a:t>Beware of rotating parts</a:t>
            </a:r>
          </a:p>
          <a:p>
            <a:r>
              <a:rPr lang="en-US" dirty="0"/>
              <a:t>Beware of parts projecting from the lathe</a:t>
            </a:r>
          </a:p>
          <a:p>
            <a:r>
              <a:rPr lang="en-US" dirty="0"/>
              <a:t>Do not wear gloves, loose clothing, or jewelry since they can get caught on rotating parts of the machine.</a:t>
            </a:r>
          </a:p>
          <a:p>
            <a:r>
              <a:rPr lang="en-US" dirty="0"/>
              <a:t>Always clean up the machine and surrounding area, especially the floor since chips and lubricants are slip hazards. </a:t>
            </a:r>
          </a:p>
        </p:txBody>
      </p:sp>
      <p:sp>
        <p:nvSpPr>
          <p:cNvPr id="5" name="TextBox 4">
            <a:extLst>
              <a:ext uri="{FF2B5EF4-FFF2-40B4-BE49-F238E27FC236}">
                <a16:creationId xmlns:a16="http://schemas.microsoft.com/office/drawing/2014/main" id="{C0356732-E347-4047-8032-91A03CFD51D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 young worker using the lathe</a:t>
            </a:r>
          </a:p>
        </p:txBody>
      </p:sp>
      <p:pic>
        <p:nvPicPr>
          <p:cNvPr id="6" name="Content Placeholder 5" descr="a part being turned on the lathe">
            <a:extLst>
              <a:ext uri="{FF2B5EF4-FFF2-40B4-BE49-F238E27FC236}">
                <a16:creationId xmlns:a16="http://schemas.microsoft.com/office/drawing/2014/main" id="{01DC1927-E775-664F-B656-6E8559048C7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6329873" y="1165049"/>
            <a:ext cx="5552051" cy="4146903"/>
          </a:xfrm>
        </p:spPr>
      </p:pic>
    </p:spTree>
    <p:extLst>
      <p:ext uri="{BB962C8B-B14F-4D97-AF65-F5344CB8AC3E}">
        <p14:creationId xmlns:p14="http://schemas.microsoft.com/office/powerpoint/2010/main" val="235462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4825-8158-734C-8246-6D87B321EDA0}"/>
              </a:ext>
            </a:extLst>
          </p:cNvPr>
          <p:cNvSpPr>
            <a:spLocks noGrp="1"/>
          </p:cNvSpPr>
          <p:nvPr>
            <p:ph type="title"/>
          </p:nvPr>
        </p:nvSpPr>
        <p:spPr>
          <a:xfrm>
            <a:off x="838200" y="365125"/>
            <a:ext cx="5257800" cy="1325563"/>
          </a:xfrm>
        </p:spPr>
        <p:txBody>
          <a:bodyPr/>
          <a:lstStyle/>
          <a:p>
            <a:r>
              <a:rPr lang="en-US" b="1" dirty="0"/>
              <a:t>Hazards: </a:t>
            </a:r>
            <a:r>
              <a:rPr lang="en-US" dirty="0"/>
              <a:t>Lockout/Tagout</a:t>
            </a:r>
          </a:p>
        </p:txBody>
      </p:sp>
      <p:sp>
        <p:nvSpPr>
          <p:cNvPr id="3" name="Content Placeholder 2">
            <a:extLst>
              <a:ext uri="{FF2B5EF4-FFF2-40B4-BE49-F238E27FC236}">
                <a16:creationId xmlns:a16="http://schemas.microsoft.com/office/drawing/2014/main" id="{9913FD7A-7985-F446-8A6F-CD3C83D7FE84}"/>
              </a:ext>
            </a:extLst>
          </p:cNvPr>
          <p:cNvSpPr>
            <a:spLocks noGrp="1"/>
          </p:cNvSpPr>
          <p:nvPr>
            <p:ph sz="half" idx="1"/>
          </p:nvPr>
        </p:nvSpPr>
        <p:spPr/>
        <p:txBody>
          <a:bodyPr/>
          <a:lstStyle/>
          <a:p>
            <a:pPr marL="0" indent="0">
              <a:buNone/>
            </a:pPr>
            <a:r>
              <a:rPr lang="en-US" b="1" dirty="0"/>
              <a:t>Lockout/tagout procedures</a:t>
            </a:r>
            <a:r>
              <a:rPr lang="en-US" dirty="0"/>
              <a:t> are safeguarding methods to prevent injury due to hazardous energy sources. If you see the machines with the signs featured in the image or that are under lock and key, please stay away and do not touch or attempt to start it.</a:t>
            </a:r>
            <a:endParaRPr lang="en-US" sz="4000" dirty="0"/>
          </a:p>
          <a:p>
            <a:endParaRPr lang="en-US" dirty="0"/>
          </a:p>
        </p:txBody>
      </p:sp>
      <p:sp>
        <p:nvSpPr>
          <p:cNvPr id="5" name="TextBox 4">
            <a:extLst>
              <a:ext uri="{FF2B5EF4-FFF2-40B4-BE49-F238E27FC236}">
                <a16:creationId xmlns:a16="http://schemas.microsoft.com/office/drawing/2014/main" id="{3B601BF4-EE96-4E40-8F5C-C8B6901C0DBF}"/>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Examples of Lockout/tagout equipment</a:t>
            </a:r>
          </a:p>
        </p:txBody>
      </p:sp>
      <p:pic>
        <p:nvPicPr>
          <p:cNvPr id="8" name="Content Placeholder 7" descr="Examples of lockout/tagout locks and tags">
            <a:extLst>
              <a:ext uri="{FF2B5EF4-FFF2-40B4-BE49-F238E27FC236}">
                <a16:creationId xmlns:a16="http://schemas.microsoft.com/office/drawing/2014/main" id="{514FEA95-9E29-DC48-8912-2E314BC83676}"/>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819309" y="700660"/>
            <a:ext cx="4534491" cy="5075679"/>
          </a:xfrm>
        </p:spPr>
      </p:pic>
    </p:spTree>
    <p:extLst>
      <p:ext uri="{BB962C8B-B14F-4D97-AF65-F5344CB8AC3E}">
        <p14:creationId xmlns:p14="http://schemas.microsoft.com/office/powerpoint/2010/main" val="154029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10F1-54C4-1D43-B035-420D8D33B567}"/>
              </a:ext>
            </a:extLst>
          </p:cNvPr>
          <p:cNvSpPr>
            <a:spLocks noGrp="1"/>
          </p:cNvSpPr>
          <p:nvPr>
            <p:ph type="title"/>
          </p:nvPr>
        </p:nvSpPr>
        <p:spPr>
          <a:xfrm>
            <a:off x="838200" y="365125"/>
            <a:ext cx="5831541" cy="1325563"/>
          </a:xfrm>
        </p:spPr>
        <p:txBody>
          <a:bodyPr/>
          <a:lstStyle/>
          <a:p>
            <a:r>
              <a:rPr lang="en-US" b="1" dirty="0"/>
              <a:t>Hazards: </a:t>
            </a:r>
            <a:r>
              <a:rPr lang="en-US" dirty="0"/>
              <a:t>Best practices</a:t>
            </a:r>
          </a:p>
        </p:txBody>
      </p:sp>
      <p:sp>
        <p:nvSpPr>
          <p:cNvPr id="3" name="Content Placeholder 2">
            <a:extLst>
              <a:ext uri="{FF2B5EF4-FFF2-40B4-BE49-F238E27FC236}">
                <a16:creationId xmlns:a16="http://schemas.microsoft.com/office/drawing/2014/main" id="{8287E79E-75CD-3C48-A88E-36AAA9962159}"/>
              </a:ext>
            </a:extLst>
          </p:cNvPr>
          <p:cNvSpPr>
            <a:spLocks noGrp="1"/>
          </p:cNvSpPr>
          <p:nvPr>
            <p:ph sz="half" idx="1"/>
          </p:nvPr>
        </p:nvSpPr>
        <p:spPr/>
        <p:txBody>
          <a:bodyPr/>
          <a:lstStyle/>
          <a:p>
            <a:pPr eaLnBrk="0" fontAlgn="base" hangingPunct="0">
              <a:lnSpc>
                <a:spcPct val="100000"/>
              </a:lnSpc>
              <a:spcBef>
                <a:spcPct val="0"/>
              </a:spcBef>
              <a:spcAft>
                <a:spcPct val="0"/>
              </a:spcAft>
              <a:buFontTx/>
              <a:buChar char="•"/>
            </a:pPr>
            <a:r>
              <a:rPr lang="en-US" altLang="en-US" dirty="0">
                <a:latin typeface="Calibri" panose="020F0502020204030204" pitchFamily="34" charset="0"/>
                <a:ea typeface="Calibri" panose="020F0502020204030204" pitchFamily="34" charset="0"/>
              </a:rPr>
              <a:t>Set the guard to clear stock/workpiece</a:t>
            </a:r>
            <a:endParaRPr lang="en-US" altLang="en-US" dirty="0"/>
          </a:p>
          <a:p>
            <a:pPr eaLnBrk="0" fontAlgn="base" hangingPunct="0">
              <a:lnSpc>
                <a:spcPct val="100000"/>
              </a:lnSpc>
              <a:spcBef>
                <a:spcPct val="0"/>
              </a:spcBef>
              <a:spcAft>
                <a:spcPct val="0"/>
              </a:spcAft>
              <a:buFontTx/>
              <a:buChar char="•"/>
            </a:pPr>
            <a:r>
              <a:rPr lang="en-US" altLang="en-US" dirty="0">
                <a:latin typeface="Calibri" panose="020F0502020204030204" pitchFamily="34" charset="0"/>
                <a:ea typeface="Calibri" panose="020F0502020204030204" pitchFamily="34" charset="0"/>
              </a:rPr>
              <a:t> Wear Personal Protective Equipment (PPE) at all times</a:t>
            </a:r>
          </a:p>
          <a:p>
            <a:pPr eaLnBrk="0" fontAlgn="base" hangingPunct="0">
              <a:lnSpc>
                <a:spcPct val="100000"/>
              </a:lnSpc>
              <a:spcBef>
                <a:spcPct val="0"/>
              </a:spcBef>
              <a:spcAft>
                <a:spcPct val="0"/>
              </a:spcAft>
              <a:buFontTx/>
              <a:buChar char="•"/>
            </a:pPr>
            <a:r>
              <a:rPr lang="en-US" altLang="zh-CN" dirty="0">
                <a:latin typeface="Calibri" panose="020F0502020204030204" pitchFamily="34" charset="0"/>
                <a:ea typeface="Calibri" panose="020F0502020204030204" pitchFamily="34" charset="0"/>
              </a:rPr>
              <a:t> Clean up and clear work area</a:t>
            </a:r>
            <a:r>
              <a:rPr lang="en-US" altLang="zh-CN" dirty="0"/>
              <a:t> </a:t>
            </a:r>
            <a:endParaRPr lang="en-US" altLang="zh-CN" dirty="0">
              <a:latin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8E59DDC4-9BE5-6D40-9B06-F2F7FC40AF49}"/>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An example of hazard signage</a:t>
            </a:r>
          </a:p>
        </p:txBody>
      </p:sp>
      <p:pic>
        <p:nvPicPr>
          <p:cNvPr id="6" name="Content Placeholder 5" descr="An example of hazard signage which reads &quot;DANGER, do not operate without guards in place&quot;">
            <a:extLst>
              <a:ext uri="{FF2B5EF4-FFF2-40B4-BE49-F238E27FC236}">
                <a16:creationId xmlns:a16="http://schemas.microsoft.com/office/drawing/2014/main" id="{0B0836A0-CA70-714F-B945-7A6F84B90BFF}"/>
              </a:ext>
              <a:ext uri="{C183D7F6-B498-43B3-948B-1728B52AA6E4}">
                <adec:decorative xmlns:adec="http://schemas.microsoft.com/office/drawing/2017/decorative" xmlns="" val="0"/>
              </a:ext>
            </a:extLst>
          </p:cNvPr>
          <p:cNvPicPr>
            <a:picLocks noGrp="1" noChangeAspect="1"/>
          </p:cNvPicPr>
          <p:nvPr>
            <p:ph sz="half" idx="2"/>
          </p:nvPr>
        </p:nvPicPr>
        <p:blipFill>
          <a:blip r:embed="rId3"/>
          <a:stretch>
            <a:fillRect/>
          </a:stretch>
        </p:blipFill>
        <p:spPr>
          <a:xfrm>
            <a:off x="6685896" y="818496"/>
            <a:ext cx="4840007" cy="4840007"/>
          </a:xfrm>
        </p:spPr>
      </p:pic>
    </p:spTree>
    <p:extLst>
      <p:ext uri="{BB962C8B-B14F-4D97-AF65-F5344CB8AC3E}">
        <p14:creationId xmlns:p14="http://schemas.microsoft.com/office/powerpoint/2010/main" val="49893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9E6D-F465-0748-B137-A0BA466C3A09}"/>
              </a:ext>
            </a:extLst>
          </p:cNvPr>
          <p:cNvSpPr>
            <a:spLocks noGrp="1"/>
          </p:cNvSpPr>
          <p:nvPr>
            <p:ph type="title"/>
          </p:nvPr>
        </p:nvSpPr>
        <p:spPr>
          <a:xfrm>
            <a:off x="838200" y="365125"/>
            <a:ext cx="5257800" cy="1325563"/>
          </a:xfrm>
        </p:spPr>
        <p:txBody>
          <a:bodyPr/>
          <a:lstStyle/>
          <a:p>
            <a:r>
              <a:rPr lang="en-US" b="1" dirty="0"/>
              <a:t>Introduction: </a:t>
            </a:r>
            <a:r>
              <a:rPr lang="en-US" dirty="0"/>
              <a:t>Early lathes</a:t>
            </a:r>
          </a:p>
        </p:txBody>
      </p:sp>
      <p:sp>
        <p:nvSpPr>
          <p:cNvPr id="3" name="Content Placeholder 2">
            <a:extLst>
              <a:ext uri="{FF2B5EF4-FFF2-40B4-BE49-F238E27FC236}">
                <a16:creationId xmlns:a16="http://schemas.microsoft.com/office/drawing/2014/main" id="{59447939-DFFD-5545-B007-9C50676A2ECF}"/>
              </a:ext>
            </a:extLst>
          </p:cNvPr>
          <p:cNvSpPr>
            <a:spLocks noGrp="1"/>
          </p:cNvSpPr>
          <p:nvPr>
            <p:ph sz="half" idx="1"/>
          </p:nvPr>
        </p:nvSpPr>
        <p:spPr>
          <a:xfrm>
            <a:off x="838200" y="1825625"/>
            <a:ext cx="5181600" cy="4351338"/>
          </a:xfrm>
        </p:spPr>
        <p:txBody>
          <a:bodyPr/>
          <a:lstStyle/>
          <a:p>
            <a:r>
              <a:rPr lang="en-US" dirty="0"/>
              <a:t>Early turning machines date back to ancient times</a:t>
            </a:r>
          </a:p>
          <a:p>
            <a:r>
              <a:rPr lang="en-US" dirty="0"/>
              <a:t>One of the first modern examples of the lathe was patented by David Wilkinson in 1798</a:t>
            </a:r>
          </a:p>
          <a:p>
            <a:r>
              <a:rPr lang="en-US" dirty="0"/>
              <a:t>The Wilkinson Lathe was able to cut screw threads, an important development in the machine tool industry</a:t>
            </a:r>
          </a:p>
          <a:p>
            <a:pPr marL="0" indent="0">
              <a:buNone/>
            </a:pPr>
            <a:endParaRPr lang="en-US" dirty="0"/>
          </a:p>
        </p:txBody>
      </p:sp>
      <p:sp>
        <p:nvSpPr>
          <p:cNvPr id="5" name="TextBox 4">
            <a:extLst>
              <a:ext uri="{FF2B5EF4-FFF2-40B4-BE49-F238E27FC236}">
                <a16:creationId xmlns:a16="http://schemas.microsoft.com/office/drawing/2014/main" id="{6BDCE082-6E9C-D24F-B668-5715C1AA54D7}"/>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An early version of the lathe</a:t>
            </a:r>
          </a:p>
        </p:txBody>
      </p:sp>
      <p:pic>
        <p:nvPicPr>
          <p:cNvPr id="6" name="Content Placeholder 5" descr="An image of an early version of the lathe">
            <a:extLst>
              <a:ext uri="{FF2B5EF4-FFF2-40B4-BE49-F238E27FC236}">
                <a16:creationId xmlns:a16="http://schemas.microsoft.com/office/drawing/2014/main" id="{0AEA0273-DCF8-E54B-8745-48BD11E2BA8C}"/>
              </a:ext>
              <a:ext uri="{C183D7F6-B498-43B3-948B-1728B52AA6E4}">
                <adec:decorative xmlns:adec="http://schemas.microsoft.com/office/drawing/2017/decorative" xmlns="" val="0"/>
              </a:ext>
            </a:extLst>
          </p:cNvPr>
          <p:cNvPicPr>
            <a:picLocks noGrp="1" noChangeAspect="1"/>
          </p:cNvPicPr>
          <p:nvPr>
            <p:ph sz="half" idx="2"/>
          </p:nvPr>
        </p:nvPicPr>
        <p:blipFill>
          <a:blip r:embed="rId2"/>
          <a:stretch>
            <a:fillRect/>
          </a:stretch>
        </p:blipFill>
        <p:spPr>
          <a:xfrm>
            <a:off x="6799228" y="1399540"/>
            <a:ext cx="4613344" cy="3677919"/>
          </a:xfrm>
        </p:spPr>
      </p:pic>
    </p:spTree>
    <p:extLst>
      <p:ext uri="{BB962C8B-B14F-4D97-AF65-F5344CB8AC3E}">
        <p14:creationId xmlns:p14="http://schemas.microsoft.com/office/powerpoint/2010/main" val="418496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9E6D-F465-0748-B137-A0BA466C3A09}"/>
              </a:ext>
            </a:extLst>
          </p:cNvPr>
          <p:cNvSpPr>
            <a:spLocks noGrp="1"/>
          </p:cNvSpPr>
          <p:nvPr>
            <p:ph type="title"/>
          </p:nvPr>
        </p:nvSpPr>
        <p:spPr/>
        <p:txBody>
          <a:bodyPr/>
          <a:lstStyle/>
          <a:p>
            <a:r>
              <a:rPr lang="en-US" b="1" dirty="0"/>
              <a:t>Safety: </a:t>
            </a:r>
            <a:r>
              <a:rPr lang="en-US" dirty="0"/>
              <a:t>Who is OSHA?</a:t>
            </a:r>
          </a:p>
        </p:txBody>
      </p:sp>
      <p:sp>
        <p:nvSpPr>
          <p:cNvPr id="3" name="Content Placeholder 2">
            <a:extLst>
              <a:ext uri="{FF2B5EF4-FFF2-40B4-BE49-F238E27FC236}">
                <a16:creationId xmlns:a16="http://schemas.microsoft.com/office/drawing/2014/main" id="{59447939-DFFD-5545-B007-9C50676A2ECF}"/>
              </a:ext>
            </a:extLst>
          </p:cNvPr>
          <p:cNvSpPr>
            <a:spLocks noGrp="1"/>
          </p:cNvSpPr>
          <p:nvPr>
            <p:ph sz="half" idx="1"/>
          </p:nvPr>
        </p:nvSpPr>
        <p:spPr/>
        <p:txBody>
          <a:bodyPr>
            <a:normAutofit lnSpcReduction="10000"/>
          </a:bodyPr>
          <a:lstStyle/>
          <a:p>
            <a:pPr marL="0" indent="0">
              <a:lnSpc>
                <a:spcPct val="100000"/>
              </a:lnSpc>
              <a:buNone/>
            </a:pPr>
            <a:r>
              <a:rPr lang="en-US" dirty="0">
                <a:cs typeface="Arial" panose="020B0604020202020204" pitchFamily="34" charset="0"/>
              </a:rPr>
              <a:t>With the </a:t>
            </a:r>
            <a:r>
              <a:rPr lang="en-US" u="sng" dirty="0">
                <a:cs typeface="Arial" panose="020B0604020202020204" pitchFamily="34" charset="0"/>
                <a:hlinkClick r:id="rId3" tooltip="Occupational Safety and Health Act of 1970">
                  <a:extLst>
                    <a:ext uri="{A12FA001-AC4F-418D-AE19-62706E023703}">
                      <ahyp:hlinkClr xmlns:ahyp="http://schemas.microsoft.com/office/drawing/2018/hyperlinkcolor" xmlns="" val="tx"/>
                    </a:ext>
                  </a:extLst>
                </a:hlinkClick>
              </a:rPr>
              <a:t>Occupational Safety and Health Act of 1970</a:t>
            </a:r>
            <a:r>
              <a:rPr lang="en-US" dirty="0">
                <a:cs typeface="Arial" panose="020B0604020202020204" pitchFamily="34" charset="0"/>
              </a:rPr>
              <a:t>, Congress created the </a:t>
            </a:r>
            <a:r>
              <a:rPr lang="en-US" u="sng" dirty="0">
                <a:cs typeface="Arial" panose="020B0604020202020204" pitchFamily="34" charset="0"/>
                <a:hlinkClick r:id="rId4" tooltip="OSHA at a Glance">
                  <a:extLst>
                    <a:ext uri="{A12FA001-AC4F-418D-AE19-62706E023703}">
                      <ahyp:hlinkClr xmlns:ahyp="http://schemas.microsoft.com/office/drawing/2018/hyperlinkcolor" xmlns="" val="tx"/>
                    </a:ext>
                  </a:extLst>
                </a:hlinkClick>
              </a:rPr>
              <a:t>Occupational Safety and Health Administration (OSHA)</a:t>
            </a:r>
            <a:r>
              <a:rPr lang="en-US" dirty="0">
                <a:cs typeface="Arial" panose="020B0604020202020204" pitchFamily="34" charset="0"/>
              </a:rPr>
              <a:t> to assure </a:t>
            </a:r>
            <a:r>
              <a:rPr lang="en-US" b="1" dirty="0">
                <a:cs typeface="Arial" panose="020B0604020202020204" pitchFamily="34" charset="0"/>
              </a:rPr>
              <a:t>safe and healthful working conditions</a:t>
            </a:r>
            <a:r>
              <a:rPr lang="en-US" dirty="0">
                <a:cs typeface="Arial" panose="020B0604020202020204" pitchFamily="34" charset="0"/>
              </a:rPr>
              <a:t> for working men and women by setting and enforcing standards and by providing training, outreach, education and assistance.</a:t>
            </a:r>
            <a:endParaRPr lang="en-US" dirty="0"/>
          </a:p>
          <a:p>
            <a:pPr marL="0" indent="0">
              <a:buNone/>
            </a:pPr>
            <a:endParaRPr lang="en-US" dirty="0"/>
          </a:p>
        </p:txBody>
      </p:sp>
      <p:sp>
        <p:nvSpPr>
          <p:cNvPr id="5" name="Content Placeholder 4">
            <a:extLst>
              <a:ext uri="{FF2B5EF4-FFF2-40B4-BE49-F238E27FC236}">
                <a16:creationId xmlns:a16="http://schemas.microsoft.com/office/drawing/2014/main" id="{4AED7A2E-2F34-9942-9CDE-22DAC6F8DD68}"/>
              </a:ext>
            </a:extLst>
          </p:cNvPr>
          <p:cNvSpPr>
            <a:spLocks noGrp="1"/>
          </p:cNvSpPr>
          <p:nvPr>
            <p:ph sz="half" idx="2"/>
          </p:nvPr>
        </p:nvSpPr>
        <p:spPr/>
        <p:txBody>
          <a:bodyPr>
            <a:normAutofit lnSpcReduction="10000"/>
          </a:bodyPr>
          <a:lstStyle/>
          <a:p>
            <a:pPr marL="0" indent="0">
              <a:buNone/>
            </a:pPr>
            <a:r>
              <a:rPr lang="en-US" dirty="0">
                <a:cs typeface="Arial" panose="020B0604020202020204" pitchFamily="34" charset="0"/>
              </a:rPr>
              <a:t>OSHA is part of the </a:t>
            </a:r>
            <a:r>
              <a:rPr lang="en-US" u="sng" dirty="0">
                <a:cs typeface="Arial" panose="020B0604020202020204" pitchFamily="34" charset="0"/>
                <a:hlinkClick r:id="rId5" tooltip="United States Department of Labor">
                  <a:extLst>
                    <a:ext uri="{A12FA001-AC4F-418D-AE19-62706E023703}">
                      <ahyp:hlinkClr xmlns:ahyp="http://schemas.microsoft.com/office/drawing/2018/hyperlinkcolor" xmlns="" val="tx"/>
                    </a:ext>
                  </a:extLst>
                </a:hlinkClick>
              </a:rPr>
              <a:t>United States Department of Labor</a:t>
            </a:r>
            <a:r>
              <a:rPr lang="en-US" dirty="0">
                <a:cs typeface="Arial" panose="020B0604020202020204" pitchFamily="34" charset="0"/>
              </a:rPr>
              <a:t>. The administrator for OSHA is the Assistant Secretary of Labor for Occupational Safety and Health. OSHA's administrator answers to the </a:t>
            </a:r>
            <a:r>
              <a:rPr lang="en-US" u="sng" dirty="0">
                <a:cs typeface="Arial" panose="020B0604020202020204" pitchFamily="34" charset="0"/>
                <a:hlinkClick r:id="rId6" tooltip="Secretary of Labor">
                  <a:extLst>
                    <a:ext uri="{A12FA001-AC4F-418D-AE19-62706E023703}">
                      <ahyp:hlinkClr xmlns:ahyp="http://schemas.microsoft.com/office/drawing/2018/hyperlinkcolor" xmlns="" val="tx"/>
                    </a:ext>
                  </a:extLst>
                </a:hlinkClick>
              </a:rPr>
              <a:t>Secretary of Labor</a:t>
            </a:r>
            <a:r>
              <a:rPr lang="en-US" dirty="0">
                <a:cs typeface="Arial" panose="020B0604020202020204" pitchFamily="34" charset="0"/>
              </a:rPr>
              <a:t>, who is a member of the cabinet of the President of the United States.</a:t>
            </a:r>
          </a:p>
          <a:p>
            <a:endParaRPr lang="en-US" dirty="0"/>
          </a:p>
        </p:txBody>
      </p:sp>
    </p:spTree>
    <p:extLst>
      <p:ext uri="{BB962C8B-B14F-4D97-AF65-F5344CB8AC3E}">
        <p14:creationId xmlns:p14="http://schemas.microsoft.com/office/powerpoint/2010/main" val="280883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9E6D-F465-0748-B137-A0BA466C3A09}"/>
              </a:ext>
            </a:extLst>
          </p:cNvPr>
          <p:cNvSpPr>
            <a:spLocks noGrp="1"/>
          </p:cNvSpPr>
          <p:nvPr>
            <p:ph type="title"/>
          </p:nvPr>
        </p:nvSpPr>
        <p:spPr/>
        <p:txBody>
          <a:bodyPr/>
          <a:lstStyle/>
          <a:p>
            <a:r>
              <a:rPr lang="en-US" b="1" dirty="0"/>
              <a:t>Safety: </a:t>
            </a:r>
            <a:r>
              <a:rPr lang="en-US" dirty="0"/>
              <a:t>Know your rights</a:t>
            </a:r>
          </a:p>
        </p:txBody>
      </p:sp>
      <p:sp>
        <p:nvSpPr>
          <p:cNvPr id="3" name="Content Placeholder 2">
            <a:extLst>
              <a:ext uri="{FF2B5EF4-FFF2-40B4-BE49-F238E27FC236}">
                <a16:creationId xmlns:a16="http://schemas.microsoft.com/office/drawing/2014/main" id="{59447939-DFFD-5545-B007-9C50676A2ECF}"/>
              </a:ext>
            </a:extLst>
          </p:cNvPr>
          <p:cNvSpPr>
            <a:spLocks noGrp="1"/>
          </p:cNvSpPr>
          <p:nvPr>
            <p:ph sz="half" idx="1"/>
          </p:nvPr>
        </p:nvSpPr>
        <p:spPr/>
        <p:txBody>
          <a:bodyPr>
            <a:normAutofit fontScale="55000" lnSpcReduction="20000"/>
          </a:bodyPr>
          <a:lstStyle/>
          <a:p>
            <a:pPr marL="0" indent="0">
              <a:lnSpc>
                <a:spcPct val="100000"/>
              </a:lnSpc>
              <a:buNone/>
            </a:pPr>
            <a:r>
              <a:rPr lang="en-US" sz="5100" dirty="0">
                <a:cs typeface="Arial" panose="020B0604020202020204" pitchFamily="34" charset="0"/>
              </a:rPr>
              <a:t>Under federal law, you are entitled to a safe workplace.</a:t>
            </a:r>
          </a:p>
          <a:p>
            <a:pPr marL="0" indent="0">
              <a:buNone/>
            </a:pPr>
            <a:endParaRPr lang="en-US" sz="5100" dirty="0">
              <a:cs typeface="Arial" panose="020B0604020202020204" pitchFamily="34" charset="0"/>
            </a:endParaRPr>
          </a:p>
          <a:p>
            <a:r>
              <a:rPr lang="en-US" sz="5100" dirty="0">
                <a:cs typeface="Arial" panose="020B0604020202020204" pitchFamily="34" charset="0"/>
              </a:rPr>
              <a:t>Your employer must provide a workplace free of known health and safety hazards. </a:t>
            </a:r>
          </a:p>
          <a:p>
            <a:endParaRPr lang="en-US" sz="5100" dirty="0">
              <a:cs typeface="Arial" panose="020B0604020202020204" pitchFamily="34" charset="0"/>
            </a:endParaRPr>
          </a:p>
          <a:p>
            <a:r>
              <a:rPr lang="en-US" sz="5100" dirty="0">
                <a:cs typeface="Arial" panose="020B0604020202020204" pitchFamily="34" charset="0"/>
              </a:rPr>
              <a:t>If you have concerns, you have the right to speak up about them without fear of retaliation. You also have the right to:</a:t>
            </a:r>
          </a:p>
          <a:p>
            <a:pPr marL="0" indent="0">
              <a:buNone/>
            </a:pPr>
            <a:endParaRPr lang="en-US" dirty="0"/>
          </a:p>
        </p:txBody>
      </p:sp>
      <p:sp>
        <p:nvSpPr>
          <p:cNvPr id="5" name="Content Placeholder 4">
            <a:extLst>
              <a:ext uri="{FF2B5EF4-FFF2-40B4-BE49-F238E27FC236}">
                <a16:creationId xmlns:a16="http://schemas.microsoft.com/office/drawing/2014/main" id="{4AED7A2E-2F34-9942-9CDE-22DAC6F8DD68}"/>
              </a:ext>
            </a:extLst>
          </p:cNvPr>
          <p:cNvSpPr>
            <a:spLocks noGrp="1"/>
          </p:cNvSpPr>
          <p:nvPr>
            <p:ph sz="half" idx="2"/>
          </p:nvPr>
        </p:nvSpPr>
        <p:spPr>
          <a:xfrm>
            <a:off x="6172200" y="1690688"/>
            <a:ext cx="5181600" cy="4351338"/>
          </a:xfrm>
        </p:spPr>
        <p:txBody>
          <a:bodyPr>
            <a:noAutofit/>
          </a:bodyPr>
          <a:lstStyle/>
          <a:p>
            <a:pPr marL="214313" indent="-214313">
              <a:lnSpc>
                <a:spcPct val="120000"/>
              </a:lnSpc>
            </a:pPr>
            <a:r>
              <a:rPr lang="en-US" sz="1600" dirty="0">
                <a:cs typeface="Arial" panose="020B0604020202020204" pitchFamily="34" charset="0"/>
              </a:rPr>
              <a:t>Be trained in a language you understand</a:t>
            </a:r>
          </a:p>
          <a:p>
            <a:pPr marL="214313" indent="-214313">
              <a:lnSpc>
                <a:spcPct val="120000"/>
              </a:lnSpc>
            </a:pPr>
            <a:r>
              <a:rPr lang="en-US" sz="1600" dirty="0">
                <a:cs typeface="Arial" panose="020B0604020202020204" pitchFamily="34" charset="0"/>
              </a:rPr>
              <a:t>Work on machines that are safe</a:t>
            </a:r>
          </a:p>
          <a:p>
            <a:pPr marL="214313" indent="-214313">
              <a:lnSpc>
                <a:spcPct val="120000"/>
              </a:lnSpc>
            </a:pPr>
            <a:r>
              <a:rPr lang="en-US" sz="1600" dirty="0">
                <a:cs typeface="Arial" panose="020B0604020202020204" pitchFamily="34" charset="0"/>
              </a:rPr>
              <a:t>Be provided required safety gear, such as gloves or a harness and lifeline for falls</a:t>
            </a:r>
          </a:p>
          <a:p>
            <a:pPr marL="214313" indent="-214313">
              <a:lnSpc>
                <a:spcPct val="120000"/>
              </a:lnSpc>
            </a:pPr>
            <a:r>
              <a:rPr lang="en-US" sz="1600" dirty="0">
                <a:cs typeface="Arial" panose="020B0604020202020204" pitchFamily="34" charset="0"/>
              </a:rPr>
              <a:t>Be protected from toxic chemicals</a:t>
            </a:r>
          </a:p>
          <a:p>
            <a:pPr marL="214313" indent="-214313">
              <a:lnSpc>
                <a:spcPct val="120000"/>
              </a:lnSpc>
            </a:pPr>
            <a:r>
              <a:rPr lang="en-US" sz="1600" dirty="0">
                <a:cs typeface="Arial" panose="020B0604020202020204" pitchFamily="34" charset="0"/>
              </a:rPr>
              <a:t>Request an OSHA inspection, and speak to the inspector</a:t>
            </a:r>
          </a:p>
          <a:p>
            <a:pPr marL="214313" indent="-214313">
              <a:lnSpc>
                <a:spcPct val="120000"/>
              </a:lnSpc>
            </a:pPr>
            <a:r>
              <a:rPr lang="en-US" sz="1600" dirty="0">
                <a:cs typeface="Arial" panose="020B0604020202020204" pitchFamily="34" charset="0"/>
              </a:rPr>
              <a:t>Report an injury or illness, and get copies of your medical records</a:t>
            </a:r>
          </a:p>
          <a:p>
            <a:pPr marL="214313" indent="-214313">
              <a:lnSpc>
                <a:spcPct val="120000"/>
              </a:lnSpc>
            </a:pPr>
            <a:r>
              <a:rPr lang="en-US" sz="1600" dirty="0">
                <a:cs typeface="Arial" panose="020B0604020202020204" pitchFamily="34" charset="0"/>
              </a:rPr>
              <a:t>See copies of the workplace injury and illness log</a:t>
            </a:r>
          </a:p>
          <a:p>
            <a:pPr marL="214313" indent="-214313">
              <a:lnSpc>
                <a:spcPct val="120000"/>
              </a:lnSpc>
            </a:pPr>
            <a:r>
              <a:rPr lang="en-US" sz="1600" dirty="0">
                <a:cs typeface="Arial" panose="020B0604020202020204" pitchFamily="34" charset="0"/>
              </a:rPr>
              <a:t>Review records of work-related injuries and illnesses</a:t>
            </a:r>
          </a:p>
          <a:p>
            <a:pPr marL="214313" indent="-214313">
              <a:lnSpc>
                <a:spcPct val="120000"/>
              </a:lnSpc>
            </a:pPr>
            <a:r>
              <a:rPr lang="en-US" sz="1600" dirty="0">
                <a:cs typeface="Arial" panose="020B0604020202020204" pitchFamily="34" charset="0"/>
              </a:rPr>
              <a:t>Get copies of test results done to find hazards in the workplace</a:t>
            </a:r>
          </a:p>
        </p:txBody>
      </p:sp>
    </p:spTree>
    <p:extLst>
      <p:ext uri="{BB962C8B-B14F-4D97-AF65-F5344CB8AC3E}">
        <p14:creationId xmlns:p14="http://schemas.microsoft.com/office/powerpoint/2010/main" val="240082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9E6D-F465-0748-B137-A0BA466C3A09}"/>
              </a:ext>
            </a:extLst>
          </p:cNvPr>
          <p:cNvSpPr>
            <a:spLocks noGrp="1"/>
          </p:cNvSpPr>
          <p:nvPr>
            <p:ph type="title"/>
          </p:nvPr>
        </p:nvSpPr>
        <p:spPr>
          <a:xfrm>
            <a:off x="838200" y="365125"/>
            <a:ext cx="5257800" cy="1325563"/>
          </a:xfrm>
        </p:spPr>
        <p:txBody>
          <a:bodyPr/>
          <a:lstStyle/>
          <a:p>
            <a:r>
              <a:rPr lang="en-US" b="1" dirty="0"/>
              <a:t>Hazards: </a:t>
            </a:r>
            <a:r>
              <a:rPr lang="en-US" dirty="0"/>
              <a:t>Machine-related injuries</a:t>
            </a:r>
          </a:p>
        </p:txBody>
      </p:sp>
      <p:sp>
        <p:nvSpPr>
          <p:cNvPr id="3" name="Content Placeholder 2">
            <a:extLst>
              <a:ext uri="{FF2B5EF4-FFF2-40B4-BE49-F238E27FC236}">
                <a16:creationId xmlns:a16="http://schemas.microsoft.com/office/drawing/2014/main" id="{59447939-DFFD-5545-B007-9C50676A2ECF}"/>
              </a:ext>
            </a:extLst>
          </p:cNvPr>
          <p:cNvSpPr>
            <a:spLocks noGrp="1"/>
          </p:cNvSpPr>
          <p:nvPr>
            <p:ph sz="half" idx="1"/>
          </p:nvPr>
        </p:nvSpPr>
        <p:spPr/>
        <p:txBody>
          <a:bodyPr/>
          <a:lstStyle/>
          <a:p>
            <a:pPr marL="0" indent="0">
              <a:buNone/>
            </a:pPr>
            <a:r>
              <a:rPr lang="en-US" dirty="0"/>
              <a:t>Possible machine-related injuries include:</a:t>
            </a:r>
          </a:p>
          <a:p>
            <a:r>
              <a:rPr lang="en-US" dirty="0"/>
              <a:t>Crushed fingers or hands</a:t>
            </a:r>
          </a:p>
          <a:p>
            <a:r>
              <a:rPr lang="en-US" dirty="0"/>
              <a:t>Amputations</a:t>
            </a:r>
          </a:p>
          <a:p>
            <a:r>
              <a:rPr lang="en-US" dirty="0"/>
              <a:t>Blindness</a:t>
            </a:r>
          </a:p>
          <a:p>
            <a:pPr marL="0" indent="0">
              <a:buNone/>
            </a:pPr>
            <a:endParaRPr lang="en-US" dirty="0"/>
          </a:p>
        </p:txBody>
      </p:sp>
      <p:sp>
        <p:nvSpPr>
          <p:cNvPr id="5" name="TextBox 4">
            <a:extLst>
              <a:ext uri="{FF2B5EF4-FFF2-40B4-BE49-F238E27FC236}">
                <a16:creationId xmlns:a16="http://schemas.microsoft.com/office/drawing/2014/main" id="{92981B60-E844-D349-BF3B-DECF884A74E8}"/>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Blindness is a possible machine-related injury</a:t>
            </a:r>
          </a:p>
        </p:txBody>
      </p:sp>
      <p:pic>
        <p:nvPicPr>
          <p:cNvPr id="6" name="Content Placeholder 5" descr="an image of a person with an eye injury from improper machine use">
            <a:extLst>
              <a:ext uri="{FF2B5EF4-FFF2-40B4-BE49-F238E27FC236}">
                <a16:creationId xmlns:a16="http://schemas.microsoft.com/office/drawing/2014/main" id="{0AEA0273-DCF8-E54B-8745-48BD11E2BA8C}"/>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87454" y="1062831"/>
            <a:ext cx="4636892" cy="4351337"/>
          </a:xfrm>
        </p:spPr>
      </p:pic>
    </p:spTree>
    <p:extLst>
      <p:ext uri="{BB962C8B-B14F-4D97-AF65-F5344CB8AC3E}">
        <p14:creationId xmlns:p14="http://schemas.microsoft.com/office/powerpoint/2010/main" val="401319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9E6D-F465-0748-B137-A0BA466C3A09}"/>
              </a:ext>
            </a:extLst>
          </p:cNvPr>
          <p:cNvSpPr>
            <a:spLocks noGrp="1"/>
          </p:cNvSpPr>
          <p:nvPr>
            <p:ph type="title"/>
          </p:nvPr>
        </p:nvSpPr>
        <p:spPr>
          <a:xfrm>
            <a:off x="838200" y="365125"/>
            <a:ext cx="5698524" cy="1325563"/>
          </a:xfrm>
        </p:spPr>
        <p:txBody>
          <a:bodyPr>
            <a:normAutofit fontScale="90000"/>
          </a:bodyPr>
          <a:lstStyle/>
          <a:p>
            <a:r>
              <a:rPr lang="en-US" b="1" dirty="0"/>
              <a:t>Hazards: </a:t>
            </a:r>
            <a:r>
              <a:rPr lang="en-US" dirty="0"/>
              <a:t>Machine-related injuries (continued)</a:t>
            </a:r>
          </a:p>
        </p:txBody>
      </p:sp>
      <p:sp>
        <p:nvSpPr>
          <p:cNvPr id="3" name="Content Placeholder 2">
            <a:extLst>
              <a:ext uri="{FF2B5EF4-FFF2-40B4-BE49-F238E27FC236}">
                <a16:creationId xmlns:a16="http://schemas.microsoft.com/office/drawing/2014/main" id="{59447939-DFFD-5545-B007-9C50676A2ECF}"/>
              </a:ext>
            </a:extLst>
          </p:cNvPr>
          <p:cNvSpPr>
            <a:spLocks noGrp="1"/>
          </p:cNvSpPr>
          <p:nvPr>
            <p:ph sz="half" idx="1"/>
          </p:nvPr>
        </p:nvSpPr>
        <p:spPr/>
        <p:txBody>
          <a:bodyPr>
            <a:normAutofit lnSpcReduction="10000"/>
          </a:bodyPr>
          <a:lstStyle/>
          <a:p>
            <a:r>
              <a:rPr lang="en-US" dirty="0"/>
              <a:t>The lathe features extremely dangerous rotating parts</a:t>
            </a:r>
          </a:p>
          <a:p>
            <a:r>
              <a:rPr lang="en-US" dirty="0"/>
              <a:t>Rotating motion can grip hair and clothing and can also force hand and arm into a dangerous position</a:t>
            </a:r>
          </a:p>
          <a:p>
            <a:r>
              <a:rPr lang="en-US" dirty="0"/>
              <a:t>Contact with rotating motion can cause severe injuries</a:t>
            </a:r>
          </a:p>
          <a:p>
            <a:r>
              <a:rPr lang="en-US" dirty="0"/>
              <a:t>Exposed projections such as set screws and bolts increase the risk factor</a:t>
            </a:r>
          </a:p>
          <a:p>
            <a:pPr marL="0" indent="0">
              <a:buNone/>
            </a:pPr>
            <a:endParaRPr lang="en-US" dirty="0"/>
          </a:p>
        </p:txBody>
      </p:sp>
      <p:sp>
        <p:nvSpPr>
          <p:cNvPr id="8" name="TextBox 7">
            <a:extLst>
              <a:ext uri="{FF2B5EF4-FFF2-40B4-BE49-F238E27FC236}">
                <a16:creationId xmlns:a16="http://schemas.microsoft.com/office/drawing/2014/main" id="{B4A6F5E0-3578-B24C-8517-3B67E9659847}"/>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Blindness is a possible machine-related injury</a:t>
            </a:r>
          </a:p>
        </p:txBody>
      </p:sp>
      <p:pic>
        <p:nvPicPr>
          <p:cNvPr id="9" name="Content Placeholder 5" descr="an image of a person with an eye injury from improper machine use">
            <a:extLst>
              <a:ext uri="{FF2B5EF4-FFF2-40B4-BE49-F238E27FC236}">
                <a16:creationId xmlns:a16="http://schemas.microsoft.com/office/drawing/2014/main" id="{179406B1-EDCB-BE46-BB50-0701FE8B16DB}"/>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87454" y="1062831"/>
            <a:ext cx="4636892" cy="4351337"/>
          </a:xfrm>
        </p:spPr>
      </p:pic>
    </p:spTree>
    <p:extLst>
      <p:ext uri="{BB962C8B-B14F-4D97-AF65-F5344CB8AC3E}">
        <p14:creationId xmlns:p14="http://schemas.microsoft.com/office/powerpoint/2010/main" val="195943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9E6D-F465-0748-B137-A0BA466C3A09}"/>
              </a:ext>
            </a:extLst>
          </p:cNvPr>
          <p:cNvSpPr>
            <a:spLocks noGrp="1"/>
          </p:cNvSpPr>
          <p:nvPr>
            <p:ph type="title"/>
          </p:nvPr>
        </p:nvSpPr>
        <p:spPr>
          <a:xfrm>
            <a:off x="838200" y="365125"/>
            <a:ext cx="5698524" cy="1325563"/>
          </a:xfrm>
        </p:spPr>
        <p:txBody>
          <a:bodyPr>
            <a:normAutofit/>
          </a:bodyPr>
          <a:lstStyle/>
          <a:p>
            <a:r>
              <a:rPr lang="en-US" b="1" dirty="0"/>
              <a:t>Hazards: </a:t>
            </a:r>
            <a:r>
              <a:rPr lang="en-US" dirty="0"/>
              <a:t>Machine hazard areas</a:t>
            </a:r>
          </a:p>
        </p:txBody>
      </p:sp>
      <p:sp>
        <p:nvSpPr>
          <p:cNvPr id="3" name="Content Placeholder 2">
            <a:extLst>
              <a:ext uri="{FF2B5EF4-FFF2-40B4-BE49-F238E27FC236}">
                <a16:creationId xmlns:a16="http://schemas.microsoft.com/office/drawing/2014/main" id="{59447939-DFFD-5545-B007-9C50676A2ECF}"/>
              </a:ext>
            </a:extLst>
          </p:cNvPr>
          <p:cNvSpPr>
            <a:spLocks noGrp="1"/>
          </p:cNvSpPr>
          <p:nvPr>
            <p:ph sz="half" idx="1"/>
          </p:nvPr>
        </p:nvSpPr>
        <p:spPr/>
        <p:txBody>
          <a:bodyPr>
            <a:normAutofit/>
          </a:bodyPr>
          <a:lstStyle/>
          <a:p>
            <a:pPr marL="0" indent="0">
              <a:buNone/>
            </a:pPr>
            <a:r>
              <a:rPr lang="en-US" dirty="0"/>
              <a:t>Three fundamental machine areas to be aware of:</a:t>
            </a:r>
          </a:p>
          <a:p>
            <a:r>
              <a:rPr lang="en-US" dirty="0"/>
              <a:t>Point of operation</a:t>
            </a:r>
          </a:p>
          <a:p>
            <a:r>
              <a:rPr lang="en-US" dirty="0"/>
              <a:t>Power transmission device</a:t>
            </a:r>
          </a:p>
          <a:p>
            <a:r>
              <a:rPr lang="en-US" dirty="0"/>
              <a:t>Other moving parts - operating controls such as mechanical or electric power controls</a:t>
            </a:r>
          </a:p>
          <a:p>
            <a:pPr marL="0" indent="0">
              <a:buNone/>
            </a:pPr>
            <a:endParaRPr lang="en-US" dirty="0"/>
          </a:p>
        </p:txBody>
      </p:sp>
      <p:sp>
        <p:nvSpPr>
          <p:cNvPr id="8" name="TextBox 7">
            <a:extLst>
              <a:ext uri="{FF2B5EF4-FFF2-40B4-BE49-F238E27FC236}">
                <a16:creationId xmlns:a16="http://schemas.microsoft.com/office/drawing/2014/main" id="{B4A6F5E0-3578-B24C-8517-3B67E9659847}"/>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Several lathes in a machine shop</a:t>
            </a:r>
          </a:p>
        </p:txBody>
      </p:sp>
      <p:pic>
        <p:nvPicPr>
          <p:cNvPr id="9" name="Content Placeholder 5" descr="An image of multiple lathes">
            <a:extLst>
              <a:ext uri="{FF2B5EF4-FFF2-40B4-BE49-F238E27FC236}">
                <a16:creationId xmlns:a16="http://schemas.microsoft.com/office/drawing/2014/main" id="{179406B1-EDCB-BE46-BB50-0701FE8B16DB}"/>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6474971" y="1273425"/>
            <a:ext cx="5261856" cy="3930151"/>
          </a:xfrm>
        </p:spPr>
      </p:pic>
    </p:spTree>
    <p:extLst>
      <p:ext uri="{BB962C8B-B14F-4D97-AF65-F5344CB8AC3E}">
        <p14:creationId xmlns:p14="http://schemas.microsoft.com/office/powerpoint/2010/main" val="385023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61C3-2CF5-634D-B28D-FC43D89B47C7}"/>
              </a:ext>
            </a:extLst>
          </p:cNvPr>
          <p:cNvSpPr>
            <a:spLocks noGrp="1"/>
          </p:cNvSpPr>
          <p:nvPr>
            <p:ph type="title"/>
          </p:nvPr>
        </p:nvSpPr>
        <p:spPr>
          <a:xfrm>
            <a:off x="838200" y="365125"/>
            <a:ext cx="5006546" cy="1325563"/>
          </a:xfrm>
        </p:spPr>
        <p:txBody>
          <a:bodyPr/>
          <a:lstStyle/>
          <a:p>
            <a:r>
              <a:rPr lang="en-US" b="1" dirty="0"/>
              <a:t>Hazards: </a:t>
            </a:r>
            <a:r>
              <a:rPr lang="en-US" dirty="0"/>
              <a:t>Point of operation</a:t>
            </a:r>
          </a:p>
        </p:txBody>
      </p:sp>
      <p:sp>
        <p:nvSpPr>
          <p:cNvPr id="3" name="Content Placeholder 2">
            <a:extLst>
              <a:ext uri="{FF2B5EF4-FFF2-40B4-BE49-F238E27FC236}">
                <a16:creationId xmlns:a16="http://schemas.microsoft.com/office/drawing/2014/main" id="{519391D8-550A-534B-9212-769360EBEE19}"/>
              </a:ext>
            </a:extLst>
          </p:cNvPr>
          <p:cNvSpPr>
            <a:spLocks noGrp="1"/>
          </p:cNvSpPr>
          <p:nvPr>
            <p:ph sz="half" idx="1"/>
          </p:nvPr>
        </p:nvSpPr>
        <p:spPr/>
        <p:txBody>
          <a:bodyPr>
            <a:normAutofit/>
          </a:bodyPr>
          <a:lstStyle/>
          <a:p>
            <a:r>
              <a:rPr lang="en-US" dirty="0"/>
              <a:t>The </a:t>
            </a:r>
            <a:r>
              <a:rPr lang="en-US" b="1" dirty="0"/>
              <a:t>point of operation </a:t>
            </a:r>
            <a:r>
              <a:rPr lang="en-US" dirty="0"/>
              <a:t>is the area on a machine where work is actually performed on the material being processed.</a:t>
            </a:r>
          </a:p>
          <a:p>
            <a:r>
              <a:rPr lang="en-US" dirty="0"/>
              <a:t>This image displays the point of operation on the lathe.</a:t>
            </a:r>
          </a:p>
          <a:p>
            <a:pPr marL="0" indent="0">
              <a:buNone/>
            </a:pPr>
            <a:endParaRPr lang="en-US" dirty="0"/>
          </a:p>
        </p:txBody>
      </p:sp>
      <p:sp>
        <p:nvSpPr>
          <p:cNvPr id="5" name="TextBox 4">
            <a:extLst>
              <a:ext uri="{FF2B5EF4-FFF2-40B4-BE49-F238E27FC236}">
                <a16:creationId xmlns:a16="http://schemas.microsoft.com/office/drawing/2014/main" id="{63E21234-5E89-0143-874F-E339299C0103}"/>
              </a:ext>
              <a:ext uri="{C183D7F6-B498-43B3-948B-1728B52AA6E4}">
                <adec:decorative xmlns:adec="http://schemas.microsoft.com/office/drawing/2017/decorative" xmlns="" val="1"/>
              </a:ext>
            </a:extLst>
          </p:cNvPr>
          <p:cNvSpPr txBox="1"/>
          <p:nvPr/>
        </p:nvSpPr>
        <p:spPr>
          <a:xfrm>
            <a:off x="6640727" y="6363730"/>
            <a:ext cx="4930346" cy="369332"/>
          </a:xfrm>
          <a:prstGeom prst="rect">
            <a:avLst/>
          </a:prstGeom>
          <a:noFill/>
        </p:spPr>
        <p:txBody>
          <a:bodyPr wrap="square" rtlCol="0">
            <a:spAutoFit/>
          </a:bodyPr>
          <a:lstStyle/>
          <a:p>
            <a:pPr algn="ctr"/>
            <a:r>
              <a:rPr lang="en-US" dirty="0"/>
              <a:t>The point of operation of a lathe</a:t>
            </a:r>
          </a:p>
        </p:txBody>
      </p:sp>
      <p:pic>
        <p:nvPicPr>
          <p:cNvPr id="6" name="Content Placeholder 5" descr="An image of the point of operation of the lathe. The point of operation is where the tool meets the work piece">
            <a:extLst>
              <a:ext uri="{FF2B5EF4-FFF2-40B4-BE49-F238E27FC236}">
                <a16:creationId xmlns:a16="http://schemas.microsoft.com/office/drawing/2014/main" id="{146D52D0-9717-4B4F-B73C-7A4BEB102D08}"/>
              </a:ext>
              <a:ext uri="{C183D7F6-B498-43B3-948B-1728B52AA6E4}">
                <adec:decorative xmlns:adec="http://schemas.microsoft.com/office/drawing/2017/decorative" xmlns=""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39675" y="1351726"/>
            <a:ext cx="5031398" cy="3773548"/>
          </a:xfrm>
        </p:spPr>
      </p:pic>
      <p:sp>
        <p:nvSpPr>
          <p:cNvPr id="4" name="Oval 3" descr="A circle, drawing attention to the point of operation">
            <a:extLst>
              <a:ext uri="{FF2B5EF4-FFF2-40B4-BE49-F238E27FC236}">
                <a16:creationId xmlns:a16="http://schemas.microsoft.com/office/drawing/2014/main" id="{3A941A8F-8EFC-1E4C-9A60-BE9758BE1A00}"/>
              </a:ext>
              <a:ext uri="{C183D7F6-B498-43B3-948B-1728B52AA6E4}">
                <adec:decorative xmlns:adec="http://schemas.microsoft.com/office/drawing/2017/decorative" xmlns="" val="0"/>
              </a:ext>
            </a:extLst>
          </p:cNvPr>
          <p:cNvSpPr/>
          <p:nvPr/>
        </p:nvSpPr>
        <p:spPr>
          <a:xfrm>
            <a:off x="8946292" y="3113903"/>
            <a:ext cx="1134526" cy="113452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400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2538</Words>
  <Application>Microsoft Office PowerPoint</Application>
  <PresentationFormat>Widescreen</PresentationFormat>
  <Paragraphs>203</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等线</vt:lpstr>
      <vt:lpstr>Office Theme</vt:lpstr>
      <vt:lpstr>Introduction to  Lathe Safety</vt:lpstr>
      <vt:lpstr>Introduction: What’s a Lathe?</vt:lpstr>
      <vt:lpstr>Introduction: Early lathes</vt:lpstr>
      <vt:lpstr>Safety: Who is OSHA?</vt:lpstr>
      <vt:lpstr>Safety: Know your rights</vt:lpstr>
      <vt:lpstr>Hazards: Machine-related injuries</vt:lpstr>
      <vt:lpstr>Hazards: Machine-related injuries (continued)</vt:lpstr>
      <vt:lpstr>Hazards: Machine hazard areas</vt:lpstr>
      <vt:lpstr>Hazards: Point of operation</vt:lpstr>
      <vt:lpstr>Hazards: Power transmission device</vt:lpstr>
      <vt:lpstr>Hazards: Operating controls</vt:lpstr>
      <vt:lpstr>Hazards: Chips</vt:lpstr>
      <vt:lpstr>Hazards: Nip points and rotating parts</vt:lpstr>
      <vt:lpstr>Safe operation: What is machine guarding?</vt:lpstr>
      <vt:lpstr>Safe operation: Protect yourself with PPE</vt:lpstr>
      <vt:lpstr>Safe operation: Preventing injuries and amputations (I)</vt:lpstr>
      <vt:lpstr>Safe operation: Preventing injuries and amputations (II)</vt:lpstr>
      <vt:lpstr>Safe operation: Preventing injuries and amputations (III)</vt:lpstr>
      <vt:lpstr>Safe operation: Preventing injuries and amputations (IV)</vt:lpstr>
      <vt:lpstr>Safe operation: Preventing injuries and amputations (V)</vt:lpstr>
      <vt:lpstr>Hazards: Lockout/Tagout</vt:lpstr>
      <vt:lpstr>Hazards: 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2021-04-02T18:06:05Z</dcterms:created>
  <dcterms:modified xsi:type="dcterms:W3CDTF">2021-04-02T18:07:34Z</dcterms:modified>
</cp:coreProperties>
</file>