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9"/>
  </p:notesMasterIdLst>
  <p:sldIdLst>
    <p:sldId id="276" r:id="rId2"/>
    <p:sldId id="257" r:id="rId3"/>
    <p:sldId id="272" r:id="rId4"/>
    <p:sldId id="259" r:id="rId5"/>
    <p:sldId id="261" r:id="rId6"/>
    <p:sldId id="262" r:id="rId7"/>
    <p:sldId id="263" r:id="rId8"/>
    <p:sldId id="273" r:id="rId9"/>
    <p:sldId id="265" r:id="rId10"/>
    <p:sldId id="275" r:id="rId11"/>
    <p:sldId id="266" r:id="rId12"/>
    <p:sldId id="268" r:id="rId13"/>
    <p:sldId id="269" r:id="rId14"/>
    <p:sldId id="274" r:id="rId15"/>
    <p:sldId id="271" r:id="rId16"/>
    <p:sldId id="277" r:id="rId17"/>
    <p:sldId id="2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40" userDrawn="1">
          <p15:clr>
            <a:srgbClr val="A4A3A4"/>
          </p15:clr>
        </p15:guide>
        <p15:guide id="2" pos="57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92" autoAdjust="0"/>
    <p:restoredTop sz="77339"/>
  </p:normalViewPr>
  <p:slideViewPr>
    <p:cSldViewPr snapToGrid="0" snapToObjects="1">
      <p:cViewPr varScale="1">
        <p:scale>
          <a:sx n="55" d="100"/>
          <a:sy n="55" d="100"/>
        </p:scale>
        <p:origin x="110" y="53"/>
      </p:cViewPr>
      <p:guideLst>
        <p:guide orient="horz" pos="2040"/>
        <p:guide pos="5736"/>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82D3F5-0E72-A44A-A31D-1E9CADC288B0}" type="datetimeFigureOut">
              <a:rPr lang="en-US" smtClean="0"/>
              <a:t>4/2/2021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873EA3-7053-1B4C-A230-75845DAF3E9E}" type="slidenum">
              <a:rPr lang="en-US" smtClean="0"/>
              <a:t>‹#›</a:t>
            </a:fld>
            <a:endParaRPr lang="en-US" dirty="0"/>
          </a:p>
        </p:txBody>
      </p:sp>
    </p:spTree>
    <p:extLst>
      <p:ext uri="{BB962C8B-B14F-4D97-AF65-F5344CB8AC3E}">
        <p14:creationId xmlns:p14="http://schemas.microsoft.com/office/powerpoint/2010/main" val="1621724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osha.gov/workers/index.html"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osha.gov/OshDoc/Directive_pdf/CPL_03-00-019.pdf" TargetMode="External"/><Relationship Id="rId2" Type="http://schemas.openxmlformats.org/officeDocument/2006/relationships/slide" Target="../slides/slide7.xml"/><Relationship Id="rId1" Type="http://schemas.openxmlformats.org/officeDocument/2006/relationships/notesMaster" Target="../notesMasters/notesMaster1.xml"/><Relationship Id="rId5" Type="http://schemas.openxmlformats.org/officeDocument/2006/relationships/hyperlink" Target="https://safetyresourcesblog.com/2014/08/16/osha-quickcards-download-here-all-free-englishspanishother/" TargetMode="External"/><Relationship Id="rId4" Type="http://schemas.openxmlformats.org/officeDocument/2006/relationships/hyperlink" Target="https://www.osha.gov/dte/outreach/construction_generalindustry/gi_outreach_tp.html"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a:t>
            </a:fld>
            <a:endParaRPr lang="en-US" dirty="0"/>
          </a:p>
        </p:txBody>
      </p:sp>
    </p:spTree>
    <p:extLst>
      <p:ext uri="{BB962C8B-B14F-4D97-AF65-F5344CB8AC3E}">
        <p14:creationId xmlns:p14="http://schemas.microsoft.com/office/powerpoint/2010/main" val="13493224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Explain to trainers that some manufacturing facilities still have machines that are not properly guarded.  Some types of accidents are related to poor on non-existent machine guarding can be getting fingers caught where the work is being done (Point of Operation).  Dangling jewelry, loose clothing, or hair can get caught in the Point of Operation.  Reaching in to grab a work piece while the saw is running can also result in an injury.</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13</a:t>
            </a:fld>
            <a:endParaRPr lang="en-US" dirty="0"/>
          </a:p>
        </p:txBody>
      </p:sp>
    </p:spTree>
    <p:extLst>
      <p:ext uri="{BB962C8B-B14F-4D97-AF65-F5344CB8AC3E}">
        <p14:creationId xmlns:p14="http://schemas.microsoft.com/office/powerpoint/2010/main" val="30840697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If an adjustment needs to be made or a blade needs to be changed:</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Press the emergency stop button.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Turn the power disconnect switch off.  This in conjunction with the door interlocks gives the user 3 levels of disconnection from the power source.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To release the emergency stop button turn it clockwise and let it pop out.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Do not remove any guards from the machine.  If there is a problem with the guards let the shop staff know.</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Always make sure that the workpiece is placed securely in the vise.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Always make sure that the machine is off before reaching in to grab the work piece or reaching around the blade.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If a problem arises on the saw alert the shop staff.  They are the only people that can assess maintenance issues.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No one can operate any of the machinery unless they are trained by one of the student trainers or shop staff.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Before using the machine always locate the emergency stop button or power switch or button.</a:t>
            </a:r>
          </a:p>
          <a:p>
            <a:r>
              <a:rPr lang="en-US" sz="1200" kern="1200" dirty="0">
                <a:solidFill>
                  <a:schemeClr val="tx1"/>
                </a:solidFill>
                <a:effectLst/>
                <a:latin typeface="+mn-lt"/>
                <a:ea typeface="+mn-ea"/>
                <a:cs typeface="+mn-cs"/>
              </a:rPr>
              <a:t>Guards are on the machine help keep you safe, do not remove any of the guards.   If you experience problems with them let a trainer or shop staff know.</a:t>
            </a:r>
          </a:p>
          <a:p>
            <a:r>
              <a:rPr lang="en-US" sz="1200" kern="1200" dirty="0">
                <a:solidFill>
                  <a:schemeClr val="tx1"/>
                </a:solidFill>
                <a:effectLst/>
                <a:latin typeface="+mn-lt"/>
                <a:ea typeface="+mn-ea"/>
                <a:cs typeface="+mn-cs"/>
              </a:rPr>
              <a:t>With everything going on do not forget to tighten your work piece in the vise.</a:t>
            </a:r>
          </a:p>
          <a:p>
            <a:r>
              <a:rPr lang="en-US" sz="1200" kern="1200" dirty="0">
                <a:solidFill>
                  <a:schemeClr val="tx1"/>
                </a:solidFill>
                <a:effectLst/>
                <a:latin typeface="+mn-lt"/>
                <a:ea typeface="+mn-ea"/>
                <a:cs typeface="+mn-cs"/>
              </a:rPr>
              <a:t>You may be in a rush and want to grab your work piece while it is being cut.  This can lead to injuries.  Do not reach in to the Point of Operation while the saw is running.</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14</a:t>
            </a:fld>
            <a:endParaRPr lang="en-US" dirty="0"/>
          </a:p>
        </p:txBody>
      </p:sp>
    </p:spTree>
    <p:extLst>
      <p:ext uri="{BB962C8B-B14F-4D97-AF65-F5344CB8AC3E}">
        <p14:creationId xmlns:p14="http://schemas.microsoft.com/office/powerpoint/2010/main" val="20864608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machine needs to be kept free of tools since they could get caught in the blade or fall off of the machine during operation.</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saw must always be stopped via the emergency stop button and power disconnect button when making measurements, adjustments, or cleaning.</a:t>
            </a:r>
          </a:p>
          <a:p>
            <a:r>
              <a:rPr lang="en-US" sz="1200" kern="1200" dirty="0">
                <a:solidFill>
                  <a:schemeClr val="tx1"/>
                </a:solidFill>
                <a:effectLst/>
                <a:latin typeface="+mn-lt"/>
                <a:ea typeface="+mn-ea"/>
                <a:cs typeface="+mn-cs"/>
              </a:rPr>
              <a:t>Long work pieces need to be supported so that they will not tip during cutting.</a:t>
            </a:r>
            <a:r>
              <a:rPr lang="en-US" dirty="0">
                <a:effectLst/>
              </a:rPr>
              <a:t> </a:t>
            </a:r>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15</a:t>
            </a:fld>
            <a:endParaRPr lang="en-US" dirty="0"/>
          </a:p>
        </p:txBody>
      </p:sp>
    </p:spTree>
    <p:extLst>
      <p:ext uri="{BB962C8B-B14F-4D97-AF65-F5344CB8AC3E}">
        <p14:creationId xmlns:p14="http://schemas.microsoft.com/office/powerpoint/2010/main" val="8555742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Lockout/tagout procedures</a:t>
            </a:r>
            <a:r>
              <a:rPr lang="en-US" dirty="0"/>
              <a:t> are safeguarding methods to prevent injury due to hazardous energy sources. If you see the machines with the signs featured in the image or that are under lock and key, please stay away and do not touch or attempt to start it.</a:t>
            </a:r>
            <a:endParaRPr lang="en-US" sz="1800" dirty="0"/>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16</a:t>
            </a:fld>
            <a:endParaRPr lang="en-US" dirty="0"/>
          </a:p>
        </p:txBody>
      </p:sp>
    </p:spTree>
    <p:extLst>
      <p:ext uri="{BB962C8B-B14F-4D97-AF65-F5344CB8AC3E}">
        <p14:creationId xmlns:p14="http://schemas.microsoft.com/office/powerpoint/2010/main" val="41213184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Personal Protective Equipment may be a bit uncomfortable or bulky, but needs to be worn to protect the user from injury. </a:t>
            </a:r>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17</a:t>
            </a:fld>
            <a:endParaRPr lang="en-US" dirty="0"/>
          </a:p>
        </p:txBody>
      </p:sp>
    </p:spTree>
    <p:extLst>
      <p:ext uri="{BB962C8B-B14F-4D97-AF65-F5344CB8AC3E}">
        <p14:creationId xmlns:p14="http://schemas.microsoft.com/office/powerpoint/2010/main" val="42854100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Calibri" panose="020F0502020204030204" pitchFamily="34" charset="0"/>
                <a:ea typeface="+mn-ea"/>
                <a:cs typeface="+mn-cs"/>
              </a:rPr>
              <a:t>OSHA was started to protect workers in the work place.  Before OSHA there was no organization that tracked work place injuries.  There were also no safety standards for employers.</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OSHA has 2 branches, the Enforcement Branch and the Collaboration Branch.  </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The Enforcement Branch investigates complaints and serious accidents.  </a:t>
            </a:r>
          </a:p>
          <a:p>
            <a:r>
              <a:rPr lang="en-US" sz="1200" kern="1200" dirty="0">
                <a:solidFill>
                  <a:schemeClr val="tx1"/>
                </a:solidFill>
                <a:effectLst/>
                <a:latin typeface="Calibri" panose="020F0502020204030204" pitchFamily="34" charset="0"/>
                <a:ea typeface="+mn-ea"/>
                <a:cs typeface="+mn-cs"/>
              </a:rPr>
              <a:t>The Collaboration Branch works on education, such as the Susan Harwood Grant.</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 </a:t>
            </a:r>
          </a:p>
          <a:p>
            <a:endParaRPr lang="en-US" dirty="0"/>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5</a:t>
            </a:fld>
            <a:endParaRPr lang="en-US" dirty="0"/>
          </a:p>
        </p:txBody>
      </p:sp>
    </p:spTree>
    <p:extLst>
      <p:ext uri="{BB962C8B-B14F-4D97-AF65-F5344CB8AC3E}">
        <p14:creationId xmlns:p14="http://schemas.microsoft.com/office/powerpoint/2010/main" val="643481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Read the rights to the trainees and point them to the posters available around the workplace where they can refer to for more information.</a:t>
            </a:r>
          </a:p>
          <a:p>
            <a:r>
              <a:rPr lang="en-US" sz="1200" kern="1200" dirty="0">
                <a:solidFill>
                  <a:schemeClr val="tx1"/>
                </a:solidFill>
                <a:effectLst/>
                <a:latin typeface="+mn-lt"/>
                <a:ea typeface="+mn-ea"/>
                <a:cs typeface="+mn-cs"/>
              </a:rPr>
              <a:t>Extra resources can be found at </a:t>
            </a:r>
            <a:r>
              <a:rPr lang="en-US" sz="1200" u="sng" kern="1200" dirty="0">
                <a:solidFill>
                  <a:schemeClr val="tx1"/>
                </a:solidFill>
                <a:effectLst/>
                <a:latin typeface="+mn-lt"/>
                <a:ea typeface="+mn-ea"/>
                <a:cs typeface="+mn-cs"/>
                <a:hlinkClick r:id="rId3"/>
              </a:rPr>
              <a:t>https://www.osha.gov/workers/index.html</a:t>
            </a:r>
            <a:r>
              <a:rPr lang="en-US" dirty="0">
                <a:effectLst/>
              </a:rPr>
              <a:t> </a:t>
            </a:r>
            <a:endParaRPr lang="en-US" dirty="0"/>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6</a:t>
            </a:fld>
            <a:endParaRPr lang="en-US" dirty="0"/>
          </a:p>
        </p:txBody>
      </p:sp>
    </p:spTree>
    <p:extLst>
      <p:ext uri="{BB962C8B-B14F-4D97-AF65-F5344CB8AC3E}">
        <p14:creationId xmlns:p14="http://schemas.microsoft.com/office/powerpoint/2010/main" val="14882646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Many accidents result from persons working on, or around, moving machinery. These accidents could have been prevented by the installation and proper maintenance of guarding. The goal of this training is to make the guarding of all equipment as easily understood as possible and re-</a:t>
            </a:r>
            <a:r>
              <a:rPr lang="en-US" sz="1200" kern="1200" dirty="0" err="1">
                <a:solidFill>
                  <a:schemeClr val="tx1"/>
                </a:solidFill>
                <a:effectLst/>
                <a:latin typeface="+mn-lt"/>
                <a:ea typeface="+mn-ea"/>
                <a:cs typeface="+mn-cs"/>
              </a:rPr>
              <a:t>inforce</a:t>
            </a:r>
            <a:r>
              <a:rPr lang="en-US" sz="1200" kern="1200" dirty="0">
                <a:solidFill>
                  <a:schemeClr val="tx1"/>
                </a:solidFill>
                <a:effectLst/>
                <a:latin typeface="+mn-lt"/>
                <a:ea typeface="+mn-ea"/>
                <a:cs typeface="+mn-cs"/>
              </a:rPr>
              <a:t> the safe working procedures that must always be in place around dangerous equipment.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list of accidents is as long as it is horrifying.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Safeguards are essential for protecting workers from needless and preventable injuries. Where the operation of a machine can injure the operator or other workers, the hazard must be controlled or eliminated.</a:t>
            </a:r>
          </a:p>
          <a:p>
            <a:r>
              <a:rPr lang="en-US" sz="1200" kern="1200" dirty="0">
                <a:solidFill>
                  <a:schemeClr val="tx1"/>
                </a:solidFill>
                <a:effectLst/>
                <a:latin typeface="+mn-lt"/>
                <a:ea typeface="+mn-ea"/>
                <a:cs typeface="+mn-cs"/>
              </a:rPr>
              <a:t> </a:t>
            </a:r>
          </a:p>
          <a:p>
            <a:r>
              <a:rPr lang="en-US" sz="1200" u="sng" kern="1200" dirty="0">
                <a:solidFill>
                  <a:schemeClr val="tx1"/>
                </a:solidFill>
                <a:effectLst/>
                <a:latin typeface="+mn-lt"/>
                <a:ea typeface="+mn-ea"/>
                <a:cs typeface="+mn-cs"/>
                <a:hlinkClick r:id="rId3"/>
              </a:rPr>
              <a:t>National Emphasis Program on Amputations</a:t>
            </a:r>
            <a:r>
              <a:rPr lang="en-US" sz="1200" kern="1200" dirty="0">
                <a:solidFill>
                  <a:schemeClr val="tx1"/>
                </a:solidFill>
                <a:effectLst/>
                <a:latin typeface="+mn-lt"/>
                <a:ea typeface="+mn-ea"/>
                <a:cs typeface="+mn-cs"/>
              </a:rPr>
              <a:t>*. CPL 03-00-019, (August 13, 2015). Describes policies and procedures for implementing a National Emphasis Program (NEP) to identify and to reduce workplace machinery and equipment hazards which are causing or likely to cause amputations.</a:t>
            </a:r>
          </a:p>
          <a:p>
            <a:r>
              <a:rPr lang="en-US" sz="1200" kern="1200" dirty="0">
                <a:solidFill>
                  <a:schemeClr val="tx1"/>
                </a:solidFill>
                <a:effectLst/>
                <a:latin typeface="+mn-lt"/>
                <a:ea typeface="+mn-ea"/>
                <a:cs typeface="+mn-cs"/>
              </a:rPr>
              <a:t>Resource:  </a:t>
            </a:r>
            <a:r>
              <a:rPr lang="en-US" sz="1200" u="sng" kern="1200" dirty="0">
                <a:solidFill>
                  <a:schemeClr val="tx1"/>
                </a:solidFill>
                <a:effectLst/>
                <a:latin typeface="+mn-lt"/>
                <a:ea typeface="+mn-ea"/>
                <a:cs typeface="+mn-cs"/>
                <a:hlinkClick r:id="rId4"/>
              </a:rPr>
              <a:t>https://www.osha.gov/dte/outreach/construction_generalindustry/gi_outreach_tp.html</a:t>
            </a:r>
            <a:r>
              <a:rPr lang="en-US" sz="1200" kern="1200" dirty="0">
                <a:solidFill>
                  <a:schemeClr val="tx1"/>
                </a:solidFill>
                <a:effectLst/>
                <a:latin typeface="+mn-lt"/>
                <a:ea typeface="+mn-ea"/>
                <a:cs typeface="+mn-cs"/>
              </a:rPr>
              <a:t/>
            </a:r>
            <a:br>
              <a:rPr lang="en-US" sz="1200"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hlinkClick r:id="rId5"/>
              </a:rPr>
              <a:t>https://safetyresourcesblog.com/2014/08/16/osha-quickcards-download-here-all-free-englishspanishother/</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endParaRPr lang="en-US" dirty="0"/>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7</a:t>
            </a:fld>
            <a:endParaRPr lang="en-US" dirty="0"/>
          </a:p>
        </p:txBody>
      </p:sp>
    </p:spTree>
    <p:extLst>
      <p:ext uri="{BB962C8B-B14F-4D97-AF65-F5344CB8AC3E}">
        <p14:creationId xmlns:p14="http://schemas.microsoft.com/office/powerpoint/2010/main" val="6571085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easy way to keep these in mind is that the Point of Operation is where the work actually happens.</a:t>
            </a:r>
          </a:p>
          <a:p>
            <a:endParaRPr lang="en-US" dirty="0"/>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Any loose article has the potential to get pulled into the saw.  Users must be sure not to wear loose fitting clothing, dangling jewelry, or long hair.  Long hair needs to be in a ponytail or bun.</a:t>
            </a:r>
          </a:p>
          <a:p>
            <a:r>
              <a:rPr lang="en-US" sz="1200" kern="1200" dirty="0">
                <a:solidFill>
                  <a:schemeClr val="tx1"/>
                </a:solidFill>
                <a:effectLst/>
                <a:latin typeface="+mn-lt"/>
                <a:ea typeface="+mn-ea"/>
                <a:cs typeface="+mn-cs"/>
              </a:rPr>
              <a:t>Operators must not reach into the saw for any reason while the saw is running.</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8</a:t>
            </a:fld>
            <a:endParaRPr lang="en-US" dirty="0"/>
          </a:p>
        </p:txBody>
      </p:sp>
    </p:spTree>
    <p:extLst>
      <p:ext uri="{BB962C8B-B14F-4D97-AF65-F5344CB8AC3E}">
        <p14:creationId xmlns:p14="http://schemas.microsoft.com/office/powerpoint/2010/main" val="87859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Power Transmission device is usually the motor that drives the machine.</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9</a:t>
            </a:fld>
            <a:endParaRPr lang="en-US" dirty="0"/>
          </a:p>
        </p:txBody>
      </p:sp>
    </p:spTree>
    <p:extLst>
      <p:ext uri="{BB962C8B-B14F-4D97-AF65-F5344CB8AC3E}">
        <p14:creationId xmlns:p14="http://schemas.microsoft.com/office/powerpoint/2010/main" val="4012526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Other moving parts are anything else on the saw that moves.  The operating controls are the buttons and switches that allow you to turn the saw on and off and have it do other functions.</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10</a:t>
            </a:fld>
            <a:endParaRPr lang="en-US" dirty="0"/>
          </a:p>
        </p:txBody>
      </p:sp>
    </p:spTree>
    <p:extLst>
      <p:ext uri="{BB962C8B-B14F-4D97-AF65-F5344CB8AC3E}">
        <p14:creationId xmlns:p14="http://schemas.microsoft.com/office/powerpoint/2010/main" val="30187430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Nip Points exist at the saw blade and the saw blade and vise interface and at the blade drive wheels inside the saw doors.</a:t>
            </a:r>
          </a:p>
          <a:p>
            <a:r>
              <a:rPr lang="en-US" sz="1200" kern="1200" dirty="0">
                <a:solidFill>
                  <a:schemeClr val="tx1"/>
                </a:solidFill>
                <a:effectLst/>
                <a:latin typeface="+mn-lt"/>
                <a:ea typeface="+mn-ea"/>
                <a:cs typeface="+mn-cs"/>
              </a:rPr>
              <a:t>It is important to keep your hands and fingers away from Nip Points and rotating parts of the saw.  This is where your hands or fingers can get hurt.</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11</a:t>
            </a:fld>
            <a:endParaRPr lang="en-US" dirty="0"/>
          </a:p>
        </p:txBody>
      </p:sp>
    </p:spTree>
    <p:extLst>
      <p:ext uri="{BB962C8B-B14F-4D97-AF65-F5344CB8AC3E}">
        <p14:creationId xmlns:p14="http://schemas.microsoft.com/office/powerpoint/2010/main" val="28116690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Chips may fly up or fall to the floor.  </a:t>
            </a:r>
          </a:p>
          <a:p>
            <a:r>
              <a:rPr lang="en-US" sz="1200" kern="1200" dirty="0">
                <a:solidFill>
                  <a:schemeClr val="tx1"/>
                </a:solidFill>
                <a:effectLst/>
                <a:latin typeface="+mn-lt"/>
                <a:ea typeface="+mn-ea"/>
                <a:cs typeface="+mn-cs"/>
              </a:rPr>
              <a:t>Be sure to sweep up any chips that may fall on to the floor and mop up any coolant that may fall on the floor.  Both of these present slip hazards which can cause injuries.</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12</a:t>
            </a:fld>
            <a:endParaRPr lang="en-US" dirty="0"/>
          </a:p>
        </p:txBody>
      </p:sp>
    </p:spTree>
    <p:extLst>
      <p:ext uri="{BB962C8B-B14F-4D97-AF65-F5344CB8AC3E}">
        <p14:creationId xmlns:p14="http://schemas.microsoft.com/office/powerpoint/2010/main" val="30393136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563B7-91A0-214E-9FC3-652E8C2BBC6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381BDCD-9EB6-C544-B309-C48957F5DE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512C69-1DB6-F046-869A-14B988CC3E2B}"/>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81583F2D-6A85-5A4A-AF2C-B6B3DCEC68E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C414BA0-555A-B343-8559-CC5CA7D1898B}"/>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4012469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F23E2-8814-C64D-BC71-52729F234BB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A4FDEEA-3091-0846-9BF2-18B340A121C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1C5B8F-9E27-F440-9C4B-B31B722A053B}"/>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9B50AD35-DF40-D548-BA16-780B36AA46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D6D9270-ACC0-874E-9F8B-A02E0E7ED68F}"/>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4029794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98C730-4BFB-2C48-9893-3081E02109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91DCA72-4BC9-A44F-B1B2-259A13AEE8D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183522-1286-D945-8AAD-4F4B449AD657}"/>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A1F08FB0-0E26-3440-95BA-AE718D2F28C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72B066-6190-F64D-A352-5403B7FA2DCB}"/>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1390899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F6F28-9AFD-B648-99F2-EC763A0343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385E1D-6B64-154A-A7B3-990494BB36F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D0199C-6549-3E4F-BF9D-A15EA667C252}"/>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FF942458-D0D6-7E48-87C1-CEE0245D085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31994E6-C97A-3B4B-A398-1D88312322CD}"/>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3310711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8C683-56E6-5947-BAB9-E4F149788D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8C79433-49AE-ED40-B372-D6069A3BD6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3CC4511-35E8-5F4B-BBB2-5748862F443E}"/>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56185C4C-5C75-1048-AB00-58012E1F005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0031F91-AF9E-2449-9E86-25334E300AC9}"/>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2270806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D4A81-0865-E744-A450-E51F644AB7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00A454-184F-3F4D-A08B-DEEDF98ACBE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0EAD2DC-FFDB-5743-BF1D-E4DC22CC800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C6C169-289C-4B49-9036-845587B5E00F}"/>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6" name="Footer Placeholder 5">
            <a:extLst>
              <a:ext uri="{FF2B5EF4-FFF2-40B4-BE49-F238E27FC236}">
                <a16:creationId xmlns:a16="http://schemas.microsoft.com/office/drawing/2014/main" id="{F0BF3447-DCE5-244E-96FD-283FF26D9F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9976D5C-6604-BE4D-8E45-2B30E29BA38F}"/>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4220114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A6E45-1E14-6148-8276-32A4C457179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E84936-40FA-4741-8A12-E7C142A678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1C106D6-60E0-1E4F-B549-B47284C4DB3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7FBE67-AAFC-D643-93BD-9341389867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8C19585-07F6-884C-92D7-426B780E206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B86735-A984-8140-917D-51E961E8A0AF}"/>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8" name="Footer Placeholder 7">
            <a:extLst>
              <a:ext uri="{FF2B5EF4-FFF2-40B4-BE49-F238E27FC236}">
                <a16:creationId xmlns:a16="http://schemas.microsoft.com/office/drawing/2014/main" id="{BAA13281-6738-8245-A99B-88EF594AB01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92AFFDA-2024-CC4B-9A7D-A7BBDC940B47}"/>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1200695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57226-E27A-9E47-9D08-55C7C7FCC2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6AC2D83-D28C-A445-A60F-F4E5BFDB8BAA}"/>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4" name="Footer Placeholder 3">
            <a:extLst>
              <a:ext uri="{FF2B5EF4-FFF2-40B4-BE49-F238E27FC236}">
                <a16:creationId xmlns:a16="http://schemas.microsoft.com/office/drawing/2014/main" id="{ED4435E6-62CF-D447-A934-98D9A82BB42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FF5299C-4886-E344-8A3D-99E74438A6DF}"/>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481389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6F6EE9-257A-D448-92D6-166445A0DDEF}"/>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3" name="Footer Placeholder 2">
            <a:extLst>
              <a:ext uri="{FF2B5EF4-FFF2-40B4-BE49-F238E27FC236}">
                <a16:creationId xmlns:a16="http://schemas.microsoft.com/office/drawing/2014/main" id="{9A9A5A1C-569B-7347-A064-DCEB587349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ABB235D0-534C-2F44-A562-BEC326023D96}"/>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3741097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D4993-F204-4F40-8FD4-3A7B32F8D8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7C30E0A-7A5E-8B40-9DCA-0597D722D7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87DAD00-14F3-DB41-BC92-D8DA71D99F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2E01503-7F4A-AD42-8193-52F514A46E2A}"/>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6" name="Footer Placeholder 5">
            <a:extLst>
              <a:ext uri="{FF2B5EF4-FFF2-40B4-BE49-F238E27FC236}">
                <a16:creationId xmlns:a16="http://schemas.microsoft.com/office/drawing/2014/main" id="{0CC17D07-6EC4-394F-ABA3-5F11177BCF7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D3EDB28-9F1D-3F45-ACFE-06FFB4ECC31A}"/>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210641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ABAAA-8A5E-7545-92EE-F854114987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6917C7A-0877-E14D-BD60-01D9EBD7F7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90933B5-8C3D-C140-8681-D22C497D8C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C08EC59-BE6A-DE44-899F-95529CA819C7}"/>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6" name="Footer Placeholder 5">
            <a:extLst>
              <a:ext uri="{FF2B5EF4-FFF2-40B4-BE49-F238E27FC236}">
                <a16:creationId xmlns:a16="http://schemas.microsoft.com/office/drawing/2014/main" id="{BCA0F16A-8BA1-7247-B5E3-F8D56F10A78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02685D6-3B3D-1449-9D6D-DB13DBA84D6D}"/>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2403975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CBFD31-1E24-7B40-924A-B1F27EAE31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A777D0E-94EE-C341-9D27-29210F5FEA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DF081E-4EDB-B94B-B012-0AEC4D90DF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C8479D4D-B5F5-EB4A-8EEE-0A9A64C881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900D615-0145-E744-96C9-E86D639596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8D4B90-DCEE-0549-B0CF-C9EF60D81BDE}" type="slidenum">
              <a:rPr lang="en-US" smtClean="0"/>
              <a:t>‹#›</a:t>
            </a:fld>
            <a:endParaRPr lang="en-US" dirty="0"/>
          </a:p>
        </p:txBody>
      </p:sp>
    </p:spTree>
    <p:extLst>
      <p:ext uri="{BB962C8B-B14F-4D97-AF65-F5344CB8AC3E}">
        <p14:creationId xmlns:p14="http://schemas.microsoft.com/office/powerpoint/2010/main" val="26546473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osha.gov/laws-regs/oshact/toc"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hyperlink" Target="https://www.dol.gov/agencies/osec" TargetMode="External"/><Relationship Id="rId5" Type="http://schemas.openxmlformats.org/officeDocument/2006/relationships/hyperlink" Target="https://www.dol.gov/" TargetMode="External"/><Relationship Id="rId4" Type="http://schemas.openxmlformats.org/officeDocument/2006/relationships/hyperlink" Target="https://www.osha.gov/Publications/3439at-a-glance.pdf"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8EE17-F5E6-114D-9A09-82877487E944}"/>
              </a:ext>
            </a:extLst>
          </p:cNvPr>
          <p:cNvSpPr>
            <a:spLocks noGrp="1"/>
          </p:cNvSpPr>
          <p:nvPr>
            <p:ph type="ctrTitle"/>
          </p:nvPr>
        </p:nvSpPr>
        <p:spPr/>
        <p:txBody>
          <a:bodyPr>
            <a:normAutofit fontScale="90000"/>
          </a:bodyPr>
          <a:lstStyle/>
          <a:p>
            <a:r>
              <a:rPr lang="en-US" sz="7200" spc="300" dirty="0"/>
              <a:t>Introduction to </a:t>
            </a:r>
            <a:br>
              <a:rPr lang="en-US" sz="7200" spc="300" dirty="0"/>
            </a:br>
            <a:r>
              <a:rPr lang="en-US" sz="7200" spc="-150" dirty="0"/>
              <a:t>Horizontal Bandsaw Safety</a:t>
            </a:r>
            <a:endParaRPr lang="en-US" dirty="0"/>
          </a:p>
        </p:txBody>
      </p:sp>
      <p:sp>
        <p:nvSpPr>
          <p:cNvPr id="4" name="Subtitle 2">
            <a:extLst>
              <a:ext uri="{FF2B5EF4-FFF2-40B4-BE49-F238E27FC236}">
                <a16:creationId xmlns:a16="http://schemas.microsoft.com/office/drawing/2014/main" id="{CA381258-A541-4E4E-9A1B-1CB0A0B7636A}"/>
              </a:ext>
            </a:extLst>
          </p:cNvPr>
          <p:cNvSpPr txBox="1">
            <a:spLocks/>
          </p:cNvSpPr>
          <p:nvPr/>
        </p:nvSpPr>
        <p:spPr>
          <a:xfrm>
            <a:off x="314632" y="5722375"/>
            <a:ext cx="11562735" cy="1135625"/>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t>This material was produced under Susan Harwood grant number SH-31214-17-60-F-17 Occupational Safety and Health Administration, U.S. Department of Labor. The contents in this presentation do not necessarily reflect the views or policies of the U.S. Department of Labor, nor does the mention of trade names, commercial products, or organizations imply endorsement by the U.S. Government.</a:t>
            </a:r>
            <a:endParaRPr lang="en-US" dirty="0"/>
          </a:p>
        </p:txBody>
      </p:sp>
    </p:spTree>
    <p:extLst>
      <p:ext uri="{BB962C8B-B14F-4D97-AF65-F5344CB8AC3E}">
        <p14:creationId xmlns:p14="http://schemas.microsoft.com/office/powerpoint/2010/main" val="40853878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361C3-2CF5-634D-B28D-FC43D89B47C7}"/>
              </a:ext>
            </a:extLst>
          </p:cNvPr>
          <p:cNvSpPr>
            <a:spLocks noGrp="1"/>
          </p:cNvSpPr>
          <p:nvPr>
            <p:ph type="title"/>
          </p:nvPr>
        </p:nvSpPr>
        <p:spPr>
          <a:xfrm>
            <a:off x="838200" y="365125"/>
            <a:ext cx="5006546" cy="1325563"/>
          </a:xfrm>
        </p:spPr>
        <p:txBody>
          <a:bodyPr/>
          <a:lstStyle/>
          <a:p>
            <a:r>
              <a:rPr lang="en-US" b="1" dirty="0"/>
              <a:t>Hazards: </a:t>
            </a:r>
            <a:r>
              <a:rPr lang="en-US" dirty="0"/>
              <a:t>Operating controls</a:t>
            </a:r>
          </a:p>
        </p:txBody>
      </p:sp>
      <p:sp>
        <p:nvSpPr>
          <p:cNvPr id="3" name="Content Placeholder 2">
            <a:extLst>
              <a:ext uri="{FF2B5EF4-FFF2-40B4-BE49-F238E27FC236}">
                <a16:creationId xmlns:a16="http://schemas.microsoft.com/office/drawing/2014/main" id="{519391D8-550A-534B-9212-769360EBEE19}"/>
              </a:ext>
            </a:extLst>
          </p:cNvPr>
          <p:cNvSpPr>
            <a:spLocks noGrp="1"/>
          </p:cNvSpPr>
          <p:nvPr>
            <p:ph sz="half" idx="1"/>
          </p:nvPr>
        </p:nvSpPr>
        <p:spPr/>
        <p:txBody>
          <a:bodyPr>
            <a:normAutofit fontScale="92500"/>
          </a:bodyPr>
          <a:lstStyle/>
          <a:p>
            <a:pPr marL="0" indent="0">
              <a:buNone/>
            </a:pPr>
            <a:r>
              <a:rPr lang="en-US" dirty="0"/>
              <a:t>Operating Controls house the switches and dials to operate the saw</a:t>
            </a:r>
          </a:p>
          <a:p>
            <a:r>
              <a:rPr lang="en-US" dirty="0"/>
              <a:t>Emergency Stop / off button: Shuts the machine off in an emergency if something goes wrong.</a:t>
            </a:r>
          </a:p>
          <a:p>
            <a:r>
              <a:rPr lang="en-US" dirty="0"/>
              <a:t>Green “On” button: Starts the saw. </a:t>
            </a:r>
          </a:p>
          <a:p>
            <a:r>
              <a:rPr lang="en-US" dirty="0"/>
              <a:t>Power Disconnect Button: Completely shuts the power off to the machine. </a:t>
            </a:r>
          </a:p>
        </p:txBody>
      </p:sp>
      <p:sp>
        <p:nvSpPr>
          <p:cNvPr id="5" name="TextBox 4">
            <a:extLst>
              <a:ext uri="{FF2B5EF4-FFF2-40B4-BE49-F238E27FC236}">
                <a16:creationId xmlns:a16="http://schemas.microsoft.com/office/drawing/2014/main" id="{63E21234-5E89-0143-874F-E339299C0103}"/>
              </a:ext>
              <a:ext uri="{C183D7F6-B498-43B3-948B-1728B52AA6E4}">
                <adec:decorative xmlns:adec="http://schemas.microsoft.com/office/drawing/2017/decorative" xmlns="" val="1"/>
              </a:ext>
            </a:extLst>
          </p:cNvPr>
          <p:cNvSpPr txBox="1"/>
          <p:nvPr/>
        </p:nvSpPr>
        <p:spPr>
          <a:xfrm>
            <a:off x="6640727" y="6363730"/>
            <a:ext cx="4930346" cy="369332"/>
          </a:xfrm>
          <a:prstGeom prst="rect">
            <a:avLst/>
          </a:prstGeom>
          <a:noFill/>
        </p:spPr>
        <p:txBody>
          <a:bodyPr wrap="square" rtlCol="0">
            <a:spAutoFit/>
          </a:bodyPr>
          <a:lstStyle/>
          <a:p>
            <a:pPr algn="ctr"/>
            <a:r>
              <a:rPr lang="en-US" dirty="0"/>
              <a:t>The operating controls on the band saw</a:t>
            </a:r>
          </a:p>
        </p:txBody>
      </p:sp>
      <p:pic>
        <p:nvPicPr>
          <p:cNvPr id="7" name="Content Placeholder 6" title="an image of the operating controls of the band saw"/>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196012" y="1785569"/>
            <a:ext cx="5566497" cy="3263475"/>
          </a:xfrm>
        </p:spPr>
      </p:pic>
    </p:spTree>
    <p:extLst>
      <p:ext uri="{BB962C8B-B14F-4D97-AF65-F5344CB8AC3E}">
        <p14:creationId xmlns:p14="http://schemas.microsoft.com/office/powerpoint/2010/main" val="523055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45E55-5FC2-0C41-A6DF-F61F99CF6128}"/>
              </a:ext>
            </a:extLst>
          </p:cNvPr>
          <p:cNvSpPr>
            <a:spLocks noGrp="1"/>
          </p:cNvSpPr>
          <p:nvPr>
            <p:ph type="title"/>
          </p:nvPr>
        </p:nvSpPr>
        <p:spPr>
          <a:xfrm>
            <a:off x="838200" y="365125"/>
            <a:ext cx="5257800" cy="1325563"/>
          </a:xfrm>
        </p:spPr>
        <p:txBody>
          <a:bodyPr/>
          <a:lstStyle/>
          <a:p>
            <a:r>
              <a:rPr lang="en-US" b="1" dirty="0"/>
              <a:t>Hazards: </a:t>
            </a:r>
            <a:r>
              <a:rPr lang="en-US" dirty="0"/>
              <a:t>Nip points and rotating parts</a:t>
            </a:r>
          </a:p>
        </p:txBody>
      </p:sp>
      <p:sp>
        <p:nvSpPr>
          <p:cNvPr id="3" name="Content Placeholder 2">
            <a:extLst>
              <a:ext uri="{FF2B5EF4-FFF2-40B4-BE49-F238E27FC236}">
                <a16:creationId xmlns:a16="http://schemas.microsoft.com/office/drawing/2014/main" id="{892208A9-B024-7948-8AA8-9376D8D32198}"/>
              </a:ext>
            </a:extLst>
          </p:cNvPr>
          <p:cNvSpPr>
            <a:spLocks noGrp="1"/>
          </p:cNvSpPr>
          <p:nvPr>
            <p:ph sz="half" idx="1"/>
          </p:nvPr>
        </p:nvSpPr>
        <p:spPr/>
        <p:txBody>
          <a:bodyPr/>
          <a:lstStyle/>
          <a:p>
            <a:pPr marL="0" lvl="0" indent="0">
              <a:lnSpc>
                <a:spcPct val="80000"/>
              </a:lnSpc>
              <a:spcBef>
                <a:spcPts val="0"/>
              </a:spcBef>
              <a:buSzPts val="2800"/>
              <a:buNone/>
            </a:pPr>
            <a:r>
              <a:rPr lang="en-US" dirty="0"/>
              <a:t>In-running nip points are commonly found among rotating or reciprocating parts. They </a:t>
            </a:r>
            <a:br>
              <a:rPr lang="en-US" dirty="0"/>
            </a:br>
            <a:r>
              <a:rPr lang="en-US" dirty="0"/>
              <a:t>occur in two scenarios:</a:t>
            </a:r>
          </a:p>
          <a:p>
            <a:pPr marL="0" lvl="0" indent="0">
              <a:lnSpc>
                <a:spcPct val="80000"/>
              </a:lnSpc>
              <a:spcBef>
                <a:spcPts val="0"/>
              </a:spcBef>
              <a:buSzPts val="2800"/>
            </a:pPr>
            <a:endParaRPr lang="en-US" dirty="0"/>
          </a:p>
          <a:p>
            <a:pPr lvl="0" indent="-457200">
              <a:lnSpc>
                <a:spcPct val="80000"/>
              </a:lnSpc>
              <a:spcBef>
                <a:spcPts val="0"/>
              </a:spcBef>
              <a:buSzPts val="2800"/>
              <a:buFont typeface="Arial" charset="0"/>
              <a:buChar char="•"/>
            </a:pPr>
            <a:r>
              <a:rPr lang="en-US" dirty="0"/>
              <a:t>When machine parts move </a:t>
            </a:r>
            <a:br>
              <a:rPr lang="en-US" dirty="0"/>
            </a:br>
            <a:r>
              <a:rPr lang="en-US" dirty="0"/>
              <a:t>toward each other</a:t>
            </a:r>
          </a:p>
          <a:p>
            <a:pPr lvl="0" indent="-457200">
              <a:lnSpc>
                <a:spcPct val="80000"/>
              </a:lnSpc>
              <a:spcBef>
                <a:spcPts val="0"/>
              </a:spcBef>
              <a:buSzPts val="2800"/>
              <a:buFont typeface="Arial" charset="0"/>
              <a:buChar char="•"/>
            </a:pPr>
            <a:r>
              <a:rPr lang="en-US" dirty="0"/>
              <a:t>When machine parts run past a</a:t>
            </a:r>
            <a:br>
              <a:rPr lang="en-US" dirty="0"/>
            </a:br>
            <a:r>
              <a:rPr lang="en-US" dirty="0"/>
              <a:t>stationary object</a:t>
            </a:r>
          </a:p>
          <a:p>
            <a:pPr marL="0" indent="0">
              <a:buNone/>
            </a:pPr>
            <a:endParaRPr lang="en-US" dirty="0"/>
          </a:p>
        </p:txBody>
      </p:sp>
      <p:sp>
        <p:nvSpPr>
          <p:cNvPr id="5" name="TextBox 4">
            <a:extLst>
              <a:ext uri="{FF2B5EF4-FFF2-40B4-BE49-F238E27FC236}">
                <a16:creationId xmlns:a16="http://schemas.microsoft.com/office/drawing/2014/main" id="{C0356732-E347-4047-8032-91A03CFD51D3}"/>
              </a:ext>
              <a:ext uri="{C183D7F6-B498-43B3-948B-1728B52AA6E4}">
                <adec:decorative xmlns:adec="http://schemas.microsoft.com/office/drawing/2017/decorative" xmlns="" val="1"/>
              </a:ext>
            </a:extLst>
          </p:cNvPr>
          <p:cNvSpPr txBox="1"/>
          <p:nvPr/>
        </p:nvSpPr>
        <p:spPr>
          <a:xfrm>
            <a:off x="6640727" y="6363730"/>
            <a:ext cx="4930346" cy="369332"/>
          </a:xfrm>
          <a:prstGeom prst="rect">
            <a:avLst/>
          </a:prstGeom>
          <a:noFill/>
        </p:spPr>
        <p:txBody>
          <a:bodyPr wrap="square" rtlCol="0">
            <a:spAutoFit/>
          </a:bodyPr>
          <a:lstStyle/>
          <a:p>
            <a:pPr algn="ctr"/>
            <a:r>
              <a:rPr lang="en-US" dirty="0"/>
              <a:t>Examples of nip points in different mechanisms</a:t>
            </a:r>
          </a:p>
        </p:txBody>
      </p:sp>
      <p:pic>
        <p:nvPicPr>
          <p:cNvPr id="7" name="Content Placeholder 6" title="This image shows a variety of nip points in various machines where two parts move towards eachother or when a part runs past a stationary object"/>
          <p:cNvPicPr>
            <a:picLocks noGrp="1" noChangeAspect="1"/>
          </p:cNvPicPr>
          <p:nvPr>
            <p:ph sz="half" idx="2"/>
          </p:nvPr>
        </p:nvPicPr>
        <p:blipFill>
          <a:blip r:embed="rId3" cstate="email">
            <a:extLst>
              <a:ext uri="{28A0092B-C50C-407E-A947-70E740481C1C}">
                <a14:useLocalDpi xmlns:a14="http://schemas.microsoft.com/office/drawing/2010/main" val="0"/>
              </a:ext>
            </a:extLst>
          </a:blip>
          <a:stretch>
            <a:fillRect/>
          </a:stretch>
        </p:blipFill>
        <p:spPr>
          <a:xfrm>
            <a:off x="6640727" y="1326862"/>
            <a:ext cx="4595795" cy="4351338"/>
          </a:xfrm>
        </p:spPr>
      </p:pic>
    </p:spTree>
    <p:extLst>
      <p:ext uri="{BB962C8B-B14F-4D97-AF65-F5344CB8AC3E}">
        <p14:creationId xmlns:p14="http://schemas.microsoft.com/office/powerpoint/2010/main" val="20884565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E4E9D-C122-F145-B772-09002FF43D2E}"/>
              </a:ext>
            </a:extLst>
          </p:cNvPr>
          <p:cNvSpPr>
            <a:spLocks noGrp="1"/>
          </p:cNvSpPr>
          <p:nvPr>
            <p:ph type="title"/>
          </p:nvPr>
        </p:nvSpPr>
        <p:spPr>
          <a:xfrm>
            <a:off x="838200" y="365125"/>
            <a:ext cx="5181600" cy="1325563"/>
          </a:xfrm>
        </p:spPr>
        <p:txBody>
          <a:bodyPr/>
          <a:lstStyle/>
          <a:p>
            <a:r>
              <a:rPr lang="en-US" b="1" dirty="0"/>
              <a:t>Hazards: </a:t>
            </a:r>
            <a:r>
              <a:rPr lang="en-US" dirty="0"/>
              <a:t>Flying chips and wood dust</a:t>
            </a:r>
          </a:p>
        </p:txBody>
      </p:sp>
      <p:sp>
        <p:nvSpPr>
          <p:cNvPr id="3" name="Content Placeholder 2">
            <a:extLst>
              <a:ext uri="{FF2B5EF4-FFF2-40B4-BE49-F238E27FC236}">
                <a16:creationId xmlns:a16="http://schemas.microsoft.com/office/drawing/2014/main" id="{0604F113-0DAD-8A4B-8C10-91268532FF21}"/>
              </a:ext>
            </a:extLst>
          </p:cNvPr>
          <p:cNvSpPr>
            <a:spLocks noGrp="1"/>
          </p:cNvSpPr>
          <p:nvPr>
            <p:ph sz="half" idx="1"/>
          </p:nvPr>
        </p:nvSpPr>
        <p:spPr>
          <a:xfrm>
            <a:off x="838200" y="1825625"/>
            <a:ext cx="5181600" cy="4351338"/>
          </a:xfrm>
        </p:spPr>
        <p:txBody>
          <a:bodyPr/>
          <a:lstStyle/>
          <a:p>
            <a:pPr marL="0" indent="0">
              <a:buNone/>
            </a:pPr>
            <a:endParaRPr lang="en-US" dirty="0"/>
          </a:p>
          <a:p>
            <a:pPr marL="0" indent="0">
              <a:buNone/>
            </a:pPr>
            <a:r>
              <a:rPr lang="en-US" dirty="0"/>
              <a:t>Flying chips and machine coolant are likely to be thrown in different directions due to cutting action</a:t>
            </a:r>
          </a:p>
        </p:txBody>
      </p:sp>
      <p:sp>
        <p:nvSpPr>
          <p:cNvPr id="5" name="TextBox 4">
            <a:extLst>
              <a:ext uri="{FF2B5EF4-FFF2-40B4-BE49-F238E27FC236}">
                <a16:creationId xmlns:a16="http://schemas.microsoft.com/office/drawing/2014/main" id="{51B8C94E-18D4-2849-9733-54C15B9DF57A}"/>
              </a:ext>
              <a:ext uri="{C183D7F6-B498-43B3-948B-1728B52AA6E4}">
                <adec:decorative xmlns:adec="http://schemas.microsoft.com/office/drawing/2017/decorative" xmlns="" val="1"/>
              </a:ext>
            </a:extLst>
          </p:cNvPr>
          <p:cNvSpPr txBox="1"/>
          <p:nvPr/>
        </p:nvSpPr>
        <p:spPr>
          <a:xfrm>
            <a:off x="6640727" y="6363730"/>
            <a:ext cx="4930346" cy="369332"/>
          </a:xfrm>
          <a:prstGeom prst="rect">
            <a:avLst/>
          </a:prstGeom>
          <a:noFill/>
        </p:spPr>
        <p:txBody>
          <a:bodyPr wrap="square" rtlCol="0">
            <a:spAutoFit/>
          </a:bodyPr>
          <a:lstStyle/>
          <a:p>
            <a:pPr algn="ctr"/>
            <a:r>
              <a:rPr lang="en-US" dirty="0"/>
              <a:t>An example of chips and coolant during a cut</a:t>
            </a:r>
          </a:p>
        </p:txBody>
      </p:sp>
      <p:pic>
        <p:nvPicPr>
          <p:cNvPr id="7" name="Content Placeholder 6" title="An image of chips and coolant being ejected from the point of operation during a cut"/>
          <p:cNvPicPr>
            <a:picLocks noGrp="1" noChangeAspect="1"/>
          </p:cNvPicPr>
          <p:nvPr>
            <p:ph sz="half" idx="2"/>
          </p:nvPr>
        </p:nvPicPr>
        <p:blipFill>
          <a:blip r:embed="rId3" cstate="email">
            <a:extLst>
              <a:ext uri="{28A0092B-C50C-407E-A947-70E740481C1C}">
                <a14:useLocalDpi xmlns:a14="http://schemas.microsoft.com/office/drawing/2010/main" val="0"/>
              </a:ext>
            </a:extLst>
          </a:blip>
          <a:stretch>
            <a:fillRect/>
          </a:stretch>
        </p:blipFill>
        <p:spPr>
          <a:xfrm>
            <a:off x="6787624" y="1188316"/>
            <a:ext cx="4200133" cy="4351338"/>
          </a:xfrm>
        </p:spPr>
      </p:pic>
    </p:spTree>
    <p:extLst>
      <p:ext uri="{BB962C8B-B14F-4D97-AF65-F5344CB8AC3E}">
        <p14:creationId xmlns:p14="http://schemas.microsoft.com/office/powerpoint/2010/main" val="2470264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1E3B8-DACC-7D4F-8D4E-64B7B704C927}"/>
              </a:ext>
            </a:extLst>
          </p:cNvPr>
          <p:cNvSpPr>
            <a:spLocks noGrp="1"/>
          </p:cNvSpPr>
          <p:nvPr>
            <p:ph type="title"/>
          </p:nvPr>
        </p:nvSpPr>
        <p:spPr>
          <a:xfrm>
            <a:off x="838200" y="365125"/>
            <a:ext cx="5181600" cy="1325563"/>
          </a:xfrm>
        </p:spPr>
        <p:txBody>
          <a:bodyPr>
            <a:normAutofit/>
          </a:bodyPr>
          <a:lstStyle/>
          <a:p>
            <a:r>
              <a:rPr lang="en-US" b="1" dirty="0"/>
              <a:t>Hazards: </a:t>
            </a:r>
            <a:r>
              <a:rPr lang="en-US" dirty="0"/>
              <a:t>What is machine guarding?</a:t>
            </a:r>
          </a:p>
        </p:txBody>
      </p:sp>
      <p:sp>
        <p:nvSpPr>
          <p:cNvPr id="3" name="Content Placeholder 2">
            <a:extLst>
              <a:ext uri="{FF2B5EF4-FFF2-40B4-BE49-F238E27FC236}">
                <a16:creationId xmlns:a16="http://schemas.microsoft.com/office/drawing/2014/main" id="{479C8F2A-A51F-9045-A187-8324D69AC021}"/>
              </a:ext>
            </a:extLst>
          </p:cNvPr>
          <p:cNvSpPr>
            <a:spLocks noGrp="1"/>
          </p:cNvSpPr>
          <p:nvPr>
            <p:ph sz="half" idx="1"/>
          </p:nvPr>
        </p:nvSpPr>
        <p:spPr>
          <a:xfrm>
            <a:off x="838200" y="1825625"/>
            <a:ext cx="5181600" cy="4351337"/>
          </a:xfrm>
        </p:spPr>
        <p:txBody>
          <a:bodyPr>
            <a:normAutofit/>
          </a:bodyPr>
          <a:lstStyle/>
          <a:p>
            <a:pPr marL="0" indent="0">
              <a:buNone/>
            </a:pPr>
            <a:r>
              <a:rPr lang="en-US" b="1" dirty="0"/>
              <a:t>Machine Guard </a:t>
            </a:r>
            <a:r>
              <a:rPr lang="en-US" dirty="0"/>
              <a:t>(orange part in the image) is a means of shielding employees from moving or flying parts and preventing them from accidentally coming into contact with moving pieces of equipment.</a:t>
            </a:r>
          </a:p>
        </p:txBody>
      </p:sp>
      <p:sp>
        <p:nvSpPr>
          <p:cNvPr id="5" name="TextBox 4">
            <a:extLst>
              <a:ext uri="{FF2B5EF4-FFF2-40B4-BE49-F238E27FC236}">
                <a16:creationId xmlns:a16="http://schemas.microsoft.com/office/drawing/2014/main" id="{CE351413-67A4-024C-B3A7-C716B8A5DDA6}"/>
              </a:ext>
              <a:ext uri="{C183D7F6-B498-43B3-948B-1728B52AA6E4}">
                <adec:decorative xmlns:adec="http://schemas.microsoft.com/office/drawing/2017/decorative" xmlns="" val="1"/>
              </a:ext>
            </a:extLst>
          </p:cNvPr>
          <p:cNvSpPr txBox="1"/>
          <p:nvPr/>
        </p:nvSpPr>
        <p:spPr>
          <a:xfrm>
            <a:off x="6491628" y="6309942"/>
            <a:ext cx="5228544" cy="369332"/>
          </a:xfrm>
          <a:prstGeom prst="rect">
            <a:avLst/>
          </a:prstGeom>
          <a:noFill/>
        </p:spPr>
        <p:txBody>
          <a:bodyPr wrap="square" rtlCol="0">
            <a:spAutoFit/>
          </a:bodyPr>
          <a:lstStyle/>
          <a:p>
            <a:pPr algn="ctr"/>
            <a:r>
              <a:rPr lang="en-US" dirty="0"/>
              <a:t>The orange machine guarding of a band saw</a:t>
            </a:r>
          </a:p>
        </p:txBody>
      </p:sp>
      <p:pic>
        <p:nvPicPr>
          <p:cNvPr id="6" name="Content Placeholder 5" descr="an image of the machine guarding of the horizontal band saw, which makes up the majority of its frame">
            <a:extLst>
              <a:ext uri="{FF2B5EF4-FFF2-40B4-BE49-F238E27FC236}">
                <a16:creationId xmlns:a16="http://schemas.microsoft.com/office/drawing/2014/main" id="{A3D8F67C-1B38-AF48-8FDF-F844088E6468}"/>
              </a:ext>
              <a:ext uri="{C183D7F6-B498-43B3-948B-1728B52AA6E4}">
                <adec:decorative xmlns:adec="http://schemas.microsoft.com/office/drawing/2017/decorative" xmlns="" val="0"/>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6484405" y="1283167"/>
            <a:ext cx="5235767" cy="3910665"/>
          </a:xfrm>
        </p:spPr>
      </p:pic>
    </p:spTree>
    <p:extLst>
      <p:ext uri="{BB962C8B-B14F-4D97-AF65-F5344CB8AC3E}">
        <p14:creationId xmlns:p14="http://schemas.microsoft.com/office/powerpoint/2010/main" val="23272471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1E3B8-DACC-7D4F-8D4E-64B7B704C927}"/>
              </a:ext>
            </a:extLst>
          </p:cNvPr>
          <p:cNvSpPr>
            <a:spLocks noGrp="1"/>
          </p:cNvSpPr>
          <p:nvPr>
            <p:ph type="title"/>
          </p:nvPr>
        </p:nvSpPr>
        <p:spPr>
          <a:xfrm>
            <a:off x="838200" y="365125"/>
            <a:ext cx="5455024" cy="1325563"/>
          </a:xfrm>
        </p:spPr>
        <p:txBody>
          <a:bodyPr>
            <a:normAutofit fontScale="90000"/>
          </a:bodyPr>
          <a:lstStyle/>
          <a:p>
            <a:r>
              <a:rPr lang="en-US" b="1" dirty="0"/>
              <a:t>Hazards: </a:t>
            </a:r>
            <a:r>
              <a:rPr lang="en-US" dirty="0"/>
              <a:t>Preventing injuries and amputations</a:t>
            </a:r>
          </a:p>
        </p:txBody>
      </p:sp>
      <p:sp>
        <p:nvSpPr>
          <p:cNvPr id="3" name="Content Placeholder 2">
            <a:extLst>
              <a:ext uri="{FF2B5EF4-FFF2-40B4-BE49-F238E27FC236}">
                <a16:creationId xmlns:a16="http://schemas.microsoft.com/office/drawing/2014/main" id="{479C8F2A-A51F-9045-A187-8324D69AC021}"/>
              </a:ext>
            </a:extLst>
          </p:cNvPr>
          <p:cNvSpPr>
            <a:spLocks noGrp="1"/>
          </p:cNvSpPr>
          <p:nvPr>
            <p:ph sz="half" idx="1"/>
          </p:nvPr>
        </p:nvSpPr>
        <p:spPr>
          <a:xfrm>
            <a:off x="838200" y="1825625"/>
            <a:ext cx="5181600" cy="4351337"/>
          </a:xfrm>
        </p:spPr>
        <p:txBody>
          <a:bodyPr>
            <a:normAutofit/>
          </a:bodyPr>
          <a:lstStyle/>
          <a:p>
            <a:r>
              <a:rPr lang="en-US" dirty="0"/>
              <a:t>Be trained</a:t>
            </a:r>
          </a:p>
          <a:p>
            <a:r>
              <a:rPr lang="en-US" dirty="0"/>
              <a:t>Identify ON/OFF or EMERGENCY button</a:t>
            </a:r>
          </a:p>
          <a:p>
            <a:r>
              <a:rPr lang="en-US" dirty="0"/>
              <a:t>Use a blade of an appropriate size and type</a:t>
            </a:r>
          </a:p>
          <a:p>
            <a:r>
              <a:rPr lang="en-US" dirty="0"/>
              <a:t>Set the guard (open wide enough) to clear stock/workpiece</a:t>
            </a:r>
          </a:p>
          <a:p>
            <a:r>
              <a:rPr lang="en-US" dirty="0"/>
              <a:t>Secure workpiece in the vise. </a:t>
            </a:r>
          </a:p>
        </p:txBody>
      </p:sp>
      <p:sp>
        <p:nvSpPr>
          <p:cNvPr id="5" name="TextBox 4">
            <a:extLst>
              <a:ext uri="{FF2B5EF4-FFF2-40B4-BE49-F238E27FC236}">
                <a16:creationId xmlns:a16="http://schemas.microsoft.com/office/drawing/2014/main" id="{CE351413-67A4-024C-B3A7-C716B8A5DDA6}"/>
              </a:ext>
              <a:ext uri="{C183D7F6-B498-43B3-948B-1728B52AA6E4}">
                <adec:decorative xmlns:adec="http://schemas.microsoft.com/office/drawing/2017/decorative" xmlns="" val="1"/>
              </a:ext>
            </a:extLst>
          </p:cNvPr>
          <p:cNvSpPr txBox="1"/>
          <p:nvPr/>
        </p:nvSpPr>
        <p:spPr>
          <a:xfrm>
            <a:off x="6640727" y="6363730"/>
            <a:ext cx="4930346" cy="369332"/>
          </a:xfrm>
          <a:prstGeom prst="rect">
            <a:avLst/>
          </a:prstGeom>
          <a:noFill/>
        </p:spPr>
        <p:txBody>
          <a:bodyPr wrap="square" rtlCol="0">
            <a:spAutoFit/>
          </a:bodyPr>
          <a:lstStyle/>
          <a:p>
            <a:pPr algn="ctr"/>
            <a:r>
              <a:rPr lang="en-US" dirty="0"/>
              <a:t>The operating controls on a horizontal band saw</a:t>
            </a:r>
          </a:p>
        </p:txBody>
      </p:sp>
      <p:pic>
        <p:nvPicPr>
          <p:cNvPr id="7" name="Content Placeholder 6" title="the operating controls of the horizontal bandsaw"/>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293224" y="1924844"/>
            <a:ext cx="5124450" cy="3848100"/>
          </a:xfrm>
        </p:spPr>
      </p:pic>
    </p:spTree>
    <p:extLst>
      <p:ext uri="{BB962C8B-B14F-4D97-AF65-F5344CB8AC3E}">
        <p14:creationId xmlns:p14="http://schemas.microsoft.com/office/powerpoint/2010/main" val="5352743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E10F1-54C4-1D43-B035-420D8D33B567}"/>
              </a:ext>
            </a:extLst>
          </p:cNvPr>
          <p:cNvSpPr>
            <a:spLocks noGrp="1"/>
          </p:cNvSpPr>
          <p:nvPr>
            <p:ph type="title"/>
          </p:nvPr>
        </p:nvSpPr>
        <p:spPr>
          <a:xfrm>
            <a:off x="838200" y="365125"/>
            <a:ext cx="4667905" cy="1325563"/>
          </a:xfrm>
        </p:spPr>
        <p:txBody>
          <a:bodyPr/>
          <a:lstStyle/>
          <a:p>
            <a:r>
              <a:rPr lang="en-US" b="1" dirty="0"/>
              <a:t>Safe operation: </a:t>
            </a:r>
            <a:r>
              <a:rPr lang="en-US" dirty="0"/>
              <a:t>Best practices</a:t>
            </a:r>
          </a:p>
        </p:txBody>
      </p:sp>
      <p:sp>
        <p:nvSpPr>
          <p:cNvPr id="3" name="Content Placeholder 2">
            <a:extLst>
              <a:ext uri="{FF2B5EF4-FFF2-40B4-BE49-F238E27FC236}">
                <a16:creationId xmlns:a16="http://schemas.microsoft.com/office/drawing/2014/main" id="{8287E79E-75CD-3C48-A88E-36AAA9962159}"/>
              </a:ext>
            </a:extLst>
          </p:cNvPr>
          <p:cNvSpPr>
            <a:spLocks noGrp="1"/>
          </p:cNvSpPr>
          <p:nvPr>
            <p:ph sz="half" idx="1"/>
          </p:nvPr>
        </p:nvSpPr>
        <p:spPr/>
        <p:txBody>
          <a:bodyPr/>
          <a:lstStyle/>
          <a:p>
            <a:r>
              <a:rPr lang="en-US" dirty="0"/>
              <a:t>Identify Emergency Stop and Off switch.</a:t>
            </a:r>
          </a:p>
          <a:p>
            <a:r>
              <a:rPr lang="en-US" dirty="0"/>
              <a:t>Make sure right and left guard doors are closed.</a:t>
            </a:r>
          </a:p>
          <a:p>
            <a:r>
              <a:rPr lang="en-US" dirty="0"/>
              <a:t>​​​​​​​Make sure all guards are in place.</a:t>
            </a:r>
          </a:p>
          <a:p>
            <a:pPr eaLnBrk="0" fontAlgn="base" hangingPunct="0">
              <a:lnSpc>
                <a:spcPct val="100000"/>
              </a:lnSpc>
              <a:spcBef>
                <a:spcPct val="0"/>
              </a:spcBef>
              <a:spcAft>
                <a:spcPct val="0"/>
              </a:spcAft>
              <a:buFontTx/>
              <a:buChar char="•"/>
            </a:pPr>
            <a:r>
              <a:rPr lang="en-US" altLang="en-US" dirty="0">
                <a:latin typeface="Calibri" panose="020F0502020204030204" pitchFamily="34" charset="0"/>
                <a:ea typeface="Calibri" panose="020F0502020204030204" pitchFamily="34" charset="0"/>
              </a:rPr>
              <a:t> Wear Personal Protective Equipment (PPE) at all times</a:t>
            </a:r>
          </a:p>
          <a:p>
            <a:pPr eaLnBrk="0" fontAlgn="base" hangingPunct="0">
              <a:lnSpc>
                <a:spcPct val="100000"/>
              </a:lnSpc>
              <a:spcBef>
                <a:spcPct val="0"/>
              </a:spcBef>
              <a:spcAft>
                <a:spcPct val="0"/>
              </a:spcAft>
              <a:buFontTx/>
              <a:buChar char="•"/>
            </a:pPr>
            <a:r>
              <a:rPr lang="en-US" altLang="zh-CN" dirty="0">
                <a:latin typeface="Calibri" panose="020F0502020204030204" pitchFamily="34" charset="0"/>
                <a:ea typeface="Calibri" panose="020F0502020204030204" pitchFamily="34" charset="0"/>
              </a:rPr>
              <a:t> Clean up and clear work area</a:t>
            </a:r>
            <a:r>
              <a:rPr lang="en-US" altLang="zh-CN" dirty="0"/>
              <a:t> </a:t>
            </a:r>
            <a:endParaRPr lang="en-US" altLang="zh-CN" dirty="0">
              <a:latin typeface="Arial" panose="020B0604020202020204" pitchFamily="34" charset="0"/>
            </a:endParaRPr>
          </a:p>
          <a:p>
            <a:endParaRPr lang="en-US" dirty="0"/>
          </a:p>
        </p:txBody>
      </p:sp>
      <p:sp>
        <p:nvSpPr>
          <p:cNvPr id="5" name="TextBox 4">
            <a:extLst>
              <a:ext uri="{FF2B5EF4-FFF2-40B4-BE49-F238E27FC236}">
                <a16:creationId xmlns:a16="http://schemas.microsoft.com/office/drawing/2014/main" id="{8E59DDC4-9BE5-6D40-9B06-F2F7FC40AF49}"/>
              </a:ext>
              <a:ext uri="{C183D7F6-B498-43B3-948B-1728B52AA6E4}">
                <adec:decorative xmlns:adec="http://schemas.microsoft.com/office/drawing/2017/decorative" xmlns="" val="1"/>
              </a:ext>
            </a:extLst>
          </p:cNvPr>
          <p:cNvSpPr txBox="1"/>
          <p:nvPr/>
        </p:nvSpPr>
        <p:spPr>
          <a:xfrm>
            <a:off x="6489871" y="6376087"/>
            <a:ext cx="5232057" cy="369332"/>
          </a:xfrm>
          <a:prstGeom prst="rect">
            <a:avLst/>
          </a:prstGeom>
          <a:noFill/>
        </p:spPr>
        <p:txBody>
          <a:bodyPr wrap="square" rtlCol="0">
            <a:spAutoFit/>
          </a:bodyPr>
          <a:lstStyle/>
          <a:p>
            <a:pPr algn="ctr"/>
            <a:r>
              <a:rPr lang="en-US" dirty="0"/>
              <a:t>The different components of the horizontal band saw</a:t>
            </a:r>
          </a:p>
        </p:txBody>
      </p:sp>
      <p:pic>
        <p:nvPicPr>
          <p:cNvPr id="7" name="Content Placeholder 6" title="a diagram of the different components of the horizontal band saw"/>
          <p:cNvPicPr>
            <a:picLocks noGrp="1" noChangeAspect="1"/>
          </p:cNvPicPr>
          <p:nvPr>
            <p:ph sz="half" idx="2"/>
          </p:nvPr>
        </p:nvPicPr>
        <p:blipFill>
          <a:blip r:embed="rId3" cstate="email">
            <a:extLst>
              <a:ext uri="{28A0092B-C50C-407E-A947-70E740481C1C}">
                <a14:useLocalDpi xmlns:a14="http://schemas.microsoft.com/office/drawing/2010/main" val="0"/>
              </a:ext>
            </a:extLst>
          </a:blip>
          <a:stretch>
            <a:fillRect/>
          </a:stretch>
        </p:blipFill>
        <p:spPr>
          <a:xfrm>
            <a:off x="6172200" y="1690688"/>
            <a:ext cx="5181600" cy="4288220"/>
          </a:xfrm>
        </p:spPr>
      </p:pic>
    </p:spTree>
    <p:extLst>
      <p:ext uri="{BB962C8B-B14F-4D97-AF65-F5344CB8AC3E}">
        <p14:creationId xmlns:p14="http://schemas.microsoft.com/office/powerpoint/2010/main" val="1051951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64825-8158-734C-8246-6D87B321EDA0}"/>
              </a:ext>
            </a:extLst>
          </p:cNvPr>
          <p:cNvSpPr>
            <a:spLocks noGrp="1"/>
          </p:cNvSpPr>
          <p:nvPr>
            <p:ph type="title"/>
          </p:nvPr>
        </p:nvSpPr>
        <p:spPr>
          <a:xfrm>
            <a:off x="838200" y="365125"/>
            <a:ext cx="5257800" cy="1325563"/>
          </a:xfrm>
        </p:spPr>
        <p:txBody>
          <a:bodyPr/>
          <a:lstStyle/>
          <a:p>
            <a:r>
              <a:rPr lang="en-US" b="1" dirty="0"/>
              <a:t>Hazards: </a:t>
            </a:r>
            <a:r>
              <a:rPr lang="en-US" dirty="0"/>
              <a:t>Lockout/Tagout</a:t>
            </a:r>
          </a:p>
        </p:txBody>
      </p:sp>
      <p:sp>
        <p:nvSpPr>
          <p:cNvPr id="3" name="Content Placeholder 2">
            <a:extLst>
              <a:ext uri="{FF2B5EF4-FFF2-40B4-BE49-F238E27FC236}">
                <a16:creationId xmlns:a16="http://schemas.microsoft.com/office/drawing/2014/main" id="{9913FD7A-7985-F446-8A6F-CD3C83D7FE84}"/>
              </a:ext>
            </a:extLst>
          </p:cNvPr>
          <p:cNvSpPr>
            <a:spLocks noGrp="1"/>
          </p:cNvSpPr>
          <p:nvPr>
            <p:ph sz="half" idx="1"/>
          </p:nvPr>
        </p:nvSpPr>
        <p:spPr/>
        <p:txBody>
          <a:bodyPr/>
          <a:lstStyle/>
          <a:p>
            <a:pPr marL="0" indent="0">
              <a:buNone/>
            </a:pPr>
            <a:r>
              <a:rPr lang="en-US" b="1" dirty="0"/>
              <a:t>Lockout/tagout procedures</a:t>
            </a:r>
            <a:r>
              <a:rPr lang="en-US" dirty="0"/>
              <a:t> are safeguarding methods to prevent injury due to hazardous energy sources. If you see the machines with the signs featured in the image or that are under lock and key, please stay away and do not touch or attempt to start it.</a:t>
            </a:r>
            <a:endParaRPr lang="en-US" sz="4000" dirty="0"/>
          </a:p>
          <a:p>
            <a:endParaRPr lang="en-US" dirty="0"/>
          </a:p>
        </p:txBody>
      </p:sp>
      <p:sp>
        <p:nvSpPr>
          <p:cNvPr id="5" name="TextBox 4">
            <a:extLst>
              <a:ext uri="{FF2B5EF4-FFF2-40B4-BE49-F238E27FC236}">
                <a16:creationId xmlns:a16="http://schemas.microsoft.com/office/drawing/2014/main" id="{3B601BF4-EE96-4E40-8F5C-C8B6901C0DBF}"/>
              </a:ext>
              <a:ext uri="{C183D7F6-B498-43B3-948B-1728B52AA6E4}">
                <adec:decorative xmlns:adec="http://schemas.microsoft.com/office/drawing/2017/decorative" xmlns="" val="1"/>
              </a:ext>
            </a:extLst>
          </p:cNvPr>
          <p:cNvSpPr txBox="1"/>
          <p:nvPr/>
        </p:nvSpPr>
        <p:spPr>
          <a:xfrm>
            <a:off x="6640727" y="6363730"/>
            <a:ext cx="4930346" cy="369332"/>
          </a:xfrm>
          <a:prstGeom prst="rect">
            <a:avLst/>
          </a:prstGeom>
          <a:noFill/>
        </p:spPr>
        <p:txBody>
          <a:bodyPr wrap="square" rtlCol="0">
            <a:spAutoFit/>
          </a:bodyPr>
          <a:lstStyle/>
          <a:p>
            <a:pPr algn="ctr"/>
            <a:r>
              <a:rPr lang="en-US" dirty="0"/>
              <a:t>Examples of Lockout/tagout equipment</a:t>
            </a:r>
          </a:p>
        </p:txBody>
      </p:sp>
      <p:pic>
        <p:nvPicPr>
          <p:cNvPr id="6" name="Content Placeholder 5" title="Examples of lockout/tagout locks and tags"/>
          <p:cNvPicPr>
            <a:picLocks noGrp="1" noChangeAspect="1"/>
          </p:cNvPicPr>
          <p:nvPr>
            <p:ph sz="half" idx="2"/>
          </p:nvPr>
        </p:nvPicPr>
        <p:blipFill>
          <a:blip r:embed="rId3" cstate="email">
            <a:extLst>
              <a:ext uri="{28A0092B-C50C-407E-A947-70E740481C1C}">
                <a14:useLocalDpi xmlns:a14="http://schemas.microsoft.com/office/drawing/2010/main" val="0"/>
              </a:ext>
            </a:extLst>
          </a:blip>
          <a:stretch>
            <a:fillRect/>
          </a:stretch>
        </p:blipFill>
        <p:spPr>
          <a:xfrm>
            <a:off x="6913331" y="1243734"/>
            <a:ext cx="3893302" cy="4351338"/>
          </a:xfrm>
        </p:spPr>
      </p:pic>
    </p:spTree>
    <p:extLst>
      <p:ext uri="{BB962C8B-B14F-4D97-AF65-F5344CB8AC3E}">
        <p14:creationId xmlns:p14="http://schemas.microsoft.com/office/powerpoint/2010/main" val="2862988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E10F1-54C4-1D43-B035-420D8D33B567}"/>
              </a:ext>
            </a:extLst>
          </p:cNvPr>
          <p:cNvSpPr>
            <a:spLocks noGrp="1"/>
          </p:cNvSpPr>
          <p:nvPr>
            <p:ph type="title"/>
          </p:nvPr>
        </p:nvSpPr>
        <p:spPr>
          <a:xfrm>
            <a:off x="838200" y="365125"/>
            <a:ext cx="5831541" cy="1325563"/>
          </a:xfrm>
        </p:spPr>
        <p:txBody>
          <a:bodyPr/>
          <a:lstStyle/>
          <a:p>
            <a:r>
              <a:rPr lang="en-US" b="1" dirty="0"/>
              <a:t>Hazards: </a:t>
            </a:r>
            <a:r>
              <a:rPr lang="en-US" dirty="0"/>
              <a:t>Best practices</a:t>
            </a:r>
          </a:p>
        </p:txBody>
      </p:sp>
      <p:sp>
        <p:nvSpPr>
          <p:cNvPr id="3" name="Content Placeholder 2">
            <a:extLst>
              <a:ext uri="{FF2B5EF4-FFF2-40B4-BE49-F238E27FC236}">
                <a16:creationId xmlns:a16="http://schemas.microsoft.com/office/drawing/2014/main" id="{8287E79E-75CD-3C48-A88E-36AAA9962159}"/>
              </a:ext>
            </a:extLst>
          </p:cNvPr>
          <p:cNvSpPr>
            <a:spLocks noGrp="1"/>
          </p:cNvSpPr>
          <p:nvPr>
            <p:ph sz="half" idx="1"/>
          </p:nvPr>
        </p:nvSpPr>
        <p:spPr/>
        <p:txBody>
          <a:bodyPr/>
          <a:lstStyle/>
          <a:p>
            <a:pPr eaLnBrk="0" fontAlgn="base" hangingPunct="0">
              <a:lnSpc>
                <a:spcPct val="100000"/>
              </a:lnSpc>
              <a:spcBef>
                <a:spcPct val="0"/>
              </a:spcBef>
              <a:spcAft>
                <a:spcPct val="0"/>
              </a:spcAft>
              <a:buFontTx/>
              <a:buChar char="•"/>
            </a:pPr>
            <a:r>
              <a:rPr lang="en-US" altLang="en-US" dirty="0">
                <a:latin typeface="Calibri" panose="020F0502020204030204" pitchFamily="34" charset="0"/>
                <a:ea typeface="Calibri" panose="020F0502020204030204" pitchFamily="34" charset="0"/>
              </a:rPr>
              <a:t>Set the guard to clear stock/workpiece</a:t>
            </a:r>
            <a:endParaRPr lang="en-US" altLang="en-US" dirty="0"/>
          </a:p>
          <a:p>
            <a:pPr eaLnBrk="0" fontAlgn="base" hangingPunct="0">
              <a:lnSpc>
                <a:spcPct val="100000"/>
              </a:lnSpc>
              <a:spcBef>
                <a:spcPct val="0"/>
              </a:spcBef>
              <a:spcAft>
                <a:spcPct val="0"/>
              </a:spcAft>
              <a:buFontTx/>
              <a:buChar char="•"/>
            </a:pPr>
            <a:r>
              <a:rPr lang="en-US" altLang="en-US" dirty="0">
                <a:latin typeface="Calibri" panose="020F0502020204030204" pitchFamily="34" charset="0"/>
                <a:ea typeface="Calibri" panose="020F0502020204030204" pitchFamily="34" charset="0"/>
              </a:rPr>
              <a:t> Wear Personal Protective Equipment (PPE) at all times</a:t>
            </a:r>
          </a:p>
          <a:p>
            <a:pPr eaLnBrk="0" fontAlgn="base" hangingPunct="0">
              <a:lnSpc>
                <a:spcPct val="100000"/>
              </a:lnSpc>
              <a:spcBef>
                <a:spcPct val="0"/>
              </a:spcBef>
              <a:spcAft>
                <a:spcPct val="0"/>
              </a:spcAft>
              <a:buFontTx/>
              <a:buChar char="•"/>
            </a:pPr>
            <a:r>
              <a:rPr lang="en-US" altLang="zh-CN" dirty="0">
                <a:latin typeface="Calibri" panose="020F0502020204030204" pitchFamily="34" charset="0"/>
                <a:ea typeface="Calibri" panose="020F0502020204030204" pitchFamily="34" charset="0"/>
              </a:rPr>
              <a:t> Clean up and clear work area</a:t>
            </a:r>
            <a:r>
              <a:rPr lang="en-US" altLang="zh-CN" dirty="0"/>
              <a:t> </a:t>
            </a:r>
            <a:endParaRPr lang="en-US" altLang="zh-CN" dirty="0">
              <a:latin typeface="Arial" panose="020B0604020202020204" pitchFamily="34" charset="0"/>
            </a:endParaRPr>
          </a:p>
          <a:p>
            <a:endParaRPr lang="en-US" dirty="0"/>
          </a:p>
        </p:txBody>
      </p:sp>
      <p:sp>
        <p:nvSpPr>
          <p:cNvPr id="5" name="TextBox 4">
            <a:extLst>
              <a:ext uri="{FF2B5EF4-FFF2-40B4-BE49-F238E27FC236}">
                <a16:creationId xmlns:a16="http://schemas.microsoft.com/office/drawing/2014/main" id="{8E59DDC4-9BE5-6D40-9B06-F2F7FC40AF49}"/>
              </a:ext>
              <a:ext uri="{C183D7F6-B498-43B3-948B-1728B52AA6E4}">
                <adec:decorative xmlns:adec="http://schemas.microsoft.com/office/drawing/2017/decorative" xmlns="" val="1"/>
              </a:ext>
            </a:extLst>
          </p:cNvPr>
          <p:cNvSpPr txBox="1"/>
          <p:nvPr/>
        </p:nvSpPr>
        <p:spPr>
          <a:xfrm>
            <a:off x="6640727" y="6363730"/>
            <a:ext cx="4930346" cy="369332"/>
          </a:xfrm>
          <a:prstGeom prst="rect">
            <a:avLst/>
          </a:prstGeom>
          <a:noFill/>
        </p:spPr>
        <p:txBody>
          <a:bodyPr wrap="square" rtlCol="0">
            <a:spAutoFit/>
          </a:bodyPr>
          <a:lstStyle/>
          <a:p>
            <a:pPr algn="ctr"/>
            <a:r>
              <a:rPr lang="en-US" dirty="0"/>
              <a:t>An example of hazard signage</a:t>
            </a:r>
          </a:p>
        </p:txBody>
      </p:sp>
      <p:pic>
        <p:nvPicPr>
          <p:cNvPr id="7" name="Content Placeholder 6" title="An example of hazard signage which reads &quot;DANGER, do not operate without guards in place&quot;"/>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640727" y="1534680"/>
            <a:ext cx="4351338" cy="4351338"/>
          </a:xfrm>
        </p:spPr>
      </p:pic>
    </p:spTree>
    <p:extLst>
      <p:ext uri="{BB962C8B-B14F-4D97-AF65-F5344CB8AC3E}">
        <p14:creationId xmlns:p14="http://schemas.microsoft.com/office/powerpoint/2010/main" val="2753332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5257800" cy="1325563"/>
          </a:xfrm>
        </p:spPr>
        <p:txBody>
          <a:bodyPr/>
          <a:lstStyle/>
          <a:p>
            <a:r>
              <a:rPr lang="en-US" b="1" dirty="0"/>
              <a:t>Introduction: </a:t>
            </a:r>
            <a:r>
              <a:rPr lang="en-US" dirty="0"/>
              <a:t>What’s a band saw?</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a:xfrm>
            <a:off x="838200" y="1825625"/>
            <a:ext cx="5181600" cy="4351338"/>
          </a:xfrm>
        </p:spPr>
        <p:txBody>
          <a:bodyPr/>
          <a:lstStyle/>
          <a:p>
            <a:pPr marL="0" indent="0">
              <a:buNone/>
            </a:pPr>
            <a:r>
              <a:rPr lang="en-US" dirty="0"/>
              <a:t>The Band Saw was invented by William Newberry in 1808. It is one of the most widely-used wood and metal working machines. Originally for cutting wood, band saws can now cut metal if you change the blade and speed.</a:t>
            </a:r>
          </a:p>
          <a:p>
            <a:pPr marL="0" indent="0">
              <a:buNone/>
            </a:pPr>
            <a:endParaRPr lang="en-US" dirty="0"/>
          </a:p>
        </p:txBody>
      </p:sp>
      <p:sp>
        <p:nvSpPr>
          <p:cNvPr id="4" name="TextBox 3">
            <a:extLst>
              <a:ext uri="{FF2B5EF4-FFF2-40B4-BE49-F238E27FC236}">
                <a16:creationId xmlns:a16="http://schemas.microsoft.com/office/drawing/2014/main" id="{D27FCB09-54CD-1145-B013-D27AFEBFAA03}"/>
              </a:ext>
              <a:ext uri="{C183D7F6-B498-43B3-948B-1728B52AA6E4}">
                <adec:decorative xmlns:adec="http://schemas.microsoft.com/office/drawing/2017/decorative" xmlns="" val="1"/>
              </a:ext>
            </a:extLst>
          </p:cNvPr>
          <p:cNvSpPr txBox="1"/>
          <p:nvPr/>
        </p:nvSpPr>
        <p:spPr>
          <a:xfrm>
            <a:off x="6640727" y="6363730"/>
            <a:ext cx="4930346" cy="369332"/>
          </a:xfrm>
          <a:prstGeom prst="rect">
            <a:avLst/>
          </a:prstGeom>
          <a:noFill/>
        </p:spPr>
        <p:txBody>
          <a:bodyPr wrap="square" rtlCol="0">
            <a:spAutoFit/>
          </a:bodyPr>
          <a:lstStyle/>
          <a:p>
            <a:pPr algn="ctr"/>
            <a:r>
              <a:rPr lang="en-US" dirty="0"/>
              <a:t>An early band saw</a:t>
            </a:r>
          </a:p>
        </p:txBody>
      </p:sp>
      <p:pic>
        <p:nvPicPr>
          <p:cNvPr id="7" name="Content Placeholder 6" title="An image of an early band saw"/>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6761248" y="1825625"/>
            <a:ext cx="4003503" cy="4351338"/>
          </a:xfrm>
        </p:spPr>
      </p:pic>
    </p:spTree>
    <p:extLst>
      <p:ext uri="{BB962C8B-B14F-4D97-AF65-F5344CB8AC3E}">
        <p14:creationId xmlns:p14="http://schemas.microsoft.com/office/powerpoint/2010/main" val="3515908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5257800" cy="1325563"/>
          </a:xfrm>
        </p:spPr>
        <p:txBody>
          <a:bodyPr/>
          <a:lstStyle/>
          <a:p>
            <a:r>
              <a:rPr lang="en-US" b="1" dirty="0"/>
              <a:t>Introduction: </a:t>
            </a:r>
            <a:r>
              <a:rPr lang="en-US" dirty="0"/>
              <a:t>Two types of band saw</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a:xfrm>
            <a:off x="838200" y="1825625"/>
            <a:ext cx="5181600" cy="4351338"/>
          </a:xfrm>
        </p:spPr>
        <p:txBody>
          <a:bodyPr/>
          <a:lstStyle/>
          <a:p>
            <a:pPr marL="0" indent="0">
              <a:buNone/>
            </a:pPr>
            <a:r>
              <a:rPr lang="en-US" dirty="0"/>
              <a:t>Here are two common types of Band Saws:</a:t>
            </a:r>
          </a:p>
          <a:p>
            <a:r>
              <a:rPr lang="en-US" dirty="0"/>
              <a:t>1. Vertical (left)</a:t>
            </a:r>
            <a:br>
              <a:rPr lang="en-US" dirty="0"/>
            </a:br>
            <a:r>
              <a:rPr lang="en-US" dirty="0"/>
              <a:t>Used to saw curves, lumber, irregular shapes</a:t>
            </a:r>
          </a:p>
          <a:p>
            <a:r>
              <a:rPr lang="en-US" dirty="0"/>
              <a:t>2. Horizontal (right)</a:t>
            </a:r>
            <a:br>
              <a:rPr lang="en-US" dirty="0"/>
            </a:br>
            <a:r>
              <a:rPr lang="en-US" dirty="0"/>
              <a:t>Use to cut long pieces, tubes</a:t>
            </a:r>
          </a:p>
          <a:p>
            <a:pPr marL="0" indent="0">
              <a:buNone/>
            </a:pPr>
            <a:endParaRPr lang="en-US" dirty="0"/>
          </a:p>
        </p:txBody>
      </p:sp>
      <p:sp>
        <p:nvSpPr>
          <p:cNvPr id="4" name="TextBox 3">
            <a:extLst>
              <a:ext uri="{FF2B5EF4-FFF2-40B4-BE49-F238E27FC236}">
                <a16:creationId xmlns:a16="http://schemas.microsoft.com/office/drawing/2014/main" id="{D27FCB09-54CD-1145-B013-D27AFEBFAA03}"/>
              </a:ext>
              <a:ext uri="{C183D7F6-B498-43B3-948B-1728B52AA6E4}">
                <adec:decorative xmlns:adec="http://schemas.microsoft.com/office/drawing/2017/decorative" xmlns="" val="1"/>
              </a:ext>
            </a:extLst>
          </p:cNvPr>
          <p:cNvSpPr txBox="1"/>
          <p:nvPr/>
        </p:nvSpPr>
        <p:spPr>
          <a:xfrm>
            <a:off x="6335290" y="6326660"/>
            <a:ext cx="5551273" cy="369332"/>
          </a:xfrm>
          <a:prstGeom prst="rect">
            <a:avLst/>
          </a:prstGeom>
          <a:noFill/>
        </p:spPr>
        <p:txBody>
          <a:bodyPr wrap="square" rtlCol="0">
            <a:spAutoFit/>
          </a:bodyPr>
          <a:lstStyle/>
          <a:p>
            <a:pPr algn="ctr"/>
            <a:r>
              <a:rPr lang="en-US" dirty="0"/>
              <a:t>A vertical band saw (left) and horizontal band saw (right)</a:t>
            </a:r>
          </a:p>
        </p:txBody>
      </p:sp>
      <p:pic>
        <p:nvPicPr>
          <p:cNvPr id="7" name="Content Placeholder 6" title="images of two kinds of band saws, the vertical bandsaw and horizontal bandsaw"/>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6172200" y="1908903"/>
            <a:ext cx="5181600" cy="4184782"/>
          </a:xfrm>
        </p:spPr>
      </p:pic>
    </p:spTree>
    <p:extLst>
      <p:ext uri="{BB962C8B-B14F-4D97-AF65-F5344CB8AC3E}">
        <p14:creationId xmlns:p14="http://schemas.microsoft.com/office/powerpoint/2010/main" val="395356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5257800" cy="1325563"/>
          </a:xfrm>
        </p:spPr>
        <p:txBody>
          <a:bodyPr/>
          <a:lstStyle/>
          <a:p>
            <a:r>
              <a:rPr lang="en-US" b="1" dirty="0"/>
              <a:t>What it Does: </a:t>
            </a:r>
            <a:r>
              <a:rPr lang="en-US" dirty="0"/>
              <a:t>What is a band saw used for?</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a:xfrm>
            <a:off x="838200" y="1825625"/>
            <a:ext cx="5181600" cy="4351338"/>
          </a:xfrm>
        </p:spPr>
        <p:txBody>
          <a:bodyPr/>
          <a:lstStyle/>
          <a:p>
            <a:pPr marL="0" indent="0">
              <a:buNone/>
            </a:pPr>
            <a:r>
              <a:rPr lang="en-US" dirty="0"/>
              <a:t>Band Saws are able to cut a variety of materials such as metals, plastics, and wood.</a:t>
            </a:r>
          </a:p>
        </p:txBody>
      </p:sp>
      <p:sp>
        <p:nvSpPr>
          <p:cNvPr id="5" name="TextBox 4">
            <a:extLst>
              <a:ext uri="{FF2B5EF4-FFF2-40B4-BE49-F238E27FC236}">
                <a16:creationId xmlns:a16="http://schemas.microsoft.com/office/drawing/2014/main" id="{33539FA7-4A10-6B40-9015-42FD7444E3EE}"/>
              </a:ext>
              <a:ext uri="{C183D7F6-B498-43B3-948B-1728B52AA6E4}">
                <adec:decorative xmlns:adec="http://schemas.microsoft.com/office/drawing/2017/decorative" xmlns="" val="1"/>
              </a:ext>
            </a:extLst>
          </p:cNvPr>
          <p:cNvSpPr txBox="1"/>
          <p:nvPr/>
        </p:nvSpPr>
        <p:spPr>
          <a:xfrm>
            <a:off x="6640727" y="6363730"/>
            <a:ext cx="4930346" cy="369332"/>
          </a:xfrm>
          <a:prstGeom prst="rect">
            <a:avLst/>
          </a:prstGeom>
          <a:noFill/>
        </p:spPr>
        <p:txBody>
          <a:bodyPr wrap="square" rtlCol="0">
            <a:spAutoFit/>
          </a:bodyPr>
          <a:lstStyle/>
          <a:p>
            <a:pPr algn="ctr"/>
            <a:r>
              <a:rPr lang="en-US" dirty="0"/>
              <a:t>An example of a bandsaw performing a cut</a:t>
            </a:r>
          </a:p>
        </p:txBody>
      </p:sp>
      <p:pic>
        <p:nvPicPr>
          <p:cNvPr id="6" name="Content Placeholder 5" descr="an image of a bandsaw performing a cut">
            <a:extLst>
              <a:ext uri="{FF2B5EF4-FFF2-40B4-BE49-F238E27FC236}">
                <a16:creationId xmlns:a16="http://schemas.microsoft.com/office/drawing/2014/main" id="{0AEA0273-DCF8-E54B-8745-48BD11E2BA8C}"/>
              </a:ext>
              <a:ext uri="{C183D7F6-B498-43B3-948B-1728B52AA6E4}">
                <adec:decorative xmlns:adec="http://schemas.microsoft.com/office/drawing/2017/decorative" xmlns="" val="0"/>
              </a:ext>
            </a:extLst>
          </p:cNvPr>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6189682" y="1690688"/>
            <a:ext cx="5832436" cy="3280745"/>
          </a:xfrm>
        </p:spPr>
      </p:pic>
    </p:spTree>
    <p:extLst>
      <p:ext uri="{BB962C8B-B14F-4D97-AF65-F5344CB8AC3E}">
        <p14:creationId xmlns:p14="http://schemas.microsoft.com/office/powerpoint/2010/main" val="2715080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p:txBody>
          <a:bodyPr/>
          <a:lstStyle/>
          <a:p>
            <a:r>
              <a:rPr lang="en-US" b="1" dirty="0"/>
              <a:t>Safety: </a:t>
            </a:r>
            <a:r>
              <a:rPr lang="en-US" dirty="0"/>
              <a:t>Who is OSHA?</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a:normAutofit lnSpcReduction="10000"/>
          </a:bodyPr>
          <a:lstStyle/>
          <a:p>
            <a:pPr marL="0" indent="0">
              <a:lnSpc>
                <a:spcPct val="100000"/>
              </a:lnSpc>
              <a:buNone/>
            </a:pPr>
            <a:r>
              <a:rPr lang="en-US" dirty="0">
                <a:cs typeface="Arial" panose="020B0604020202020204" pitchFamily="34" charset="0"/>
              </a:rPr>
              <a:t>With the </a:t>
            </a:r>
            <a:r>
              <a:rPr lang="en-US" u="sng" dirty="0">
                <a:cs typeface="Arial" panose="020B0604020202020204" pitchFamily="34" charset="0"/>
                <a:hlinkClick r:id="rId3" tooltip="Occupational Safety and Health Act of 1970">
                  <a:extLst>
                    <a:ext uri="{A12FA001-AC4F-418D-AE19-62706E023703}">
                      <ahyp:hlinkClr xmlns:ahyp="http://schemas.microsoft.com/office/drawing/2018/hyperlinkcolor" xmlns="" val="tx"/>
                    </a:ext>
                  </a:extLst>
                </a:hlinkClick>
              </a:rPr>
              <a:t>Occupational Safety and Health Act of 1970</a:t>
            </a:r>
            <a:r>
              <a:rPr lang="en-US" dirty="0">
                <a:cs typeface="Arial" panose="020B0604020202020204" pitchFamily="34" charset="0"/>
              </a:rPr>
              <a:t>, Congress created the </a:t>
            </a:r>
            <a:r>
              <a:rPr lang="en-US" u="sng" dirty="0">
                <a:cs typeface="Arial" panose="020B0604020202020204" pitchFamily="34" charset="0"/>
                <a:hlinkClick r:id="rId4" tooltip="OSHA at a Glance">
                  <a:extLst>
                    <a:ext uri="{A12FA001-AC4F-418D-AE19-62706E023703}">
                      <ahyp:hlinkClr xmlns:ahyp="http://schemas.microsoft.com/office/drawing/2018/hyperlinkcolor" xmlns="" val="tx"/>
                    </a:ext>
                  </a:extLst>
                </a:hlinkClick>
              </a:rPr>
              <a:t>Occupational Safety and Health Administration (OSHA)</a:t>
            </a:r>
            <a:r>
              <a:rPr lang="en-US" dirty="0">
                <a:cs typeface="Arial" panose="020B0604020202020204" pitchFamily="34" charset="0"/>
              </a:rPr>
              <a:t> to assure </a:t>
            </a:r>
            <a:r>
              <a:rPr lang="en-US" b="1" dirty="0">
                <a:cs typeface="Arial" panose="020B0604020202020204" pitchFamily="34" charset="0"/>
              </a:rPr>
              <a:t>safe and healthful working conditions</a:t>
            </a:r>
            <a:r>
              <a:rPr lang="en-US" dirty="0">
                <a:cs typeface="Arial" panose="020B0604020202020204" pitchFamily="34" charset="0"/>
              </a:rPr>
              <a:t> for working men and women by setting and enforcing standards and by providing training, outreach, education and assistance.</a:t>
            </a:r>
            <a:endParaRPr lang="en-US" dirty="0"/>
          </a:p>
          <a:p>
            <a:pPr marL="0" indent="0">
              <a:buNone/>
            </a:pPr>
            <a:endParaRPr lang="en-US" dirty="0"/>
          </a:p>
        </p:txBody>
      </p:sp>
      <p:sp>
        <p:nvSpPr>
          <p:cNvPr id="5" name="Content Placeholder 4">
            <a:extLst>
              <a:ext uri="{FF2B5EF4-FFF2-40B4-BE49-F238E27FC236}">
                <a16:creationId xmlns:a16="http://schemas.microsoft.com/office/drawing/2014/main" id="{4AED7A2E-2F34-9942-9CDE-22DAC6F8DD68}"/>
              </a:ext>
            </a:extLst>
          </p:cNvPr>
          <p:cNvSpPr>
            <a:spLocks noGrp="1"/>
          </p:cNvSpPr>
          <p:nvPr>
            <p:ph sz="half" idx="2"/>
          </p:nvPr>
        </p:nvSpPr>
        <p:spPr/>
        <p:txBody>
          <a:bodyPr>
            <a:normAutofit lnSpcReduction="10000"/>
          </a:bodyPr>
          <a:lstStyle/>
          <a:p>
            <a:pPr marL="0" indent="0">
              <a:buNone/>
            </a:pPr>
            <a:r>
              <a:rPr lang="en-US" dirty="0">
                <a:cs typeface="Arial" panose="020B0604020202020204" pitchFamily="34" charset="0"/>
              </a:rPr>
              <a:t>OSHA is part of the </a:t>
            </a:r>
            <a:r>
              <a:rPr lang="en-US" u="sng" dirty="0">
                <a:cs typeface="Arial" panose="020B0604020202020204" pitchFamily="34" charset="0"/>
                <a:hlinkClick r:id="rId5" tooltip="United States Department of Labor">
                  <a:extLst>
                    <a:ext uri="{A12FA001-AC4F-418D-AE19-62706E023703}">
                      <ahyp:hlinkClr xmlns:ahyp="http://schemas.microsoft.com/office/drawing/2018/hyperlinkcolor" xmlns="" val="tx"/>
                    </a:ext>
                  </a:extLst>
                </a:hlinkClick>
              </a:rPr>
              <a:t>United States Department of Labor</a:t>
            </a:r>
            <a:r>
              <a:rPr lang="en-US" dirty="0">
                <a:cs typeface="Arial" panose="020B0604020202020204" pitchFamily="34" charset="0"/>
              </a:rPr>
              <a:t>. The administrator for OSHA is the Assistant Secretary of Labor for Occupational Safety and Health. OSHA's administrator answers to the </a:t>
            </a:r>
            <a:r>
              <a:rPr lang="en-US" u="sng" dirty="0">
                <a:cs typeface="Arial" panose="020B0604020202020204" pitchFamily="34" charset="0"/>
                <a:hlinkClick r:id="rId6" tooltip="Secretary of Labor">
                  <a:extLst>
                    <a:ext uri="{A12FA001-AC4F-418D-AE19-62706E023703}">
                      <ahyp:hlinkClr xmlns:ahyp="http://schemas.microsoft.com/office/drawing/2018/hyperlinkcolor" xmlns="" val="tx"/>
                    </a:ext>
                  </a:extLst>
                </a:hlinkClick>
              </a:rPr>
              <a:t>Secretary of Labor</a:t>
            </a:r>
            <a:r>
              <a:rPr lang="en-US" dirty="0">
                <a:cs typeface="Arial" panose="020B0604020202020204" pitchFamily="34" charset="0"/>
              </a:rPr>
              <a:t>, who is a member of the cabinet of the President of the United States.</a:t>
            </a:r>
          </a:p>
          <a:p>
            <a:endParaRPr lang="en-US" dirty="0"/>
          </a:p>
        </p:txBody>
      </p:sp>
    </p:spTree>
    <p:extLst>
      <p:ext uri="{BB962C8B-B14F-4D97-AF65-F5344CB8AC3E}">
        <p14:creationId xmlns:p14="http://schemas.microsoft.com/office/powerpoint/2010/main" val="2793734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p:txBody>
          <a:bodyPr/>
          <a:lstStyle/>
          <a:p>
            <a:r>
              <a:rPr lang="en-US" b="1" dirty="0"/>
              <a:t>Safety: </a:t>
            </a:r>
            <a:r>
              <a:rPr lang="en-US" dirty="0"/>
              <a:t>Know your rights</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a:normAutofit fontScale="55000" lnSpcReduction="20000"/>
          </a:bodyPr>
          <a:lstStyle/>
          <a:p>
            <a:pPr marL="0" indent="0">
              <a:lnSpc>
                <a:spcPct val="100000"/>
              </a:lnSpc>
              <a:buNone/>
            </a:pPr>
            <a:r>
              <a:rPr lang="en-US" sz="5100" dirty="0">
                <a:cs typeface="Arial" panose="020B0604020202020204" pitchFamily="34" charset="0"/>
              </a:rPr>
              <a:t>Under federal law, you are entitled to a safe workplace.</a:t>
            </a:r>
          </a:p>
          <a:p>
            <a:pPr marL="0" indent="0">
              <a:buNone/>
            </a:pPr>
            <a:endParaRPr lang="en-US" sz="5100" dirty="0">
              <a:cs typeface="Arial" panose="020B0604020202020204" pitchFamily="34" charset="0"/>
            </a:endParaRPr>
          </a:p>
          <a:p>
            <a:r>
              <a:rPr lang="en-US" sz="5100" dirty="0">
                <a:cs typeface="Arial" panose="020B0604020202020204" pitchFamily="34" charset="0"/>
              </a:rPr>
              <a:t>Your employer must provide a workplace free of known health and safety hazards. </a:t>
            </a:r>
          </a:p>
          <a:p>
            <a:endParaRPr lang="en-US" sz="5100" dirty="0">
              <a:cs typeface="Arial" panose="020B0604020202020204" pitchFamily="34" charset="0"/>
            </a:endParaRPr>
          </a:p>
          <a:p>
            <a:r>
              <a:rPr lang="en-US" sz="5100" dirty="0">
                <a:cs typeface="Arial" panose="020B0604020202020204" pitchFamily="34" charset="0"/>
              </a:rPr>
              <a:t>If you have concerns, you have the right to speak up about them without fear of retaliation. You also have the right to:</a:t>
            </a:r>
          </a:p>
          <a:p>
            <a:pPr marL="0" indent="0">
              <a:buNone/>
            </a:pPr>
            <a:endParaRPr lang="en-US" dirty="0"/>
          </a:p>
        </p:txBody>
      </p:sp>
      <p:sp>
        <p:nvSpPr>
          <p:cNvPr id="5" name="Content Placeholder 4">
            <a:extLst>
              <a:ext uri="{FF2B5EF4-FFF2-40B4-BE49-F238E27FC236}">
                <a16:creationId xmlns:a16="http://schemas.microsoft.com/office/drawing/2014/main" id="{4AED7A2E-2F34-9942-9CDE-22DAC6F8DD68}"/>
              </a:ext>
            </a:extLst>
          </p:cNvPr>
          <p:cNvSpPr>
            <a:spLocks noGrp="1"/>
          </p:cNvSpPr>
          <p:nvPr>
            <p:ph sz="half" idx="2"/>
          </p:nvPr>
        </p:nvSpPr>
        <p:spPr>
          <a:xfrm>
            <a:off x="6172200" y="1690688"/>
            <a:ext cx="5181600" cy="4351338"/>
          </a:xfrm>
        </p:spPr>
        <p:txBody>
          <a:bodyPr>
            <a:noAutofit/>
          </a:bodyPr>
          <a:lstStyle/>
          <a:p>
            <a:pPr marL="214313" indent="-214313">
              <a:lnSpc>
                <a:spcPct val="120000"/>
              </a:lnSpc>
            </a:pPr>
            <a:r>
              <a:rPr lang="en-US" sz="1600" dirty="0">
                <a:cs typeface="Arial" panose="020B0604020202020204" pitchFamily="34" charset="0"/>
              </a:rPr>
              <a:t>Be trained in a language you understand</a:t>
            </a:r>
          </a:p>
          <a:p>
            <a:pPr marL="214313" indent="-214313">
              <a:lnSpc>
                <a:spcPct val="120000"/>
              </a:lnSpc>
            </a:pPr>
            <a:r>
              <a:rPr lang="en-US" sz="1600" dirty="0">
                <a:cs typeface="Arial" panose="020B0604020202020204" pitchFamily="34" charset="0"/>
              </a:rPr>
              <a:t>Work on machines that are safe</a:t>
            </a:r>
          </a:p>
          <a:p>
            <a:pPr marL="214313" indent="-214313">
              <a:lnSpc>
                <a:spcPct val="120000"/>
              </a:lnSpc>
            </a:pPr>
            <a:r>
              <a:rPr lang="en-US" sz="1600" dirty="0">
                <a:cs typeface="Arial" panose="020B0604020202020204" pitchFamily="34" charset="0"/>
              </a:rPr>
              <a:t>Be provided required safety gear, such as gloves or a harness and lifeline for falls</a:t>
            </a:r>
          </a:p>
          <a:p>
            <a:pPr marL="214313" indent="-214313">
              <a:lnSpc>
                <a:spcPct val="120000"/>
              </a:lnSpc>
            </a:pPr>
            <a:r>
              <a:rPr lang="en-US" sz="1600" dirty="0">
                <a:cs typeface="Arial" panose="020B0604020202020204" pitchFamily="34" charset="0"/>
              </a:rPr>
              <a:t>Be protected from toxic chemicals</a:t>
            </a:r>
          </a:p>
          <a:p>
            <a:pPr marL="214313" indent="-214313">
              <a:lnSpc>
                <a:spcPct val="120000"/>
              </a:lnSpc>
            </a:pPr>
            <a:r>
              <a:rPr lang="en-US" sz="1600" dirty="0">
                <a:cs typeface="Arial" panose="020B0604020202020204" pitchFamily="34" charset="0"/>
              </a:rPr>
              <a:t>Request an OSHA inspection, and speak to the inspector</a:t>
            </a:r>
          </a:p>
          <a:p>
            <a:pPr marL="214313" indent="-214313">
              <a:lnSpc>
                <a:spcPct val="120000"/>
              </a:lnSpc>
            </a:pPr>
            <a:r>
              <a:rPr lang="en-US" sz="1600" dirty="0">
                <a:cs typeface="Arial" panose="020B0604020202020204" pitchFamily="34" charset="0"/>
              </a:rPr>
              <a:t>Report an injury or illness, and get copies of your medical records</a:t>
            </a:r>
          </a:p>
          <a:p>
            <a:pPr marL="214313" indent="-214313">
              <a:lnSpc>
                <a:spcPct val="120000"/>
              </a:lnSpc>
            </a:pPr>
            <a:r>
              <a:rPr lang="en-US" sz="1600" dirty="0">
                <a:cs typeface="Arial" panose="020B0604020202020204" pitchFamily="34" charset="0"/>
              </a:rPr>
              <a:t>See copies of the workplace injury and illness log</a:t>
            </a:r>
          </a:p>
          <a:p>
            <a:pPr marL="214313" indent="-214313">
              <a:lnSpc>
                <a:spcPct val="120000"/>
              </a:lnSpc>
            </a:pPr>
            <a:r>
              <a:rPr lang="en-US" sz="1600" dirty="0">
                <a:cs typeface="Arial" panose="020B0604020202020204" pitchFamily="34" charset="0"/>
              </a:rPr>
              <a:t>Review records of work-related injuries and illnesses</a:t>
            </a:r>
          </a:p>
          <a:p>
            <a:pPr marL="214313" indent="-214313">
              <a:lnSpc>
                <a:spcPct val="120000"/>
              </a:lnSpc>
            </a:pPr>
            <a:r>
              <a:rPr lang="en-US" sz="1600" dirty="0">
                <a:cs typeface="Arial" panose="020B0604020202020204" pitchFamily="34" charset="0"/>
              </a:rPr>
              <a:t>Get copies of test results done to find hazards in the workplace</a:t>
            </a:r>
          </a:p>
        </p:txBody>
      </p:sp>
    </p:spTree>
    <p:extLst>
      <p:ext uri="{BB962C8B-B14F-4D97-AF65-F5344CB8AC3E}">
        <p14:creationId xmlns:p14="http://schemas.microsoft.com/office/powerpoint/2010/main" val="487023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5257800" cy="1325563"/>
          </a:xfrm>
        </p:spPr>
        <p:txBody>
          <a:bodyPr/>
          <a:lstStyle/>
          <a:p>
            <a:r>
              <a:rPr lang="en-US" b="1" dirty="0"/>
              <a:t>Hazards: </a:t>
            </a:r>
            <a:r>
              <a:rPr lang="en-US" dirty="0"/>
              <a:t>Machine-related injuries</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a:lstStyle/>
          <a:p>
            <a:pPr marL="0" indent="0">
              <a:buNone/>
            </a:pPr>
            <a:r>
              <a:rPr lang="en-US" dirty="0"/>
              <a:t>Possible machine-related injuries include:</a:t>
            </a:r>
          </a:p>
          <a:p>
            <a:r>
              <a:rPr lang="en-US" dirty="0"/>
              <a:t>Crushed fingers or hands</a:t>
            </a:r>
          </a:p>
          <a:p>
            <a:r>
              <a:rPr lang="en-US" dirty="0"/>
              <a:t>Amputations</a:t>
            </a:r>
          </a:p>
          <a:p>
            <a:r>
              <a:rPr lang="en-US" dirty="0"/>
              <a:t>Blindness</a:t>
            </a:r>
          </a:p>
          <a:p>
            <a:pPr marL="0" indent="0">
              <a:buNone/>
            </a:pPr>
            <a:endParaRPr lang="en-US" dirty="0"/>
          </a:p>
        </p:txBody>
      </p:sp>
      <p:sp>
        <p:nvSpPr>
          <p:cNvPr id="5" name="TextBox 4">
            <a:extLst>
              <a:ext uri="{FF2B5EF4-FFF2-40B4-BE49-F238E27FC236}">
                <a16:creationId xmlns:a16="http://schemas.microsoft.com/office/drawing/2014/main" id="{92981B60-E844-D349-BF3B-DECF884A74E8}"/>
              </a:ext>
              <a:ext uri="{C183D7F6-B498-43B3-948B-1728B52AA6E4}">
                <adec:decorative xmlns:adec="http://schemas.microsoft.com/office/drawing/2017/decorative" xmlns="" val="1"/>
              </a:ext>
            </a:extLst>
          </p:cNvPr>
          <p:cNvSpPr txBox="1"/>
          <p:nvPr/>
        </p:nvSpPr>
        <p:spPr>
          <a:xfrm>
            <a:off x="6640727" y="6363730"/>
            <a:ext cx="4930346" cy="369332"/>
          </a:xfrm>
          <a:prstGeom prst="rect">
            <a:avLst/>
          </a:prstGeom>
          <a:noFill/>
        </p:spPr>
        <p:txBody>
          <a:bodyPr wrap="square" rtlCol="0">
            <a:spAutoFit/>
          </a:bodyPr>
          <a:lstStyle/>
          <a:p>
            <a:pPr algn="ctr"/>
            <a:r>
              <a:rPr lang="en-US" dirty="0"/>
              <a:t>Blindness is a possible machine-related injury</a:t>
            </a:r>
          </a:p>
        </p:txBody>
      </p:sp>
      <p:pic>
        <p:nvPicPr>
          <p:cNvPr id="6" name="Content Placeholder 5" descr="an image of an eye injury from improper machine use">
            <a:extLst>
              <a:ext uri="{FF2B5EF4-FFF2-40B4-BE49-F238E27FC236}">
                <a16:creationId xmlns:a16="http://schemas.microsoft.com/office/drawing/2014/main" id="{0AEA0273-DCF8-E54B-8745-48BD11E2BA8C}"/>
              </a:ext>
              <a:ext uri="{C183D7F6-B498-43B3-948B-1728B52AA6E4}">
                <adec:decorative xmlns:adec="http://schemas.microsoft.com/office/drawing/2017/decorative" xmlns="" val="0"/>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6787454" y="1062831"/>
            <a:ext cx="4636892" cy="4351337"/>
          </a:xfrm>
        </p:spPr>
      </p:pic>
    </p:spTree>
    <p:extLst>
      <p:ext uri="{BB962C8B-B14F-4D97-AF65-F5344CB8AC3E}">
        <p14:creationId xmlns:p14="http://schemas.microsoft.com/office/powerpoint/2010/main" val="1221361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361C3-2CF5-634D-B28D-FC43D89B47C7}"/>
              </a:ext>
            </a:extLst>
          </p:cNvPr>
          <p:cNvSpPr>
            <a:spLocks noGrp="1"/>
          </p:cNvSpPr>
          <p:nvPr>
            <p:ph type="title"/>
          </p:nvPr>
        </p:nvSpPr>
        <p:spPr>
          <a:xfrm>
            <a:off x="838200" y="365125"/>
            <a:ext cx="5006546" cy="1325563"/>
          </a:xfrm>
        </p:spPr>
        <p:txBody>
          <a:bodyPr/>
          <a:lstStyle/>
          <a:p>
            <a:r>
              <a:rPr lang="en-US" b="1" dirty="0"/>
              <a:t>Hazards: </a:t>
            </a:r>
            <a:r>
              <a:rPr lang="en-US" dirty="0"/>
              <a:t>Point of operation</a:t>
            </a:r>
          </a:p>
        </p:txBody>
      </p:sp>
      <p:sp>
        <p:nvSpPr>
          <p:cNvPr id="3" name="Content Placeholder 2">
            <a:extLst>
              <a:ext uri="{FF2B5EF4-FFF2-40B4-BE49-F238E27FC236}">
                <a16:creationId xmlns:a16="http://schemas.microsoft.com/office/drawing/2014/main" id="{519391D8-550A-534B-9212-769360EBEE19}"/>
              </a:ext>
            </a:extLst>
          </p:cNvPr>
          <p:cNvSpPr>
            <a:spLocks noGrp="1"/>
          </p:cNvSpPr>
          <p:nvPr>
            <p:ph sz="half" idx="1"/>
          </p:nvPr>
        </p:nvSpPr>
        <p:spPr/>
        <p:txBody>
          <a:bodyPr>
            <a:normAutofit/>
          </a:bodyPr>
          <a:lstStyle/>
          <a:p>
            <a:pPr marL="0" lvl="0" indent="0">
              <a:spcBef>
                <a:spcPts val="0"/>
              </a:spcBef>
              <a:buClr>
                <a:schemeClr val="dk1"/>
              </a:buClr>
              <a:buSzPts val="2800"/>
              <a:buNone/>
            </a:pPr>
            <a:r>
              <a:rPr lang="en-US" b="1" dirty="0"/>
              <a:t>The point of operation </a:t>
            </a:r>
            <a:r>
              <a:rPr lang="en-US" dirty="0"/>
              <a:t>is the area on a machine where work is actually performed on the material being processed.</a:t>
            </a:r>
          </a:p>
          <a:p>
            <a:pPr marL="0" lvl="0" indent="0">
              <a:spcBef>
                <a:spcPts val="0"/>
              </a:spcBef>
              <a:buClr>
                <a:schemeClr val="dk1"/>
              </a:buClr>
              <a:buSzPts val="2800"/>
              <a:buNone/>
            </a:pPr>
            <a:endParaRPr lang="en-US" dirty="0"/>
          </a:p>
          <a:p>
            <a:pPr marL="0" lvl="0" indent="0">
              <a:spcBef>
                <a:spcPts val="0"/>
              </a:spcBef>
              <a:buClr>
                <a:schemeClr val="dk1"/>
              </a:buClr>
              <a:buSzPts val="2800"/>
              <a:buNone/>
            </a:pPr>
            <a:r>
              <a:rPr lang="en-US" dirty="0"/>
              <a:t>On the Horizontal Band Saw, the point of operation is either at the point where the saw blade meets the machine table or where the saw blade meets the part being cut.</a:t>
            </a:r>
          </a:p>
        </p:txBody>
      </p:sp>
      <p:sp>
        <p:nvSpPr>
          <p:cNvPr id="5" name="TextBox 4">
            <a:extLst>
              <a:ext uri="{FF2B5EF4-FFF2-40B4-BE49-F238E27FC236}">
                <a16:creationId xmlns:a16="http://schemas.microsoft.com/office/drawing/2014/main" id="{63E21234-5E89-0143-874F-E339299C0103}"/>
              </a:ext>
              <a:ext uri="{C183D7F6-B498-43B3-948B-1728B52AA6E4}">
                <adec:decorative xmlns:adec="http://schemas.microsoft.com/office/drawing/2017/decorative" xmlns="" val="1"/>
              </a:ext>
            </a:extLst>
          </p:cNvPr>
          <p:cNvSpPr txBox="1"/>
          <p:nvPr/>
        </p:nvSpPr>
        <p:spPr>
          <a:xfrm>
            <a:off x="6640727" y="6363730"/>
            <a:ext cx="4930346" cy="369332"/>
          </a:xfrm>
          <a:prstGeom prst="rect">
            <a:avLst/>
          </a:prstGeom>
          <a:noFill/>
        </p:spPr>
        <p:txBody>
          <a:bodyPr wrap="square" rtlCol="0">
            <a:spAutoFit/>
          </a:bodyPr>
          <a:lstStyle/>
          <a:p>
            <a:pPr algn="ctr"/>
            <a:r>
              <a:rPr lang="en-US" dirty="0"/>
              <a:t>The point of operation on a band saw</a:t>
            </a:r>
          </a:p>
        </p:txBody>
      </p:sp>
      <p:pic>
        <p:nvPicPr>
          <p:cNvPr id="7" name="Content Placeholder 6" title="An image showing that the point of operation of the bandsaw is where the blade meets the workpiece"/>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110689" y="2493818"/>
            <a:ext cx="5937183" cy="2674578"/>
          </a:xfrm>
        </p:spPr>
      </p:pic>
    </p:spTree>
    <p:extLst>
      <p:ext uri="{BB962C8B-B14F-4D97-AF65-F5344CB8AC3E}">
        <p14:creationId xmlns:p14="http://schemas.microsoft.com/office/powerpoint/2010/main" val="859992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361C3-2CF5-634D-B28D-FC43D89B47C7}"/>
              </a:ext>
            </a:extLst>
          </p:cNvPr>
          <p:cNvSpPr>
            <a:spLocks noGrp="1"/>
          </p:cNvSpPr>
          <p:nvPr>
            <p:ph type="title"/>
          </p:nvPr>
        </p:nvSpPr>
        <p:spPr>
          <a:xfrm>
            <a:off x="838200" y="365125"/>
            <a:ext cx="5006546" cy="1325563"/>
          </a:xfrm>
        </p:spPr>
        <p:txBody>
          <a:bodyPr/>
          <a:lstStyle/>
          <a:p>
            <a:r>
              <a:rPr lang="en-US" b="1" dirty="0"/>
              <a:t>Hazards: </a:t>
            </a:r>
            <a:r>
              <a:rPr lang="en-US" dirty="0"/>
              <a:t>Power transmission device</a:t>
            </a:r>
          </a:p>
        </p:txBody>
      </p:sp>
      <p:sp>
        <p:nvSpPr>
          <p:cNvPr id="3" name="Content Placeholder 2">
            <a:extLst>
              <a:ext uri="{FF2B5EF4-FFF2-40B4-BE49-F238E27FC236}">
                <a16:creationId xmlns:a16="http://schemas.microsoft.com/office/drawing/2014/main" id="{519391D8-550A-534B-9212-769360EBEE19}"/>
              </a:ext>
            </a:extLst>
          </p:cNvPr>
          <p:cNvSpPr>
            <a:spLocks noGrp="1"/>
          </p:cNvSpPr>
          <p:nvPr>
            <p:ph sz="half" idx="1"/>
          </p:nvPr>
        </p:nvSpPr>
        <p:spPr/>
        <p:txBody>
          <a:bodyPr>
            <a:normAutofit/>
          </a:bodyPr>
          <a:lstStyle/>
          <a:p>
            <a:r>
              <a:rPr lang="en-US" dirty="0"/>
              <a:t>Located on the top of the Horizontal Band Saw. </a:t>
            </a:r>
          </a:p>
          <a:p>
            <a:r>
              <a:rPr lang="en-US" dirty="0"/>
              <a:t>Drives the wheel that makes the saw band move.</a:t>
            </a:r>
          </a:p>
          <a:p>
            <a:r>
              <a:rPr lang="en-US" dirty="0"/>
              <a:t>Guarded and shielded to prevent any accidental contact with its moving parts. </a:t>
            </a:r>
          </a:p>
        </p:txBody>
      </p:sp>
      <p:sp>
        <p:nvSpPr>
          <p:cNvPr id="5" name="TextBox 4">
            <a:extLst>
              <a:ext uri="{FF2B5EF4-FFF2-40B4-BE49-F238E27FC236}">
                <a16:creationId xmlns:a16="http://schemas.microsoft.com/office/drawing/2014/main" id="{63E21234-5E89-0143-874F-E339299C0103}"/>
              </a:ext>
              <a:ext uri="{C183D7F6-B498-43B3-948B-1728B52AA6E4}">
                <adec:decorative xmlns:adec="http://schemas.microsoft.com/office/drawing/2017/decorative" xmlns="" val="1"/>
              </a:ext>
            </a:extLst>
          </p:cNvPr>
          <p:cNvSpPr txBox="1"/>
          <p:nvPr/>
        </p:nvSpPr>
        <p:spPr>
          <a:xfrm>
            <a:off x="6640727" y="6363730"/>
            <a:ext cx="4930346" cy="369332"/>
          </a:xfrm>
          <a:prstGeom prst="rect">
            <a:avLst/>
          </a:prstGeom>
          <a:noFill/>
        </p:spPr>
        <p:txBody>
          <a:bodyPr wrap="square" rtlCol="0">
            <a:spAutoFit/>
          </a:bodyPr>
          <a:lstStyle/>
          <a:p>
            <a:pPr algn="ctr"/>
            <a:r>
              <a:rPr lang="en-US" dirty="0"/>
              <a:t>The power transmission device on the band saw</a:t>
            </a:r>
          </a:p>
        </p:txBody>
      </p:sp>
      <p:pic>
        <p:nvPicPr>
          <p:cNvPr id="7" name="Content Placeholder 6" title="an image showing the power transmission device and operating controls of the band saw"/>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437098" y="1966408"/>
            <a:ext cx="5133975" cy="3848100"/>
          </a:xfrm>
        </p:spPr>
      </p:pic>
    </p:spTree>
    <p:extLst>
      <p:ext uri="{BB962C8B-B14F-4D97-AF65-F5344CB8AC3E}">
        <p14:creationId xmlns:p14="http://schemas.microsoft.com/office/powerpoint/2010/main" val="33614002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2033</Words>
  <Application>Microsoft Office PowerPoint</Application>
  <PresentationFormat>Widescreen</PresentationFormat>
  <Paragraphs>158</Paragraphs>
  <Slides>17</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等线</vt:lpstr>
      <vt:lpstr>Office Theme</vt:lpstr>
      <vt:lpstr>Introduction to  Horizontal Bandsaw Safety</vt:lpstr>
      <vt:lpstr>Introduction: What’s a band saw?</vt:lpstr>
      <vt:lpstr>Introduction: Two types of band saw</vt:lpstr>
      <vt:lpstr>What it Does: What is a band saw used for?</vt:lpstr>
      <vt:lpstr>Safety: Who is OSHA?</vt:lpstr>
      <vt:lpstr>Safety: Know your rights</vt:lpstr>
      <vt:lpstr>Hazards: Machine-related injuries</vt:lpstr>
      <vt:lpstr>Hazards: Point of operation</vt:lpstr>
      <vt:lpstr>Hazards: Power transmission device</vt:lpstr>
      <vt:lpstr>Hazards: Operating controls</vt:lpstr>
      <vt:lpstr>Hazards: Nip points and rotating parts</vt:lpstr>
      <vt:lpstr>Hazards: Flying chips and wood dust</vt:lpstr>
      <vt:lpstr>Hazards: What is machine guarding?</vt:lpstr>
      <vt:lpstr>Hazards: Preventing injuries and amputations</vt:lpstr>
      <vt:lpstr>Safe operation: Best practices</vt:lpstr>
      <vt:lpstr>Hazards: Lockout/Tagout</vt:lpstr>
      <vt:lpstr>Hazards: Best practices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2021-04-02T17:50:15Z</dcterms:created>
  <dcterms:modified xsi:type="dcterms:W3CDTF">2021-04-02T17:50:29Z</dcterms:modified>
</cp:coreProperties>
</file>