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sldIdLst>
    <p:sldId id="256" r:id="rId2"/>
    <p:sldId id="261" r:id="rId3"/>
    <p:sldId id="262" r:id="rId4"/>
    <p:sldId id="263" r:id="rId5"/>
    <p:sldId id="264" r:id="rId6"/>
    <p:sldId id="265" r:id="rId7"/>
    <p:sldId id="266" r:id="rId8"/>
    <p:sldId id="267" r:id="rId9"/>
    <p:sldId id="272" r:id="rId10"/>
    <p:sldId id="273" r:id="rId11"/>
    <p:sldId id="271" r:id="rId12"/>
    <p:sldId id="275" r:id="rId13"/>
    <p:sldId id="276" r:id="rId14"/>
    <p:sldId id="277" r:id="rId15"/>
    <p:sldId id="278" r:id="rId16"/>
    <p:sldId id="279"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016" userDrawn="1">
          <p15:clr>
            <a:srgbClr val="A4A3A4"/>
          </p15:clr>
        </p15:guide>
        <p15:guide id="2" pos="57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62"/>
    <p:restoredTop sz="73684"/>
  </p:normalViewPr>
  <p:slideViewPr>
    <p:cSldViewPr snapToGrid="0" snapToObjects="1" showGuides="1">
      <p:cViewPr varScale="1">
        <p:scale>
          <a:sx n="53" d="100"/>
          <a:sy n="53" d="100"/>
        </p:scale>
        <p:origin x="1099" y="43"/>
      </p:cViewPr>
      <p:guideLst>
        <p:guide orient="horz" pos="2016"/>
        <p:guide pos="57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381683D-C997-A24A-B057-D28775300A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b="0" i="0" dirty="0">
                <a:latin typeface="Calibri" panose="020F0502020204030204" pitchFamily="34" charset="0"/>
              </a:defRPr>
            </a:lvl1pPr>
          </a:lstStyle>
          <a:p>
            <a:pPr>
              <a:defRPr/>
            </a:pPr>
            <a:endParaRPr lang="en-US"/>
          </a:p>
        </p:txBody>
      </p:sp>
      <p:sp>
        <p:nvSpPr>
          <p:cNvPr id="3" name="Date Placeholder 2">
            <a:extLst>
              <a:ext uri="{FF2B5EF4-FFF2-40B4-BE49-F238E27FC236}">
                <a16:creationId xmlns:a16="http://schemas.microsoft.com/office/drawing/2014/main" id="{F4417CC4-D19C-8444-B385-47EBC7575F7A}"/>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b="0" i="0" smtClean="0">
                <a:latin typeface="Calibri" panose="020F0502020204030204" pitchFamily="34" charset="0"/>
              </a:defRPr>
            </a:lvl1pPr>
          </a:lstStyle>
          <a:p>
            <a:pPr>
              <a:defRPr/>
            </a:pPr>
            <a:fld id="{49141B83-04F2-984C-9064-1BC9FD6D1C47}" type="datetimeFigureOut">
              <a:rPr lang="en-US"/>
              <a:pPr>
                <a:defRPr/>
              </a:pPr>
              <a:t>4/2/2021</a:t>
            </a:fld>
            <a:endParaRPr lang="en-US" dirty="0"/>
          </a:p>
        </p:txBody>
      </p:sp>
      <p:sp>
        <p:nvSpPr>
          <p:cNvPr id="4" name="Slide Image Placeholder 3">
            <a:extLst>
              <a:ext uri="{FF2B5EF4-FFF2-40B4-BE49-F238E27FC236}">
                <a16:creationId xmlns:a16="http://schemas.microsoft.com/office/drawing/2014/main" id="{65A4A965-A624-3A44-891B-DD1DFAE9099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4834C1EA-BAE3-9946-8C98-6EF62A181DF5}"/>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dirty="0"/>
              <a:t>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a:extLst>
              <a:ext uri="{FF2B5EF4-FFF2-40B4-BE49-F238E27FC236}">
                <a16:creationId xmlns:a16="http://schemas.microsoft.com/office/drawing/2014/main" id="{F12A223C-2277-CF4D-A363-3DFBA4CDA36B}"/>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b="0" i="0" dirty="0">
                <a:latin typeface="Calibri" panose="020F0502020204030204" pitchFamily="34" charset="0"/>
              </a:defRPr>
            </a:lvl1pPr>
          </a:lstStyle>
          <a:p>
            <a:pPr>
              <a:defRPr/>
            </a:pPr>
            <a:endParaRPr lang="en-US"/>
          </a:p>
        </p:txBody>
      </p:sp>
      <p:sp>
        <p:nvSpPr>
          <p:cNvPr id="7" name="Slide Number Placeholder 6">
            <a:extLst>
              <a:ext uri="{FF2B5EF4-FFF2-40B4-BE49-F238E27FC236}">
                <a16:creationId xmlns:a16="http://schemas.microsoft.com/office/drawing/2014/main" id="{9F7EDF01-4B74-7A47-881D-9039DE97DE34}"/>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b="0" i="0" smtClean="0">
                <a:latin typeface="Calibri" panose="020F0502020204030204" pitchFamily="34" charset="0"/>
              </a:defRPr>
            </a:lvl1pPr>
          </a:lstStyle>
          <a:p>
            <a:pPr>
              <a:defRPr/>
            </a:pPr>
            <a:fld id="{20E9DFA6-B093-764A-AC54-5731AEC9757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anose="020F0502020204030204" pitchFamily="34" charset="0"/>
        <a:ea typeface="+mn-ea"/>
        <a:cs typeface="+mn-cs"/>
      </a:defRPr>
    </a:lvl1pPr>
    <a:lvl2pPr marL="457200" algn="l" rtl="0" fontAlgn="base">
      <a:spcBef>
        <a:spcPct val="30000"/>
      </a:spcBef>
      <a:spcAft>
        <a:spcPct val="0"/>
      </a:spcAft>
      <a:defRPr sz="1200" kern="1200">
        <a:solidFill>
          <a:schemeClr val="tx1"/>
        </a:solidFill>
        <a:latin typeface="Calibri" panose="020F0502020204030204" pitchFamily="34" charset="0"/>
        <a:ea typeface="+mn-ea"/>
        <a:cs typeface="+mn-cs"/>
      </a:defRPr>
    </a:lvl2pPr>
    <a:lvl3pPr marL="914400" algn="l" rtl="0" fontAlgn="base">
      <a:spcBef>
        <a:spcPct val="30000"/>
      </a:spcBef>
      <a:spcAft>
        <a:spcPct val="0"/>
      </a:spcAft>
      <a:defRPr sz="1200" kern="1200">
        <a:solidFill>
          <a:schemeClr val="tx1"/>
        </a:solidFill>
        <a:latin typeface="Calibri" panose="020F0502020204030204" pitchFamily="34" charset="0"/>
        <a:ea typeface="+mn-ea"/>
        <a:cs typeface="+mn-cs"/>
      </a:defRPr>
    </a:lvl3pPr>
    <a:lvl4pPr marL="1371600" algn="l" rtl="0" fontAlgn="base">
      <a:spcBef>
        <a:spcPct val="30000"/>
      </a:spcBef>
      <a:spcAft>
        <a:spcPct val="0"/>
      </a:spcAft>
      <a:defRPr sz="1200" kern="1200">
        <a:solidFill>
          <a:schemeClr val="tx1"/>
        </a:solidFill>
        <a:latin typeface="Calibri" panose="020F0502020204030204" pitchFamily="34" charset="0"/>
        <a:ea typeface="+mn-ea"/>
        <a:cs typeface="+mn-cs"/>
      </a:defRPr>
    </a:lvl4pPr>
    <a:lvl5pPr marL="1828800" algn="l" rtl="0" fontAlgn="base">
      <a:spcBef>
        <a:spcPct val="30000"/>
      </a:spcBef>
      <a:spcAft>
        <a:spcPct val="0"/>
      </a:spcAft>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osha.gov/workers/index.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osha.gov/OshDoc/Directive_pdf/CPL_03-00-019.pdf"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safetyresourcesblog.com/2014/08/16/osha-quickcards-download-here-all-free-englishspanishother/" TargetMode="External"/><Relationship Id="rId4" Type="http://schemas.openxmlformats.org/officeDocument/2006/relationships/hyperlink" Target="https://www.osha.gov/dte/outreach/construction_generalindustry/gi_outreach_tp.html"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osha.gov/SLTC/etools/machineguarding/intro.html"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a:t>
            </a:fld>
            <a:endParaRPr lang="en-US" dirty="0"/>
          </a:p>
        </p:txBody>
      </p:sp>
    </p:spTree>
    <p:extLst>
      <p:ext uri="{BB962C8B-B14F-4D97-AF65-F5344CB8AC3E}">
        <p14:creationId xmlns:p14="http://schemas.microsoft.com/office/powerpoint/2010/main" val="25997433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Tool users always need to check to make sure that all of the guards are in place if the tool has guards.</a:t>
            </a:r>
          </a:p>
          <a:p>
            <a:r>
              <a:rPr lang="en-US" sz="1200" kern="1200" dirty="0">
                <a:solidFill>
                  <a:schemeClr val="tx1"/>
                </a:solidFill>
                <a:effectLst/>
                <a:latin typeface="Calibri" panose="020F0502020204030204" pitchFamily="34" charset="0"/>
                <a:ea typeface="+mn-ea"/>
                <a:cs typeface="+mn-cs"/>
              </a:rPr>
              <a:t>Hand Tools seems to be easy enough to operate, but users still need to be trained on their use.</a:t>
            </a:r>
          </a:p>
          <a:p>
            <a:r>
              <a:rPr lang="en-US" sz="1200" kern="1200" dirty="0">
                <a:solidFill>
                  <a:schemeClr val="tx1"/>
                </a:solidFill>
                <a:effectLst/>
                <a:latin typeface="Calibri" panose="020F0502020204030204" pitchFamily="34" charset="0"/>
                <a:ea typeface="+mn-ea"/>
                <a:cs typeface="+mn-cs"/>
              </a:rPr>
              <a:t>The work piece needs to be placed on the Table for safety and stability.</a:t>
            </a:r>
          </a:p>
          <a:p>
            <a:r>
              <a:rPr lang="en-US" sz="1200" kern="1200" dirty="0">
                <a:solidFill>
                  <a:schemeClr val="tx1"/>
                </a:solidFill>
                <a:effectLst/>
                <a:latin typeface="Calibri" panose="020F0502020204030204" pitchFamily="34" charset="0"/>
                <a:ea typeface="+mn-ea"/>
                <a:cs typeface="+mn-cs"/>
              </a:rPr>
              <a:t>Operators always need to be aware where their fingers are in relation to the Point of Operation and the work piece.  </a:t>
            </a:r>
          </a:p>
          <a:p>
            <a:r>
              <a:rPr lang="en-US" sz="1200" kern="1200" dirty="0">
                <a:solidFill>
                  <a:schemeClr val="tx1"/>
                </a:solidFill>
                <a:effectLst/>
                <a:latin typeface="Calibri" panose="020F0502020204030204" pitchFamily="34" charset="0"/>
                <a:ea typeface="+mn-ea"/>
                <a:cs typeface="+mn-cs"/>
              </a:rPr>
              <a:t>Any tool malfunction needs to be reported to the shop staff.  Do not attempt to repair the tool on your own.</a:t>
            </a:r>
          </a:p>
          <a:p>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11</a:t>
            </a:fld>
            <a:endParaRPr lang="en-US" dirty="0"/>
          </a:p>
        </p:txBody>
      </p:sp>
    </p:spTree>
    <p:extLst>
      <p:ext uri="{BB962C8B-B14F-4D97-AF65-F5344CB8AC3E}">
        <p14:creationId xmlns:p14="http://schemas.microsoft.com/office/powerpoint/2010/main" val="13197483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12</a:t>
            </a:fld>
            <a:endParaRPr lang="en-US" dirty="0"/>
          </a:p>
        </p:txBody>
      </p:sp>
    </p:spTree>
    <p:extLst>
      <p:ext uri="{BB962C8B-B14F-4D97-AF65-F5344CB8AC3E}">
        <p14:creationId xmlns:p14="http://schemas.microsoft.com/office/powerpoint/2010/main" val="3498285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Make sure that the Guards are intact and work.</a:t>
            </a:r>
          </a:p>
          <a:p>
            <a:r>
              <a:rPr lang="en-US" sz="1200" kern="1200" dirty="0">
                <a:solidFill>
                  <a:schemeClr val="tx1"/>
                </a:solidFill>
                <a:effectLst/>
                <a:latin typeface="Calibri" panose="020F0502020204030204" pitchFamily="34" charset="0"/>
                <a:ea typeface="+mn-ea"/>
                <a:cs typeface="+mn-cs"/>
              </a:rPr>
              <a:t>No tool should be used with the guards removed.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Hand tools should not be used if they are in dis-repair.       </a:t>
            </a:r>
          </a:p>
          <a:p>
            <a:r>
              <a:rPr lang="en-US" sz="1200" kern="1200" dirty="0">
                <a:solidFill>
                  <a:schemeClr val="tx1"/>
                </a:solidFill>
                <a:effectLst/>
                <a:latin typeface="Calibri" panose="020F0502020204030204" pitchFamily="34" charset="0"/>
                <a:ea typeface="+mn-ea"/>
                <a:cs typeface="+mn-cs"/>
              </a:rPr>
              <a:t>   </a:t>
            </a:r>
          </a:p>
          <a:p>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13</a:t>
            </a:fld>
            <a:endParaRPr lang="en-US" dirty="0"/>
          </a:p>
        </p:txBody>
      </p:sp>
    </p:spTree>
    <p:extLst>
      <p:ext uri="{BB962C8B-B14F-4D97-AF65-F5344CB8AC3E}">
        <p14:creationId xmlns:p14="http://schemas.microsoft.com/office/powerpoint/2010/main" val="2173662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Calibri" panose="020F0502020204030204" pitchFamily="34" charset="0"/>
                <a:ea typeface="+mn-ea"/>
                <a:cs typeface="+mn-cs"/>
              </a:rPr>
              <a:t>The work area needs to be clear of obstructions and of others working near it.  Always make sure that the floor around the work area is clear of obstructions as well so that there are no trip hazards. </a:t>
            </a:r>
          </a:p>
          <a:p>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15</a:t>
            </a:fld>
            <a:endParaRPr lang="en-US" dirty="0"/>
          </a:p>
        </p:txBody>
      </p:sp>
    </p:spTree>
    <p:extLst>
      <p:ext uri="{BB962C8B-B14F-4D97-AF65-F5344CB8AC3E}">
        <p14:creationId xmlns:p14="http://schemas.microsoft.com/office/powerpoint/2010/main" val="4022023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Use a vacuum to suck up the dust and debris that was created in and around the work area</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Sweep up or vacuum up any debris that is on the floor.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It is important to chips, debris, and dust off the floor since it is a slip hazard and can cause injury.</a:t>
            </a:r>
            <a:r>
              <a:rPr lang="en-US" dirty="0">
                <a:effectLst/>
              </a:rPr>
              <a:t> </a:t>
            </a:r>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16</a:t>
            </a:fld>
            <a:endParaRPr lang="en-US" dirty="0"/>
          </a:p>
        </p:txBody>
      </p:sp>
    </p:spTree>
    <p:extLst>
      <p:ext uri="{BB962C8B-B14F-4D97-AF65-F5344CB8AC3E}">
        <p14:creationId xmlns:p14="http://schemas.microsoft.com/office/powerpoint/2010/main" val="1741505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OSHA was started to protect workers in the work place.  Before OSHA there was no organization that tracked work place injuries.  There were also no safety standards for employers.</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OSHA has 2 branches, the Enforcement Branch and the Collaboration Branch.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The Enforcement Branch investigates complaints and serious accidents.  </a:t>
            </a:r>
          </a:p>
          <a:p>
            <a:r>
              <a:rPr lang="en-US" sz="1200" kern="1200" dirty="0">
                <a:solidFill>
                  <a:schemeClr val="tx1"/>
                </a:solidFill>
                <a:effectLst/>
                <a:latin typeface="Calibri" panose="020F0502020204030204" pitchFamily="34" charset="0"/>
                <a:ea typeface="+mn-ea"/>
                <a:cs typeface="+mn-cs"/>
              </a:rPr>
              <a:t>The Collaboration Branch works on education, such as the Susan Harwood Grant.</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 </a:t>
            </a:r>
          </a:p>
          <a:p>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3</a:t>
            </a:fld>
            <a:endParaRPr lang="en-US" dirty="0"/>
          </a:p>
        </p:txBody>
      </p:sp>
    </p:spTree>
    <p:extLst>
      <p:ext uri="{BB962C8B-B14F-4D97-AF65-F5344CB8AC3E}">
        <p14:creationId xmlns:p14="http://schemas.microsoft.com/office/powerpoint/2010/main" val="1765005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Every worker has the right to a safe workplace and OSHA was created to enforce that.</a:t>
            </a:r>
            <a:r>
              <a:rPr lang="en-US" dirty="0">
                <a:effectLst/>
              </a:rPr>
              <a:t> </a:t>
            </a:r>
          </a:p>
          <a:p>
            <a:endParaRPr lang="en-US" dirty="0">
              <a:effectLst/>
            </a:endParaRPr>
          </a:p>
          <a:p>
            <a:r>
              <a:rPr lang="en-US" sz="1200" kern="1200" dirty="0">
                <a:solidFill>
                  <a:schemeClr val="tx1"/>
                </a:solidFill>
                <a:effectLst/>
                <a:latin typeface="Calibri" panose="020F0502020204030204" pitchFamily="34" charset="0"/>
                <a:ea typeface="+mn-ea"/>
                <a:cs typeface="+mn-cs"/>
              </a:rPr>
              <a:t>Read the rights to the trainees and point them to the posters available around the workplace where they can refer to for more information.</a:t>
            </a:r>
          </a:p>
          <a:p>
            <a:r>
              <a:rPr lang="en-US" sz="1200" kern="1200" dirty="0">
                <a:solidFill>
                  <a:schemeClr val="tx1"/>
                </a:solidFill>
                <a:effectLst/>
                <a:latin typeface="Calibri" panose="020F0502020204030204" pitchFamily="34" charset="0"/>
                <a:ea typeface="+mn-ea"/>
                <a:cs typeface="+mn-cs"/>
              </a:rPr>
              <a:t>Extra resources can be found at </a:t>
            </a:r>
            <a:r>
              <a:rPr lang="en-US" sz="1200" u="sng" kern="1200" dirty="0">
                <a:solidFill>
                  <a:schemeClr val="tx1"/>
                </a:solidFill>
                <a:effectLst/>
                <a:latin typeface="Calibri" panose="020F0502020204030204" pitchFamily="34" charset="0"/>
                <a:ea typeface="+mn-ea"/>
                <a:cs typeface="+mn-cs"/>
                <a:hlinkClick r:id="rId3"/>
              </a:rPr>
              <a:t>https://www.osha.gov/workers/index.html</a:t>
            </a:r>
            <a:r>
              <a:rPr lang="en-US" dirty="0">
                <a:effectLst/>
              </a:rPr>
              <a:t> </a:t>
            </a:r>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4</a:t>
            </a:fld>
            <a:endParaRPr lang="en-US" dirty="0"/>
          </a:p>
        </p:txBody>
      </p:sp>
    </p:spTree>
    <p:extLst>
      <p:ext uri="{BB962C8B-B14F-4D97-AF65-F5344CB8AC3E}">
        <p14:creationId xmlns:p14="http://schemas.microsoft.com/office/powerpoint/2010/main" val="4059819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The machines may look imposing and may be loud, but you shouldn’t be afraid of them.  When used correctly they are safe and can be used to create a lot of interesting things.</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Do not take the machines for granted.  Accidents can happen very quickly.  Machine users need to keep their fingers and hands away from the Point of Operation.  Wear safety glasses to protect their eyes and closed toe sturdy shoes to protect their feet.  Machine users need to put long hair up in a ponytail or bun and not wear loose clothing or dangling jewelry to protect themselves from getting caught up in rotational hazards.</a:t>
            </a:r>
            <a:r>
              <a:rPr lang="en-US" dirty="0">
                <a:effectLst/>
              </a:rPr>
              <a:t> </a:t>
            </a:r>
            <a:endParaRPr lang="en-US" sz="1200" kern="1200" dirty="0">
              <a:solidFill>
                <a:schemeClr val="tx1"/>
              </a:solidFill>
              <a:effectLst/>
              <a:latin typeface="Calibri" panose="020F0502020204030204" pitchFamily="34" charset="0"/>
              <a:ea typeface="+mn-ea"/>
              <a:cs typeface="+mn-cs"/>
            </a:endParaRPr>
          </a:p>
          <a:p>
            <a:endParaRPr lang="en-US" sz="1200" kern="1200" dirty="0">
              <a:solidFill>
                <a:schemeClr val="tx1"/>
              </a:solidFill>
              <a:effectLst/>
              <a:latin typeface="Calibri" panose="020F0502020204030204" pitchFamily="34" charset="0"/>
              <a:ea typeface="+mn-ea"/>
              <a:cs typeface="+mn-cs"/>
            </a:endParaRPr>
          </a:p>
          <a:p>
            <a:r>
              <a:rPr lang="en-US" sz="1200" kern="1200" dirty="0">
                <a:solidFill>
                  <a:schemeClr val="tx1"/>
                </a:solidFill>
                <a:effectLst/>
                <a:latin typeface="Calibri" panose="020F0502020204030204" pitchFamily="34" charset="0"/>
                <a:ea typeface="+mn-ea"/>
                <a:cs typeface="+mn-cs"/>
              </a:rPr>
              <a:t>Many accidents result from persons working on, or around, moving machinery. These accidents could have been prevented by the installation and proper maintenance of guarding. The goal of this training is to make the guarding of all equipment as easily understood as possible and re-</a:t>
            </a:r>
            <a:r>
              <a:rPr lang="en-US" sz="1200" kern="1200" dirty="0" err="1">
                <a:solidFill>
                  <a:schemeClr val="tx1"/>
                </a:solidFill>
                <a:effectLst/>
                <a:latin typeface="Calibri" panose="020F0502020204030204" pitchFamily="34" charset="0"/>
                <a:ea typeface="+mn-ea"/>
                <a:cs typeface="+mn-cs"/>
              </a:rPr>
              <a:t>inforce</a:t>
            </a:r>
            <a:r>
              <a:rPr lang="en-US" sz="1200" kern="1200" dirty="0">
                <a:solidFill>
                  <a:schemeClr val="tx1"/>
                </a:solidFill>
                <a:effectLst/>
                <a:latin typeface="Calibri" panose="020F0502020204030204" pitchFamily="34" charset="0"/>
                <a:ea typeface="+mn-ea"/>
                <a:cs typeface="+mn-cs"/>
              </a:rPr>
              <a:t> the safe working procedures that must always be in place around dangerous equipment.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This list of accidents is as long as it is horrifying.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Safeguards are essential for protecting workers from needless and preventable injuries. Where the operation of a machine can injure the operator or other workers, the hazard must be controlled or eliminated.</a:t>
            </a:r>
          </a:p>
          <a:p>
            <a:r>
              <a:rPr lang="en-US" sz="1200" kern="1200" dirty="0">
                <a:solidFill>
                  <a:schemeClr val="tx1"/>
                </a:solidFill>
                <a:effectLst/>
                <a:latin typeface="Calibri" panose="020F0502020204030204" pitchFamily="34" charset="0"/>
                <a:ea typeface="+mn-ea"/>
                <a:cs typeface="+mn-cs"/>
              </a:rPr>
              <a:t> </a:t>
            </a:r>
          </a:p>
          <a:p>
            <a:r>
              <a:rPr lang="en-US" sz="1200" u="sng" kern="1200" dirty="0">
                <a:solidFill>
                  <a:schemeClr val="tx1"/>
                </a:solidFill>
                <a:effectLst/>
                <a:latin typeface="Calibri" panose="020F0502020204030204" pitchFamily="34" charset="0"/>
                <a:ea typeface="+mn-ea"/>
                <a:cs typeface="+mn-cs"/>
                <a:hlinkClick r:id="rId3"/>
              </a:rPr>
              <a:t>National Emphasis Program on Amputations</a:t>
            </a:r>
            <a:r>
              <a:rPr lang="en-US" sz="1200" kern="1200" dirty="0">
                <a:solidFill>
                  <a:schemeClr val="tx1"/>
                </a:solidFill>
                <a:effectLst/>
                <a:latin typeface="Calibri" panose="020F0502020204030204" pitchFamily="34" charset="0"/>
                <a:ea typeface="+mn-ea"/>
                <a:cs typeface="+mn-cs"/>
              </a:rPr>
              <a:t>*. CPL 03-00-019, (August 13, 2015). Describes policies and procedures for implementing a National Emphasis Program (NEP) to identify and to reduce workplace machinery and equipment hazards which are causing or likely to cause amputations.</a:t>
            </a:r>
          </a:p>
          <a:p>
            <a:r>
              <a:rPr lang="en-US" sz="1200" kern="1200" dirty="0">
                <a:solidFill>
                  <a:schemeClr val="tx1"/>
                </a:solidFill>
                <a:effectLst/>
                <a:latin typeface="Calibri" panose="020F0502020204030204" pitchFamily="34" charset="0"/>
                <a:ea typeface="+mn-ea"/>
                <a:cs typeface="+mn-cs"/>
              </a:rPr>
              <a:t>Resource:  </a:t>
            </a:r>
            <a:r>
              <a:rPr lang="en-US" sz="1200" u="sng" kern="1200" dirty="0">
                <a:solidFill>
                  <a:schemeClr val="tx1"/>
                </a:solidFill>
                <a:effectLst/>
                <a:latin typeface="Calibri" panose="020F0502020204030204" pitchFamily="34" charset="0"/>
                <a:ea typeface="+mn-ea"/>
                <a:cs typeface="+mn-cs"/>
                <a:hlinkClick r:id="rId4"/>
              </a:rPr>
              <a:t>https://www.osha.gov/dte/outreach/construction_generalindustry/gi_outreach_tp.html</a:t>
            </a:r>
            <a:r>
              <a:rPr lang="en-US" sz="1200" kern="1200" dirty="0">
                <a:solidFill>
                  <a:schemeClr val="tx1"/>
                </a:solidFill>
                <a:effectLst/>
                <a:latin typeface="Calibri" panose="020F0502020204030204" pitchFamily="34" charset="0"/>
                <a:ea typeface="+mn-ea"/>
                <a:cs typeface="+mn-cs"/>
              </a:rPr>
              <a:t/>
            </a:r>
            <a:br>
              <a:rPr lang="en-US" sz="1200" kern="1200" dirty="0">
                <a:solidFill>
                  <a:schemeClr val="tx1"/>
                </a:solidFill>
                <a:effectLst/>
                <a:latin typeface="Calibri" panose="020F0502020204030204" pitchFamily="34" charset="0"/>
                <a:ea typeface="+mn-ea"/>
                <a:cs typeface="+mn-cs"/>
              </a:rPr>
            </a:br>
            <a:endParaRPr lang="en-US" sz="1200" kern="1200" dirty="0">
              <a:solidFill>
                <a:schemeClr val="tx1"/>
              </a:solidFill>
              <a:effectLst/>
              <a:latin typeface="Calibri" panose="020F0502020204030204" pitchFamily="34" charset="0"/>
              <a:ea typeface="+mn-ea"/>
              <a:cs typeface="+mn-cs"/>
            </a:endParaRPr>
          </a:p>
          <a:p>
            <a:r>
              <a:rPr lang="en-US" sz="1200" u="sng" kern="1200" dirty="0">
                <a:solidFill>
                  <a:schemeClr val="tx1"/>
                </a:solidFill>
                <a:effectLst/>
                <a:latin typeface="Calibri" panose="020F0502020204030204" pitchFamily="34" charset="0"/>
                <a:ea typeface="+mn-ea"/>
                <a:cs typeface="+mn-cs"/>
                <a:hlinkClick r:id="rId5"/>
              </a:rPr>
              <a:t>https://safetyresourcesblog.com/2014/08/16/osha-quickcards-download-here-all-free-englishspanishother/</a:t>
            </a:r>
            <a:endParaRPr lang="en-US" sz="1200" kern="1200" dirty="0">
              <a:solidFill>
                <a:schemeClr val="tx1"/>
              </a:solidFill>
              <a:effectLst/>
              <a:latin typeface="Calibri" panose="020F0502020204030204" pitchFamily="34" charset="0"/>
              <a:ea typeface="+mn-ea"/>
              <a:cs typeface="+mn-cs"/>
            </a:endParaRP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 </a:t>
            </a:r>
          </a:p>
          <a:p>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5</a:t>
            </a:fld>
            <a:endParaRPr lang="en-US" dirty="0"/>
          </a:p>
        </p:txBody>
      </p:sp>
    </p:spTree>
    <p:extLst>
      <p:ext uri="{BB962C8B-B14F-4D97-AF65-F5344CB8AC3E}">
        <p14:creationId xmlns:p14="http://schemas.microsoft.com/office/powerpoint/2010/main" val="3084624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Explain that the Point of Operation is where the work is being done on the machine. </a:t>
            </a:r>
          </a:p>
          <a:p>
            <a:endParaRPr lang="en-US" sz="1200" kern="1200" dirty="0">
              <a:solidFill>
                <a:schemeClr val="tx1"/>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Calibri" panose="020F0502020204030204" pitchFamily="34" charset="0"/>
                <a:ea typeface="+mn-ea"/>
                <a:cs typeface="+mn-cs"/>
              </a:rPr>
              <a:t>You always want to make sure that your fingers are away from the Point of Operation since this is where the work is being done with the tool. Don’t take the simplicity of a hand tool for granted.  It can still cause injury.</a:t>
            </a:r>
          </a:p>
          <a:p>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6</a:t>
            </a:fld>
            <a:endParaRPr lang="en-US" dirty="0"/>
          </a:p>
        </p:txBody>
      </p:sp>
    </p:spTree>
    <p:extLst>
      <p:ext uri="{BB962C8B-B14F-4D97-AF65-F5344CB8AC3E}">
        <p14:creationId xmlns:p14="http://schemas.microsoft.com/office/powerpoint/2010/main" val="2408608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Calibri" panose="020F0502020204030204" pitchFamily="34" charset="0"/>
                <a:ea typeface="+mn-ea"/>
                <a:cs typeface="+mn-cs"/>
              </a:rPr>
              <a:t>Nip Points and Rotating Parts are areas where fingers, hair, loose clothing, or jewelry can get caught up in.  Keep long hair up in a ponytail or bun and do not wear loose clothing or jewelry.</a:t>
            </a:r>
          </a:p>
          <a:p>
            <a:endParaRPr lang="en-US" dirty="0"/>
          </a:p>
          <a:p>
            <a:r>
              <a:rPr lang="en-US" sz="1200" kern="1200" dirty="0">
                <a:solidFill>
                  <a:schemeClr val="tx1"/>
                </a:solidFill>
                <a:effectLst/>
                <a:latin typeface="Calibri" panose="020F0502020204030204" pitchFamily="34" charset="0"/>
                <a:ea typeface="+mn-ea"/>
                <a:cs typeface="+mn-cs"/>
              </a:rPr>
              <a:t>Keep in mind that Nip Points and Rotating Parts can pull your fingers into the machine and you need to be aware to keep your fingers, hair, loose clothing, or jewelry away from them.</a:t>
            </a:r>
            <a:r>
              <a:rPr lang="en-US" dirty="0">
                <a:effectLst/>
              </a:rPr>
              <a:t> </a:t>
            </a:r>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7</a:t>
            </a:fld>
            <a:endParaRPr lang="en-US" dirty="0"/>
          </a:p>
        </p:txBody>
      </p:sp>
    </p:spTree>
    <p:extLst>
      <p:ext uri="{BB962C8B-B14F-4D97-AF65-F5344CB8AC3E}">
        <p14:creationId xmlns:p14="http://schemas.microsoft.com/office/powerpoint/2010/main" val="2658347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An easy way to keep these in mind is that the Point of Operation is where the work actually happens.</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The Power Transmission device is usually the motor that drives the machine.</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Other moving parts are anything else on the hand tool that moves.  The operating controls are the buttons and switches that allow you to turn the tool on and off and have it do other functions.</a:t>
            </a:r>
          </a:p>
          <a:p>
            <a:endParaRPr lang="en-US" sz="1200" kern="1200" dirty="0">
              <a:solidFill>
                <a:schemeClr val="tx1"/>
              </a:solidFill>
              <a:effectLst/>
              <a:latin typeface="Calibri" panose="020F0502020204030204" pitchFamily="34" charset="0"/>
              <a:ea typeface="+mn-ea"/>
              <a:cs typeface="+mn-cs"/>
            </a:endParaRPr>
          </a:p>
          <a:p>
            <a:r>
              <a:rPr lang="en-US" sz="1200" kern="1200" dirty="0">
                <a:solidFill>
                  <a:schemeClr val="tx1"/>
                </a:solidFill>
                <a:effectLst/>
                <a:latin typeface="Calibri" panose="020F0502020204030204" pitchFamily="34" charset="0"/>
                <a:ea typeface="+mn-ea"/>
                <a:cs typeface="+mn-cs"/>
              </a:rPr>
              <a:t>“All machines consist of three fundamental areas: the </a:t>
            </a:r>
            <a:r>
              <a:rPr lang="en-US" sz="1200" u="sng" kern="1200" dirty="0">
                <a:solidFill>
                  <a:schemeClr val="tx1"/>
                </a:solidFill>
                <a:effectLst/>
                <a:latin typeface="Calibri" panose="020F0502020204030204" pitchFamily="34" charset="0"/>
                <a:ea typeface="+mn-ea"/>
                <a:cs typeface="+mn-cs"/>
                <a:hlinkClick r:id="rId3"/>
              </a:rPr>
              <a:t>point of operation</a:t>
            </a:r>
            <a:r>
              <a:rPr lang="en-US" sz="1200" kern="1200" dirty="0">
                <a:solidFill>
                  <a:schemeClr val="tx1"/>
                </a:solidFill>
                <a:effectLst/>
                <a:latin typeface="Calibri" panose="020F0502020204030204" pitchFamily="34" charset="0"/>
                <a:ea typeface="+mn-ea"/>
                <a:cs typeface="+mn-cs"/>
              </a:rPr>
              <a:t>, the </a:t>
            </a:r>
            <a:r>
              <a:rPr lang="en-US" sz="1200" u="sng" kern="1200" dirty="0">
                <a:solidFill>
                  <a:schemeClr val="tx1"/>
                </a:solidFill>
                <a:effectLst/>
                <a:latin typeface="Calibri" panose="020F0502020204030204" pitchFamily="34" charset="0"/>
                <a:ea typeface="+mn-ea"/>
                <a:cs typeface="+mn-cs"/>
                <a:hlinkClick r:id="rId3"/>
              </a:rPr>
              <a:t>power transmission device</a:t>
            </a:r>
            <a:r>
              <a:rPr lang="en-US" sz="1200" kern="1200" dirty="0">
                <a:solidFill>
                  <a:schemeClr val="tx1"/>
                </a:solidFill>
                <a:effectLst/>
                <a:latin typeface="Calibri" panose="020F0502020204030204" pitchFamily="34" charset="0"/>
                <a:ea typeface="+mn-ea"/>
                <a:cs typeface="+mn-cs"/>
              </a:rPr>
              <a:t>, and the </a:t>
            </a:r>
            <a:r>
              <a:rPr lang="en-US" sz="1200" u="sng" kern="1200" dirty="0">
                <a:solidFill>
                  <a:schemeClr val="tx1"/>
                </a:solidFill>
                <a:effectLst/>
                <a:latin typeface="Calibri" panose="020F0502020204030204" pitchFamily="34" charset="0"/>
                <a:ea typeface="+mn-ea"/>
                <a:cs typeface="+mn-cs"/>
                <a:hlinkClick r:id="rId3"/>
              </a:rPr>
              <a:t>operating controls</a:t>
            </a:r>
            <a:r>
              <a:rPr lang="en-US" sz="1200" kern="1200" dirty="0">
                <a:solidFill>
                  <a:schemeClr val="tx1"/>
                </a:solidFill>
                <a:effectLst/>
                <a:latin typeface="Calibri" panose="020F0502020204030204" pitchFamily="34" charset="0"/>
                <a:ea typeface="+mn-ea"/>
                <a:cs typeface="+mn-cs"/>
              </a:rPr>
              <a:t>. Despite all machines having the same basic components, their safeguarding needs widely differ due to varying physical characteristics and operator involvement” (OSHA 2007).</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OSHA Machine Guarding </a:t>
            </a:r>
            <a:r>
              <a:rPr lang="en-US" sz="1200" kern="1200" dirty="0" err="1">
                <a:solidFill>
                  <a:schemeClr val="tx1"/>
                </a:solidFill>
                <a:effectLst/>
                <a:latin typeface="Calibri" panose="020F0502020204030204" pitchFamily="34" charset="0"/>
                <a:ea typeface="+mn-ea"/>
                <a:cs typeface="+mn-cs"/>
              </a:rPr>
              <a:t>eTool</a:t>
            </a:r>
            <a:r>
              <a:rPr lang="en-US" sz="1200" kern="1200" dirty="0">
                <a:solidFill>
                  <a:schemeClr val="tx1"/>
                </a:solidFill>
                <a:effectLst/>
                <a:latin typeface="Calibri" panose="020F0502020204030204" pitchFamily="34" charset="0"/>
                <a:ea typeface="+mn-ea"/>
                <a:cs typeface="+mn-cs"/>
              </a:rPr>
              <a:t> - </a:t>
            </a:r>
          </a:p>
          <a:p>
            <a:r>
              <a:rPr lang="en-US" sz="1200" kern="1200" dirty="0">
                <a:solidFill>
                  <a:schemeClr val="tx1"/>
                </a:solidFill>
                <a:effectLst/>
                <a:latin typeface="Calibri" panose="020F0502020204030204" pitchFamily="34" charset="0"/>
                <a:ea typeface="+mn-ea"/>
                <a:cs typeface="+mn-cs"/>
                <a:hlinkClick r:id="rId3"/>
              </a:rPr>
              <a:t>https://www.osha.gov/SLTC/etools/machineguarding/intro.html </a:t>
            </a:r>
            <a:endParaRPr lang="en-US" sz="1200" kern="1200" dirty="0">
              <a:solidFill>
                <a:schemeClr val="tx1"/>
              </a:solidFill>
              <a:effectLst/>
              <a:latin typeface="Calibri" panose="020F0502020204030204" pitchFamily="34" charset="0"/>
              <a:ea typeface="+mn-ea"/>
              <a:cs typeface="+mn-cs"/>
            </a:endParaRPr>
          </a:p>
          <a:p>
            <a:r>
              <a:rPr lang="en-US" sz="1200" kern="1200" dirty="0">
                <a:solidFill>
                  <a:schemeClr val="tx1"/>
                </a:solidFill>
                <a:effectLst/>
                <a:latin typeface="Calibri" panose="020F0502020204030204" pitchFamily="34" charset="0"/>
                <a:ea typeface="+mn-ea"/>
                <a:cs typeface="+mn-cs"/>
              </a:rPr>
              <a:t> </a:t>
            </a:r>
          </a:p>
          <a:p>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8</a:t>
            </a:fld>
            <a:endParaRPr lang="en-US" dirty="0"/>
          </a:p>
        </p:txBody>
      </p:sp>
    </p:spTree>
    <p:extLst>
      <p:ext uri="{BB962C8B-B14F-4D97-AF65-F5344CB8AC3E}">
        <p14:creationId xmlns:p14="http://schemas.microsoft.com/office/powerpoint/2010/main" val="778221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Knowing the potential hazards of the tool will hopefully help you understand why if the tool has guards that they must be kept in place and why we need to wear Personal Protective Equipment (PPE) when using them.</a:t>
            </a:r>
            <a:r>
              <a:rPr lang="en-US" dirty="0">
                <a:effectLst/>
              </a:rPr>
              <a:t> </a:t>
            </a:r>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9</a:t>
            </a:fld>
            <a:endParaRPr lang="en-US" dirty="0"/>
          </a:p>
        </p:txBody>
      </p:sp>
    </p:spTree>
    <p:extLst>
      <p:ext uri="{BB962C8B-B14F-4D97-AF65-F5344CB8AC3E}">
        <p14:creationId xmlns:p14="http://schemas.microsoft.com/office/powerpoint/2010/main" val="2219269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Knowing the potential hazards of the tool will hopefully help you understand why if the tool has guards that they must be kept in place and why we need to wear Personal Protective Equipment (PPE) when using them.</a:t>
            </a:r>
            <a:r>
              <a:rPr lang="en-US" dirty="0">
                <a:effectLst/>
              </a:rPr>
              <a:t> </a:t>
            </a:r>
            <a:endParaRPr lang="en-US" dirty="0"/>
          </a:p>
        </p:txBody>
      </p:sp>
      <p:sp>
        <p:nvSpPr>
          <p:cNvPr id="4" name="Slide Number Placeholder 3"/>
          <p:cNvSpPr>
            <a:spLocks noGrp="1"/>
          </p:cNvSpPr>
          <p:nvPr>
            <p:ph type="sldNum" sz="quarter" idx="5"/>
          </p:nvPr>
        </p:nvSpPr>
        <p:spPr/>
        <p:txBody>
          <a:bodyPr/>
          <a:lstStyle/>
          <a:p>
            <a:pPr>
              <a:defRPr/>
            </a:pPr>
            <a:fld id="{20E9DFA6-B093-764A-AC54-5731AEC97572}" type="slidenum">
              <a:rPr lang="en-US" smtClean="0"/>
              <a:pPr>
                <a:defRPr/>
              </a:pPr>
              <a:t>10</a:t>
            </a:fld>
            <a:endParaRPr lang="en-US" dirty="0"/>
          </a:p>
        </p:txBody>
      </p:sp>
    </p:spTree>
    <p:extLst>
      <p:ext uri="{BB962C8B-B14F-4D97-AF65-F5344CB8AC3E}">
        <p14:creationId xmlns:p14="http://schemas.microsoft.com/office/powerpoint/2010/main" val="1829314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F8A58-3016-A84A-9A21-7DF2CD58A1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D18200-5D40-C742-A551-99090F20A8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40DF34-A8EF-7E48-94C5-0D32A59B1B5A}"/>
              </a:ext>
            </a:extLst>
          </p:cNvPr>
          <p:cNvSpPr>
            <a:spLocks noGrp="1"/>
          </p:cNvSpPr>
          <p:nvPr>
            <p:ph type="dt" sz="half" idx="10"/>
          </p:nvPr>
        </p:nvSpPr>
        <p:spPr/>
        <p:txBody>
          <a:bodyPr/>
          <a:lstStyle>
            <a:lvl1pPr>
              <a:defRPr/>
            </a:lvl1pPr>
          </a:lstStyle>
          <a:p>
            <a:pPr>
              <a:defRPr/>
            </a:pPr>
            <a:fld id="{65FAB05D-008F-7D41-AD38-20CA7FF8B057}" type="datetimeFigureOut">
              <a:rPr lang="en-US"/>
              <a:pPr>
                <a:defRPr/>
              </a:pPr>
              <a:t>4/2/2021</a:t>
            </a:fld>
            <a:endParaRPr lang="en-US" dirty="0"/>
          </a:p>
        </p:txBody>
      </p:sp>
      <p:sp>
        <p:nvSpPr>
          <p:cNvPr id="5" name="Footer Placeholder 4">
            <a:extLst>
              <a:ext uri="{FF2B5EF4-FFF2-40B4-BE49-F238E27FC236}">
                <a16:creationId xmlns:a16="http://schemas.microsoft.com/office/drawing/2014/main" id="{2D332995-60B4-AB49-856C-9588A31DCF7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9924518-3B81-DA48-9C5D-BA3AC33BA5CF}"/>
              </a:ext>
            </a:extLst>
          </p:cNvPr>
          <p:cNvSpPr>
            <a:spLocks noGrp="1"/>
          </p:cNvSpPr>
          <p:nvPr>
            <p:ph type="sldNum" sz="quarter" idx="12"/>
          </p:nvPr>
        </p:nvSpPr>
        <p:spPr/>
        <p:txBody>
          <a:bodyPr/>
          <a:lstStyle>
            <a:lvl1pPr>
              <a:defRPr/>
            </a:lvl1pPr>
          </a:lstStyle>
          <a:p>
            <a:pPr>
              <a:defRPr/>
            </a:pPr>
            <a:fld id="{987907F5-7910-2142-BBD6-EF12B33E2CD6}" type="slidenum">
              <a:rPr lang="en-US"/>
              <a:pPr>
                <a:defRPr/>
              </a:pPr>
              <a:t>‹#›</a:t>
            </a:fld>
            <a:endParaRPr lang="en-US" dirty="0"/>
          </a:p>
        </p:txBody>
      </p:sp>
    </p:spTree>
    <p:extLst>
      <p:ext uri="{BB962C8B-B14F-4D97-AF65-F5344CB8AC3E}">
        <p14:creationId xmlns:p14="http://schemas.microsoft.com/office/powerpoint/2010/main" val="2897087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0B960-9C1F-704A-B2E5-DC73EA5239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73E7E2-173A-2D4B-B302-5E8C03E5E5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69EE72-ABD6-0E4E-AFAE-7BE22FB1257A}"/>
              </a:ext>
            </a:extLst>
          </p:cNvPr>
          <p:cNvSpPr>
            <a:spLocks noGrp="1"/>
          </p:cNvSpPr>
          <p:nvPr>
            <p:ph type="dt" sz="half" idx="10"/>
          </p:nvPr>
        </p:nvSpPr>
        <p:spPr/>
        <p:txBody>
          <a:bodyPr/>
          <a:lstStyle>
            <a:lvl1pPr>
              <a:defRPr/>
            </a:lvl1pPr>
          </a:lstStyle>
          <a:p>
            <a:pPr>
              <a:defRPr/>
            </a:pPr>
            <a:fld id="{6946A2E2-A47A-5A4A-B46B-6679836A3003}" type="datetimeFigureOut">
              <a:rPr lang="en-US"/>
              <a:pPr>
                <a:defRPr/>
              </a:pPr>
              <a:t>4/2/2021</a:t>
            </a:fld>
            <a:endParaRPr lang="en-US" dirty="0"/>
          </a:p>
        </p:txBody>
      </p:sp>
      <p:sp>
        <p:nvSpPr>
          <p:cNvPr id="5" name="Footer Placeholder 4">
            <a:extLst>
              <a:ext uri="{FF2B5EF4-FFF2-40B4-BE49-F238E27FC236}">
                <a16:creationId xmlns:a16="http://schemas.microsoft.com/office/drawing/2014/main" id="{FC26B3F5-6E0A-2B40-820D-B45995D0690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15E133C-849C-E64A-B762-F2473D330A75}"/>
              </a:ext>
            </a:extLst>
          </p:cNvPr>
          <p:cNvSpPr>
            <a:spLocks noGrp="1"/>
          </p:cNvSpPr>
          <p:nvPr>
            <p:ph type="sldNum" sz="quarter" idx="12"/>
          </p:nvPr>
        </p:nvSpPr>
        <p:spPr/>
        <p:txBody>
          <a:bodyPr/>
          <a:lstStyle>
            <a:lvl1pPr>
              <a:defRPr/>
            </a:lvl1pPr>
          </a:lstStyle>
          <a:p>
            <a:pPr>
              <a:defRPr/>
            </a:pPr>
            <a:fld id="{2F07148C-2A4F-A143-A8AC-AB9A4DAB8E38}" type="slidenum">
              <a:rPr lang="en-US"/>
              <a:pPr>
                <a:defRPr/>
              </a:pPr>
              <a:t>‹#›</a:t>
            </a:fld>
            <a:endParaRPr lang="en-US" dirty="0"/>
          </a:p>
        </p:txBody>
      </p:sp>
    </p:spTree>
    <p:extLst>
      <p:ext uri="{BB962C8B-B14F-4D97-AF65-F5344CB8AC3E}">
        <p14:creationId xmlns:p14="http://schemas.microsoft.com/office/powerpoint/2010/main" val="3036986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6D2F2C-443D-1740-A02D-EA369EAEDB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0742F8B-68A7-7040-AB7F-1D7D0408A29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8A640E-8C47-EB46-8F8D-1D895ACBEB6D}"/>
              </a:ext>
            </a:extLst>
          </p:cNvPr>
          <p:cNvSpPr>
            <a:spLocks noGrp="1"/>
          </p:cNvSpPr>
          <p:nvPr>
            <p:ph type="dt" sz="half" idx="10"/>
          </p:nvPr>
        </p:nvSpPr>
        <p:spPr/>
        <p:txBody>
          <a:bodyPr/>
          <a:lstStyle>
            <a:lvl1pPr>
              <a:defRPr/>
            </a:lvl1pPr>
          </a:lstStyle>
          <a:p>
            <a:pPr>
              <a:defRPr/>
            </a:pPr>
            <a:fld id="{D3C13D49-AEE5-1F4D-A874-2C11D5534760}" type="datetimeFigureOut">
              <a:rPr lang="en-US"/>
              <a:pPr>
                <a:defRPr/>
              </a:pPr>
              <a:t>4/2/2021</a:t>
            </a:fld>
            <a:endParaRPr lang="en-US" dirty="0"/>
          </a:p>
        </p:txBody>
      </p:sp>
      <p:sp>
        <p:nvSpPr>
          <p:cNvPr id="5" name="Footer Placeholder 4">
            <a:extLst>
              <a:ext uri="{FF2B5EF4-FFF2-40B4-BE49-F238E27FC236}">
                <a16:creationId xmlns:a16="http://schemas.microsoft.com/office/drawing/2014/main" id="{FF0231A0-FCCF-6047-B58C-F460DFF4F93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F14161D-A0E6-E940-B314-E5FB0488B549}"/>
              </a:ext>
            </a:extLst>
          </p:cNvPr>
          <p:cNvSpPr>
            <a:spLocks noGrp="1"/>
          </p:cNvSpPr>
          <p:nvPr>
            <p:ph type="sldNum" sz="quarter" idx="12"/>
          </p:nvPr>
        </p:nvSpPr>
        <p:spPr/>
        <p:txBody>
          <a:bodyPr/>
          <a:lstStyle>
            <a:lvl1pPr>
              <a:defRPr/>
            </a:lvl1pPr>
          </a:lstStyle>
          <a:p>
            <a:pPr>
              <a:defRPr/>
            </a:pPr>
            <a:fld id="{286B3272-1164-CE43-87C9-F1C6B86FB4BE}" type="slidenum">
              <a:rPr lang="en-US"/>
              <a:pPr>
                <a:defRPr/>
              </a:pPr>
              <a:t>‹#›</a:t>
            </a:fld>
            <a:endParaRPr lang="en-US" dirty="0"/>
          </a:p>
        </p:txBody>
      </p:sp>
    </p:spTree>
    <p:extLst>
      <p:ext uri="{BB962C8B-B14F-4D97-AF65-F5344CB8AC3E}">
        <p14:creationId xmlns:p14="http://schemas.microsoft.com/office/powerpoint/2010/main" val="4004297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7E0F0-985A-D840-9FC7-0B798F5D03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188248-166B-404F-A083-29AF3F1CCEA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E1BA8F-16A3-8C4F-97BB-3C8118E32B20}"/>
              </a:ext>
            </a:extLst>
          </p:cNvPr>
          <p:cNvSpPr>
            <a:spLocks noGrp="1"/>
          </p:cNvSpPr>
          <p:nvPr>
            <p:ph type="dt" sz="half" idx="10"/>
          </p:nvPr>
        </p:nvSpPr>
        <p:spPr/>
        <p:txBody>
          <a:bodyPr/>
          <a:lstStyle>
            <a:lvl1pPr>
              <a:defRPr/>
            </a:lvl1pPr>
          </a:lstStyle>
          <a:p>
            <a:pPr>
              <a:defRPr/>
            </a:pPr>
            <a:fld id="{F9530D91-B8B2-BF47-B0EE-A73D625E8595}" type="datetimeFigureOut">
              <a:rPr lang="en-US"/>
              <a:pPr>
                <a:defRPr/>
              </a:pPr>
              <a:t>4/2/2021</a:t>
            </a:fld>
            <a:endParaRPr lang="en-US" dirty="0"/>
          </a:p>
        </p:txBody>
      </p:sp>
      <p:sp>
        <p:nvSpPr>
          <p:cNvPr id="5" name="Footer Placeholder 4">
            <a:extLst>
              <a:ext uri="{FF2B5EF4-FFF2-40B4-BE49-F238E27FC236}">
                <a16:creationId xmlns:a16="http://schemas.microsoft.com/office/drawing/2014/main" id="{6036261A-BE86-EE48-A8B0-9AD3DF130FC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BC69EE2-9DF8-ED43-94FD-7F9EB71B16AA}"/>
              </a:ext>
            </a:extLst>
          </p:cNvPr>
          <p:cNvSpPr>
            <a:spLocks noGrp="1"/>
          </p:cNvSpPr>
          <p:nvPr>
            <p:ph type="sldNum" sz="quarter" idx="12"/>
          </p:nvPr>
        </p:nvSpPr>
        <p:spPr/>
        <p:txBody>
          <a:bodyPr/>
          <a:lstStyle>
            <a:lvl1pPr>
              <a:defRPr/>
            </a:lvl1pPr>
          </a:lstStyle>
          <a:p>
            <a:pPr>
              <a:defRPr/>
            </a:pPr>
            <a:fld id="{53E63FA0-D4EE-A14C-868A-1C6AD1A250BB}" type="slidenum">
              <a:rPr lang="en-US"/>
              <a:pPr>
                <a:defRPr/>
              </a:pPr>
              <a:t>‹#›</a:t>
            </a:fld>
            <a:endParaRPr lang="en-US" dirty="0"/>
          </a:p>
        </p:txBody>
      </p:sp>
    </p:spTree>
    <p:extLst>
      <p:ext uri="{BB962C8B-B14F-4D97-AF65-F5344CB8AC3E}">
        <p14:creationId xmlns:p14="http://schemas.microsoft.com/office/powerpoint/2010/main" val="3265438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6ABEC-EA7A-CD4C-93BE-EF4F3D5393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5E95F6-4795-BE4F-9F73-DFF7C2FC12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6CE4C5-5C74-CE49-85CB-8BAAD3EED7AD}"/>
              </a:ext>
            </a:extLst>
          </p:cNvPr>
          <p:cNvSpPr>
            <a:spLocks noGrp="1"/>
          </p:cNvSpPr>
          <p:nvPr>
            <p:ph type="dt" sz="half" idx="10"/>
          </p:nvPr>
        </p:nvSpPr>
        <p:spPr/>
        <p:txBody>
          <a:bodyPr/>
          <a:lstStyle>
            <a:lvl1pPr>
              <a:defRPr/>
            </a:lvl1pPr>
          </a:lstStyle>
          <a:p>
            <a:pPr>
              <a:defRPr/>
            </a:pPr>
            <a:fld id="{6DD6937F-33B6-8343-8DD0-1097A6846AD7}" type="datetimeFigureOut">
              <a:rPr lang="en-US"/>
              <a:pPr>
                <a:defRPr/>
              </a:pPr>
              <a:t>4/2/2021</a:t>
            </a:fld>
            <a:endParaRPr lang="en-US" dirty="0"/>
          </a:p>
        </p:txBody>
      </p:sp>
      <p:sp>
        <p:nvSpPr>
          <p:cNvPr id="5" name="Footer Placeholder 4">
            <a:extLst>
              <a:ext uri="{FF2B5EF4-FFF2-40B4-BE49-F238E27FC236}">
                <a16:creationId xmlns:a16="http://schemas.microsoft.com/office/drawing/2014/main" id="{98029CE6-2199-5549-BE89-025A4B9E7FA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435544C-15D7-9B4B-9304-9BD0336E0915}"/>
              </a:ext>
            </a:extLst>
          </p:cNvPr>
          <p:cNvSpPr>
            <a:spLocks noGrp="1"/>
          </p:cNvSpPr>
          <p:nvPr>
            <p:ph type="sldNum" sz="quarter" idx="12"/>
          </p:nvPr>
        </p:nvSpPr>
        <p:spPr/>
        <p:txBody>
          <a:bodyPr/>
          <a:lstStyle>
            <a:lvl1pPr>
              <a:defRPr/>
            </a:lvl1pPr>
          </a:lstStyle>
          <a:p>
            <a:pPr>
              <a:defRPr/>
            </a:pPr>
            <a:fld id="{2AF6CA98-2FB5-5744-8D82-279FFDA88571}" type="slidenum">
              <a:rPr lang="en-US"/>
              <a:pPr>
                <a:defRPr/>
              </a:pPr>
              <a:t>‹#›</a:t>
            </a:fld>
            <a:endParaRPr lang="en-US" dirty="0"/>
          </a:p>
        </p:txBody>
      </p:sp>
    </p:spTree>
    <p:extLst>
      <p:ext uri="{BB962C8B-B14F-4D97-AF65-F5344CB8AC3E}">
        <p14:creationId xmlns:p14="http://schemas.microsoft.com/office/powerpoint/2010/main" val="428163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3444-82D5-CB48-BF92-0CDA87F05B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FC185F-AD37-F243-AC90-CB91405F6B7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FF19F1-7423-E04E-914C-0180F8E1FE2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5FA27A2-E1B9-244E-94C3-F095D75F8F61}"/>
              </a:ext>
            </a:extLst>
          </p:cNvPr>
          <p:cNvSpPr>
            <a:spLocks noGrp="1"/>
          </p:cNvSpPr>
          <p:nvPr>
            <p:ph type="dt" sz="half" idx="10"/>
          </p:nvPr>
        </p:nvSpPr>
        <p:spPr/>
        <p:txBody>
          <a:bodyPr/>
          <a:lstStyle>
            <a:lvl1pPr>
              <a:defRPr/>
            </a:lvl1pPr>
          </a:lstStyle>
          <a:p>
            <a:pPr>
              <a:defRPr/>
            </a:pPr>
            <a:fld id="{C5BBE9FA-FCA3-9A4B-AA01-4B6B7A95A14B}" type="datetimeFigureOut">
              <a:rPr lang="en-US"/>
              <a:pPr>
                <a:defRPr/>
              </a:pPr>
              <a:t>4/2/2021</a:t>
            </a:fld>
            <a:endParaRPr lang="en-US" dirty="0"/>
          </a:p>
        </p:txBody>
      </p:sp>
      <p:sp>
        <p:nvSpPr>
          <p:cNvPr id="6" name="Footer Placeholder 4">
            <a:extLst>
              <a:ext uri="{FF2B5EF4-FFF2-40B4-BE49-F238E27FC236}">
                <a16:creationId xmlns:a16="http://schemas.microsoft.com/office/drawing/2014/main" id="{1EBD10D4-21F4-114B-BCA7-2D5B037A6F9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C6CDAF3-24DD-0B47-8991-D2D30A6103A9}"/>
              </a:ext>
            </a:extLst>
          </p:cNvPr>
          <p:cNvSpPr>
            <a:spLocks noGrp="1"/>
          </p:cNvSpPr>
          <p:nvPr>
            <p:ph type="sldNum" sz="quarter" idx="12"/>
          </p:nvPr>
        </p:nvSpPr>
        <p:spPr/>
        <p:txBody>
          <a:bodyPr/>
          <a:lstStyle>
            <a:lvl1pPr>
              <a:defRPr/>
            </a:lvl1pPr>
          </a:lstStyle>
          <a:p>
            <a:pPr>
              <a:defRPr/>
            </a:pPr>
            <a:fld id="{83246D64-9683-5E4D-9343-5166E43C8FDF}" type="slidenum">
              <a:rPr lang="en-US"/>
              <a:pPr>
                <a:defRPr/>
              </a:pPr>
              <a:t>‹#›</a:t>
            </a:fld>
            <a:endParaRPr lang="en-US" dirty="0"/>
          </a:p>
        </p:txBody>
      </p:sp>
    </p:spTree>
    <p:extLst>
      <p:ext uri="{BB962C8B-B14F-4D97-AF65-F5344CB8AC3E}">
        <p14:creationId xmlns:p14="http://schemas.microsoft.com/office/powerpoint/2010/main" val="3614305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D35BF-2CC3-1844-B38B-0FB3CF5430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80D3A5-2307-C747-9FF8-249959E434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735CD6C-C94A-6C41-9102-ECA0A761469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B2EA59-EF1B-DE4A-B3E1-C63C0C6AD6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A7E9505-D2E5-C840-A9FB-E6EE5C79059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FDC8DFF-C4FA-ED49-BBA9-F9E1D1FB65B3}"/>
              </a:ext>
            </a:extLst>
          </p:cNvPr>
          <p:cNvSpPr>
            <a:spLocks noGrp="1"/>
          </p:cNvSpPr>
          <p:nvPr>
            <p:ph type="dt" sz="half" idx="10"/>
          </p:nvPr>
        </p:nvSpPr>
        <p:spPr/>
        <p:txBody>
          <a:bodyPr/>
          <a:lstStyle>
            <a:lvl1pPr>
              <a:defRPr/>
            </a:lvl1pPr>
          </a:lstStyle>
          <a:p>
            <a:pPr>
              <a:defRPr/>
            </a:pPr>
            <a:fld id="{62E0AEF8-B054-1D45-AE75-05342F75011F}" type="datetimeFigureOut">
              <a:rPr lang="en-US"/>
              <a:pPr>
                <a:defRPr/>
              </a:pPr>
              <a:t>4/2/2021</a:t>
            </a:fld>
            <a:endParaRPr lang="en-US" dirty="0"/>
          </a:p>
        </p:txBody>
      </p:sp>
      <p:sp>
        <p:nvSpPr>
          <p:cNvPr id="8" name="Footer Placeholder 4">
            <a:extLst>
              <a:ext uri="{FF2B5EF4-FFF2-40B4-BE49-F238E27FC236}">
                <a16:creationId xmlns:a16="http://schemas.microsoft.com/office/drawing/2014/main" id="{AD2BBC88-7730-FE4A-B36E-2EE35DCDB8C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4840C41-5CB8-1645-9D0E-5925B300DC53}"/>
              </a:ext>
            </a:extLst>
          </p:cNvPr>
          <p:cNvSpPr>
            <a:spLocks noGrp="1"/>
          </p:cNvSpPr>
          <p:nvPr>
            <p:ph type="sldNum" sz="quarter" idx="12"/>
          </p:nvPr>
        </p:nvSpPr>
        <p:spPr/>
        <p:txBody>
          <a:bodyPr/>
          <a:lstStyle>
            <a:lvl1pPr>
              <a:defRPr/>
            </a:lvl1pPr>
          </a:lstStyle>
          <a:p>
            <a:pPr>
              <a:defRPr/>
            </a:pPr>
            <a:fld id="{9EC14E5D-B209-C740-A3D7-9523F311A60F}" type="slidenum">
              <a:rPr lang="en-US"/>
              <a:pPr>
                <a:defRPr/>
              </a:pPr>
              <a:t>‹#›</a:t>
            </a:fld>
            <a:endParaRPr lang="en-US" dirty="0"/>
          </a:p>
        </p:txBody>
      </p:sp>
    </p:spTree>
    <p:extLst>
      <p:ext uri="{BB962C8B-B14F-4D97-AF65-F5344CB8AC3E}">
        <p14:creationId xmlns:p14="http://schemas.microsoft.com/office/powerpoint/2010/main" val="156175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390AA-6980-BC4E-A593-F484BDC0A577}"/>
              </a:ext>
            </a:extLst>
          </p:cNvPr>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C14FC59-0F7A-414A-8C77-F595A42A621D}"/>
              </a:ext>
            </a:extLst>
          </p:cNvPr>
          <p:cNvSpPr>
            <a:spLocks noGrp="1"/>
          </p:cNvSpPr>
          <p:nvPr>
            <p:ph type="dt" sz="half" idx="10"/>
          </p:nvPr>
        </p:nvSpPr>
        <p:spPr/>
        <p:txBody>
          <a:bodyPr/>
          <a:lstStyle>
            <a:lvl1pPr>
              <a:defRPr/>
            </a:lvl1pPr>
          </a:lstStyle>
          <a:p>
            <a:pPr>
              <a:defRPr/>
            </a:pPr>
            <a:fld id="{4B86A26C-EC20-4540-AF87-39C04CF32D0A}" type="datetimeFigureOut">
              <a:rPr lang="en-US"/>
              <a:pPr>
                <a:defRPr/>
              </a:pPr>
              <a:t>4/2/2021</a:t>
            </a:fld>
            <a:endParaRPr lang="en-US" dirty="0"/>
          </a:p>
        </p:txBody>
      </p:sp>
      <p:sp>
        <p:nvSpPr>
          <p:cNvPr id="4" name="Footer Placeholder 4">
            <a:extLst>
              <a:ext uri="{FF2B5EF4-FFF2-40B4-BE49-F238E27FC236}">
                <a16:creationId xmlns:a16="http://schemas.microsoft.com/office/drawing/2014/main" id="{26DD7427-2CD6-914B-B6B9-CDE7D11ADA1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BD26626-3B38-3347-94B7-2E07121B0485}"/>
              </a:ext>
            </a:extLst>
          </p:cNvPr>
          <p:cNvSpPr>
            <a:spLocks noGrp="1"/>
          </p:cNvSpPr>
          <p:nvPr>
            <p:ph type="sldNum" sz="quarter" idx="12"/>
          </p:nvPr>
        </p:nvSpPr>
        <p:spPr/>
        <p:txBody>
          <a:bodyPr/>
          <a:lstStyle>
            <a:lvl1pPr>
              <a:defRPr/>
            </a:lvl1pPr>
          </a:lstStyle>
          <a:p>
            <a:pPr>
              <a:defRPr/>
            </a:pPr>
            <a:fld id="{5617B506-7E94-7447-90B4-B474CD16833D}" type="slidenum">
              <a:rPr lang="en-US"/>
              <a:pPr>
                <a:defRPr/>
              </a:pPr>
              <a:t>‹#›</a:t>
            </a:fld>
            <a:endParaRPr lang="en-US" dirty="0"/>
          </a:p>
        </p:txBody>
      </p:sp>
    </p:spTree>
    <p:extLst>
      <p:ext uri="{BB962C8B-B14F-4D97-AF65-F5344CB8AC3E}">
        <p14:creationId xmlns:p14="http://schemas.microsoft.com/office/powerpoint/2010/main" val="2453686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BE6263A-62DB-894F-B3E0-731F1B9E056B}"/>
              </a:ext>
            </a:extLst>
          </p:cNvPr>
          <p:cNvSpPr>
            <a:spLocks noGrp="1"/>
          </p:cNvSpPr>
          <p:nvPr>
            <p:ph type="dt" sz="half" idx="10"/>
          </p:nvPr>
        </p:nvSpPr>
        <p:spPr/>
        <p:txBody>
          <a:bodyPr/>
          <a:lstStyle>
            <a:lvl1pPr>
              <a:defRPr/>
            </a:lvl1pPr>
          </a:lstStyle>
          <a:p>
            <a:pPr>
              <a:defRPr/>
            </a:pPr>
            <a:fld id="{C4A76DF7-18E8-1D41-943E-C8B87FFA483A}" type="datetimeFigureOut">
              <a:rPr lang="en-US"/>
              <a:pPr>
                <a:defRPr/>
              </a:pPr>
              <a:t>4/2/2021</a:t>
            </a:fld>
            <a:endParaRPr lang="en-US" dirty="0"/>
          </a:p>
        </p:txBody>
      </p:sp>
      <p:sp>
        <p:nvSpPr>
          <p:cNvPr id="3" name="Footer Placeholder 4">
            <a:extLst>
              <a:ext uri="{FF2B5EF4-FFF2-40B4-BE49-F238E27FC236}">
                <a16:creationId xmlns:a16="http://schemas.microsoft.com/office/drawing/2014/main" id="{9F0CF605-74C4-EA4A-B29E-887A9AE4FBF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77C272A9-C7C7-2E49-94FD-E8F7A5740095}"/>
              </a:ext>
            </a:extLst>
          </p:cNvPr>
          <p:cNvSpPr>
            <a:spLocks noGrp="1"/>
          </p:cNvSpPr>
          <p:nvPr>
            <p:ph type="sldNum" sz="quarter" idx="12"/>
          </p:nvPr>
        </p:nvSpPr>
        <p:spPr/>
        <p:txBody>
          <a:bodyPr/>
          <a:lstStyle>
            <a:lvl1pPr>
              <a:defRPr/>
            </a:lvl1pPr>
          </a:lstStyle>
          <a:p>
            <a:pPr>
              <a:defRPr/>
            </a:pPr>
            <a:fld id="{549B919A-6911-7B40-99A7-5B08C7D2E8AC}" type="slidenum">
              <a:rPr lang="en-US"/>
              <a:pPr>
                <a:defRPr/>
              </a:pPr>
              <a:t>‹#›</a:t>
            </a:fld>
            <a:endParaRPr lang="en-US" dirty="0"/>
          </a:p>
        </p:txBody>
      </p:sp>
    </p:spTree>
    <p:extLst>
      <p:ext uri="{BB962C8B-B14F-4D97-AF65-F5344CB8AC3E}">
        <p14:creationId xmlns:p14="http://schemas.microsoft.com/office/powerpoint/2010/main" val="1155083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2FA00-FA1D-E34B-82F3-AD1E1CD3A0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764F85-D66A-A843-813B-6E7C1F18CE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9283D8-A137-834C-AC6D-4CFCE5F36D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375B9C99-16C6-FD4D-BF3D-F831E654ACAB}"/>
              </a:ext>
            </a:extLst>
          </p:cNvPr>
          <p:cNvSpPr>
            <a:spLocks noGrp="1"/>
          </p:cNvSpPr>
          <p:nvPr>
            <p:ph type="dt" sz="half" idx="10"/>
          </p:nvPr>
        </p:nvSpPr>
        <p:spPr/>
        <p:txBody>
          <a:bodyPr/>
          <a:lstStyle>
            <a:lvl1pPr>
              <a:defRPr/>
            </a:lvl1pPr>
          </a:lstStyle>
          <a:p>
            <a:pPr>
              <a:defRPr/>
            </a:pPr>
            <a:fld id="{43906740-1D84-094E-89C1-790D0E1DA65B}" type="datetimeFigureOut">
              <a:rPr lang="en-US"/>
              <a:pPr>
                <a:defRPr/>
              </a:pPr>
              <a:t>4/2/2021</a:t>
            </a:fld>
            <a:endParaRPr lang="en-US" dirty="0"/>
          </a:p>
        </p:txBody>
      </p:sp>
      <p:sp>
        <p:nvSpPr>
          <p:cNvPr id="6" name="Footer Placeholder 4">
            <a:extLst>
              <a:ext uri="{FF2B5EF4-FFF2-40B4-BE49-F238E27FC236}">
                <a16:creationId xmlns:a16="http://schemas.microsoft.com/office/drawing/2014/main" id="{1D7AC332-5412-474E-A302-4239EB423E7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8531ADD-0D87-1740-9480-06D241A1BD18}"/>
              </a:ext>
            </a:extLst>
          </p:cNvPr>
          <p:cNvSpPr>
            <a:spLocks noGrp="1"/>
          </p:cNvSpPr>
          <p:nvPr>
            <p:ph type="sldNum" sz="quarter" idx="12"/>
          </p:nvPr>
        </p:nvSpPr>
        <p:spPr/>
        <p:txBody>
          <a:bodyPr/>
          <a:lstStyle>
            <a:lvl1pPr>
              <a:defRPr/>
            </a:lvl1pPr>
          </a:lstStyle>
          <a:p>
            <a:pPr>
              <a:defRPr/>
            </a:pPr>
            <a:fld id="{17291828-5708-C445-92DF-C05B4EFA1672}" type="slidenum">
              <a:rPr lang="en-US"/>
              <a:pPr>
                <a:defRPr/>
              </a:pPr>
              <a:t>‹#›</a:t>
            </a:fld>
            <a:endParaRPr lang="en-US" dirty="0"/>
          </a:p>
        </p:txBody>
      </p:sp>
    </p:spTree>
    <p:extLst>
      <p:ext uri="{BB962C8B-B14F-4D97-AF65-F5344CB8AC3E}">
        <p14:creationId xmlns:p14="http://schemas.microsoft.com/office/powerpoint/2010/main" val="1437110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25EBE-DF24-BE43-B7A7-63D1383ACB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7EA81B-CE3A-DE4E-B36E-14FEBD843855}"/>
              </a:ext>
            </a:extLst>
          </p:cNvPr>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a16="http://schemas.microsoft.com/office/drawing/2014/main" id="{FCCDEE23-5D85-DF4E-B8E6-83889F4E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4E2E9875-1C4A-184B-8C4B-B057A2DD0F1C}"/>
              </a:ext>
            </a:extLst>
          </p:cNvPr>
          <p:cNvSpPr>
            <a:spLocks noGrp="1"/>
          </p:cNvSpPr>
          <p:nvPr>
            <p:ph type="dt" sz="half" idx="10"/>
          </p:nvPr>
        </p:nvSpPr>
        <p:spPr/>
        <p:txBody>
          <a:bodyPr/>
          <a:lstStyle>
            <a:lvl1pPr>
              <a:defRPr/>
            </a:lvl1pPr>
          </a:lstStyle>
          <a:p>
            <a:pPr>
              <a:defRPr/>
            </a:pPr>
            <a:fld id="{174D6EEB-5A24-DF40-8A75-1BEC57C36CF0}" type="datetimeFigureOut">
              <a:rPr lang="en-US"/>
              <a:pPr>
                <a:defRPr/>
              </a:pPr>
              <a:t>4/2/2021</a:t>
            </a:fld>
            <a:endParaRPr lang="en-US" dirty="0"/>
          </a:p>
        </p:txBody>
      </p:sp>
      <p:sp>
        <p:nvSpPr>
          <p:cNvPr id="6" name="Footer Placeholder 4">
            <a:extLst>
              <a:ext uri="{FF2B5EF4-FFF2-40B4-BE49-F238E27FC236}">
                <a16:creationId xmlns:a16="http://schemas.microsoft.com/office/drawing/2014/main" id="{CB1EFA5A-6E61-8D47-9F8C-79DC2F1B33D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1DFA585-FDFC-674D-A236-949A80620085}"/>
              </a:ext>
            </a:extLst>
          </p:cNvPr>
          <p:cNvSpPr>
            <a:spLocks noGrp="1"/>
          </p:cNvSpPr>
          <p:nvPr>
            <p:ph type="sldNum" sz="quarter" idx="12"/>
          </p:nvPr>
        </p:nvSpPr>
        <p:spPr/>
        <p:txBody>
          <a:bodyPr/>
          <a:lstStyle>
            <a:lvl1pPr>
              <a:defRPr/>
            </a:lvl1pPr>
          </a:lstStyle>
          <a:p>
            <a:pPr>
              <a:defRPr/>
            </a:pPr>
            <a:fld id="{5F63CE3D-B509-F24B-80DA-252EEF9EC622}" type="slidenum">
              <a:rPr lang="en-US"/>
              <a:pPr>
                <a:defRPr/>
              </a:pPr>
              <a:t>‹#›</a:t>
            </a:fld>
            <a:endParaRPr lang="en-US" dirty="0"/>
          </a:p>
        </p:txBody>
      </p:sp>
    </p:spTree>
    <p:extLst>
      <p:ext uri="{BB962C8B-B14F-4D97-AF65-F5344CB8AC3E}">
        <p14:creationId xmlns:p14="http://schemas.microsoft.com/office/powerpoint/2010/main" val="1229203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6BFF37A-1ED4-0E4A-8CD2-63D300880E77}"/>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7F2D4C35-A8EA-7C42-81E4-FC9B833DAD53}"/>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82405900-9B49-634F-98B8-3568D234D0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b="0" i="0" smtClean="0">
                <a:solidFill>
                  <a:schemeClr val="tx1">
                    <a:tint val="75000"/>
                  </a:schemeClr>
                </a:solidFill>
                <a:latin typeface="Calibri" panose="020F0502020204030204" pitchFamily="34" charset="0"/>
              </a:defRPr>
            </a:lvl1pPr>
          </a:lstStyle>
          <a:p>
            <a:pPr>
              <a:defRPr/>
            </a:pPr>
            <a:fld id="{5A13C96E-B100-9741-A481-1B3807EC09C4}" type="datetimeFigureOut">
              <a:rPr lang="en-US"/>
              <a:pPr>
                <a:defRPr/>
              </a:pPr>
              <a:t>4/2/2021</a:t>
            </a:fld>
            <a:endParaRPr lang="en-US" dirty="0"/>
          </a:p>
        </p:txBody>
      </p:sp>
      <p:sp>
        <p:nvSpPr>
          <p:cNvPr id="5" name="Footer Placeholder 4">
            <a:extLst>
              <a:ext uri="{FF2B5EF4-FFF2-40B4-BE49-F238E27FC236}">
                <a16:creationId xmlns:a16="http://schemas.microsoft.com/office/drawing/2014/main" id="{E81690DC-7F8F-254F-9AA7-54134A7CB9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b="0" i="0" dirty="0">
                <a:solidFill>
                  <a:schemeClr val="tx1">
                    <a:tint val="75000"/>
                  </a:schemeClr>
                </a:solidFill>
                <a:latin typeface="Calibri" panose="020F0502020204030204"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7F183EE5-1790-DE41-98DA-C75D2392D4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b="0" i="0" smtClean="0">
                <a:solidFill>
                  <a:schemeClr val="tx1">
                    <a:tint val="75000"/>
                  </a:schemeClr>
                </a:solidFill>
                <a:latin typeface="Calibri" panose="020F0502020204030204" pitchFamily="34" charset="0"/>
              </a:defRPr>
            </a:lvl1pPr>
          </a:lstStyle>
          <a:p>
            <a:pPr>
              <a:defRPr/>
            </a:pPr>
            <a:fld id="{9EAA1C2B-63A9-684F-8A57-8114F88ECF7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Calibri" panose="020F0502020204030204" pitchFamily="34" charset="0"/>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osha.gov/laws-regs/oshact/toc"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https://www.dol.gov/agencies/osec" TargetMode="External"/><Relationship Id="rId5" Type="http://schemas.openxmlformats.org/officeDocument/2006/relationships/hyperlink" Target="https://www.dol.gov/" TargetMode="External"/><Relationship Id="rId4" Type="http://schemas.openxmlformats.org/officeDocument/2006/relationships/hyperlink" Target="https://www.osha.gov/Publications/3439at-a-glance.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8EE17-F5E6-114D-9A09-82877487E944}"/>
              </a:ext>
            </a:extLst>
          </p:cNvPr>
          <p:cNvSpPr>
            <a:spLocks noGrp="1"/>
          </p:cNvSpPr>
          <p:nvPr>
            <p:ph type="ctrTitle"/>
          </p:nvPr>
        </p:nvSpPr>
        <p:spPr/>
        <p:txBody>
          <a:bodyPr/>
          <a:lstStyle/>
          <a:p>
            <a:r>
              <a:rPr lang="en-US" sz="7200" spc="300" dirty="0"/>
              <a:t>Introduction to </a:t>
            </a:r>
            <a:br>
              <a:rPr lang="en-US" sz="7200" spc="300" dirty="0"/>
            </a:br>
            <a:r>
              <a:rPr lang="en-US" sz="7200" spc="-150" dirty="0"/>
              <a:t>Hand Tool Safety</a:t>
            </a:r>
            <a:endParaRPr lang="en-US" dirty="0"/>
          </a:p>
        </p:txBody>
      </p:sp>
      <p:sp>
        <p:nvSpPr>
          <p:cNvPr id="4" name="Subtitle 2">
            <a:extLst>
              <a:ext uri="{FF2B5EF4-FFF2-40B4-BE49-F238E27FC236}">
                <a16:creationId xmlns:a16="http://schemas.microsoft.com/office/drawing/2014/main" id="{CA381258-A541-4E4E-9A1B-1CB0A0B7636A}"/>
              </a:ext>
            </a:extLst>
          </p:cNvPr>
          <p:cNvSpPr txBox="1">
            <a:spLocks/>
          </p:cNvSpPr>
          <p:nvPr/>
        </p:nvSpPr>
        <p:spPr>
          <a:xfrm>
            <a:off x="314632" y="5722375"/>
            <a:ext cx="11562735" cy="113562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t>This material was produced under Susan Harwood grant number </a:t>
            </a:r>
            <a:r>
              <a:rPr lang="en-US" smtClean="0"/>
              <a:t>SH-31214-SH7 </a:t>
            </a:r>
            <a:r>
              <a:rPr lang="en-US"/>
              <a:t>Occupational Safety and Health Administration, U.S. </a:t>
            </a:r>
            <a:r>
              <a:rPr lang="en-US" dirty="0"/>
              <a:t>Department of Labor. The contents in this presentation do not necessarily reflect the views or policies of the U.S. Department of Labor, nor does the mention of trade names, commercial products, or organizations imply endorsement by the U.S. Government.</a:t>
            </a:r>
          </a:p>
        </p:txBody>
      </p:sp>
    </p:spTree>
    <p:extLst>
      <p:ext uri="{BB962C8B-B14F-4D97-AF65-F5344CB8AC3E}">
        <p14:creationId xmlns:p14="http://schemas.microsoft.com/office/powerpoint/2010/main" val="218972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a:extLst>
              <a:ext uri="{FF2B5EF4-FFF2-40B4-BE49-F238E27FC236}">
                <a16:creationId xmlns:a16="http://schemas.microsoft.com/office/drawing/2014/main" id="{B58AA5C5-549F-A842-8CCC-7C414320F9DD}"/>
              </a:ext>
            </a:extLst>
          </p:cNvPr>
          <p:cNvSpPr>
            <a:spLocks noGrp="1" noChangeArrowheads="1"/>
          </p:cNvSpPr>
          <p:nvPr>
            <p:ph type="title"/>
          </p:nvPr>
        </p:nvSpPr>
        <p:spPr>
          <a:xfrm>
            <a:off x="838200" y="365125"/>
            <a:ext cx="5181600" cy="1325563"/>
          </a:xfrm>
        </p:spPr>
        <p:txBody>
          <a:bodyPr/>
          <a:lstStyle/>
          <a:p>
            <a:r>
              <a:rPr lang="en-US" altLang="en-US" b="1"/>
              <a:t>Hazards: </a:t>
            </a:r>
            <a:r>
              <a:rPr lang="en-US" altLang="en-US"/>
              <a:t>Power tool misuse</a:t>
            </a:r>
          </a:p>
        </p:txBody>
      </p:sp>
      <p:sp>
        <p:nvSpPr>
          <p:cNvPr id="14338" name="Content Placeholder 2">
            <a:extLst>
              <a:ext uri="{FF2B5EF4-FFF2-40B4-BE49-F238E27FC236}">
                <a16:creationId xmlns:a16="http://schemas.microsoft.com/office/drawing/2014/main" id="{0671C735-2DE1-414B-A79F-9AA656F63076}"/>
              </a:ext>
            </a:extLst>
          </p:cNvPr>
          <p:cNvSpPr>
            <a:spLocks noGrp="1" noChangeArrowheads="1"/>
          </p:cNvSpPr>
          <p:nvPr>
            <p:ph sz="half" idx="1"/>
          </p:nvPr>
        </p:nvSpPr>
        <p:spPr>
          <a:xfrm>
            <a:off x="838200" y="1825625"/>
            <a:ext cx="5181600" cy="4351338"/>
          </a:xfrm>
        </p:spPr>
        <p:txBody>
          <a:bodyPr/>
          <a:lstStyle/>
          <a:p>
            <a:pPr marL="0" indent="0">
              <a:buFont typeface="Arial" panose="020B0604020202020204" pitchFamily="34" charset="0"/>
              <a:buNone/>
            </a:pPr>
            <a:r>
              <a:rPr lang="en-US" altLang="en-US"/>
              <a:t>Use each tool at the proper place </a:t>
            </a:r>
            <a:r>
              <a:rPr lang="mr-IN" altLang="en-US"/>
              <a:t>–</a:t>
            </a:r>
            <a:r>
              <a:rPr lang="en-US" altLang="en-US"/>
              <a:t> the picture shown at the right is </a:t>
            </a:r>
            <a:r>
              <a:rPr lang="en-US" altLang="en-US" b="1"/>
              <a:t>not </a:t>
            </a:r>
            <a:r>
              <a:rPr lang="en-US" altLang="en-US"/>
              <a:t>the correct place to use a circular saw</a:t>
            </a:r>
          </a:p>
        </p:txBody>
      </p:sp>
      <p:sp>
        <p:nvSpPr>
          <p:cNvPr id="14339" name="TextBox 4">
            <a:extLst>
              <a:ext uri="{FF2B5EF4-FFF2-40B4-BE49-F238E27FC236}">
                <a16:creationId xmlns:a16="http://schemas.microsoft.com/office/drawing/2014/main" id="{B80F25F6-ADF4-AC45-A3D5-929D8BB88D0E}"/>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A misused power tool puts the user in danger</a:t>
            </a:r>
          </a:p>
        </p:txBody>
      </p:sp>
      <p:pic>
        <p:nvPicPr>
          <p:cNvPr id="14340" name="Content Placeholder 5" descr="An image of a person using a power tool on a part placed across his legs, which is extremely unsafe">
            <a:extLst>
              <a:ext uri="{FF2B5EF4-FFF2-40B4-BE49-F238E27FC236}">
                <a16:creationId xmlns:a16="http://schemas.microsoft.com/office/drawing/2014/main" id="{A1D95E13-7DC1-4B4E-AD41-44E98EE3E107}"/>
              </a:ext>
            </a:extLst>
          </p:cNvPr>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rcRect/>
          <a:stretch>
            <a:fillRect/>
          </a:stretch>
        </p:blipFill>
        <p:spPr>
          <a:xfrm>
            <a:off x="7381875" y="652463"/>
            <a:ext cx="3448050" cy="5172075"/>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9F9AC1C9-FAAF-5E4A-94BC-E5ACF285C8DC}"/>
              </a:ext>
            </a:extLst>
          </p:cNvPr>
          <p:cNvSpPr>
            <a:spLocks noGrp="1" noChangeArrowheads="1"/>
          </p:cNvSpPr>
          <p:nvPr>
            <p:ph type="title"/>
          </p:nvPr>
        </p:nvSpPr>
        <p:spPr>
          <a:xfrm>
            <a:off x="838200" y="365125"/>
            <a:ext cx="5830888" cy="1325563"/>
          </a:xfrm>
        </p:spPr>
        <p:txBody>
          <a:bodyPr/>
          <a:lstStyle/>
          <a:p>
            <a:r>
              <a:rPr lang="en-US" altLang="en-US" b="1"/>
              <a:t>Hazards: </a:t>
            </a:r>
            <a:r>
              <a:rPr lang="en-US" altLang="en-US"/>
              <a:t>Best practices</a:t>
            </a:r>
          </a:p>
        </p:txBody>
      </p:sp>
      <p:sp>
        <p:nvSpPr>
          <p:cNvPr id="15363" name="TextBox 4">
            <a:extLst>
              <a:ext uri="{FF2B5EF4-FFF2-40B4-BE49-F238E27FC236}">
                <a16:creationId xmlns:a16="http://schemas.microsoft.com/office/drawing/2014/main" id="{92908333-9F58-3348-B4AC-2050CCEAB8C0}"/>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An example of hazard signage</a:t>
            </a:r>
          </a:p>
        </p:txBody>
      </p:sp>
      <p:sp>
        <p:nvSpPr>
          <p:cNvPr id="15364" name="Content Placeholder 2">
            <a:extLst>
              <a:ext uri="{FF2B5EF4-FFF2-40B4-BE49-F238E27FC236}">
                <a16:creationId xmlns:a16="http://schemas.microsoft.com/office/drawing/2014/main" id="{D533B5FC-BDD0-D54C-9F84-3C4903FEC383}"/>
              </a:ext>
            </a:extLst>
          </p:cNvPr>
          <p:cNvSpPr>
            <a:spLocks noGrp="1" noChangeArrowheads="1"/>
          </p:cNvSpPr>
          <p:nvPr>
            <p:ph sz="half" idx="1"/>
          </p:nvPr>
        </p:nvSpPr>
        <p:spPr/>
        <p:txBody>
          <a:bodyPr/>
          <a:lstStyle/>
          <a:p>
            <a:pPr eaLnBrk="0" hangingPunct="0">
              <a:lnSpc>
                <a:spcPct val="100000"/>
              </a:lnSpc>
              <a:spcBef>
                <a:spcPct val="0"/>
              </a:spcBef>
              <a:buFontTx/>
              <a:buChar char="•"/>
            </a:pPr>
            <a:r>
              <a:rPr lang="en-US" altLang="en-US">
                <a:cs typeface="Calibri" panose="020F0502020204030204" pitchFamily="34" charset="0"/>
              </a:rPr>
              <a:t>Set the guard to clear stock/workpiece</a:t>
            </a:r>
            <a:endParaRPr lang="en-US" altLang="en-US"/>
          </a:p>
          <a:p>
            <a:pPr eaLnBrk="0" hangingPunct="0">
              <a:lnSpc>
                <a:spcPct val="100000"/>
              </a:lnSpc>
              <a:spcBef>
                <a:spcPct val="0"/>
              </a:spcBef>
              <a:buFontTx/>
              <a:buChar char="•"/>
            </a:pPr>
            <a:r>
              <a:rPr lang="en-US" altLang="en-US">
                <a:cs typeface="Calibri" panose="020F0502020204030204" pitchFamily="34" charset="0"/>
              </a:rPr>
              <a:t> Wear Personal Protective Equipment (PPE) at all times</a:t>
            </a:r>
          </a:p>
          <a:p>
            <a:pPr eaLnBrk="0" hangingPunct="0">
              <a:lnSpc>
                <a:spcPct val="100000"/>
              </a:lnSpc>
              <a:spcBef>
                <a:spcPct val="0"/>
              </a:spcBef>
              <a:buFontTx/>
              <a:buChar char="•"/>
            </a:pPr>
            <a:r>
              <a:rPr lang="en-US" altLang="zh-CN">
                <a:ea typeface="宋体" panose="02010600030101010101" pitchFamily="2" charset="-122"/>
                <a:cs typeface="Calibri" panose="020F0502020204030204" pitchFamily="34" charset="0"/>
              </a:rPr>
              <a:t> Clean up and clear work area</a:t>
            </a:r>
            <a:r>
              <a:rPr lang="en-US" altLang="zh-CN"/>
              <a:t> </a:t>
            </a:r>
            <a:endParaRPr lang="en-US" altLang="zh-CN">
              <a:latin typeface="Arial" panose="020B0604020202020204" pitchFamily="34" charset="0"/>
            </a:endParaRPr>
          </a:p>
          <a:p>
            <a:endParaRPr lang="en-US" altLang="en-US"/>
          </a:p>
        </p:txBody>
      </p:sp>
      <p:pic>
        <p:nvPicPr>
          <p:cNvPr id="4" name="Content Placeholder 3" title="An example of hazard signage which reads &quot;danger, keep hands clear when equipment is running&quot;"/>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624637" y="2293257"/>
            <a:ext cx="4505364" cy="3251087"/>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id="{1EC7C960-EC4E-3740-940C-9FEDE99C4D0B}"/>
              </a:ext>
            </a:extLst>
          </p:cNvPr>
          <p:cNvSpPr>
            <a:spLocks noGrp="1" noChangeArrowheads="1"/>
          </p:cNvSpPr>
          <p:nvPr>
            <p:ph type="title"/>
          </p:nvPr>
        </p:nvSpPr>
        <p:spPr>
          <a:xfrm>
            <a:off x="838200" y="365125"/>
            <a:ext cx="5830888" cy="1325563"/>
          </a:xfrm>
        </p:spPr>
        <p:txBody>
          <a:bodyPr/>
          <a:lstStyle/>
          <a:p>
            <a:r>
              <a:rPr lang="en-US" altLang="en-US" b="1"/>
              <a:t>Safe Operation: </a:t>
            </a:r>
            <a:r>
              <a:rPr lang="en-US" altLang="en-US"/>
              <a:t>Before use</a:t>
            </a:r>
          </a:p>
        </p:txBody>
      </p:sp>
      <p:sp>
        <p:nvSpPr>
          <p:cNvPr id="3" name="Content Placeholder 2">
            <a:extLst>
              <a:ext uri="{FF2B5EF4-FFF2-40B4-BE49-F238E27FC236}">
                <a16:creationId xmlns:a16="http://schemas.microsoft.com/office/drawing/2014/main" id="{8287E79E-75CD-3C48-A88E-36AAA9962159}"/>
              </a:ext>
            </a:extLst>
          </p:cNvPr>
          <p:cNvSpPr>
            <a:spLocks noGrp="1"/>
          </p:cNvSpPr>
          <p:nvPr>
            <p:ph sz="half" idx="1"/>
          </p:nvPr>
        </p:nvSpPr>
        <p:spPr/>
        <p:txBody>
          <a:bodyPr rtlCol="0">
            <a:normAutofit/>
          </a:bodyPr>
          <a:lstStyle/>
          <a:p>
            <a:pPr fontAlgn="auto">
              <a:spcAft>
                <a:spcPts val="0"/>
              </a:spcAft>
              <a:defRPr/>
            </a:pPr>
            <a:r>
              <a:rPr lang="en-US" dirty="0"/>
              <a:t>Select the right tool for the job and use the tool ONLY for the job it is made for.</a:t>
            </a:r>
          </a:p>
          <a:p>
            <a:pPr fontAlgn="auto">
              <a:spcAft>
                <a:spcPts val="0"/>
              </a:spcAft>
              <a:defRPr/>
            </a:pPr>
            <a:endParaRPr lang="en-US" dirty="0"/>
          </a:p>
          <a:p>
            <a:pPr fontAlgn="auto">
              <a:spcAft>
                <a:spcPts val="0"/>
              </a:spcAft>
              <a:defRPr/>
            </a:pPr>
            <a:r>
              <a:rPr lang="en-US" dirty="0"/>
              <a:t>Read and follow manufacturers’ instructions. </a:t>
            </a:r>
          </a:p>
          <a:p>
            <a:pPr fontAlgn="auto">
              <a:spcAft>
                <a:spcPts val="0"/>
              </a:spcAft>
              <a:defRPr/>
            </a:pPr>
            <a:endParaRPr lang="en-US" dirty="0"/>
          </a:p>
          <a:p>
            <a:pPr fontAlgn="auto">
              <a:spcAft>
                <a:spcPts val="0"/>
              </a:spcAft>
              <a:defRPr/>
            </a:pPr>
            <a:r>
              <a:rPr lang="en-US" dirty="0"/>
              <a:t>Examine each tool for damage.</a:t>
            </a:r>
          </a:p>
          <a:p>
            <a:pPr marL="0" indent="0" fontAlgn="auto">
              <a:spcAft>
                <a:spcPts val="0"/>
              </a:spcAft>
              <a:buFont typeface="Arial" panose="020B0604020202020204" pitchFamily="34" charset="0"/>
              <a:buNone/>
              <a:defRPr/>
            </a:pPr>
            <a:endParaRPr lang="en-US" dirty="0"/>
          </a:p>
          <a:p>
            <a:pPr marL="0" indent="0" fontAlgn="auto">
              <a:spcAft>
                <a:spcPts val="0"/>
              </a:spcAft>
              <a:buFont typeface="Arial" panose="020B0604020202020204" pitchFamily="34" charset="0"/>
              <a:buNone/>
              <a:defRPr/>
            </a:pPr>
            <a:endParaRPr lang="en-US" sz="4000" dirty="0"/>
          </a:p>
          <a:p>
            <a:pPr marL="0" indent="0" fontAlgn="auto">
              <a:spcAft>
                <a:spcPts val="0"/>
              </a:spcAft>
              <a:buFont typeface="Arial" panose="020B0604020202020204" pitchFamily="34" charset="0"/>
              <a:buNone/>
              <a:defRPr/>
            </a:pPr>
            <a:endParaRPr lang="en-US" dirty="0"/>
          </a:p>
        </p:txBody>
      </p:sp>
      <p:sp>
        <p:nvSpPr>
          <p:cNvPr id="16387" name="TextBox 4">
            <a:extLst>
              <a:ext uri="{FF2B5EF4-FFF2-40B4-BE49-F238E27FC236}">
                <a16:creationId xmlns:a16="http://schemas.microsoft.com/office/drawing/2014/main" id="{82D213C8-3181-AA4B-99AD-0375A430891E}"/>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An example of selecting a suitable tool for a task</a:t>
            </a:r>
          </a:p>
        </p:txBody>
      </p:sp>
      <p:pic>
        <p:nvPicPr>
          <p:cNvPr id="4" name="Content Placeholder 3" title="An image of the back of a hammer removing a nail; the proper tool for this task"/>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249028" y="1088571"/>
            <a:ext cx="3744344" cy="4953455"/>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B0026787-10B9-DB4C-904A-EC2CBEF192A6}"/>
              </a:ext>
            </a:extLst>
          </p:cNvPr>
          <p:cNvSpPr>
            <a:spLocks noGrp="1" noChangeArrowheads="1"/>
          </p:cNvSpPr>
          <p:nvPr>
            <p:ph type="title"/>
          </p:nvPr>
        </p:nvSpPr>
        <p:spPr>
          <a:xfrm>
            <a:off x="838200" y="365125"/>
            <a:ext cx="5830888" cy="1325563"/>
          </a:xfrm>
        </p:spPr>
        <p:txBody>
          <a:bodyPr/>
          <a:lstStyle/>
          <a:p>
            <a:r>
              <a:rPr lang="en-US" altLang="en-US" b="1"/>
              <a:t>Safe Operation: </a:t>
            </a:r>
            <a:r>
              <a:rPr lang="en-US" altLang="en-US"/>
              <a:t>In use</a:t>
            </a:r>
          </a:p>
        </p:txBody>
      </p:sp>
      <p:sp>
        <p:nvSpPr>
          <p:cNvPr id="3" name="Content Placeholder 2">
            <a:extLst>
              <a:ext uri="{FF2B5EF4-FFF2-40B4-BE49-F238E27FC236}">
                <a16:creationId xmlns:a16="http://schemas.microsoft.com/office/drawing/2014/main" id="{8287E79E-75CD-3C48-A88E-36AAA9962159}"/>
              </a:ext>
            </a:extLst>
          </p:cNvPr>
          <p:cNvSpPr>
            <a:spLocks noGrp="1"/>
          </p:cNvSpPr>
          <p:nvPr>
            <p:ph sz="half" idx="1"/>
          </p:nvPr>
        </p:nvSpPr>
        <p:spPr/>
        <p:txBody>
          <a:bodyPr rtlCol="0">
            <a:normAutofit/>
          </a:bodyPr>
          <a:lstStyle/>
          <a:p>
            <a:pPr fontAlgn="auto">
              <a:spcAft>
                <a:spcPts val="0"/>
              </a:spcAft>
              <a:defRPr/>
            </a:pPr>
            <a:r>
              <a:rPr lang="en-US" dirty="0"/>
              <a:t>Use the right Personal Protective Equipment (PPE) at all times.</a:t>
            </a:r>
          </a:p>
          <a:p>
            <a:pPr fontAlgn="auto">
              <a:spcAft>
                <a:spcPts val="0"/>
              </a:spcAft>
              <a:defRPr/>
            </a:pPr>
            <a:r>
              <a:rPr lang="en-US" dirty="0"/>
              <a:t>Do NOT wear loose clothing or jewelry.</a:t>
            </a:r>
            <a:endParaRPr lang="en-US" sz="4000" dirty="0"/>
          </a:p>
          <a:p>
            <a:pPr fontAlgn="auto">
              <a:spcAft>
                <a:spcPts val="0"/>
              </a:spcAft>
              <a:defRPr/>
            </a:pPr>
            <a:r>
              <a:rPr lang="en-US" dirty="0"/>
              <a:t>Make sure to secure your workpiece with a vise or clamp as shown to the right. </a:t>
            </a:r>
            <a:endParaRPr lang="en-US" sz="4000" dirty="0"/>
          </a:p>
          <a:p>
            <a:pPr marL="0" indent="0" fontAlgn="auto">
              <a:spcAft>
                <a:spcPts val="0"/>
              </a:spcAft>
              <a:buFont typeface="Arial" panose="020B0604020202020204" pitchFamily="34" charset="0"/>
              <a:buNone/>
              <a:defRPr/>
            </a:pPr>
            <a:endParaRPr lang="en-US" dirty="0"/>
          </a:p>
          <a:p>
            <a:pPr marL="0" indent="0" fontAlgn="auto">
              <a:spcAft>
                <a:spcPts val="0"/>
              </a:spcAft>
              <a:buFont typeface="Arial" panose="020B0604020202020204" pitchFamily="34" charset="0"/>
              <a:buNone/>
              <a:defRPr/>
            </a:pPr>
            <a:endParaRPr lang="en-US" sz="4000" dirty="0"/>
          </a:p>
          <a:p>
            <a:pPr marL="0" indent="0" fontAlgn="auto">
              <a:spcAft>
                <a:spcPts val="0"/>
              </a:spcAft>
              <a:buFont typeface="Arial" panose="020B0604020202020204" pitchFamily="34" charset="0"/>
              <a:buNone/>
              <a:defRPr/>
            </a:pPr>
            <a:endParaRPr lang="en-US" dirty="0"/>
          </a:p>
        </p:txBody>
      </p:sp>
      <p:sp>
        <p:nvSpPr>
          <p:cNvPr id="17411" name="TextBox 4">
            <a:extLst>
              <a:ext uri="{FF2B5EF4-FFF2-40B4-BE49-F238E27FC236}">
                <a16:creationId xmlns:a16="http://schemas.microsoft.com/office/drawing/2014/main" id="{F57CA5C6-FF51-1542-8DD9-903E220B143E}"/>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An example of a properly secured workpiece</a:t>
            </a:r>
          </a:p>
        </p:txBody>
      </p:sp>
      <p:pic>
        <p:nvPicPr>
          <p:cNvPr id="4" name="Content Placeholder 3" title="An image of a part properly secured in a vice"/>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934200" y="1465377"/>
            <a:ext cx="3657600" cy="417195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E7EBC426-001E-454C-81BD-41C73B24B628}"/>
              </a:ext>
            </a:extLst>
          </p:cNvPr>
          <p:cNvSpPr>
            <a:spLocks noGrp="1" noChangeArrowheads="1"/>
          </p:cNvSpPr>
          <p:nvPr>
            <p:ph type="title"/>
          </p:nvPr>
        </p:nvSpPr>
        <p:spPr>
          <a:xfrm>
            <a:off x="838200" y="365125"/>
            <a:ext cx="5830888" cy="1325563"/>
          </a:xfrm>
        </p:spPr>
        <p:txBody>
          <a:bodyPr/>
          <a:lstStyle/>
          <a:p>
            <a:r>
              <a:rPr lang="en-US" altLang="en-US" b="1"/>
              <a:t>Safe Operation: </a:t>
            </a:r>
            <a:r>
              <a:rPr lang="en-US" altLang="en-US"/>
              <a:t>In use (continued)</a:t>
            </a:r>
          </a:p>
        </p:txBody>
      </p:sp>
      <p:sp>
        <p:nvSpPr>
          <p:cNvPr id="3" name="Content Placeholder 2" descr="T">
            <a:extLst>
              <a:ext uri="{FF2B5EF4-FFF2-40B4-BE49-F238E27FC236}">
                <a16:creationId xmlns:a16="http://schemas.microsoft.com/office/drawing/2014/main" id="{8287E79E-75CD-3C48-A88E-36AAA9962159}"/>
              </a:ext>
            </a:extLst>
          </p:cNvPr>
          <p:cNvSpPr>
            <a:spLocks noGrp="1"/>
          </p:cNvSpPr>
          <p:nvPr>
            <p:ph sz="half" idx="1"/>
          </p:nvPr>
        </p:nvSpPr>
        <p:spPr/>
        <p:txBody>
          <a:bodyPr rtlCol="0">
            <a:normAutofit/>
          </a:bodyPr>
          <a:lstStyle/>
          <a:p>
            <a:pPr fontAlgn="auto">
              <a:spcAft>
                <a:spcPts val="0"/>
              </a:spcAft>
              <a:defRPr/>
            </a:pPr>
            <a:r>
              <a:rPr lang="en-US" dirty="0"/>
              <a:t>Hold the tool ONLY by the handle and maintain good posture.</a:t>
            </a:r>
          </a:p>
          <a:p>
            <a:pPr fontAlgn="auto">
              <a:spcAft>
                <a:spcPts val="0"/>
              </a:spcAft>
              <a:defRPr/>
            </a:pPr>
            <a:r>
              <a:rPr lang="en-US" dirty="0"/>
              <a:t>The figure to the right shows a person drilling the woodblock secured on a vise, with one hand on the handle and the other one securely holding the drill.</a:t>
            </a:r>
            <a:endParaRPr lang="en-US" sz="4000" dirty="0"/>
          </a:p>
          <a:p>
            <a:pPr marL="0" indent="0" fontAlgn="auto">
              <a:spcAft>
                <a:spcPts val="0"/>
              </a:spcAft>
              <a:buFont typeface="Arial" panose="020B0604020202020204" pitchFamily="34" charset="0"/>
              <a:buNone/>
              <a:defRPr/>
            </a:pPr>
            <a:endParaRPr lang="en-US" dirty="0"/>
          </a:p>
          <a:p>
            <a:pPr marL="0" indent="0" fontAlgn="auto">
              <a:spcAft>
                <a:spcPts val="0"/>
              </a:spcAft>
              <a:buFont typeface="Arial" panose="020B0604020202020204" pitchFamily="34" charset="0"/>
              <a:buNone/>
              <a:defRPr/>
            </a:pPr>
            <a:endParaRPr lang="en-US" sz="4000" dirty="0"/>
          </a:p>
          <a:p>
            <a:pPr marL="0" indent="0" fontAlgn="auto">
              <a:spcAft>
                <a:spcPts val="0"/>
              </a:spcAft>
              <a:buFont typeface="Arial" panose="020B0604020202020204" pitchFamily="34" charset="0"/>
              <a:buNone/>
              <a:defRPr/>
            </a:pPr>
            <a:endParaRPr lang="en-US" dirty="0"/>
          </a:p>
        </p:txBody>
      </p:sp>
      <p:sp>
        <p:nvSpPr>
          <p:cNvPr id="18435" name="TextBox 4">
            <a:extLst>
              <a:ext uri="{FF2B5EF4-FFF2-40B4-BE49-F238E27FC236}">
                <a16:creationId xmlns:a16="http://schemas.microsoft.com/office/drawing/2014/main" id="{6D525010-95E7-204D-B8D4-7D8752E7FBD9}"/>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An example of proper power tool use</a:t>
            </a:r>
          </a:p>
        </p:txBody>
      </p:sp>
      <p:pic>
        <p:nvPicPr>
          <p:cNvPr id="4" name="Content Placeholder 3" title="The image displays proper power drill use, with the woodblock secured on a vise, one hand on the handle and the other one securely holding the drill."/>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359979" y="1825625"/>
            <a:ext cx="5067300" cy="3790950"/>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9CF66691-176B-0D4F-8456-F4927FE34781}"/>
              </a:ext>
            </a:extLst>
          </p:cNvPr>
          <p:cNvSpPr>
            <a:spLocks noGrp="1" noChangeArrowheads="1"/>
          </p:cNvSpPr>
          <p:nvPr>
            <p:ph type="title"/>
          </p:nvPr>
        </p:nvSpPr>
        <p:spPr>
          <a:xfrm>
            <a:off x="838200" y="365125"/>
            <a:ext cx="5830888" cy="1325563"/>
          </a:xfrm>
        </p:spPr>
        <p:txBody>
          <a:bodyPr/>
          <a:lstStyle/>
          <a:p>
            <a:r>
              <a:rPr lang="en-US" altLang="en-US" b="1"/>
              <a:t>Safe Operation: </a:t>
            </a:r>
            <a:r>
              <a:rPr lang="en-US" altLang="en-US"/>
              <a:t>Working environment</a:t>
            </a:r>
          </a:p>
        </p:txBody>
      </p:sp>
      <p:sp>
        <p:nvSpPr>
          <p:cNvPr id="3" name="Content Placeholder 2">
            <a:extLst>
              <a:ext uri="{FF2B5EF4-FFF2-40B4-BE49-F238E27FC236}">
                <a16:creationId xmlns:a16="http://schemas.microsoft.com/office/drawing/2014/main" id="{8287E79E-75CD-3C48-A88E-36AAA9962159}"/>
              </a:ext>
            </a:extLst>
          </p:cNvPr>
          <p:cNvSpPr>
            <a:spLocks noGrp="1"/>
          </p:cNvSpPr>
          <p:nvPr>
            <p:ph sz="half" idx="1"/>
          </p:nvPr>
        </p:nvSpPr>
        <p:spPr/>
        <p:txBody>
          <a:bodyPr rtlCol="0">
            <a:normAutofit/>
          </a:bodyPr>
          <a:lstStyle/>
          <a:p>
            <a:pPr fontAlgn="auto">
              <a:spcAft>
                <a:spcPts val="0"/>
              </a:spcAft>
              <a:defRPr/>
            </a:pPr>
            <a:r>
              <a:rPr lang="en-US" dirty="0"/>
              <a:t>Keep workplace floors </a:t>
            </a:r>
            <a:r>
              <a:rPr lang="en-US" b="1" dirty="0"/>
              <a:t>clean</a:t>
            </a:r>
            <a:r>
              <a:rPr lang="en-US" dirty="0"/>
              <a:t> and </a:t>
            </a:r>
            <a:r>
              <a:rPr lang="en-US" b="1" dirty="0"/>
              <a:t>dry</a:t>
            </a:r>
            <a:r>
              <a:rPr lang="en-US" dirty="0"/>
              <a:t>.</a:t>
            </a:r>
          </a:p>
          <a:p>
            <a:pPr fontAlgn="auto">
              <a:spcAft>
                <a:spcPts val="0"/>
              </a:spcAft>
              <a:defRPr/>
            </a:pPr>
            <a:r>
              <a:rPr lang="en-US" dirty="0"/>
              <a:t>Keep cords away in designated space.</a:t>
            </a:r>
          </a:p>
          <a:p>
            <a:pPr fontAlgn="auto">
              <a:spcAft>
                <a:spcPts val="0"/>
              </a:spcAft>
              <a:defRPr/>
            </a:pPr>
            <a:r>
              <a:rPr lang="en-US" dirty="0"/>
              <a:t>Keep a safe distance from others when using the tool.</a:t>
            </a:r>
          </a:p>
          <a:p>
            <a:pPr marL="0" indent="0" fontAlgn="auto">
              <a:spcAft>
                <a:spcPts val="0"/>
              </a:spcAft>
              <a:buFont typeface="Arial" panose="020B0604020202020204" pitchFamily="34" charset="0"/>
              <a:buNone/>
              <a:defRPr/>
            </a:pPr>
            <a:endParaRPr lang="en-US" sz="4000" dirty="0"/>
          </a:p>
          <a:p>
            <a:pPr marL="0" indent="0" fontAlgn="auto">
              <a:spcAft>
                <a:spcPts val="0"/>
              </a:spcAft>
              <a:buFont typeface="Arial" panose="020B0604020202020204" pitchFamily="34" charset="0"/>
              <a:buNone/>
              <a:defRPr/>
            </a:pPr>
            <a:endParaRPr lang="en-US" dirty="0"/>
          </a:p>
        </p:txBody>
      </p:sp>
      <p:sp>
        <p:nvSpPr>
          <p:cNvPr id="19459" name="TextBox 4">
            <a:extLst>
              <a:ext uri="{FF2B5EF4-FFF2-40B4-BE49-F238E27FC236}">
                <a16:creationId xmlns:a16="http://schemas.microsoft.com/office/drawing/2014/main" id="{BBB647A6-ACF1-6540-8802-0FCA672D1AF0}"/>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dirty="0"/>
              <a:t>An example of a safe working distance</a:t>
            </a:r>
          </a:p>
        </p:txBody>
      </p:sp>
      <p:pic>
        <p:nvPicPr>
          <p:cNvPr id="4" name="Content Placeholder 3" title="The image shows a safe distance of roughy a 3 foot radius between the user of hand tools and other workers"/>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7333880" y="1233714"/>
            <a:ext cx="3575411" cy="4808312"/>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A2400BF9-6466-6942-9944-0C360727B359}"/>
              </a:ext>
            </a:extLst>
          </p:cNvPr>
          <p:cNvSpPr>
            <a:spLocks noGrp="1" noChangeArrowheads="1"/>
          </p:cNvSpPr>
          <p:nvPr>
            <p:ph type="title"/>
          </p:nvPr>
        </p:nvSpPr>
        <p:spPr>
          <a:xfrm>
            <a:off x="838200" y="365125"/>
            <a:ext cx="5830888" cy="1325563"/>
          </a:xfrm>
        </p:spPr>
        <p:txBody>
          <a:bodyPr/>
          <a:lstStyle/>
          <a:p>
            <a:r>
              <a:rPr lang="en-US" altLang="en-US" b="1"/>
              <a:t>Safe Operation: </a:t>
            </a:r>
            <a:r>
              <a:rPr lang="en-US" altLang="en-US"/>
              <a:t>After use</a:t>
            </a:r>
          </a:p>
        </p:txBody>
      </p:sp>
      <p:sp>
        <p:nvSpPr>
          <p:cNvPr id="3" name="Content Placeholder 2">
            <a:extLst>
              <a:ext uri="{FF2B5EF4-FFF2-40B4-BE49-F238E27FC236}">
                <a16:creationId xmlns:a16="http://schemas.microsoft.com/office/drawing/2014/main" id="{8287E79E-75CD-3C48-A88E-36AAA9962159}"/>
              </a:ext>
            </a:extLst>
          </p:cNvPr>
          <p:cNvSpPr>
            <a:spLocks noGrp="1"/>
          </p:cNvSpPr>
          <p:nvPr>
            <p:ph sz="half" idx="1"/>
          </p:nvPr>
        </p:nvSpPr>
        <p:spPr/>
        <p:txBody>
          <a:bodyPr rtlCol="0">
            <a:normAutofit/>
          </a:bodyPr>
          <a:lstStyle/>
          <a:p>
            <a:pPr fontAlgn="auto">
              <a:spcAft>
                <a:spcPts val="0"/>
              </a:spcAft>
              <a:defRPr/>
            </a:pPr>
            <a:r>
              <a:rPr lang="en-US" dirty="0"/>
              <a:t>Unplug and disengage tool from power source </a:t>
            </a:r>
            <a:r>
              <a:rPr lang="mr-IN" dirty="0"/>
              <a:t>–</a:t>
            </a:r>
            <a:r>
              <a:rPr lang="en-US" dirty="0"/>
              <a:t> do NOT yank the cord.</a:t>
            </a:r>
          </a:p>
          <a:p>
            <a:pPr fontAlgn="auto">
              <a:spcAft>
                <a:spcPts val="0"/>
              </a:spcAft>
              <a:defRPr/>
            </a:pPr>
            <a:r>
              <a:rPr lang="en-US" dirty="0"/>
              <a:t>Disconnect whenever not in use. </a:t>
            </a:r>
          </a:p>
          <a:p>
            <a:pPr fontAlgn="auto">
              <a:spcAft>
                <a:spcPts val="0"/>
              </a:spcAft>
              <a:defRPr/>
            </a:pPr>
            <a:r>
              <a:rPr lang="en-US" dirty="0"/>
              <a:t>Keep fingers away from the switch when carrying plugged-in tools.</a:t>
            </a:r>
            <a:endParaRPr lang="en-US" sz="4000" dirty="0"/>
          </a:p>
          <a:p>
            <a:pPr fontAlgn="auto">
              <a:spcAft>
                <a:spcPts val="0"/>
              </a:spcAft>
              <a:defRPr/>
            </a:pPr>
            <a:endParaRPr lang="en-US" dirty="0"/>
          </a:p>
          <a:p>
            <a:pPr marL="0" indent="0" fontAlgn="auto">
              <a:spcAft>
                <a:spcPts val="0"/>
              </a:spcAft>
              <a:buFont typeface="Arial" panose="020B0604020202020204" pitchFamily="34" charset="0"/>
              <a:buNone/>
              <a:defRPr/>
            </a:pPr>
            <a:endParaRPr lang="en-US" sz="4000" dirty="0"/>
          </a:p>
          <a:p>
            <a:pPr marL="0" indent="0" fontAlgn="auto">
              <a:spcAft>
                <a:spcPts val="0"/>
              </a:spcAft>
              <a:buFont typeface="Arial" panose="020B0604020202020204" pitchFamily="34" charset="0"/>
              <a:buNone/>
              <a:defRPr/>
            </a:pPr>
            <a:endParaRPr lang="en-US" dirty="0"/>
          </a:p>
        </p:txBody>
      </p:sp>
      <p:sp>
        <p:nvSpPr>
          <p:cNvPr id="20483" name="TextBox 4">
            <a:extLst>
              <a:ext uri="{FF2B5EF4-FFF2-40B4-BE49-F238E27FC236}">
                <a16:creationId xmlns:a16="http://schemas.microsoft.com/office/drawing/2014/main" id="{61D8E751-D74D-1A47-8117-6C7CAC769341}"/>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An example of a safe way to carry a power tool</a:t>
            </a:r>
          </a:p>
        </p:txBody>
      </p:sp>
      <p:pic>
        <p:nvPicPr>
          <p:cNvPr id="4" name="Content Placeholder 3" title="The image shows a worker carrying a power drill with their fingers off of the trigger and away from the rotating parts"/>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7123422" y="1233714"/>
            <a:ext cx="3725217" cy="4943249"/>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a:extLst>
              <a:ext uri="{FF2B5EF4-FFF2-40B4-BE49-F238E27FC236}">
                <a16:creationId xmlns:a16="http://schemas.microsoft.com/office/drawing/2014/main" id="{2FAF438F-3B95-354B-B9CC-7BB9C864CC34}"/>
              </a:ext>
            </a:extLst>
          </p:cNvPr>
          <p:cNvSpPr>
            <a:spLocks noGrp="1" noChangeArrowheads="1"/>
          </p:cNvSpPr>
          <p:nvPr>
            <p:ph type="title"/>
          </p:nvPr>
        </p:nvSpPr>
        <p:spPr>
          <a:xfrm>
            <a:off x="838200" y="365125"/>
            <a:ext cx="5257800" cy="1325563"/>
          </a:xfrm>
        </p:spPr>
        <p:txBody>
          <a:bodyPr/>
          <a:lstStyle/>
          <a:p>
            <a:r>
              <a:rPr lang="en-US" altLang="en-US" b="1"/>
              <a:t>Introduction: </a:t>
            </a:r>
            <a:r>
              <a:rPr lang="en-US" altLang="en-US"/>
              <a:t>What are hand tools?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rtlCol="0">
            <a:normAutofit fontScale="92500"/>
          </a:bodyPr>
          <a:lstStyle/>
          <a:p>
            <a:pPr fontAlgn="auto">
              <a:spcAft>
                <a:spcPts val="0"/>
              </a:spcAft>
              <a:defRPr/>
            </a:pPr>
            <a:r>
              <a:rPr lang="en-US" dirty="0"/>
              <a:t>Hand tools are used for chopping, chiseling, sawing, filing, forging, and measuring, amongst other things. They have been used since the Stone Age and uniquely used by humans to make things.</a:t>
            </a:r>
          </a:p>
          <a:p>
            <a:pPr fontAlgn="auto">
              <a:spcAft>
                <a:spcPts val="0"/>
              </a:spcAft>
              <a:defRPr/>
            </a:pPr>
            <a:endParaRPr lang="en-US" dirty="0"/>
          </a:p>
          <a:p>
            <a:pPr fontAlgn="auto">
              <a:spcAft>
                <a:spcPts val="0"/>
              </a:spcAft>
              <a:defRPr/>
            </a:pPr>
            <a:r>
              <a:rPr lang="en-US" dirty="0"/>
              <a:t>Many hand tools have evolved over time </a:t>
            </a:r>
            <a:r>
              <a:rPr lang="mr-IN" dirty="0"/>
              <a:t>–</a:t>
            </a:r>
            <a:r>
              <a:rPr lang="en-US" dirty="0"/>
              <a:t> some changed a lot and some remained with slight modifications.</a:t>
            </a:r>
          </a:p>
          <a:p>
            <a:pPr marL="0" indent="0" fontAlgn="auto">
              <a:spcAft>
                <a:spcPts val="0"/>
              </a:spcAft>
              <a:buFont typeface="Arial" panose="020B0604020202020204" pitchFamily="34" charset="0"/>
              <a:buNone/>
              <a:defRPr/>
            </a:pPr>
            <a:endParaRPr lang="en-US" dirty="0"/>
          </a:p>
        </p:txBody>
      </p:sp>
      <p:sp>
        <p:nvSpPr>
          <p:cNvPr id="6147" name="TextBox 3">
            <a:extLst>
              <a:ext uri="{FF2B5EF4-FFF2-40B4-BE49-F238E27FC236}">
                <a16:creationId xmlns:a16="http://schemas.microsoft.com/office/drawing/2014/main" id="{C1538D04-16AB-6A44-9ACC-D595BF8697A3}"/>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Various hand tools</a:t>
            </a:r>
          </a:p>
        </p:txBody>
      </p:sp>
      <p:pic>
        <p:nvPicPr>
          <p:cNvPr id="6148" name="Content Placeholder 5" descr="An image of a variety of hand tools">
            <a:extLst>
              <a:ext uri="{FF2B5EF4-FFF2-40B4-BE49-F238E27FC236}">
                <a16:creationId xmlns:a16="http://schemas.microsoft.com/office/drawing/2014/main" id="{5ACAA1AB-AC94-1E42-816C-62A5E7BE54AF}"/>
              </a:ext>
              <a:ext uri="{C183D7F6-B498-43B3-948B-1728B52AA6E4}">
                <adec:decorative xmlns:adec="http://schemas.microsoft.com/office/drawing/2017/decorative" xmlns="" val="0"/>
              </a:ext>
            </a:extLst>
          </p:cNvPr>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6640513" y="1441450"/>
            <a:ext cx="4794250" cy="35941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a:extLst>
              <a:ext uri="{FF2B5EF4-FFF2-40B4-BE49-F238E27FC236}">
                <a16:creationId xmlns:a16="http://schemas.microsoft.com/office/drawing/2014/main" id="{80BFA4EE-9CD4-4840-86A8-71371B32632A}"/>
              </a:ext>
            </a:extLst>
          </p:cNvPr>
          <p:cNvSpPr>
            <a:spLocks noGrp="1" noChangeArrowheads="1"/>
          </p:cNvSpPr>
          <p:nvPr>
            <p:ph type="title"/>
          </p:nvPr>
        </p:nvSpPr>
        <p:spPr/>
        <p:txBody>
          <a:bodyPr/>
          <a:lstStyle/>
          <a:p>
            <a:r>
              <a:rPr lang="en-US" altLang="en-US" b="1"/>
              <a:t>Safety: </a:t>
            </a:r>
            <a:r>
              <a:rPr lang="en-US" altLang="en-US"/>
              <a:t>Who is OSHA?</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rtlCol="0">
            <a:normAutofit lnSpcReduction="10000"/>
          </a:bodyPr>
          <a:lstStyle/>
          <a:p>
            <a:pPr marL="0" indent="0" fontAlgn="auto">
              <a:lnSpc>
                <a:spcPct val="100000"/>
              </a:lnSpc>
              <a:spcAft>
                <a:spcPts val="0"/>
              </a:spcAft>
              <a:buFont typeface="Arial" panose="020B0604020202020204" pitchFamily="34" charset="0"/>
              <a:buNone/>
              <a:defRPr/>
            </a:pPr>
            <a:r>
              <a:rPr lang="en-US" dirty="0">
                <a:cs typeface="Arial" panose="020B0604020202020204" pitchFamily="34" charset="0"/>
              </a:rPr>
              <a:t>With the </a:t>
            </a:r>
            <a:r>
              <a:rPr lang="en-US" u="sng" dirty="0">
                <a:cs typeface="Arial" panose="020B0604020202020204" pitchFamily="34" charset="0"/>
                <a:hlinkClick r:id="rId3" tooltip="Occupational Safety and Health Act of 1970"/>
              </a:rPr>
              <a:t>Occupational Safety and Health Act of 1970</a:t>
            </a:r>
            <a:r>
              <a:rPr lang="en-US" dirty="0">
                <a:cs typeface="Arial" panose="020B0604020202020204" pitchFamily="34" charset="0"/>
              </a:rPr>
              <a:t>, Congress created the </a:t>
            </a:r>
            <a:r>
              <a:rPr lang="en-US" u="sng" dirty="0">
                <a:cs typeface="Arial" panose="020B0604020202020204" pitchFamily="34" charset="0"/>
                <a:hlinkClick r:id="rId4" tooltip="OSHA at a Glance"/>
              </a:rPr>
              <a:t>Occupational Safety and Health Administration (OSHA)</a:t>
            </a:r>
            <a:r>
              <a:rPr lang="en-US" dirty="0">
                <a:cs typeface="Arial" panose="020B0604020202020204" pitchFamily="34" charset="0"/>
              </a:rPr>
              <a:t> to assure </a:t>
            </a:r>
            <a:r>
              <a:rPr lang="en-US" b="1" dirty="0">
                <a:cs typeface="Arial" panose="020B0604020202020204" pitchFamily="34" charset="0"/>
              </a:rPr>
              <a:t>safe and healthful working conditions</a:t>
            </a:r>
            <a:r>
              <a:rPr lang="en-US" dirty="0">
                <a:cs typeface="Arial" panose="020B0604020202020204" pitchFamily="34" charset="0"/>
              </a:rPr>
              <a:t> for working men and women by setting and enforcing standards and by providing training, outreach, education and assistance.</a:t>
            </a:r>
            <a:endParaRPr lang="en-US" dirty="0"/>
          </a:p>
          <a:p>
            <a:pPr marL="0" indent="0" fontAlgn="auto">
              <a:spcAft>
                <a:spcPts val="0"/>
              </a:spcAft>
              <a:buFont typeface="Arial" panose="020B0604020202020204" pitchFamily="34" charset="0"/>
              <a:buNone/>
              <a:defRPr/>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p:txBody>
          <a:bodyPr rtlCol="0">
            <a:normAutofit lnSpcReduction="10000"/>
          </a:bodyPr>
          <a:lstStyle/>
          <a:p>
            <a:pPr marL="0" indent="0" fontAlgn="auto">
              <a:spcAft>
                <a:spcPts val="0"/>
              </a:spcAft>
              <a:buFont typeface="Arial" panose="020B0604020202020204" pitchFamily="34" charset="0"/>
              <a:buNone/>
              <a:defRPr/>
            </a:pPr>
            <a:r>
              <a:rPr lang="en-US" dirty="0">
                <a:cs typeface="Arial" panose="020B0604020202020204" pitchFamily="34" charset="0"/>
              </a:rPr>
              <a:t>OSHA is part of the </a:t>
            </a:r>
            <a:r>
              <a:rPr lang="en-US" u="sng" dirty="0">
                <a:cs typeface="Arial" panose="020B0604020202020204" pitchFamily="34" charset="0"/>
                <a:hlinkClick r:id="rId5" tooltip="United States Department of Labor"/>
              </a:rPr>
              <a:t>United States Department of Labor</a:t>
            </a:r>
            <a:r>
              <a:rPr lang="en-US" dirty="0">
                <a:cs typeface="Arial" panose="020B0604020202020204" pitchFamily="34" charset="0"/>
              </a:rPr>
              <a:t>. The administrator for OSHA is the Assistant Secretary of Labor for Occupational Safety and Health. OSHA's administrator answers to the </a:t>
            </a:r>
            <a:r>
              <a:rPr lang="en-US" u="sng" dirty="0">
                <a:cs typeface="Arial" panose="020B0604020202020204" pitchFamily="34" charset="0"/>
                <a:hlinkClick r:id="rId6" tooltip="Secretary of Labor"/>
              </a:rPr>
              <a:t>Secretary of Labor</a:t>
            </a:r>
            <a:r>
              <a:rPr lang="en-US" dirty="0">
                <a:cs typeface="Arial" panose="020B0604020202020204" pitchFamily="34" charset="0"/>
              </a:rPr>
              <a:t>, who is a member of the cabinet of the President of the United States.</a:t>
            </a:r>
          </a:p>
          <a:p>
            <a:pPr fontAlgn="auto">
              <a:spcAft>
                <a:spcPts val="0"/>
              </a:spcAft>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a:extLst>
              <a:ext uri="{FF2B5EF4-FFF2-40B4-BE49-F238E27FC236}">
                <a16:creationId xmlns:a16="http://schemas.microsoft.com/office/drawing/2014/main" id="{6ABC351A-04B8-E24E-A0CE-AE97A801D72A}"/>
              </a:ext>
            </a:extLst>
          </p:cNvPr>
          <p:cNvSpPr>
            <a:spLocks noGrp="1" noChangeArrowheads="1"/>
          </p:cNvSpPr>
          <p:nvPr>
            <p:ph type="title"/>
          </p:nvPr>
        </p:nvSpPr>
        <p:spPr/>
        <p:txBody>
          <a:bodyPr/>
          <a:lstStyle/>
          <a:p>
            <a:r>
              <a:rPr lang="en-US" altLang="en-US" b="1"/>
              <a:t>Safety: </a:t>
            </a:r>
            <a:r>
              <a:rPr lang="en-US" altLang="en-US"/>
              <a:t>Know your rights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rtlCol="0">
            <a:normAutofit fontScale="55000" lnSpcReduction="20000"/>
          </a:bodyPr>
          <a:lstStyle/>
          <a:p>
            <a:pPr marL="0" indent="0" fontAlgn="auto">
              <a:lnSpc>
                <a:spcPct val="100000"/>
              </a:lnSpc>
              <a:spcAft>
                <a:spcPts val="0"/>
              </a:spcAft>
              <a:buFont typeface="Arial" panose="020B0604020202020204" pitchFamily="34" charset="0"/>
              <a:buNone/>
              <a:defRPr/>
            </a:pPr>
            <a:r>
              <a:rPr lang="en-US" sz="5100" dirty="0">
                <a:cs typeface="Arial" panose="020B0604020202020204" pitchFamily="34" charset="0"/>
              </a:rPr>
              <a:t>Under federal law, you are entitled to a safe workplace.</a:t>
            </a:r>
          </a:p>
          <a:p>
            <a:pPr marL="0" indent="0" fontAlgn="auto">
              <a:spcAft>
                <a:spcPts val="0"/>
              </a:spcAft>
              <a:buFont typeface="Arial" panose="020B0604020202020204" pitchFamily="34" charset="0"/>
              <a:buNone/>
              <a:defRPr/>
            </a:pPr>
            <a:endParaRPr lang="en-US" sz="5100" dirty="0">
              <a:cs typeface="Arial" panose="020B0604020202020204" pitchFamily="34" charset="0"/>
            </a:endParaRPr>
          </a:p>
          <a:p>
            <a:pPr fontAlgn="auto">
              <a:spcAft>
                <a:spcPts val="0"/>
              </a:spcAft>
              <a:defRPr/>
            </a:pPr>
            <a:r>
              <a:rPr lang="en-US" sz="5100" dirty="0">
                <a:cs typeface="Arial" panose="020B0604020202020204" pitchFamily="34" charset="0"/>
              </a:rPr>
              <a:t>Your employer must provide a workplace free of known health and safety hazards. </a:t>
            </a:r>
          </a:p>
          <a:p>
            <a:pPr fontAlgn="auto">
              <a:spcAft>
                <a:spcPts val="0"/>
              </a:spcAft>
              <a:defRPr/>
            </a:pPr>
            <a:endParaRPr lang="en-US" sz="5100" dirty="0">
              <a:cs typeface="Arial" panose="020B0604020202020204" pitchFamily="34" charset="0"/>
            </a:endParaRPr>
          </a:p>
          <a:p>
            <a:pPr fontAlgn="auto">
              <a:spcAft>
                <a:spcPts val="0"/>
              </a:spcAft>
              <a:defRPr/>
            </a:pPr>
            <a:r>
              <a:rPr lang="en-US" sz="5100" dirty="0">
                <a:cs typeface="Arial" panose="020B0604020202020204" pitchFamily="34" charset="0"/>
              </a:rPr>
              <a:t>If you have concerns, you have the right to speak up about them without fear of retaliation. You also have the right to:</a:t>
            </a:r>
          </a:p>
          <a:p>
            <a:pPr marL="0" indent="0" fontAlgn="auto">
              <a:spcAft>
                <a:spcPts val="0"/>
              </a:spcAft>
              <a:buFont typeface="Arial" panose="020B0604020202020204" pitchFamily="34" charset="0"/>
              <a:buNone/>
              <a:defRPr/>
            </a:pPr>
            <a:endParaRPr lang="en-US" dirty="0"/>
          </a:p>
        </p:txBody>
      </p:sp>
      <p:sp>
        <p:nvSpPr>
          <p:cNvPr id="8195" name="Content Placeholder 4">
            <a:extLst>
              <a:ext uri="{FF2B5EF4-FFF2-40B4-BE49-F238E27FC236}">
                <a16:creationId xmlns:a16="http://schemas.microsoft.com/office/drawing/2014/main" id="{50E6D0C3-3681-6C49-BAF3-C7C296E662D9}"/>
              </a:ext>
            </a:extLst>
          </p:cNvPr>
          <p:cNvSpPr>
            <a:spLocks noGrp="1" noChangeArrowheads="1"/>
          </p:cNvSpPr>
          <p:nvPr>
            <p:ph sz="half" idx="2"/>
          </p:nvPr>
        </p:nvSpPr>
        <p:spPr>
          <a:xfrm>
            <a:off x="6172200" y="1690688"/>
            <a:ext cx="5181600" cy="4351337"/>
          </a:xfrm>
        </p:spPr>
        <p:txBody>
          <a:bodyPr/>
          <a:lstStyle/>
          <a:p>
            <a:pPr marL="214313" indent="-214313">
              <a:lnSpc>
                <a:spcPct val="120000"/>
              </a:lnSpc>
            </a:pPr>
            <a:r>
              <a:rPr lang="en-US" altLang="en-US" sz="1600">
                <a:cs typeface="Arial" panose="020B0604020202020204" pitchFamily="34" charset="0"/>
              </a:rPr>
              <a:t>Be trained in a language you understand</a:t>
            </a:r>
          </a:p>
          <a:p>
            <a:pPr marL="214313" indent="-214313">
              <a:lnSpc>
                <a:spcPct val="120000"/>
              </a:lnSpc>
            </a:pPr>
            <a:r>
              <a:rPr lang="en-US" altLang="en-US" sz="1600">
                <a:cs typeface="Arial" panose="020B0604020202020204" pitchFamily="34" charset="0"/>
              </a:rPr>
              <a:t>Work on machines that are safe</a:t>
            </a:r>
          </a:p>
          <a:p>
            <a:pPr marL="214313" indent="-214313">
              <a:lnSpc>
                <a:spcPct val="120000"/>
              </a:lnSpc>
            </a:pPr>
            <a:r>
              <a:rPr lang="en-US" altLang="en-US" sz="1600">
                <a:cs typeface="Arial" panose="020B0604020202020204" pitchFamily="34" charset="0"/>
              </a:rPr>
              <a:t>Be provided required safety gear, such as gloves or a harness and lifeline for falls</a:t>
            </a:r>
          </a:p>
          <a:p>
            <a:pPr marL="214313" indent="-214313">
              <a:lnSpc>
                <a:spcPct val="120000"/>
              </a:lnSpc>
            </a:pPr>
            <a:r>
              <a:rPr lang="en-US" altLang="en-US" sz="1600">
                <a:cs typeface="Arial" panose="020B0604020202020204" pitchFamily="34" charset="0"/>
              </a:rPr>
              <a:t>Be protected from toxic chemicals</a:t>
            </a:r>
          </a:p>
          <a:p>
            <a:pPr marL="214313" indent="-214313">
              <a:lnSpc>
                <a:spcPct val="120000"/>
              </a:lnSpc>
            </a:pPr>
            <a:r>
              <a:rPr lang="en-US" altLang="en-US" sz="1600">
                <a:cs typeface="Arial" panose="020B0604020202020204" pitchFamily="34" charset="0"/>
              </a:rPr>
              <a:t>Request an OSHA inspection, and speak to the inspector</a:t>
            </a:r>
          </a:p>
          <a:p>
            <a:pPr marL="214313" indent="-214313">
              <a:lnSpc>
                <a:spcPct val="120000"/>
              </a:lnSpc>
            </a:pPr>
            <a:r>
              <a:rPr lang="en-US" altLang="en-US" sz="1600">
                <a:cs typeface="Arial" panose="020B0604020202020204" pitchFamily="34" charset="0"/>
              </a:rPr>
              <a:t>Report an injury or illness, and get copies of your medical records</a:t>
            </a:r>
          </a:p>
          <a:p>
            <a:pPr marL="214313" indent="-214313">
              <a:lnSpc>
                <a:spcPct val="120000"/>
              </a:lnSpc>
            </a:pPr>
            <a:r>
              <a:rPr lang="en-US" altLang="en-US" sz="1600">
                <a:cs typeface="Arial" panose="020B0604020202020204" pitchFamily="34" charset="0"/>
              </a:rPr>
              <a:t>See copies of the workplace injury and illness log</a:t>
            </a:r>
          </a:p>
          <a:p>
            <a:pPr marL="214313" indent="-214313">
              <a:lnSpc>
                <a:spcPct val="120000"/>
              </a:lnSpc>
            </a:pPr>
            <a:r>
              <a:rPr lang="en-US" altLang="en-US" sz="1600">
                <a:cs typeface="Arial" panose="020B0604020202020204" pitchFamily="34" charset="0"/>
              </a:rPr>
              <a:t>Review records of work-related injuries and illnesses</a:t>
            </a:r>
          </a:p>
          <a:p>
            <a:pPr marL="214313" indent="-214313">
              <a:lnSpc>
                <a:spcPct val="120000"/>
              </a:lnSpc>
            </a:pPr>
            <a:r>
              <a:rPr lang="en-US" altLang="en-US" sz="1600">
                <a:cs typeface="Arial" panose="020B0604020202020204" pitchFamily="34" charset="0"/>
              </a:rPr>
              <a:t>Get copies of test results done to find hazards in the workplace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a:extLst>
              <a:ext uri="{FF2B5EF4-FFF2-40B4-BE49-F238E27FC236}">
                <a16:creationId xmlns:a16="http://schemas.microsoft.com/office/drawing/2014/main" id="{1B97E959-AE25-7746-B84D-E8A0B6325607}"/>
              </a:ext>
            </a:extLst>
          </p:cNvPr>
          <p:cNvSpPr>
            <a:spLocks noGrp="1" noChangeArrowheads="1"/>
          </p:cNvSpPr>
          <p:nvPr>
            <p:ph type="title"/>
          </p:nvPr>
        </p:nvSpPr>
        <p:spPr>
          <a:xfrm>
            <a:off x="838200" y="365125"/>
            <a:ext cx="5257800" cy="1325563"/>
          </a:xfrm>
        </p:spPr>
        <p:txBody>
          <a:bodyPr/>
          <a:lstStyle/>
          <a:p>
            <a:r>
              <a:rPr lang="en-US" altLang="en-US" b="1"/>
              <a:t>Hazards: </a:t>
            </a:r>
            <a:r>
              <a:rPr lang="en-US" altLang="en-US"/>
              <a:t>Machine-related injuries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rtlCol="0">
            <a:normAutofit/>
          </a:bodyPr>
          <a:lstStyle/>
          <a:p>
            <a:pPr marL="0" indent="0" fontAlgn="auto">
              <a:spcAft>
                <a:spcPts val="0"/>
              </a:spcAft>
              <a:buFont typeface="Arial" panose="020B0604020202020204" pitchFamily="34" charset="0"/>
              <a:buNone/>
              <a:defRPr/>
            </a:pPr>
            <a:r>
              <a:rPr lang="en-US" dirty="0"/>
              <a:t>Possible machine-related injuries include:</a:t>
            </a:r>
          </a:p>
          <a:p>
            <a:pPr fontAlgn="auto">
              <a:spcAft>
                <a:spcPts val="0"/>
              </a:spcAft>
              <a:defRPr/>
            </a:pPr>
            <a:r>
              <a:rPr lang="en-US" dirty="0"/>
              <a:t>Crushed fingers or hands</a:t>
            </a:r>
          </a:p>
          <a:p>
            <a:pPr fontAlgn="auto">
              <a:spcAft>
                <a:spcPts val="0"/>
              </a:spcAft>
              <a:defRPr/>
            </a:pPr>
            <a:r>
              <a:rPr lang="en-US" dirty="0"/>
              <a:t>Amputations</a:t>
            </a:r>
          </a:p>
          <a:p>
            <a:pPr fontAlgn="auto">
              <a:spcAft>
                <a:spcPts val="0"/>
              </a:spcAft>
              <a:defRPr/>
            </a:pPr>
            <a:r>
              <a:rPr lang="en-US" dirty="0"/>
              <a:t>Blindness</a:t>
            </a:r>
          </a:p>
          <a:p>
            <a:pPr marL="0" indent="0" fontAlgn="auto">
              <a:spcAft>
                <a:spcPts val="0"/>
              </a:spcAft>
              <a:buFont typeface="Arial" panose="020B0604020202020204" pitchFamily="34" charset="0"/>
              <a:buNone/>
              <a:defRPr/>
            </a:pPr>
            <a:endParaRPr lang="en-US" dirty="0"/>
          </a:p>
        </p:txBody>
      </p:sp>
      <p:sp>
        <p:nvSpPr>
          <p:cNvPr id="9219" name="TextBox 4">
            <a:extLst>
              <a:ext uri="{FF2B5EF4-FFF2-40B4-BE49-F238E27FC236}">
                <a16:creationId xmlns:a16="http://schemas.microsoft.com/office/drawing/2014/main" id="{78F4BD7B-CFFC-C74F-BBD7-BA1DE5BC4E7B}"/>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Blindness is a possible machine-related injury</a:t>
            </a:r>
          </a:p>
        </p:txBody>
      </p:sp>
      <p:pic>
        <p:nvPicPr>
          <p:cNvPr id="4" name="Content Placeholder 3" descr="An image of a person who received an eye injury">
            <a:extLst>
              <a:ext uri="{FF2B5EF4-FFF2-40B4-BE49-F238E27FC236}">
                <a16:creationId xmlns:a16="http://schemas.microsoft.com/office/drawing/2014/main" id="{9BC47597-B299-3141-92CB-B863F0611991}"/>
              </a:ext>
              <a:ext uri="{C183D7F6-B498-43B3-948B-1728B52AA6E4}">
                <adec:decorative xmlns:adec="http://schemas.microsoft.com/office/drawing/2017/decorative" xmlns=""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788150" y="1062692"/>
            <a:ext cx="4635500" cy="4350029"/>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a:extLst>
              <a:ext uri="{FF2B5EF4-FFF2-40B4-BE49-F238E27FC236}">
                <a16:creationId xmlns:a16="http://schemas.microsoft.com/office/drawing/2014/main" id="{F3D75BE2-26FA-E04F-8080-677991C4182F}"/>
              </a:ext>
            </a:extLst>
          </p:cNvPr>
          <p:cNvSpPr>
            <a:spLocks noGrp="1" noChangeArrowheads="1"/>
          </p:cNvSpPr>
          <p:nvPr>
            <p:ph type="title"/>
          </p:nvPr>
        </p:nvSpPr>
        <p:spPr>
          <a:xfrm>
            <a:off x="838200" y="365125"/>
            <a:ext cx="6180138" cy="1325563"/>
          </a:xfrm>
        </p:spPr>
        <p:txBody>
          <a:bodyPr/>
          <a:lstStyle/>
          <a:p>
            <a:r>
              <a:rPr lang="en-US" altLang="en-US" b="1"/>
              <a:t>Hazards: </a:t>
            </a:r>
            <a:r>
              <a:rPr lang="en-US" altLang="en-US"/>
              <a:t>Point of operation</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rtlCol="0">
            <a:normAutofit/>
          </a:bodyPr>
          <a:lstStyle/>
          <a:p>
            <a:pPr fontAlgn="auto">
              <a:spcAft>
                <a:spcPts val="0"/>
              </a:spcAft>
              <a:defRPr/>
            </a:pPr>
            <a:r>
              <a:rPr lang="en-US" dirty="0"/>
              <a:t>The Point of Operation is the area on a machine/tool where the work is actually performed on the material being processed </a:t>
            </a:r>
            <a:r>
              <a:rPr lang="mr-IN" dirty="0"/>
              <a:t>–</a:t>
            </a:r>
            <a:r>
              <a:rPr lang="en-US" dirty="0"/>
              <a:t> highlighted in red on the blade of this hand saw.</a:t>
            </a:r>
          </a:p>
          <a:p>
            <a:pPr marL="0" indent="0" fontAlgn="auto">
              <a:spcAft>
                <a:spcPts val="0"/>
              </a:spcAft>
              <a:buFont typeface="Arial" panose="020B0604020202020204" pitchFamily="34" charset="0"/>
              <a:buNone/>
              <a:defRPr/>
            </a:pPr>
            <a:endParaRPr lang="en-US" dirty="0"/>
          </a:p>
        </p:txBody>
      </p:sp>
      <p:sp>
        <p:nvSpPr>
          <p:cNvPr id="10243" name="TextBox 4">
            <a:extLst>
              <a:ext uri="{FF2B5EF4-FFF2-40B4-BE49-F238E27FC236}">
                <a16:creationId xmlns:a16="http://schemas.microsoft.com/office/drawing/2014/main" id="{324DCACC-CE32-3740-90C9-63396CD62821}"/>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The point of operation of a hand saw</a:t>
            </a:r>
          </a:p>
        </p:txBody>
      </p:sp>
      <p:pic>
        <p:nvPicPr>
          <p:cNvPr id="4" name="Content Placeholder 3" title="The blade of the saw is the point of operation, as it is where the tool meets the work part"/>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749186" y="725714"/>
            <a:ext cx="5233965" cy="5204506"/>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a:extLst>
              <a:ext uri="{FF2B5EF4-FFF2-40B4-BE49-F238E27FC236}">
                <a16:creationId xmlns:a16="http://schemas.microsoft.com/office/drawing/2014/main" id="{7339CB61-E3F6-9D43-8291-1C07F2CCD1C4}"/>
              </a:ext>
            </a:extLst>
          </p:cNvPr>
          <p:cNvSpPr>
            <a:spLocks noGrp="1" noChangeArrowheads="1"/>
          </p:cNvSpPr>
          <p:nvPr>
            <p:ph type="title"/>
          </p:nvPr>
        </p:nvSpPr>
        <p:spPr>
          <a:xfrm>
            <a:off x="838200" y="365125"/>
            <a:ext cx="5257800" cy="1325563"/>
          </a:xfrm>
        </p:spPr>
        <p:txBody>
          <a:bodyPr/>
          <a:lstStyle/>
          <a:p>
            <a:r>
              <a:rPr lang="en-US" altLang="en-US" b="1"/>
              <a:t>Hazards: </a:t>
            </a:r>
            <a:r>
              <a:rPr lang="en-US" altLang="en-US"/>
              <a:t>Nip points and rotating parts</a:t>
            </a:r>
          </a:p>
        </p:txBody>
      </p:sp>
      <p:sp>
        <p:nvSpPr>
          <p:cNvPr id="3" name="Content Placeholder 2">
            <a:extLst>
              <a:ext uri="{FF2B5EF4-FFF2-40B4-BE49-F238E27FC236}">
                <a16:creationId xmlns:a16="http://schemas.microsoft.com/office/drawing/2014/main" id="{892208A9-B024-7948-8AA8-9376D8D32198}"/>
              </a:ext>
            </a:extLst>
          </p:cNvPr>
          <p:cNvSpPr>
            <a:spLocks noGrp="1"/>
          </p:cNvSpPr>
          <p:nvPr>
            <p:ph sz="half" idx="1"/>
          </p:nvPr>
        </p:nvSpPr>
        <p:spPr/>
        <p:txBody>
          <a:bodyPr rtlCol="0">
            <a:normAutofit/>
          </a:bodyPr>
          <a:lstStyle/>
          <a:p>
            <a:pPr marL="0" indent="0" fontAlgn="auto">
              <a:lnSpc>
                <a:spcPct val="80000"/>
              </a:lnSpc>
              <a:spcBef>
                <a:spcPts val="0"/>
              </a:spcBef>
              <a:spcAft>
                <a:spcPts val="0"/>
              </a:spcAft>
              <a:buSzPts val="2800"/>
              <a:buFont typeface="Arial" panose="020B0604020202020204" pitchFamily="34" charset="0"/>
              <a:buNone/>
              <a:defRPr/>
            </a:pPr>
            <a:r>
              <a:rPr lang="en-US" dirty="0"/>
              <a:t>In-running nip points are commonly found among rotating or reciprocating parts. They </a:t>
            </a:r>
            <a:br>
              <a:rPr lang="en-US" dirty="0"/>
            </a:br>
            <a:r>
              <a:rPr lang="en-US" dirty="0"/>
              <a:t>occur in two scenarios:</a:t>
            </a:r>
          </a:p>
          <a:p>
            <a:pPr marL="0" indent="0" fontAlgn="auto">
              <a:lnSpc>
                <a:spcPct val="80000"/>
              </a:lnSpc>
              <a:spcBef>
                <a:spcPts val="0"/>
              </a:spcBef>
              <a:spcAft>
                <a:spcPts val="0"/>
              </a:spcAft>
              <a:buSzPts val="2800"/>
              <a:defRPr/>
            </a:pPr>
            <a:endParaRPr lang="en-US" dirty="0"/>
          </a:p>
          <a:p>
            <a:pPr indent="-457200" fontAlgn="auto">
              <a:lnSpc>
                <a:spcPct val="80000"/>
              </a:lnSpc>
              <a:spcBef>
                <a:spcPts val="0"/>
              </a:spcBef>
              <a:spcAft>
                <a:spcPts val="0"/>
              </a:spcAft>
              <a:buSzPts val="2800"/>
              <a:buFont typeface="Arial" charset="0"/>
              <a:buChar char="•"/>
              <a:defRPr/>
            </a:pPr>
            <a:r>
              <a:rPr lang="en-US" dirty="0"/>
              <a:t>When machine parts move </a:t>
            </a:r>
            <a:br>
              <a:rPr lang="en-US" dirty="0"/>
            </a:br>
            <a:r>
              <a:rPr lang="en-US" dirty="0"/>
              <a:t>toward each other</a:t>
            </a:r>
          </a:p>
          <a:p>
            <a:pPr indent="-457200" fontAlgn="auto">
              <a:lnSpc>
                <a:spcPct val="80000"/>
              </a:lnSpc>
              <a:spcBef>
                <a:spcPts val="0"/>
              </a:spcBef>
              <a:spcAft>
                <a:spcPts val="0"/>
              </a:spcAft>
              <a:buSzPts val="2800"/>
              <a:buFont typeface="Arial" charset="0"/>
              <a:buChar char="•"/>
              <a:defRPr/>
            </a:pPr>
            <a:r>
              <a:rPr lang="en-US" dirty="0"/>
              <a:t>When machine parts run past a</a:t>
            </a:r>
            <a:br>
              <a:rPr lang="en-US" dirty="0"/>
            </a:br>
            <a:r>
              <a:rPr lang="en-US" dirty="0"/>
              <a:t>stationary object</a:t>
            </a:r>
          </a:p>
          <a:p>
            <a:pPr marL="0" indent="0" fontAlgn="auto">
              <a:spcAft>
                <a:spcPts val="0"/>
              </a:spcAft>
              <a:buFont typeface="Arial" panose="020B0604020202020204" pitchFamily="34" charset="0"/>
              <a:buNone/>
              <a:defRPr/>
            </a:pPr>
            <a:endParaRPr lang="en-US" dirty="0"/>
          </a:p>
        </p:txBody>
      </p:sp>
      <p:sp>
        <p:nvSpPr>
          <p:cNvPr id="11267" name="TextBox 4">
            <a:extLst>
              <a:ext uri="{FF2B5EF4-FFF2-40B4-BE49-F238E27FC236}">
                <a16:creationId xmlns:a16="http://schemas.microsoft.com/office/drawing/2014/main" id="{4F9861A8-80FD-AB49-914F-E958966E04A2}"/>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Examples of nip points in different mechanisms</a:t>
            </a:r>
          </a:p>
        </p:txBody>
      </p:sp>
      <p:pic>
        <p:nvPicPr>
          <p:cNvPr id="5" name="Content Placeholder 4" title="This image shows a variety of nip points in various machines where two parts move towards eachother or when a part runs past a stationary object"/>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6460790" y="1131112"/>
            <a:ext cx="5339324" cy="5045851"/>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a:extLst>
              <a:ext uri="{FF2B5EF4-FFF2-40B4-BE49-F238E27FC236}">
                <a16:creationId xmlns:a16="http://schemas.microsoft.com/office/drawing/2014/main" id="{A487F685-E1DB-FF44-BCE8-D3D2363D11D5}"/>
              </a:ext>
            </a:extLst>
          </p:cNvPr>
          <p:cNvSpPr>
            <a:spLocks noGrp="1" noChangeArrowheads="1"/>
          </p:cNvSpPr>
          <p:nvPr>
            <p:ph type="title"/>
          </p:nvPr>
        </p:nvSpPr>
        <p:spPr>
          <a:xfrm>
            <a:off x="838200" y="365125"/>
            <a:ext cx="5006975" cy="1325563"/>
          </a:xfrm>
        </p:spPr>
        <p:txBody>
          <a:bodyPr/>
          <a:lstStyle/>
          <a:p>
            <a:r>
              <a:rPr lang="en-US" altLang="en-US" b="1"/>
              <a:t>Hazards: </a:t>
            </a:r>
            <a:r>
              <a:rPr lang="en-US" altLang="en-US"/>
              <a:t>Power hand tools</a:t>
            </a:r>
          </a:p>
        </p:txBody>
      </p:sp>
      <p:sp>
        <p:nvSpPr>
          <p:cNvPr id="3" name="Content Placeholder 2">
            <a:extLst>
              <a:ext uri="{FF2B5EF4-FFF2-40B4-BE49-F238E27FC236}">
                <a16:creationId xmlns:a16="http://schemas.microsoft.com/office/drawing/2014/main" id="{519391D8-550A-534B-9212-769360EBEE19}"/>
              </a:ext>
            </a:extLst>
          </p:cNvPr>
          <p:cNvSpPr>
            <a:spLocks noGrp="1"/>
          </p:cNvSpPr>
          <p:nvPr>
            <p:ph sz="half" idx="1"/>
          </p:nvPr>
        </p:nvSpPr>
        <p:spPr/>
        <p:txBody>
          <a:bodyPr rtlCol="0">
            <a:normAutofit lnSpcReduction="10000"/>
          </a:bodyPr>
          <a:lstStyle/>
          <a:p>
            <a:pPr fontAlgn="auto">
              <a:spcAft>
                <a:spcPts val="0"/>
              </a:spcAft>
              <a:defRPr/>
            </a:pPr>
            <a:r>
              <a:rPr lang="en-US" dirty="0"/>
              <a:t>Operating of power tools involves exposure to to the following risks:</a:t>
            </a:r>
          </a:p>
          <a:p>
            <a:pPr marL="342900" indent="-342900" fontAlgn="auto">
              <a:spcAft>
                <a:spcPts val="0"/>
              </a:spcAft>
              <a:buFont typeface="Arial" charset="0"/>
              <a:buChar char="•"/>
              <a:defRPr/>
            </a:pPr>
            <a:r>
              <a:rPr lang="en-US" dirty="0"/>
              <a:t>Power transmission device (motor)</a:t>
            </a:r>
          </a:p>
          <a:p>
            <a:pPr marL="342900" indent="-342900" fontAlgn="auto">
              <a:spcAft>
                <a:spcPts val="0"/>
              </a:spcAft>
              <a:buFont typeface="Arial" charset="0"/>
              <a:buChar char="•"/>
              <a:defRPr/>
            </a:pPr>
            <a:r>
              <a:rPr lang="en-US" dirty="0"/>
              <a:t>Operating controls and switches</a:t>
            </a:r>
          </a:p>
          <a:p>
            <a:pPr marL="342900" indent="-342900" fontAlgn="auto">
              <a:spcAft>
                <a:spcPts val="0"/>
              </a:spcAft>
              <a:buFont typeface="Arial" charset="0"/>
              <a:buChar char="•"/>
              <a:defRPr/>
            </a:pPr>
            <a:r>
              <a:rPr lang="en-US" dirty="0"/>
              <a:t>Falling, flying, abrasive, splashing objects</a:t>
            </a:r>
          </a:p>
          <a:p>
            <a:pPr marL="342900" indent="-342900" fontAlgn="auto">
              <a:spcAft>
                <a:spcPts val="0"/>
              </a:spcAft>
              <a:buFont typeface="Arial" charset="0"/>
              <a:buChar char="•"/>
              <a:defRPr/>
            </a:pPr>
            <a:r>
              <a:rPr lang="en-US" dirty="0"/>
              <a:t>Harmful dusts, fumes, mists, vapors, gases</a:t>
            </a:r>
          </a:p>
          <a:p>
            <a:pPr marL="0" indent="0" fontAlgn="auto">
              <a:spcAft>
                <a:spcPts val="0"/>
              </a:spcAft>
              <a:buFont typeface="Arial" panose="020B0604020202020204" pitchFamily="34" charset="0"/>
              <a:buNone/>
              <a:defRPr/>
            </a:pPr>
            <a:endParaRPr lang="en-US" dirty="0"/>
          </a:p>
        </p:txBody>
      </p:sp>
      <p:sp>
        <p:nvSpPr>
          <p:cNvPr id="12291" name="TextBox 4">
            <a:extLst>
              <a:ext uri="{FF2B5EF4-FFF2-40B4-BE49-F238E27FC236}">
                <a16:creationId xmlns:a16="http://schemas.microsoft.com/office/drawing/2014/main" id="{C56C87EC-859D-BD49-A5F7-77971A2BA3D2}"/>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The operating switch of a power tool</a:t>
            </a:r>
          </a:p>
        </p:txBody>
      </p:sp>
      <p:pic>
        <p:nvPicPr>
          <p:cNvPr id="4" name="Content Placeholder 3" title="The operating control of a power tool such as the drill is the trigger which starts and stops operation"/>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019800" y="2710996"/>
            <a:ext cx="5830725" cy="3334998"/>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23DA90A6-29CF-C440-BC82-74D681074741}"/>
              </a:ext>
            </a:extLst>
          </p:cNvPr>
          <p:cNvSpPr>
            <a:spLocks noGrp="1" noChangeArrowheads="1"/>
          </p:cNvSpPr>
          <p:nvPr>
            <p:ph type="title"/>
          </p:nvPr>
        </p:nvSpPr>
        <p:spPr>
          <a:xfrm>
            <a:off x="838200" y="365125"/>
            <a:ext cx="5181600" cy="1325563"/>
          </a:xfrm>
        </p:spPr>
        <p:txBody>
          <a:bodyPr/>
          <a:lstStyle/>
          <a:p>
            <a:r>
              <a:rPr lang="en-US" altLang="en-US" b="1"/>
              <a:t>Hazards: </a:t>
            </a:r>
            <a:r>
              <a:rPr lang="en-US" altLang="en-US"/>
              <a:t>Hand tool misuse</a:t>
            </a:r>
          </a:p>
        </p:txBody>
      </p:sp>
      <p:sp>
        <p:nvSpPr>
          <p:cNvPr id="3" name="Content Placeholder 2">
            <a:extLst>
              <a:ext uri="{FF2B5EF4-FFF2-40B4-BE49-F238E27FC236}">
                <a16:creationId xmlns:a16="http://schemas.microsoft.com/office/drawing/2014/main" id="{0604F113-0DAD-8A4B-8C10-91268532FF21}"/>
              </a:ext>
            </a:extLst>
          </p:cNvPr>
          <p:cNvSpPr>
            <a:spLocks noGrp="1"/>
          </p:cNvSpPr>
          <p:nvPr>
            <p:ph sz="half" idx="1"/>
          </p:nvPr>
        </p:nvSpPr>
        <p:spPr/>
        <p:txBody>
          <a:bodyPr rtlCol="0">
            <a:normAutofit/>
          </a:bodyPr>
          <a:lstStyle/>
          <a:p>
            <a:pPr fontAlgn="auto">
              <a:spcAft>
                <a:spcPts val="0"/>
              </a:spcAft>
              <a:defRPr/>
            </a:pPr>
            <a:r>
              <a:rPr lang="en-US" dirty="0"/>
              <a:t>Use each tool ONLY for the</a:t>
            </a:r>
            <a:br>
              <a:rPr lang="en-US" dirty="0"/>
            </a:br>
            <a:r>
              <a:rPr lang="en-US" dirty="0"/>
              <a:t>purpose it was made for.</a:t>
            </a:r>
            <a:br>
              <a:rPr lang="en-US" dirty="0"/>
            </a:br>
            <a:r>
              <a:rPr lang="en-US" dirty="0"/>
              <a:t/>
            </a:r>
            <a:br>
              <a:rPr lang="en-US" dirty="0"/>
            </a:br>
            <a:r>
              <a:rPr lang="en-US" dirty="0"/>
              <a:t>Notice here that the chisel</a:t>
            </a:r>
            <a:br>
              <a:rPr lang="en-US" dirty="0"/>
            </a:br>
            <a:r>
              <a:rPr lang="en-US" dirty="0"/>
              <a:t>has come apart and cannot</a:t>
            </a:r>
            <a:br>
              <a:rPr lang="en-US" dirty="0"/>
            </a:br>
            <a:r>
              <a:rPr lang="en-US" dirty="0"/>
              <a:t>be used without its handle.</a:t>
            </a:r>
          </a:p>
          <a:p>
            <a:pPr marL="0" indent="0" fontAlgn="auto">
              <a:spcAft>
                <a:spcPts val="0"/>
              </a:spcAft>
              <a:buFont typeface="Arial" panose="020B0604020202020204" pitchFamily="34" charset="0"/>
              <a:buNone/>
              <a:defRPr/>
            </a:pPr>
            <a:endParaRPr lang="en-US" dirty="0"/>
          </a:p>
        </p:txBody>
      </p:sp>
      <p:sp>
        <p:nvSpPr>
          <p:cNvPr id="13315" name="TextBox 4">
            <a:extLst>
              <a:ext uri="{FF2B5EF4-FFF2-40B4-BE49-F238E27FC236}">
                <a16:creationId xmlns:a16="http://schemas.microsoft.com/office/drawing/2014/main" id="{C47FA130-0450-D14D-830C-7290B4251760}"/>
              </a:ext>
            </a:extLst>
          </p:cNvPr>
          <p:cNvSpPr txBox="1">
            <a:spLocks noChangeArrowheads="1"/>
          </p:cNvSpPr>
          <p:nvPr/>
        </p:nvSpPr>
        <p:spPr bwMode="auto">
          <a:xfrm>
            <a:off x="6640513" y="6364288"/>
            <a:ext cx="4930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a:t>A misused hand tool broke, making it unsafe to use </a:t>
            </a:r>
          </a:p>
        </p:txBody>
      </p:sp>
      <p:pic>
        <p:nvPicPr>
          <p:cNvPr id="13316" name="Content Placeholder 5" descr="An image of a broken handtool, with sharp edges exposed due to a broken handle">
            <a:extLst>
              <a:ext uri="{FF2B5EF4-FFF2-40B4-BE49-F238E27FC236}">
                <a16:creationId xmlns:a16="http://schemas.microsoft.com/office/drawing/2014/main" id="{7BDCD784-A6B7-B847-BC23-B18C78DA936F}"/>
              </a:ext>
              <a:ext uri="{C183D7F6-B498-43B3-948B-1728B52AA6E4}">
                <adec:decorative xmlns:adec="http://schemas.microsoft.com/office/drawing/2017/decorative" xmlns="" val="0"/>
              </a:ext>
            </a:extLst>
          </p:cNvPr>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rcRect/>
          <a:stretch>
            <a:fillRect/>
          </a:stretch>
        </p:blipFill>
        <p:spPr>
          <a:xfrm>
            <a:off x="6886575" y="1763713"/>
            <a:ext cx="4438650" cy="2949575"/>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1946</Words>
  <Application>Microsoft Office PowerPoint</Application>
  <PresentationFormat>Widescreen</PresentationFormat>
  <Paragraphs>166</Paragraphs>
  <Slides>16</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宋体</vt:lpstr>
      <vt:lpstr>Arial</vt:lpstr>
      <vt:lpstr>Calibri</vt:lpstr>
      <vt:lpstr>Calibri Light</vt:lpstr>
      <vt:lpstr>等线</vt:lpstr>
      <vt:lpstr>Mangal</vt:lpstr>
      <vt:lpstr>Office Theme</vt:lpstr>
      <vt:lpstr>Introduction to  Hand Tool Safety</vt:lpstr>
      <vt:lpstr>Introduction: What are hand tools?</vt:lpstr>
      <vt:lpstr>Safety: Who is OSHA?</vt:lpstr>
      <vt:lpstr>Safety: Know your rights</vt:lpstr>
      <vt:lpstr>Hazards: Machine-related injuries</vt:lpstr>
      <vt:lpstr>Hazards: Point of operation</vt:lpstr>
      <vt:lpstr>Hazards: Nip points and rotating parts</vt:lpstr>
      <vt:lpstr>Hazards: Power hand tools</vt:lpstr>
      <vt:lpstr>Hazards: Hand tool misuse</vt:lpstr>
      <vt:lpstr>Hazards: Power tool misuse</vt:lpstr>
      <vt:lpstr>Hazards: Best practices</vt:lpstr>
      <vt:lpstr>Safe Operation: Before use</vt:lpstr>
      <vt:lpstr>Safe Operation: In use</vt:lpstr>
      <vt:lpstr>Safe Operation: In use (continued)</vt:lpstr>
      <vt:lpstr>Safe Operation: Working environment</vt:lpstr>
      <vt:lpstr>Safe Operation: After use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2021-04-02T17:27:46Z</dcterms:created>
  <dcterms:modified xsi:type="dcterms:W3CDTF">2021-04-02T17:36:33Z</dcterms:modified>
</cp:coreProperties>
</file>